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6" r:id="rId6"/>
    <p:sldMasterId id="2147483698" r:id="rId7"/>
    <p:sldMasterId id="2147483710" r:id="rId8"/>
  </p:sldMasterIdLst>
  <p:notesMasterIdLst>
    <p:notesMasterId r:id="rId20"/>
  </p:notesMasterIdLst>
  <p:sldIdLst>
    <p:sldId id="1391" r:id="rId9"/>
    <p:sldId id="1377" r:id="rId10"/>
    <p:sldId id="1287" r:id="rId11"/>
    <p:sldId id="1315" r:id="rId12"/>
    <p:sldId id="1387" r:id="rId13"/>
    <p:sldId id="1389" r:id="rId14"/>
    <p:sldId id="1368" r:id="rId15"/>
    <p:sldId id="1378" r:id="rId16"/>
    <p:sldId id="1390" r:id="rId17"/>
    <p:sldId id="1376" r:id="rId18"/>
    <p:sldId id="1312"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7200"/>
    <a:srgbClr val="7F6000"/>
    <a:srgbClr val="F9FBFD"/>
    <a:srgbClr val="ECF1F8"/>
    <a:srgbClr val="132338"/>
    <a:srgbClr val="FFF2CC"/>
    <a:srgbClr val="01A4B5"/>
    <a:srgbClr val="63B9AE"/>
    <a:srgbClr val="CCE7E2"/>
    <a:srgbClr val="A0D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2C924A-5B58-6F76-81D9-2D469715008D}" v="30" dt="2024-05-09T15:25:45.529"/>
    <p1510:client id="{83AA0BB0-6FC9-B4EB-C525-87F523CDA2B9}" v="10" dt="2024-05-09T15:39:25.488"/>
    <p1510:client id="{C6EC8DC4-1ADD-4BFB-AEB0-5DE1E6EB572A}" v="6" dt="2024-05-09T18:42:41.623"/>
    <p1510:client id="{D8159844-1FBF-B07D-71BF-A932A1405B04}" v="120" dt="2024-05-09T17:18:50.6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2" autoAdjust="0"/>
    <p:restoredTop sz="96357" autoAdjust="0"/>
  </p:normalViewPr>
  <p:slideViewPr>
    <p:cSldViewPr snapToGrid="0">
      <p:cViewPr varScale="1">
        <p:scale>
          <a:sx n="111" d="100"/>
          <a:sy n="111" d="100"/>
        </p:scale>
        <p:origin x="9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 Id="rId4" Type="http://schemas.microsoft.com/office/2007/relationships/hdphoto" Target="../media/hdphoto1.wdp"/></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 Id="rId4" Type="http://schemas.microsoft.com/office/2007/relationships/hdphoto" Target="../media/hdphoto1.wdp"/></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9C5D61-15F0-4DF6-8E5F-9B3B3EAE7CCA}" type="doc">
      <dgm:prSet loTypeId="urn:microsoft.com/office/officeart/2005/8/layout/hList7" loCatId="list" qsTypeId="urn:microsoft.com/office/officeart/2005/8/quickstyle/simple2" qsCatId="simple" csTypeId="urn:microsoft.com/office/officeart/2005/8/colors/accent1_3" csCatId="accent1" phldr="1"/>
      <dgm:spPr/>
    </dgm:pt>
    <dgm:pt modelId="{79A16829-3D8C-438B-8922-9FA3FD1D380B}">
      <dgm:prSet phldrT="[Text]" custT="1"/>
      <dgm:spPr>
        <a:xfrm>
          <a:off x="2270164" y="0"/>
          <a:ext cx="1101336" cy="1968843"/>
        </a:xfrm>
        <a:prstGeom prst="roundRect">
          <a:avLst>
            <a:gd name="adj" fmla="val 10000"/>
          </a:avLst>
        </a:prstGeom>
        <a:solidFill>
          <a:srgbClr val="3D70B5"/>
        </a:solidFill>
      </dgm:spPr>
      <dgm:t>
        <a:bodyPr/>
        <a:lstStyle/>
        <a:p>
          <a:pPr algn="ctr"/>
          <a:r>
            <a:rPr lang="en-CA" sz="1300" b="1" dirty="0">
              <a:latin typeface="Arial"/>
              <a:ea typeface="+mn-ea"/>
              <a:cs typeface="Times New Roman" panose="02020603050405020304" pitchFamily="18" charset="0"/>
            </a:rPr>
            <a:t> </a:t>
          </a:r>
          <a:r>
            <a:rPr lang="en-CA" sz="1400" b="0" dirty="0">
              <a:latin typeface="Calibri" panose="020F0502020204030204" pitchFamily="34" charset="0"/>
              <a:ea typeface="+mn-ea"/>
              <a:cs typeface="Calibri" panose="020F0502020204030204" pitchFamily="34" charset="0"/>
            </a:rPr>
            <a:t>Cybersecurity and content distribution network</a:t>
          </a:r>
          <a:endParaRPr lang="en-US" sz="1300" b="0" dirty="0">
            <a:latin typeface="Calibri" panose="020F0502020204030204" pitchFamily="34" charset="0"/>
            <a:ea typeface="+mn-ea"/>
            <a:cs typeface="Calibri" panose="020F0502020204030204" pitchFamily="34" charset="0"/>
          </a:endParaRPr>
        </a:p>
      </dgm:t>
    </dgm:pt>
    <dgm:pt modelId="{4C735238-6194-4F75-952B-12D131A39863}" type="parTrans" cxnId="{DFA2C01F-31D5-4BE0-BC8B-2086643C3FA0}">
      <dgm:prSet/>
      <dgm:spPr/>
      <dgm:t>
        <a:bodyPr/>
        <a:lstStyle/>
        <a:p>
          <a:endParaRPr lang="en-US"/>
        </a:p>
      </dgm:t>
    </dgm:pt>
    <dgm:pt modelId="{A260899F-5CF0-44AA-9B94-8E2EC133FAB1}" type="sibTrans" cxnId="{DFA2C01F-31D5-4BE0-BC8B-2086643C3FA0}">
      <dgm:prSet/>
      <dgm:spPr/>
      <dgm:t>
        <a:bodyPr/>
        <a:lstStyle/>
        <a:p>
          <a:endParaRPr lang="en-US"/>
        </a:p>
      </dgm:t>
    </dgm:pt>
    <dgm:pt modelId="{1582B1A6-96AF-4D2A-BD77-31CCBBD4A781}">
      <dgm:prSet custT="1"/>
      <dgm:spPr>
        <a:xfrm>
          <a:off x="1135083" y="0"/>
          <a:ext cx="1101336" cy="1968843"/>
        </a:xfrm>
        <a:prstGeom prst="roundRect">
          <a:avLst>
            <a:gd name="adj" fmla="val 10000"/>
          </a:avLst>
        </a:prstGeom>
        <a:solidFill>
          <a:srgbClr val="294B79"/>
        </a:solidFill>
      </dgm:spPr>
      <dgm:t>
        <a:bodyPr/>
        <a:lstStyle/>
        <a:p>
          <a:r>
            <a:rPr lang="en-CA" sz="1600" b="0">
              <a:latin typeface="Calibri" panose="020F0502020204030204" pitchFamily="34" charset="0"/>
              <a:ea typeface="+mn-ea"/>
              <a:cs typeface="Calibri" panose="020F0502020204030204" pitchFamily="34" charset="0"/>
            </a:rPr>
            <a:t>Cloud hosting</a:t>
          </a:r>
          <a:endParaRPr lang="en-US" sz="1600" b="0">
            <a:latin typeface="Calibri" panose="020F0502020204030204" pitchFamily="34" charset="0"/>
            <a:ea typeface="+mn-ea"/>
            <a:cs typeface="Calibri" panose="020F0502020204030204" pitchFamily="34" charset="0"/>
          </a:endParaRPr>
        </a:p>
      </dgm:t>
    </dgm:pt>
    <dgm:pt modelId="{BCE570E9-B3F3-48EC-9773-3CA2F44C94F5}" type="parTrans" cxnId="{055638E8-1AA8-4D2D-8A6F-59D3D6500E0C}">
      <dgm:prSet/>
      <dgm:spPr/>
      <dgm:t>
        <a:bodyPr/>
        <a:lstStyle/>
        <a:p>
          <a:endParaRPr lang="en-US"/>
        </a:p>
      </dgm:t>
    </dgm:pt>
    <dgm:pt modelId="{9203E961-60B8-464D-BD36-B340F1AECDC1}" type="sibTrans" cxnId="{055638E8-1AA8-4D2D-8A6F-59D3D6500E0C}">
      <dgm:prSet/>
      <dgm:spPr/>
      <dgm:t>
        <a:bodyPr/>
        <a:lstStyle/>
        <a:p>
          <a:endParaRPr lang="en-US"/>
        </a:p>
      </dgm:t>
    </dgm:pt>
    <dgm:pt modelId="{3A401152-EBEC-4B4E-84F2-5171AAE8D18D}">
      <dgm:prSet phldrT="[Text]" custT="1"/>
      <dgm:spPr>
        <a:xfrm>
          <a:off x="707" y="0"/>
          <a:ext cx="1101336" cy="1968843"/>
        </a:xfrm>
        <a:prstGeom prst="roundRect">
          <a:avLst>
            <a:gd name="adj" fmla="val 10000"/>
          </a:avLst>
        </a:prstGeom>
        <a:solidFill>
          <a:srgbClr val="132338"/>
        </a:solidFill>
      </dgm:spPr>
      <dgm:t>
        <a:bodyPr/>
        <a:lstStyle/>
        <a:p>
          <a:r>
            <a:rPr lang="en-CA" sz="1400" b="0" dirty="0">
              <a:latin typeface="Calibri" panose="020F0502020204030204" pitchFamily="34" charset="0"/>
              <a:ea typeface="+mn-ea"/>
              <a:cs typeface="Calibri" panose="020F0502020204030204" pitchFamily="34" charset="0"/>
            </a:rPr>
            <a:t>Content management system and analytics</a:t>
          </a:r>
          <a:endParaRPr lang="en-US" sz="1400" b="0" dirty="0">
            <a:latin typeface="Calibri" panose="020F0502020204030204" pitchFamily="34" charset="0"/>
            <a:ea typeface="+mn-ea"/>
            <a:cs typeface="Calibri" panose="020F0502020204030204" pitchFamily="34" charset="0"/>
          </a:endParaRPr>
        </a:p>
      </dgm:t>
    </dgm:pt>
    <dgm:pt modelId="{E9D08F85-2A82-459A-A7BB-098A56444F25}" type="sibTrans" cxnId="{37CD6468-6886-4124-9B8B-52970E52A73E}">
      <dgm:prSet/>
      <dgm:spPr/>
      <dgm:t>
        <a:bodyPr/>
        <a:lstStyle/>
        <a:p>
          <a:endParaRPr lang="en-US"/>
        </a:p>
      </dgm:t>
    </dgm:pt>
    <dgm:pt modelId="{455C200C-DFFC-4B54-A1AB-C6A6C0DAC13A}" type="parTrans" cxnId="{37CD6468-6886-4124-9B8B-52970E52A73E}">
      <dgm:prSet/>
      <dgm:spPr/>
      <dgm:t>
        <a:bodyPr/>
        <a:lstStyle/>
        <a:p>
          <a:endParaRPr lang="en-US"/>
        </a:p>
      </dgm:t>
    </dgm:pt>
    <dgm:pt modelId="{FE538E41-ED73-46A6-9F5D-59543F77F900}" type="pres">
      <dgm:prSet presAssocID="{D99C5D61-15F0-4DF6-8E5F-9B3B3EAE7CCA}" presName="Name0" presStyleCnt="0">
        <dgm:presLayoutVars>
          <dgm:dir/>
          <dgm:resizeHandles val="exact"/>
        </dgm:presLayoutVars>
      </dgm:prSet>
      <dgm:spPr/>
    </dgm:pt>
    <dgm:pt modelId="{B251D27C-1098-4728-BB78-6AAE4B480A8F}" type="pres">
      <dgm:prSet presAssocID="{D99C5D61-15F0-4DF6-8E5F-9B3B3EAE7CCA}" presName="fgShape" presStyleLbl="fgShp" presStyleIdx="0" presStyleCnt="1" custScaleX="98455" custScaleY="118221" custLinFactNeighborY="-15806"/>
      <dgm:spPr>
        <a:xfrm>
          <a:off x="134860" y="1575074"/>
          <a:ext cx="3101783" cy="295326"/>
        </a:xfrm>
        <a:prstGeom prst="leftRightArrow">
          <a:avLst/>
        </a:prstGeom>
        <a:solidFill>
          <a:srgbClr val="BACEE8"/>
        </a:solidFill>
      </dgm:spPr>
    </dgm:pt>
    <dgm:pt modelId="{BDC16328-3B90-4180-984D-BB4E734F5FFC}" type="pres">
      <dgm:prSet presAssocID="{D99C5D61-15F0-4DF6-8E5F-9B3B3EAE7CCA}" presName="linComp" presStyleCnt="0"/>
      <dgm:spPr/>
    </dgm:pt>
    <dgm:pt modelId="{1A46A545-9ACD-47B4-8C1F-6B350A1389CB}" type="pres">
      <dgm:prSet presAssocID="{3A401152-EBEC-4B4E-84F2-5171AAE8D18D}" presName="compNode" presStyleCnt="0"/>
      <dgm:spPr/>
    </dgm:pt>
    <dgm:pt modelId="{9D888287-5569-4EAB-8A03-A6867CD7B55E}" type="pres">
      <dgm:prSet presAssocID="{3A401152-EBEC-4B4E-84F2-5171AAE8D18D}" presName="bkgdShape" presStyleLbl="node1" presStyleIdx="0" presStyleCnt="3"/>
      <dgm:spPr/>
    </dgm:pt>
    <dgm:pt modelId="{E46A6272-751A-4D29-9689-715C8E4632EE}" type="pres">
      <dgm:prSet presAssocID="{3A401152-EBEC-4B4E-84F2-5171AAE8D18D}" presName="nodeTx" presStyleLbl="node1" presStyleIdx="0" presStyleCnt="3">
        <dgm:presLayoutVars>
          <dgm:bulletEnabled val="1"/>
        </dgm:presLayoutVars>
      </dgm:prSet>
      <dgm:spPr/>
    </dgm:pt>
    <dgm:pt modelId="{DE8E1C42-0082-43B2-9C09-099A8764585F}" type="pres">
      <dgm:prSet presAssocID="{3A401152-EBEC-4B4E-84F2-5171AAE8D18D}" presName="invisiNode" presStyleLbl="node1" presStyleIdx="0" presStyleCnt="3"/>
      <dgm:spPr/>
    </dgm:pt>
    <dgm:pt modelId="{2A398E78-67C8-4F06-AFEC-AE20D482A768}" type="pres">
      <dgm:prSet presAssocID="{3A401152-EBEC-4B4E-84F2-5171AAE8D18D}" presName="imagNode" presStyleLbl="fgImgPlace1" presStyleIdx="0" presStyleCnt="3"/>
      <dgm:spPr>
        <a:xfrm>
          <a:off x="223563" y="118130"/>
          <a:ext cx="655624" cy="65562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959C18EA-CD56-4424-8C06-FE5C0780FF14}" type="pres">
      <dgm:prSet presAssocID="{E9D08F85-2A82-459A-A7BB-098A56444F25}" presName="sibTrans" presStyleLbl="sibTrans2D1" presStyleIdx="0" presStyleCnt="0"/>
      <dgm:spPr/>
    </dgm:pt>
    <dgm:pt modelId="{77F033FD-DC18-4202-840D-242140E1475F}" type="pres">
      <dgm:prSet presAssocID="{1582B1A6-96AF-4D2A-BD77-31CCBBD4A781}" presName="compNode" presStyleCnt="0"/>
      <dgm:spPr/>
    </dgm:pt>
    <dgm:pt modelId="{A5352C7D-E0E5-4BEC-A07D-56414B1C89DF}" type="pres">
      <dgm:prSet presAssocID="{1582B1A6-96AF-4D2A-BD77-31CCBBD4A781}" presName="bkgdShape" presStyleLbl="node1" presStyleIdx="1" presStyleCnt="3" custLinFactNeighborX="-569" custLinFactNeighborY="-11641"/>
      <dgm:spPr/>
    </dgm:pt>
    <dgm:pt modelId="{C7BF47ED-52C0-4EAB-B59D-3C1535CEE3B4}" type="pres">
      <dgm:prSet presAssocID="{1582B1A6-96AF-4D2A-BD77-31CCBBD4A781}" presName="nodeTx" presStyleLbl="node1" presStyleIdx="1" presStyleCnt="3">
        <dgm:presLayoutVars>
          <dgm:bulletEnabled val="1"/>
        </dgm:presLayoutVars>
      </dgm:prSet>
      <dgm:spPr/>
    </dgm:pt>
    <dgm:pt modelId="{6834BBBA-A20D-4D39-A547-97BBAF62DE86}" type="pres">
      <dgm:prSet presAssocID="{1582B1A6-96AF-4D2A-BD77-31CCBBD4A781}" presName="invisiNode" presStyleLbl="node1" presStyleIdx="1" presStyleCnt="3"/>
      <dgm:spPr/>
    </dgm:pt>
    <dgm:pt modelId="{2A41DDA4-E0AD-48F9-B041-F636006075B1}" type="pres">
      <dgm:prSet presAssocID="{1582B1A6-96AF-4D2A-BD77-31CCBBD4A781}" presName="imagNode" presStyleLbl="fgImgPlace1" presStyleIdx="1" presStyleCnt="3"/>
      <dgm:spPr>
        <a:xfrm>
          <a:off x="1357939" y="118130"/>
          <a:ext cx="655624" cy="65562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dgm:spPr>
    </dgm:pt>
    <dgm:pt modelId="{7E23AF95-1BE5-490D-9A34-792318B9F819}" type="pres">
      <dgm:prSet presAssocID="{9203E961-60B8-464D-BD36-B340F1AECDC1}" presName="sibTrans" presStyleLbl="sibTrans2D1" presStyleIdx="0" presStyleCnt="0"/>
      <dgm:spPr/>
    </dgm:pt>
    <dgm:pt modelId="{3C4DC50E-848A-421A-AB29-34BE3F565F21}" type="pres">
      <dgm:prSet presAssocID="{79A16829-3D8C-438B-8922-9FA3FD1D380B}" presName="compNode" presStyleCnt="0"/>
      <dgm:spPr/>
    </dgm:pt>
    <dgm:pt modelId="{17DFE79F-4242-42B5-A605-8E6AA9E68AAC}" type="pres">
      <dgm:prSet presAssocID="{79A16829-3D8C-438B-8922-9FA3FD1D380B}" presName="bkgdShape" presStyleLbl="node1" presStyleIdx="2" presStyleCnt="3" custLinFactNeighborX="64"/>
      <dgm:spPr/>
    </dgm:pt>
    <dgm:pt modelId="{BE227DF5-3CF3-47E7-A1E6-E0311FC4904E}" type="pres">
      <dgm:prSet presAssocID="{79A16829-3D8C-438B-8922-9FA3FD1D380B}" presName="nodeTx" presStyleLbl="node1" presStyleIdx="2" presStyleCnt="3">
        <dgm:presLayoutVars>
          <dgm:bulletEnabled val="1"/>
        </dgm:presLayoutVars>
      </dgm:prSet>
      <dgm:spPr/>
    </dgm:pt>
    <dgm:pt modelId="{FD7CFE5F-6BEA-4A9E-89A7-A577357DEDC1}" type="pres">
      <dgm:prSet presAssocID="{79A16829-3D8C-438B-8922-9FA3FD1D380B}" presName="invisiNode" presStyleLbl="node1" presStyleIdx="2" presStyleCnt="3"/>
      <dgm:spPr/>
    </dgm:pt>
    <dgm:pt modelId="{39FC2BC3-04ED-4AE0-B8AD-048C76621CBC}" type="pres">
      <dgm:prSet presAssocID="{79A16829-3D8C-438B-8922-9FA3FD1D380B}" presName="imagNode" presStyleLbl="fgImgPlace1" presStyleIdx="2" presStyleCnt="3"/>
      <dgm:spPr>
        <a:xfrm>
          <a:off x="2492315" y="118130"/>
          <a:ext cx="655624" cy="655624"/>
        </a:xfrm>
        <a:prstGeom prst="ellipse">
          <a:avLst/>
        </a:prstGeom>
        <a:blipFill>
          <a:blip xmlns:r="http://schemas.openxmlformats.org/officeDocument/2006/relationships"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a:blipFill>
      </dgm:spPr>
    </dgm:pt>
  </dgm:ptLst>
  <dgm:cxnLst>
    <dgm:cxn modelId="{4666E50C-0A49-4B38-BE0A-8F264D90B4DF}" type="presOf" srcId="{E9D08F85-2A82-459A-A7BB-098A56444F25}" destId="{959C18EA-CD56-4424-8C06-FE5C0780FF14}" srcOrd="0" destOrd="0" presId="urn:microsoft.com/office/officeart/2005/8/layout/hList7"/>
    <dgm:cxn modelId="{ED83A216-41F4-4153-BF35-B1FACE1F9129}" type="presOf" srcId="{9203E961-60B8-464D-BD36-B340F1AECDC1}" destId="{7E23AF95-1BE5-490D-9A34-792318B9F819}" srcOrd="0" destOrd="0" presId="urn:microsoft.com/office/officeart/2005/8/layout/hList7"/>
    <dgm:cxn modelId="{DFA2C01F-31D5-4BE0-BC8B-2086643C3FA0}" srcId="{D99C5D61-15F0-4DF6-8E5F-9B3B3EAE7CCA}" destId="{79A16829-3D8C-438B-8922-9FA3FD1D380B}" srcOrd="2" destOrd="0" parTransId="{4C735238-6194-4F75-952B-12D131A39863}" sibTransId="{A260899F-5CF0-44AA-9B94-8E2EC133FAB1}"/>
    <dgm:cxn modelId="{75A3BB2A-FD1C-4C48-B888-17037782B07F}" type="presOf" srcId="{1582B1A6-96AF-4D2A-BD77-31CCBBD4A781}" destId="{C7BF47ED-52C0-4EAB-B59D-3C1535CEE3B4}" srcOrd="1" destOrd="0" presId="urn:microsoft.com/office/officeart/2005/8/layout/hList7"/>
    <dgm:cxn modelId="{F55BE333-9EC9-42B3-8878-F986915E14C1}" type="presOf" srcId="{3A401152-EBEC-4B4E-84F2-5171AAE8D18D}" destId="{9D888287-5569-4EAB-8A03-A6867CD7B55E}" srcOrd="0" destOrd="0" presId="urn:microsoft.com/office/officeart/2005/8/layout/hList7"/>
    <dgm:cxn modelId="{B4E1E73E-5B02-4330-83C4-2D510915A710}" type="presOf" srcId="{3A401152-EBEC-4B4E-84F2-5171AAE8D18D}" destId="{E46A6272-751A-4D29-9689-715C8E4632EE}" srcOrd="1" destOrd="0" presId="urn:microsoft.com/office/officeart/2005/8/layout/hList7"/>
    <dgm:cxn modelId="{37CD6468-6886-4124-9B8B-52970E52A73E}" srcId="{D99C5D61-15F0-4DF6-8E5F-9B3B3EAE7CCA}" destId="{3A401152-EBEC-4B4E-84F2-5171AAE8D18D}" srcOrd="0" destOrd="0" parTransId="{455C200C-DFFC-4B54-A1AB-C6A6C0DAC13A}" sibTransId="{E9D08F85-2A82-459A-A7BB-098A56444F25}"/>
    <dgm:cxn modelId="{D10CE496-BC3A-4DBF-ACC8-6CDE0D697AAA}" type="presOf" srcId="{1582B1A6-96AF-4D2A-BD77-31CCBBD4A781}" destId="{A5352C7D-E0E5-4BEC-A07D-56414B1C89DF}" srcOrd="0" destOrd="0" presId="urn:microsoft.com/office/officeart/2005/8/layout/hList7"/>
    <dgm:cxn modelId="{CD60569C-E132-4447-8D0D-217500B9429A}" type="presOf" srcId="{79A16829-3D8C-438B-8922-9FA3FD1D380B}" destId="{17DFE79F-4242-42B5-A605-8E6AA9E68AAC}" srcOrd="0" destOrd="0" presId="urn:microsoft.com/office/officeart/2005/8/layout/hList7"/>
    <dgm:cxn modelId="{128301A3-6A57-4E6D-A649-39116F3B8970}" type="presOf" srcId="{79A16829-3D8C-438B-8922-9FA3FD1D380B}" destId="{BE227DF5-3CF3-47E7-A1E6-E0311FC4904E}" srcOrd="1" destOrd="0" presId="urn:microsoft.com/office/officeart/2005/8/layout/hList7"/>
    <dgm:cxn modelId="{7CF00EC4-D351-4AAB-9FBE-7448A50298AC}" type="presOf" srcId="{D99C5D61-15F0-4DF6-8E5F-9B3B3EAE7CCA}" destId="{FE538E41-ED73-46A6-9F5D-59543F77F900}" srcOrd="0" destOrd="0" presId="urn:microsoft.com/office/officeart/2005/8/layout/hList7"/>
    <dgm:cxn modelId="{055638E8-1AA8-4D2D-8A6F-59D3D6500E0C}" srcId="{D99C5D61-15F0-4DF6-8E5F-9B3B3EAE7CCA}" destId="{1582B1A6-96AF-4D2A-BD77-31CCBBD4A781}" srcOrd="1" destOrd="0" parTransId="{BCE570E9-B3F3-48EC-9773-3CA2F44C94F5}" sibTransId="{9203E961-60B8-464D-BD36-B340F1AECDC1}"/>
    <dgm:cxn modelId="{95964384-B6ED-4F3B-8E2B-FAAB56D1C628}" type="presParOf" srcId="{FE538E41-ED73-46A6-9F5D-59543F77F900}" destId="{B251D27C-1098-4728-BB78-6AAE4B480A8F}" srcOrd="0" destOrd="0" presId="urn:microsoft.com/office/officeart/2005/8/layout/hList7"/>
    <dgm:cxn modelId="{351019DC-3B51-42BF-9816-01BEDC89121C}" type="presParOf" srcId="{FE538E41-ED73-46A6-9F5D-59543F77F900}" destId="{BDC16328-3B90-4180-984D-BB4E734F5FFC}" srcOrd="1" destOrd="0" presId="urn:microsoft.com/office/officeart/2005/8/layout/hList7"/>
    <dgm:cxn modelId="{1455FB4C-DF41-45AB-8ACF-AB8D10D13806}" type="presParOf" srcId="{BDC16328-3B90-4180-984D-BB4E734F5FFC}" destId="{1A46A545-9ACD-47B4-8C1F-6B350A1389CB}" srcOrd="0" destOrd="0" presId="urn:microsoft.com/office/officeart/2005/8/layout/hList7"/>
    <dgm:cxn modelId="{DA2040A7-E297-4EB7-8ED9-D2406535CC3F}" type="presParOf" srcId="{1A46A545-9ACD-47B4-8C1F-6B350A1389CB}" destId="{9D888287-5569-4EAB-8A03-A6867CD7B55E}" srcOrd="0" destOrd="0" presId="urn:microsoft.com/office/officeart/2005/8/layout/hList7"/>
    <dgm:cxn modelId="{F392A779-F21C-45A2-9233-50BFEC1C4C71}" type="presParOf" srcId="{1A46A545-9ACD-47B4-8C1F-6B350A1389CB}" destId="{E46A6272-751A-4D29-9689-715C8E4632EE}" srcOrd="1" destOrd="0" presId="urn:microsoft.com/office/officeart/2005/8/layout/hList7"/>
    <dgm:cxn modelId="{EC087912-F797-46A4-B52B-3821596E3FDD}" type="presParOf" srcId="{1A46A545-9ACD-47B4-8C1F-6B350A1389CB}" destId="{DE8E1C42-0082-43B2-9C09-099A8764585F}" srcOrd="2" destOrd="0" presId="urn:microsoft.com/office/officeart/2005/8/layout/hList7"/>
    <dgm:cxn modelId="{3E0259FC-57F5-4642-A80A-377F260D250E}" type="presParOf" srcId="{1A46A545-9ACD-47B4-8C1F-6B350A1389CB}" destId="{2A398E78-67C8-4F06-AFEC-AE20D482A768}" srcOrd="3" destOrd="0" presId="urn:microsoft.com/office/officeart/2005/8/layout/hList7"/>
    <dgm:cxn modelId="{E4DA8410-0D86-4484-A2A7-C2D091AA603F}" type="presParOf" srcId="{BDC16328-3B90-4180-984D-BB4E734F5FFC}" destId="{959C18EA-CD56-4424-8C06-FE5C0780FF14}" srcOrd="1" destOrd="0" presId="urn:microsoft.com/office/officeart/2005/8/layout/hList7"/>
    <dgm:cxn modelId="{C0D1BF3E-FA4F-41BD-A857-CCFDD3EFE2E4}" type="presParOf" srcId="{BDC16328-3B90-4180-984D-BB4E734F5FFC}" destId="{77F033FD-DC18-4202-840D-242140E1475F}" srcOrd="2" destOrd="0" presId="urn:microsoft.com/office/officeart/2005/8/layout/hList7"/>
    <dgm:cxn modelId="{37AFFFAF-97B2-488C-91DC-2B5C79F6DB8E}" type="presParOf" srcId="{77F033FD-DC18-4202-840D-242140E1475F}" destId="{A5352C7D-E0E5-4BEC-A07D-56414B1C89DF}" srcOrd="0" destOrd="0" presId="urn:microsoft.com/office/officeart/2005/8/layout/hList7"/>
    <dgm:cxn modelId="{8ADAF8F5-8C5B-40BA-963E-C1F20C4D5560}" type="presParOf" srcId="{77F033FD-DC18-4202-840D-242140E1475F}" destId="{C7BF47ED-52C0-4EAB-B59D-3C1535CEE3B4}" srcOrd="1" destOrd="0" presId="urn:microsoft.com/office/officeart/2005/8/layout/hList7"/>
    <dgm:cxn modelId="{7E84C84E-E124-40AE-949D-0187F1F6E100}" type="presParOf" srcId="{77F033FD-DC18-4202-840D-242140E1475F}" destId="{6834BBBA-A20D-4D39-A547-97BBAF62DE86}" srcOrd="2" destOrd="0" presId="urn:microsoft.com/office/officeart/2005/8/layout/hList7"/>
    <dgm:cxn modelId="{B59395B0-74CB-461A-A022-151F2609D94D}" type="presParOf" srcId="{77F033FD-DC18-4202-840D-242140E1475F}" destId="{2A41DDA4-E0AD-48F9-B041-F636006075B1}" srcOrd="3" destOrd="0" presId="urn:microsoft.com/office/officeart/2005/8/layout/hList7"/>
    <dgm:cxn modelId="{B63F80D3-F0FD-43BD-A0FA-02E2C277ECA2}" type="presParOf" srcId="{BDC16328-3B90-4180-984D-BB4E734F5FFC}" destId="{7E23AF95-1BE5-490D-9A34-792318B9F819}" srcOrd="3" destOrd="0" presId="urn:microsoft.com/office/officeart/2005/8/layout/hList7"/>
    <dgm:cxn modelId="{4DE36746-6AC1-4021-B281-EA410ADDA410}" type="presParOf" srcId="{BDC16328-3B90-4180-984D-BB4E734F5FFC}" destId="{3C4DC50E-848A-421A-AB29-34BE3F565F21}" srcOrd="4" destOrd="0" presId="urn:microsoft.com/office/officeart/2005/8/layout/hList7"/>
    <dgm:cxn modelId="{DBF735F4-975B-4239-8635-08F05A314976}" type="presParOf" srcId="{3C4DC50E-848A-421A-AB29-34BE3F565F21}" destId="{17DFE79F-4242-42B5-A605-8E6AA9E68AAC}" srcOrd="0" destOrd="0" presId="urn:microsoft.com/office/officeart/2005/8/layout/hList7"/>
    <dgm:cxn modelId="{731CC626-D2F3-4895-917D-2DD0D49DB2DB}" type="presParOf" srcId="{3C4DC50E-848A-421A-AB29-34BE3F565F21}" destId="{BE227DF5-3CF3-47E7-A1E6-E0311FC4904E}" srcOrd="1" destOrd="0" presId="urn:microsoft.com/office/officeart/2005/8/layout/hList7"/>
    <dgm:cxn modelId="{94C7A9BA-8D5D-4ED4-8FA1-DCC6209B4B6E}" type="presParOf" srcId="{3C4DC50E-848A-421A-AB29-34BE3F565F21}" destId="{FD7CFE5F-6BEA-4A9E-89A7-A577357DEDC1}" srcOrd="2" destOrd="0" presId="urn:microsoft.com/office/officeart/2005/8/layout/hList7"/>
    <dgm:cxn modelId="{F26B55C2-3519-48BE-83D4-A6A8257974ED}" type="presParOf" srcId="{3C4DC50E-848A-421A-AB29-34BE3F565F21}" destId="{39FC2BC3-04ED-4AE0-B8AD-048C76621CB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88287-5569-4EAB-8A03-A6867CD7B55E}">
      <dsp:nvSpPr>
        <dsp:cNvPr id="0" name=""/>
        <dsp:cNvSpPr/>
      </dsp:nvSpPr>
      <dsp:spPr>
        <a:xfrm>
          <a:off x="1156" y="0"/>
          <a:ext cx="1798924" cy="2144657"/>
        </a:xfrm>
        <a:prstGeom prst="roundRect">
          <a:avLst>
            <a:gd name="adj" fmla="val 10000"/>
          </a:avLst>
        </a:prstGeom>
        <a:solidFill>
          <a:srgbClr val="132338"/>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CA" sz="1400" b="0" kern="1200" dirty="0">
              <a:latin typeface="Calibri" panose="020F0502020204030204" pitchFamily="34" charset="0"/>
              <a:ea typeface="+mn-ea"/>
              <a:cs typeface="Calibri" panose="020F0502020204030204" pitchFamily="34" charset="0"/>
            </a:rPr>
            <a:t>Content management system and analytics</a:t>
          </a:r>
          <a:endParaRPr lang="en-US" sz="1400" b="0" kern="1200" dirty="0">
            <a:latin typeface="Calibri" panose="020F0502020204030204" pitchFamily="34" charset="0"/>
            <a:ea typeface="+mn-ea"/>
            <a:cs typeface="Calibri" panose="020F0502020204030204" pitchFamily="34" charset="0"/>
          </a:endParaRPr>
        </a:p>
      </dsp:txBody>
      <dsp:txXfrm>
        <a:off x="26282" y="882988"/>
        <a:ext cx="1748672" cy="807610"/>
      </dsp:txXfrm>
    </dsp:sp>
    <dsp:sp modelId="{2A398E78-67C8-4F06-AFEC-AE20D482A768}">
      <dsp:nvSpPr>
        <dsp:cNvPr id="0" name=""/>
        <dsp:cNvSpPr/>
      </dsp:nvSpPr>
      <dsp:spPr>
        <a:xfrm>
          <a:off x="543533" y="128679"/>
          <a:ext cx="714170" cy="71417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5352C7D-E0E5-4BEC-A07D-56414B1C89DF}">
      <dsp:nvSpPr>
        <dsp:cNvPr id="0" name=""/>
        <dsp:cNvSpPr/>
      </dsp:nvSpPr>
      <dsp:spPr>
        <a:xfrm>
          <a:off x="1843812" y="0"/>
          <a:ext cx="1798924" cy="2144657"/>
        </a:xfrm>
        <a:prstGeom prst="roundRect">
          <a:avLst>
            <a:gd name="adj" fmla="val 10000"/>
          </a:avLst>
        </a:prstGeom>
        <a:solidFill>
          <a:srgbClr val="294B7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CA" sz="1600" b="0" kern="1200">
              <a:latin typeface="Calibri" panose="020F0502020204030204" pitchFamily="34" charset="0"/>
              <a:ea typeface="+mn-ea"/>
              <a:cs typeface="Calibri" panose="020F0502020204030204" pitchFamily="34" charset="0"/>
            </a:rPr>
            <a:t>Cloud hosting</a:t>
          </a:r>
          <a:endParaRPr lang="en-US" sz="1600" b="0" kern="1200">
            <a:latin typeface="Calibri" panose="020F0502020204030204" pitchFamily="34" charset="0"/>
            <a:ea typeface="+mn-ea"/>
            <a:cs typeface="Calibri" panose="020F0502020204030204" pitchFamily="34" charset="0"/>
          </a:endParaRPr>
        </a:p>
      </dsp:txBody>
      <dsp:txXfrm>
        <a:off x="1868938" y="882988"/>
        <a:ext cx="1748672" cy="807610"/>
      </dsp:txXfrm>
    </dsp:sp>
    <dsp:sp modelId="{2A41DDA4-E0AD-48F9-B041-F636006075B1}">
      <dsp:nvSpPr>
        <dsp:cNvPr id="0" name=""/>
        <dsp:cNvSpPr/>
      </dsp:nvSpPr>
      <dsp:spPr>
        <a:xfrm>
          <a:off x="2396425" y="128679"/>
          <a:ext cx="714170" cy="71417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7DFE79F-4242-42B5-A605-8E6AA9E68AAC}">
      <dsp:nvSpPr>
        <dsp:cNvPr id="0" name=""/>
        <dsp:cNvSpPr/>
      </dsp:nvSpPr>
      <dsp:spPr>
        <a:xfrm>
          <a:off x="3708092" y="0"/>
          <a:ext cx="1798924" cy="2144657"/>
        </a:xfrm>
        <a:prstGeom prst="roundRect">
          <a:avLst>
            <a:gd name="adj" fmla="val 10000"/>
          </a:avLst>
        </a:prstGeom>
        <a:solidFill>
          <a:srgbClr val="3D70B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CA" sz="1300" b="1" kern="1200" dirty="0">
              <a:latin typeface="Arial"/>
              <a:ea typeface="+mn-ea"/>
              <a:cs typeface="Times New Roman" panose="02020603050405020304" pitchFamily="18" charset="0"/>
            </a:rPr>
            <a:t> </a:t>
          </a:r>
          <a:r>
            <a:rPr lang="en-CA" sz="1400" b="0" kern="1200" dirty="0">
              <a:latin typeface="Calibri" panose="020F0502020204030204" pitchFamily="34" charset="0"/>
              <a:ea typeface="+mn-ea"/>
              <a:cs typeface="Calibri" panose="020F0502020204030204" pitchFamily="34" charset="0"/>
            </a:rPr>
            <a:t>Cybersecurity and content distribution network</a:t>
          </a:r>
          <a:endParaRPr lang="en-US" sz="1300" b="0" kern="1200" dirty="0">
            <a:latin typeface="Calibri" panose="020F0502020204030204" pitchFamily="34" charset="0"/>
            <a:ea typeface="+mn-ea"/>
            <a:cs typeface="Calibri" panose="020F0502020204030204" pitchFamily="34" charset="0"/>
          </a:endParaRPr>
        </a:p>
      </dsp:txBody>
      <dsp:txXfrm>
        <a:off x="3733218" y="882988"/>
        <a:ext cx="1748672" cy="807610"/>
      </dsp:txXfrm>
    </dsp:sp>
    <dsp:sp modelId="{39FC2BC3-04ED-4AE0-B8AD-048C76621CBC}">
      <dsp:nvSpPr>
        <dsp:cNvPr id="0" name=""/>
        <dsp:cNvSpPr/>
      </dsp:nvSpPr>
      <dsp:spPr>
        <a:xfrm>
          <a:off x="4249318" y="128679"/>
          <a:ext cx="714170" cy="714170"/>
        </a:xfrm>
        <a:prstGeom prst="ellipse">
          <a:avLst/>
        </a:prstGeom>
        <a:blipFill>
          <a:blip xmlns:r="http://schemas.openxmlformats.org/officeDocument/2006/relationships"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251D27C-1098-4728-BB78-6AAE4B480A8F}">
      <dsp:nvSpPr>
        <dsp:cNvPr id="0" name=""/>
        <dsp:cNvSpPr/>
      </dsp:nvSpPr>
      <dsp:spPr>
        <a:xfrm>
          <a:off x="259419" y="1635569"/>
          <a:ext cx="4988183" cy="380315"/>
        </a:xfrm>
        <a:prstGeom prst="leftRightArrow">
          <a:avLst/>
        </a:prstGeom>
        <a:solidFill>
          <a:srgbClr val="BACEE8"/>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E2EFC2-0B8F-436E-81C6-685D47142490}" type="datetimeFigureOut">
              <a:rPr lang="en-CA" smtClean="0"/>
              <a:t>2024-05-13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D4FED9-421B-4217-AC2D-8788D717E7F6}" type="slidenum">
              <a:rPr lang="en-CA" smtClean="0"/>
              <a:t>‹#›</a:t>
            </a:fld>
            <a:endParaRPr lang="en-CA"/>
          </a:p>
        </p:txBody>
      </p:sp>
    </p:spTree>
    <p:extLst>
      <p:ext uri="{BB962C8B-B14F-4D97-AF65-F5344CB8AC3E}">
        <p14:creationId xmlns:p14="http://schemas.microsoft.com/office/powerpoint/2010/main" val="386676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DD8B1A-5049-5C4B-AFE6-32830630CA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5993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Bef>
                <a:spcPts val="1600"/>
              </a:spcBef>
              <a:buNone/>
              <a:defRPr/>
            </a:pPr>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DD8B1A-5049-5C4B-AFE6-32830630CA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4107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DD8B1A-5049-5C4B-AFE6-32830630CA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1916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DD8B1A-5049-5C4B-AFE6-32830630CA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8049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D8B1A-5049-5C4B-AFE6-32830630CA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1474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DD8B1A-5049-5C4B-AFE6-32830630CA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8624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DD8B1A-5049-5C4B-AFE6-32830630CA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8097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DD8B1A-5049-5C4B-AFE6-32830630CA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120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DD8B1A-5049-5C4B-AFE6-32830630CA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7832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991530" y="2130428"/>
            <a:ext cx="5417204" cy="1470025"/>
          </a:xfrm>
        </p:spPr>
        <p:txBody>
          <a:bodyPr>
            <a:noAutofit/>
          </a:bodyPr>
          <a:lstStyle>
            <a:lvl1pPr algn="l">
              <a:defRPr sz="3600" b="1" i="0">
                <a:latin typeface="Arial"/>
                <a:cs typeface="Verdana"/>
              </a:defRPr>
            </a:lvl1pPr>
          </a:lstStyle>
          <a:p>
            <a:r>
              <a:rPr lang="en-US"/>
              <a:t>Click to edit Master title style</a:t>
            </a:r>
          </a:p>
        </p:txBody>
      </p:sp>
      <p:sp>
        <p:nvSpPr>
          <p:cNvPr id="3" name="Subtitle 2"/>
          <p:cNvSpPr>
            <a:spLocks noGrp="1"/>
          </p:cNvSpPr>
          <p:nvPr>
            <p:ph type="subTitle" idx="1"/>
          </p:nvPr>
        </p:nvSpPr>
        <p:spPr>
          <a:xfrm>
            <a:off x="5991534" y="3886200"/>
            <a:ext cx="5417204" cy="1752600"/>
          </a:xfrm>
        </p:spPr>
        <p:txBody>
          <a:bodyPr>
            <a:normAutofit/>
          </a:bodyPr>
          <a:lstStyle>
            <a:lvl1pPr marL="0" indent="0" algn="l">
              <a:buNone/>
              <a:defRPr sz="2800">
                <a:solidFill>
                  <a:schemeClr val="tx1">
                    <a:tint val="75000"/>
                  </a:schemeClr>
                </a:solidFill>
                <a:latin typeface="Arial"/>
                <a:cs typeface="Verdana"/>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6E3923B-34E9-40AC-8EAA-144DDD7B9770}" type="datetime1">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605304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72038E-1A89-45FB-B2EC-D7151C9F52E2}" type="datetime1">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93379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BC2B6B-E313-497E-866D-1266AF971C19}" type="datetime1">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932942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fr-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fr-CA"/>
          </a:p>
        </p:txBody>
      </p:sp>
      <p:sp>
        <p:nvSpPr>
          <p:cNvPr id="4" name="Date Placeholder 3"/>
          <p:cNvSpPr>
            <a:spLocks noGrp="1"/>
          </p:cNvSpPr>
          <p:nvPr>
            <p:ph type="dt" sz="half" idx="10"/>
          </p:nvPr>
        </p:nvSpPr>
        <p:spPr/>
        <p:txBody>
          <a:bodyPr/>
          <a:lstStyle/>
          <a:p>
            <a:fld id="{33FBE821-2908-4F4D-902C-0E2207EDB62B}" type="datetime1">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651309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B196F067-BC07-464E-9D82-799EEC6AF35C}" type="datetime1">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817989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B2A2A5-8063-464A-B0F9-3C5128D45F59}" type="datetime1">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002037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4"/>
          <p:cNvSpPr>
            <a:spLocks noGrp="1"/>
          </p:cNvSpPr>
          <p:nvPr>
            <p:ph type="dt" sz="half" idx="10"/>
          </p:nvPr>
        </p:nvSpPr>
        <p:spPr/>
        <p:txBody>
          <a:bodyPr/>
          <a:lstStyle/>
          <a:p>
            <a:fld id="{F60976B8-83A8-453D-AC87-12217D40B6D6}" type="datetime1">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959487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6"/>
          <p:cNvSpPr>
            <a:spLocks noGrp="1"/>
          </p:cNvSpPr>
          <p:nvPr>
            <p:ph type="dt" sz="half" idx="10"/>
          </p:nvPr>
        </p:nvSpPr>
        <p:spPr/>
        <p:txBody>
          <a:bodyPr/>
          <a:lstStyle/>
          <a:p>
            <a:fld id="{C8932B51-4B2A-4654-9281-5EE2C248A424}" type="datetime1">
              <a:rPr lang="en-US" smtClean="0"/>
              <a:t>5/13/2024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546854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Date Placeholder 2"/>
          <p:cNvSpPr>
            <a:spLocks noGrp="1"/>
          </p:cNvSpPr>
          <p:nvPr>
            <p:ph type="dt" sz="half" idx="10"/>
          </p:nvPr>
        </p:nvSpPr>
        <p:spPr/>
        <p:txBody>
          <a:bodyPr/>
          <a:lstStyle/>
          <a:p>
            <a:fld id="{1B4E240E-E1F4-4AE4-AD10-50A660686763}" type="datetime1">
              <a:rPr lang="en-US" smtClean="0"/>
              <a:t>5/13/2024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8934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C9BEFA-5A2E-47F7-B15A-563D75EF9505}" type="datetime1">
              <a:rPr lang="en-US" smtClean="0"/>
              <a:t>5/13/2024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374675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69A94D-63EE-4555-87D0-4B4FC9B2F53B}" type="datetime1">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980431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E033E4-53E3-4394-A0DC-7A90A4EEC8AD}" type="datetime1">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201660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fr-CA"/>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12C57E-38BA-4499-A9D1-79D8CA3CB0F7}" type="datetime1">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563648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0E6CAB01-6BE5-4633-895D-33EA993B670D}" type="datetime1">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712777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DAF3EC12-7703-47F3-8DF6-74B581C552EC}" type="datetime1">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521299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6576B6-B45C-4326-8808-0CA3D2FBCE9E}" type="datetime1">
              <a:rPr lang="en-US" smtClean="0"/>
              <a:t>5/13/2024</a:t>
            </a:fld>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pPr/>
              <a:t>‹#›</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87136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1100" b="0" i="1">
                <a:latin typeface="Verdana"/>
                <a:cs typeface="Verdana"/>
              </a:defRPr>
            </a:lvl1pPr>
          </a:lstStyle>
          <a:p>
            <a:fld id="{ADF47091-DF4A-4B42-967D-9315C68216D2}" type="datetime1">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Tree>
    <p:extLst>
      <p:ext uri="{BB962C8B-B14F-4D97-AF65-F5344CB8AC3E}">
        <p14:creationId xmlns:p14="http://schemas.microsoft.com/office/powerpoint/2010/main" val="5032753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6780B-74A5-661D-79D2-DD5AAE910C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487FDF8-0FB0-9369-3C93-AA986AE479B6}"/>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8E18F25-0F70-97A7-156E-A433BA595D1D}"/>
              </a:ext>
            </a:extLst>
          </p:cNvPr>
          <p:cNvSpPr>
            <a:spLocks noGrp="1"/>
          </p:cNvSpPr>
          <p:nvPr>
            <p:ph type="dt" sz="half" idx="10"/>
          </p:nvPr>
        </p:nvSpPr>
        <p:spPr/>
        <p:txBody>
          <a:bodyPr/>
          <a:lstStyle/>
          <a:p>
            <a:fld id="{A56DF039-80F7-498C-945A-D4B31A62D609}" type="datetime1">
              <a:rPr lang="en-CA" smtClean="0"/>
              <a:t>2024-05-13</a:t>
            </a:fld>
            <a:endParaRPr lang="en-CA"/>
          </a:p>
        </p:txBody>
      </p:sp>
      <p:sp>
        <p:nvSpPr>
          <p:cNvPr id="5" name="Footer Placeholder 4">
            <a:extLst>
              <a:ext uri="{FF2B5EF4-FFF2-40B4-BE49-F238E27FC236}">
                <a16:creationId xmlns:a16="http://schemas.microsoft.com/office/drawing/2014/main" id="{BCE8EB03-2862-F7BE-57B9-BA970C8914C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C4BFE51-0CD3-54E7-6421-F9549C0B2E2A}"/>
              </a:ext>
            </a:extLst>
          </p:cNvPr>
          <p:cNvSpPr>
            <a:spLocks noGrp="1"/>
          </p:cNvSpPr>
          <p:nvPr>
            <p:ph type="sldNum" sz="quarter" idx="12"/>
          </p:nvPr>
        </p:nvSpPr>
        <p:spPr/>
        <p:txBody>
          <a:bodyPr/>
          <a:lstStyle/>
          <a:p>
            <a:fld id="{A43930CC-B5C1-4333-BDB2-7D2A75E3D009}" type="slidenum">
              <a:rPr lang="en-CA" smtClean="0"/>
              <a:t>‹#›</a:t>
            </a:fld>
            <a:endParaRPr lang="en-CA"/>
          </a:p>
        </p:txBody>
      </p:sp>
    </p:spTree>
    <p:extLst>
      <p:ext uri="{BB962C8B-B14F-4D97-AF65-F5344CB8AC3E}">
        <p14:creationId xmlns:p14="http://schemas.microsoft.com/office/powerpoint/2010/main" val="10020307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E2DF5-A3CB-38B0-E1B7-177C9FEF191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F79674F-D257-F22B-BF9F-77EE68DF60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3BEA8F2-3B17-34CC-C71F-ED8E98906790}"/>
              </a:ext>
            </a:extLst>
          </p:cNvPr>
          <p:cNvSpPr>
            <a:spLocks noGrp="1"/>
          </p:cNvSpPr>
          <p:nvPr>
            <p:ph type="dt" sz="half" idx="10"/>
          </p:nvPr>
        </p:nvSpPr>
        <p:spPr/>
        <p:txBody>
          <a:bodyPr/>
          <a:lstStyle/>
          <a:p>
            <a:fld id="{187BFF93-A769-4A38-923F-77CC82F871A7}" type="datetime1">
              <a:rPr lang="en-CA" smtClean="0"/>
              <a:t>2024-05-13</a:t>
            </a:fld>
            <a:endParaRPr lang="en-CA"/>
          </a:p>
        </p:txBody>
      </p:sp>
      <p:sp>
        <p:nvSpPr>
          <p:cNvPr id="5" name="Footer Placeholder 4">
            <a:extLst>
              <a:ext uri="{FF2B5EF4-FFF2-40B4-BE49-F238E27FC236}">
                <a16:creationId xmlns:a16="http://schemas.microsoft.com/office/drawing/2014/main" id="{362C3E1C-1E12-325D-A0D8-82C05106A4E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427F6B2-6141-A17D-39FA-2A9F9DAC695B}"/>
              </a:ext>
            </a:extLst>
          </p:cNvPr>
          <p:cNvSpPr>
            <a:spLocks noGrp="1"/>
          </p:cNvSpPr>
          <p:nvPr>
            <p:ph type="sldNum" sz="quarter" idx="12"/>
          </p:nvPr>
        </p:nvSpPr>
        <p:spPr/>
        <p:txBody>
          <a:bodyPr/>
          <a:lstStyle/>
          <a:p>
            <a:fld id="{A43930CC-B5C1-4333-BDB2-7D2A75E3D009}" type="slidenum">
              <a:rPr lang="en-CA" smtClean="0"/>
              <a:t>‹#›</a:t>
            </a:fld>
            <a:endParaRPr lang="en-CA"/>
          </a:p>
        </p:txBody>
      </p:sp>
    </p:spTree>
    <p:extLst>
      <p:ext uri="{BB962C8B-B14F-4D97-AF65-F5344CB8AC3E}">
        <p14:creationId xmlns:p14="http://schemas.microsoft.com/office/powerpoint/2010/main" val="2752273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B3DA0-F40F-BB95-C215-AC9403A53E72}"/>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D56A641-9BAD-C59F-224B-C2DFAAF3D248}"/>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524F0B-176D-E457-6EF5-B161D9FF3ED5}"/>
              </a:ext>
            </a:extLst>
          </p:cNvPr>
          <p:cNvSpPr>
            <a:spLocks noGrp="1"/>
          </p:cNvSpPr>
          <p:nvPr>
            <p:ph type="dt" sz="half" idx="10"/>
          </p:nvPr>
        </p:nvSpPr>
        <p:spPr/>
        <p:txBody>
          <a:bodyPr/>
          <a:lstStyle/>
          <a:p>
            <a:fld id="{D33ED496-D2B5-4040-AC65-DC6B303E0470}" type="datetime1">
              <a:rPr lang="en-CA" smtClean="0"/>
              <a:t>2024-05-13</a:t>
            </a:fld>
            <a:endParaRPr lang="en-CA"/>
          </a:p>
        </p:txBody>
      </p:sp>
      <p:sp>
        <p:nvSpPr>
          <p:cNvPr id="5" name="Footer Placeholder 4">
            <a:extLst>
              <a:ext uri="{FF2B5EF4-FFF2-40B4-BE49-F238E27FC236}">
                <a16:creationId xmlns:a16="http://schemas.microsoft.com/office/drawing/2014/main" id="{23A32602-7395-AEAD-9EB6-C16E0E937AF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9677D03-0B3F-521D-2774-169603CA1064}"/>
              </a:ext>
            </a:extLst>
          </p:cNvPr>
          <p:cNvSpPr>
            <a:spLocks noGrp="1"/>
          </p:cNvSpPr>
          <p:nvPr>
            <p:ph type="sldNum" sz="quarter" idx="12"/>
          </p:nvPr>
        </p:nvSpPr>
        <p:spPr/>
        <p:txBody>
          <a:bodyPr/>
          <a:lstStyle/>
          <a:p>
            <a:fld id="{A43930CC-B5C1-4333-BDB2-7D2A75E3D009}" type="slidenum">
              <a:rPr lang="en-CA" smtClean="0"/>
              <a:t>‹#›</a:t>
            </a:fld>
            <a:endParaRPr lang="en-CA"/>
          </a:p>
        </p:txBody>
      </p:sp>
    </p:spTree>
    <p:extLst>
      <p:ext uri="{BB962C8B-B14F-4D97-AF65-F5344CB8AC3E}">
        <p14:creationId xmlns:p14="http://schemas.microsoft.com/office/powerpoint/2010/main" val="3210142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0C162-23C2-CFC7-3BB2-E1DA2B734E5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1452A5D-626B-808B-46AC-CB7AB546D293}"/>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E235A9E-B27B-A735-149A-4B91A56C6443}"/>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662D430-B960-1F52-C30D-3F6187195D45}"/>
              </a:ext>
            </a:extLst>
          </p:cNvPr>
          <p:cNvSpPr>
            <a:spLocks noGrp="1"/>
          </p:cNvSpPr>
          <p:nvPr>
            <p:ph type="dt" sz="half" idx="10"/>
          </p:nvPr>
        </p:nvSpPr>
        <p:spPr/>
        <p:txBody>
          <a:bodyPr/>
          <a:lstStyle/>
          <a:p>
            <a:fld id="{6B27692A-5838-42E5-A3B5-1D62AEB74328}" type="datetime1">
              <a:rPr lang="en-CA" smtClean="0"/>
              <a:t>2024-05-13</a:t>
            </a:fld>
            <a:endParaRPr lang="en-CA"/>
          </a:p>
        </p:txBody>
      </p:sp>
      <p:sp>
        <p:nvSpPr>
          <p:cNvPr id="6" name="Footer Placeholder 5">
            <a:extLst>
              <a:ext uri="{FF2B5EF4-FFF2-40B4-BE49-F238E27FC236}">
                <a16:creationId xmlns:a16="http://schemas.microsoft.com/office/drawing/2014/main" id="{BB3025B7-9824-F6BE-74A1-627C0C54F4C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D5AC877-AB7E-CFA0-9164-0FA068B6311C}"/>
              </a:ext>
            </a:extLst>
          </p:cNvPr>
          <p:cNvSpPr>
            <a:spLocks noGrp="1"/>
          </p:cNvSpPr>
          <p:nvPr>
            <p:ph type="sldNum" sz="quarter" idx="12"/>
          </p:nvPr>
        </p:nvSpPr>
        <p:spPr/>
        <p:txBody>
          <a:bodyPr/>
          <a:lstStyle/>
          <a:p>
            <a:fld id="{A43930CC-B5C1-4333-BDB2-7D2A75E3D009}" type="slidenum">
              <a:rPr lang="en-CA" smtClean="0"/>
              <a:t>‹#›</a:t>
            </a:fld>
            <a:endParaRPr lang="en-CA"/>
          </a:p>
        </p:txBody>
      </p:sp>
    </p:spTree>
    <p:extLst>
      <p:ext uri="{BB962C8B-B14F-4D97-AF65-F5344CB8AC3E}">
        <p14:creationId xmlns:p14="http://schemas.microsoft.com/office/powerpoint/2010/main" val="426589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BE875-016B-FA35-5F7E-61A10F9369C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1BE3BD3-16B1-E56D-092A-11A9D4F9A42F}"/>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E7018D-323C-2566-79BF-C6957A9D8496}"/>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CDE65FFF-BC07-6EA5-B8D3-295B3F594F8D}"/>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095A49-9FCB-E598-FC84-2FED8705164B}"/>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B3478E3-D276-0131-2E67-95716A2750E2}"/>
              </a:ext>
            </a:extLst>
          </p:cNvPr>
          <p:cNvSpPr>
            <a:spLocks noGrp="1"/>
          </p:cNvSpPr>
          <p:nvPr>
            <p:ph type="dt" sz="half" idx="10"/>
          </p:nvPr>
        </p:nvSpPr>
        <p:spPr/>
        <p:txBody>
          <a:bodyPr/>
          <a:lstStyle/>
          <a:p>
            <a:fld id="{D9AF319C-5142-490E-9F0D-0BEA8A2EC048}" type="datetime1">
              <a:rPr lang="en-CA" smtClean="0"/>
              <a:t>2024-05-13</a:t>
            </a:fld>
            <a:endParaRPr lang="en-CA"/>
          </a:p>
        </p:txBody>
      </p:sp>
      <p:sp>
        <p:nvSpPr>
          <p:cNvPr id="8" name="Footer Placeholder 7">
            <a:extLst>
              <a:ext uri="{FF2B5EF4-FFF2-40B4-BE49-F238E27FC236}">
                <a16:creationId xmlns:a16="http://schemas.microsoft.com/office/drawing/2014/main" id="{B4BD93FA-F5D7-DF89-8DE5-6AAFCBF5D1F8}"/>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9C7C856-BA15-FF87-FA83-7E0B004A8FAC}"/>
              </a:ext>
            </a:extLst>
          </p:cNvPr>
          <p:cNvSpPr>
            <a:spLocks noGrp="1"/>
          </p:cNvSpPr>
          <p:nvPr>
            <p:ph type="sldNum" sz="quarter" idx="12"/>
          </p:nvPr>
        </p:nvSpPr>
        <p:spPr/>
        <p:txBody>
          <a:bodyPr/>
          <a:lstStyle/>
          <a:p>
            <a:fld id="{A43930CC-B5C1-4333-BDB2-7D2A75E3D009}" type="slidenum">
              <a:rPr lang="en-CA" smtClean="0"/>
              <a:t>‹#›</a:t>
            </a:fld>
            <a:endParaRPr lang="en-CA"/>
          </a:p>
        </p:txBody>
      </p:sp>
    </p:spTree>
    <p:extLst>
      <p:ext uri="{BB962C8B-B14F-4D97-AF65-F5344CB8AC3E}">
        <p14:creationId xmlns:p14="http://schemas.microsoft.com/office/powerpoint/2010/main" val="935178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25149A-65B5-40D9-AF75-A0F341E51E7F}" type="datetime1">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3675987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C8D0F-7C52-F06A-1A18-8D7CC68C630D}"/>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3228006-F287-6C63-49A4-A65D68B942C6}"/>
              </a:ext>
            </a:extLst>
          </p:cNvPr>
          <p:cNvSpPr>
            <a:spLocks noGrp="1"/>
          </p:cNvSpPr>
          <p:nvPr>
            <p:ph type="dt" sz="half" idx="10"/>
          </p:nvPr>
        </p:nvSpPr>
        <p:spPr/>
        <p:txBody>
          <a:bodyPr/>
          <a:lstStyle/>
          <a:p>
            <a:fld id="{4BE77357-148D-435F-9318-E2C0122B3E71}" type="datetime1">
              <a:rPr lang="en-CA" smtClean="0"/>
              <a:t>2024-05-13</a:t>
            </a:fld>
            <a:endParaRPr lang="en-CA"/>
          </a:p>
        </p:txBody>
      </p:sp>
      <p:sp>
        <p:nvSpPr>
          <p:cNvPr id="4" name="Footer Placeholder 3">
            <a:extLst>
              <a:ext uri="{FF2B5EF4-FFF2-40B4-BE49-F238E27FC236}">
                <a16:creationId xmlns:a16="http://schemas.microsoft.com/office/drawing/2014/main" id="{BA974E8F-4B57-C8FE-E84F-1C383344FBF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B6CC18D8-C0A4-DF43-1C5A-D49495435C6C}"/>
              </a:ext>
            </a:extLst>
          </p:cNvPr>
          <p:cNvSpPr>
            <a:spLocks noGrp="1"/>
          </p:cNvSpPr>
          <p:nvPr>
            <p:ph type="sldNum" sz="quarter" idx="12"/>
          </p:nvPr>
        </p:nvSpPr>
        <p:spPr/>
        <p:txBody>
          <a:bodyPr/>
          <a:lstStyle/>
          <a:p>
            <a:fld id="{A43930CC-B5C1-4333-BDB2-7D2A75E3D009}" type="slidenum">
              <a:rPr lang="en-CA" smtClean="0"/>
              <a:t>‹#›</a:t>
            </a:fld>
            <a:endParaRPr lang="en-CA"/>
          </a:p>
        </p:txBody>
      </p:sp>
    </p:spTree>
    <p:extLst>
      <p:ext uri="{BB962C8B-B14F-4D97-AF65-F5344CB8AC3E}">
        <p14:creationId xmlns:p14="http://schemas.microsoft.com/office/powerpoint/2010/main" val="26207969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109EF3-F02C-1825-DD69-A7B598DBFBB9}"/>
              </a:ext>
            </a:extLst>
          </p:cNvPr>
          <p:cNvSpPr>
            <a:spLocks noGrp="1"/>
          </p:cNvSpPr>
          <p:nvPr>
            <p:ph type="dt" sz="half" idx="10"/>
          </p:nvPr>
        </p:nvSpPr>
        <p:spPr/>
        <p:txBody>
          <a:bodyPr/>
          <a:lstStyle/>
          <a:p>
            <a:fld id="{5C1022E0-A6C9-4073-8D46-AA04096794B1}" type="datetime1">
              <a:rPr lang="en-CA" smtClean="0"/>
              <a:t>2024-05-13</a:t>
            </a:fld>
            <a:endParaRPr lang="en-CA"/>
          </a:p>
        </p:txBody>
      </p:sp>
      <p:sp>
        <p:nvSpPr>
          <p:cNvPr id="3" name="Footer Placeholder 2">
            <a:extLst>
              <a:ext uri="{FF2B5EF4-FFF2-40B4-BE49-F238E27FC236}">
                <a16:creationId xmlns:a16="http://schemas.microsoft.com/office/drawing/2014/main" id="{EF2E8AC7-0913-6746-638A-E7C69FA2A7E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D5D5B2B-43C2-B103-BF58-A9B210E171EB}"/>
              </a:ext>
            </a:extLst>
          </p:cNvPr>
          <p:cNvSpPr>
            <a:spLocks noGrp="1"/>
          </p:cNvSpPr>
          <p:nvPr>
            <p:ph type="sldNum" sz="quarter" idx="12"/>
          </p:nvPr>
        </p:nvSpPr>
        <p:spPr/>
        <p:txBody>
          <a:bodyPr/>
          <a:lstStyle/>
          <a:p>
            <a:fld id="{A43930CC-B5C1-4333-BDB2-7D2A75E3D009}" type="slidenum">
              <a:rPr lang="en-CA" smtClean="0"/>
              <a:t>‹#›</a:t>
            </a:fld>
            <a:endParaRPr lang="en-CA"/>
          </a:p>
        </p:txBody>
      </p:sp>
    </p:spTree>
    <p:extLst>
      <p:ext uri="{BB962C8B-B14F-4D97-AF65-F5344CB8AC3E}">
        <p14:creationId xmlns:p14="http://schemas.microsoft.com/office/powerpoint/2010/main" val="27948999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960C2-9A75-22F3-7726-3E4AE2D973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9A04828-75BC-B186-F418-E7F04B052ED9}"/>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DF2C7CC9-751D-8D53-4A36-17C5D284A21F}"/>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7F202A-B043-C65F-9B92-EBCFE9AA10E3}"/>
              </a:ext>
            </a:extLst>
          </p:cNvPr>
          <p:cNvSpPr>
            <a:spLocks noGrp="1"/>
          </p:cNvSpPr>
          <p:nvPr>
            <p:ph type="dt" sz="half" idx="10"/>
          </p:nvPr>
        </p:nvSpPr>
        <p:spPr/>
        <p:txBody>
          <a:bodyPr/>
          <a:lstStyle/>
          <a:p>
            <a:fld id="{4D2DA070-B7C8-4A96-8DFB-D13220362C0C}" type="datetime1">
              <a:rPr lang="en-CA" smtClean="0"/>
              <a:t>2024-05-13</a:t>
            </a:fld>
            <a:endParaRPr lang="en-CA"/>
          </a:p>
        </p:txBody>
      </p:sp>
      <p:sp>
        <p:nvSpPr>
          <p:cNvPr id="6" name="Footer Placeholder 5">
            <a:extLst>
              <a:ext uri="{FF2B5EF4-FFF2-40B4-BE49-F238E27FC236}">
                <a16:creationId xmlns:a16="http://schemas.microsoft.com/office/drawing/2014/main" id="{8800C1C5-EEB2-3E9D-4BCF-18CA7FFE711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8D7BF44-3FDB-83FD-027B-86F4523D55F7}"/>
              </a:ext>
            </a:extLst>
          </p:cNvPr>
          <p:cNvSpPr>
            <a:spLocks noGrp="1"/>
          </p:cNvSpPr>
          <p:nvPr>
            <p:ph type="sldNum" sz="quarter" idx="12"/>
          </p:nvPr>
        </p:nvSpPr>
        <p:spPr/>
        <p:txBody>
          <a:bodyPr/>
          <a:lstStyle/>
          <a:p>
            <a:fld id="{A43930CC-B5C1-4333-BDB2-7D2A75E3D009}" type="slidenum">
              <a:rPr lang="en-CA" smtClean="0"/>
              <a:t>‹#›</a:t>
            </a:fld>
            <a:endParaRPr lang="en-CA"/>
          </a:p>
        </p:txBody>
      </p:sp>
    </p:spTree>
    <p:extLst>
      <p:ext uri="{BB962C8B-B14F-4D97-AF65-F5344CB8AC3E}">
        <p14:creationId xmlns:p14="http://schemas.microsoft.com/office/powerpoint/2010/main" val="32003065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0A7D6-85C7-0E38-5A2E-CD55141C10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5B82D24-C9F8-BD48-3D3E-6D54DAA6FC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CA"/>
          </a:p>
        </p:txBody>
      </p:sp>
      <p:sp>
        <p:nvSpPr>
          <p:cNvPr id="4" name="Text Placeholder 3">
            <a:extLst>
              <a:ext uri="{FF2B5EF4-FFF2-40B4-BE49-F238E27FC236}">
                <a16:creationId xmlns:a16="http://schemas.microsoft.com/office/drawing/2014/main" id="{8425212A-D069-0211-8983-64C3F185BD47}"/>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FF8D1F-D87E-A306-10C5-F6FF6255D196}"/>
              </a:ext>
            </a:extLst>
          </p:cNvPr>
          <p:cNvSpPr>
            <a:spLocks noGrp="1"/>
          </p:cNvSpPr>
          <p:nvPr>
            <p:ph type="dt" sz="half" idx="10"/>
          </p:nvPr>
        </p:nvSpPr>
        <p:spPr/>
        <p:txBody>
          <a:bodyPr/>
          <a:lstStyle/>
          <a:p>
            <a:fld id="{D38747F2-8404-482C-8D59-F1CD6451C929}" type="datetime1">
              <a:rPr lang="en-CA" smtClean="0"/>
              <a:t>2024-05-13</a:t>
            </a:fld>
            <a:endParaRPr lang="en-CA"/>
          </a:p>
        </p:txBody>
      </p:sp>
      <p:sp>
        <p:nvSpPr>
          <p:cNvPr id="6" name="Footer Placeholder 5">
            <a:extLst>
              <a:ext uri="{FF2B5EF4-FFF2-40B4-BE49-F238E27FC236}">
                <a16:creationId xmlns:a16="http://schemas.microsoft.com/office/drawing/2014/main" id="{4499823A-EF53-B117-7A9D-A63FDD372DB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6DC5C2D-1EB6-7425-F96F-ECF1327EC194}"/>
              </a:ext>
            </a:extLst>
          </p:cNvPr>
          <p:cNvSpPr>
            <a:spLocks noGrp="1"/>
          </p:cNvSpPr>
          <p:nvPr>
            <p:ph type="sldNum" sz="quarter" idx="12"/>
          </p:nvPr>
        </p:nvSpPr>
        <p:spPr/>
        <p:txBody>
          <a:bodyPr/>
          <a:lstStyle/>
          <a:p>
            <a:fld id="{A43930CC-B5C1-4333-BDB2-7D2A75E3D009}" type="slidenum">
              <a:rPr lang="en-CA" smtClean="0"/>
              <a:t>‹#›</a:t>
            </a:fld>
            <a:endParaRPr lang="en-CA"/>
          </a:p>
        </p:txBody>
      </p:sp>
    </p:spTree>
    <p:extLst>
      <p:ext uri="{BB962C8B-B14F-4D97-AF65-F5344CB8AC3E}">
        <p14:creationId xmlns:p14="http://schemas.microsoft.com/office/powerpoint/2010/main" val="22405083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78AA8-5F7C-56CC-4264-21084F4DC8A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2016425-8A80-0113-1D3A-8458D28920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0ED64E2-EE56-BE8C-9EB5-8FB71ABC9499}"/>
              </a:ext>
            </a:extLst>
          </p:cNvPr>
          <p:cNvSpPr>
            <a:spLocks noGrp="1"/>
          </p:cNvSpPr>
          <p:nvPr>
            <p:ph type="dt" sz="half" idx="10"/>
          </p:nvPr>
        </p:nvSpPr>
        <p:spPr/>
        <p:txBody>
          <a:bodyPr/>
          <a:lstStyle/>
          <a:p>
            <a:fld id="{F36820D8-CDEA-4780-BC7D-D623B8573AAB}" type="datetime1">
              <a:rPr lang="en-CA" smtClean="0"/>
              <a:t>2024-05-13</a:t>
            </a:fld>
            <a:endParaRPr lang="en-CA"/>
          </a:p>
        </p:txBody>
      </p:sp>
      <p:sp>
        <p:nvSpPr>
          <p:cNvPr id="5" name="Footer Placeholder 4">
            <a:extLst>
              <a:ext uri="{FF2B5EF4-FFF2-40B4-BE49-F238E27FC236}">
                <a16:creationId xmlns:a16="http://schemas.microsoft.com/office/drawing/2014/main" id="{4663C15D-3DF2-1F69-77AE-F9957F558D0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91442AE-4B21-0165-15B5-7E9AA2251497}"/>
              </a:ext>
            </a:extLst>
          </p:cNvPr>
          <p:cNvSpPr>
            <a:spLocks noGrp="1"/>
          </p:cNvSpPr>
          <p:nvPr>
            <p:ph type="sldNum" sz="quarter" idx="12"/>
          </p:nvPr>
        </p:nvSpPr>
        <p:spPr/>
        <p:txBody>
          <a:bodyPr/>
          <a:lstStyle/>
          <a:p>
            <a:fld id="{A43930CC-B5C1-4333-BDB2-7D2A75E3D009}" type="slidenum">
              <a:rPr lang="en-CA" smtClean="0"/>
              <a:t>‹#›</a:t>
            </a:fld>
            <a:endParaRPr lang="en-CA"/>
          </a:p>
        </p:txBody>
      </p:sp>
    </p:spTree>
    <p:extLst>
      <p:ext uri="{BB962C8B-B14F-4D97-AF65-F5344CB8AC3E}">
        <p14:creationId xmlns:p14="http://schemas.microsoft.com/office/powerpoint/2010/main" val="27601977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653A10-F768-4219-2A56-9F6A0D561FA6}"/>
              </a:ext>
            </a:extLst>
          </p:cNvPr>
          <p:cNvSpPr>
            <a:spLocks noGrp="1"/>
          </p:cNvSpPr>
          <p:nvPr>
            <p:ph type="title" orient="vert"/>
          </p:nvPr>
        </p:nvSpPr>
        <p:spPr>
          <a:xfrm>
            <a:off x="8724901" y="365126"/>
            <a:ext cx="2628900" cy="5811839"/>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9D8DD62-9A4E-A72A-C6FA-00CBFF5CB79F}"/>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4A3C2DE-79DC-5CFE-6A48-02B92CA3809A}"/>
              </a:ext>
            </a:extLst>
          </p:cNvPr>
          <p:cNvSpPr>
            <a:spLocks noGrp="1"/>
          </p:cNvSpPr>
          <p:nvPr>
            <p:ph type="dt" sz="half" idx="10"/>
          </p:nvPr>
        </p:nvSpPr>
        <p:spPr/>
        <p:txBody>
          <a:bodyPr/>
          <a:lstStyle/>
          <a:p>
            <a:fld id="{D0989BED-B3CD-46F2-B083-F009E258911A}" type="datetime1">
              <a:rPr lang="en-CA" smtClean="0"/>
              <a:t>2024-05-13</a:t>
            </a:fld>
            <a:endParaRPr lang="en-CA"/>
          </a:p>
        </p:txBody>
      </p:sp>
      <p:sp>
        <p:nvSpPr>
          <p:cNvPr id="5" name="Footer Placeholder 4">
            <a:extLst>
              <a:ext uri="{FF2B5EF4-FFF2-40B4-BE49-F238E27FC236}">
                <a16:creationId xmlns:a16="http://schemas.microsoft.com/office/drawing/2014/main" id="{80EB7AF0-24D8-E437-9F4F-367271D0960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D1BB7DA-18C2-E4D7-0ED6-42A2B5CAEE91}"/>
              </a:ext>
            </a:extLst>
          </p:cNvPr>
          <p:cNvSpPr>
            <a:spLocks noGrp="1"/>
          </p:cNvSpPr>
          <p:nvPr>
            <p:ph type="sldNum" sz="quarter" idx="12"/>
          </p:nvPr>
        </p:nvSpPr>
        <p:spPr/>
        <p:txBody>
          <a:bodyPr/>
          <a:lstStyle/>
          <a:p>
            <a:fld id="{A43930CC-B5C1-4333-BDB2-7D2A75E3D009}" type="slidenum">
              <a:rPr lang="en-CA" smtClean="0"/>
              <a:t>‹#›</a:t>
            </a:fld>
            <a:endParaRPr lang="en-CA"/>
          </a:p>
        </p:txBody>
      </p:sp>
    </p:spTree>
    <p:extLst>
      <p:ext uri="{BB962C8B-B14F-4D97-AF65-F5344CB8AC3E}">
        <p14:creationId xmlns:p14="http://schemas.microsoft.com/office/powerpoint/2010/main" val="1810775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7839" y="2130426"/>
            <a:ext cx="6830895" cy="1470025"/>
          </a:xfrm>
        </p:spPr>
        <p:txBody>
          <a:bodyPr>
            <a:noAutofit/>
          </a:bodyPr>
          <a:lstStyle>
            <a:lvl1pPr algn="l">
              <a:defRPr sz="4800" b="1" i="0">
                <a:latin typeface="Arial"/>
                <a:cs typeface="Verdana"/>
              </a:defRPr>
            </a:lvl1pPr>
          </a:lstStyle>
          <a:p>
            <a:r>
              <a:rPr lang="en-US"/>
              <a:t>Click to edit Master title style</a:t>
            </a:r>
          </a:p>
        </p:txBody>
      </p:sp>
      <p:sp>
        <p:nvSpPr>
          <p:cNvPr id="3" name="Subtitle 2"/>
          <p:cNvSpPr>
            <a:spLocks noGrp="1"/>
          </p:cNvSpPr>
          <p:nvPr>
            <p:ph type="subTitle" idx="1"/>
          </p:nvPr>
        </p:nvSpPr>
        <p:spPr>
          <a:xfrm>
            <a:off x="4577842" y="3886200"/>
            <a:ext cx="6830895" cy="1752600"/>
          </a:xfrm>
        </p:spPr>
        <p:txBody>
          <a:bodyPr>
            <a:normAutofit/>
          </a:bodyPr>
          <a:lstStyle>
            <a:lvl1pPr marL="0" indent="0" algn="l">
              <a:buNone/>
              <a:defRPr sz="3733">
                <a:solidFill>
                  <a:schemeClr val="tx1">
                    <a:tint val="75000"/>
                  </a:schemeClr>
                </a:solidFill>
                <a:latin typeface="Arial"/>
                <a:cs typeface="Verdana"/>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6D89478-C201-42FB-903D-6B4E3A21DCAE}" type="datetime1">
              <a:rPr lang="en-CA" smtClean="0"/>
              <a:t>2024-05-13</a:t>
            </a:fld>
            <a:r>
              <a:rPr lang="en-US"/>
              <a:t> </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9401235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768E52-DD0C-4ECB-81F6-55F4F4207AFB}" type="datetime1">
              <a:rPr lang="en-CA" smtClean="0"/>
              <a:t>2024-05-13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6520057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D9F6DC-C12C-4ECA-B612-30ED71CB0B82}" type="datetime1">
              <a:rPr lang="en-CA" smtClean="0"/>
              <a:t>2024-05-13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7051711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BAE45C-D8DA-4C2B-B2A4-A19DB08AB58A}" type="datetime1">
              <a:rPr lang="en-CA" smtClean="0"/>
              <a:t>2024-05-13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571219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A60304-4828-45B2-9AF6-40505595E95E}" type="datetime1">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220570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134749-BD51-4A6A-93E1-D77149F4E71A}" type="datetime1">
              <a:rPr lang="en-CA" smtClean="0"/>
              <a:t>2024-05-13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2038689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A120F5-11EB-4736-8F10-31B50ADBF62A}" type="datetime1">
              <a:rPr lang="en-CA" smtClean="0"/>
              <a:t>2024-05-13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9543051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6FEC04-2C8A-4E04-83D6-E55C7D78E27F}" type="datetime1">
              <a:rPr lang="en-CA" smtClean="0"/>
              <a:t>2024-05-13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5573918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0883985-E728-4A05-BCF2-4347DA8B2A51}" type="datetime1">
              <a:rPr lang="en-CA" smtClean="0"/>
              <a:t>2024-05-13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8347066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FBB4321-1D9D-46F3-9663-FD45850BF64E}" type="datetime1">
              <a:rPr lang="en-CA" smtClean="0"/>
              <a:t>2024-05-13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0285775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D3BF0C-3ED3-4FA2-A34A-5BAC0C5FD8F1}" type="datetime1">
              <a:rPr lang="en-CA" smtClean="0"/>
              <a:t>2024-05-13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3536049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A02EFA-804F-4812-BA8F-CEFA5D59A172}" type="datetime1">
              <a:rPr lang="en-CA" smtClean="0"/>
              <a:t>2024-05-13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4712431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7839" y="2130426"/>
            <a:ext cx="6830895" cy="1470025"/>
          </a:xfrm>
        </p:spPr>
        <p:txBody>
          <a:bodyPr>
            <a:noAutofit/>
          </a:bodyPr>
          <a:lstStyle>
            <a:lvl1pPr algn="l">
              <a:defRPr sz="4800" b="1" i="0">
                <a:latin typeface="Arial"/>
                <a:cs typeface="Verdana"/>
              </a:defRPr>
            </a:lvl1pPr>
          </a:lstStyle>
          <a:p>
            <a:r>
              <a:rPr lang="en-US"/>
              <a:t>Click to edit Master title style</a:t>
            </a:r>
          </a:p>
        </p:txBody>
      </p:sp>
      <p:sp>
        <p:nvSpPr>
          <p:cNvPr id="3" name="Subtitle 2"/>
          <p:cNvSpPr>
            <a:spLocks noGrp="1"/>
          </p:cNvSpPr>
          <p:nvPr>
            <p:ph type="subTitle" idx="1"/>
          </p:nvPr>
        </p:nvSpPr>
        <p:spPr>
          <a:xfrm>
            <a:off x="4577842" y="3886200"/>
            <a:ext cx="6830895" cy="1752600"/>
          </a:xfrm>
        </p:spPr>
        <p:txBody>
          <a:bodyPr>
            <a:normAutofit/>
          </a:bodyPr>
          <a:lstStyle>
            <a:lvl1pPr marL="0" indent="0" algn="l">
              <a:buNone/>
              <a:defRPr sz="3733">
                <a:solidFill>
                  <a:schemeClr val="tx1">
                    <a:tint val="75000"/>
                  </a:schemeClr>
                </a:solidFill>
                <a:latin typeface="Arial"/>
                <a:cs typeface="Verdana"/>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1035D0-29AC-4033-8801-BB34A03C4880}" type="datetime1">
              <a:rPr lang="en-US" smtClean="0"/>
              <a:t>5/13/2024</a:t>
            </a:fld>
            <a:r>
              <a:rPr lang="en-US"/>
              <a:t> </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8704432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9D4085-2A96-4551-91D7-EB091B111DE6}" type="datetime1">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9376435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text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3407" y="1208693"/>
            <a:ext cx="3989811" cy="4351339"/>
          </a:xfrm>
        </p:spPr>
        <p:txBody>
          <a:bodyPr/>
          <a:lstStyle>
            <a:lvl1pPr>
              <a:defRPr>
                <a:solidFill>
                  <a:schemeClr val="bg1"/>
                </a:solidFill>
              </a:defRPr>
            </a:lvl1pPr>
          </a:lstStyle>
          <a:p>
            <a:pPr lvl="0"/>
            <a:r>
              <a:rPr lang="en-US"/>
              <a:t>Click to edit Master text styles</a:t>
            </a:r>
          </a:p>
        </p:txBody>
      </p:sp>
      <p:sp>
        <p:nvSpPr>
          <p:cNvPr id="4" name="Content Placeholder 3"/>
          <p:cNvSpPr>
            <a:spLocks noGrp="1"/>
          </p:cNvSpPr>
          <p:nvPr>
            <p:ph sz="half" idx="2"/>
          </p:nvPr>
        </p:nvSpPr>
        <p:spPr>
          <a:xfrm>
            <a:off x="6903721" y="1716516"/>
            <a:ext cx="4809844" cy="4351339"/>
          </a:xfr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 Placeholder 4"/>
          <p:cNvSpPr>
            <a:spLocks noGrp="1"/>
          </p:cNvSpPr>
          <p:nvPr>
            <p:ph type="body" sz="quarter" idx="3" hasCustomPrompt="1"/>
          </p:nvPr>
        </p:nvSpPr>
        <p:spPr>
          <a:xfrm>
            <a:off x="6903721" y="613857"/>
            <a:ext cx="4809844" cy="888371"/>
          </a:xfrm>
        </p:spPr>
        <p:txBody>
          <a:bodyPr anchor="b">
            <a:normAutofit/>
          </a:bodyPr>
          <a:lstStyle>
            <a:lvl1pPr marL="0" indent="0">
              <a:buNone/>
              <a:defRPr sz="4400" b="0">
                <a:latin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HEADING</a:t>
            </a:r>
          </a:p>
        </p:txBody>
      </p:sp>
    </p:spTree>
    <p:extLst>
      <p:ext uri="{BB962C8B-B14F-4D97-AF65-F5344CB8AC3E}">
        <p14:creationId xmlns:p14="http://schemas.microsoft.com/office/powerpoint/2010/main" val="4088459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FF6EE1-28EE-470C-83EF-66ECC04EC100}" type="datetime1">
              <a:rPr lang="en-US" smtClean="0"/>
              <a:t>5/13/2024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6566408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text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550332" y="1330948"/>
            <a:ext cx="4163233" cy="4351339"/>
          </a:xfrm>
        </p:spPr>
        <p:txBody>
          <a:bodyPr/>
          <a:lstStyle>
            <a:lvl1pPr>
              <a:defRPr>
                <a:solidFill>
                  <a:schemeClr val="bg1"/>
                </a:solidFill>
              </a:defRPr>
            </a:lvl1pPr>
          </a:lstStyle>
          <a:p>
            <a:pPr lvl="0"/>
            <a:r>
              <a:rPr lang="en-US"/>
              <a:t>Click to edit Master text styles</a:t>
            </a:r>
          </a:p>
        </p:txBody>
      </p:sp>
      <p:sp>
        <p:nvSpPr>
          <p:cNvPr id="6" name="Content Placeholder 3"/>
          <p:cNvSpPr>
            <a:spLocks noGrp="1"/>
          </p:cNvSpPr>
          <p:nvPr>
            <p:ph sz="half" idx="10"/>
          </p:nvPr>
        </p:nvSpPr>
        <p:spPr>
          <a:xfrm>
            <a:off x="565879" y="1641241"/>
            <a:ext cx="4528635" cy="4351339"/>
          </a:xfr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Text Placeholder 4"/>
          <p:cNvSpPr>
            <a:spLocks noGrp="1"/>
          </p:cNvSpPr>
          <p:nvPr>
            <p:ph type="body" sz="quarter" idx="3" hasCustomPrompt="1"/>
          </p:nvPr>
        </p:nvSpPr>
        <p:spPr>
          <a:xfrm>
            <a:off x="565879" y="675747"/>
            <a:ext cx="4528635" cy="767700"/>
          </a:xfrm>
        </p:spPr>
        <p:txBody>
          <a:bodyPr anchor="b">
            <a:normAutofit/>
          </a:bodyPr>
          <a:lstStyle>
            <a:lvl1pPr marL="0" indent="0">
              <a:buNone/>
              <a:defRPr sz="4400" b="0">
                <a:latin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HEADING</a:t>
            </a:r>
          </a:p>
        </p:txBody>
      </p:sp>
    </p:spTree>
    <p:extLst>
      <p:ext uri="{BB962C8B-B14F-4D97-AF65-F5344CB8AC3E}">
        <p14:creationId xmlns:p14="http://schemas.microsoft.com/office/powerpoint/2010/main" val="9520020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9205BF-0776-4DEF-9395-3F271E5F3F9D}" type="datetime1">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6268681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A0F9AD-1FD6-473D-AB3D-6B071E522A73}" type="datetime1">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0292308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2AB9D2-0F52-4587-A550-226132BEB941}" type="datetime1">
              <a:rPr lang="en-US" smtClean="0"/>
              <a:t>5/13/2024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4163875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C4B5E6-32E4-4D4C-A3DE-47ACA64DFA0E}" type="datetime1">
              <a:rPr lang="en-US" smtClean="0"/>
              <a:t>5/13/2024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4187167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173E8-AFCA-4178-A80D-E1597EDD15EF}" type="datetime1">
              <a:rPr lang="en-US" smtClean="0"/>
              <a:t>5/13/2024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2846399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F3B1D77-DF79-49C0-B5F0-A03306DFE501}" type="datetime1">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5874668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E498DC1-067C-4E1F-8535-B74163B242B7}" type="datetime1">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7562873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67D52F-9FEC-4EFB-9127-FA1AA94F8142}" type="datetime1">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3765989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5D5D50-838C-4331-B066-4C1F3E18A032}" type="datetime1">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267272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193D45-AFBC-4239-9D36-B961D79DDC1A}" type="datetime1">
              <a:rPr lang="en-US" smtClean="0"/>
              <a:t>5/13/2024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4031868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4DFD0-6EF9-4092-878D-045E8F3E0D0A}" type="datetime1">
              <a:rPr lang="en-US" smtClean="0"/>
              <a:t>5/13/2024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455341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AFD3923-0DCF-483B-9CAB-42B1CD742260}" type="datetime1">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577876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E622540-2736-4A05-84B4-1022844B483B}" type="datetime1">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685704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1.jpe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DA3FF-36D7-4570-98B4-953CB01EA2B0}" type="datetime1">
              <a:rPr lang="en-US" smtClean="0"/>
              <a:t>5/13/2024</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2E86C063-E22E-2E4C-A523-54089486E38F}" type="slidenum">
              <a:rPr lang="en-US" smtClean="0"/>
              <a:pPr/>
              <a:t>‹#›</a:t>
            </a:fld>
            <a:endParaRPr lang="en-US"/>
          </a:p>
        </p:txBody>
      </p:sp>
    </p:spTree>
    <p:extLst>
      <p:ext uri="{BB962C8B-B14F-4D97-AF65-F5344CB8AC3E}">
        <p14:creationId xmlns:p14="http://schemas.microsoft.com/office/powerpoint/2010/main" val="346715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178" rtl="0" eaLnBrk="1" latinLnBrk="0" hangingPunct="1">
        <a:spcBef>
          <a:spcPct val="0"/>
        </a:spcBef>
        <a:buNone/>
        <a:defRPr sz="3600" b="1" i="0" kern="1200">
          <a:solidFill>
            <a:schemeClr val="tx1"/>
          </a:solidFill>
          <a:latin typeface="Arial"/>
          <a:ea typeface="+mj-ea"/>
          <a:cs typeface="Verdana"/>
        </a:defRPr>
      </a:lvl1pPr>
    </p:titleStyle>
    <p:bodyStyle>
      <a:lvl1pPr marL="342882" indent="-342882" algn="l" defTabSz="457178" rtl="0" eaLnBrk="1" latinLnBrk="0" hangingPunct="1">
        <a:spcBef>
          <a:spcPct val="20000"/>
        </a:spcBef>
        <a:buFont typeface="Arial"/>
        <a:buChar char="•"/>
        <a:defRPr sz="3200" kern="1200">
          <a:solidFill>
            <a:schemeClr val="tx1"/>
          </a:solidFill>
          <a:latin typeface="Arial"/>
          <a:ea typeface="+mn-ea"/>
          <a:cs typeface="Verdana"/>
        </a:defRPr>
      </a:lvl1pPr>
      <a:lvl2pPr marL="742913" indent="-285737" algn="l" defTabSz="457178" rtl="0" eaLnBrk="1" latinLnBrk="0" hangingPunct="1">
        <a:spcBef>
          <a:spcPct val="20000"/>
        </a:spcBef>
        <a:buFont typeface="Arial"/>
        <a:buChar char="–"/>
        <a:defRPr sz="2800" kern="1200">
          <a:solidFill>
            <a:schemeClr val="tx1"/>
          </a:solidFill>
          <a:latin typeface="Arial"/>
          <a:ea typeface="+mn-ea"/>
          <a:cs typeface="Verdana"/>
        </a:defRPr>
      </a:lvl2pPr>
      <a:lvl3pPr marL="1142942" indent="-228589" algn="l" defTabSz="457178" rtl="0" eaLnBrk="1" latinLnBrk="0" hangingPunct="1">
        <a:spcBef>
          <a:spcPct val="20000"/>
        </a:spcBef>
        <a:buFont typeface="Arial"/>
        <a:buChar char="•"/>
        <a:defRPr sz="2400" kern="1200">
          <a:solidFill>
            <a:schemeClr val="tx1"/>
          </a:solidFill>
          <a:latin typeface="Arial"/>
          <a:ea typeface="+mn-ea"/>
          <a:cs typeface="Verdana"/>
        </a:defRPr>
      </a:lvl3pPr>
      <a:lvl4pPr marL="1600120" indent="-228589" algn="l" defTabSz="457178" rtl="0" eaLnBrk="1" latinLnBrk="0" hangingPunct="1">
        <a:spcBef>
          <a:spcPct val="20000"/>
        </a:spcBef>
        <a:buFont typeface="Arial"/>
        <a:buChar char="–"/>
        <a:defRPr sz="2000" kern="1200">
          <a:solidFill>
            <a:schemeClr val="tx1"/>
          </a:solidFill>
          <a:latin typeface="Arial"/>
          <a:ea typeface="+mn-ea"/>
          <a:cs typeface="Verdana"/>
        </a:defRPr>
      </a:lvl4pPr>
      <a:lvl5pPr marL="2057298" indent="-228589" algn="l" defTabSz="457178" rtl="0" eaLnBrk="1" latinLnBrk="0" hangingPunct="1">
        <a:spcBef>
          <a:spcPct val="20000"/>
        </a:spcBef>
        <a:buFont typeface="Arial"/>
        <a:buChar char="»"/>
        <a:defRPr sz="2000" kern="1200">
          <a:solidFill>
            <a:schemeClr val="tx1"/>
          </a:solidFill>
          <a:latin typeface="Arial"/>
          <a:ea typeface="+mn-ea"/>
          <a:cs typeface="Verdana"/>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14C1D3-EDF4-4888-A041-3C5D3B0F692D}" type="datetime1">
              <a:rPr lang="en-US" smtClean="0"/>
              <a:t>5/13/2024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86C063-E22E-2E4C-A523-54089486E38F}" type="slidenum">
              <a:rPr lang="en-US" smtClean="0"/>
              <a:pPr/>
              <a:t>‹#›</a:t>
            </a:fld>
            <a:endParaRPr lang="en-US"/>
          </a:p>
        </p:txBody>
      </p:sp>
    </p:spTree>
    <p:extLst>
      <p:ext uri="{BB962C8B-B14F-4D97-AF65-F5344CB8AC3E}">
        <p14:creationId xmlns:p14="http://schemas.microsoft.com/office/powerpoint/2010/main" val="39482079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F16D55-BF09-863A-CD7C-71F216A4AA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81F6D4F-77D3-F4F4-BA0C-F858EB067331}"/>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31BA750-0B27-D518-A182-1E03F392CDD7}"/>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7BDF9C-7A4F-447A-9490-C1ED9BCCC43A}" type="datetime1">
              <a:rPr lang="en-CA" smtClean="0"/>
              <a:t>2024-05-13</a:t>
            </a:fld>
            <a:endParaRPr lang="en-CA"/>
          </a:p>
        </p:txBody>
      </p:sp>
      <p:sp>
        <p:nvSpPr>
          <p:cNvPr id="5" name="Footer Placeholder 4">
            <a:extLst>
              <a:ext uri="{FF2B5EF4-FFF2-40B4-BE49-F238E27FC236}">
                <a16:creationId xmlns:a16="http://schemas.microsoft.com/office/drawing/2014/main" id="{0FCE2B5A-D9FD-229E-C8D6-71AEF173DB7D}"/>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C81E4FBF-4D88-91B1-358F-96B16A8D7006}"/>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3930CC-B5C1-4333-BDB2-7D2A75E3D009}" type="slidenum">
              <a:rPr lang="en-CA" smtClean="0"/>
              <a:t>‹#›</a:t>
            </a:fld>
            <a:endParaRPr lang="en-CA"/>
          </a:p>
        </p:txBody>
      </p:sp>
    </p:spTree>
    <p:extLst>
      <p:ext uri="{BB962C8B-B14F-4D97-AF65-F5344CB8AC3E}">
        <p14:creationId xmlns:p14="http://schemas.microsoft.com/office/powerpoint/2010/main" val="62861774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A70F128-FAB6-4CC5-ADA6-9DF69D18D50E}" type="datetime1">
              <a:rPr lang="en-CA" smtClean="0"/>
              <a:t>2024-05-13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a:defRPr>
            </a:lvl1pPr>
          </a:lstStyle>
          <a:p>
            <a:fld id="{2E86C063-E22E-2E4C-A523-54089486E38F}" type="slidenum">
              <a:rPr lang="en-US" smtClean="0"/>
              <a:pPr/>
              <a:t>‹#›</a:t>
            </a:fld>
            <a:endParaRPr lang="en-US"/>
          </a:p>
        </p:txBody>
      </p:sp>
    </p:spTree>
    <p:extLst>
      <p:ext uri="{BB962C8B-B14F-4D97-AF65-F5344CB8AC3E}">
        <p14:creationId xmlns:p14="http://schemas.microsoft.com/office/powerpoint/2010/main" val="319032203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l" defTabSz="609585" rtl="0" eaLnBrk="1" latinLnBrk="0" hangingPunct="1">
        <a:spcBef>
          <a:spcPct val="0"/>
        </a:spcBef>
        <a:buNone/>
        <a:defRPr sz="4800" b="1" i="0" kern="1200">
          <a:solidFill>
            <a:schemeClr val="tx1"/>
          </a:solidFill>
          <a:latin typeface="Arial"/>
          <a:ea typeface="+mj-ea"/>
          <a:cs typeface="Verdana"/>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Arial"/>
          <a:ea typeface="+mn-ea"/>
          <a:cs typeface="Verdana"/>
        </a:defRPr>
      </a:lvl1pPr>
      <a:lvl2pPr marL="990575" indent="-380990" algn="l" defTabSz="609585" rtl="0" eaLnBrk="1" latinLnBrk="0" hangingPunct="1">
        <a:spcBef>
          <a:spcPct val="20000"/>
        </a:spcBef>
        <a:buFont typeface="Arial"/>
        <a:buChar char="–"/>
        <a:defRPr sz="3733" kern="1200">
          <a:solidFill>
            <a:schemeClr val="tx1"/>
          </a:solidFill>
          <a:latin typeface="Arial"/>
          <a:ea typeface="+mn-ea"/>
          <a:cs typeface="Verdana"/>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Verdana"/>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Verdana"/>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Verdan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8B4061D-664C-4F67-A3D2-CBE8946538C4}" type="datetime1">
              <a:rPr lang="en-US" smtClean="0"/>
              <a:t>5/13/2024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a:defRPr>
            </a:lvl1pPr>
          </a:lstStyle>
          <a:p>
            <a:fld id="{2E86C063-E22E-2E4C-A523-54089486E38F}" type="slidenum">
              <a:rPr lang="en-US" smtClean="0"/>
              <a:pPr/>
              <a:t>‹#›</a:t>
            </a:fld>
            <a:endParaRPr lang="en-US"/>
          </a:p>
        </p:txBody>
      </p:sp>
    </p:spTree>
    <p:extLst>
      <p:ext uri="{BB962C8B-B14F-4D97-AF65-F5344CB8AC3E}">
        <p14:creationId xmlns:p14="http://schemas.microsoft.com/office/powerpoint/2010/main" val="235953063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hf hdr="0" ftr="0" dt="0"/>
  <p:txStyles>
    <p:titleStyle>
      <a:lvl1pPr algn="l" defTabSz="609585" rtl="0" eaLnBrk="1" latinLnBrk="0" hangingPunct="1">
        <a:spcBef>
          <a:spcPct val="0"/>
        </a:spcBef>
        <a:buNone/>
        <a:defRPr sz="4800" b="1" i="0" kern="1200">
          <a:solidFill>
            <a:schemeClr val="tx1"/>
          </a:solidFill>
          <a:latin typeface="Arial"/>
          <a:ea typeface="+mj-ea"/>
          <a:cs typeface="Verdana"/>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Arial"/>
          <a:ea typeface="+mn-ea"/>
          <a:cs typeface="Verdana"/>
        </a:defRPr>
      </a:lvl1pPr>
      <a:lvl2pPr marL="990575" indent="-380990" algn="l" defTabSz="609585" rtl="0" eaLnBrk="1" latinLnBrk="0" hangingPunct="1">
        <a:spcBef>
          <a:spcPct val="20000"/>
        </a:spcBef>
        <a:buFont typeface="Arial"/>
        <a:buChar char="–"/>
        <a:defRPr sz="3733" kern="1200">
          <a:solidFill>
            <a:schemeClr val="tx1"/>
          </a:solidFill>
          <a:latin typeface="Arial"/>
          <a:ea typeface="+mn-ea"/>
          <a:cs typeface="Verdana"/>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Verdana"/>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Verdana"/>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Verdan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microsoft.com/office/2007/relationships/hdphoto" Target="../media/hdphoto2.wdp"/><Relationship Id="rId3" Type="http://schemas.openxmlformats.org/officeDocument/2006/relationships/notesSlide" Target="../notesSlides/notesSlide9.xml"/><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slideLayout" Target="../slideLayouts/slideLayout12.xml"/><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4.png"/><Relationship Id="rId1" Type="http://schemas.openxmlformats.org/officeDocument/2006/relationships/themeOverride" Target="../theme/themeOverride1.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microsoft.com/office/2007/relationships/hdphoto" Target="../media/hdphoto3.wdp"/><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3.png"/><Relationship Id="rId30"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hyperlink" Target="https://jamboard.google.com/d/1_s99BepmDSKRsgOiE9qpoWLxduq7QsQ2YuIAeynmjGM/viewer?f=3" TargetMode="Externa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80351" y="1884097"/>
            <a:ext cx="7257614" cy="924074"/>
          </a:xfrm>
        </p:spPr>
        <p:txBody>
          <a:bodyPr/>
          <a:lstStyle/>
          <a:p>
            <a:pPr algn="ctr">
              <a:spcBef>
                <a:spcPts val="1200"/>
              </a:spcBef>
              <a:spcAft>
                <a:spcPts val="1200"/>
              </a:spcAft>
            </a:pPr>
            <a:r>
              <a:rPr lang="en-CA" sz="2800">
                <a:latin typeface="Calibri"/>
                <a:cs typeface="Calibri"/>
              </a:rPr>
              <a:t>The Canada.ca Re-Procurement Project</a:t>
            </a:r>
            <a:endParaRPr lang="en-US" sz="3600"/>
          </a:p>
        </p:txBody>
      </p:sp>
      <p:sp>
        <p:nvSpPr>
          <p:cNvPr id="3" name="Subtitle 2"/>
          <p:cNvSpPr>
            <a:spLocks noGrp="1"/>
          </p:cNvSpPr>
          <p:nvPr>
            <p:ph type="subTitle" idx="1"/>
          </p:nvPr>
        </p:nvSpPr>
        <p:spPr>
          <a:xfrm>
            <a:off x="4912647" y="3758392"/>
            <a:ext cx="6830895" cy="582875"/>
          </a:xfrm>
        </p:spPr>
        <p:txBody>
          <a:bodyPr vert="horz" lIns="121920" tIns="60960" rIns="121920" bIns="60960" rtlCol="0" anchor="t">
            <a:normAutofit/>
          </a:bodyPr>
          <a:lstStyle/>
          <a:p>
            <a:r>
              <a:rPr lang="en-US" sz="2800" dirty="0">
                <a:latin typeface="Calibri"/>
                <a:ea typeface="Source Sans Pro"/>
                <a:cs typeface="Calibri"/>
              </a:rPr>
              <a:t>April 24, 2024</a:t>
            </a:r>
          </a:p>
        </p:txBody>
      </p:sp>
      <p:sp>
        <p:nvSpPr>
          <p:cNvPr id="5" name="TextBox 4">
            <a:extLst>
              <a:ext uri="{FF2B5EF4-FFF2-40B4-BE49-F238E27FC236}">
                <a16:creationId xmlns:a16="http://schemas.microsoft.com/office/drawing/2014/main" id="{00FBB26E-2B88-9984-E369-3C1E0B3E202E}"/>
              </a:ext>
            </a:extLst>
          </p:cNvPr>
          <p:cNvSpPr txBox="1"/>
          <p:nvPr/>
        </p:nvSpPr>
        <p:spPr>
          <a:xfrm>
            <a:off x="4841965" y="2960115"/>
            <a:ext cx="6096000" cy="646331"/>
          </a:xfrm>
          <a:prstGeom prst="rect">
            <a:avLst/>
          </a:prstGeom>
          <a:noFill/>
        </p:spPr>
        <p:txBody>
          <a:bodyPr wrap="square">
            <a:spAutoFit/>
          </a:bodyPr>
          <a:lstStyle/>
          <a:p>
            <a:r>
              <a:rPr lang="en-CA" sz="3600">
                <a:latin typeface="Calibri"/>
                <a:cs typeface="Calibri"/>
              </a:rPr>
              <a:t>GC Web Priorities</a:t>
            </a:r>
            <a:endParaRPr lang="en-CA" sz="3600"/>
          </a:p>
        </p:txBody>
      </p:sp>
    </p:spTree>
    <p:extLst>
      <p:ext uri="{BB962C8B-B14F-4D97-AF65-F5344CB8AC3E}">
        <p14:creationId xmlns:p14="http://schemas.microsoft.com/office/powerpoint/2010/main" val="4059483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Rounded Corners 100">
            <a:extLst>
              <a:ext uri="{FF2B5EF4-FFF2-40B4-BE49-F238E27FC236}">
                <a16:creationId xmlns:a16="http://schemas.microsoft.com/office/drawing/2014/main" id="{5E3E51FB-3715-D973-2572-1F706826820E}"/>
              </a:ext>
            </a:extLst>
          </p:cNvPr>
          <p:cNvSpPr/>
          <p:nvPr/>
        </p:nvSpPr>
        <p:spPr>
          <a:xfrm>
            <a:off x="6406720" y="4870848"/>
            <a:ext cx="1822217" cy="820623"/>
          </a:xfrm>
          <a:prstGeom prst="roundRect">
            <a:avLst/>
          </a:prstGeom>
          <a:solidFill>
            <a:srgbClr val="F0EDF7"/>
          </a:solidFill>
          <a:ln>
            <a:noFill/>
          </a:ln>
        </p:spPr>
        <p:style>
          <a:lnRef idx="2">
            <a:schemeClr val="dk1"/>
          </a:lnRef>
          <a:fillRef idx="1">
            <a:schemeClr val="lt1"/>
          </a:fillRef>
          <a:effectRef idx="0">
            <a:schemeClr val="dk1"/>
          </a:effectRef>
          <a:fontRef idx="minor">
            <a:schemeClr val="dk1"/>
          </a:fontRef>
        </p:style>
        <p:txBody>
          <a:bodyPr lIns="48000" rIns="48000" rtlCol="0" anchor="ctr" anchorCtr="0"/>
          <a:lstStyle/>
          <a:p>
            <a:pPr algn="ctr" defTabSz="914377">
              <a:spcBef>
                <a:spcPts val="800"/>
              </a:spcBef>
              <a:defRPr/>
            </a:pPr>
            <a:r>
              <a:rPr lang="en-CA" sz="1067" b="1" dirty="0">
                <a:solidFill>
                  <a:prstClr val="black"/>
                </a:solidFill>
                <a:latin typeface="Calibri" panose="020F0502020204030204" pitchFamily="34" charset="0"/>
                <a:cs typeface="Calibri" panose="020F0502020204030204" pitchFamily="34" charset="0"/>
              </a:rPr>
              <a:t>Chabot with Natural Language</a:t>
            </a:r>
          </a:p>
          <a:p>
            <a:pPr algn="ctr" defTabSz="914377">
              <a:spcBef>
                <a:spcPts val="267"/>
              </a:spcBef>
              <a:defRPr/>
            </a:pPr>
            <a:r>
              <a:rPr lang="en-CA" sz="800" dirty="0">
                <a:solidFill>
                  <a:prstClr val="black"/>
                </a:solidFill>
                <a:latin typeface="Calibri" panose="020F0502020204030204" pitchFamily="34" charset="0"/>
                <a:cs typeface="Calibri" panose="020F0502020204030204" pitchFamily="34" charset="0"/>
              </a:rPr>
              <a:t>AI-driven chatbot conversations.  Integrated and supported in service journey between self-serve web and call centre support. </a:t>
            </a:r>
            <a:endParaRPr lang="en-CA" sz="667" dirty="0">
              <a:solidFill>
                <a:prstClr val="black"/>
              </a:solidFill>
              <a:latin typeface="Calibri" panose="020F0502020204030204" pitchFamily="34" charset="0"/>
              <a:cs typeface="Calibri" panose="020F0502020204030204" pitchFamily="34" charset="0"/>
            </a:endParaRPr>
          </a:p>
        </p:txBody>
      </p:sp>
      <p:sp>
        <p:nvSpPr>
          <p:cNvPr id="93" name="Rectangle: Rounded Corners 92">
            <a:extLst>
              <a:ext uri="{FF2B5EF4-FFF2-40B4-BE49-F238E27FC236}">
                <a16:creationId xmlns:a16="http://schemas.microsoft.com/office/drawing/2014/main" id="{284EB233-B024-AB8B-074B-F1BFC6404C16}"/>
              </a:ext>
            </a:extLst>
          </p:cNvPr>
          <p:cNvSpPr/>
          <p:nvPr/>
        </p:nvSpPr>
        <p:spPr>
          <a:xfrm>
            <a:off x="6736770" y="2866008"/>
            <a:ext cx="1137631" cy="916553"/>
          </a:xfrm>
          <a:prstGeom prst="roundRect">
            <a:avLst/>
          </a:prstGeom>
          <a:solidFill>
            <a:srgbClr val="F0EDF7"/>
          </a:solidFill>
          <a:ln>
            <a:noFill/>
          </a:ln>
        </p:spPr>
        <p:style>
          <a:lnRef idx="2">
            <a:schemeClr val="dk1"/>
          </a:lnRef>
          <a:fillRef idx="1">
            <a:schemeClr val="lt1"/>
          </a:fillRef>
          <a:effectRef idx="0">
            <a:schemeClr val="dk1"/>
          </a:effectRef>
          <a:fontRef idx="minor">
            <a:schemeClr val="dk1"/>
          </a:fontRef>
        </p:style>
        <p:txBody>
          <a:bodyPr lIns="48000" tIns="45720" rIns="48000" bIns="45720" rtlCol="0" anchor="ctr" anchorCtr="0"/>
          <a:lstStyle/>
          <a:p>
            <a:pPr algn="ctr" defTabSz="914377">
              <a:spcBef>
                <a:spcPts val="800"/>
              </a:spcBef>
              <a:defRPr/>
            </a:pPr>
            <a:r>
              <a:rPr lang="en-CA" sz="1067" b="1" dirty="0">
                <a:solidFill>
                  <a:prstClr val="black"/>
                </a:solidFill>
                <a:latin typeface="Calibri" panose="020F0502020204030204" pitchFamily="34" charset="0"/>
                <a:cs typeface="Calibri" panose="020F0502020204030204" pitchFamily="34" charset="0"/>
              </a:rPr>
              <a:t>Personalization Engine</a:t>
            </a:r>
          </a:p>
          <a:p>
            <a:pPr algn="ctr" defTabSz="914377">
              <a:spcBef>
                <a:spcPts val="267"/>
              </a:spcBef>
              <a:defRPr/>
            </a:pPr>
            <a:r>
              <a:rPr lang="en-CA" sz="800" dirty="0">
                <a:solidFill>
                  <a:prstClr val="black"/>
                </a:solidFill>
                <a:latin typeface="Calibri"/>
                <a:cs typeface="Calibri"/>
              </a:rPr>
              <a:t>Customize the visitor experience based on preferences, profiles, languages, and interactions </a:t>
            </a:r>
          </a:p>
        </p:txBody>
      </p:sp>
      <p:sp>
        <p:nvSpPr>
          <p:cNvPr id="103" name="Rectangle: Rounded Corners 102">
            <a:extLst>
              <a:ext uri="{FF2B5EF4-FFF2-40B4-BE49-F238E27FC236}">
                <a16:creationId xmlns:a16="http://schemas.microsoft.com/office/drawing/2014/main" id="{3FBC4C16-BBC3-8351-6D1C-BC2E2DD1C876}"/>
              </a:ext>
            </a:extLst>
          </p:cNvPr>
          <p:cNvSpPr/>
          <p:nvPr/>
        </p:nvSpPr>
        <p:spPr>
          <a:xfrm>
            <a:off x="6527047" y="3843141"/>
            <a:ext cx="1100365" cy="965780"/>
          </a:xfrm>
          <a:prstGeom prst="roundRect">
            <a:avLst/>
          </a:prstGeom>
          <a:solidFill>
            <a:srgbClr val="F0EDF7"/>
          </a:solidFill>
          <a:ln>
            <a:noFill/>
          </a:ln>
        </p:spPr>
        <p:style>
          <a:lnRef idx="2">
            <a:schemeClr val="dk1"/>
          </a:lnRef>
          <a:fillRef idx="1">
            <a:schemeClr val="lt1"/>
          </a:fillRef>
          <a:effectRef idx="0">
            <a:schemeClr val="dk1"/>
          </a:effectRef>
          <a:fontRef idx="minor">
            <a:schemeClr val="dk1"/>
          </a:fontRef>
        </p:style>
        <p:txBody>
          <a:bodyPr lIns="48000" rIns="48000" rtlCol="0" anchor="ctr" anchorCtr="0"/>
          <a:lstStyle/>
          <a:p>
            <a:pPr algn="ctr" defTabSz="914377">
              <a:spcBef>
                <a:spcPts val="800"/>
              </a:spcBef>
              <a:defRPr/>
            </a:pPr>
            <a:r>
              <a:rPr lang="en-CA" sz="1067" b="1" dirty="0">
                <a:solidFill>
                  <a:prstClr val="black"/>
                </a:solidFill>
                <a:latin typeface="Calibri" panose="020F0502020204030204" pitchFamily="34" charset="0"/>
                <a:cs typeface="Calibri" panose="020F0502020204030204" pitchFamily="34" charset="0"/>
              </a:rPr>
              <a:t>Survey Widgets </a:t>
            </a:r>
          </a:p>
          <a:p>
            <a:pPr algn="ctr" defTabSz="914377">
              <a:spcBef>
                <a:spcPts val="267"/>
              </a:spcBef>
              <a:defRPr/>
            </a:pPr>
            <a:r>
              <a:rPr lang="en-CA" sz="800" dirty="0">
                <a:solidFill>
                  <a:prstClr val="black"/>
                </a:solidFill>
                <a:latin typeface="Calibri" panose="020F0502020204030204" pitchFamily="34" charset="0"/>
                <a:cs typeface="Calibri" panose="020F0502020204030204" pitchFamily="34" charset="0"/>
              </a:rPr>
              <a:t>Create and design responsive surveys.  A dynamic range of output is displayed. </a:t>
            </a:r>
            <a:endParaRPr lang="en-CA" sz="667" dirty="0">
              <a:solidFill>
                <a:prstClr val="black"/>
              </a:solidFill>
              <a:latin typeface="Calibri" panose="020F0502020204030204" pitchFamily="34" charset="0"/>
              <a:cs typeface="Calibri" panose="020F0502020204030204" pitchFamily="34" charset="0"/>
            </a:endParaRPr>
          </a:p>
        </p:txBody>
      </p:sp>
      <p:sp>
        <p:nvSpPr>
          <p:cNvPr id="67" name="Rectangle: Rounded Corners 66">
            <a:extLst>
              <a:ext uri="{FF2B5EF4-FFF2-40B4-BE49-F238E27FC236}">
                <a16:creationId xmlns:a16="http://schemas.microsoft.com/office/drawing/2014/main" id="{7F1F7BA2-9795-3D47-1B14-AE5D07FCE450}"/>
              </a:ext>
            </a:extLst>
          </p:cNvPr>
          <p:cNvSpPr/>
          <p:nvPr/>
        </p:nvSpPr>
        <p:spPr>
          <a:xfrm>
            <a:off x="3265275" y="2498168"/>
            <a:ext cx="1019187" cy="844456"/>
          </a:xfrm>
          <a:prstGeom prst="round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48000" rIns="48000" rtlCol="0" anchor="ctr" anchorCtr="0"/>
          <a:lstStyle/>
          <a:p>
            <a:pPr algn="ctr" defTabSz="914377">
              <a:spcBef>
                <a:spcPts val="800"/>
              </a:spcBef>
              <a:defRPr/>
            </a:pPr>
            <a:r>
              <a:rPr lang="en-CA" sz="1067" b="1">
                <a:solidFill>
                  <a:prstClr val="black"/>
                </a:solidFill>
                <a:latin typeface="Calibri" panose="020F0502020204030204" pitchFamily="34" charset="0"/>
                <a:cs typeface="Calibri" panose="020F0502020204030204" pitchFamily="34" charset="0"/>
              </a:rPr>
              <a:t>Real-Time Updates</a:t>
            </a:r>
          </a:p>
          <a:p>
            <a:pPr algn="ctr" defTabSz="914377">
              <a:spcBef>
                <a:spcPts val="267"/>
              </a:spcBef>
              <a:defRPr/>
            </a:pPr>
            <a:r>
              <a:rPr lang="en-CA" sz="800">
                <a:solidFill>
                  <a:prstClr val="black"/>
                </a:solidFill>
                <a:latin typeface="Calibri" panose="020F0502020204030204" pitchFamily="34" charset="0"/>
                <a:cs typeface="Calibri" panose="020F0502020204030204" pitchFamily="34" charset="0"/>
              </a:rPr>
              <a:t>Automates display of routinely changing data/info in real-time.</a:t>
            </a:r>
            <a:endParaRPr lang="en-CA" sz="667">
              <a:solidFill>
                <a:prstClr val="black"/>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AB73ACC-2298-5BC1-8BB2-6829D43B6307}"/>
              </a:ext>
            </a:extLst>
          </p:cNvPr>
          <p:cNvSpPr txBox="1"/>
          <p:nvPr/>
        </p:nvSpPr>
        <p:spPr>
          <a:xfrm>
            <a:off x="845768" y="-23428"/>
            <a:ext cx="10500461" cy="648339"/>
          </a:xfrm>
          <a:prstGeom prst="rect">
            <a:avLst/>
          </a:prstGeom>
          <a:noFill/>
        </p:spPr>
        <p:txBody>
          <a:bodyPr wrap="square" lIns="121920" tIns="60960" rIns="121920" bIns="60960" rtlCol="0" anchor="t">
            <a:noAutofit/>
          </a:bodyPr>
          <a:lstStyle/>
          <a:p>
            <a:pPr algn="ctr" defTabSz="914377">
              <a:defRPr/>
            </a:pPr>
            <a:r>
              <a:rPr lang="en-CA" sz="2650">
                <a:solidFill>
                  <a:prstClr val="black"/>
                </a:solidFill>
                <a:latin typeface="Calibri"/>
                <a:ea typeface="Calibri"/>
                <a:cs typeface="Calibri"/>
              </a:rPr>
              <a:t>Canada.ca - Capability Overview</a:t>
            </a:r>
            <a:endParaRPr lang="en-CA" sz="2667" dirty="0">
              <a:solidFill>
                <a:prstClr val="black"/>
              </a:solidFill>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17B8E1BC-00B5-C15A-EDF6-D2E6F05FE051}"/>
              </a:ext>
            </a:extLst>
          </p:cNvPr>
          <p:cNvGrpSpPr/>
          <p:nvPr/>
        </p:nvGrpSpPr>
        <p:grpSpPr>
          <a:xfrm>
            <a:off x="-1113" y="682319"/>
            <a:ext cx="12248895" cy="440487"/>
            <a:chOff x="0" y="677872"/>
            <a:chExt cx="9186671" cy="330365"/>
          </a:xfrm>
          <a:solidFill>
            <a:schemeClr val="tx2">
              <a:lumMod val="50000"/>
            </a:schemeClr>
          </a:solidFill>
        </p:grpSpPr>
        <p:sp>
          <p:nvSpPr>
            <p:cNvPr id="28" name="Rectangle 27">
              <a:extLst>
                <a:ext uri="{FF2B5EF4-FFF2-40B4-BE49-F238E27FC236}">
                  <a16:creationId xmlns:a16="http://schemas.microsoft.com/office/drawing/2014/main" id="{7CB6F3FB-D11D-4982-32ED-06A018F6D3E7}"/>
                </a:ext>
              </a:extLst>
            </p:cNvPr>
            <p:cNvSpPr/>
            <p:nvPr/>
          </p:nvSpPr>
          <p:spPr>
            <a:xfrm>
              <a:off x="0" y="677872"/>
              <a:ext cx="9144000" cy="33036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en-CA" sz="2400">
                <a:solidFill>
                  <a:prstClr val="white"/>
                </a:solidFill>
                <a:latin typeface="Calibri" panose="020F0502020204030204"/>
              </a:endParaRPr>
            </a:p>
          </p:txBody>
        </p:sp>
        <p:sp>
          <p:nvSpPr>
            <p:cNvPr id="10" name="TextBox 9">
              <a:extLst>
                <a:ext uri="{FF2B5EF4-FFF2-40B4-BE49-F238E27FC236}">
                  <a16:creationId xmlns:a16="http://schemas.microsoft.com/office/drawing/2014/main" id="{F5946DFE-D579-E07D-EA72-A6EC3BDB855D}"/>
                </a:ext>
              </a:extLst>
            </p:cNvPr>
            <p:cNvSpPr txBox="1"/>
            <p:nvPr/>
          </p:nvSpPr>
          <p:spPr>
            <a:xfrm>
              <a:off x="907045" y="713207"/>
              <a:ext cx="3003756" cy="238575"/>
            </a:xfrm>
            <a:prstGeom prst="rect">
              <a:avLst/>
            </a:prstGeom>
            <a:grpFill/>
          </p:spPr>
          <p:txBody>
            <a:bodyPr wrap="square" rtlCol="0">
              <a:spAutoFit/>
            </a:bodyPr>
            <a:lstStyle/>
            <a:p>
              <a:pPr algn="ctr" defTabSz="914377">
                <a:defRPr/>
              </a:pPr>
              <a:r>
                <a:rPr lang="en-CA" sz="1467" b="1">
                  <a:solidFill>
                    <a:prstClr val="white">
                      <a:lumMod val="95000"/>
                    </a:prstClr>
                  </a:solidFill>
                  <a:latin typeface="Calibri" panose="020F0502020204030204" pitchFamily="34" charset="0"/>
                  <a:cs typeface="Calibri" panose="020F0502020204030204" pitchFamily="34" charset="0"/>
                </a:rPr>
                <a:t>Current Capabilities – Information-as-a-Service</a:t>
              </a:r>
            </a:p>
          </p:txBody>
        </p:sp>
        <p:sp>
          <p:nvSpPr>
            <p:cNvPr id="11" name="TextBox 10">
              <a:extLst>
                <a:ext uri="{FF2B5EF4-FFF2-40B4-BE49-F238E27FC236}">
                  <a16:creationId xmlns:a16="http://schemas.microsoft.com/office/drawing/2014/main" id="{AA2F3A6C-1FD8-E758-AC7E-2B25583CB305}"/>
                </a:ext>
              </a:extLst>
            </p:cNvPr>
            <p:cNvSpPr txBox="1"/>
            <p:nvPr/>
          </p:nvSpPr>
          <p:spPr>
            <a:xfrm>
              <a:off x="4817846" y="727563"/>
              <a:ext cx="4368825" cy="261659"/>
            </a:xfrm>
            <a:prstGeom prst="rect">
              <a:avLst/>
            </a:prstGeom>
            <a:grpFill/>
          </p:spPr>
          <p:txBody>
            <a:bodyPr wrap="square" lIns="121920" tIns="60960" rIns="121920" bIns="60960" rtlCol="0" anchor="t">
              <a:spAutoFit/>
            </a:bodyPr>
            <a:lstStyle>
              <a:defPPr>
                <a:defRPr lang="en-US"/>
              </a:defPPr>
              <a:lvl1pPr algn="ctr">
                <a:defRPr sz="1100" b="1">
                  <a:solidFill>
                    <a:schemeClr val="bg1">
                      <a:lumMod val="95000"/>
                    </a:schemeClr>
                  </a:solidFill>
                  <a:latin typeface="Calibri" panose="020F0502020204030204" pitchFamily="34" charset="0"/>
                  <a:cs typeface="Calibri" panose="020F0502020204030204" pitchFamily="34" charset="0"/>
                </a:defRPr>
              </a:lvl1pPr>
            </a:lstStyle>
            <a:p>
              <a:pPr defTabSz="914377">
                <a:defRPr/>
              </a:pPr>
              <a:r>
                <a:rPr lang="en-CA" sz="1467">
                  <a:solidFill>
                    <a:prstClr val="white">
                      <a:lumMod val="95000"/>
                    </a:prstClr>
                  </a:solidFill>
                  <a:latin typeface="Calibri"/>
                  <a:ea typeface="Calibri"/>
                  <a:cs typeface="Calibri"/>
                </a:rPr>
                <a:t>Future Capabilities</a:t>
              </a:r>
              <a:endParaRPr lang="en-CA" sz="1467" strike="sngStrike">
                <a:solidFill>
                  <a:prstClr val="white">
                    <a:lumMod val="95000"/>
                  </a:prstClr>
                </a:solidFill>
                <a:highlight>
                  <a:srgbClr val="FFFF00"/>
                </a:highlight>
                <a:latin typeface="Calibri"/>
                <a:ea typeface="Calibri"/>
              </a:endParaRPr>
            </a:p>
          </p:txBody>
        </p:sp>
      </p:grpSp>
      <p:graphicFrame>
        <p:nvGraphicFramePr>
          <p:cNvPr id="13" name="Table 13">
            <a:extLst>
              <a:ext uri="{FF2B5EF4-FFF2-40B4-BE49-F238E27FC236}">
                <a16:creationId xmlns:a16="http://schemas.microsoft.com/office/drawing/2014/main" id="{5943D61F-8BF5-42B9-F32F-00BC3991A662}"/>
              </a:ext>
            </a:extLst>
          </p:cNvPr>
          <p:cNvGraphicFramePr>
            <a:graphicFrameLocks noGrp="1"/>
          </p:cNvGraphicFramePr>
          <p:nvPr/>
        </p:nvGraphicFramePr>
        <p:xfrm>
          <a:off x="-1113" y="5747995"/>
          <a:ext cx="12192000" cy="756920"/>
        </p:xfrm>
        <a:graphic>
          <a:graphicData uri="http://schemas.openxmlformats.org/drawingml/2006/table">
            <a:tbl>
              <a:tblPr firstRow="1" bandRow="1">
                <a:tableStyleId>{2D5ABB26-0587-4C30-8999-92F81FD0307C}</a:tableStyleId>
              </a:tblPr>
              <a:tblGrid>
                <a:gridCol w="4160080">
                  <a:extLst>
                    <a:ext uri="{9D8B030D-6E8A-4147-A177-3AD203B41FA5}">
                      <a16:colId xmlns:a16="http://schemas.microsoft.com/office/drawing/2014/main" val="1094672076"/>
                    </a:ext>
                  </a:extLst>
                </a:gridCol>
                <a:gridCol w="4599480">
                  <a:extLst>
                    <a:ext uri="{9D8B030D-6E8A-4147-A177-3AD203B41FA5}">
                      <a16:colId xmlns:a16="http://schemas.microsoft.com/office/drawing/2014/main" val="1814192606"/>
                    </a:ext>
                  </a:extLst>
                </a:gridCol>
                <a:gridCol w="3432440">
                  <a:extLst>
                    <a:ext uri="{9D8B030D-6E8A-4147-A177-3AD203B41FA5}">
                      <a16:colId xmlns:a16="http://schemas.microsoft.com/office/drawing/2014/main" val="3925034703"/>
                    </a:ext>
                  </a:extLst>
                </a:gridCol>
              </a:tblGrid>
              <a:tr h="350520">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sz="1500">
                          <a:solidFill>
                            <a:schemeClr val="bg1">
                              <a:lumMod val="95000"/>
                            </a:schemeClr>
                          </a:solidFill>
                          <a:latin typeface="Calibri" panose="020F0502020204030204" pitchFamily="34" charset="0"/>
                          <a:cs typeface="Calibri" panose="020F0502020204030204" pitchFamily="34" charset="0"/>
                        </a:rPr>
                        <a:t>Managed Web Service – Foundation of the GC Ecosystem with OneGC focus</a:t>
                      </a:r>
                    </a:p>
                  </a:txBody>
                  <a:tcPr marL="121920" marR="121920" marT="60960" marB="6096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hMerge="1">
                  <a:txBody>
                    <a:bodyPr/>
                    <a:lstStyle/>
                    <a:p>
                      <a:pPr algn="ctr"/>
                      <a:endParaRPr lang="en-CA" sz="700">
                        <a:solidFill>
                          <a:schemeClr val="bg1">
                            <a:lumMod val="95000"/>
                          </a:schemeClr>
                        </a:solidFill>
                        <a:latin typeface="Calibri" panose="020F0502020204030204" pitchFamily="34" charset="0"/>
                        <a:cs typeface="Calibri" panose="020F050202020403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hMerge="1">
                  <a:txBody>
                    <a:bodyPr/>
                    <a:lstStyle/>
                    <a:p>
                      <a:pPr algn="ctr"/>
                      <a:endParaRPr lang="en-CA" sz="700">
                        <a:solidFill>
                          <a:schemeClr val="bg1">
                            <a:lumMod val="95000"/>
                          </a:schemeClr>
                        </a:solidFill>
                        <a:latin typeface="Calibri" panose="020F0502020204030204" pitchFamily="34" charset="0"/>
                        <a:cs typeface="Calibri" panose="020F050202020403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2466758962"/>
                  </a:ext>
                </a:extLst>
              </a:tr>
              <a:tr h="406400">
                <a:tc>
                  <a:txBody>
                    <a:bodyPr/>
                    <a:lstStyle/>
                    <a:p>
                      <a:pPr algn="ctr"/>
                      <a:r>
                        <a:rPr lang="en-CA" sz="900">
                          <a:solidFill>
                            <a:schemeClr val="bg1">
                              <a:lumMod val="95000"/>
                            </a:schemeClr>
                          </a:solidFill>
                          <a:latin typeface="Calibri" panose="020F0502020204030204" pitchFamily="34" charset="0"/>
                          <a:cs typeface="Calibri" panose="020F0502020204030204" pitchFamily="34" charset="0"/>
                        </a:rPr>
                        <a:t>Web publishing (CMS/analytics)</a:t>
                      </a:r>
                    </a:p>
                  </a:txBody>
                  <a:tcPr marL="121920" marR="121920" marT="60960" marB="6096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a:r>
                        <a:rPr lang="en-CA" sz="900">
                          <a:solidFill>
                            <a:schemeClr val="bg1">
                              <a:lumMod val="95000"/>
                            </a:schemeClr>
                          </a:solidFill>
                          <a:latin typeface="Calibri" panose="020F0502020204030204" pitchFamily="34" charset="0"/>
                          <a:cs typeface="Calibri" panose="020F0502020204030204" pitchFamily="34" charset="0"/>
                        </a:rPr>
                        <a:t>Cyber defence </a:t>
                      </a:r>
                    </a:p>
                    <a:p>
                      <a:pPr algn="ctr"/>
                      <a:r>
                        <a:rPr lang="en-CA" sz="900">
                          <a:solidFill>
                            <a:schemeClr val="bg1">
                              <a:lumMod val="95000"/>
                            </a:schemeClr>
                          </a:solidFill>
                          <a:latin typeface="Calibri" panose="020F0502020204030204" pitchFamily="34" charset="0"/>
                          <a:cs typeface="Calibri" panose="020F0502020204030204" pitchFamily="34" charset="0"/>
                        </a:rPr>
                        <a:t>(with content distribution network)</a:t>
                      </a:r>
                    </a:p>
                  </a:txBody>
                  <a:tcPr marL="121920" marR="121920" marT="60960" marB="6096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a:r>
                        <a:rPr lang="en-CA" sz="900" dirty="0">
                          <a:solidFill>
                            <a:schemeClr val="bg1">
                              <a:lumMod val="95000"/>
                            </a:schemeClr>
                          </a:solidFill>
                          <a:latin typeface="Calibri" panose="020F0502020204030204" pitchFamily="34" charset="0"/>
                          <a:cs typeface="Calibri" panose="020F0502020204030204" pitchFamily="34" charset="0"/>
                        </a:rPr>
                        <a:t>Cloud hosting</a:t>
                      </a:r>
                    </a:p>
                  </a:txBody>
                  <a:tcPr marL="121920" marR="121920" marT="60960" marB="6096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4104369185"/>
                  </a:ext>
                </a:extLst>
              </a:tr>
            </a:tbl>
          </a:graphicData>
        </a:graphic>
      </p:graphicFrame>
      <p:sp>
        <p:nvSpPr>
          <p:cNvPr id="43" name="Rectangle: Rounded Corners 42">
            <a:extLst>
              <a:ext uri="{FF2B5EF4-FFF2-40B4-BE49-F238E27FC236}">
                <a16:creationId xmlns:a16="http://schemas.microsoft.com/office/drawing/2014/main" id="{236634F6-A0C3-3777-416B-47B9441AFEF0}"/>
              </a:ext>
            </a:extLst>
          </p:cNvPr>
          <p:cNvSpPr/>
          <p:nvPr/>
        </p:nvSpPr>
        <p:spPr>
          <a:xfrm>
            <a:off x="3495628" y="3403645"/>
            <a:ext cx="1259233" cy="783440"/>
          </a:xfrm>
          <a:prstGeom prst="round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48000" rIns="48000" rtlCol="0" anchor="ctr" anchorCtr="0"/>
          <a:lstStyle/>
          <a:p>
            <a:pPr algn="ctr" defTabSz="914377">
              <a:spcBef>
                <a:spcPts val="800"/>
              </a:spcBef>
              <a:defRPr/>
            </a:pPr>
            <a:r>
              <a:rPr lang="en-CA" sz="1067" b="1">
                <a:solidFill>
                  <a:prstClr val="black"/>
                </a:solidFill>
                <a:latin typeface="Calibri" panose="020F0502020204030204" pitchFamily="34" charset="0"/>
                <a:cs typeface="Calibri" panose="020F0502020204030204" pitchFamily="34" charset="0"/>
              </a:rPr>
              <a:t>Email Notification Service</a:t>
            </a:r>
          </a:p>
          <a:p>
            <a:pPr algn="ctr" defTabSz="914377">
              <a:spcBef>
                <a:spcPts val="267"/>
              </a:spcBef>
              <a:defRPr/>
            </a:pPr>
            <a:r>
              <a:rPr lang="en-CA" sz="800">
                <a:solidFill>
                  <a:prstClr val="black"/>
                </a:solidFill>
                <a:latin typeface="Calibri" panose="020F0502020204030204" pitchFamily="34" charset="0"/>
                <a:cs typeface="Calibri" panose="020F0502020204030204" pitchFamily="34" charset="0"/>
              </a:rPr>
              <a:t>Provides the public with information by subscription service .</a:t>
            </a:r>
          </a:p>
        </p:txBody>
      </p:sp>
      <p:sp>
        <p:nvSpPr>
          <p:cNvPr id="46" name="Rectangle: Rounded Corners 45">
            <a:extLst>
              <a:ext uri="{FF2B5EF4-FFF2-40B4-BE49-F238E27FC236}">
                <a16:creationId xmlns:a16="http://schemas.microsoft.com/office/drawing/2014/main" id="{7B2E6BAB-B15A-2423-44BE-CE17A5939E32}"/>
              </a:ext>
            </a:extLst>
          </p:cNvPr>
          <p:cNvSpPr/>
          <p:nvPr/>
        </p:nvSpPr>
        <p:spPr>
          <a:xfrm>
            <a:off x="78091" y="5012396"/>
            <a:ext cx="1823032" cy="653941"/>
          </a:xfrm>
          <a:prstGeom prst="round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48000" rIns="48000" rtlCol="0" anchor="ctr" anchorCtr="0"/>
          <a:lstStyle/>
          <a:p>
            <a:pPr algn="ctr" defTabSz="914377">
              <a:spcBef>
                <a:spcPts val="800"/>
              </a:spcBef>
              <a:defRPr/>
            </a:pPr>
            <a:r>
              <a:rPr lang="en-CA" sz="1067" b="1">
                <a:solidFill>
                  <a:prstClr val="black"/>
                </a:solidFill>
                <a:latin typeface="Calibri" panose="020F0502020204030204" pitchFamily="34" charset="0"/>
                <a:cs typeface="Calibri" panose="020F0502020204030204" pitchFamily="34" charset="0"/>
              </a:rPr>
              <a:t>Publishing Surge Capacity</a:t>
            </a:r>
          </a:p>
          <a:p>
            <a:pPr algn="ctr" defTabSz="914377">
              <a:spcBef>
                <a:spcPts val="267"/>
              </a:spcBef>
              <a:defRPr/>
            </a:pPr>
            <a:r>
              <a:rPr lang="en-CA" sz="800">
                <a:solidFill>
                  <a:prstClr val="black"/>
                </a:solidFill>
                <a:latin typeface="Calibri" panose="020F0502020204030204" pitchFamily="34" charset="0"/>
                <a:cs typeface="Calibri" panose="020F0502020204030204" pitchFamily="34" charset="0"/>
              </a:rPr>
              <a:t>Common platform allowing additional publishing support across the GC during critical situations</a:t>
            </a:r>
            <a:endParaRPr lang="en-CA" sz="667">
              <a:solidFill>
                <a:prstClr val="black"/>
              </a:solidFill>
              <a:latin typeface="Calibri" panose="020F0502020204030204" pitchFamily="34" charset="0"/>
              <a:cs typeface="Calibri" panose="020F0502020204030204" pitchFamily="34" charset="0"/>
            </a:endParaRPr>
          </a:p>
        </p:txBody>
      </p:sp>
      <p:sp>
        <p:nvSpPr>
          <p:cNvPr id="48" name="Rectangle: Rounded Corners 47">
            <a:extLst>
              <a:ext uri="{FF2B5EF4-FFF2-40B4-BE49-F238E27FC236}">
                <a16:creationId xmlns:a16="http://schemas.microsoft.com/office/drawing/2014/main" id="{6B3F4877-E995-8B85-2D6A-943AE97CA32E}"/>
              </a:ext>
            </a:extLst>
          </p:cNvPr>
          <p:cNvSpPr/>
          <p:nvPr/>
        </p:nvSpPr>
        <p:spPr>
          <a:xfrm>
            <a:off x="67122" y="4265385"/>
            <a:ext cx="1426569" cy="706507"/>
          </a:xfrm>
          <a:prstGeom prst="round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48000" rIns="48000" rtlCol="0" anchor="ctr" anchorCtr="0"/>
          <a:lstStyle/>
          <a:p>
            <a:pPr algn="ctr" defTabSz="914377">
              <a:spcBef>
                <a:spcPts val="800"/>
              </a:spcBef>
              <a:defRPr/>
            </a:pPr>
            <a:r>
              <a:rPr lang="en-CA" sz="1067" b="1">
                <a:solidFill>
                  <a:prstClr val="black"/>
                </a:solidFill>
                <a:latin typeface="Calibri" panose="020F0502020204030204" pitchFamily="34" charset="0"/>
                <a:cs typeface="Calibri" panose="020F0502020204030204" pitchFamily="34" charset="0"/>
              </a:rPr>
              <a:t>Geo-targeting</a:t>
            </a:r>
          </a:p>
          <a:p>
            <a:pPr algn="ctr" defTabSz="914377">
              <a:spcBef>
                <a:spcPts val="267"/>
              </a:spcBef>
              <a:defRPr/>
            </a:pPr>
            <a:r>
              <a:rPr lang="en-CA" sz="800">
                <a:solidFill>
                  <a:prstClr val="black"/>
                </a:solidFill>
                <a:latin typeface="Calibri" panose="020F0502020204030204" pitchFamily="34" charset="0"/>
                <a:cs typeface="Calibri" panose="020F0502020204030204" pitchFamily="34" charset="0"/>
              </a:rPr>
              <a:t>Delivers different content to public based on geo locations (ex: BC Floods)</a:t>
            </a:r>
            <a:endParaRPr lang="en-CA" sz="667">
              <a:solidFill>
                <a:prstClr val="black"/>
              </a:solidFill>
              <a:latin typeface="Calibri" panose="020F0502020204030204" pitchFamily="34" charset="0"/>
              <a:cs typeface="Calibri" panose="020F0502020204030204" pitchFamily="34" charset="0"/>
            </a:endParaRPr>
          </a:p>
        </p:txBody>
      </p:sp>
      <p:sp>
        <p:nvSpPr>
          <p:cNvPr id="57" name="Rectangle: Rounded Corners 56">
            <a:extLst>
              <a:ext uri="{FF2B5EF4-FFF2-40B4-BE49-F238E27FC236}">
                <a16:creationId xmlns:a16="http://schemas.microsoft.com/office/drawing/2014/main" id="{55C8BC83-02D8-8A69-EABE-AE3404A63FCC}"/>
              </a:ext>
            </a:extLst>
          </p:cNvPr>
          <p:cNvSpPr/>
          <p:nvPr/>
        </p:nvSpPr>
        <p:spPr>
          <a:xfrm>
            <a:off x="61512" y="3417713"/>
            <a:ext cx="1676232" cy="769375"/>
          </a:xfrm>
          <a:prstGeom prst="round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48000" rIns="48000" rtlCol="0" anchor="ctr" anchorCtr="0"/>
          <a:lstStyle/>
          <a:p>
            <a:pPr algn="ctr" defTabSz="914377">
              <a:defRPr/>
            </a:pPr>
            <a:r>
              <a:rPr lang="en-CA" sz="1067" b="1">
                <a:solidFill>
                  <a:prstClr val="black"/>
                </a:solidFill>
                <a:latin typeface="Calibri" panose="020F0502020204030204" pitchFamily="34" charset="0"/>
                <a:cs typeface="Calibri" panose="020F0502020204030204" pitchFamily="34" charset="0"/>
              </a:rPr>
              <a:t>Search Engine Optimization</a:t>
            </a:r>
          </a:p>
          <a:p>
            <a:pPr algn="ctr" defTabSz="914377">
              <a:spcBef>
                <a:spcPts val="267"/>
              </a:spcBef>
              <a:defRPr/>
            </a:pPr>
            <a:r>
              <a:rPr lang="en-CA" sz="800">
                <a:solidFill>
                  <a:prstClr val="black"/>
                </a:solidFill>
                <a:latin typeface="Calibri" panose="020F0502020204030204" pitchFamily="34" charset="0"/>
                <a:cs typeface="Calibri" panose="020F0502020204030204" pitchFamily="34" charset="0"/>
              </a:rPr>
              <a:t>Publishers can optimize content to increase pick-up by search engines</a:t>
            </a:r>
            <a:endParaRPr lang="en-CA" sz="667">
              <a:solidFill>
                <a:prstClr val="black"/>
              </a:solidFill>
              <a:latin typeface="Calibri" panose="020F0502020204030204" pitchFamily="34" charset="0"/>
              <a:cs typeface="Calibri" panose="020F0502020204030204" pitchFamily="34" charset="0"/>
            </a:endParaRPr>
          </a:p>
        </p:txBody>
      </p:sp>
      <p:sp>
        <p:nvSpPr>
          <p:cNvPr id="60" name="Rectangle: Rounded Corners 59">
            <a:extLst>
              <a:ext uri="{FF2B5EF4-FFF2-40B4-BE49-F238E27FC236}">
                <a16:creationId xmlns:a16="http://schemas.microsoft.com/office/drawing/2014/main" id="{4AD579DA-E6C4-1859-94E8-35D4EDAB354A}"/>
              </a:ext>
            </a:extLst>
          </p:cNvPr>
          <p:cNvSpPr/>
          <p:nvPr/>
        </p:nvSpPr>
        <p:spPr>
          <a:xfrm>
            <a:off x="1532712" y="4252556"/>
            <a:ext cx="1457789" cy="706507"/>
          </a:xfrm>
          <a:prstGeom prst="round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48000" rIns="48000" rtlCol="0" anchor="ctr" anchorCtr="0"/>
          <a:lstStyle/>
          <a:p>
            <a:pPr algn="ctr" defTabSz="914377">
              <a:spcBef>
                <a:spcPts val="800"/>
              </a:spcBef>
              <a:defRPr/>
            </a:pPr>
            <a:r>
              <a:rPr lang="en-CA" sz="1067" b="1">
                <a:solidFill>
                  <a:prstClr val="black"/>
                </a:solidFill>
                <a:latin typeface="Calibri" panose="020F0502020204030204" pitchFamily="34" charset="0"/>
                <a:cs typeface="Calibri" panose="020F0502020204030204" pitchFamily="34" charset="0"/>
              </a:rPr>
              <a:t>Voice Enablement</a:t>
            </a:r>
          </a:p>
          <a:p>
            <a:pPr algn="ctr" defTabSz="914377">
              <a:spcBef>
                <a:spcPts val="267"/>
              </a:spcBef>
              <a:defRPr/>
            </a:pPr>
            <a:r>
              <a:rPr lang="en-CA" sz="800">
                <a:solidFill>
                  <a:prstClr val="black"/>
                </a:solidFill>
                <a:latin typeface="Calibri" panose="020F0502020204030204" pitchFamily="34" charset="0"/>
                <a:cs typeface="Calibri" panose="020F0502020204030204" pitchFamily="34" charset="0"/>
              </a:rPr>
              <a:t>Website is optimized for voice assistants, like Google Assistant/Amazon Alexa)</a:t>
            </a:r>
            <a:endParaRPr lang="en-CA" sz="667">
              <a:solidFill>
                <a:prstClr val="black"/>
              </a:solidFill>
              <a:latin typeface="Calibri" panose="020F0502020204030204" pitchFamily="34" charset="0"/>
              <a:cs typeface="Calibri" panose="020F0502020204030204" pitchFamily="34" charset="0"/>
            </a:endParaRPr>
          </a:p>
        </p:txBody>
      </p:sp>
      <p:sp>
        <p:nvSpPr>
          <p:cNvPr id="62" name="Rectangle: Rounded Corners 61">
            <a:extLst>
              <a:ext uri="{FF2B5EF4-FFF2-40B4-BE49-F238E27FC236}">
                <a16:creationId xmlns:a16="http://schemas.microsoft.com/office/drawing/2014/main" id="{BFD89ED7-D838-DD0C-0B92-7E92268FEEEB}"/>
              </a:ext>
            </a:extLst>
          </p:cNvPr>
          <p:cNvSpPr/>
          <p:nvPr/>
        </p:nvSpPr>
        <p:spPr>
          <a:xfrm>
            <a:off x="4806007" y="3403646"/>
            <a:ext cx="1272605" cy="757831"/>
          </a:xfrm>
          <a:prstGeom prst="round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48000" rIns="48000" rtlCol="0" anchor="ctr" anchorCtr="0"/>
          <a:lstStyle/>
          <a:p>
            <a:pPr algn="ctr" defTabSz="914377">
              <a:spcBef>
                <a:spcPts val="800"/>
              </a:spcBef>
              <a:defRPr/>
            </a:pPr>
            <a:r>
              <a:rPr lang="en-CA" sz="1067" b="1" dirty="0">
                <a:solidFill>
                  <a:prstClr val="black"/>
                </a:solidFill>
                <a:latin typeface="Calibri" panose="020F0502020204030204" pitchFamily="34" charset="0"/>
                <a:cs typeface="Calibri" panose="020F0502020204030204" pitchFamily="34" charset="0"/>
              </a:rPr>
              <a:t>Chatbot (Lite)</a:t>
            </a:r>
          </a:p>
          <a:p>
            <a:pPr algn="ctr" defTabSz="914377">
              <a:spcBef>
                <a:spcPts val="267"/>
              </a:spcBef>
              <a:defRPr/>
            </a:pPr>
            <a:r>
              <a:rPr lang="en-CA" sz="800" dirty="0">
                <a:solidFill>
                  <a:prstClr val="black"/>
                </a:solidFill>
                <a:latin typeface="Calibri" panose="020F0502020204030204" pitchFamily="34" charset="0"/>
                <a:cs typeface="Calibri" panose="020F0502020204030204" pitchFamily="34" charset="0"/>
              </a:rPr>
              <a:t>Available for the public to find info easily and quicker</a:t>
            </a:r>
            <a:endParaRPr lang="en-CA" sz="667" dirty="0">
              <a:solidFill>
                <a:prstClr val="black"/>
              </a:solidFill>
              <a:latin typeface="Calibri" panose="020F0502020204030204" pitchFamily="34" charset="0"/>
              <a:cs typeface="Calibri" panose="020F0502020204030204" pitchFamily="34" charset="0"/>
            </a:endParaRPr>
          </a:p>
        </p:txBody>
      </p:sp>
      <p:sp>
        <p:nvSpPr>
          <p:cNvPr id="69" name="Rectangle: Rounded Corners 68">
            <a:extLst>
              <a:ext uri="{FF2B5EF4-FFF2-40B4-BE49-F238E27FC236}">
                <a16:creationId xmlns:a16="http://schemas.microsoft.com/office/drawing/2014/main" id="{B00786F3-343B-51DB-658E-75B5D97C1567}"/>
              </a:ext>
            </a:extLst>
          </p:cNvPr>
          <p:cNvSpPr/>
          <p:nvPr/>
        </p:nvSpPr>
        <p:spPr>
          <a:xfrm>
            <a:off x="3024103" y="4239470"/>
            <a:ext cx="1610503" cy="732423"/>
          </a:xfrm>
          <a:prstGeom prst="round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48000" rIns="48000" rtlCol="0" anchor="ctr" anchorCtr="0"/>
          <a:lstStyle/>
          <a:p>
            <a:pPr algn="ctr" defTabSz="914377">
              <a:spcBef>
                <a:spcPts val="800"/>
              </a:spcBef>
              <a:defRPr/>
            </a:pPr>
            <a:r>
              <a:rPr lang="en-CA" sz="1067" b="1">
                <a:solidFill>
                  <a:prstClr val="black"/>
                </a:solidFill>
                <a:latin typeface="Calibri" panose="020F0502020204030204" pitchFamily="34" charset="0"/>
                <a:cs typeface="Calibri" panose="020F0502020204030204" pitchFamily="34" charset="0"/>
              </a:rPr>
              <a:t>Accessibility, Bilingualism, and Mobile</a:t>
            </a:r>
          </a:p>
          <a:p>
            <a:pPr algn="ctr" defTabSz="914377">
              <a:spcBef>
                <a:spcPts val="267"/>
              </a:spcBef>
              <a:defRPr/>
            </a:pPr>
            <a:r>
              <a:rPr lang="en-CA" sz="800">
                <a:solidFill>
                  <a:prstClr val="black"/>
                </a:solidFill>
                <a:latin typeface="Calibri" panose="020F0502020204030204" pitchFamily="34" charset="0"/>
                <a:cs typeface="Calibri" panose="020F0502020204030204" pitchFamily="34" charset="0"/>
              </a:rPr>
              <a:t>Platform automatically ensures the system supports content on all fronts</a:t>
            </a:r>
            <a:endParaRPr lang="en-CA" sz="667">
              <a:solidFill>
                <a:prstClr val="black"/>
              </a:solidFill>
              <a:latin typeface="Calibri" panose="020F0502020204030204" pitchFamily="34" charset="0"/>
              <a:cs typeface="Calibri" panose="020F0502020204030204" pitchFamily="34" charset="0"/>
            </a:endParaRPr>
          </a:p>
        </p:txBody>
      </p:sp>
      <p:sp>
        <p:nvSpPr>
          <p:cNvPr id="70" name="Rectangle: Rounded Corners 69">
            <a:extLst>
              <a:ext uri="{FF2B5EF4-FFF2-40B4-BE49-F238E27FC236}">
                <a16:creationId xmlns:a16="http://schemas.microsoft.com/office/drawing/2014/main" id="{9184F5BB-91E2-FC4B-04B8-E71E3338C309}"/>
              </a:ext>
            </a:extLst>
          </p:cNvPr>
          <p:cNvSpPr/>
          <p:nvPr/>
        </p:nvSpPr>
        <p:spPr>
          <a:xfrm>
            <a:off x="4657315" y="4238662"/>
            <a:ext cx="1348100" cy="724527"/>
          </a:xfrm>
          <a:prstGeom prst="round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48000" rIns="48000" rtlCol="0" anchor="ctr" anchorCtr="0"/>
          <a:lstStyle/>
          <a:p>
            <a:pPr algn="ctr" defTabSz="914377">
              <a:defRPr/>
            </a:pPr>
            <a:r>
              <a:rPr lang="en-CA" sz="1067" b="1">
                <a:solidFill>
                  <a:prstClr val="black"/>
                </a:solidFill>
                <a:latin typeface="Calibri" panose="020F0502020204030204" pitchFamily="34" charset="0"/>
                <a:cs typeface="Calibri" panose="020F0502020204030204" pitchFamily="34" charset="0"/>
              </a:rPr>
              <a:t>Evolving Technology</a:t>
            </a:r>
          </a:p>
          <a:p>
            <a:pPr algn="ctr" defTabSz="914377">
              <a:spcBef>
                <a:spcPts val="267"/>
              </a:spcBef>
              <a:defRPr/>
            </a:pPr>
            <a:r>
              <a:rPr lang="en-CA" sz="800">
                <a:solidFill>
                  <a:prstClr val="black"/>
                </a:solidFill>
                <a:latin typeface="Calibri" panose="020F0502020204030204" pitchFamily="34" charset="0"/>
                <a:cs typeface="Calibri" panose="020F0502020204030204" pitchFamily="34" charset="0"/>
              </a:rPr>
              <a:t>Technical versioning updates built into the contract, prevents technical debt/rust out</a:t>
            </a:r>
            <a:endParaRPr lang="en-CA" sz="667">
              <a:solidFill>
                <a:prstClr val="black"/>
              </a:solidFill>
              <a:latin typeface="Calibri" panose="020F0502020204030204" pitchFamily="34" charset="0"/>
              <a:cs typeface="Calibri" panose="020F0502020204030204" pitchFamily="34" charset="0"/>
            </a:endParaRPr>
          </a:p>
        </p:txBody>
      </p:sp>
      <p:sp>
        <p:nvSpPr>
          <p:cNvPr id="71" name="Rectangle: Rounded Corners 70">
            <a:extLst>
              <a:ext uri="{FF2B5EF4-FFF2-40B4-BE49-F238E27FC236}">
                <a16:creationId xmlns:a16="http://schemas.microsoft.com/office/drawing/2014/main" id="{417304A2-457E-EC46-98AE-0429842BFAC1}"/>
              </a:ext>
            </a:extLst>
          </p:cNvPr>
          <p:cNvSpPr/>
          <p:nvPr/>
        </p:nvSpPr>
        <p:spPr>
          <a:xfrm>
            <a:off x="1957639" y="5025820"/>
            <a:ext cx="1823031" cy="653941"/>
          </a:xfrm>
          <a:prstGeom prst="round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48000" rIns="48000" rtlCol="0" anchor="ctr" anchorCtr="0"/>
          <a:lstStyle/>
          <a:p>
            <a:pPr algn="ctr" defTabSz="914377">
              <a:spcBef>
                <a:spcPts val="800"/>
              </a:spcBef>
              <a:defRPr/>
            </a:pPr>
            <a:r>
              <a:rPr lang="en-CA" sz="1067" b="1">
                <a:solidFill>
                  <a:prstClr val="black"/>
                </a:solidFill>
                <a:latin typeface="Calibri" panose="020F0502020204030204" pitchFamily="34" charset="0"/>
                <a:cs typeface="Calibri" panose="020F0502020204030204" pitchFamily="34" charset="0"/>
              </a:rPr>
              <a:t>Robust Security</a:t>
            </a:r>
          </a:p>
          <a:p>
            <a:pPr algn="ctr" defTabSz="914377">
              <a:spcBef>
                <a:spcPts val="267"/>
              </a:spcBef>
              <a:defRPr/>
            </a:pPr>
            <a:r>
              <a:rPr lang="en-CA" sz="800">
                <a:solidFill>
                  <a:prstClr val="black"/>
                </a:solidFill>
                <a:latin typeface="Calibri" panose="020F0502020204030204" pitchFamily="34" charset="0"/>
                <a:cs typeface="Calibri" panose="020F0502020204030204" pitchFamily="34" charset="0"/>
              </a:rPr>
              <a:t>100% uptime/availability since 2015, despite record breaking traffic and cyber-attempts</a:t>
            </a:r>
            <a:endParaRPr lang="en-CA" sz="667">
              <a:solidFill>
                <a:prstClr val="black"/>
              </a:solidFill>
              <a:latin typeface="Calibri" panose="020F0502020204030204" pitchFamily="34" charset="0"/>
              <a:cs typeface="Calibri" panose="020F0502020204030204" pitchFamily="34" charset="0"/>
            </a:endParaRPr>
          </a:p>
        </p:txBody>
      </p:sp>
      <p:sp>
        <p:nvSpPr>
          <p:cNvPr id="72" name="Rectangle: Rounded Corners 71">
            <a:extLst>
              <a:ext uri="{FF2B5EF4-FFF2-40B4-BE49-F238E27FC236}">
                <a16:creationId xmlns:a16="http://schemas.microsoft.com/office/drawing/2014/main" id="{3F8D97FB-BC27-F683-3D3B-E0EDF499E423}"/>
              </a:ext>
            </a:extLst>
          </p:cNvPr>
          <p:cNvSpPr/>
          <p:nvPr/>
        </p:nvSpPr>
        <p:spPr>
          <a:xfrm>
            <a:off x="5427681" y="2463412"/>
            <a:ext cx="752003" cy="916553"/>
          </a:xfrm>
          <a:prstGeom prst="round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48000" rIns="48000" rtlCol="0" anchor="ctr" anchorCtr="0"/>
          <a:lstStyle/>
          <a:p>
            <a:pPr algn="ctr" defTabSz="914377">
              <a:spcBef>
                <a:spcPts val="800"/>
              </a:spcBef>
              <a:defRPr/>
            </a:pPr>
            <a:r>
              <a:rPr lang="en-CA" sz="1067" b="1" dirty="0">
                <a:solidFill>
                  <a:prstClr val="black"/>
                </a:solidFill>
                <a:latin typeface="Calibri" panose="020F0502020204030204" pitchFamily="34" charset="0"/>
                <a:cs typeface="Calibri" panose="020F0502020204030204" pitchFamily="34" charset="0"/>
              </a:rPr>
              <a:t>Scalability</a:t>
            </a:r>
          </a:p>
          <a:p>
            <a:pPr algn="ctr" defTabSz="914377">
              <a:spcBef>
                <a:spcPts val="267"/>
              </a:spcBef>
              <a:defRPr/>
            </a:pPr>
            <a:r>
              <a:rPr lang="en-CA" sz="800" dirty="0">
                <a:solidFill>
                  <a:prstClr val="black"/>
                </a:solidFill>
                <a:latin typeface="Calibri" panose="020F0502020204030204" pitchFamily="34" charset="0"/>
                <a:cs typeface="Calibri" panose="020F0502020204030204" pitchFamily="34" charset="0"/>
              </a:rPr>
              <a:t>Scales on demand to meet access demands and publishing</a:t>
            </a:r>
            <a:endParaRPr lang="en-CA" sz="667" dirty="0">
              <a:solidFill>
                <a:prstClr val="black"/>
              </a:solidFill>
              <a:latin typeface="Calibri" panose="020F0502020204030204" pitchFamily="34" charset="0"/>
              <a:cs typeface="Calibri" panose="020F0502020204030204" pitchFamily="34" charset="0"/>
            </a:endParaRPr>
          </a:p>
        </p:txBody>
      </p:sp>
      <p:sp>
        <p:nvSpPr>
          <p:cNvPr id="76" name="Rectangle: Rounded Corners 75">
            <a:extLst>
              <a:ext uri="{FF2B5EF4-FFF2-40B4-BE49-F238E27FC236}">
                <a16:creationId xmlns:a16="http://schemas.microsoft.com/office/drawing/2014/main" id="{1649EBBD-1607-5317-49DF-C03AF7FFF0C6}"/>
              </a:ext>
            </a:extLst>
          </p:cNvPr>
          <p:cNvSpPr/>
          <p:nvPr/>
        </p:nvSpPr>
        <p:spPr>
          <a:xfrm>
            <a:off x="3832217" y="5012397"/>
            <a:ext cx="1904027" cy="669371"/>
          </a:xfrm>
          <a:prstGeom prst="round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48000" rIns="48000" rtlCol="0" anchor="ctr" anchorCtr="0"/>
          <a:lstStyle/>
          <a:p>
            <a:pPr algn="ctr" defTabSz="914377">
              <a:spcBef>
                <a:spcPts val="800"/>
              </a:spcBef>
              <a:defRPr/>
            </a:pPr>
            <a:r>
              <a:rPr lang="en-CA" sz="1067" b="1">
                <a:solidFill>
                  <a:prstClr val="black"/>
                </a:solidFill>
                <a:latin typeface="Calibri" panose="020F0502020204030204" pitchFamily="34" charset="0"/>
                <a:cs typeface="Calibri" panose="020F0502020204030204" pitchFamily="34" charset="0"/>
              </a:rPr>
              <a:t>Built-in Web Analytics</a:t>
            </a:r>
          </a:p>
          <a:p>
            <a:pPr algn="ctr" defTabSz="914377">
              <a:spcBef>
                <a:spcPts val="267"/>
              </a:spcBef>
              <a:defRPr/>
            </a:pPr>
            <a:r>
              <a:rPr lang="en-CA" sz="800">
                <a:solidFill>
                  <a:prstClr val="black"/>
                </a:solidFill>
                <a:latin typeface="Calibri" panose="020F0502020204030204" pitchFamily="34" charset="0"/>
                <a:cs typeface="Calibri" panose="020F0502020204030204" pitchFamily="34" charset="0"/>
              </a:rPr>
              <a:t>Provides in-depth insight into visitor behavior, allowing for optimized web content performance, better business decisions, whole of government approach</a:t>
            </a:r>
            <a:endParaRPr lang="en-CA" sz="667">
              <a:solidFill>
                <a:prstClr val="black"/>
              </a:solidFill>
              <a:latin typeface="Calibri" panose="020F0502020204030204" pitchFamily="34" charset="0"/>
              <a:cs typeface="Calibri" panose="020F0502020204030204" pitchFamily="34" charset="0"/>
            </a:endParaRPr>
          </a:p>
        </p:txBody>
      </p:sp>
      <p:sp>
        <p:nvSpPr>
          <p:cNvPr id="81" name="Rectangle: Rounded Corners 80">
            <a:extLst>
              <a:ext uri="{FF2B5EF4-FFF2-40B4-BE49-F238E27FC236}">
                <a16:creationId xmlns:a16="http://schemas.microsoft.com/office/drawing/2014/main" id="{7A1E9917-258F-367E-A4A2-D421CCE6555F}"/>
              </a:ext>
            </a:extLst>
          </p:cNvPr>
          <p:cNvSpPr/>
          <p:nvPr/>
        </p:nvSpPr>
        <p:spPr>
          <a:xfrm>
            <a:off x="38185" y="2506466"/>
            <a:ext cx="1508236" cy="864057"/>
          </a:xfrm>
          <a:prstGeom prst="round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48000" rIns="48000" rtlCol="0" anchor="ctr" anchorCtr="0"/>
          <a:lstStyle/>
          <a:p>
            <a:pPr algn="ctr" defTabSz="914377">
              <a:defRPr/>
            </a:pPr>
            <a:r>
              <a:rPr lang="en-CA" sz="1067" b="1">
                <a:solidFill>
                  <a:prstClr val="black"/>
                </a:solidFill>
                <a:latin typeface="Calibri" panose="020F0502020204030204" pitchFamily="34" charset="0"/>
                <a:cs typeface="Calibri" panose="020F0502020204030204" pitchFamily="34" charset="0"/>
              </a:rPr>
              <a:t>Flexible Look and Feel </a:t>
            </a:r>
          </a:p>
          <a:p>
            <a:pPr algn="ctr" defTabSz="914377">
              <a:defRPr/>
            </a:pPr>
            <a:r>
              <a:rPr lang="en-CA" sz="1067" b="1">
                <a:solidFill>
                  <a:prstClr val="black"/>
                </a:solidFill>
                <a:latin typeface="Calibri" panose="020F0502020204030204" pitchFamily="34" charset="0"/>
                <a:cs typeface="Calibri" panose="020F0502020204030204" pitchFamily="34" charset="0"/>
              </a:rPr>
              <a:t>- Major Campaigns - </a:t>
            </a:r>
          </a:p>
          <a:p>
            <a:pPr algn="ctr" defTabSz="914377">
              <a:spcBef>
                <a:spcPts val="267"/>
              </a:spcBef>
              <a:defRPr/>
            </a:pPr>
            <a:r>
              <a:rPr lang="en-CA" sz="800">
                <a:solidFill>
                  <a:prstClr val="black"/>
                </a:solidFill>
                <a:latin typeface="Calibri" panose="020F0502020204030204" pitchFamily="34" charset="0"/>
                <a:cs typeface="Calibri" panose="020F0502020204030204" pitchFamily="34" charset="0"/>
              </a:rPr>
              <a:t>Flexibility to meet needs of static info but also apply unique look and feel</a:t>
            </a:r>
          </a:p>
          <a:p>
            <a:pPr algn="ctr" defTabSz="914377">
              <a:defRPr/>
            </a:pPr>
            <a:r>
              <a:rPr lang="en-CA" sz="800">
                <a:solidFill>
                  <a:prstClr val="black"/>
                </a:solidFill>
                <a:latin typeface="Calibri" panose="020F0502020204030204" pitchFamily="34" charset="0"/>
                <a:cs typeface="Calibri" panose="020F0502020204030204" pitchFamily="34" charset="0"/>
              </a:rPr>
              <a:t>(ex: Queen’s memorial banner) </a:t>
            </a:r>
          </a:p>
        </p:txBody>
      </p:sp>
      <p:sp>
        <p:nvSpPr>
          <p:cNvPr id="89" name="Rectangle: Rounded Corners 88">
            <a:extLst>
              <a:ext uri="{FF2B5EF4-FFF2-40B4-BE49-F238E27FC236}">
                <a16:creationId xmlns:a16="http://schemas.microsoft.com/office/drawing/2014/main" id="{DF5A45CD-1744-3144-34FD-4D7DAE67FF27}"/>
              </a:ext>
            </a:extLst>
          </p:cNvPr>
          <p:cNvSpPr/>
          <p:nvPr/>
        </p:nvSpPr>
        <p:spPr>
          <a:xfrm>
            <a:off x="1567258" y="2508211"/>
            <a:ext cx="1672237" cy="844404"/>
          </a:xfrm>
          <a:prstGeom prst="round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48000" tIns="45720" rIns="48000" bIns="45720" rtlCol="0" anchor="ctr" anchorCtr="0"/>
          <a:lstStyle/>
          <a:p>
            <a:pPr algn="ctr" defTabSz="914377">
              <a:spcBef>
                <a:spcPts val="800"/>
              </a:spcBef>
              <a:defRPr/>
            </a:pPr>
            <a:r>
              <a:rPr lang="en-CA" sz="1067" b="1">
                <a:solidFill>
                  <a:prstClr val="black"/>
                </a:solidFill>
                <a:latin typeface="Calibri" panose="020F0502020204030204" pitchFamily="34" charset="0"/>
                <a:cs typeface="Calibri" panose="020F0502020204030204" pitchFamily="34" charset="0"/>
              </a:rPr>
              <a:t>Headless CMS</a:t>
            </a:r>
          </a:p>
          <a:p>
            <a:pPr algn="ctr" defTabSz="914377">
              <a:spcBef>
                <a:spcPts val="267"/>
              </a:spcBef>
              <a:defRPr/>
            </a:pPr>
            <a:r>
              <a:rPr lang="en-CA" sz="800">
                <a:solidFill>
                  <a:prstClr val="black"/>
                </a:solidFill>
                <a:latin typeface="Calibri"/>
                <a:cs typeface="Calibri"/>
              </a:rPr>
              <a:t>Enables the ability to share content simultaneously with multiple departments to multiple platforms and devices.</a:t>
            </a:r>
            <a:endParaRPr lang="en-CA" sz="667">
              <a:solidFill>
                <a:prstClr val="black"/>
              </a:solidFill>
              <a:latin typeface="Calibri"/>
              <a:cs typeface="Calibri"/>
            </a:endParaRPr>
          </a:p>
        </p:txBody>
      </p:sp>
      <p:sp>
        <p:nvSpPr>
          <p:cNvPr id="90" name="Rectangle: Rounded Corners 89">
            <a:extLst>
              <a:ext uri="{FF2B5EF4-FFF2-40B4-BE49-F238E27FC236}">
                <a16:creationId xmlns:a16="http://schemas.microsoft.com/office/drawing/2014/main" id="{032448D3-3838-4561-D313-AB0C55EB6FFD}"/>
              </a:ext>
            </a:extLst>
          </p:cNvPr>
          <p:cNvSpPr/>
          <p:nvPr/>
        </p:nvSpPr>
        <p:spPr>
          <a:xfrm>
            <a:off x="1789204" y="3404263"/>
            <a:ext cx="1672237" cy="794700"/>
          </a:xfrm>
          <a:prstGeom prst="round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48000" rIns="48000" rtlCol="0" anchor="ctr" anchorCtr="0"/>
          <a:lstStyle/>
          <a:p>
            <a:pPr algn="ctr" defTabSz="914377">
              <a:spcAft>
                <a:spcPts val="267"/>
              </a:spcAft>
              <a:defRPr/>
            </a:pPr>
            <a:r>
              <a:rPr lang="en-CA" sz="1067" b="1">
                <a:solidFill>
                  <a:prstClr val="black"/>
                </a:solidFill>
                <a:latin typeface="Calibri" panose="020F0502020204030204" pitchFamily="34" charset="0"/>
                <a:cs typeface="Calibri" panose="020F0502020204030204" pitchFamily="34" charset="0"/>
              </a:rPr>
              <a:t>Content Fragments</a:t>
            </a:r>
          </a:p>
          <a:p>
            <a:pPr algn="ctr" defTabSz="914377">
              <a:defRPr/>
            </a:pPr>
            <a:r>
              <a:rPr lang="en-CA" sz="800">
                <a:solidFill>
                  <a:prstClr val="black"/>
                </a:solidFill>
                <a:latin typeface="Calibri" panose="020F0502020204030204" pitchFamily="34" charset="0"/>
                <a:cs typeface="Calibri" panose="020F0502020204030204" pitchFamily="34" charset="0"/>
              </a:rPr>
              <a:t>Enables the reuse of content, independent of layout, in multiple places.​ Author in a single place and publish to many.​</a:t>
            </a:r>
          </a:p>
        </p:txBody>
      </p:sp>
      <p:grpSp>
        <p:nvGrpSpPr>
          <p:cNvPr id="3" name="Group 2">
            <a:extLst>
              <a:ext uri="{FF2B5EF4-FFF2-40B4-BE49-F238E27FC236}">
                <a16:creationId xmlns:a16="http://schemas.microsoft.com/office/drawing/2014/main" id="{46A7FD24-4681-2ADE-1F74-667EC0B33DFF}"/>
              </a:ext>
            </a:extLst>
          </p:cNvPr>
          <p:cNvGrpSpPr/>
          <p:nvPr/>
        </p:nvGrpSpPr>
        <p:grpSpPr>
          <a:xfrm>
            <a:off x="5739422" y="691461"/>
            <a:ext cx="1050521" cy="5341095"/>
            <a:chOff x="4228843" y="682339"/>
            <a:chExt cx="787891" cy="3525867"/>
          </a:xfrm>
          <a:solidFill>
            <a:srgbClr val="321547"/>
          </a:solidFill>
        </p:grpSpPr>
        <p:sp>
          <p:nvSpPr>
            <p:cNvPr id="29" name="Arrow: Chevron 28">
              <a:extLst>
                <a:ext uri="{FF2B5EF4-FFF2-40B4-BE49-F238E27FC236}">
                  <a16:creationId xmlns:a16="http://schemas.microsoft.com/office/drawing/2014/main" id="{78544964-F5B3-97EF-01F6-EC6DD8E7E1AC}"/>
                </a:ext>
              </a:extLst>
            </p:cNvPr>
            <p:cNvSpPr/>
            <p:nvPr/>
          </p:nvSpPr>
          <p:spPr>
            <a:xfrm>
              <a:off x="4228843" y="682339"/>
              <a:ext cx="787891" cy="3353189"/>
            </a:xfrm>
            <a:prstGeom prst="chevron">
              <a:avLst/>
            </a:prstGeom>
            <a:grp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en-CA" sz="2400">
                <a:solidFill>
                  <a:prstClr val="black"/>
                </a:solidFill>
                <a:latin typeface="Calibri" panose="020F0502020204030204"/>
              </a:endParaRPr>
            </a:p>
          </p:txBody>
        </p:sp>
        <p:sp>
          <p:nvSpPr>
            <p:cNvPr id="77" name="TextBox 76">
              <a:extLst>
                <a:ext uri="{FF2B5EF4-FFF2-40B4-BE49-F238E27FC236}">
                  <a16:creationId xmlns:a16="http://schemas.microsoft.com/office/drawing/2014/main" id="{4781D676-B5E9-71EE-C38B-466F2AEAEB6F}"/>
                </a:ext>
              </a:extLst>
            </p:cNvPr>
            <p:cNvSpPr txBox="1"/>
            <p:nvPr/>
          </p:nvSpPr>
          <p:spPr>
            <a:xfrm rot="4725565">
              <a:off x="3650368" y="1717852"/>
              <a:ext cx="2101643" cy="238575"/>
            </a:xfrm>
            <a:prstGeom prst="rect">
              <a:avLst/>
            </a:prstGeom>
            <a:noFill/>
          </p:spPr>
          <p:txBody>
            <a:bodyPr wrap="square" rtlCol="0">
              <a:spAutoFit/>
            </a:bodyPr>
            <a:lstStyle/>
            <a:p>
              <a:pPr defTabSz="914377">
                <a:defRPr/>
              </a:pPr>
              <a:r>
                <a:rPr lang="en-CA" sz="1467">
                  <a:solidFill>
                    <a:prstClr val="white">
                      <a:lumMod val="95000"/>
                    </a:prstClr>
                  </a:solidFill>
                  <a:latin typeface="Calibri" panose="020F0502020204030204" pitchFamily="34" charset="0"/>
                  <a:cs typeface="Calibri" panose="020F0502020204030204" pitchFamily="34" charset="0"/>
                </a:rPr>
                <a:t>Leveraging the current success</a:t>
              </a:r>
            </a:p>
          </p:txBody>
        </p:sp>
        <p:sp>
          <p:nvSpPr>
            <p:cNvPr id="78" name="TextBox 77">
              <a:extLst>
                <a:ext uri="{FF2B5EF4-FFF2-40B4-BE49-F238E27FC236}">
                  <a16:creationId xmlns:a16="http://schemas.microsoft.com/office/drawing/2014/main" id="{FA3A308F-E38D-075A-F697-6D62213C4ED3}"/>
                </a:ext>
              </a:extLst>
            </p:cNvPr>
            <p:cNvSpPr txBox="1"/>
            <p:nvPr/>
          </p:nvSpPr>
          <p:spPr>
            <a:xfrm rot="6169440">
              <a:off x="3684056" y="3166611"/>
              <a:ext cx="1844614" cy="238575"/>
            </a:xfrm>
            <a:prstGeom prst="rect">
              <a:avLst/>
            </a:prstGeom>
            <a:noFill/>
          </p:spPr>
          <p:txBody>
            <a:bodyPr wrap="square" rtlCol="0">
              <a:spAutoFit/>
            </a:bodyPr>
            <a:lstStyle/>
            <a:p>
              <a:pPr defTabSz="914377">
                <a:defRPr/>
              </a:pPr>
              <a:r>
                <a:rPr lang="en-CA" sz="1467">
                  <a:solidFill>
                    <a:prstClr val="white">
                      <a:lumMod val="95000"/>
                    </a:prstClr>
                  </a:solidFill>
                  <a:latin typeface="Calibri" panose="020F0502020204030204" pitchFamily="34" charset="0"/>
                  <a:cs typeface="Calibri" panose="020F0502020204030204" pitchFamily="34" charset="0"/>
                </a:rPr>
                <a:t>to become a global leader</a:t>
              </a:r>
            </a:p>
          </p:txBody>
        </p:sp>
      </p:grpSp>
      <p:sp>
        <p:nvSpPr>
          <p:cNvPr id="95" name="Rectangle: Rounded Corners 94">
            <a:extLst>
              <a:ext uri="{FF2B5EF4-FFF2-40B4-BE49-F238E27FC236}">
                <a16:creationId xmlns:a16="http://schemas.microsoft.com/office/drawing/2014/main" id="{3BC9F15D-72E3-A009-72BA-4C9D77DD00F1}"/>
              </a:ext>
            </a:extLst>
          </p:cNvPr>
          <p:cNvSpPr/>
          <p:nvPr/>
        </p:nvSpPr>
        <p:spPr>
          <a:xfrm>
            <a:off x="9189414" y="3833996"/>
            <a:ext cx="1385703" cy="966292"/>
          </a:xfrm>
          <a:prstGeom prst="roundRect">
            <a:avLst/>
          </a:prstGeom>
          <a:solidFill>
            <a:srgbClr val="F0EDF7"/>
          </a:solidFill>
          <a:ln>
            <a:noFill/>
          </a:ln>
        </p:spPr>
        <p:style>
          <a:lnRef idx="2">
            <a:schemeClr val="dk1"/>
          </a:lnRef>
          <a:fillRef idx="1">
            <a:schemeClr val="lt1"/>
          </a:fillRef>
          <a:effectRef idx="0">
            <a:schemeClr val="dk1"/>
          </a:effectRef>
          <a:fontRef idx="minor">
            <a:schemeClr val="dk1"/>
          </a:fontRef>
        </p:style>
        <p:txBody>
          <a:bodyPr lIns="48000" rIns="48000" rtlCol="0" anchor="ctr" anchorCtr="0"/>
          <a:lstStyle/>
          <a:p>
            <a:pPr algn="ctr" defTabSz="914377">
              <a:spcBef>
                <a:spcPts val="800"/>
              </a:spcBef>
              <a:defRPr/>
            </a:pPr>
            <a:r>
              <a:rPr lang="en-CA" sz="1067" b="1" dirty="0">
                <a:solidFill>
                  <a:prstClr val="black"/>
                </a:solidFill>
                <a:latin typeface="Calibri" panose="020F0502020204030204" pitchFamily="34" charset="0"/>
                <a:cs typeface="Calibri" panose="020F0502020204030204" pitchFamily="34" charset="0"/>
              </a:rPr>
              <a:t>Program &amp; Benefit Eligibility Determination</a:t>
            </a:r>
          </a:p>
          <a:p>
            <a:pPr algn="ctr" defTabSz="914377">
              <a:spcBef>
                <a:spcPts val="267"/>
              </a:spcBef>
              <a:defRPr/>
            </a:pPr>
            <a:r>
              <a:rPr lang="en-CA" sz="800" dirty="0">
                <a:solidFill>
                  <a:prstClr val="black"/>
                </a:solidFill>
                <a:latin typeface="Calibri" panose="020F0502020204030204" pitchFamily="34" charset="0"/>
                <a:cs typeface="Calibri" panose="020F0502020204030204" pitchFamily="34" charset="0"/>
              </a:rPr>
              <a:t>Authenticated/non-authenticated support </a:t>
            </a:r>
          </a:p>
          <a:p>
            <a:pPr algn="ctr" defTabSz="914377">
              <a:defRPr/>
            </a:pPr>
            <a:r>
              <a:rPr lang="en-CA" sz="800" dirty="0">
                <a:solidFill>
                  <a:prstClr val="black"/>
                </a:solidFill>
                <a:latin typeface="Calibri" panose="020F0502020204030204" pitchFamily="34" charset="0"/>
                <a:cs typeface="Calibri" panose="020F0502020204030204" pitchFamily="34" charset="0"/>
              </a:rPr>
              <a:t>e.g. Enhanced benefit calculator</a:t>
            </a:r>
            <a:endParaRPr lang="en-CA" sz="667" dirty="0">
              <a:solidFill>
                <a:prstClr val="black"/>
              </a:solidFill>
              <a:latin typeface="Calibri" panose="020F0502020204030204" pitchFamily="34" charset="0"/>
              <a:cs typeface="Calibri" panose="020F0502020204030204" pitchFamily="34" charset="0"/>
            </a:endParaRPr>
          </a:p>
        </p:txBody>
      </p:sp>
      <p:sp>
        <p:nvSpPr>
          <p:cNvPr id="96" name="Rectangle: Rounded Corners 95">
            <a:extLst>
              <a:ext uri="{FF2B5EF4-FFF2-40B4-BE49-F238E27FC236}">
                <a16:creationId xmlns:a16="http://schemas.microsoft.com/office/drawing/2014/main" id="{DA8C9356-CCD2-11C3-7039-C5FF8B1F77B6}"/>
              </a:ext>
            </a:extLst>
          </p:cNvPr>
          <p:cNvSpPr/>
          <p:nvPr/>
        </p:nvSpPr>
        <p:spPr>
          <a:xfrm>
            <a:off x="4324377" y="2482671"/>
            <a:ext cx="1063843" cy="880469"/>
          </a:xfrm>
          <a:prstGeom prst="round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48000" rIns="48000" rtlCol="0" anchor="ctr" anchorCtr="0"/>
          <a:lstStyle/>
          <a:p>
            <a:pPr algn="ctr" defTabSz="914377">
              <a:spcBef>
                <a:spcPts val="800"/>
              </a:spcBef>
              <a:defRPr/>
            </a:pPr>
            <a:r>
              <a:rPr lang="en-CA" sz="1067" b="1" dirty="0">
                <a:solidFill>
                  <a:prstClr val="black"/>
                </a:solidFill>
                <a:latin typeface="Calibri" panose="020F0502020204030204" pitchFamily="34" charset="0"/>
                <a:cs typeface="Calibri" panose="020F0502020204030204" pitchFamily="34" charset="0"/>
              </a:rPr>
              <a:t>Integrations across platforms</a:t>
            </a:r>
          </a:p>
          <a:p>
            <a:pPr algn="ctr" defTabSz="914377">
              <a:spcBef>
                <a:spcPts val="267"/>
              </a:spcBef>
              <a:defRPr/>
            </a:pPr>
            <a:r>
              <a:rPr lang="en-CA" sz="800" dirty="0">
                <a:solidFill>
                  <a:prstClr val="black"/>
                </a:solidFill>
                <a:latin typeface="Calibri" panose="020F0502020204030204" pitchFamily="34" charset="0"/>
                <a:cs typeface="Calibri" panose="020F0502020204030204" pitchFamily="34" charset="0"/>
              </a:rPr>
              <a:t>APIs allow seamless integrations across the GC and systems</a:t>
            </a:r>
            <a:endParaRPr lang="en-CA" sz="667" dirty="0">
              <a:solidFill>
                <a:prstClr val="black"/>
              </a:solidFill>
              <a:latin typeface="Calibri" panose="020F0502020204030204" pitchFamily="34" charset="0"/>
              <a:cs typeface="Calibri" panose="020F0502020204030204" pitchFamily="34" charset="0"/>
            </a:endParaRPr>
          </a:p>
        </p:txBody>
      </p:sp>
      <p:sp>
        <p:nvSpPr>
          <p:cNvPr id="100" name="Rectangle: Rounded Corners 99">
            <a:extLst>
              <a:ext uri="{FF2B5EF4-FFF2-40B4-BE49-F238E27FC236}">
                <a16:creationId xmlns:a16="http://schemas.microsoft.com/office/drawing/2014/main" id="{DFB02142-F296-0DB5-31C6-4DAE2AA84A6D}"/>
              </a:ext>
            </a:extLst>
          </p:cNvPr>
          <p:cNvSpPr/>
          <p:nvPr/>
        </p:nvSpPr>
        <p:spPr>
          <a:xfrm>
            <a:off x="9598643" y="2846358"/>
            <a:ext cx="1511101" cy="920453"/>
          </a:xfrm>
          <a:prstGeom prst="roundRect">
            <a:avLst/>
          </a:prstGeom>
          <a:solidFill>
            <a:srgbClr val="F0EDF7"/>
          </a:solidFill>
          <a:ln>
            <a:noFill/>
          </a:ln>
        </p:spPr>
        <p:style>
          <a:lnRef idx="2">
            <a:schemeClr val="dk1"/>
          </a:lnRef>
          <a:fillRef idx="1">
            <a:schemeClr val="lt1"/>
          </a:fillRef>
          <a:effectRef idx="0">
            <a:schemeClr val="dk1"/>
          </a:effectRef>
          <a:fontRef idx="minor">
            <a:schemeClr val="dk1"/>
          </a:fontRef>
        </p:style>
        <p:txBody>
          <a:bodyPr lIns="48000" tIns="45720" rIns="48000" bIns="45720" rtlCol="0" anchor="ctr" anchorCtr="0"/>
          <a:lstStyle/>
          <a:p>
            <a:pPr algn="ctr" defTabSz="914377">
              <a:spcBef>
                <a:spcPts val="800"/>
              </a:spcBef>
              <a:defRPr/>
            </a:pPr>
            <a:r>
              <a:rPr lang="en-CA" sz="1067" b="1" dirty="0">
                <a:solidFill>
                  <a:prstClr val="black"/>
                </a:solidFill>
                <a:latin typeface="Calibri" panose="020F0502020204030204" pitchFamily="34" charset="0"/>
                <a:cs typeface="Calibri" panose="020F0502020204030204" pitchFamily="34" charset="0"/>
              </a:rPr>
              <a:t>Analytical Insights</a:t>
            </a:r>
          </a:p>
          <a:p>
            <a:pPr algn="ctr" defTabSz="914377">
              <a:spcBef>
                <a:spcPts val="267"/>
              </a:spcBef>
              <a:defRPr/>
            </a:pPr>
            <a:r>
              <a:rPr lang="en-CA" sz="800" dirty="0">
                <a:solidFill>
                  <a:prstClr val="black"/>
                </a:solidFill>
                <a:latin typeface="Calibri"/>
                <a:cs typeface="Calibri"/>
              </a:rPr>
              <a:t>Measure, collect, assess, and report client’s interactions with service delivery officers across channels.  Ability to have AI analytics to optimize client and service experiences. </a:t>
            </a:r>
            <a:endParaRPr lang="en-CA" sz="667" dirty="0">
              <a:solidFill>
                <a:prstClr val="black"/>
              </a:solidFill>
              <a:latin typeface="Calibri" panose="020F0502020204030204" pitchFamily="34" charset="0"/>
              <a:cs typeface="Calibri" panose="020F0502020204030204" pitchFamily="34" charset="0"/>
            </a:endParaRPr>
          </a:p>
        </p:txBody>
      </p:sp>
      <p:sp>
        <p:nvSpPr>
          <p:cNvPr id="102" name="Rectangle: Rounded Corners 101">
            <a:extLst>
              <a:ext uri="{FF2B5EF4-FFF2-40B4-BE49-F238E27FC236}">
                <a16:creationId xmlns:a16="http://schemas.microsoft.com/office/drawing/2014/main" id="{EE073FA2-B552-26C3-809E-CB0E5419E6EE}"/>
              </a:ext>
            </a:extLst>
          </p:cNvPr>
          <p:cNvSpPr/>
          <p:nvPr/>
        </p:nvSpPr>
        <p:spPr>
          <a:xfrm>
            <a:off x="7911246" y="2846802"/>
            <a:ext cx="1650552" cy="923849"/>
          </a:xfrm>
          <a:prstGeom prst="roundRect">
            <a:avLst/>
          </a:prstGeom>
          <a:solidFill>
            <a:srgbClr val="F0EDF7"/>
          </a:solidFill>
          <a:ln>
            <a:noFill/>
          </a:ln>
        </p:spPr>
        <p:style>
          <a:lnRef idx="2">
            <a:schemeClr val="dk1"/>
          </a:lnRef>
          <a:fillRef idx="1">
            <a:schemeClr val="lt1"/>
          </a:fillRef>
          <a:effectRef idx="0">
            <a:schemeClr val="dk1"/>
          </a:effectRef>
          <a:fontRef idx="minor">
            <a:schemeClr val="dk1"/>
          </a:fontRef>
        </p:style>
        <p:txBody>
          <a:bodyPr lIns="48000" tIns="45720" rIns="48000" bIns="45720" rtlCol="0" anchor="ctr" anchorCtr="0"/>
          <a:lstStyle/>
          <a:p>
            <a:pPr algn="ctr" defTabSz="914377">
              <a:spcBef>
                <a:spcPts val="800"/>
              </a:spcBef>
              <a:defRPr/>
            </a:pPr>
            <a:r>
              <a:rPr lang="en-CA" sz="1067" b="1" dirty="0">
                <a:solidFill>
                  <a:prstClr val="black"/>
                </a:solidFill>
                <a:latin typeface="Calibri" panose="020F0502020204030204" pitchFamily="34" charset="0"/>
                <a:cs typeface="Calibri" panose="020F0502020204030204" pitchFamily="34" charset="0"/>
              </a:rPr>
              <a:t>Rules and Recommendation Engines</a:t>
            </a:r>
          </a:p>
          <a:p>
            <a:pPr algn="ctr" defTabSz="914377">
              <a:spcBef>
                <a:spcPts val="267"/>
              </a:spcBef>
              <a:defRPr/>
            </a:pPr>
            <a:r>
              <a:rPr lang="en-CA" sz="800" dirty="0">
                <a:solidFill>
                  <a:prstClr val="black"/>
                </a:solidFill>
                <a:latin typeface="Calibri"/>
                <a:cs typeface="Calibri"/>
              </a:rPr>
              <a:t>Supports the personalization of content and  provides recommendations for programs based on profiles and interactions. </a:t>
            </a:r>
            <a:endParaRPr lang="en-CA" sz="667" dirty="0">
              <a:solidFill>
                <a:prstClr val="black"/>
              </a:solidFill>
              <a:latin typeface="Calibri" panose="020F0502020204030204" pitchFamily="34" charset="0"/>
              <a:cs typeface="Calibri" panose="020F0502020204030204" pitchFamily="34" charset="0"/>
            </a:endParaRPr>
          </a:p>
        </p:txBody>
      </p:sp>
      <p:sp>
        <p:nvSpPr>
          <p:cNvPr id="104" name="Rectangle: Rounded Corners 103">
            <a:extLst>
              <a:ext uri="{FF2B5EF4-FFF2-40B4-BE49-F238E27FC236}">
                <a16:creationId xmlns:a16="http://schemas.microsoft.com/office/drawing/2014/main" id="{F03232CC-7D1C-7858-E66C-8530EE6C9B4F}"/>
              </a:ext>
            </a:extLst>
          </p:cNvPr>
          <p:cNvSpPr/>
          <p:nvPr/>
        </p:nvSpPr>
        <p:spPr>
          <a:xfrm>
            <a:off x="7671010" y="3855495"/>
            <a:ext cx="1488924" cy="923849"/>
          </a:xfrm>
          <a:prstGeom prst="roundRect">
            <a:avLst/>
          </a:prstGeom>
          <a:solidFill>
            <a:srgbClr val="F0EDF7"/>
          </a:solidFill>
          <a:ln>
            <a:noFill/>
          </a:ln>
        </p:spPr>
        <p:style>
          <a:lnRef idx="2">
            <a:schemeClr val="dk1"/>
          </a:lnRef>
          <a:fillRef idx="1">
            <a:schemeClr val="lt1"/>
          </a:fillRef>
          <a:effectRef idx="0">
            <a:schemeClr val="dk1"/>
          </a:effectRef>
          <a:fontRef idx="minor">
            <a:schemeClr val="dk1"/>
          </a:fontRef>
        </p:style>
        <p:txBody>
          <a:bodyPr lIns="48000" rIns="48000" rtlCol="0" anchor="ctr" anchorCtr="0"/>
          <a:lstStyle/>
          <a:p>
            <a:pPr algn="ctr" defTabSz="914377">
              <a:spcBef>
                <a:spcPts val="800"/>
              </a:spcBef>
              <a:defRPr/>
            </a:pPr>
            <a:r>
              <a:rPr lang="en-CA" sz="1067" b="1" dirty="0">
                <a:solidFill>
                  <a:prstClr val="black"/>
                </a:solidFill>
                <a:latin typeface="Calibri" panose="020F0502020204030204" pitchFamily="34" charset="0"/>
                <a:cs typeface="Calibri" panose="020F0502020204030204" pitchFamily="34" charset="0"/>
              </a:rPr>
              <a:t>Integration into Broader GC Ecosystem</a:t>
            </a:r>
          </a:p>
          <a:p>
            <a:pPr algn="ctr" defTabSz="914377">
              <a:spcBef>
                <a:spcPts val="267"/>
              </a:spcBef>
              <a:defRPr/>
            </a:pPr>
            <a:r>
              <a:rPr lang="en-CA" sz="800" dirty="0">
                <a:solidFill>
                  <a:prstClr val="black"/>
                </a:solidFill>
                <a:latin typeface="Calibri" panose="020F0502020204030204" pitchFamily="34" charset="0"/>
                <a:cs typeface="Calibri" panose="020F0502020204030204" pitchFamily="34" charset="0"/>
              </a:rPr>
              <a:t>Continued integration with other systems on different platforms – including microservices.</a:t>
            </a:r>
            <a:endParaRPr lang="en-CA" sz="667" dirty="0">
              <a:solidFill>
                <a:prstClr val="black"/>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4B576C8-55F1-0258-3DA8-328CC9162692}"/>
              </a:ext>
            </a:extLst>
          </p:cNvPr>
          <p:cNvSpPr txBox="1"/>
          <p:nvPr/>
        </p:nvSpPr>
        <p:spPr>
          <a:xfrm>
            <a:off x="7201092" y="1123700"/>
            <a:ext cx="4338441" cy="307777"/>
          </a:xfrm>
          <a:prstGeom prst="rect">
            <a:avLst/>
          </a:prstGeom>
          <a:noFill/>
        </p:spPr>
        <p:txBody>
          <a:bodyPr wrap="square" rtlCol="0">
            <a:spAutoFit/>
          </a:bodyPr>
          <a:lstStyle/>
          <a:p>
            <a:pPr algn="ctr" defTabSz="914377">
              <a:defRPr/>
            </a:pPr>
            <a:r>
              <a:rPr lang="en-CA" sz="1400">
                <a:solidFill>
                  <a:prstClr val="black"/>
                </a:solidFill>
                <a:latin typeface="Calibri" panose="020F0502020204030204" pitchFamily="34" charset="0"/>
                <a:cs typeface="Calibri" panose="020F0502020204030204" pitchFamily="34" charset="0"/>
              </a:rPr>
              <a:t>What users are expecting and needing</a:t>
            </a:r>
          </a:p>
        </p:txBody>
      </p:sp>
      <p:sp>
        <p:nvSpPr>
          <p:cNvPr id="14" name="TextBox 13">
            <a:extLst>
              <a:ext uri="{FF2B5EF4-FFF2-40B4-BE49-F238E27FC236}">
                <a16:creationId xmlns:a16="http://schemas.microsoft.com/office/drawing/2014/main" id="{F2710C83-EC21-B769-A062-89243677E5C5}"/>
              </a:ext>
            </a:extLst>
          </p:cNvPr>
          <p:cNvSpPr txBox="1"/>
          <p:nvPr/>
        </p:nvSpPr>
        <p:spPr>
          <a:xfrm>
            <a:off x="7201092" y="2572986"/>
            <a:ext cx="4218337" cy="307777"/>
          </a:xfrm>
          <a:prstGeom prst="rect">
            <a:avLst/>
          </a:prstGeom>
          <a:noFill/>
        </p:spPr>
        <p:txBody>
          <a:bodyPr wrap="square" rtlCol="0">
            <a:spAutoFit/>
          </a:bodyPr>
          <a:lstStyle/>
          <a:p>
            <a:pPr algn="ctr" defTabSz="914377">
              <a:defRPr/>
            </a:pPr>
            <a:r>
              <a:rPr lang="en-CA" sz="1400" dirty="0">
                <a:solidFill>
                  <a:prstClr val="black"/>
                </a:solidFill>
                <a:latin typeface="Calibri" panose="020F0502020204030204" pitchFamily="34" charset="0"/>
                <a:cs typeface="Calibri" panose="020F0502020204030204" pitchFamily="34" charset="0"/>
              </a:rPr>
              <a:t>Additional internal capabilities to support the public</a:t>
            </a:r>
          </a:p>
        </p:txBody>
      </p:sp>
      <p:sp>
        <p:nvSpPr>
          <p:cNvPr id="19" name="Rectangle: Rounded Corners 18">
            <a:extLst>
              <a:ext uri="{FF2B5EF4-FFF2-40B4-BE49-F238E27FC236}">
                <a16:creationId xmlns:a16="http://schemas.microsoft.com/office/drawing/2014/main" id="{4F50E49C-340C-9421-8F15-7A8D21B13DA8}"/>
              </a:ext>
            </a:extLst>
          </p:cNvPr>
          <p:cNvSpPr/>
          <p:nvPr/>
        </p:nvSpPr>
        <p:spPr>
          <a:xfrm>
            <a:off x="11166927" y="2786887"/>
            <a:ext cx="881176" cy="901869"/>
          </a:xfrm>
          <a:prstGeom prst="roundRect">
            <a:avLst/>
          </a:prstGeom>
          <a:solidFill>
            <a:srgbClr val="F0EDF7"/>
          </a:solidFill>
          <a:ln>
            <a:noFill/>
          </a:ln>
        </p:spPr>
        <p:style>
          <a:lnRef idx="2">
            <a:schemeClr val="dk1"/>
          </a:lnRef>
          <a:fillRef idx="1">
            <a:schemeClr val="lt1"/>
          </a:fillRef>
          <a:effectRef idx="0">
            <a:schemeClr val="dk1"/>
          </a:effectRef>
          <a:fontRef idx="minor">
            <a:schemeClr val="dk1"/>
          </a:fontRef>
        </p:style>
        <p:txBody>
          <a:bodyPr lIns="48000" rIns="48000" rtlCol="0" anchor="ctr" anchorCtr="0"/>
          <a:lstStyle/>
          <a:p>
            <a:pPr algn="ctr" defTabSz="914377">
              <a:spcBef>
                <a:spcPts val="800"/>
              </a:spcBef>
              <a:defRPr/>
            </a:pPr>
            <a:r>
              <a:rPr lang="en-CA" sz="1067" b="1" dirty="0">
                <a:solidFill>
                  <a:prstClr val="black"/>
                </a:solidFill>
                <a:latin typeface="Calibri" panose="020F0502020204030204" pitchFamily="34" charset="0"/>
                <a:cs typeface="Calibri" panose="020F0502020204030204" pitchFamily="34" charset="0"/>
              </a:rPr>
              <a:t>Protected B</a:t>
            </a:r>
          </a:p>
          <a:p>
            <a:pPr algn="ctr" defTabSz="914377">
              <a:spcBef>
                <a:spcPts val="267"/>
              </a:spcBef>
              <a:defRPr/>
            </a:pPr>
            <a:r>
              <a:rPr lang="en-CA" sz="800" dirty="0">
                <a:solidFill>
                  <a:prstClr val="black"/>
                </a:solidFill>
                <a:latin typeface="Calibri" panose="020F0502020204030204" pitchFamily="34" charset="0"/>
                <a:cs typeface="Calibri" panose="020F0502020204030204" pitchFamily="34" charset="0"/>
              </a:rPr>
              <a:t>Security and privacy posture to support authenticated environments</a:t>
            </a:r>
            <a:endParaRPr lang="en-CA" sz="667" dirty="0">
              <a:solidFill>
                <a:prstClr val="black"/>
              </a:solidFill>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id="{BE8FD715-4133-A1C7-2FA4-B863C430CB72}"/>
              </a:ext>
            </a:extLst>
          </p:cNvPr>
          <p:cNvSpPr/>
          <p:nvPr/>
        </p:nvSpPr>
        <p:spPr>
          <a:xfrm>
            <a:off x="9946237" y="4864814"/>
            <a:ext cx="1163507" cy="853396"/>
          </a:xfrm>
          <a:prstGeom prst="roundRect">
            <a:avLst/>
          </a:prstGeom>
          <a:solidFill>
            <a:srgbClr val="F0EDF7"/>
          </a:solidFill>
          <a:ln>
            <a:noFill/>
          </a:ln>
        </p:spPr>
        <p:style>
          <a:lnRef idx="2">
            <a:schemeClr val="dk1"/>
          </a:lnRef>
          <a:fillRef idx="1">
            <a:schemeClr val="lt1"/>
          </a:fillRef>
          <a:effectRef idx="0">
            <a:schemeClr val="dk1"/>
          </a:effectRef>
          <a:fontRef idx="minor">
            <a:schemeClr val="dk1"/>
          </a:fontRef>
        </p:style>
        <p:txBody>
          <a:bodyPr lIns="48000" rIns="48000" rtlCol="0" anchor="ctr" anchorCtr="0"/>
          <a:lstStyle/>
          <a:p>
            <a:pPr algn="ctr" defTabSz="914377">
              <a:spcBef>
                <a:spcPts val="800"/>
              </a:spcBef>
              <a:defRPr/>
            </a:pPr>
            <a:r>
              <a:rPr lang="en-CA" sz="1067" b="1" dirty="0">
                <a:solidFill>
                  <a:prstClr val="black"/>
                </a:solidFill>
                <a:latin typeface="Calibri" panose="020F0502020204030204" pitchFamily="34" charset="0"/>
                <a:cs typeface="Calibri" panose="020F0502020204030204" pitchFamily="34" charset="0"/>
              </a:rPr>
              <a:t>Experimentation</a:t>
            </a:r>
          </a:p>
          <a:p>
            <a:pPr algn="ctr" defTabSz="914377">
              <a:spcBef>
                <a:spcPts val="267"/>
              </a:spcBef>
              <a:defRPr/>
            </a:pPr>
            <a:r>
              <a:rPr lang="en-CA" sz="800" dirty="0">
                <a:solidFill>
                  <a:prstClr val="black"/>
                </a:solidFill>
                <a:latin typeface="Calibri" panose="020F0502020204030204" pitchFamily="34" charset="0"/>
                <a:cs typeface="Calibri" panose="020F0502020204030204" pitchFamily="34" charset="0"/>
              </a:rPr>
              <a:t>Environments to support experimentations and protype building across the GC and programs. </a:t>
            </a:r>
            <a:endParaRPr lang="en-CA" sz="667" dirty="0">
              <a:solidFill>
                <a:prstClr val="black"/>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33F760B-2F5B-0F63-912D-ADA5A7C3A0AB}"/>
              </a:ext>
            </a:extLst>
          </p:cNvPr>
          <p:cNvSpPr txBox="1"/>
          <p:nvPr/>
        </p:nvSpPr>
        <p:spPr>
          <a:xfrm>
            <a:off x="899630" y="1109221"/>
            <a:ext cx="4218337" cy="307777"/>
          </a:xfrm>
          <a:prstGeom prst="rect">
            <a:avLst/>
          </a:prstGeom>
          <a:noFill/>
        </p:spPr>
        <p:txBody>
          <a:bodyPr wrap="square" rtlCol="0">
            <a:spAutoFit/>
          </a:bodyPr>
          <a:lstStyle/>
          <a:p>
            <a:pPr algn="ctr" defTabSz="914377">
              <a:defRPr/>
            </a:pPr>
            <a:r>
              <a:rPr lang="en-CA" sz="1400">
                <a:solidFill>
                  <a:prstClr val="black"/>
                </a:solidFill>
                <a:latin typeface="Calibri" panose="020F0502020204030204" pitchFamily="34" charset="0"/>
                <a:cs typeface="Calibri" panose="020F0502020204030204" pitchFamily="34" charset="0"/>
              </a:rPr>
              <a:t>Canada.ca User Experiences</a:t>
            </a:r>
          </a:p>
        </p:txBody>
      </p:sp>
      <p:sp>
        <p:nvSpPr>
          <p:cNvPr id="21" name="TextBox 20">
            <a:extLst>
              <a:ext uri="{FF2B5EF4-FFF2-40B4-BE49-F238E27FC236}">
                <a16:creationId xmlns:a16="http://schemas.microsoft.com/office/drawing/2014/main" id="{8E3C379F-8E09-FAFA-9F9D-93F04C2B9082}"/>
              </a:ext>
            </a:extLst>
          </p:cNvPr>
          <p:cNvSpPr txBox="1"/>
          <p:nvPr/>
        </p:nvSpPr>
        <p:spPr>
          <a:xfrm>
            <a:off x="899629" y="2226802"/>
            <a:ext cx="4218337" cy="307777"/>
          </a:xfrm>
          <a:prstGeom prst="rect">
            <a:avLst/>
          </a:prstGeom>
          <a:noFill/>
        </p:spPr>
        <p:txBody>
          <a:bodyPr wrap="square" rtlCol="0">
            <a:spAutoFit/>
          </a:bodyPr>
          <a:lstStyle/>
          <a:p>
            <a:pPr algn="ctr" defTabSz="914377">
              <a:defRPr/>
            </a:pPr>
            <a:r>
              <a:rPr lang="en-CA" sz="1400">
                <a:solidFill>
                  <a:prstClr val="black"/>
                </a:solidFill>
                <a:latin typeface="Calibri" panose="020F0502020204030204" pitchFamily="34" charset="0"/>
                <a:cs typeface="Calibri" panose="020F0502020204030204" pitchFamily="34" charset="0"/>
              </a:rPr>
              <a:t>Internal capabilities </a:t>
            </a:r>
          </a:p>
        </p:txBody>
      </p:sp>
      <p:cxnSp>
        <p:nvCxnSpPr>
          <p:cNvPr id="22" name="Straight Connector 21">
            <a:extLst>
              <a:ext uri="{FF2B5EF4-FFF2-40B4-BE49-F238E27FC236}">
                <a16:creationId xmlns:a16="http://schemas.microsoft.com/office/drawing/2014/main" id="{9E4FA186-080D-1D32-9ABF-D90B003EF321}"/>
              </a:ext>
            </a:extLst>
          </p:cNvPr>
          <p:cNvCxnSpPr>
            <a:cxnSpLocks/>
          </p:cNvCxnSpPr>
          <p:nvPr/>
        </p:nvCxnSpPr>
        <p:spPr>
          <a:xfrm>
            <a:off x="767887" y="2266247"/>
            <a:ext cx="4417356"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 name="TextBox 23">
            <a:extLst>
              <a:ext uri="{FF2B5EF4-FFF2-40B4-BE49-F238E27FC236}">
                <a16:creationId xmlns:a16="http://schemas.microsoft.com/office/drawing/2014/main" id="{3902CADF-379A-DF0B-1DBA-3A82DC7AAA53}"/>
              </a:ext>
            </a:extLst>
          </p:cNvPr>
          <p:cNvSpPr txBox="1"/>
          <p:nvPr/>
        </p:nvSpPr>
        <p:spPr>
          <a:xfrm>
            <a:off x="2947881" y="323730"/>
            <a:ext cx="6633601" cy="584775"/>
          </a:xfrm>
          <a:prstGeom prst="rect">
            <a:avLst/>
          </a:prstGeom>
          <a:noFill/>
        </p:spPr>
        <p:txBody>
          <a:bodyPr wrap="square" rtlCol="0">
            <a:spAutoFit/>
          </a:bodyPr>
          <a:lstStyle/>
          <a:p>
            <a:pPr defTabSz="914377">
              <a:defRPr/>
            </a:pPr>
            <a:r>
              <a:rPr lang="en-CA" sz="1600">
                <a:solidFill>
                  <a:prstClr val="black"/>
                </a:solidFill>
                <a:latin typeface="Calibri" panose="020F0502020204030204" pitchFamily="34" charset="0"/>
                <a:cs typeface="Calibri" panose="020F0502020204030204" pitchFamily="34" charset="0"/>
              </a:rPr>
              <a:t>The Government of Canada’s main gateway to digital service experiences</a:t>
            </a:r>
          </a:p>
          <a:p>
            <a:pPr defTabSz="914377">
              <a:defRPr/>
            </a:pPr>
            <a:endParaRPr lang="en-CA" sz="1600">
              <a:solidFill>
                <a:prstClr val="black"/>
              </a:solidFill>
              <a:latin typeface="Calibri" panose="020F0502020204030204"/>
            </a:endParaRPr>
          </a:p>
        </p:txBody>
      </p:sp>
      <p:grpSp>
        <p:nvGrpSpPr>
          <p:cNvPr id="27" name="Group 26">
            <a:extLst>
              <a:ext uri="{FF2B5EF4-FFF2-40B4-BE49-F238E27FC236}">
                <a16:creationId xmlns:a16="http://schemas.microsoft.com/office/drawing/2014/main" id="{3221C5AF-A6A9-28B9-8433-0F5C5260BDCB}"/>
              </a:ext>
            </a:extLst>
          </p:cNvPr>
          <p:cNvGrpSpPr/>
          <p:nvPr/>
        </p:nvGrpSpPr>
        <p:grpSpPr>
          <a:xfrm>
            <a:off x="114406" y="1356811"/>
            <a:ext cx="5773457" cy="869991"/>
            <a:chOff x="85803" y="1017607"/>
            <a:chExt cx="4330093" cy="652493"/>
          </a:xfrm>
          <a:solidFill>
            <a:schemeClr val="tx2">
              <a:lumMod val="20000"/>
              <a:lumOff val="80000"/>
            </a:schemeClr>
          </a:solidFill>
        </p:grpSpPr>
        <p:sp>
          <p:nvSpPr>
            <p:cNvPr id="15" name="Rectangle: Rounded Corners 14">
              <a:extLst>
                <a:ext uri="{FF2B5EF4-FFF2-40B4-BE49-F238E27FC236}">
                  <a16:creationId xmlns:a16="http://schemas.microsoft.com/office/drawing/2014/main" id="{11B1FFB2-69B1-BEDB-ECCC-5BA075ADF66C}"/>
                </a:ext>
              </a:extLst>
            </p:cNvPr>
            <p:cNvSpPr/>
            <p:nvPr/>
          </p:nvSpPr>
          <p:spPr>
            <a:xfrm>
              <a:off x="85803" y="1017607"/>
              <a:ext cx="889079" cy="643442"/>
            </a:xfrm>
            <a:prstGeom prst="roundRect">
              <a:avLst/>
            </a:prstGeom>
            <a:grpFill/>
            <a:ln>
              <a:noFill/>
            </a:ln>
          </p:spPr>
          <p:style>
            <a:lnRef idx="2">
              <a:schemeClr val="dk1"/>
            </a:lnRef>
            <a:fillRef idx="1">
              <a:schemeClr val="lt1"/>
            </a:fillRef>
            <a:effectRef idx="0">
              <a:schemeClr val="dk1"/>
            </a:effectRef>
            <a:fontRef idx="minor">
              <a:schemeClr val="dk1"/>
            </a:fontRef>
          </p:style>
          <p:txBody>
            <a:bodyPr lIns="48000" rIns="48000" rtlCol="0" anchor="t" anchorCtr="0"/>
            <a:lstStyle/>
            <a:p>
              <a:pPr algn="ctr" defTabSz="914377">
                <a:spcBef>
                  <a:spcPts val="800"/>
                </a:spcBef>
                <a:defRPr/>
              </a:pPr>
              <a:r>
                <a:rPr lang="en-CA" sz="1067" b="1">
                  <a:solidFill>
                    <a:prstClr val="black"/>
                  </a:solidFill>
                  <a:latin typeface="Calibri" panose="020F0502020204030204" pitchFamily="34" charset="0"/>
                  <a:cs typeface="Calibri" panose="020F0502020204030204" pitchFamily="34" charset="0"/>
                </a:rPr>
                <a:t>Authoritative</a:t>
              </a:r>
            </a:p>
            <a:p>
              <a:pPr algn="ctr" defTabSz="914377">
                <a:spcBef>
                  <a:spcPts val="267"/>
                </a:spcBef>
                <a:defRPr/>
              </a:pPr>
              <a:r>
                <a:rPr lang="en-CA" sz="800">
                  <a:solidFill>
                    <a:prstClr val="black"/>
                  </a:solidFill>
                  <a:latin typeface="Calibri" panose="020F0502020204030204" pitchFamily="34" charset="0"/>
                  <a:cs typeface="Calibri" panose="020F0502020204030204" pitchFamily="34" charset="0"/>
                </a:rPr>
                <a:t>GC’s trusted information accessible under one GC online presence</a:t>
              </a:r>
              <a:endParaRPr lang="en-CA" sz="667">
                <a:solidFill>
                  <a:prstClr val="black"/>
                </a:solidFill>
                <a:latin typeface="Calibri" panose="020F0502020204030204" pitchFamily="34" charset="0"/>
                <a:cs typeface="Calibri" panose="020F0502020204030204" pitchFamily="34" charset="0"/>
              </a:endParaRPr>
            </a:p>
          </p:txBody>
        </p:sp>
        <p:sp>
          <p:nvSpPr>
            <p:cNvPr id="17" name="Rectangle: Rounded Corners 16">
              <a:extLst>
                <a:ext uri="{FF2B5EF4-FFF2-40B4-BE49-F238E27FC236}">
                  <a16:creationId xmlns:a16="http://schemas.microsoft.com/office/drawing/2014/main" id="{7ED02CE6-42E5-29AE-12B8-311E4489E237}"/>
                </a:ext>
              </a:extLst>
            </p:cNvPr>
            <p:cNvSpPr/>
            <p:nvPr/>
          </p:nvSpPr>
          <p:spPr>
            <a:xfrm>
              <a:off x="2631762" y="1045259"/>
              <a:ext cx="889079" cy="624841"/>
            </a:xfrm>
            <a:prstGeom prst="roundRect">
              <a:avLst/>
            </a:prstGeom>
            <a:grpFill/>
            <a:ln>
              <a:noFill/>
            </a:ln>
          </p:spPr>
          <p:style>
            <a:lnRef idx="2">
              <a:schemeClr val="dk1"/>
            </a:lnRef>
            <a:fillRef idx="1">
              <a:schemeClr val="lt1"/>
            </a:fillRef>
            <a:effectRef idx="0">
              <a:schemeClr val="dk1"/>
            </a:effectRef>
            <a:fontRef idx="minor">
              <a:schemeClr val="dk1"/>
            </a:fontRef>
          </p:style>
          <p:txBody>
            <a:bodyPr lIns="48000" rIns="48000" rtlCol="0" anchor="t" anchorCtr="0"/>
            <a:lstStyle/>
            <a:p>
              <a:pPr algn="ctr" defTabSz="914377">
                <a:spcBef>
                  <a:spcPts val="800"/>
                </a:spcBef>
                <a:defRPr/>
              </a:pPr>
              <a:r>
                <a:rPr lang="en-CA" sz="1067" b="1">
                  <a:solidFill>
                    <a:prstClr val="black"/>
                  </a:solidFill>
                  <a:latin typeface="Calibri" panose="020F0502020204030204" pitchFamily="34" charset="0"/>
                  <a:cs typeface="Calibri" panose="020F0502020204030204" pitchFamily="34" charset="0"/>
                </a:rPr>
                <a:t>Informative Interactions</a:t>
              </a:r>
            </a:p>
            <a:p>
              <a:pPr algn="ctr" defTabSz="914377">
                <a:spcBef>
                  <a:spcPts val="267"/>
                </a:spcBef>
                <a:defRPr/>
              </a:pPr>
              <a:r>
                <a:rPr lang="en-CA" sz="800">
                  <a:solidFill>
                    <a:prstClr val="black"/>
                  </a:solidFill>
                  <a:latin typeface="Calibri" panose="020F0502020204030204" pitchFamily="34" charset="0"/>
                  <a:cs typeface="Calibri" panose="020F0502020204030204" pitchFamily="34" charset="0"/>
                </a:rPr>
                <a:t>Email notifications, geo-targeting, voice enablement</a:t>
              </a:r>
              <a:endParaRPr lang="en-CA" sz="667">
                <a:solidFill>
                  <a:prstClr val="black"/>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id="{B13D765F-07AC-461C-C78D-870522667AE3}"/>
                </a:ext>
              </a:extLst>
            </p:cNvPr>
            <p:cNvSpPr/>
            <p:nvPr/>
          </p:nvSpPr>
          <p:spPr>
            <a:xfrm>
              <a:off x="994389" y="1028769"/>
              <a:ext cx="787892" cy="636358"/>
            </a:xfrm>
            <a:prstGeom prst="roundRect">
              <a:avLst/>
            </a:prstGeom>
            <a:grpFill/>
            <a:ln>
              <a:noFill/>
            </a:ln>
          </p:spPr>
          <p:style>
            <a:lnRef idx="2">
              <a:schemeClr val="dk1"/>
            </a:lnRef>
            <a:fillRef idx="1">
              <a:schemeClr val="lt1"/>
            </a:fillRef>
            <a:effectRef idx="0">
              <a:schemeClr val="dk1"/>
            </a:effectRef>
            <a:fontRef idx="minor">
              <a:schemeClr val="dk1"/>
            </a:fontRef>
          </p:style>
          <p:txBody>
            <a:bodyPr lIns="48000" rIns="48000" rtlCol="0" anchor="t" anchorCtr="0"/>
            <a:lstStyle/>
            <a:p>
              <a:pPr algn="ctr" defTabSz="914377">
                <a:spcBef>
                  <a:spcPts val="800"/>
                </a:spcBef>
                <a:defRPr/>
              </a:pPr>
              <a:r>
                <a:rPr lang="en-CA" sz="1067" b="1">
                  <a:solidFill>
                    <a:prstClr val="black"/>
                  </a:solidFill>
                  <a:latin typeface="Calibri" panose="020F0502020204030204" pitchFamily="34" charset="0"/>
                  <a:cs typeface="Calibri" panose="020F0502020204030204" pitchFamily="34" charset="0"/>
                </a:rPr>
                <a:t>Reliable</a:t>
              </a:r>
            </a:p>
            <a:p>
              <a:pPr algn="ctr" defTabSz="914377">
                <a:spcBef>
                  <a:spcPts val="267"/>
                </a:spcBef>
                <a:defRPr/>
              </a:pPr>
              <a:r>
                <a:rPr lang="en-CA" sz="800">
                  <a:solidFill>
                    <a:prstClr val="black"/>
                  </a:solidFill>
                  <a:latin typeface="Calibri" panose="020F0502020204030204" pitchFamily="34" charset="0"/>
                  <a:cs typeface="Calibri" panose="020F0502020204030204" pitchFamily="34" charset="0"/>
                </a:rPr>
                <a:t>100% availability of Canada.ca since 2015</a:t>
              </a:r>
              <a:endParaRPr lang="en-CA" sz="667">
                <a:solidFill>
                  <a:prstClr val="black"/>
                </a:solidFill>
                <a:latin typeface="Calibri" panose="020F0502020204030204" pitchFamily="34" charset="0"/>
                <a:cs typeface="Calibri" panose="020F0502020204030204" pitchFamily="34" charset="0"/>
              </a:endParaRPr>
            </a:p>
          </p:txBody>
        </p:sp>
        <p:sp>
          <p:nvSpPr>
            <p:cNvPr id="23" name="Rectangle: Rounded Corners 22">
              <a:extLst>
                <a:ext uri="{FF2B5EF4-FFF2-40B4-BE49-F238E27FC236}">
                  <a16:creationId xmlns:a16="http://schemas.microsoft.com/office/drawing/2014/main" id="{EDCBC554-6608-CBA5-0D5D-F64C1DA1F07C}"/>
                </a:ext>
              </a:extLst>
            </p:cNvPr>
            <p:cNvSpPr/>
            <p:nvPr/>
          </p:nvSpPr>
          <p:spPr>
            <a:xfrm>
              <a:off x="3546078" y="1042724"/>
              <a:ext cx="869818" cy="611355"/>
            </a:xfrm>
            <a:prstGeom prst="roundRect">
              <a:avLst/>
            </a:prstGeom>
            <a:grpFill/>
            <a:ln>
              <a:noFill/>
            </a:ln>
          </p:spPr>
          <p:style>
            <a:lnRef idx="2">
              <a:schemeClr val="dk1"/>
            </a:lnRef>
            <a:fillRef idx="1">
              <a:schemeClr val="lt1"/>
            </a:fillRef>
            <a:effectRef idx="0">
              <a:schemeClr val="dk1"/>
            </a:effectRef>
            <a:fontRef idx="minor">
              <a:schemeClr val="dk1"/>
            </a:fontRef>
          </p:style>
          <p:txBody>
            <a:bodyPr lIns="48000" rIns="48000" rtlCol="0" anchor="t" anchorCtr="0"/>
            <a:lstStyle/>
            <a:p>
              <a:pPr algn="ctr" defTabSz="914377">
                <a:spcBef>
                  <a:spcPts val="800"/>
                </a:spcBef>
                <a:defRPr/>
              </a:pPr>
              <a:r>
                <a:rPr lang="en-CA" sz="1067" b="1">
                  <a:solidFill>
                    <a:prstClr val="black"/>
                  </a:solidFill>
                  <a:latin typeface="Calibri" panose="020F0502020204030204" pitchFamily="34" charset="0"/>
                  <a:cs typeface="Calibri" panose="020F0502020204030204" pitchFamily="34" charset="0"/>
                </a:rPr>
                <a:t>Findable</a:t>
              </a:r>
            </a:p>
            <a:p>
              <a:pPr algn="ctr" defTabSz="914377">
                <a:spcBef>
                  <a:spcPts val="267"/>
                </a:spcBef>
                <a:defRPr/>
              </a:pPr>
              <a:r>
                <a:rPr lang="en-CA" sz="800">
                  <a:solidFill>
                    <a:prstClr val="black"/>
                  </a:solidFill>
                  <a:latin typeface="Calibri" panose="020F0502020204030204" pitchFamily="34" charset="0"/>
                  <a:cs typeface="Calibri" panose="020F0502020204030204" pitchFamily="34" charset="0"/>
                </a:rPr>
                <a:t>Content is found in top search results on major search engines and via voice platforms.</a:t>
              </a:r>
              <a:endParaRPr lang="en-CA" sz="667">
                <a:solidFill>
                  <a:prstClr val="black"/>
                </a:solidFill>
                <a:latin typeface="Calibri" panose="020F0502020204030204" pitchFamily="34" charset="0"/>
                <a:cs typeface="Calibri" panose="020F0502020204030204" pitchFamily="34" charset="0"/>
              </a:endParaRPr>
            </a:p>
          </p:txBody>
        </p:sp>
        <p:sp>
          <p:nvSpPr>
            <p:cNvPr id="26" name="Rectangle: Rounded Corners 25">
              <a:extLst>
                <a:ext uri="{FF2B5EF4-FFF2-40B4-BE49-F238E27FC236}">
                  <a16:creationId xmlns:a16="http://schemas.microsoft.com/office/drawing/2014/main" id="{D14CBC74-4ED2-DEDE-1213-147228A3F7BE}"/>
                </a:ext>
              </a:extLst>
            </p:cNvPr>
            <p:cNvSpPr/>
            <p:nvPr/>
          </p:nvSpPr>
          <p:spPr>
            <a:xfrm>
              <a:off x="1812378" y="1039676"/>
              <a:ext cx="787892" cy="628499"/>
            </a:xfrm>
            <a:prstGeom prst="roundRect">
              <a:avLst/>
            </a:prstGeom>
            <a:grpFill/>
            <a:ln>
              <a:noFill/>
            </a:ln>
          </p:spPr>
          <p:style>
            <a:lnRef idx="2">
              <a:schemeClr val="dk1"/>
            </a:lnRef>
            <a:fillRef idx="1">
              <a:schemeClr val="lt1"/>
            </a:fillRef>
            <a:effectRef idx="0">
              <a:schemeClr val="dk1"/>
            </a:effectRef>
            <a:fontRef idx="minor">
              <a:schemeClr val="dk1"/>
            </a:fontRef>
          </p:style>
          <p:txBody>
            <a:bodyPr lIns="48000" rIns="48000" rtlCol="0" anchor="t" anchorCtr="0"/>
            <a:lstStyle/>
            <a:p>
              <a:pPr algn="ctr" defTabSz="914377">
                <a:spcBef>
                  <a:spcPts val="800"/>
                </a:spcBef>
                <a:defRPr/>
              </a:pPr>
              <a:r>
                <a:rPr lang="en-CA" sz="1067" b="1">
                  <a:solidFill>
                    <a:prstClr val="black"/>
                  </a:solidFill>
                  <a:latin typeface="Calibri" panose="020F0502020204030204" pitchFamily="34" charset="0"/>
                  <a:cs typeface="Calibri" panose="020F0502020204030204" pitchFamily="34" charset="0"/>
                </a:rPr>
                <a:t>Secure</a:t>
              </a:r>
            </a:p>
            <a:p>
              <a:pPr algn="ctr" defTabSz="914377">
                <a:spcBef>
                  <a:spcPts val="267"/>
                </a:spcBef>
                <a:defRPr/>
              </a:pPr>
              <a:r>
                <a:rPr lang="en-CA" sz="800">
                  <a:solidFill>
                    <a:prstClr val="black"/>
                  </a:solidFill>
                  <a:latin typeface="Calibri" panose="020F0502020204030204" pitchFamily="34" charset="0"/>
                  <a:cs typeface="Calibri" panose="020F0502020204030204" pitchFamily="34" charset="0"/>
                </a:rPr>
                <a:t>100% secure despite record breaking cyber attempts.</a:t>
              </a:r>
              <a:endParaRPr lang="en-CA" sz="667">
                <a:solidFill>
                  <a:prstClr val="black"/>
                </a:solidFill>
                <a:latin typeface="Calibri" panose="020F0502020204030204" pitchFamily="34" charset="0"/>
                <a:cs typeface="Calibri" panose="020F0502020204030204" pitchFamily="34" charset="0"/>
              </a:endParaRPr>
            </a:p>
          </p:txBody>
        </p:sp>
      </p:grpSp>
      <p:sp>
        <p:nvSpPr>
          <p:cNvPr id="8" name="Rectangle: Rounded Corners 7">
            <a:extLst>
              <a:ext uri="{FF2B5EF4-FFF2-40B4-BE49-F238E27FC236}">
                <a16:creationId xmlns:a16="http://schemas.microsoft.com/office/drawing/2014/main" id="{4790941D-07FA-D876-3EDE-8A6416E6F82D}"/>
              </a:ext>
            </a:extLst>
          </p:cNvPr>
          <p:cNvSpPr/>
          <p:nvPr/>
        </p:nvSpPr>
        <p:spPr>
          <a:xfrm>
            <a:off x="6680905" y="1429356"/>
            <a:ext cx="1595980" cy="1090467"/>
          </a:xfrm>
          <a:prstGeom prst="roundRect">
            <a:avLst/>
          </a:prstGeom>
          <a:solidFill>
            <a:srgbClr val="F0EDF7"/>
          </a:solidFill>
          <a:ln>
            <a:noFill/>
          </a:ln>
        </p:spPr>
        <p:style>
          <a:lnRef idx="2">
            <a:schemeClr val="dk1"/>
          </a:lnRef>
          <a:fillRef idx="1">
            <a:schemeClr val="lt1"/>
          </a:fillRef>
          <a:effectRef idx="0">
            <a:schemeClr val="dk1"/>
          </a:effectRef>
          <a:fontRef idx="minor">
            <a:schemeClr val="dk1"/>
          </a:fontRef>
        </p:style>
        <p:txBody>
          <a:bodyPr lIns="48000" rIns="48000" rtlCol="0" anchor="t" anchorCtr="0"/>
          <a:lstStyle/>
          <a:p>
            <a:pPr algn="ctr" defTabSz="914377">
              <a:spcBef>
                <a:spcPts val="800"/>
              </a:spcBef>
              <a:defRPr/>
            </a:pPr>
            <a:r>
              <a:rPr lang="en-CA" sz="1067" b="1">
                <a:solidFill>
                  <a:prstClr val="black"/>
                </a:solidFill>
                <a:latin typeface="Calibri" panose="020F0502020204030204" pitchFamily="34" charset="0"/>
                <a:cs typeface="Calibri" panose="020F0502020204030204" pitchFamily="34" charset="0"/>
              </a:rPr>
              <a:t>Personalization</a:t>
            </a:r>
          </a:p>
          <a:p>
            <a:pPr algn="ctr" defTabSz="914377">
              <a:spcBef>
                <a:spcPts val="267"/>
              </a:spcBef>
              <a:defRPr/>
            </a:pPr>
            <a:r>
              <a:rPr lang="en-CA" sz="800">
                <a:solidFill>
                  <a:prstClr val="black"/>
                </a:solidFill>
                <a:latin typeface="Calibri" panose="020F0502020204030204" pitchFamily="34" charset="0"/>
                <a:cs typeface="Calibri" panose="020F0502020204030204" pitchFamily="34" charset="0"/>
              </a:rPr>
              <a:t>Access to information and services based on user preferences, profiles, and interactions.  Receive updates on program applications. </a:t>
            </a:r>
          </a:p>
        </p:txBody>
      </p:sp>
      <p:sp>
        <p:nvSpPr>
          <p:cNvPr id="9" name="Rectangle: Rounded Corners 8">
            <a:extLst>
              <a:ext uri="{FF2B5EF4-FFF2-40B4-BE49-F238E27FC236}">
                <a16:creationId xmlns:a16="http://schemas.microsoft.com/office/drawing/2014/main" id="{9ABE6DA7-ADDF-E38D-2F5E-B72DAEB810AD}"/>
              </a:ext>
            </a:extLst>
          </p:cNvPr>
          <p:cNvSpPr/>
          <p:nvPr/>
        </p:nvSpPr>
        <p:spPr>
          <a:xfrm>
            <a:off x="8316031" y="1428007"/>
            <a:ext cx="1457436" cy="1106571"/>
          </a:xfrm>
          <a:prstGeom prst="roundRect">
            <a:avLst/>
          </a:prstGeom>
          <a:solidFill>
            <a:srgbClr val="F0EDF7"/>
          </a:solidFill>
          <a:ln>
            <a:noFill/>
          </a:ln>
        </p:spPr>
        <p:style>
          <a:lnRef idx="2">
            <a:schemeClr val="dk1"/>
          </a:lnRef>
          <a:fillRef idx="1">
            <a:schemeClr val="lt1"/>
          </a:fillRef>
          <a:effectRef idx="0">
            <a:schemeClr val="dk1"/>
          </a:effectRef>
          <a:fontRef idx="minor">
            <a:schemeClr val="dk1"/>
          </a:fontRef>
        </p:style>
        <p:txBody>
          <a:bodyPr lIns="48000" tIns="45720" rIns="48000" bIns="45720" rtlCol="0" anchor="t" anchorCtr="0"/>
          <a:lstStyle/>
          <a:p>
            <a:pPr algn="ctr" defTabSz="914377">
              <a:spcBef>
                <a:spcPts val="800"/>
              </a:spcBef>
              <a:defRPr/>
            </a:pPr>
            <a:r>
              <a:rPr lang="en-CA" sz="1051" b="1">
                <a:solidFill>
                  <a:prstClr val="black"/>
                </a:solidFill>
                <a:latin typeface="Calibri"/>
                <a:cs typeface="Calibri"/>
              </a:rPr>
              <a:t> Interactive</a:t>
            </a:r>
          </a:p>
          <a:p>
            <a:pPr algn="ctr" defTabSz="914377">
              <a:spcBef>
                <a:spcPts val="267"/>
              </a:spcBef>
              <a:defRPr/>
            </a:pPr>
            <a:r>
              <a:rPr lang="en-CA" sz="800">
                <a:solidFill>
                  <a:prstClr val="black"/>
                </a:solidFill>
                <a:latin typeface="Calibri" panose="020F0502020204030204" pitchFamily="34" charset="0"/>
                <a:cs typeface="Calibri" panose="020F0502020204030204" pitchFamily="34" charset="0"/>
              </a:rPr>
              <a:t>Submit requests, surveys, applications across programs in an interactive way. </a:t>
            </a:r>
          </a:p>
          <a:p>
            <a:pPr algn="ctr" defTabSz="914377">
              <a:spcBef>
                <a:spcPts val="267"/>
              </a:spcBef>
              <a:defRPr/>
            </a:pPr>
            <a:r>
              <a:rPr lang="en-CA" sz="800">
                <a:solidFill>
                  <a:prstClr val="black"/>
                </a:solidFill>
                <a:latin typeface="Calibri" panose="020F0502020204030204" pitchFamily="34" charset="0"/>
                <a:cs typeface="Calibri" panose="020F0502020204030204" pitchFamily="34" charset="0"/>
              </a:rPr>
              <a:t>Go from self-serve web to call centre support to in-person with all parties aware of info.</a:t>
            </a:r>
          </a:p>
        </p:txBody>
      </p:sp>
      <p:sp>
        <p:nvSpPr>
          <p:cNvPr id="12" name="Rectangle: Rounded Corners 11">
            <a:extLst>
              <a:ext uri="{FF2B5EF4-FFF2-40B4-BE49-F238E27FC236}">
                <a16:creationId xmlns:a16="http://schemas.microsoft.com/office/drawing/2014/main" id="{2EC6552E-00E9-728F-25EF-B72CBEF246C1}"/>
              </a:ext>
            </a:extLst>
          </p:cNvPr>
          <p:cNvSpPr/>
          <p:nvPr/>
        </p:nvSpPr>
        <p:spPr>
          <a:xfrm>
            <a:off x="9812613" y="1446538"/>
            <a:ext cx="1180568" cy="1053831"/>
          </a:xfrm>
          <a:prstGeom prst="roundRect">
            <a:avLst/>
          </a:prstGeom>
          <a:solidFill>
            <a:srgbClr val="F0EDF7"/>
          </a:solidFill>
          <a:ln>
            <a:noFill/>
          </a:ln>
        </p:spPr>
        <p:style>
          <a:lnRef idx="2">
            <a:schemeClr val="dk1"/>
          </a:lnRef>
          <a:fillRef idx="1">
            <a:schemeClr val="lt1"/>
          </a:fillRef>
          <a:effectRef idx="0">
            <a:schemeClr val="dk1"/>
          </a:effectRef>
          <a:fontRef idx="minor">
            <a:schemeClr val="dk1"/>
          </a:fontRef>
        </p:style>
        <p:txBody>
          <a:bodyPr lIns="48000" tIns="45720" rIns="48000" bIns="45720" rtlCol="0" anchor="t" anchorCtr="0"/>
          <a:lstStyle/>
          <a:p>
            <a:pPr algn="ctr" defTabSz="914377">
              <a:spcBef>
                <a:spcPts val="800"/>
              </a:spcBef>
              <a:defRPr/>
            </a:pPr>
            <a:r>
              <a:rPr lang="en-CA" sz="1051" b="1">
                <a:solidFill>
                  <a:prstClr val="black"/>
                </a:solidFill>
                <a:latin typeface="Calibri"/>
                <a:cs typeface="Calibri"/>
              </a:rPr>
              <a:t>Transactional</a:t>
            </a:r>
            <a:endParaRPr lang="en-CA" sz="1067" b="1">
              <a:solidFill>
                <a:prstClr val="black"/>
              </a:solidFill>
              <a:latin typeface="Calibri" panose="020F0502020204030204" pitchFamily="34" charset="0"/>
              <a:cs typeface="Calibri" panose="020F0502020204030204" pitchFamily="34" charset="0"/>
            </a:endParaRPr>
          </a:p>
          <a:p>
            <a:pPr algn="ctr" defTabSz="914377">
              <a:spcBef>
                <a:spcPts val="267"/>
              </a:spcBef>
              <a:defRPr/>
            </a:pPr>
            <a:r>
              <a:rPr lang="en-CA" sz="800">
                <a:solidFill>
                  <a:prstClr val="black"/>
                </a:solidFill>
                <a:latin typeface="Calibri" panose="020F0502020204030204" pitchFamily="34" charset="0"/>
                <a:cs typeface="Calibri" panose="020F0502020204030204" pitchFamily="34" charset="0"/>
              </a:rPr>
              <a:t>Complete service and program applications across service journey channels.</a:t>
            </a:r>
            <a:endParaRPr lang="en-CA" sz="667">
              <a:solidFill>
                <a:prstClr val="black"/>
              </a:solidFill>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545E5A31-9FEF-42D6-A1FE-13B89F07F1E7}"/>
              </a:ext>
            </a:extLst>
          </p:cNvPr>
          <p:cNvCxnSpPr>
            <a:cxnSpLocks/>
          </p:cNvCxnSpPr>
          <p:nvPr/>
        </p:nvCxnSpPr>
        <p:spPr>
          <a:xfrm>
            <a:off x="7201092" y="2572986"/>
            <a:ext cx="4417356"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2" name="Rectangle: Rounded Corners 31">
            <a:extLst>
              <a:ext uri="{FF2B5EF4-FFF2-40B4-BE49-F238E27FC236}">
                <a16:creationId xmlns:a16="http://schemas.microsoft.com/office/drawing/2014/main" id="{E04BE5F7-43A2-64A5-40CE-475A12370A2F}"/>
              </a:ext>
            </a:extLst>
          </p:cNvPr>
          <p:cNvSpPr/>
          <p:nvPr/>
        </p:nvSpPr>
        <p:spPr>
          <a:xfrm>
            <a:off x="11031013" y="1444338"/>
            <a:ext cx="1035263" cy="1053831"/>
          </a:xfrm>
          <a:prstGeom prst="roundRect">
            <a:avLst/>
          </a:prstGeom>
          <a:solidFill>
            <a:srgbClr val="F0EDF7"/>
          </a:solidFill>
          <a:ln>
            <a:noFill/>
          </a:ln>
        </p:spPr>
        <p:style>
          <a:lnRef idx="2">
            <a:schemeClr val="dk1"/>
          </a:lnRef>
          <a:fillRef idx="1">
            <a:schemeClr val="lt1"/>
          </a:fillRef>
          <a:effectRef idx="0">
            <a:schemeClr val="dk1"/>
          </a:effectRef>
          <a:fontRef idx="minor">
            <a:schemeClr val="dk1"/>
          </a:fontRef>
        </p:style>
        <p:txBody>
          <a:bodyPr lIns="48000" rIns="48000" rtlCol="0" anchor="t" anchorCtr="0"/>
          <a:lstStyle/>
          <a:p>
            <a:pPr algn="ctr" defTabSz="914377">
              <a:spcBef>
                <a:spcPts val="800"/>
              </a:spcBef>
              <a:defRPr/>
            </a:pPr>
            <a:r>
              <a:rPr lang="en-CA" sz="1067" b="1">
                <a:solidFill>
                  <a:prstClr val="black"/>
                </a:solidFill>
                <a:latin typeface="Calibri" panose="020F0502020204030204" pitchFamily="34" charset="0"/>
                <a:cs typeface="Calibri" panose="020F0502020204030204" pitchFamily="34" charset="0"/>
              </a:rPr>
              <a:t>Tell-Us-Once</a:t>
            </a:r>
          </a:p>
          <a:p>
            <a:pPr algn="ctr" defTabSz="914377">
              <a:spcBef>
                <a:spcPts val="267"/>
              </a:spcBef>
              <a:defRPr/>
            </a:pPr>
            <a:r>
              <a:rPr lang="en-CA" sz="800">
                <a:solidFill>
                  <a:prstClr val="black"/>
                </a:solidFill>
                <a:latin typeface="Calibri" panose="020F0502020204030204" pitchFamily="34" charset="0"/>
                <a:cs typeface="Calibri" panose="020F0502020204030204" pitchFamily="34" charset="0"/>
              </a:rPr>
              <a:t>Provide information only once to the GC</a:t>
            </a:r>
            <a:endParaRPr lang="en-CA" sz="667">
              <a:solidFill>
                <a:prstClr val="black"/>
              </a:solidFill>
              <a:latin typeface="Calibri" panose="020F0502020204030204" pitchFamily="34" charset="0"/>
              <a:cs typeface="Calibri" panose="020F0502020204030204" pitchFamily="34" charset="0"/>
            </a:endParaRPr>
          </a:p>
        </p:txBody>
      </p:sp>
      <p:sp>
        <p:nvSpPr>
          <p:cNvPr id="33" name="Rectangle: Rounded Corners 32">
            <a:extLst>
              <a:ext uri="{FF2B5EF4-FFF2-40B4-BE49-F238E27FC236}">
                <a16:creationId xmlns:a16="http://schemas.microsoft.com/office/drawing/2014/main" id="{15CD1A10-B600-A58E-51E8-0CA2D9819689}"/>
              </a:ext>
            </a:extLst>
          </p:cNvPr>
          <p:cNvSpPr/>
          <p:nvPr/>
        </p:nvSpPr>
        <p:spPr>
          <a:xfrm>
            <a:off x="8276885" y="4866327"/>
            <a:ext cx="1650552" cy="847551"/>
          </a:xfrm>
          <a:prstGeom prst="roundRect">
            <a:avLst/>
          </a:prstGeom>
          <a:solidFill>
            <a:srgbClr val="F0EDF7"/>
          </a:solidFill>
          <a:ln>
            <a:noFill/>
          </a:ln>
        </p:spPr>
        <p:style>
          <a:lnRef idx="2">
            <a:schemeClr val="dk1"/>
          </a:lnRef>
          <a:fillRef idx="1">
            <a:schemeClr val="lt1"/>
          </a:fillRef>
          <a:effectRef idx="0">
            <a:schemeClr val="dk1"/>
          </a:effectRef>
          <a:fontRef idx="minor">
            <a:schemeClr val="dk1"/>
          </a:fontRef>
        </p:style>
        <p:txBody>
          <a:bodyPr lIns="48000" tIns="45720" rIns="48000" bIns="45720" rtlCol="0" anchor="ctr" anchorCtr="0"/>
          <a:lstStyle/>
          <a:p>
            <a:pPr algn="ctr" defTabSz="914377">
              <a:spcBef>
                <a:spcPts val="800"/>
              </a:spcBef>
              <a:defRPr/>
            </a:pPr>
            <a:r>
              <a:rPr lang="en-CA" sz="1067" b="1" dirty="0">
                <a:solidFill>
                  <a:prstClr val="black"/>
                </a:solidFill>
                <a:latin typeface="Calibri" panose="020F0502020204030204" pitchFamily="34" charset="0"/>
                <a:cs typeface="Calibri" panose="020F0502020204030204" pitchFamily="34" charset="0"/>
              </a:rPr>
              <a:t>Data Exchange Authorities and Platform</a:t>
            </a:r>
          </a:p>
          <a:p>
            <a:pPr algn="ctr" defTabSz="914377">
              <a:spcBef>
                <a:spcPts val="267"/>
              </a:spcBef>
              <a:defRPr/>
            </a:pPr>
            <a:r>
              <a:rPr lang="en-CA" sz="800" dirty="0">
                <a:solidFill>
                  <a:prstClr val="black"/>
                </a:solidFill>
                <a:latin typeface="Calibri"/>
                <a:cs typeface="Calibri"/>
              </a:rPr>
              <a:t>Ability to use and share user data and info across multiple departments while protecting privacy</a:t>
            </a:r>
            <a:endParaRPr lang="en-CA" sz="667" dirty="0">
              <a:solidFill>
                <a:prstClr val="black"/>
              </a:solidFill>
              <a:latin typeface="Calibri"/>
              <a:cs typeface="Calibri"/>
            </a:endParaRPr>
          </a:p>
        </p:txBody>
      </p:sp>
      <p:sp>
        <p:nvSpPr>
          <p:cNvPr id="25" name="Rectangle: Rounded Corners 24">
            <a:extLst>
              <a:ext uri="{FF2B5EF4-FFF2-40B4-BE49-F238E27FC236}">
                <a16:creationId xmlns:a16="http://schemas.microsoft.com/office/drawing/2014/main" id="{56B3879E-33D1-F1D3-05DB-E62105D93488}"/>
              </a:ext>
            </a:extLst>
          </p:cNvPr>
          <p:cNvSpPr/>
          <p:nvPr/>
        </p:nvSpPr>
        <p:spPr>
          <a:xfrm>
            <a:off x="11485779" y="3831337"/>
            <a:ext cx="681130" cy="901869"/>
          </a:xfrm>
          <a:prstGeom prst="roundRect">
            <a:avLst/>
          </a:prstGeom>
          <a:solidFill>
            <a:srgbClr val="F0EDF7"/>
          </a:solidFill>
          <a:ln>
            <a:noFill/>
          </a:ln>
        </p:spPr>
        <p:style>
          <a:lnRef idx="2">
            <a:schemeClr val="dk1"/>
          </a:lnRef>
          <a:fillRef idx="1">
            <a:schemeClr val="lt1"/>
          </a:fillRef>
          <a:effectRef idx="0">
            <a:schemeClr val="dk1"/>
          </a:effectRef>
          <a:fontRef idx="minor">
            <a:schemeClr val="dk1"/>
          </a:fontRef>
        </p:style>
        <p:txBody>
          <a:bodyPr lIns="48000" rIns="48000" rtlCol="0" anchor="ctr" anchorCtr="0"/>
          <a:lstStyle/>
          <a:p>
            <a:pPr algn="ctr" defTabSz="914377">
              <a:spcBef>
                <a:spcPts val="800"/>
              </a:spcBef>
              <a:defRPr/>
            </a:pPr>
            <a:r>
              <a:rPr lang="en-CA" sz="1067" b="1" dirty="0">
                <a:solidFill>
                  <a:prstClr val="black"/>
                </a:solidFill>
                <a:latin typeface="Calibri" panose="020F0502020204030204" pitchFamily="34" charset="0"/>
                <a:cs typeface="Calibri" panose="020F0502020204030204" pitchFamily="34" charset="0"/>
              </a:rPr>
              <a:t>Self-Serve</a:t>
            </a:r>
          </a:p>
          <a:p>
            <a:pPr algn="ctr" defTabSz="914377">
              <a:spcBef>
                <a:spcPts val="267"/>
              </a:spcBef>
              <a:defRPr/>
            </a:pPr>
            <a:r>
              <a:rPr lang="en-CA" sz="800" dirty="0">
                <a:solidFill>
                  <a:prstClr val="black"/>
                </a:solidFill>
                <a:latin typeface="Calibri" panose="020F0502020204030204" pitchFamily="34" charset="0"/>
                <a:cs typeface="Calibri" panose="020F0502020204030204" pitchFamily="34" charset="0"/>
              </a:rPr>
              <a:t>Automated accessibility validations, etc.</a:t>
            </a:r>
            <a:endParaRPr lang="en-CA" sz="667" dirty="0">
              <a:solidFill>
                <a:prstClr val="black"/>
              </a:solidFill>
              <a:latin typeface="Calibri" panose="020F0502020204030204" pitchFamily="34" charset="0"/>
              <a:cs typeface="Calibri" panose="020F0502020204030204" pitchFamily="34" charset="0"/>
            </a:endParaRPr>
          </a:p>
        </p:txBody>
      </p:sp>
      <p:sp>
        <p:nvSpPr>
          <p:cNvPr id="34" name="Rectangle: Rounded Corners 33">
            <a:extLst>
              <a:ext uri="{FF2B5EF4-FFF2-40B4-BE49-F238E27FC236}">
                <a16:creationId xmlns:a16="http://schemas.microsoft.com/office/drawing/2014/main" id="{D5C393A7-4E66-94D7-63F2-94244565BE4E}"/>
              </a:ext>
            </a:extLst>
          </p:cNvPr>
          <p:cNvSpPr/>
          <p:nvPr/>
        </p:nvSpPr>
        <p:spPr>
          <a:xfrm>
            <a:off x="10628242" y="3831337"/>
            <a:ext cx="808978" cy="901869"/>
          </a:xfrm>
          <a:prstGeom prst="roundRect">
            <a:avLst/>
          </a:prstGeom>
          <a:solidFill>
            <a:srgbClr val="F0EDF7"/>
          </a:solidFill>
          <a:ln>
            <a:noFill/>
          </a:ln>
        </p:spPr>
        <p:style>
          <a:lnRef idx="2">
            <a:schemeClr val="dk1"/>
          </a:lnRef>
          <a:fillRef idx="1">
            <a:schemeClr val="lt1"/>
          </a:fillRef>
          <a:effectRef idx="0">
            <a:schemeClr val="dk1"/>
          </a:effectRef>
          <a:fontRef idx="minor">
            <a:schemeClr val="dk1"/>
          </a:fontRef>
        </p:style>
        <p:txBody>
          <a:bodyPr lIns="48000" rIns="48000" rtlCol="0" anchor="ctr" anchorCtr="0"/>
          <a:lstStyle/>
          <a:p>
            <a:pPr algn="ctr" defTabSz="914377">
              <a:spcBef>
                <a:spcPts val="200"/>
              </a:spcBef>
              <a:defRPr/>
            </a:pPr>
            <a:r>
              <a:rPr lang="en-CA" sz="1067" b="1" dirty="0">
                <a:solidFill>
                  <a:prstClr val="black"/>
                </a:solidFill>
                <a:latin typeface="Calibri" panose="020F0502020204030204" pitchFamily="34" charset="0"/>
                <a:cs typeface="Calibri" panose="020F0502020204030204" pitchFamily="34" charset="0"/>
              </a:rPr>
              <a:t>Multiple Languages</a:t>
            </a:r>
          </a:p>
          <a:p>
            <a:pPr algn="ctr" defTabSz="914377">
              <a:spcBef>
                <a:spcPts val="200"/>
              </a:spcBef>
              <a:defRPr/>
            </a:pPr>
            <a:r>
              <a:rPr lang="en-CA" sz="800" dirty="0">
                <a:solidFill>
                  <a:prstClr val="black"/>
                </a:solidFill>
                <a:latin typeface="Calibri" panose="020F0502020204030204" pitchFamily="34" charset="0"/>
                <a:cs typeface="Calibri" panose="020F0502020204030204" pitchFamily="34" charset="0"/>
              </a:rPr>
              <a:t>Provide content in multiple languages</a:t>
            </a:r>
          </a:p>
        </p:txBody>
      </p:sp>
      <p:sp>
        <p:nvSpPr>
          <p:cNvPr id="16" name="Slide Number Placeholder 15">
            <a:extLst>
              <a:ext uri="{FF2B5EF4-FFF2-40B4-BE49-F238E27FC236}">
                <a16:creationId xmlns:a16="http://schemas.microsoft.com/office/drawing/2014/main" id="{710AD6E8-6D90-6454-27D9-F985CD16B7F8}"/>
              </a:ext>
            </a:extLst>
          </p:cNvPr>
          <p:cNvSpPr>
            <a:spLocks noGrp="1"/>
          </p:cNvSpPr>
          <p:nvPr>
            <p:ph type="sldNum" sz="quarter" idx="12"/>
          </p:nvPr>
        </p:nvSpPr>
        <p:spPr>
          <a:xfrm>
            <a:off x="8878656" y="6492875"/>
            <a:ext cx="2743200" cy="365125"/>
          </a:xfrm>
        </p:spPr>
        <p:txBody>
          <a:bodyPr/>
          <a:lstStyle/>
          <a:p>
            <a:pPr defTabSz="609585">
              <a:defRPr/>
            </a:pPr>
            <a:fld id="{A43930CC-B5C1-4333-BDB2-7D2A75E3D009}" type="slidenum">
              <a:rPr lang="en-CA" sz="1600">
                <a:solidFill>
                  <a:prstClr val="black">
                    <a:tint val="75000"/>
                  </a:prstClr>
                </a:solidFill>
                <a:latin typeface="Calibri" panose="020F0502020204030204"/>
              </a:rPr>
              <a:pPr defTabSz="609585">
                <a:defRPr/>
              </a:pPr>
              <a:t>10</a:t>
            </a:fld>
            <a:endParaRPr lang="en-CA" sz="1600">
              <a:solidFill>
                <a:prstClr val="black">
                  <a:tint val="75000"/>
                </a:prstClr>
              </a:solidFill>
              <a:latin typeface="Calibri" panose="020F0502020204030204"/>
            </a:endParaRPr>
          </a:p>
        </p:txBody>
      </p:sp>
      <p:sp>
        <p:nvSpPr>
          <p:cNvPr id="2" name="Rectangle: Rounded Corners 1">
            <a:extLst>
              <a:ext uri="{FF2B5EF4-FFF2-40B4-BE49-F238E27FC236}">
                <a16:creationId xmlns:a16="http://schemas.microsoft.com/office/drawing/2014/main" id="{E41A33D8-3DE0-94EC-1E99-331CAFA44E17}"/>
              </a:ext>
            </a:extLst>
          </p:cNvPr>
          <p:cNvSpPr/>
          <p:nvPr/>
        </p:nvSpPr>
        <p:spPr>
          <a:xfrm>
            <a:off x="11135193" y="4860482"/>
            <a:ext cx="1012111" cy="853396"/>
          </a:xfrm>
          <a:prstGeom prst="roundRect">
            <a:avLst/>
          </a:prstGeom>
          <a:solidFill>
            <a:srgbClr val="F0EDF7"/>
          </a:solidFill>
          <a:ln>
            <a:noFill/>
          </a:ln>
        </p:spPr>
        <p:style>
          <a:lnRef idx="2">
            <a:schemeClr val="dk1"/>
          </a:lnRef>
          <a:fillRef idx="1">
            <a:schemeClr val="lt1"/>
          </a:fillRef>
          <a:effectRef idx="0">
            <a:schemeClr val="dk1"/>
          </a:effectRef>
          <a:fontRef idx="minor">
            <a:schemeClr val="dk1"/>
          </a:fontRef>
        </p:style>
        <p:txBody>
          <a:bodyPr lIns="48000" rIns="48000" rtlCol="0" anchor="ctr" anchorCtr="0"/>
          <a:lstStyle/>
          <a:p>
            <a:pPr algn="ctr" defTabSz="914377">
              <a:spcBef>
                <a:spcPts val="800"/>
              </a:spcBef>
              <a:defRPr/>
            </a:pPr>
            <a:r>
              <a:rPr lang="en-CA" sz="1067" b="1" dirty="0" err="1">
                <a:solidFill>
                  <a:prstClr val="black"/>
                </a:solidFill>
                <a:latin typeface="Calibri" panose="020F0502020204030204" pitchFamily="34" charset="0"/>
                <a:cs typeface="Calibri" panose="020F0502020204030204" pitchFamily="34" charset="0"/>
              </a:rPr>
              <a:t>UX</a:t>
            </a:r>
            <a:r>
              <a:rPr lang="en-CA" sz="1067" b="1" dirty="0">
                <a:solidFill>
                  <a:prstClr val="black"/>
                </a:solidFill>
                <a:latin typeface="Calibri" panose="020F0502020204030204" pitchFamily="34" charset="0"/>
                <a:cs typeface="Calibri" panose="020F0502020204030204" pitchFamily="34" charset="0"/>
              </a:rPr>
              <a:t>/</a:t>
            </a:r>
          </a:p>
          <a:p>
            <a:pPr algn="ctr" defTabSz="914377">
              <a:defRPr/>
            </a:pPr>
            <a:r>
              <a:rPr lang="en-CA" sz="1067" b="1" dirty="0">
                <a:solidFill>
                  <a:prstClr val="black"/>
                </a:solidFill>
                <a:latin typeface="Calibri" panose="020F0502020204030204" pitchFamily="34" charset="0"/>
                <a:cs typeface="Calibri" panose="020F0502020204030204" pitchFamily="34" charset="0"/>
              </a:rPr>
              <a:t>Optimization</a:t>
            </a:r>
          </a:p>
          <a:p>
            <a:pPr algn="ctr" defTabSz="914377">
              <a:spcBef>
                <a:spcPts val="267"/>
              </a:spcBef>
              <a:defRPr/>
            </a:pPr>
            <a:r>
              <a:rPr lang="en-CA" sz="800" dirty="0">
                <a:solidFill>
                  <a:prstClr val="black"/>
                </a:solidFill>
                <a:latin typeface="Calibri" panose="020F0502020204030204" pitchFamily="34" charset="0"/>
                <a:cs typeface="Calibri" panose="020F0502020204030204" pitchFamily="34" charset="0"/>
              </a:rPr>
              <a:t>Omnichannel </a:t>
            </a:r>
            <a:r>
              <a:rPr lang="en-CA" sz="800" dirty="0" err="1">
                <a:solidFill>
                  <a:prstClr val="black"/>
                </a:solidFill>
                <a:latin typeface="Calibri" panose="020F0502020204030204" pitchFamily="34" charset="0"/>
                <a:cs typeface="Calibri" panose="020F0502020204030204" pitchFamily="34" charset="0"/>
              </a:rPr>
              <a:t>UX</a:t>
            </a:r>
            <a:r>
              <a:rPr lang="en-CA" sz="800" dirty="0">
                <a:solidFill>
                  <a:prstClr val="black"/>
                </a:solidFill>
                <a:latin typeface="Calibri" panose="020F0502020204030204" pitchFamily="34" charset="0"/>
                <a:cs typeface="Calibri" panose="020F0502020204030204" pitchFamily="34" charset="0"/>
              </a:rPr>
              <a:t> testing/recruitment and data pipelining</a:t>
            </a:r>
            <a:endParaRPr lang="en-CA" sz="667" dirty="0">
              <a:solidFill>
                <a:prstClr val="black"/>
              </a:solidFill>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D0139044-903C-05BF-C564-BC4D4CA93839}"/>
              </a:ext>
            </a:extLst>
          </p:cNvPr>
          <p:cNvSpPr txBox="1"/>
          <p:nvPr/>
        </p:nvSpPr>
        <p:spPr>
          <a:xfrm>
            <a:off x="243840" y="104503"/>
            <a:ext cx="1184366" cy="369332"/>
          </a:xfrm>
          <a:prstGeom prst="rect">
            <a:avLst/>
          </a:prstGeom>
          <a:noFill/>
        </p:spPr>
        <p:txBody>
          <a:bodyPr wrap="square" rtlCol="0">
            <a:spAutoFit/>
          </a:bodyPr>
          <a:lstStyle/>
          <a:p>
            <a:r>
              <a:rPr lang="en-CA" dirty="0"/>
              <a:t>Annex A</a:t>
            </a:r>
          </a:p>
        </p:txBody>
      </p:sp>
    </p:spTree>
    <p:extLst>
      <p:ext uri="{BB962C8B-B14F-4D97-AF65-F5344CB8AC3E}">
        <p14:creationId xmlns:p14="http://schemas.microsoft.com/office/powerpoint/2010/main" val="2704204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extLst>
              <a:ext uri="{28A0092B-C50C-407E-A947-70E740481C1C}">
                <a14:useLocalDpi xmlns:a14="http://schemas.microsoft.com/office/drawing/2010/main" val="0"/>
              </a:ext>
            </a:extLst>
          </a:blip>
          <a:srcRect/>
          <a:stretch>
            <a:fillRect t="-2000" b="-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413" y="2571029"/>
            <a:ext cx="1375697" cy="2490820"/>
          </a:xfrm>
          <a:prstGeom prst="rect">
            <a:avLst/>
          </a:prstGeom>
        </p:spPr>
      </p:pic>
      <p:sp>
        <p:nvSpPr>
          <p:cNvPr id="2" name="Title 1"/>
          <p:cNvSpPr>
            <a:spLocks noGrp="1"/>
          </p:cNvSpPr>
          <p:nvPr>
            <p:ph type="ctrTitle"/>
          </p:nvPr>
        </p:nvSpPr>
        <p:spPr>
          <a:xfrm>
            <a:off x="1736045" y="-72186"/>
            <a:ext cx="9001000" cy="1141171"/>
          </a:xfrm>
        </p:spPr>
        <p:txBody>
          <a:bodyPr>
            <a:normAutofit/>
          </a:bodyPr>
          <a:lstStyle/>
          <a:p>
            <a:r>
              <a:rPr lang="en-CA" sz="2800" b="1">
                <a:solidFill>
                  <a:srgbClr val="545353"/>
                </a:solidFill>
                <a:latin typeface="Arial"/>
                <a:cs typeface="Arial"/>
              </a:rPr>
              <a:t>Canada.ca - An Evolving Service</a:t>
            </a:r>
            <a:endParaRPr lang="fr-CA" sz="2800" b="1">
              <a:solidFill>
                <a:srgbClr val="545353"/>
              </a:solidFill>
              <a:latin typeface="Arial"/>
              <a:cs typeface="Arial"/>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28184" y="2571028"/>
            <a:ext cx="821581" cy="974160"/>
          </a:xfrm>
          <a:prstGeom prst="rect">
            <a:avLst/>
          </a:prstGeom>
        </p:spPr>
      </p:pic>
      <p:sp>
        <p:nvSpPr>
          <p:cNvPr id="14" name="TextBox 13"/>
          <p:cNvSpPr txBox="1"/>
          <p:nvPr/>
        </p:nvSpPr>
        <p:spPr>
          <a:xfrm>
            <a:off x="184775" y="1834673"/>
            <a:ext cx="2398755" cy="954300"/>
          </a:xfrm>
          <a:prstGeom prst="rect">
            <a:avLst/>
          </a:prstGeom>
          <a:noFill/>
        </p:spPr>
        <p:txBody>
          <a:bodyPr wrap="square" rtlCol="0">
            <a:spAutoFit/>
          </a:bodyPr>
          <a:lstStyle/>
          <a:p>
            <a:pPr algn="ctr" defTabSz="914377">
              <a:defRPr/>
            </a:pPr>
            <a:r>
              <a:rPr lang="en-CA" sz="1467" b="1">
                <a:solidFill>
                  <a:srgbClr val="545353"/>
                </a:solidFill>
                <a:latin typeface="Arial" panose="020B0604020202020204" pitchFamily="34" charset="0"/>
                <a:cs typeface="Arial" panose="020B0604020202020204" pitchFamily="34" charset="0"/>
              </a:rPr>
              <a:t>Managed  Web Service (MWS)</a:t>
            </a:r>
          </a:p>
          <a:p>
            <a:pPr algn="ctr" defTabSz="914377">
              <a:defRPr/>
            </a:pPr>
            <a:r>
              <a:rPr lang="en-CA" sz="1467">
                <a:solidFill>
                  <a:srgbClr val="545353"/>
                </a:solidFill>
                <a:latin typeface="Arial" panose="020B0604020202020204" pitchFamily="34" charset="0"/>
                <a:cs typeface="Arial" panose="020B0604020202020204" pitchFamily="34" charset="0"/>
              </a:rPr>
              <a:t>Minimum viable service</a:t>
            </a:r>
          </a:p>
          <a:p>
            <a:pPr algn="ctr" defTabSz="914377">
              <a:defRPr/>
            </a:pPr>
            <a:endParaRPr lang="fr-CA" sz="1200">
              <a:solidFill>
                <a:srgbClr val="545353"/>
              </a:solidFill>
              <a:latin typeface="Arial" panose="020B0604020202020204" pitchFamily="34" charset="0"/>
              <a:cs typeface="Arial" panose="020B0604020202020204" pitchFamily="34" charset="0"/>
            </a:endParaRPr>
          </a:p>
        </p:txBody>
      </p:sp>
      <p:sp>
        <p:nvSpPr>
          <p:cNvPr id="15" name="TextBox 14"/>
          <p:cNvSpPr txBox="1"/>
          <p:nvPr/>
        </p:nvSpPr>
        <p:spPr>
          <a:xfrm>
            <a:off x="780779" y="2858275"/>
            <a:ext cx="1264672" cy="307777"/>
          </a:xfrm>
          <a:prstGeom prst="rect">
            <a:avLst/>
          </a:prstGeom>
          <a:noFill/>
        </p:spPr>
        <p:txBody>
          <a:bodyPr wrap="square" rtlCol="0">
            <a:spAutoFit/>
          </a:bodyPr>
          <a:lstStyle/>
          <a:p>
            <a:pPr algn="ctr" defTabSz="914377">
              <a:defRPr/>
            </a:pPr>
            <a:r>
              <a:rPr lang="en-CA" sz="1400" b="1">
                <a:solidFill>
                  <a:srgbClr val="545353"/>
                </a:solidFill>
                <a:latin typeface="Arial" panose="020B0604020202020204" pitchFamily="34" charset="0"/>
                <a:cs typeface="Arial" panose="020B0604020202020204" pitchFamily="34" charset="0"/>
              </a:rPr>
              <a:t>Publication</a:t>
            </a:r>
            <a:endParaRPr lang="fr-CA" sz="1400" b="1">
              <a:solidFill>
                <a:srgbClr val="545353"/>
              </a:solidFill>
              <a:latin typeface="Arial" panose="020B0604020202020204" pitchFamily="34" charset="0"/>
              <a:cs typeface="Arial" panose="020B0604020202020204" pitchFamily="34" charset="0"/>
            </a:endParaRPr>
          </a:p>
        </p:txBody>
      </p:sp>
      <p:sp>
        <p:nvSpPr>
          <p:cNvPr id="16" name="TextBox 15"/>
          <p:cNvSpPr txBox="1"/>
          <p:nvPr/>
        </p:nvSpPr>
        <p:spPr>
          <a:xfrm>
            <a:off x="779929" y="3691048"/>
            <a:ext cx="1269473" cy="307777"/>
          </a:xfrm>
          <a:prstGeom prst="rect">
            <a:avLst/>
          </a:prstGeom>
          <a:noFill/>
        </p:spPr>
        <p:txBody>
          <a:bodyPr wrap="square" rtlCol="0">
            <a:spAutoFit/>
          </a:bodyPr>
          <a:lstStyle/>
          <a:p>
            <a:pPr algn="ctr" defTabSz="914377">
              <a:defRPr/>
            </a:pPr>
            <a:r>
              <a:rPr lang="en-CA" sz="1400" b="1">
                <a:solidFill>
                  <a:srgbClr val="545353"/>
                </a:solidFill>
                <a:latin typeface="Arial" panose="020B0604020202020204" pitchFamily="34" charset="0"/>
                <a:cs typeface="Arial" panose="020B0604020202020204" pitchFamily="34" charset="0"/>
              </a:rPr>
              <a:t>Distribution</a:t>
            </a:r>
            <a:endParaRPr lang="fr-CA" sz="1400" b="1">
              <a:solidFill>
                <a:srgbClr val="545353"/>
              </a:solidFill>
              <a:latin typeface="Arial" panose="020B0604020202020204" pitchFamily="34" charset="0"/>
              <a:cs typeface="Arial" panose="020B0604020202020204" pitchFamily="34" charset="0"/>
            </a:endParaRPr>
          </a:p>
        </p:txBody>
      </p:sp>
      <p:sp>
        <p:nvSpPr>
          <p:cNvPr id="17" name="TextBox 16"/>
          <p:cNvSpPr txBox="1"/>
          <p:nvPr/>
        </p:nvSpPr>
        <p:spPr>
          <a:xfrm>
            <a:off x="727298" y="4440551"/>
            <a:ext cx="1352143" cy="523220"/>
          </a:xfrm>
          <a:prstGeom prst="rect">
            <a:avLst/>
          </a:prstGeom>
          <a:noFill/>
        </p:spPr>
        <p:txBody>
          <a:bodyPr wrap="square" rtlCol="0">
            <a:spAutoFit/>
          </a:bodyPr>
          <a:lstStyle/>
          <a:p>
            <a:pPr algn="ctr" defTabSz="914377">
              <a:defRPr/>
            </a:pPr>
            <a:r>
              <a:rPr lang="en-CA" sz="1400" b="1">
                <a:solidFill>
                  <a:srgbClr val="545353"/>
                </a:solidFill>
                <a:latin typeface="Arial" panose="020B0604020202020204" pitchFamily="34" charset="0"/>
                <a:cs typeface="Arial" panose="020B0604020202020204" pitchFamily="34" charset="0"/>
              </a:rPr>
              <a:t>Cloud Storage</a:t>
            </a:r>
            <a:endParaRPr lang="fr-CA" sz="1400" b="1">
              <a:solidFill>
                <a:srgbClr val="545353"/>
              </a:solidFill>
              <a:latin typeface="Arial" panose="020B0604020202020204" pitchFamily="34" charset="0"/>
              <a:cs typeface="Arial" panose="020B0604020202020204" pitchFamily="34" charset="0"/>
            </a:endParaRPr>
          </a:p>
        </p:txBody>
      </p:sp>
      <p:sp>
        <p:nvSpPr>
          <p:cNvPr id="25" name="TextBox 24"/>
          <p:cNvSpPr txBox="1"/>
          <p:nvPr/>
        </p:nvSpPr>
        <p:spPr>
          <a:xfrm>
            <a:off x="415339" y="1201504"/>
            <a:ext cx="2212272" cy="318100"/>
          </a:xfrm>
          <a:prstGeom prst="rect">
            <a:avLst/>
          </a:prstGeom>
          <a:noFill/>
        </p:spPr>
        <p:txBody>
          <a:bodyPr wrap="none" rtlCol="0">
            <a:spAutoFit/>
          </a:bodyPr>
          <a:lstStyle/>
          <a:p>
            <a:pPr defTabSz="914377">
              <a:defRPr/>
            </a:pPr>
            <a:r>
              <a:rPr lang="en-CA" sz="1467" b="1">
                <a:solidFill>
                  <a:srgbClr val="545353"/>
                </a:solidFill>
                <a:latin typeface="Arial" panose="020B0604020202020204" pitchFamily="34" charset="0"/>
                <a:cs typeface="Arial" panose="020B0604020202020204" pitchFamily="34" charset="0"/>
              </a:rPr>
              <a:t>Web Renewal Initiative</a:t>
            </a:r>
            <a:endParaRPr lang="fr-CA" sz="1467" b="1">
              <a:solidFill>
                <a:srgbClr val="545353"/>
              </a:solidFill>
              <a:latin typeface="Arial" panose="020B0604020202020204" pitchFamily="34" charset="0"/>
              <a:cs typeface="Arial" panose="020B0604020202020204" pitchFamily="34" charset="0"/>
            </a:endParaRPr>
          </a:p>
        </p:txBody>
      </p:sp>
      <p:sp>
        <p:nvSpPr>
          <p:cNvPr id="30" name="TextBox 29"/>
          <p:cNvSpPr txBox="1"/>
          <p:nvPr/>
        </p:nvSpPr>
        <p:spPr>
          <a:xfrm>
            <a:off x="5615221" y="1192239"/>
            <a:ext cx="891591" cy="338554"/>
          </a:xfrm>
          <a:prstGeom prst="rect">
            <a:avLst/>
          </a:prstGeom>
          <a:noFill/>
        </p:spPr>
        <p:txBody>
          <a:bodyPr wrap="none" rtlCol="0">
            <a:spAutoFit/>
          </a:bodyPr>
          <a:lstStyle/>
          <a:p>
            <a:pPr defTabSz="914377">
              <a:defRPr/>
            </a:pPr>
            <a:r>
              <a:rPr lang="en-CA" sz="1600" b="1">
                <a:solidFill>
                  <a:srgbClr val="545353"/>
                </a:solidFill>
                <a:latin typeface="Arial" panose="020B0604020202020204" pitchFamily="34" charset="0"/>
                <a:cs typeface="Arial" panose="020B0604020202020204" pitchFamily="34" charset="0"/>
              </a:rPr>
              <a:t>OneGC</a:t>
            </a:r>
            <a:endParaRPr lang="fr-CA" sz="1600" b="1">
              <a:solidFill>
                <a:srgbClr val="545353"/>
              </a:solidFill>
              <a:latin typeface="Arial" panose="020B0604020202020204" pitchFamily="34" charset="0"/>
              <a:cs typeface="Arial" panose="020B0604020202020204" pitchFamily="34" charset="0"/>
            </a:endParaRPr>
          </a:p>
        </p:txBody>
      </p:sp>
      <p:sp>
        <p:nvSpPr>
          <p:cNvPr id="36" name="TextBox 35"/>
          <p:cNvSpPr txBox="1"/>
          <p:nvPr/>
        </p:nvSpPr>
        <p:spPr>
          <a:xfrm>
            <a:off x="400083" y="1456617"/>
            <a:ext cx="2893741" cy="256545"/>
          </a:xfrm>
          <a:prstGeom prst="rect">
            <a:avLst/>
          </a:prstGeom>
          <a:noFill/>
        </p:spPr>
        <p:txBody>
          <a:bodyPr wrap="none" rtlCol="0">
            <a:spAutoFit/>
          </a:bodyPr>
          <a:lstStyle/>
          <a:p>
            <a:pPr algn="ctr" defTabSz="914377">
              <a:defRPr/>
            </a:pPr>
            <a:r>
              <a:rPr lang="en-CA" sz="1067" b="1">
                <a:solidFill>
                  <a:srgbClr val="545353"/>
                </a:solidFill>
                <a:latin typeface="Arial" panose="020B0604020202020204" pitchFamily="34" charset="0"/>
                <a:cs typeface="Arial" panose="020B0604020202020204" pitchFamily="34" charset="0"/>
              </a:rPr>
              <a:t>Outcome:</a:t>
            </a:r>
            <a:r>
              <a:rPr lang="en-CA" sz="1067">
                <a:solidFill>
                  <a:srgbClr val="545353"/>
                </a:solidFill>
                <a:latin typeface="Arial" panose="020B0604020202020204" pitchFamily="34" charset="0"/>
                <a:cs typeface="Arial" panose="020B0604020202020204" pitchFamily="34" charset="0"/>
              </a:rPr>
              <a:t> Acquired – Configured – Migrated</a:t>
            </a:r>
            <a:endParaRPr lang="fr-CA" sz="1067">
              <a:solidFill>
                <a:srgbClr val="545353"/>
              </a:solidFill>
              <a:latin typeface="Arial" panose="020B0604020202020204" pitchFamily="34" charset="0"/>
              <a:cs typeface="Arial" panose="020B0604020202020204" pitchFamily="34" charset="0"/>
            </a:endParaRPr>
          </a:p>
        </p:txBody>
      </p:sp>
      <p:sp>
        <p:nvSpPr>
          <p:cNvPr id="37" name="TextBox 36"/>
          <p:cNvSpPr txBox="1"/>
          <p:nvPr/>
        </p:nvSpPr>
        <p:spPr>
          <a:xfrm>
            <a:off x="4725380" y="1445787"/>
            <a:ext cx="2767104" cy="256545"/>
          </a:xfrm>
          <a:prstGeom prst="rect">
            <a:avLst/>
          </a:prstGeom>
          <a:noFill/>
        </p:spPr>
        <p:txBody>
          <a:bodyPr wrap="none" rtlCol="0">
            <a:spAutoFit/>
          </a:bodyPr>
          <a:lstStyle/>
          <a:p>
            <a:pPr algn="ctr" defTabSz="914377">
              <a:defRPr/>
            </a:pPr>
            <a:r>
              <a:rPr lang="en-CA" sz="1067" b="1">
                <a:solidFill>
                  <a:srgbClr val="545353"/>
                </a:solidFill>
                <a:latin typeface="Arial" panose="020B0604020202020204" pitchFamily="34" charset="0"/>
                <a:cs typeface="Arial" panose="020B0604020202020204" pitchFamily="34" charset="0"/>
              </a:rPr>
              <a:t>Outcome</a:t>
            </a:r>
            <a:r>
              <a:rPr lang="en-CA" sz="1067">
                <a:solidFill>
                  <a:srgbClr val="545353"/>
                </a:solidFill>
                <a:latin typeface="Arial" panose="020B0604020202020204" pitchFamily="34" charset="0"/>
                <a:cs typeface="Arial" panose="020B0604020202020204" pitchFamily="34" charset="0"/>
              </a:rPr>
              <a:t>: Sustained – Modern –  Adapted</a:t>
            </a:r>
            <a:endParaRPr lang="fr-CA" sz="1067">
              <a:solidFill>
                <a:srgbClr val="545353"/>
              </a:solidFill>
              <a:latin typeface="Arial" panose="020B0604020202020204" pitchFamily="34" charset="0"/>
              <a:cs typeface="Arial" panose="020B0604020202020204" pitchFamily="34" charset="0"/>
            </a:endParaRPr>
          </a:p>
        </p:txBody>
      </p:sp>
      <p:sp>
        <p:nvSpPr>
          <p:cNvPr id="43" name="TextBox 42"/>
          <p:cNvSpPr txBox="1"/>
          <p:nvPr/>
        </p:nvSpPr>
        <p:spPr>
          <a:xfrm>
            <a:off x="5468767" y="1886646"/>
            <a:ext cx="2210557" cy="543867"/>
          </a:xfrm>
          <a:prstGeom prst="rect">
            <a:avLst/>
          </a:prstGeom>
          <a:noFill/>
        </p:spPr>
        <p:txBody>
          <a:bodyPr wrap="square" rtlCol="0">
            <a:spAutoFit/>
          </a:bodyPr>
          <a:lstStyle/>
          <a:p>
            <a:pPr algn="ctr" defTabSz="914377">
              <a:defRPr/>
            </a:pPr>
            <a:r>
              <a:rPr lang="en-CA" sz="1467" b="1">
                <a:solidFill>
                  <a:srgbClr val="545353"/>
                </a:solidFill>
                <a:latin typeface="Arial" panose="020B0604020202020204" pitchFamily="34" charset="0"/>
                <a:cs typeface="Arial" panose="020B0604020202020204" pitchFamily="34" charset="0"/>
              </a:rPr>
              <a:t>Canada.ca Ecosystem</a:t>
            </a:r>
            <a:endParaRPr lang="fr-CA" sz="1467" b="1">
              <a:solidFill>
                <a:srgbClr val="545353"/>
              </a:solidFill>
              <a:latin typeface="Arial" panose="020B0604020202020204" pitchFamily="34" charset="0"/>
              <a:cs typeface="Arial" panose="020B0604020202020204" pitchFamily="34" charset="0"/>
            </a:endParaRPr>
          </a:p>
          <a:p>
            <a:pPr algn="ctr" defTabSz="914377">
              <a:defRPr/>
            </a:pPr>
            <a:r>
              <a:rPr lang="en-CA" sz="1467">
                <a:solidFill>
                  <a:srgbClr val="545353"/>
                </a:solidFill>
                <a:latin typeface="Arial" panose="020B0604020202020204" pitchFamily="34" charset="0"/>
                <a:cs typeface="Arial" panose="020B0604020202020204" pitchFamily="34" charset="0"/>
              </a:rPr>
              <a:t>GC Enterprise Service</a:t>
            </a:r>
          </a:p>
        </p:txBody>
      </p:sp>
      <p:sp>
        <p:nvSpPr>
          <p:cNvPr id="82" name="TextBox 81"/>
          <p:cNvSpPr txBox="1"/>
          <p:nvPr/>
        </p:nvSpPr>
        <p:spPr>
          <a:xfrm>
            <a:off x="7817249" y="6291200"/>
            <a:ext cx="1581163" cy="523220"/>
          </a:xfrm>
          <a:prstGeom prst="rect">
            <a:avLst/>
          </a:prstGeom>
          <a:noFill/>
        </p:spPr>
        <p:txBody>
          <a:bodyPr wrap="square" rtlCol="0">
            <a:spAutoFit/>
          </a:bodyPr>
          <a:lstStyle/>
          <a:p>
            <a:pPr algn="ctr" defTabSz="914377">
              <a:defRPr/>
            </a:pPr>
            <a:r>
              <a:rPr lang="en-CA" sz="1400" b="1">
                <a:solidFill>
                  <a:srgbClr val="545353"/>
                </a:solidFill>
                <a:latin typeface="Arial" panose="020B0604020202020204" pitchFamily="34" charset="0"/>
                <a:cs typeface="Arial" panose="020B0604020202020204" pitchFamily="34" charset="0"/>
              </a:rPr>
              <a:t>53 </a:t>
            </a:r>
            <a:r>
              <a:rPr lang="en-CA" sz="1400">
                <a:solidFill>
                  <a:srgbClr val="545353"/>
                </a:solidFill>
                <a:latin typeface="Arial" panose="020B0604020202020204" pitchFamily="34" charset="0"/>
                <a:cs typeface="Arial" panose="020B0604020202020204" pitchFamily="34" charset="0"/>
              </a:rPr>
              <a:t>un-migrated </a:t>
            </a:r>
          </a:p>
          <a:p>
            <a:pPr algn="ctr" defTabSz="914377">
              <a:defRPr/>
            </a:pPr>
            <a:r>
              <a:rPr lang="en-CA" sz="1400">
                <a:solidFill>
                  <a:srgbClr val="545353"/>
                </a:solidFill>
                <a:latin typeface="Arial" panose="020B0604020202020204" pitchFamily="34" charset="0"/>
                <a:cs typeface="Arial" panose="020B0604020202020204" pitchFamily="34" charset="0"/>
              </a:rPr>
              <a:t>institutions</a:t>
            </a:r>
            <a:endParaRPr lang="fr-CA" sz="1400">
              <a:solidFill>
                <a:srgbClr val="545353"/>
              </a:solidFill>
              <a:latin typeface="Arial" panose="020B0604020202020204" pitchFamily="34" charset="0"/>
              <a:cs typeface="Arial" panose="020B0604020202020204" pitchFamily="34" charset="0"/>
            </a:endParaRPr>
          </a:p>
        </p:txBody>
      </p:sp>
      <p:sp>
        <p:nvSpPr>
          <p:cNvPr id="83" name="TextBox 82"/>
          <p:cNvSpPr txBox="1"/>
          <p:nvPr/>
        </p:nvSpPr>
        <p:spPr>
          <a:xfrm>
            <a:off x="5357941" y="6311200"/>
            <a:ext cx="1757211" cy="523220"/>
          </a:xfrm>
          <a:prstGeom prst="rect">
            <a:avLst/>
          </a:prstGeom>
          <a:noFill/>
        </p:spPr>
        <p:txBody>
          <a:bodyPr wrap="none" rtlCol="0">
            <a:spAutoFit/>
          </a:bodyPr>
          <a:lstStyle/>
          <a:p>
            <a:pPr algn="ctr" defTabSz="914377">
              <a:defRPr/>
            </a:pPr>
            <a:r>
              <a:rPr lang="fr-CA" sz="1400" b="1">
                <a:solidFill>
                  <a:srgbClr val="545353"/>
                </a:solidFill>
                <a:latin typeface="Arial" panose="020B0604020202020204" pitchFamily="34" charset="0"/>
                <a:cs typeface="Arial" panose="020B0604020202020204" pitchFamily="34" charset="0"/>
              </a:rPr>
              <a:t>83</a:t>
            </a:r>
            <a:r>
              <a:rPr lang="fr-CA" sz="1400">
                <a:solidFill>
                  <a:srgbClr val="545353"/>
                </a:solidFill>
                <a:latin typeface="Arial" panose="020B0604020202020204" pitchFamily="34" charset="0"/>
                <a:cs typeface="Arial" panose="020B0604020202020204" pitchFamily="34" charset="0"/>
              </a:rPr>
              <a:t> institutions</a:t>
            </a:r>
            <a:r>
              <a:rPr lang="fr-CA" sz="1400">
                <a:solidFill>
                  <a:srgbClr val="FF0000"/>
                </a:solidFill>
                <a:latin typeface="Arial" panose="020B0604020202020204" pitchFamily="34" charset="0"/>
                <a:cs typeface="Arial" panose="020B0604020202020204" pitchFamily="34" charset="0"/>
              </a:rPr>
              <a:t> </a:t>
            </a:r>
            <a:r>
              <a:rPr lang="fr-CA" sz="1400">
                <a:solidFill>
                  <a:srgbClr val="545353"/>
                </a:solidFill>
                <a:latin typeface="Arial" panose="020B0604020202020204" pitchFamily="34" charset="0"/>
                <a:cs typeface="Arial" panose="020B0604020202020204" pitchFamily="34" charset="0"/>
              </a:rPr>
              <a:t>using</a:t>
            </a:r>
          </a:p>
          <a:p>
            <a:pPr algn="ctr" defTabSz="914377">
              <a:defRPr/>
            </a:pPr>
            <a:r>
              <a:rPr lang="fr-CA" sz="1400" b="1">
                <a:solidFill>
                  <a:srgbClr val="545353"/>
                </a:solidFill>
                <a:latin typeface="Arial" panose="020B0604020202020204" pitchFamily="34" charset="0"/>
                <a:cs typeface="Arial" panose="020B0604020202020204" pitchFamily="34" charset="0"/>
              </a:rPr>
              <a:t>GC Newsroom</a:t>
            </a:r>
            <a:r>
              <a:rPr lang="fr-CA" sz="1400">
                <a:solidFill>
                  <a:srgbClr val="545353"/>
                </a:solidFill>
                <a:latin typeface="Arial" panose="020B0604020202020204" pitchFamily="34" charset="0"/>
                <a:cs typeface="Arial" panose="020B0604020202020204" pitchFamily="34" charset="0"/>
              </a:rPr>
              <a:t> </a:t>
            </a:r>
            <a:endParaRPr lang="fr-CA" sz="1400" b="1">
              <a:solidFill>
                <a:srgbClr val="545353"/>
              </a:solidFill>
              <a:latin typeface="Arial" panose="020B0604020202020204" pitchFamily="34" charset="0"/>
              <a:cs typeface="Arial" panose="020B0604020202020204" pitchFamily="34" charset="0"/>
            </a:endParaRPr>
          </a:p>
        </p:txBody>
      </p:sp>
      <p:pic>
        <p:nvPicPr>
          <p:cNvPr id="64" name="Picture 6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10635051" y="5989391"/>
            <a:ext cx="523279" cy="443389"/>
          </a:xfrm>
          <a:prstGeom prst="rect">
            <a:avLst/>
          </a:prstGeom>
        </p:spPr>
      </p:pic>
      <p:sp>
        <p:nvSpPr>
          <p:cNvPr id="80" name="TextBox 79"/>
          <p:cNvSpPr txBox="1"/>
          <p:nvPr/>
        </p:nvSpPr>
        <p:spPr>
          <a:xfrm>
            <a:off x="875557" y="924064"/>
            <a:ext cx="1252628" cy="492443"/>
          </a:xfrm>
          <a:prstGeom prst="rect">
            <a:avLst/>
          </a:prstGeom>
          <a:noFill/>
        </p:spPr>
        <p:txBody>
          <a:bodyPr wrap="square" rtlCol="0">
            <a:spAutoFit/>
          </a:bodyPr>
          <a:lstStyle/>
          <a:p>
            <a:pPr algn="ctr" defTabSz="914377">
              <a:defRPr/>
            </a:pPr>
            <a:r>
              <a:rPr lang="en-CA" sz="1400" b="1">
                <a:solidFill>
                  <a:srgbClr val="545353"/>
                </a:solidFill>
                <a:latin typeface="Arial" panose="020B0604020202020204" pitchFamily="34" charset="0"/>
                <a:cs typeface="Arial" panose="020B0604020202020204" pitchFamily="34" charset="0"/>
              </a:rPr>
              <a:t>2015-2019</a:t>
            </a:r>
          </a:p>
          <a:p>
            <a:pPr algn="ctr" defTabSz="914377">
              <a:defRPr/>
            </a:pPr>
            <a:endParaRPr lang="fr-CA" sz="1200">
              <a:solidFill>
                <a:srgbClr val="545353"/>
              </a:solidFill>
              <a:latin typeface="Arial" panose="020B0604020202020204" pitchFamily="34" charset="0"/>
              <a:cs typeface="Arial" panose="020B0604020202020204" pitchFamily="34" charset="0"/>
            </a:endParaRPr>
          </a:p>
        </p:txBody>
      </p:sp>
      <p:sp>
        <p:nvSpPr>
          <p:cNvPr id="85" name="TextBox 84"/>
          <p:cNvSpPr txBox="1"/>
          <p:nvPr/>
        </p:nvSpPr>
        <p:spPr>
          <a:xfrm>
            <a:off x="5401231" y="896689"/>
            <a:ext cx="1459141" cy="523220"/>
          </a:xfrm>
          <a:prstGeom prst="rect">
            <a:avLst/>
          </a:prstGeom>
          <a:noFill/>
        </p:spPr>
        <p:txBody>
          <a:bodyPr wrap="square" lIns="121920" tIns="60960" rIns="121920" bIns="60960" rtlCol="0" anchor="t">
            <a:spAutoFit/>
          </a:bodyPr>
          <a:lstStyle/>
          <a:p>
            <a:pPr algn="ctr" defTabSz="914377">
              <a:defRPr/>
            </a:pPr>
            <a:r>
              <a:rPr lang="en-CA" sz="1400" b="1">
                <a:solidFill>
                  <a:srgbClr val="545353"/>
                </a:solidFill>
                <a:latin typeface="Arial"/>
                <a:cs typeface="Arial"/>
              </a:rPr>
              <a:t>2019  </a:t>
            </a:r>
            <a:r>
              <a:rPr lang="en-CA" sz="1400">
                <a:solidFill>
                  <a:srgbClr val="545353"/>
                </a:solidFill>
                <a:latin typeface="Arial"/>
                <a:cs typeface="Arial"/>
              </a:rPr>
              <a:t>to</a:t>
            </a:r>
            <a:r>
              <a:rPr lang="en-CA" sz="1400" b="1">
                <a:solidFill>
                  <a:srgbClr val="545353"/>
                </a:solidFill>
                <a:latin typeface="Arial"/>
                <a:cs typeface="Arial"/>
              </a:rPr>
              <a:t> 2027</a:t>
            </a:r>
            <a:endParaRPr lang="en-CA" sz="1400" b="1">
              <a:solidFill>
                <a:srgbClr val="545353"/>
              </a:solidFill>
              <a:latin typeface="Arial" panose="020B0604020202020204" pitchFamily="34" charset="0"/>
              <a:cs typeface="Arial" panose="020B0604020202020204" pitchFamily="34" charset="0"/>
            </a:endParaRPr>
          </a:p>
          <a:p>
            <a:pPr algn="ctr" defTabSz="914377">
              <a:defRPr/>
            </a:pPr>
            <a:endParaRPr lang="fr-CA" sz="1200">
              <a:solidFill>
                <a:srgbClr val="545353"/>
              </a:solidFill>
              <a:latin typeface="Arial" panose="020B0604020202020204" pitchFamily="34" charset="0"/>
              <a:cs typeface="Arial" panose="020B0604020202020204" pitchFamily="34" charset="0"/>
            </a:endParaRPr>
          </a:p>
        </p:txBody>
      </p:sp>
      <p:sp>
        <p:nvSpPr>
          <p:cNvPr id="86" name="TextBox 85"/>
          <p:cNvSpPr txBox="1"/>
          <p:nvPr/>
        </p:nvSpPr>
        <p:spPr>
          <a:xfrm>
            <a:off x="10215122" y="909742"/>
            <a:ext cx="980541" cy="492443"/>
          </a:xfrm>
          <a:prstGeom prst="rect">
            <a:avLst/>
          </a:prstGeom>
          <a:noFill/>
        </p:spPr>
        <p:txBody>
          <a:bodyPr wrap="square" rtlCol="0">
            <a:spAutoFit/>
          </a:bodyPr>
          <a:lstStyle/>
          <a:p>
            <a:pPr algn="ctr" defTabSz="914377">
              <a:defRPr/>
            </a:pPr>
            <a:r>
              <a:rPr lang="en-CA" sz="1400" b="1">
                <a:solidFill>
                  <a:srgbClr val="545353"/>
                </a:solidFill>
                <a:latin typeface="Arial" panose="020B0604020202020204" pitchFamily="34" charset="0"/>
                <a:cs typeface="Arial" panose="020B0604020202020204" pitchFamily="34" charset="0"/>
              </a:rPr>
              <a:t>2027+</a:t>
            </a:r>
          </a:p>
          <a:p>
            <a:pPr algn="ctr" defTabSz="914377">
              <a:defRPr/>
            </a:pPr>
            <a:endParaRPr lang="fr-CA" sz="1200">
              <a:solidFill>
                <a:srgbClr val="545353"/>
              </a:solidFill>
              <a:latin typeface="Arial" panose="020B0604020202020204" pitchFamily="34" charset="0"/>
              <a:cs typeface="Arial" panose="020B0604020202020204" pitchFamily="34" charset="0"/>
            </a:endParaRPr>
          </a:p>
        </p:txBody>
      </p:sp>
      <p:sp>
        <p:nvSpPr>
          <p:cNvPr id="89" name="TextBox 88"/>
          <p:cNvSpPr txBox="1"/>
          <p:nvPr/>
        </p:nvSpPr>
        <p:spPr>
          <a:xfrm>
            <a:off x="10501967" y="4174834"/>
            <a:ext cx="1751139" cy="461665"/>
          </a:xfrm>
          <a:prstGeom prst="rect">
            <a:avLst/>
          </a:prstGeom>
          <a:noFill/>
          <a:ln w="3175">
            <a:noFill/>
          </a:ln>
        </p:spPr>
        <p:txBody>
          <a:bodyPr wrap="square" rtlCol="0">
            <a:spAutoFit/>
          </a:bodyPr>
          <a:lstStyle/>
          <a:p>
            <a:pPr defTabSz="914377">
              <a:defRPr/>
            </a:pPr>
            <a:r>
              <a:rPr lang="en-CA" sz="1200">
                <a:solidFill>
                  <a:srgbClr val="545353"/>
                </a:solidFill>
                <a:latin typeface="Arial" panose="020B0604020202020204" pitchFamily="34" charset="0"/>
                <a:cs typeface="Arial" panose="020B0604020202020204" pitchFamily="34" charset="0"/>
              </a:rPr>
              <a:t>Chatbot with natural language</a:t>
            </a:r>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21318" y="2178389"/>
            <a:ext cx="526908" cy="479668"/>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35223" y="1757584"/>
            <a:ext cx="502675" cy="457609"/>
          </a:xfrm>
          <a:prstGeom prst="rect">
            <a:avLst/>
          </a:prstGeom>
        </p:spPr>
      </p:pic>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25474" y="4680382"/>
            <a:ext cx="522455" cy="475615"/>
          </a:xfrm>
          <a:prstGeom prst="rect">
            <a:avLst/>
          </a:prstGeom>
        </p:spPr>
      </p:pic>
      <p:sp>
        <p:nvSpPr>
          <p:cNvPr id="91" name="TextBox 90"/>
          <p:cNvSpPr txBox="1"/>
          <p:nvPr/>
        </p:nvSpPr>
        <p:spPr>
          <a:xfrm>
            <a:off x="10445871" y="2553254"/>
            <a:ext cx="1754163" cy="461665"/>
          </a:xfrm>
          <a:prstGeom prst="rect">
            <a:avLst/>
          </a:prstGeom>
          <a:noFill/>
          <a:ln w="3175">
            <a:noFill/>
          </a:ln>
        </p:spPr>
        <p:txBody>
          <a:bodyPr wrap="square" rtlCol="0">
            <a:spAutoFit/>
          </a:bodyPr>
          <a:lstStyle/>
          <a:p>
            <a:pPr defTabSz="914377">
              <a:defRPr/>
            </a:pPr>
            <a:r>
              <a:rPr lang="en-CA" sz="1200">
                <a:solidFill>
                  <a:srgbClr val="545353"/>
                </a:solidFill>
                <a:latin typeface="Arial" panose="020B0604020202020204" pitchFamily="34" charset="0"/>
                <a:cs typeface="Arial" panose="020B0604020202020204" pitchFamily="34" charset="0"/>
              </a:rPr>
              <a:t>Submit request for service</a:t>
            </a:r>
          </a:p>
        </p:txBody>
      </p:sp>
      <p:sp>
        <p:nvSpPr>
          <p:cNvPr id="93" name="TextBox 92"/>
          <p:cNvSpPr txBox="1"/>
          <p:nvPr/>
        </p:nvSpPr>
        <p:spPr>
          <a:xfrm>
            <a:off x="10419015" y="1807897"/>
            <a:ext cx="2246300" cy="276999"/>
          </a:xfrm>
          <a:prstGeom prst="rect">
            <a:avLst/>
          </a:prstGeom>
          <a:noFill/>
          <a:ln w="3175">
            <a:noFill/>
          </a:ln>
        </p:spPr>
        <p:txBody>
          <a:bodyPr wrap="square" rtlCol="0">
            <a:spAutoFit/>
          </a:bodyPr>
          <a:lstStyle/>
          <a:p>
            <a:pPr defTabSz="914377">
              <a:defRPr/>
            </a:pPr>
            <a:r>
              <a:rPr lang="en-CA" sz="1200">
                <a:solidFill>
                  <a:srgbClr val="545353"/>
                </a:solidFill>
                <a:latin typeface="Arial" panose="020B0604020202020204" pitchFamily="34" charset="0"/>
                <a:cs typeface="Arial" panose="020B0604020202020204" pitchFamily="34" charset="0"/>
              </a:rPr>
              <a:t>Personalization</a:t>
            </a:r>
          </a:p>
        </p:txBody>
      </p:sp>
      <p:sp>
        <p:nvSpPr>
          <p:cNvPr id="94" name="TextBox 93"/>
          <p:cNvSpPr txBox="1"/>
          <p:nvPr/>
        </p:nvSpPr>
        <p:spPr>
          <a:xfrm>
            <a:off x="10523151" y="4663553"/>
            <a:ext cx="1751139" cy="646331"/>
          </a:xfrm>
          <a:prstGeom prst="rect">
            <a:avLst/>
          </a:prstGeom>
          <a:noFill/>
          <a:ln w="3175">
            <a:noFill/>
          </a:ln>
        </p:spPr>
        <p:txBody>
          <a:bodyPr wrap="square" rtlCol="0">
            <a:spAutoFit/>
          </a:bodyPr>
          <a:lstStyle/>
          <a:p>
            <a:pPr defTabSz="914377">
              <a:defRPr/>
            </a:pPr>
            <a:r>
              <a:rPr lang="en-CA" sz="1200">
                <a:solidFill>
                  <a:srgbClr val="545353"/>
                </a:solidFill>
                <a:latin typeface="Arial" panose="020B0604020202020204" pitchFamily="34" charset="0"/>
                <a:cs typeface="Arial" panose="020B0604020202020204" pitchFamily="34" charset="0"/>
              </a:rPr>
              <a:t>Rules and recommendations engines</a:t>
            </a:r>
          </a:p>
        </p:txBody>
      </p:sp>
      <p:sp>
        <p:nvSpPr>
          <p:cNvPr id="87" name="TextBox 86"/>
          <p:cNvSpPr txBox="1"/>
          <p:nvPr/>
        </p:nvSpPr>
        <p:spPr>
          <a:xfrm>
            <a:off x="3134112" y="6295456"/>
            <a:ext cx="1366184" cy="523220"/>
          </a:xfrm>
          <a:prstGeom prst="rect">
            <a:avLst/>
          </a:prstGeom>
          <a:noFill/>
        </p:spPr>
        <p:txBody>
          <a:bodyPr wrap="square" rtlCol="0">
            <a:spAutoFit/>
          </a:bodyPr>
          <a:lstStyle/>
          <a:p>
            <a:pPr algn="ctr" defTabSz="914377">
              <a:defRPr/>
            </a:pPr>
            <a:r>
              <a:rPr lang="en-CA" sz="1400" b="1">
                <a:solidFill>
                  <a:srgbClr val="545353"/>
                </a:solidFill>
                <a:latin typeface="Arial" panose="020B0604020202020204" pitchFamily="34" charset="0"/>
                <a:cs typeface="Arial" panose="020B0604020202020204" pitchFamily="34" charset="0"/>
              </a:rPr>
              <a:t>38 </a:t>
            </a:r>
            <a:r>
              <a:rPr lang="en-CA" sz="1400">
                <a:solidFill>
                  <a:srgbClr val="545353"/>
                </a:solidFill>
                <a:latin typeface="Arial" panose="020B0604020202020204" pitchFamily="34" charset="0"/>
                <a:cs typeface="Arial" panose="020B0604020202020204" pitchFamily="34" charset="0"/>
              </a:rPr>
              <a:t>migrated </a:t>
            </a:r>
          </a:p>
          <a:p>
            <a:pPr algn="ctr" defTabSz="914377">
              <a:defRPr/>
            </a:pPr>
            <a:r>
              <a:rPr lang="en-CA" sz="1400">
                <a:solidFill>
                  <a:srgbClr val="545353"/>
                </a:solidFill>
                <a:latin typeface="Arial" panose="020B0604020202020204" pitchFamily="34" charset="0"/>
                <a:cs typeface="Arial" panose="020B0604020202020204" pitchFamily="34" charset="0"/>
              </a:rPr>
              <a:t>institutions</a:t>
            </a:r>
            <a:endParaRPr lang="fr-CA" sz="1400">
              <a:solidFill>
                <a:srgbClr val="545353"/>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4D0AF871-26DC-7CBD-8E12-AF34EB416F6B}"/>
              </a:ext>
            </a:extLst>
          </p:cNvPr>
          <p:cNvSpPr txBox="1"/>
          <p:nvPr/>
        </p:nvSpPr>
        <p:spPr>
          <a:xfrm>
            <a:off x="8092075" y="1427228"/>
            <a:ext cx="4549539" cy="471989"/>
          </a:xfrm>
          <a:prstGeom prst="rect">
            <a:avLst/>
          </a:prstGeom>
          <a:noFill/>
        </p:spPr>
        <p:txBody>
          <a:bodyPr wrap="square" rtlCol="0">
            <a:spAutoFit/>
          </a:bodyPr>
          <a:lstStyle/>
          <a:p>
            <a:pPr algn="ctr" defTabSz="914377">
              <a:defRPr/>
            </a:pPr>
            <a:r>
              <a:rPr lang="en-CA" sz="1067" b="1">
                <a:solidFill>
                  <a:srgbClr val="545353"/>
                </a:solidFill>
                <a:latin typeface="Arial" panose="020B0604020202020204" pitchFamily="34" charset="0"/>
                <a:cs typeface="Arial" panose="020B0604020202020204" pitchFamily="34" charset="0"/>
              </a:rPr>
              <a:t>Outcome</a:t>
            </a:r>
            <a:r>
              <a:rPr lang="en-CA" sz="1067">
                <a:solidFill>
                  <a:srgbClr val="545353"/>
                </a:solidFill>
                <a:latin typeface="Arial" panose="020B0604020202020204" pitchFamily="34" charset="0"/>
                <a:cs typeface="Arial" panose="020B0604020202020204" pitchFamily="34" charset="0"/>
              </a:rPr>
              <a:t>: Personalized – Authenticated – Transactional </a:t>
            </a:r>
          </a:p>
          <a:p>
            <a:pPr algn="ctr" defTabSz="914377">
              <a:defRPr/>
            </a:pPr>
            <a:r>
              <a:rPr lang="en-CA" sz="1400">
                <a:solidFill>
                  <a:srgbClr val="545353"/>
                </a:solidFill>
                <a:latin typeface="Arial" panose="020B0604020202020204" pitchFamily="34" charset="0"/>
                <a:cs typeface="Arial" panose="020B0604020202020204" pitchFamily="34" charset="0"/>
              </a:rPr>
              <a:t> </a:t>
            </a:r>
            <a:endParaRPr lang="fr-CA" sz="1400">
              <a:solidFill>
                <a:srgbClr val="545353"/>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5B5D1230-7BBD-5A1A-24E8-6B083747DACC}"/>
              </a:ext>
            </a:extLst>
          </p:cNvPr>
          <p:cNvSpPr txBox="1"/>
          <p:nvPr/>
        </p:nvSpPr>
        <p:spPr>
          <a:xfrm>
            <a:off x="9334942" y="1182667"/>
            <a:ext cx="2437911" cy="318100"/>
          </a:xfrm>
          <a:prstGeom prst="rect">
            <a:avLst/>
          </a:prstGeom>
          <a:noFill/>
        </p:spPr>
        <p:txBody>
          <a:bodyPr wrap="none" rtlCol="0">
            <a:spAutoFit/>
          </a:bodyPr>
          <a:lstStyle/>
          <a:p>
            <a:pPr defTabSz="914377">
              <a:defRPr/>
            </a:pPr>
            <a:r>
              <a:rPr lang="en-CA" sz="1467" b="1">
                <a:solidFill>
                  <a:srgbClr val="545353"/>
                </a:solidFill>
                <a:latin typeface="Arial" panose="020B0604020202020204" pitchFamily="34" charset="0"/>
                <a:cs typeface="Arial" panose="020B0604020202020204" pitchFamily="34" charset="0"/>
              </a:rPr>
              <a:t>Future State Architecture</a:t>
            </a:r>
            <a:endParaRPr lang="fr-CA" sz="1467" b="1">
              <a:solidFill>
                <a:srgbClr val="545353"/>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AB9ABD6B-F7B4-052A-3385-2A15116E5AB3}"/>
              </a:ext>
            </a:extLst>
          </p:cNvPr>
          <p:cNvSpPr txBox="1"/>
          <p:nvPr/>
        </p:nvSpPr>
        <p:spPr>
          <a:xfrm>
            <a:off x="5376521" y="5935175"/>
            <a:ext cx="1673856" cy="379656"/>
          </a:xfrm>
          <a:prstGeom prst="rect">
            <a:avLst/>
          </a:prstGeom>
          <a:noFill/>
        </p:spPr>
        <p:txBody>
          <a:bodyPr wrap="none" rtlCol="0">
            <a:spAutoFit/>
          </a:bodyPr>
          <a:lstStyle/>
          <a:p>
            <a:pPr defTabSz="914377">
              <a:defRPr/>
            </a:pPr>
            <a:r>
              <a:rPr lang="en-CA" sz="1867" b="1">
                <a:solidFill>
                  <a:srgbClr val="545353"/>
                </a:solidFill>
                <a:latin typeface="Arial" panose="020B0604020202020204" pitchFamily="34" charset="0"/>
                <a:cs typeface="Arial" panose="020B0604020202020204" pitchFamily="34" charset="0"/>
              </a:rPr>
              <a:t>Current state</a:t>
            </a:r>
            <a:endParaRPr lang="fr-CA" sz="1867" b="1">
              <a:solidFill>
                <a:srgbClr val="545353"/>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DF7CB851-9D81-3C7D-CF95-258BFB517DB1}"/>
              </a:ext>
            </a:extLst>
          </p:cNvPr>
          <p:cNvSpPr txBox="1"/>
          <p:nvPr/>
        </p:nvSpPr>
        <p:spPr>
          <a:xfrm>
            <a:off x="10516780" y="5647917"/>
            <a:ext cx="1721512" cy="461665"/>
          </a:xfrm>
          <a:prstGeom prst="rect">
            <a:avLst/>
          </a:prstGeom>
          <a:noFill/>
          <a:ln w="3175">
            <a:noFill/>
          </a:ln>
        </p:spPr>
        <p:txBody>
          <a:bodyPr wrap="square" rtlCol="0">
            <a:spAutoFit/>
          </a:bodyPr>
          <a:lstStyle/>
          <a:p>
            <a:pPr defTabSz="914377">
              <a:defRPr/>
            </a:pPr>
            <a:r>
              <a:rPr lang="en-CA" sz="1200">
                <a:solidFill>
                  <a:srgbClr val="545353"/>
                </a:solidFill>
                <a:latin typeface="Arial" panose="020B0604020202020204" pitchFamily="34" charset="0"/>
                <a:cs typeface="Arial" panose="020B0604020202020204" pitchFamily="34" charset="0"/>
              </a:rPr>
              <a:t>Integration into broader ecosystem</a:t>
            </a:r>
          </a:p>
        </p:txBody>
      </p:sp>
      <p:sp>
        <p:nvSpPr>
          <p:cNvPr id="40" name="TextBox 39">
            <a:extLst>
              <a:ext uri="{FF2B5EF4-FFF2-40B4-BE49-F238E27FC236}">
                <a16:creationId xmlns:a16="http://schemas.microsoft.com/office/drawing/2014/main" id="{77E6ECB5-FD68-FEDA-CED9-21CAC3A1F50B}"/>
              </a:ext>
            </a:extLst>
          </p:cNvPr>
          <p:cNvSpPr txBox="1"/>
          <p:nvPr/>
        </p:nvSpPr>
        <p:spPr>
          <a:xfrm>
            <a:off x="10516780" y="5340661"/>
            <a:ext cx="1721512" cy="276999"/>
          </a:xfrm>
          <a:prstGeom prst="rect">
            <a:avLst/>
          </a:prstGeom>
          <a:noFill/>
          <a:ln w="3175">
            <a:noFill/>
          </a:ln>
        </p:spPr>
        <p:txBody>
          <a:bodyPr wrap="square" rtlCol="0">
            <a:spAutoFit/>
          </a:bodyPr>
          <a:lstStyle/>
          <a:p>
            <a:pPr defTabSz="914377">
              <a:defRPr/>
            </a:pPr>
            <a:r>
              <a:rPr lang="en-CA" sz="1200">
                <a:solidFill>
                  <a:srgbClr val="545353"/>
                </a:solidFill>
                <a:latin typeface="Arial" panose="020B0604020202020204" pitchFamily="34" charset="0"/>
                <a:cs typeface="Arial" panose="020B0604020202020204" pitchFamily="34" charset="0"/>
              </a:rPr>
              <a:t>Survey widgets</a:t>
            </a:r>
          </a:p>
        </p:txBody>
      </p:sp>
      <p:sp>
        <p:nvSpPr>
          <p:cNvPr id="57" name="Rectangle 56">
            <a:extLst>
              <a:ext uri="{FF2B5EF4-FFF2-40B4-BE49-F238E27FC236}">
                <a16:creationId xmlns:a16="http://schemas.microsoft.com/office/drawing/2014/main" id="{F6BF10D1-19CC-D050-7EE4-22177544AF5C}"/>
              </a:ext>
            </a:extLst>
          </p:cNvPr>
          <p:cNvSpPr/>
          <p:nvPr/>
        </p:nvSpPr>
        <p:spPr>
          <a:xfrm rot="18925936">
            <a:off x="10065093" y="5764327"/>
            <a:ext cx="287529" cy="259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CA">
              <a:solidFill>
                <a:prstClr val="white"/>
              </a:solidFill>
              <a:latin typeface="Calibri"/>
            </a:endParaRPr>
          </a:p>
        </p:txBody>
      </p:sp>
      <p:pic>
        <p:nvPicPr>
          <p:cNvPr id="59" name="Picture 58">
            <a:extLst>
              <a:ext uri="{FF2B5EF4-FFF2-40B4-BE49-F238E27FC236}">
                <a16:creationId xmlns:a16="http://schemas.microsoft.com/office/drawing/2014/main" id="{87E58224-76E0-B8C6-B8C9-25C2935E01B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17646" y="2915603"/>
            <a:ext cx="1540471" cy="3000892"/>
          </a:xfrm>
          <a:prstGeom prst="rect">
            <a:avLst/>
          </a:prstGeom>
        </p:spPr>
      </p:pic>
      <p:pic>
        <p:nvPicPr>
          <p:cNvPr id="63" name="Picture 62">
            <a:extLst>
              <a:ext uri="{FF2B5EF4-FFF2-40B4-BE49-F238E27FC236}">
                <a16:creationId xmlns:a16="http://schemas.microsoft.com/office/drawing/2014/main" id="{2CEA4C01-98A6-8BFC-EE86-884FB35D15E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46391" y="2483264"/>
            <a:ext cx="876259" cy="1038993"/>
          </a:xfrm>
          <a:prstGeom prst="rect">
            <a:avLst/>
          </a:prstGeom>
        </p:spPr>
      </p:pic>
      <p:sp>
        <p:nvSpPr>
          <p:cNvPr id="66" name="TextBox 65">
            <a:extLst>
              <a:ext uri="{FF2B5EF4-FFF2-40B4-BE49-F238E27FC236}">
                <a16:creationId xmlns:a16="http://schemas.microsoft.com/office/drawing/2014/main" id="{CB28B4BB-BB3A-ACF3-D70B-1D4C336AC337}"/>
              </a:ext>
            </a:extLst>
          </p:cNvPr>
          <p:cNvSpPr txBox="1"/>
          <p:nvPr/>
        </p:nvSpPr>
        <p:spPr>
          <a:xfrm>
            <a:off x="6737463" y="3329573"/>
            <a:ext cx="1148071" cy="307777"/>
          </a:xfrm>
          <a:prstGeom prst="rect">
            <a:avLst/>
          </a:prstGeom>
          <a:noFill/>
        </p:spPr>
        <p:txBody>
          <a:bodyPr wrap="none" rtlCol="0">
            <a:spAutoFit/>
          </a:bodyPr>
          <a:lstStyle/>
          <a:p>
            <a:pPr algn="ctr" defTabSz="914377">
              <a:defRPr/>
            </a:pPr>
            <a:r>
              <a:rPr lang="en-CA" sz="1400" b="1">
                <a:solidFill>
                  <a:srgbClr val="545353"/>
                </a:solidFill>
                <a:latin typeface="Arial" panose="020B0604020202020204" pitchFamily="34" charset="0"/>
                <a:cs typeface="Arial" panose="020B0604020202020204" pitchFamily="34" charset="0"/>
              </a:rPr>
              <a:t>Publication</a:t>
            </a:r>
            <a:endParaRPr lang="fr-CA" sz="1400" b="1">
              <a:solidFill>
                <a:srgbClr val="545353"/>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9E1DFBFA-C4A8-9BF4-D47A-8C011844BDA5}"/>
              </a:ext>
            </a:extLst>
          </p:cNvPr>
          <p:cNvSpPr txBox="1"/>
          <p:nvPr/>
        </p:nvSpPr>
        <p:spPr>
          <a:xfrm>
            <a:off x="6767124" y="4299250"/>
            <a:ext cx="1188146" cy="307777"/>
          </a:xfrm>
          <a:prstGeom prst="rect">
            <a:avLst/>
          </a:prstGeom>
          <a:noFill/>
        </p:spPr>
        <p:txBody>
          <a:bodyPr wrap="none" rtlCol="0">
            <a:spAutoFit/>
          </a:bodyPr>
          <a:lstStyle/>
          <a:p>
            <a:pPr algn="ctr" defTabSz="914377">
              <a:defRPr/>
            </a:pPr>
            <a:r>
              <a:rPr lang="en-CA" sz="1400" b="1">
                <a:solidFill>
                  <a:srgbClr val="545353"/>
                </a:solidFill>
                <a:latin typeface="Arial" panose="020B0604020202020204" pitchFamily="34" charset="0"/>
                <a:cs typeface="Arial" panose="020B0604020202020204" pitchFamily="34" charset="0"/>
              </a:rPr>
              <a:t>Distribution</a:t>
            </a:r>
            <a:endParaRPr lang="fr-CA" sz="1400" b="1">
              <a:solidFill>
                <a:srgbClr val="545353"/>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D2B11CA8-33CD-AD01-FBC0-E3C3D1416FA4}"/>
              </a:ext>
            </a:extLst>
          </p:cNvPr>
          <p:cNvSpPr txBox="1"/>
          <p:nvPr/>
        </p:nvSpPr>
        <p:spPr>
          <a:xfrm>
            <a:off x="6550227" y="5284882"/>
            <a:ext cx="1407758" cy="307777"/>
          </a:xfrm>
          <a:prstGeom prst="rect">
            <a:avLst/>
          </a:prstGeom>
          <a:noFill/>
        </p:spPr>
        <p:txBody>
          <a:bodyPr wrap="none" rtlCol="0">
            <a:spAutoFit/>
          </a:bodyPr>
          <a:lstStyle/>
          <a:p>
            <a:pPr algn="ctr" defTabSz="914377">
              <a:defRPr/>
            </a:pPr>
            <a:r>
              <a:rPr lang="en-CA" sz="1400" b="1">
                <a:solidFill>
                  <a:srgbClr val="545353"/>
                </a:solidFill>
                <a:latin typeface="Arial" panose="020B0604020202020204" pitchFamily="34" charset="0"/>
                <a:cs typeface="Arial" panose="020B0604020202020204" pitchFamily="34" charset="0"/>
              </a:rPr>
              <a:t>Cloud Storage</a:t>
            </a:r>
            <a:endParaRPr lang="fr-CA" sz="1400" b="1">
              <a:solidFill>
                <a:srgbClr val="545353"/>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DD22886C-B5C5-8F95-8DF1-048C131B65F2}"/>
              </a:ext>
            </a:extLst>
          </p:cNvPr>
          <p:cNvSpPr txBox="1">
            <a:spLocks noChangeAspect="1"/>
          </p:cNvSpPr>
          <p:nvPr/>
        </p:nvSpPr>
        <p:spPr>
          <a:xfrm>
            <a:off x="5553455" y="3215020"/>
            <a:ext cx="699499" cy="307777"/>
          </a:xfrm>
          <a:prstGeom prst="rect">
            <a:avLst/>
          </a:prstGeom>
          <a:solidFill>
            <a:schemeClr val="bg1"/>
          </a:solidFill>
          <a:ln w="3175">
            <a:solidFill>
              <a:schemeClr val="bg1">
                <a:lumMod val="65000"/>
              </a:schemeClr>
            </a:solidFill>
          </a:ln>
        </p:spPr>
        <p:txBody>
          <a:bodyPr wrap="square" rtlCol="0" anchor="ctr">
            <a:spAutoFit/>
          </a:bodyPr>
          <a:lstStyle/>
          <a:p>
            <a:pPr algn="ctr" defTabSz="914377">
              <a:defRPr/>
            </a:pPr>
            <a:r>
              <a:rPr lang="en-CA" sz="1400" b="1">
                <a:solidFill>
                  <a:srgbClr val="545353"/>
                </a:solidFill>
                <a:latin typeface="Arial" panose="020B0604020202020204" pitchFamily="34" charset="0"/>
                <a:cs typeface="Arial" panose="020B0604020202020204" pitchFamily="34" charset="0"/>
              </a:rPr>
              <a:t>API</a:t>
            </a:r>
          </a:p>
        </p:txBody>
      </p:sp>
      <p:sp>
        <p:nvSpPr>
          <p:cNvPr id="74" name="TextBox 73">
            <a:extLst>
              <a:ext uri="{FF2B5EF4-FFF2-40B4-BE49-F238E27FC236}">
                <a16:creationId xmlns:a16="http://schemas.microsoft.com/office/drawing/2014/main" id="{DAE1BC80-D59E-63E7-3024-209DF28234B3}"/>
              </a:ext>
            </a:extLst>
          </p:cNvPr>
          <p:cNvSpPr txBox="1">
            <a:spLocks noChangeAspect="1"/>
          </p:cNvSpPr>
          <p:nvPr/>
        </p:nvSpPr>
        <p:spPr>
          <a:xfrm>
            <a:off x="4928225" y="5425716"/>
            <a:ext cx="1214300" cy="307777"/>
          </a:xfrm>
          <a:prstGeom prst="rect">
            <a:avLst/>
          </a:prstGeom>
          <a:solidFill>
            <a:schemeClr val="bg1"/>
          </a:solidFill>
          <a:ln w="3175">
            <a:solidFill>
              <a:schemeClr val="bg1">
                <a:lumMod val="65000"/>
              </a:schemeClr>
            </a:solidFill>
          </a:ln>
        </p:spPr>
        <p:txBody>
          <a:bodyPr wrap="square" rtlCol="0" anchor="ctr">
            <a:spAutoFit/>
          </a:bodyPr>
          <a:lstStyle/>
          <a:p>
            <a:pPr algn="ctr" defTabSz="914377">
              <a:defRPr/>
            </a:pPr>
            <a:r>
              <a:rPr lang="en-CA" sz="1400" b="1">
                <a:solidFill>
                  <a:srgbClr val="545353"/>
                </a:solidFill>
                <a:latin typeface="Arial" panose="020B0604020202020204" pitchFamily="34" charset="0"/>
                <a:cs typeface="Arial" panose="020B0604020202020204" pitchFamily="34" charset="0"/>
              </a:rPr>
              <a:t>Open Data</a:t>
            </a:r>
          </a:p>
        </p:txBody>
      </p:sp>
      <p:sp>
        <p:nvSpPr>
          <p:cNvPr id="96" name="Rectangle 95">
            <a:extLst>
              <a:ext uri="{FF2B5EF4-FFF2-40B4-BE49-F238E27FC236}">
                <a16:creationId xmlns:a16="http://schemas.microsoft.com/office/drawing/2014/main" id="{64104544-F8F6-99EA-1121-9467C1C7E120}"/>
              </a:ext>
            </a:extLst>
          </p:cNvPr>
          <p:cNvSpPr/>
          <p:nvPr/>
        </p:nvSpPr>
        <p:spPr>
          <a:xfrm>
            <a:off x="8220443" y="4780592"/>
            <a:ext cx="1055097" cy="461665"/>
          </a:xfrm>
          <a:prstGeom prst="rect">
            <a:avLst/>
          </a:prstGeom>
        </p:spPr>
        <p:txBody>
          <a:bodyPr wrap="none">
            <a:spAutoFit/>
          </a:bodyPr>
          <a:lstStyle/>
          <a:p>
            <a:pPr defTabSz="914377">
              <a:defRPr/>
            </a:pPr>
            <a:r>
              <a:rPr lang="en-CA" sz="1200">
                <a:solidFill>
                  <a:srgbClr val="545353"/>
                </a:solidFill>
                <a:latin typeface="Arial" panose="020B0604020202020204" pitchFamily="34" charset="0"/>
                <a:cs typeface="Arial" panose="020B0604020202020204" pitchFamily="34" charset="0"/>
              </a:rPr>
              <a:t>Active Cyber</a:t>
            </a:r>
          </a:p>
          <a:p>
            <a:pPr defTabSz="914377">
              <a:defRPr/>
            </a:pPr>
            <a:r>
              <a:rPr lang="en-CA" sz="1200">
                <a:solidFill>
                  <a:srgbClr val="545353"/>
                </a:solidFill>
                <a:latin typeface="Arial" panose="020B0604020202020204" pitchFamily="34" charset="0"/>
                <a:cs typeface="Arial" panose="020B0604020202020204" pitchFamily="34" charset="0"/>
              </a:rPr>
              <a:t>Protection</a:t>
            </a:r>
            <a:endParaRPr lang="en-CA" sz="1200">
              <a:solidFill>
                <a:prstClr val="black"/>
              </a:solidFill>
              <a:latin typeface="Calibri"/>
            </a:endParaRPr>
          </a:p>
        </p:txBody>
      </p:sp>
      <p:sp>
        <p:nvSpPr>
          <p:cNvPr id="97" name="Rectangle 96">
            <a:extLst>
              <a:ext uri="{FF2B5EF4-FFF2-40B4-BE49-F238E27FC236}">
                <a16:creationId xmlns:a16="http://schemas.microsoft.com/office/drawing/2014/main" id="{57D42BDA-8089-D3A3-72EC-12DC86E5DE59}"/>
              </a:ext>
            </a:extLst>
          </p:cNvPr>
          <p:cNvSpPr/>
          <p:nvPr/>
        </p:nvSpPr>
        <p:spPr>
          <a:xfrm>
            <a:off x="5056185" y="4897474"/>
            <a:ext cx="1055096" cy="461665"/>
          </a:xfrm>
          <a:prstGeom prst="rect">
            <a:avLst/>
          </a:prstGeom>
        </p:spPr>
        <p:txBody>
          <a:bodyPr wrap="none">
            <a:spAutoFit/>
          </a:bodyPr>
          <a:lstStyle/>
          <a:p>
            <a:pPr algn="r" defTabSz="914377">
              <a:defRPr/>
            </a:pPr>
            <a:r>
              <a:rPr lang="en-CA" sz="1200">
                <a:solidFill>
                  <a:srgbClr val="545353"/>
                </a:solidFill>
                <a:latin typeface="Arial" panose="020B0604020202020204" pitchFamily="34" charset="0"/>
                <a:cs typeface="Arial" panose="020B0604020202020204" pitchFamily="34" charset="0"/>
              </a:rPr>
              <a:t>Scalability</a:t>
            </a:r>
          </a:p>
          <a:p>
            <a:pPr algn="r" defTabSz="914377">
              <a:defRPr/>
            </a:pPr>
            <a:r>
              <a:rPr lang="en-CA" sz="1200">
                <a:solidFill>
                  <a:srgbClr val="545353"/>
                </a:solidFill>
                <a:latin typeface="Arial" panose="020B0604020202020204" pitchFamily="34" charset="0"/>
                <a:cs typeface="Arial" panose="020B0604020202020204" pitchFamily="34" charset="0"/>
              </a:rPr>
              <a:t>On Demand </a:t>
            </a:r>
            <a:endParaRPr lang="en-CA" sz="1200">
              <a:solidFill>
                <a:prstClr val="black"/>
              </a:solidFill>
              <a:latin typeface="Calibri"/>
            </a:endParaRPr>
          </a:p>
        </p:txBody>
      </p:sp>
      <p:sp>
        <p:nvSpPr>
          <p:cNvPr id="98" name="Rectangle 97">
            <a:extLst>
              <a:ext uri="{FF2B5EF4-FFF2-40B4-BE49-F238E27FC236}">
                <a16:creationId xmlns:a16="http://schemas.microsoft.com/office/drawing/2014/main" id="{183037AA-EA6B-2725-A2A8-F508803AFA9D}"/>
              </a:ext>
            </a:extLst>
          </p:cNvPr>
          <p:cNvSpPr/>
          <p:nvPr/>
        </p:nvSpPr>
        <p:spPr>
          <a:xfrm>
            <a:off x="6324907" y="3973687"/>
            <a:ext cx="798617" cy="276999"/>
          </a:xfrm>
          <a:prstGeom prst="rect">
            <a:avLst/>
          </a:prstGeom>
        </p:spPr>
        <p:txBody>
          <a:bodyPr wrap="none">
            <a:spAutoFit/>
          </a:bodyPr>
          <a:lstStyle/>
          <a:p>
            <a:pPr algn="r" defTabSz="914377">
              <a:defRPr/>
            </a:pPr>
            <a:r>
              <a:rPr lang="en-CA" sz="1200">
                <a:solidFill>
                  <a:srgbClr val="545353"/>
                </a:solidFill>
                <a:latin typeface="Arial" panose="020B0604020202020204" pitchFamily="34" charset="0"/>
                <a:cs typeface="Arial" panose="020B0604020202020204" pitchFamily="34" charset="0"/>
              </a:rPr>
              <a:t>Analytics</a:t>
            </a:r>
            <a:endParaRPr lang="en-CA" sz="1200">
              <a:solidFill>
                <a:prstClr val="black"/>
              </a:solidFill>
              <a:latin typeface="Calibri"/>
            </a:endParaRPr>
          </a:p>
        </p:txBody>
      </p:sp>
      <p:grpSp>
        <p:nvGrpSpPr>
          <p:cNvPr id="99" name="Group 98">
            <a:extLst>
              <a:ext uri="{FF2B5EF4-FFF2-40B4-BE49-F238E27FC236}">
                <a16:creationId xmlns:a16="http://schemas.microsoft.com/office/drawing/2014/main" id="{7A75DDEB-EC8D-252F-F5B5-0593E2303F39}"/>
              </a:ext>
            </a:extLst>
          </p:cNvPr>
          <p:cNvGrpSpPr/>
          <p:nvPr/>
        </p:nvGrpSpPr>
        <p:grpSpPr>
          <a:xfrm>
            <a:off x="4849443" y="2432822"/>
            <a:ext cx="611499" cy="695631"/>
            <a:chOff x="5319182" y="2360728"/>
            <a:chExt cx="805717" cy="916569"/>
          </a:xfrm>
        </p:grpSpPr>
        <p:sp>
          <p:nvSpPr>
            <p:cNvPr id="100" name="TextBox 99">
              <a:extLst>
                <a:ext uri="{FF2B5EF4-FFF2-40B4-BE49-F238E27FC236}">
                  <a16:creationId xmlns:a16="http://schemas.microsoft.com/office/drawing/2014/main" id="{2F4DA16D-F862-C318-E259-54301ABE2731}"/>
                </a:ext>
              </a:extLst>
            </p:cNvPr>
            <p:cNvSpPr txBox="1"/>
            <p:nvPr/>
          </p:nvSpPr>
          <p:spPr>
            <a:xfrm>
              <a:off x="5376782" y="2912321"/>
              <a:ext cx="748117" cy="364976"/>
            </a:xfrm>
            <a:prstGeom prst="rect">
              <a:avLst/>
            </a:prstGeom>
            <a:noFill/>
            <a:ln w="3175">
              <a:noFill/>
            </a:ln>
          </p:spPr>
          <p:txBody>
            <a:bodyPr wrap="none" rtlCol="0">
              <a:spAutoFit/>
            </a:bodyPr>
            <a:lstStyle/>
            <a:p>
              <a:pPr algn="ctr" defTabSz="914377">
                <a:defRPr/>
              </a:pPr>
              <a:r>
                <a:rPr lang="en-CA" sz="1200">
                  <a:solidFill>
                    <a:srgbClr val="545353"/>
                  </a:solidFill>
                  <a:latin typeface="Arial" panose="020B0604020202020204" pitchFamily="34" charset="0"/>
                  <a:cs typeface="Arial" panose="020B0604020202020204" pitchFamily="34" charset="0"/>
                </a:rPr>
                <a:t>Alexa</a:t>
              </a:r>
            </a:p>
          </p:txBody>
        </p:sp>
        <p:pic>
          <p:nvPicPr>
            <p:cNvPr id="101" name="Picture 100">
              <a:extLst>
                <a:ext uri="{FF2B5EF4-FFF2-40B4-BE49-F238E27FC236}">
                  <a16:creationId xmlns:a16="http://schemas.microsoft.com/office/drawing/2014/main" id="{BBAD9078-220D-B4D3-A2F8-FB606271845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19182" y="2360728"/>
              <a:ext cx="721936" cy="701881"/>
            </a:xfrm>
            <a:prstGeom prst="rect">
              <a:avLst/>
            </a:prstGeom>
          </p:spPr>
        </p:pic>
      </p:grpSp>
      <p:pic>
        <p:nvPicPr>
          <p:cNvPr id="102" name="Picture 101">
            <a:extLst>
              <a:ext uri="{FF2B5EF4-FFF2-40B4-BE49-F238E27FC236}">
                <a16:creationId xmlns:a16="http://schemas.microsoft.com/office/drawing/2014/main" id="{750D2011-6469-01AF-255B-17764086031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10054" y="3618852"/>
            <a:ext cx="585647" cy="533141"/>
          </a:xfrm>
          <a:prstGeom prst="rect">
            <a:avLst/>
          </a:prstGeom>
        </p:spPr>
      </p:pic>
      <p:grpSp>
        <p:nvGrpSpPr>
          <p:cNvPr id="103" name="Group 102">
            <a:extLst>
              <a:ext uri="{FF2B5EF4-FFF2-40B4-BE49-F238E27FC236}">
                <a16:creationId xmlns:a16="http://schemas.microsoft.com/office/drawing/2014/main" id="{F3787AD7-E417-FF64-CCCC-560E5A8FE3FB}"/>
              </a:ext>
            </a:extLst>
          </p:cNvPr>
          <p:cNvGrpSpPr/>
          <p:nvPr/>
        </p:nvGrpSpPr>
        <p:grpSpPr>
          <a:xfrm>
            <a:off x="8034448" y="3498596"/>
            <a:ext cx="1156397" cy="550858"/>
            <a:chOff x="8028324" y="3356992"/>
            <a:chExt cx="1387542" cy="725817"/>
          </a:xfrm>
        </p:grpSpPr>
        <p:sp>
          <p:nvSpPr>
            <p:cNvPr id="104" name="Rectangle 103">
              <a:extLst>
                <a:ext uri="{FF2B5EF4-FFF2-40B4-BE49-F238E27FC236}">
                  <a16:creationId xmlns:a16="http://schemas.microsoft.com/office/drawing/2014/main" id="{0174D356-5CFA-8041-EFC3-FD63119528B2}"/>
                </a:ext>
              </a:extLst>
            </p:cNvPr>
            <p:cNvSpPr/>
            <p:nvPr/>
          </p:nvSpPr>
          <p:spPr>
            <a:xfrm>
              <a:off x="8528786" y="3474514"/>
              <a:ext cx="887080" cy="608295"/>
            </a:xfrm>
            <a:prstGeom prst="rect">
              <a:avLst/>
            </a:prstGeom>
          </p:spPr>
          <p:txBody>
            <a:bodyPr wrap="none">
              <a:spAutoFit/>
            </a:bodyPr>
            <a:lstStyle/>
            <a:p>
              <a:pPr defTabSz="914377">
                <a:defRPr/>
              </a:pPr>
              <a:r>
                <a:rPr lang="en-CA" sz="700">
                  <a:solidFill>
                    <a:srgbClr val="545353"/>
                  </a:solidFill>
                  <a:latin typeface="Arial" panose="020B0604020202020204" pitchFamily="34" charset="0"/>
                  <a:cs typeface="Arial" panose="020B0604020202020204" pitchFamily="34" charset="0"/>
                </a:rPr>
                <a:t>   </a:t>
              </a:r>
              <a:r>
                <a:rPr lang="en-CA" sz="1200">
                  <a:solidFill>
                    <a:srgbClr val="545353"/>
                  </a:solidFill>
                  <a:latin typeface="Arial" panose="020B0604020202020204" pitchFamily="34" charset="0"/>
                  <a:cs typeface="Arial" panose="020B0604020202020204" pitchFamily="34" charset="0"/>
                </a:rPr>
                <a:t>Client</a:t>
              </a:r>
            </a:p>
            <a:p>
              <a:pPr defTabSz="914377">
                <a:defRPr/>
              </a:pPr>
              <a:r>
                <a:rPr lang="en-CA" sz="1200">
                  <a:solidFill>
                    <a:srgbClr val="545353"/>
                  </a:solidFill>
                  <a:latin typeface="Arial" panose="020B0604020202020204" pitchFamily="34" charset="0"/>
                  <a:cs typeface="Arial" panose="020B0604020202020204" pitchFamily="34" charset="0"/>
                </a:rPr>
                <a:t>Surveys</a:t>
              </a:r>
              <a:endParaRPr lang="en-CA" sz="1200">
                <a:solidFill>
                  <a:prstClr val="black"/>
                </a:solidFill>
                <a:latin typeface="Calibri"/>
              </a:endParaRPr>
            </a:p>
          </p:txBody>
        </p:sp>
        <p:pic>
          <p:nvPicPr>
            <p:cNvPr id="105" name="Picture 104">
              <a:extLst>
                <a:ext uri="{FF2B5EF4-FFF2-40B4-BE49-F238E27FC236}">
                  <a16:creationId xmlns:a16="http://schemas.microsoft.com/office/drawing/2014/main" id="{4E5AD9EE-A005-3A65-A9E3-A3CE38F3E15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028324" y="3356992"/>
              <a:ext cx="740723" cy="674312"/>
            </a:xfrm>
            <a:prstGeom prst="rect">
              <a:avLst/>
            </a:prstGeom>
          </p:spPr>
        </p:pic>
      </p:grpSp>
      <p:pic>
        <p:nvPicPr>
          <p:cNvPr id="106" name="Picture 105">
            <a:extLst>
              <a:ext uri="{FF2B5EF4-FFF2-40B4-BE49-F238E27FC236}">
                <a16:creationId xmlns:a16="http://schemas.microsoft.com/office/drawing/2014/main" id="{50B5A04B-C9BA-5A89-C03D-402C7CC8D86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803950" y="5503441"/>
            <a:ext cx="672975" cy="612640"/>
          </a:xfrm>
          <a:prstGeom prst="rect">
            <a:avLst/>
          </a:prstGeom>
        </p:spPr>
      </p:pic>
      <p:pic>
        <p:nvPicPr>
          <p:cNvPr id="107" name="Picture 106">
            <a:extLst>
              <a:ext uri="{FF2B5EF4-FFF2-40B4-BE49-F238E27FC236}">
                <a16:creationId xmlns:a16="http://schemas.microsoft.com/office/drawing/2014/main" id="{1606173D-7301-72D7-E90C-113A617E8DA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689528" y="4734639"/>
            <a:ext cx="665705" cy="606021"/>
          </a:xfrm>
          <a:prstGeom prst="rect">
            <a:avLst/>
          </a:prstGeom>
        </p:spPr>
      </p:pic>
      <p:grpSp>
        <p:nvGrpSpPr>
          <p:cNvPr id="108" name="Group 107">
            <a:extLst>
              <a:ext uri="{FF2B5EF4-FFF2-40B4-BE49-F238E27FC236}">
                <a16:creationId xmlns:a16="http://schemas.microsoft.com/office/drawing/2014/main" id="{2B909FD1-FFA2-258F-E485-C7BFE307A47F}"/>
              </a:ext>
            </a:extLst>
          </p:cNvPr>
          <p:cNvGrpSpPr/>
          <p:nvPr/>
        </p:nvGrpSpPr>
        <p:grpSpPr>
          <a:xfrm>
            <a:off x="6200236" y="4591540"/>
            <a:ext cx="1289733" cy="590123"/>
            <a:chOff x="5218994" y="4470022"/>
            <a:chExt cx="1699369" cy="777551"/>
          </a:xfrm>
        </p:grpSpPr>
        <p:sp>
          <p:nvSpPr>
            <p:cNvPr id="109" name="Rectangle 108">
              <a:extLst>
                <a:ext uri="{FF2B5EF4-FFF2-40B4-BE49-F238E27FC236}">
                  <a16:creationId xmlns:a16="http://schemas.microsoft.com/office/drawing/2014/main" id="{8D8DA640-A46D-98C0-5F11-643D5C36C37D}"/>
                </a:ext>
              </a:extLst>
            </p:cNvPr>
            <p:cNvSpPr/>
            <p:nvPr/>
          </p:nvSpPr>
          <p:spPr>
            <a:xfrm>
              <a:off x="5720359" y="4882597"/>
              <a:ext cx="1198004" cy="364976"/>
            </a:xfrm>
            <a:prstGeom prst="rect">
              <a:avLst/>
            </a:prstGeom>
          </p:spPr>
          <p:txBody>
            <a:bodyPr wrap="none">
              <a:spAutoFit/>
            </a:bodyPr>
            <a:lstStyle/>
            <a:p>
              <a:pPr algn="r" defTabSz="914377">
                <a:defRPr/>
              </a:pPr>
              <a:r>
                <a:rPr lang="en-CA" sz="1200">
                  <a:solidFill>
                    <a:srgbClr val="545353"/>
                  </a:solidFill>
                  <a:latin typeface="Arial" panose="020B0604020202020204" pitchFamily="34" charset="0"/>
                  <a:cs typeface="Arial" panose="020B0604020202020204" pitchFamily="34" charset="0"/>
                </a:rPr>
                <a:t>Encryption</a:t>
              </a:r>
              <a:endParaRPr lang="en-CA" sz="1200">
                <a:solidFill>
                  <a:prstClr val="black"/>
                </a:solidFill>
                <a:latin typeface="Calibri"/>
              </a:endParaRPr>
            </a:p>
          </p:txBody>
        </p:sp>
        <p:pic>
          <p:nvPicPr>
            <p:cNvPr id="110" name="Picture 109">
              <a:extLst>
                <a:ext uri="{FF2B5EF4-FFF2-40B4-BE49-F238E27FC236}">
                  <a16:creationId xmlns:a16="http://schemas.microsoft.com/office/drawing/2014/main" id="{7B65AC48-5BBC-DD28-208F-E782CD9DED2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218994" y="4470022"/>
              <a:ext cx="813748" cy="740791"/>
            </a:xfrm>
            <a:prstGeom prst="rect">
              <a:avLst/>
            </a:prstGeom>
          </p:spPr>
        </p:pic>
      </p:grpSp>
      <p:grpSp>
        <p:nvGrpSpPr>
          <p:cNvPr id="111" name="Group 110">
            <a:extLst>
              <a:ext uri="{FF2B5EF4-FFF2-40B4-BE49-F238E27FC236}">
                <a16:creationId xmlns:a16="http://schemas.microsoft.com/office/drawing/2014/main" id="{6C4F6948-FA9B-836E-F828-41C449770087}"/>
              </a:ext>
            </a:extLst>
          </p:cNvPr>
          <p:cNvGrpSpPr/>
          <p:nvPr/>
        </p:nvGrpSpPr>
        <p:grpSpPr>
          <a:xfrm>
            <a:off x="3627542" y="2243126"/>
            <a:ext cx="1085728" cy="806673"/>
            <a:chOff x="3868107" y="2302827"/>
            <a:chExt cx="1430566" cy="1062882"/>
          </a:xfrm>
        </p:grpSpPr>
        <p:sp>
          <p:nvSpPr>
            <p:cNvPr id="112" name="TextBox 111">
              <a:extLst>
                <a:ext uri="{FF2B5EF4-FFF2-40B4-BE49-F238E27FC236}">
                  <a16:creationId xmlns:a16="http://schemas.microsoft.com/office/drawing/2014/main" id="{3A94D1B8-C360-94BA-4581-4C09AA723280}"/>
                </a:ext>
              </a:extLst>
            </p:cNvPr>
            <p:cNvSpPr txBox="1"/>
            <p:nvPr/>
          </p:nvSpPr>
          <p:spPr>
            <a:xfrm>
              <a:off x="4349903" y="2757413"/>
              <a:ext cx="948770" cy="608296"/>
            </a:xfrm>
            <a:prstGeom prst="rect">
              <a:avLst/>
            </a:prstGeom>
            <a:noFill/>
            <a:ln w="3175">
              <a:noFill/>
            </a:ln>
          </p:spPr>
          <p:txBody>
            <a:bodyPr wrap="none" rtlCol="0">
              <a:spAutoFit/>
            </a:bodyPr>
            <a:lstStyle/>
            <a:p>
              <a:pPr defTabSz="914377">
                <a:defRPr/>
              </a:pPr>
              <a:r>
                <a:rPr lang="en-CA" sz="600">
                  <a:solidFill>
                    <a:srgbClr val="545353"/>
                  </a:solidFill>
                  <a:latin typeface="Arial" panose="020B0604020202020204" pitchFamily="34" charset="0"/>
                  <a:cs typeface="Arial" panose="020B0604020202020204" pitchFamily="34" charset="0"/>
                </a:rPr>
                <a:t>  </a:t>
              </a:r>
              <a:r>
                <a:rPr lang="en-CA" sz="1200">
                  <a:solidFill>
                    <a:srgbClr val="545353"/>
                  </a:solidFill>
                  <a:latin typeface="Arial" panose="020B0604020202020204" pitchFamily="34" charset="0"/>
                  <a:cs typeface="Arial" panose="020B0604020202020204" pitchFamily="34" charset="0"/>
                </a:rPr>
                <a:t>Google</a:t>
              </a:r>
              <a:br>
                <a:rPr lang="en-CA" sz="1200">
                  <a:solidFill>
                    <a:srgbClr val="545353"/>
                  </a:solidFill>
                  <a:latin typeface="Arial" panose="020B0604020202020204" pitchFamily="34" charset="0"/>
                  <a:cs typeface="Arial" panose="020B0604020202020204" pitchFamily="34" charset="0"/>
                </a:rPr>
              </a:br>
              <a:r>
                <a:rPr lang="en-CA" sz="1200">
                  <a:solidFill>
                    <a:srgbClr val="545353"/>
                  </a:solidFill>
                  <a:latin typeface="Arial" panose="020B0604020202020204" pitchFamily="34" charset="0"/>
                  <a:cs typeface="Arial" panose="020B0604020202020204" pitchFamily="34" charset="0"/>
                </a:rPr>
                <a:t>Home</a:t>
              </a:r>
            </a:p>
          </p:txBody>
        </p:sp>
        <p:pic>
          <p:nvPicPr>
            <p:cNvPr id="113" name="Picture 112">
              <a:extLst>
                <a:ext uri="{FF2B5EF4-FFF2-40B4-BE49-F238E27FC236}">
                  <a16:creationId xmlns:a16="http://schemas.microsoft.com/office/drawing/2014/main" id="{EC75295A-FED7-4985-5CA6-96DA355F87D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868107" y="2302827"/>
              <a:ext cx="813790" cy="791186"/>
            </a:xfrm>
            <a:prstGeom prst="rect">
              <a:avLst/>
            </a:prstGeom>
          </p:spPr>
        </p:pic>
      </p:grpSp>
      <p:pic>
        <p:nvPicPr>
          <p:cNvPr id="114" name="Picture 113">
            <a:extLst>
              <a:ext uri="{FF2B5EF4-FFF2-40B4-BE49-F238E27FC236}">
                <a16:creationId xmlns:a16="http://schemas.microsoft.com/office/drawing/2014/main" id="{53DE1FF6-5FEC-8EF6-CCE8-5EDEDB30EB34}"/>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375677" y="2590864"/>
            <a:ext cx="584671" cy="532253"/>
          </a:xfrm>
          <a:prstGeom prst="rect">
            <a:avLst/>
          </a:prstGeom>
        </p:spPr>
      </p:pic>
      <p:grpSp>
        <p:nvGrpSpPr>
          <p:cNvPr id="115" name="Group 114">
            <a:extLst>
              <a:ext uri="{FF2B5EF4-FFF2-40B4-BE49-F238E27FC236}">
                <a16:creationId xmlns:a16="http://schemas.microsoft.com/office/drawing/2014/main" id="{BE517CC0-D9D3-FC98-E913-C6B094990CBA}"/>
              </a:ext>
            </a:extLst>
          </p:cNvPr>
          <p:cNvGrpSpPr/>
          <p:nvPr/>
        </p:nvGrpSpPr>
        <p:grpSpPr>
          <a:xfrm>
            <a:off x="3301179" y="2909435"/>
            <a:ext cx="1120219" cy="720709"/>
            <a:chOff x="4041938" y="3363532"/>
            <a:chExt cx="1476007" cy="949616"/>
          </a:xfrm>
        </p:grpSpPr>
        <p:sp>
          <p:nvSpPr>
            <p:cNvPr id="116" name="TextBox 115">
              <a:extLst>
                <a:ext uri="{FF2B5EF4-FFF2-40B4-BE49-F238E27FC236}">
                  <a16:creationId xmlns:a16="http://schemas.microsoft.com/office/drawing/2014/main" id="{6893FAE6-1895-9C7F-7AA0-EEC70B1BE49D}"/>
                </a:ext>
              </a:extLst>
            </p:cNvPr>
            <p:cNvSpPr txBox="1"/>
            <p:nvPr/>
          </p:nvSpPr>
          <p:spPr>
            <a:xfrm>
              <a:off x="4406544" y="3704852"/>
              <a:ext cx="1111401" cy="608296"/>
            </a:xfrm>
            <a:prstGeom prst="rect">
              <a:avLst/>
            </a:prstGeom>
            <a:noFill/>
            <a:ln w="3175">
              <a:noFill/>
            </a:ln>
          </p:spPr>
          <p:txBody>
            <a:bodyPr wrap="none" rtlCol="0">
              <a:spAutoFit/>
            </a:bodyPr>
            <a:lstStyle/>
            <a:p>
              <a:pPr defTabSz="914377">
                <a:defRPr/>
              </a:pPr>
              <a:r>
                <a:rPr lang="en-CA" sz="600">
                  <a:solidFill>
                    <a:srgbClr val="545353"/>
                  </a:solidFill>
                  <a:latin typeface="Arial" panose="020B0604020202020204" pitchFamily="34" charset="0"/>
                  <a:cs typeface="Arial" panose="020B0604020202020204" pitchFamily="34" charset="0"/>
                </a:rPr>
                <a:t>    </a:t>
              </a:r>
              <a:r>
                <a:rPr lang="en-CA" sz="1200">
                  <a:solidFill>
                    <a:srgbClr val="545353"/>
                  </a:solidFill>
                  <a:latin typeface="Arial" panose="020B0604020202020204" pitchFamily="34" charset="0"/>
                  <a:cs typeface="Arial" panose="020B0604020202020204" pitchFamily="34" charset="0"/>
                </a:rPr>
                <a:t>Open</a:t>
              </a:r>
            </a:p>
            <a:p>
              <a:pPr defTabSz="914377">
                <a:defRPr/>
              </a:pPr>
              <a:r>
                <a:rPr lang="en-CA" sz="1200">
                  <a:solidFill>
                    <a:srgbClr val="545353"/>
                  </a:solidFill>
                  <a:latin typeface="Arial" panose="020B0604020202020204" pitchFamily="34" charset="0"/>
                  <a:cs typeface="Arial" panose="020B0604020202020204" pitchFamily="34" charset="0"/>
                </a:rPr>
                <a:t>Source    </a:t>
              </a:r>
            </a:p>
          </p:txBody>
        </p:sp>
        <p:pic>
          <p:nvPicPr>
            <p:cNvPr id="117" name="Picture 116">
              <a:extLst>
                <a:ext uri="{FF2B5EF4-FFF2-40B4-BE49-F238E27FC236}">
                  <a16:creationId xmlns:a16="http://schemas.microsoft.com/office/drawing/2014/main" id="{A8CBC7F9-BA14-CF34-762F-4F8F1195841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041938" y="3363532"/>
              <a:ext cx="763147" cy="741950"/>
            </a:xfrm>
            <a:prstGeom prst="rect">
              <a:avLst/>
            </a:prstGeom>
          </p:spPr>
        </p:pic>
      </p:grpSp>
      <p:pic>
        <p:nvPicPr>
          <p:cNvPr id="118" name="Picture 117">
            <a:extLst>
              <a:ext uri="{FF2B5EF4-FFF2-40B4-BE49-F238E27FC236}">
                <a16:creationId xmlns:a16="http://schemas.microsoft.com/office/drawing/2014/main" id="{44FEE3E9-0728-EBB8-DBF5-A227E6E75975}"/>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668923" y="4586811"/>
            <a:ext cx="698088" cy="635503"/>
          </a:xfrm>
          <a:prstGeom prst="rect">
            <a:avLst/>
          </a:prstGeom>
        </p:spPr>
      </p:pic>
      <p:pic>
        <p:nvPicPr>
          <p:cNvPr id="119" name="Picture 118">
            <a:extLst>
              <a:ext uri="{FF2B5EF4-FFF2-40B4-BE49-F238E27FC236}">
                <a16:creationId xmlns:a16="http://schemas.microsoft.com/office/drawing/2014/main" id="{08638212-AC31-1B5F-1658-D315E670A96B}"/>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591065" y="2801666"/>
            <a:ext cx="589540" cy="536685"/>
          </a:xfrm>
          <a:prstGeom prst="rect">
            <a:avLst/>
          </a:prstGeom>
        </p:spPr>
      </p:pic>
      <p:grpSp>
        <p:nvGrpSpPr>
          <p:cNvPr id="120" name="Group 119">
            <a:extLst>
              <a:ext uri="{FF2B5EF4-FFF2-40B4-BE49-F238E27FC236}">
                <a16:creationId xmlns:a16="http://schemas.microsoft.com/office/drawing/2014/main" id="{BF606831-CB54-B843-B469-3F70527034E4}"/>
              </a:ext>
            </a:extLst>
          </p:cNvPr>
          <p:cNvGrpSpPr/>
          <p:nvPr/>
        </p:nvGrpSpPr>
        <p:grpSpPr>
          <a:xfrm>
            <a:off x="4948049" y="3608521"/>
            <a:ext cx="1185616" cy="667028"/>
            <a:chOff x="4922153" y="3852638"/>
            <a:chExt cx="1562181" cy="878884"/>
          </a:xfrm>
        </p:grpSpPr>
        <p:sp>
          <p:nvSpPr>
            <p:cNvPr id="121" name="TextBox 120">
              <a:extLst>
                <a:ext uri="{FF2B5EF4-FFF2-40B4-BE49-F238E27FC236}">
                  <a16:creationId xmlns:a16="http://schemas.microsoft.com/office/drawing/2014/main" id="{ED5398E1-7E28-376C-7E8E-87BC451FEEC7}"/>
                </a:ext>
              </a:extLst>
            </p:cNvPr>
            <p:cNvSpPr txBox="1"/>
            <p:nvPr/>
          </p:nvSpPr>
          <p:spPr>
            <a:xfrm>
              <a:off x="5465861" y="4123227"/>
              <a:ext cx="1018473" cy="608295"/>
            </a:xfrm>
            <a:prstGeom prst="rect">
              <a:avLst/>
            </a:prstGeom>
            <a:noFill/>
            <a:ln w="3175">
              <a:noFill/>
            </a:ln>
          </p:spPr>
          <p:txBody>
            <a:bodyPr wrap="none" rtlCol="0">
              <a:spAutoFit/>
            </a:bodyPr>
            <a:lstStyle/>
            <a:p>
              <a:pPr defTabSz="914377">
                <a:defRPr/>
              </a:pPr>
              <a:r>
                <a:rPr lang="en-CA" sz="600">
                  <a:solidFill>
                    <a:srgbClr val="545353"/>
                  </a:solidFill>
                  <a:latin typeface="Arial" panose="020B0604020202020204" pitchFamily="34" charset="0"/>
                  <a:cs typeface="Arial" panose="020B0604020202020204" pitchFamily="34" charset="0"/>
                </a:rPr>
                <a:t>    </a:t>
              </a:r>
              <a:r>
                <a:rPr lang="en-CA" sz="1200">
                  <a:solidFill>
                    <a:srgbClr val="545353"/>
                  </a:solidFill>
                  <a:latin typeface="Arial" panose="020B0604020202020204" pitchFamily="34" charset="0"/>
                  <a:cs typeface="Arial" panose="020B0604020202020204" pitchFamily="34" charset="0"/>
                </a:rPr>
                <a:t>Web</a:t>
              </a:r>
            </a:p>
            <a:p>
              <a:pPr defTabSz="914377">
                <a:defRPr/>
              </a:pPr>
              <a:r>
                <a:rPr lang="en-CA" sz="1200">
                  <a:solidFill>
                    <a:srgbClr val="545353"/>
                  </a:solidFill>
                  <a:latin typeface="Arial" panose="020B0604020202020204" pitchFamily="34" charset="0"/>
                  <a:cs typeface="Arial" panose="020B0604020202020204" pitchFamily="34" charset="0"/>
                </a:rPr>
                <a:t>Services</a:t>
              </a:r>
            </a:p>
          </p:txBody>
        </p:sp>
        <p:pic>
          <p:nvPicPr>
            <p:cNvPr id="122" name="Picture 121">
              <a:extLst>
                <a:ext uri="{FF2B5EF4-FFF2-40B4-BE49-F238E27FC236}">
                  <a16:creationId xmlns:a16="http://schemas.microsoft.com/office/drawing/2014/main" id="{B4091A24-E583-1DB2-FEC0-7A605F606096}"/>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922153" y="3852638"/>
              <a:ext cx="745366" cy="724663"/>
            </a:xfrm>
            <a:prstGeom prst="rect">
              <a:avLst/>
            </a:prstGeom>
          </p:spPr>
        </p:pic>
      </p:grpSp>
      <p:sp>
        <p:nvSpPr>
          <p:cNvPr id="123" name="Rectangle 122">
            <a:extLst>
              <a:ext uri="{FF2B5EF4-FFF2-40B4-BE49-F238E27FC236}">
                <a16:creationId xmlns:a16="http://schemas.microsoft.com/office/drawing/2014/main" id="{8A91F442-4D65-D33B-B019-5EFC9A74B49E}"/>
              </a:ext>
            </a:extLst>
          </p:cNvPr>
          <p:cNvSpPr/>
          <p:nvPr/>
        </p:nvSpPr>
        <p:spPr>
          <a:xfrm>
            <a:off x="7355963" y="2899773"/>
            <a:ext cx="808235" cy="461665"/>
          </a:xfrm>
          <a:prstGeom prst="rect">
            <a:avLst/>
          </a:prstGeom>
        </p:spPr>
        <p:txBody>
          <a:bodyPr wrap="none">
            <a:spAutoFit/>
          </a:bodyPr>
          <a:lstStyle/>
          <a:p>
            <a:pPr defTabSz="914377">
              <a:defRPr/>
            </a:pPr>
            <a:r>
              <a:rPr lang="en-CA" sz="1200">
                <a:solidFill>
                  <a:srgbClr val="545353"/>
                </a:solidFill>
                <a:latin typeface="Arial" panose="020B0604020202020204" pitchFamily="34" charset="0"/>
                <a:cs typeface="Arial" panose="020B0604020202020204" pitchFamily="34" charset="0"/>
              </a:rPr>
              <a:t>Mobile    </a:t>
            </a:r>
          </a:p>
          <a:p>
            <a:pPr defTabSz="914377">
              <a:defRPr/>
            </a:pPr>
            <a:r>
              <a:rPr lang="en-CA" sz="1200">
                <a:solidFill>
                  <a:srgbClr val="545353"/>
                </a:solidFill>
                <a:latin typeface="Arial" panose="020B0604020202020204" pitchFamily="34" charset="0"/>
                <a:cs typeface="Arial" panose="020B0604020202020204" pitchFamily="34" charset="0"/>
              </a:rPr>
              <a:t>Friendly</a:t>
            </a:r>
            <a:endParaRPr lang="en-CA" sz="1200">
              <a:solidFill>
                <a:prstClr val="black"/>
              </a:solidFill>
              <a:latin typeface="Calibri"/>
            </a:endParaRPr>
          </a:p>
        </p:txBody>
      </p:sp>
      <p:pic>
        <p:nvPicPr>
          <p:cNvPr id="124" name="Picture 123">
            <a:extLst>
              <a:ext uri="{FF2B5EF4-FFF2-40B4-BE49-F238E27FC236}">
                <a16:creationId xmlns:a16="http://schemas.microsoft.com/office/drawing/2014/main" id="{F8A1306C-BCA5-F203-2926-595A56F64641}"/>
              </a:ext>
            </a:extLst>
          </p:cNvPr>
          <p:cNvPicPr>
            <a:picLocks noChangeAspect="1"/>
          </p:cNvPicPr>
          <p:nvPr/>
        </p:nvPicPr>
        <p:blipFill>
          <a:blip r:embed="rId25" cstate="print">
            <a:extLst>
              <a:ext uri="{BEBA8EAE-BF5A-486C-A8C5-ECC9F3942E4B}">
                <a14:imgProps xmlns:a14="http://schemas.microsoft.com/office/drawing/2010/main">
                  <a14:imgLayer r:embed="rId26">
                    <a14:imgEffect>
                      <a14:backgroundRemoval t="0" b="100000" l="0" r="100000">
                        <a14:foregroundMark x1="51358" y1="64909" x2="51358" y2="64909"/>
                        <a14:foregroundMark x1="43307" y1="63333" x2="43307" y2="63333"/>
                        <a14:foregroundMark x1="37245" y1="60848" x2="37245" y2="60848"/>
                        <a14:foregroundMark x1="11009" y1="44424" x2="11009" y2="44424"/>
                        <a14:foregroundMark x1="15519" y1="77576" x2="15519" y2="77576"/>
                        <a14:foregroundMark x1="24636" y1="73758" x2="24636" y2="73758"/>
                        <a14:foregroundMark x1="19059" y1="50727" x2="19059" y2="50727"/>
                        <a14:foregroundMark x1="18574" y1="54182" x2="18574" y2="54182"/>
                        <a14:foregroundMark x1="16052" y1="39091" x2="16052" y2="39091"/>
                        <a14:foregroundMark x1="14791" y1="34000" x2="14791" y2="34000"/>
                        <a14:foregroundMark x1="19302" y1="28667" x2="19302" y2="28667"/>
                        <a14:foregroundMark x1="17313" y1="24545" x2="17313" y2="24545"/>
                        <a14:foregroundMark x1="15276" y1="21091" x2="15276" y2="21091"/>
                        <a14:foregroundMark x1="11979" y1="18545" x2="11979" y2="18545"/>
                        <a14:foregroundMark x1="24345" y1="47273" x2="24345" y2="47273"/>
                        <a14:foregroundMark x1="23084" y1="32424" x2="23084" y2="32424"/>
                        <a14:foregroundMark x1="19302" y1="50121" x2="19302" y2="50121"/>
                        <a14:foregroundMark x1="19059" y1="56424" x2="19059" y2="56424"/>
                      </a14:backgroundRemoval>
                    </a14:imgEffect>
                  </a14:imgLayer>
                </a14:imgProps>
              </a:ext>
              <a:ext uri="{28A0092B-C50C-407E-A947-70E740481C1C}">
                <a14:useLocalDpi xmlns:a14="http://schemas.microsoft.com/office/drawing/2010/main" val="0"/>
              </a:ext>
            </a:extLst>
          </a:blip>
          <a:stretch>
            <a:fillRect/>
          </a:stretch>
        </p:blipFill>
        <p:spPr>
          <a:xfrm flipH="1">
            <a:off x="4340434" y="2038031"/>
            <a:ext cx="677533" cy="527197"/>
          </a:xfrm>
          <a:prstGeom prst="rect">
            <a:avLst/>
          </a:prstGeom>
        </p:spPr>
      </p:pic>
      <p:pic>
        <p:nvPicPr>
          <p:cNvPr id="125" name="Picture 124">
            <a:extLst>
              <a:ext uri="{FF2B5EF4-FFF2-40B4-BE49-F238E27FC236}">
                <a16:creationId xmlns:a16="http://schemas.microsoft.com/office/drawing/2014/main" id="{89D42FDC-FE64-90C6-8751-10D5D8574716}"/>
              </a:ext>
            </a:extLst>
          </p:cNvPr>
          <p:cNvPicPr>
            <a:picLocks noChangeAspect="1"/>
          </p:cNvPicPr>
          <p:nvPr/>
        </p:nvPicPr>
        <p:blipFill>
          <a:blip r:embed="rId27" cstate="print">
            <a:extLst>
              <a:ext uri="{BEBA8EAE-BF5A-486C-A8C5-ECC9F3942E4B}">
                <a14:imgProps xmlns:a14="http://schemas.microsoft.com/office/drawing/2010/main">
                  <a14:imgLayer r:embed="rId28">
                    <a14:imgEffect>
                      <a14:backgroundRemoval t="0" b="100000" l="0" r="100000">
                        <a14:foregroundMark x1="49545" y1="66514" x2="49545" y2="66514"/>
                        <a14:foregroundMark x1="77727" y1="41743" x2="77727" y2="41743"/>
                        <a14:foregroundMark x1="73636" y1="27064" x2="73636" y2="27064"/>
                        <a14:foregroundMark x1="58182" y1="11468" x2="58182" y2="11468"/>
                        <a14:foregroundMark x1="38182" y1="12844" x2="38182" y2="12844"/>
                        <a14:foregroundMark x1="23636" y1="29817" x2="23636" y2="29817"/>
                        <a14:foregroundMark x1="28182" y1="40826" x2="28182" y2="40826"/>
                        <a14:foregroundMark x1="69545" y1="46789" x2="69545" y2="46789"/>
                        <a14:foregroundMark x1="60455" y1="32110" x2="60455" y2="32110"/>
                        <a14:foregroundMark x1="57273" y1="24771" x2="57273" y2="24771"/>
                        <a14:foregroundMark x1="51818" y1="22477" x2="51818" y2="22477"/>
                        <a14:foregroundMark x1="40909" y1="32110" x2="40909" y2="32110"/>
                        <a14:foregroundMark x1="50909" y1="40826" x2="50909" y2="40826"/>
                        <a14:foregroundMark x1="60455" y1="32569" x2="60455" y2="32569"/>
                        <a14:foregroundMark x1="58636" y1="31193" x2="58636" y2="31193"/>
                        <a14:foregroundMark x1="60909" y1="30734" x2="60909" y2="30734"/>
                        <a14:foregroundMark x1="62273" y1="32110" x2="62273" y2="32110"/>
                        <a14:foregroundMark x1="61364" y1="31193" x2="61364" y2="31193"/>
                        <a14:foregroundMark x1="62273" y1="29817" x2="62273" y2="29817"/>
                        <a14:foregroundMark x1="60455" y1="29817" x2="60455" y2="29817"/>
                        <a14:foregroundMark x1="58636" y1="29817" x2="58636" y2="29817"/>
                        <a14:foregroundMark x1="60455" y1="34862" x2="60455" y2="34862"/>
                        <a14:foregroundMark x1="57273" y1="40367" x2="57273" y2="40367"/>
                        <a14:foregroundMark x1="42727" y1="25229" x2="42727" y2="25229"/>
                        <a14:foregroundMark x1="42727" y1="40826" x2="42727" y2="40826"/>
                      </a14:backgroundRemoval>
                    </a14:imgEffect>
                  </a14:imgLayer>
                </a14:imgProps>
              </a:ext>
              <a:ext uri="{28A0092B-C50C-407E-A947-70E740481C1C}">
                <a14:useLocalDpi xmlns:a14="http://schemas.microsoft.com/office/drawing/2010/main" val="0"/>
              </a:ext>
            </a:extLst>
          </a:blip>
          <a:stretch>
            <a:fillRect/>
          </a:stretch>
        </p:blipFill>
        <p:spPr>
          <a:xfrm>
            <a:off x="4151745" y="2915287"/>
            <a:ext cx="1061759" cy="1051139"/>
          </a:xfrm>
          <a:prstGeom prst="rect">
            <a:avLst/>
          </a:prstGeom>
        </p:spPr>
      </p:pic>
      <p:pic>
        <p:nvPicPr>
          <p:cNvPr id="127" name="Picture 126">
            <a:extLst>
              <a:ext uri="{FF2B5EF4-FFF2-40B4-BE49-F238E27FC236}">
                <a16:creationId xmlns:a16="http://schemas.microsoft.com/office/drawing/2014/main" id="{E4A7AFA9-43C9-85B4-2D95-AB39BD5333D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07619" y="3135336"/>
            <a:ext cx="523279" cy="443389"/>
          </a:xfrm>
          <a:prstGeom prst="rect">
            <a:avLst/>
          </a:prstGeom>
        </p:spPr>
      </p:pic>
      <p:pic>
        <p:nvPicPr>
          <p:cNvPr id="128" name="Picture 127">
            <a:extLst>
              <a:ext uri="{FF2B5EF4-FFF2-40B4-BE49-F238E27FC236}">
                <a16:creationId xmlns:a16="http://schemas.microsoft.com/office/drawing/2014/main" id="{D596230D-53C2-111A-E6A4-67D43CDD384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6975" y="3125946"/>
            <a:ext cx="523279" cy="443389"/>
          </a:xfrm>
          <a:prstGeom prst="rect">
            <a:avLst/>
          </a:prstGeom>
        </p:spPr>
      </p:pic>
      <p:pic>
        <p:nvPicPr>
          <p:cNvPr id="129" name="Picture 128">
            <a:extLst>
              <a:ext uri="{FF2B5EF4-FFF2-40B4-BE49-F238E27FC236}">
                <a16:creationId xmlns:a16="http://schemas.microsoft.com/office/drawing/2014/main" id="{45CA8FAF-51A2-15CC-9CED-30AFA718E30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6128159" y="5361182"/>
            <a:ext cx="523279" cy="443389"/>
          </a:xfrm>
          <a:prstGeom prst="rect">
            <a:avLst/>
          </a:prstGeom>
        </p:spPr>
      </p:pic>
      <p:grpSp>
        <p:nvGrpSpPr>
          <p:cNvPr id="3" name="Group 2">
            <a:extLst>
              <a:ext uri="{FF2B5EF4-FFF2-40B4-BE49-F238E27FC236}">
                <a16:creationId xmlns:a16="http://schemas.microsoft.com/office/drawing/2014/main" id="{AFBFBD9A-DC9E-8943-4C63-653E0BE07A4F}"/>
              </a:ext>
            </a:extLst>
          </p:cNvPr>
          <p:cNvGrpSpPr/>
          <p:nvPr/>
        </p:nvGrpSpPr>
        <p:grpSpPr>
          <a:xfrm>
            <a:off x="3813241" y="3596263"/>
            <a:ext cx="1314682" cy="785727"/>
            <a:chOff x="3916268" y="3271862"/>
            <a:chExt cx="1732238" cy="1035282"/>
          </a:xfrm>
        </p:grpSpPr>
        <p:sp>
          <p:nvSpPr>
            <p:cNvPr id="5" name="TextBox 4">
              <a:extLst>
                <a:ext uri="{FF2B5EF4-FFF2-40B4-BE49-F238E27FC236}">
                  <a16:creationId xmlns:a16="http://schemas.microsoft.com/office/drawing/2014/main" id="{F96E7817-7156-CB59-13E1-95F540E467E3}"/>
                </a:ext>
              </a:extLst>
            </p:cNvPr>
            <p:cNvSpPr txBox="1"/>
            <p:nvPr/>
          </p:nvSpPr>
          <p:spPr>
            <a:xfrm>
              <a:off x="4324367" y="3698850"/>
              <a:ext cx="1324139" cy="608294"/>
            </a:xfrm>
            <a:prstGeom prst="rect">
              <a:avLst/>
            </a:prstGeom>
            <a:noFill/>
            <a:ln w="3175">
              <a:noFill/>
            </a:ln>
          </p:spPr>
          <p:txBody>
            <a:bodyPr wrap="none" rtlCol="0">
              <a:spAutoFit/>
            </a:bodyPr>
            <a:lstStyle/>
            <a:p>
              <a:pPr defTabSz="914377">
                <a:defRPr/>
              </a:pPr>
              <a:r>
                <a:rPr lang="en-CA" sz="1200">
                  <a:solidFill>
                    <a:srgbClr val="545353"/>
                  </a:solidFill>
                  <a:latin typeface="Arial" panose="020B0604020202020204" pitchFamily="34" charset="0"/>
                  <a:cs typeface="Arial" panose="020B0604020202020204" pitchFamily="34" charset="0"/>
                </a:rPr>
                <a:t>Real Time   </a:t>
              </a:r>
            </a:p>
            <a:p>
              <a:pPr defTabSz="914377">
                <a:defRPr/>
              </a:pPr>
              <a:r>
                <a:rPr lang="en-CA" sz="1200">
                  <a:solidFill>
                    <a:srgbClr val="545353"/>
                  </a:solidFill>
                  <a:latin typeface="Arial" panose="020B0604020202020204" pitchFamily="34" charset="0"/>
                  <a:cs typeface="Arial" panose="020B0604020202020204" pitchFamily="34" charset="0"/>
                </a:rPr>
                <a:t>Reporting</a:t>
              </a:r>
            </a:p>
          </p:txBody>
        </p:sp>
        <p:pic>
          <p:nvPicPr>
            <p:cNvPr id="6" name="Picture 5">
              <a:extLst>
                <a:ext uri="{FF2B5EF4-FFF2-40B4-BE49-F238E27FC236}">
                  <a16:creationId xmlns:a16="http://schemas.microsoft.com/office/drawing/2014/main" id="{83D6895E-231D-F823-A36C-8F02979433E1}"/>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3916268" y="3271862"/>
              <a:ext cx="745366" cy="724662"/>
            </a:xfrm>
            <a:prstGeom prst="rect">
              <a:avLst/>
            </a:prstGeom>
          </p:spPr>
        </p:pic>
      </p:grpSp>
      <p:sp>
        <p:nvSpPr>
          <p:cNvPr id="8" name="Rectangle 7">
            <a:extLst>
              <a:ext uri="{FF2B5EF4-FFF2-40B4-BE49-F238E27FC236}">
                <a16:creationId xmlns:a16="http://schemas.microsoft.com/office/drawing/2014/main" id="{D53DC35C-9DBB-F235-1A8A-8437DFB6CB66}"/>
              </a:ext>
            </a:extLst>
          </p:cNvPr>
          <p:cNvSpPr/>
          <p:nvPr/>
        </p:nvSpPr>
        <p:spPr>
          <a:xfrm>
            <a:off x="6420870" y="2656421"/>
            <a:ext cx="510076" cy="276999"/>
          </a:xfrm>
          <a:prstGeom prst="rect">
            <a:avLst/>
          </a:prstGeom>
        </p:spPr>
        <p:txBody>
          <a:bodyPr wrap="none">
            <a:spAutoFit/>
          </a:bodyPr>
          <a:lstStyle/>
          <a:p>
            <a:pPr defTabSz="914377">
              <a:defRPr/>
            </a:pPr>
            <a:r>
              <a:rPr lang="en-CA" sz="1200">
                <a:solidFill>
                  <a:srgbClr val="545353"/>
                </a:solidFill>
                <a:latin typeface="Arial" panose="020B0604020202020204" pitchFamily="34" charset="0"/>
                <a:cs typeface="Arial" panose="020B0604020202020204" pitchFamily="34" charset="0"/>
              </a:rPr>
              <a:t>SEO</a:t>
            </a:r>
          </a:p>
        </p:txBody>
      </p:sp>
      <p:sp>
        <p:nvSpPr>
          <p:cNvPr id="7" name="TextBox 6">
            <a:extLst>
              <a:ext uri="{FF2B5EF4-FFF2-40B4-BE49-F238E27FC236}">
                <a16:creationId xmlns:a16="http://schemas.microsoft.com/office/drawing/2014/main" id="{1DED933C-D0D8-78BE-031D-40221CA54A5A}"/>
              </a:ext>
            </a:extLst>
          </p:cNvPr>
          <p:cNvSpPr txBox="1"/>
          <p:nvPr/>
        </p:nvSpPr>
        <p:spPr>
          <a:xfrm>
            <a:off x="10437838" y="2176285"/>
            <a:ext cx="2246300" cy="276999"/>
          </a:xfrm>
          <a:prstGeom prst="rect">
            <a:avLst/>
          </a:prstGeom>
          <a:noFill/>
          <a:ln w="3175">
            <a:noFill/>
          </a:ln>
        </p:spPr>
        <p:txBody>
          <a:bodyPr wrap="square" rtlCol="0">
            <a:spAutoFit/>
          </a:bodyPr>
          <a:lstStyle/>
          <a:p>
            <a:pPr defTabSz="914377">
              <a:defRPr/>
            </a:pPr>
            <a:r>
              <a:rPr lang="en-CA" sz="1200">
                <a:solidFill>
                  <a:srgbClr val="545353"/>
                </a:solidFill>
                <a:latin typeface="Arial" panose="020B0604020202020204" pitchFamily="34" charset="0"/>
                <a:cs typeface="Arial" panose="020B0604020202020204" pitchFamily="34" charset="0"/>
              </a:rPr>
              <a:t>Eligibility determination</a:t>
            </a:r>
          </a:p>
        </p:txBody>
      </p:sp>
      <p:sp>
        <p:nvSpPr>
          <p:cNvPr id="12" name="TextBox 11">
            <a:extLst>
              <a:ext uri="{FF2B5EF4-FFF2-40B4-BE49-F238E27FC236}">
                <a16:creationId xmlns:a16="http://schemas.microsoft.com/office/drawing/2014/main" id="{B1302546-3308-00AA-2202-D8CB73D078D0}"/>
              </a:ext>
            </a:extLst>
          </p:cNvPr>
          <p:cNvSpPr txBox="1"/>
          <p:nvPr/>
        </p:nvSpPr>
        <p:spPr>
          <a:xfrm>
            <a:off x="10471508" y="3495457"/>
            <a:ext cx="2107345" cy="646331"/>
          </a:xfrm>
          <a:prstGeom prst="rect">
            <a:avLst/>
          </a:prstGeom>
          <a:noFill/>
          <a:ln w="3175">
            <a:noFill/>
          </a:ln>
        </p:spPr>
        <p:txBody>
          <a:bodyPr wrap="square" rtlCol="0">
            <a:spAutoFit/>
          </a:bodyPr>
          <a:lstStyle/>
          <a:p>
            <a:pPr defTabSz="914377">
              <a:defRPr/>
            </a:pPr>
            <a:r>
              <a:rPr lang="en-CA" sz="1200">
                <a:solidFill>
                  <a:srgbClr val="545353"/>
                </a:solidFill>
                <a:latin typeface="Arial" panose="020B0604020202020204" pitchFamily="34" charset="0"/>
                <a:cs typeface="Arial" panose="020B0604020202020204" pitchFamily="34" charset="0"/>
              </a:rPr>
              <a:t>New insights through interaction and service analytics</a:t>
            </a:r>
          </a:p>
        </p:txBody>
      </p:sp>
      <p:pic>
        <p:nvPicPr>
          <p:cNvPr id="13" name="Picture 12">
            <a:extLst>
              <a:ext uri="{FF2B5EF4-FFF2-40B4-BE49-F238E27FC236}">
                <a16:creationId xmlns:a16="http://schemas.microsoft.com/office/drawing/2014/main" id="{90809F1E-7A69-FA79-DBBE-20C52966DFD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921021" y="2615969"/>
            <a:ext cx="526908" cy="436808"/>
          </a:xfrm>
          <a:prstGeom prst="rect">
            <a:avLst/>
          </a:prstGeom>
        </p:spPr>
      </p:pic>
      <p:pic>
        <p:nvPicPr>
          <p:cNvPr id="19" name="Picture 18">
            <a:extLst>
              <a:ext uri="{FF2B5EF4-FFF2-40B4-BE49-F238E27FC236}">
                <a16:creationId xmlns:a16="http://schemas.microsoft.com/office/drawing/2014/main" id="{020F17E1-5735-BDCF-1015-B43D1E112EF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934566" y="3512136"/>
            <a:ext cx="521393" cy="474648"/>
          </a:xfrm>
          <a:prstGeom prst="rect">
            <a:avLst/>
          </a:prstGeom>
        </p:spPr>
      </p:pic>
      <p:pic>
        <p:nvPicPr>
          <p:cNvPr id="20" name="Picture 19">
            <a:extLst>
              <a:ext uri="{FF2B5EF4-FFF2-40B4-BE49-F238E27FC236}">
                <a16:creationId xmlns:a16="http://schemas.microsoft.com/office/drawing/2014/main" id="{40213129-0B3A-EFC0-2AEB-BD9818550309}"/>
              </a:ext>
            </a:extLst>
          </p:cNvPr>
          <p:cNvPicPr>
            <a:picLocks noChangeAspect="1"/>
          </p:cNvPicPr>
          <p:nvPr/>
        </p:nvPicPr>
        <p:blipFill>
          <a:blip r:embed="rId25" cstate="print">
            <a:extLst>
              <a:ext uri="{BEBA8EAE-BF5A-486C-A8C5-ECC9F3942E4B}">
                <a14:imgProps xmlns:a14="http://schemas.microsoft.com/office/drawing/2010/main">
                  <a14:imgLayer r:embed="rId26">
                    <a14:imgEffect>
                      <a14:backgroundRemoval t="0" b="100000" l="0" r="100000">
                        <a14:foregroundMark x1="51358" y1="64909" x2="51358" y2="64909"/>
                        <a14:foregroundMark x1="43307" y1="63333" x2="43307" y2="63333"/>
                        <a14:foregroundMark x1="37245" y1="60848" x2="37245" y2="60848"/>
                        <a14:foregroundMark x1="11009" y1="44424" x2="11009" y2="44424"/>
                        <a14:foregroundMark x1="15519" y1="77576" x2="15519" y2="77576"/>
                        <a14:foregroundMark x1="24636" y1="73758" x2="24636" y2="73758"/>
                        <a14:foregroundMark x1="19059" y1="50727" x2="19059" y2="50727"/>
                        <a14:foregroundMark x1="18574" y1="54182" x2="18574" y2="54182"/>
                        <a14:foregroundMark x1="16052" y1="39091" x2="16052" y2="39091"/>
                        <a14:foregroundMark x1="14791" y1="34000" x2="14791" y2="34000"/>
                        <a14:foregroundMark x1="19302" y1="28667" x2="19302" y2="28667"/>
                        <a14:foregroundMark x1="17313" y1="24545" x2="17313" y2="24545"/>
                        <a14:foregroundMark x1="15276" y1="21091" x2="15276" y2="21091"/>
                        <a14:foregroundMark x1="11979" y1="18545" x2="11979" y2="18545"/>
                        <a14:foregroundMark x1="24345" y1="47273" x2="24345" y2="47273"/>
                        <a14:foregroundMark x1="23084" y1="32424" x2="23084" y2="32424"/>
                        <a14:foregroundMark x1="19302" y1="50121" x2="19302" y2="50121"/>
                        <a14:foregroundMark x1="19059" y1="56424" x2="19059" y2="56424"/>
                      </a14:backgroundRemoval>
                    </a14:imgEffect>
                  </a14:imgLayer>
                </a14:imgProps>
              </a:ext>
              <a:ext uri="{28A0092B-C50C-407E-A947-70E740481C1C}">
                <a14:useLocalDpi xmlns:a14="http://schemas.microsoft.com/office/drawing/2010/main" val="0"/>
              </a:ext>
            </a:extLst>
          </a:blip>
          <a:stretch>
            <a:fillRect/>
          </a:stretch>
        </p:blipFill>
        <p:spPr>
          <a:xfrm flipH="1">
            <a:off x="10017211" y="4226337"/>
            <a:ext cx="387773" cy="228697"/>
          </a:xfrm>
          <a:prstGeom prst="rect">
            <a:avLst/>
          </a:prstGeom>
        </p:spPr>
      </p:pic>
      <p:pic>
        <p:nvPicPr>
          <p:cNvPr id="21" name="Picture 20">
            <a:extLst>
              <a:ext uri="{FF2B5EF4-FFF2-40B4-BE49-F238E27FC236}">
                <a16:creationId xmlns:a16="http://schemas.microsoft.com/office/drawing/2014/main" id="{4802FFE0-D40B-13C8-FBB8-C1896C11A41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914165" y="5202185"/>
            <a:ext cx="553577" cy="503948"/>
          </a:xfrm>
          <a:prstGeom prst="rect">
            <a:avLst/>
          </a:prstGeom>
        </p:spPr>
      </p:pic>
      <p:sp>
        <p:nvSpPr>
          <p:cNvPr id="23" name="TextBox 22">
            <a:extLst>
              <a:ext uri="{FF2B5EF4-FFF2-40B4-BE49-F238E27FC236}">
                <a16:creationId xmlns:a16="http://schemas.microsoft.com/office/drawing/2014/main" id="{FBF9FD31-581F-3B2D-5900-17E0C8FF0E00}"/>
              </a:ext>
            </a:extLst>
          </p:cNvPr>
          <p:cNvSpPr txBox="1"/>
          <p:nvPr/>
        </p:nvSpPr>
        <p:spPr>
          <a:xfrm>
            <a:off x="10467742" y="2992477"/>
            <a:ext cx="1785364" cy="461665"/>
          </a:xfrm>
          <a:prstGeom prst="rect">
            <a:avLst/>
          </a:prstGeom>
          <a:noFill/>
          <a:ln w="3175">
            <a:noFill/>
          </a:ln>
        </p:spPr>
        <p:txBody>
          <a:bodyPr wrap="square" rtlCol="0">
            <a:spAutoFit/>
          </a:bodyPr>
          <a:lstStyle/>
          <a:p>
            <a:pPr defTabSz="914377">
              <a:defRPr/>
            </a:pPr>
            <a:r>
              <a:rPr lang="en-CA" sz="1200">
                <a:solidFill>
                  <a:srgbClr val="545353"/>
                </a:solidFill>
                <a:latin typeface="Arial" panose="020B0604020202020204" pitchFamily="34" charset="0"/>
                <a:cs typeface="Arial" panose="020B0604020202020204" pitchFamily="34" charset="0"/>
              </a:rPr>
              <a:t>Apply for a benefit or report an incident</a:t>
            </a:r>
          </a:p>
        </p:txBody>
      </p:sp>
      <p:sp>
        <p:nvSpPr>
          <p:cNvPr id="4" name="Rectangle 3">
            <a:extLst>
              <a:ext uri="{FF2B5EF4-FFF2-40B4-BE49-F238E27FC236}">
                <a16:creationId xmlns:a16="http://schemas.microsoft.com/office/drawing/2014/main" id="{572388B2-E903-78B5-A203-4927F98DAC7B}"/>
              </a:ext>
            </a:extLst>
          </p:cNvPr>
          <p:cNvSpPr/>
          <p:nvPr/>
        </p:nvSpPr>
        <p:spPr>
          <a:xfrm rot="18925936">
            <a:off x="10085737" y="3159226"/>
            <a:ext cx="254007" cy="223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CA">
              <a:solidFill>
                <a:prstClr val="white"/>
              </a:solidFill>
              <a:latin typeface="Calibri"/>
            </a:endParaRPr>
          </a:p>
        </p:txBody>
      </p:sp>
      <p:pic>
        <p:nvPicPr>
          <p:cNvPr id="10" name="Picture 9">
            <a:extLst>
              <a:ext uri="{FF2B5EF4-FFF2-40B4-BE49-F238E27FC236}">
                <a16:creationId xmlns:a16="http://schemas.microsoft.com/office/drawing/2014/main" id="{DA6CCEC7-3D7A-37FD-EEA6-3E5873345FE5}"/>
              </a:ext>
            </a:extLst>
          </p:cNvPr>
          <p:cNvPicPr>
            <a:picLocks noChangeAspect="1"/>
          </p:cNvPicPr>
          <p:nvPr/>
        </p:nvPicPr>
        <p:blipFill>
          <a:blip r:embed="rId30">
            <a:clrChange>
              <a:clrFrom>
                <a:srgbClr val="FEFEFE"/>
              </a:clrFrom>
              <a:clrTo>
                <a:srgbClr val="FEFEFE">
                  <a:alpha val="0"/>
                </a:srgbClr>
              </a:clrTo>
            </a:clrChange>
            <a:alphaModFix amt="70000"/>
          </a:blip>
          <a:stretch>
            <a:fillRect/>
          </a:stretch>
        </p:blipFill>
        <p:spPr>
          <a:xfrm>
            <a:off x="10117898" y="3168054"/>
            <a:ext cx="197961" cy="197961"/>
          </a:xfrm>
          <a:prstGeom prst="rect">
            <a:avLst/>
          </a:prstGeom>
        </p:spPr>
      </p:pic>
      <p:pic>
        <p:nvPicPr>
          <p:cNvPr id="24" name="Picture 23">
            <a:extLst>
              <a:ext uri="{FF2B5EF4-FFF2-40B4-BE49-F238E27FC236}">
                <a16:creationId xmlns:a16="http://schemas.microsoft.com/office/drawing/2014/main" id="{7FD90B72-5D7C-CF27-1BC0-59DC20CDF575}"/>
              </a:ext>
            </a:extLst>
          </p:cNvPr>
          <p:cNvPicPr>
            <a:picLocks noChangeAspect="1"/>
          </p:cNvPicPr>
          <p:nvPr/>
        </p:nvPicPr>
        <p:blipFill>
          <a:blip r:embed="rId31">
            <a:alphaModFix amt="50000"/>
          </a:blip>
          <a:stretch>
            <a:fillRect/>
          </a:stretch>
        </p:blipFill>
        <p:spPr>
          <a:xfrm>
            <a:off x="10101853" y="5790024"/>
            <a:ext cx="214007" cy="208225"/>
          </a:xfrm>
          <a:prstGeom prst="rect">
            <a:avLst/>
          </a:prstGeom>
        </p:spPr>
      </p:pic>
      <p:sp>
        <p:nvSpPr>
          <p:cNvPr id="27" name="TextBox 26">
            <a:extLst>
              <a:ext uri="{FF2B5EF4-FFF2-40B4-BE49-F238E27FC236}">
                <a16:creationId xmlns:a16="http://schemas.microsoft.com/office/drawing/2014/main" id="{C6D4F0F2-364E-AFE6-BF85-CEDD497C5558}"/>
              </a:ext>
            </a:extLst>
          </p:cNvPr>
          <p:cNvSpPr txBox="1"/>
          <p:nvPr/>
        </p:nvSpPr>
        <p:spPr>
          <a:xfrm>
            <a:off x="243840" y="104503"/>
            <a:ext cx="1184366" cy="369332"/>
          </a:xfrm>
          <a:prstGeom prst="rect">
            <a:avLst/>
          </a:prstGeom>
          <a:noFill/>
        </p:spPr>
        <p:txBody>
          <a:bodyPr wrap="square" rtlCol="0">
            <a:spAutoFit/>
          </a:bodyPr>
          <a:lstStyle/>
          <a:p>
            <a:r>
              <a:rPr lang="en-CA" dirty="0"/>
              <a:t>Annex B</a:t>
            </a:r>
          </a:p>
        </p:txBody>
      </p:sp>
    </p:spTree>
    <p:extLst>
      <p:ext uri="{BB962C8B-B14F-4D97-AF65-F5344CB8AC3E}">
        <p14:creationId xmlns:p14="http://schemas.microsoft.com/office/powerpoint/2010/main" val="312390992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203686-782C-D434-0B3E-A84843038609}"/>
              </a:ext>
            </a:extLst>
          </p:cNvPr>
          <p:cNvSpPr>
            <a:spLocks noGrp="1"/>
          </p:cNvSpPr>
          <p:nvPr>
            <p:ph type="sldNum" sz="quarter" idx="12"/>
          </p:nvPr>
        </p:nvSpPr>
        <p:spPr/>
        <p:txBody>
          <a:bodyPr/>
          <a:lstStyle/>
          <a:p>
            <a:pPr defTabSz="609570">
              <a:defRPr/>
            </a:pPr>
            <a:fld id="{2E86C063-E22E-2E4C-A523-54089486E38F}" type="slidenum">
              <a:rPr lang="en-US">
                <a:solidFill>
                  <a:srgbClr val="000000">
                    <a:tint val="75000"/>
                  </a:srgbClr>
                </a:solidFill>
              </a:rPr>
              <a:pPr defTabSz="609570">
                <a:defRPr/>
              </a:pPr>
              <a:t>2</a:t>
            </a:fld>
            <a:endParaRPr lang="en-US">
              <a:solidFill>
                <a:srgbClr val="000000">
                  <a:tint val="75000"/>
                </a:srgbClr>
              </a:solidFill>
            </a:endParaRPr>
          </a:p>
        </p:txBody>
      </p:sp>
      <p:sp>
        <p:nvSpPr>
          <p:cNvPr id="4" name="TextBox 3">
            <a:extLst>
              <a:ext uri="{FF2B5EF4-FFF2-40B4-BE49-F238E27FC236}">
                <a16:creationId xmlns:a16="http://schemas.microsoft.com/office/drawing/2014/main" id="{E884A328-2400-07A7-00C8-94CE4BF8E6A2}"/>
              </a:ext>
            </a:extLst>
          </p:cNvPr>
          <p:cNvSpPr txBox="1"/>
          <p:nvPr/>
        </p:nvSpPr>
        <p:spPr>
          <a:xfrm>
            <a:off x="268740" y="1052326"/>
            <a:ext cx="5536351" cy="2544223"/>
          </a:xfrm>
          <a:prstGeom prst="rect">
            <a:avLst/>
          </a:prstGeom>
          <a:noFill/>
        </p:spPr>
        <p:txBody>
          <a:bodyPr wrap="square" rtlCol="0">
            <a:spAutoFit/>
          </a:bodyPr>
          <a:lstStyle/>
          <a:p>
            <a:pPr algn="ctr" defTabSz="609570">
              <a:spcBef>
                <a:spcPts val="1600"/>
              </a:spcBef>
              <a:spcAft>
                <a:spcPts val="600"/>
              </a:spcAft>
              <a:defRPr/>
            </a:pPr>
            <a:r>
              <a:rPr lang="en-CA" b="1" dirty="0">
                <a:solidFill>
                  <a:srgbClr val="000000"/>
                </a:solidFill>
                <a:latin typeface="Calibri" panose="020F0502020204030204" pitchFamily="34" charset="0"/>
                <a:cs typeface="Calibri" panose="020F0502020204030204" pitchFamily="34" charset="0"/>
              </a:rPr>
              <a:t>Current Core Technology</a:t>
            </a:r>
          </a:p>
          <a:p>
            <a:pPr marL="237061" indent="-237061" defTabSz="609570">
              <a:spcBef>
                <a:spcPts val="1200"/>
              </a:spcBef>
              <a:buFont typeface="Arial" panose="020B0604020202020204" pitchFamily="34" charset="0"/>
              <a:buChar char="•"/>
              <a:defRPr/>
            </a:pPr>
            <a:r>
              <a:rPr lang="en-CA" sz="1400" dirty="0">
                <a:solidFill>
                  <a:srgbClr val="000000"/>
                </a:solidFill>
                <a:latin typeface="Calibri" panose="020F0502020204030204" pitchFamily="34" charset="0"/>
                <a:cs typeface="Calibri" panose="020F0502020204030204" pitchFamily="34" charset="0"/>
              </a:rPr>
              <a:t>The </a:t>
            </a:r>
            <a:r>
              <a:rPr lang="en-CA" sz="1400" b="1" dirty="0">
                <a:solidFill>
                  <a:srgbClr val="000000"/>
                </a:solidFill>
                <a:latin typeface="Calibri" panose="020F0502020204030204" pitchFamily="34" charset="0"/>
                <a:cs typeface="Calibri" panose="020F0502020204030204" pitchFamily="34" charset="0"/>
              </a:rPr>
              <a:t>Managed Web Service (MWS) platform is the core technology infrastructure </a:t>
            </a:r>
            <a:r>
              <a:rPr lang="en-CA" sz="1400" dirty="0">
                <a:solidFill>
                  <a:srgbClr val="000000"/>
                </a:solidFill>
                <a:latin typeface="Calibri" panose="020F0502020204030204" pitchFamily="34" charset="0"/>
                <a:cs typeface="Calibri" panose="020F0502020204030204" pitchFamily="34" charset="0"/>
              </a:rPr>
              <a:t>in place that operates the Canada.ca website.  It provides enabling technology and platform services to host and secure Canada.ca in the cloud. </a:t>
            </a:r>
          </a:p>
          <a:p>
            <a:pPr marL="237061" indent="-237061" defTabSz="609570">
              <a:spcBef>
                <a:spcPts val="1800"/>
              </a:spcBef>
              <a:buFont typeface="Arial" panose="020B0604020202020204" pitchFamily="34" charset="0"/>
              <a:buChar char="•"/>
              <a:defRPr/>
            </a:pPr>
            <a:r>
              <a:rPr lang="en-CA" sz="1400" dirty="0">
                <a:solidFill>
                  <a:srgbClr val="000000"/>
                </a:solidFill>
                <a:latin typeface="Calibri" panose="020F0502020204030204" pitchFamily="34" charset="0"/>
                <a:cs typeface="Calibri" panose="020F0502020204030204" pitchFamily="34" charset="0"/>
              </a:rPr>
              <a:t>The MWS contract has the advantage of one point of contact as </a:t>
            </a:r>
            <a:r>
              <a:rPr lang="en-CA" sz="1400" b="1" dirty="0">
                <a:solidFill>
                  <a:srgbClr val="000000"/>
                </a:solidFill>
                <a:latin typeface="Calibri" panose="020F0502020204030204" pitchFamily="34" charset="0"/>
                <a:cs typeface="Calibri" panose="020F0502020204030204" pitchFamily="34" charset="0"/>
              </a:rPr>
              <a:t>one sole service provider is accountable </a:t>
            </a:r>
            <a:r>
              <a:rPr lang="en-CA" sz="1400" dirty="0">
                <a:solidFill>
                  <a:srgbClr val="000000"/>
                </a:solidFill>
                <a:latin typeface="Calibri" panose="020F0502020204030204" pitchFamily="34" charset="0"/>
                <a:cs typeface="Calibri" panose="020F0502020204030204" pitchFamily="34" charset="0"/>
              </a:rPr>
              <a:t>for end-to-end services, rather than three separate points of contact. </a:t>
            </a:r>
          </a:p>
          <a:p>
            <a:pPr defTabSz="609570">
              <a:defRPr/>
            </a:pPr>
            <a:endParaRPr lang="en-CA" sz="1333" dirty="0">
              <a:solidFill>
                <a:srgbClr val="000000"/>
              </a:solidFill>
              <a:latin typeface="Calibri" panose="020F0502020204030204" pitchFamily="34" charset="0"/>
              <a:cs typeface="Calibri" panose="020F0502020204030204" pitchFamily="34" charset="0"/>
            </a:endParaRPr>
          </a:p>
        </p:txBody>
      </p:sp>
      <p:graphicFrame>
        <p:nvGraphicFramePr>
          <p:cNvPr id="7" name="Diagram 6">
            <a:extLst>
              <a:ext uri="{FF2B5EF4-FFF2-40B4-BE49-F238E27FC236}">
                <a16:creationId xmlns:a16="http://schemas.microsoft.com/office/drawing/2014/main" id="{7C75E7C0-3C96-3CD9-D37A-2E5E0A906ED9}"/>
              </a:ext>
            </a:extLst>
          </p:cNvPr>
          <p:cNvGraphicFramePr/>
          <p:nvPr>
            <p:extLst>
              <p:ext uri="{D42A27DB-BD31-4B8C-83A1-F6EECF244321}">
                <p14:modId xmlns:p14="http://schemas.microsoft.com/office/powerpoint/2010/main" val="2426645671"/>
              </p:ext>
            </p:extLst>
          </p:nvPr>
        </p:nvGraphicFramePr>
        <p:xfrm>
          <a:off x="476250" y="3676649"/>
          <a:ext cx="5507022" cy="2144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DE363191-4720-4624-9C5B-AB683A0D8C00}"/>
              </a:ext>
            </a:extLst>
          </p:cNvPr>
          <p:cNvSpPr txBox="1"/>
          <p:nvPr/>
        </p:nvSpPr>
        <p:spPr>
          <a:xfrm>
            <a:off x="2556395" y="5319659"/>
            <a:ext cx="2042136" cy="369332"/>
          </a:xfrm>
          <a:prstGeom prst="rect">
            <a:avLst/>
          </a:prstGeom>
          <a:noFill/>
        </p:spPr>
        <p:txBody>
          <a:bodyPr wrap="square" lIns="121920" tIns="60960" rIns="121920" bIns="60960" rtlCol="0" anchor="t">
            <a:spAutoFit/>
          </a:bodyPr>
          <a:lstStyle/>
          <a:p>
            <a:pPr defTabSz="1219140">
              <a:defRPr/>
            </a:pPr>
            <a:r>
              <a:rPr lang="en-CA" sz="1600" kern="0" dirty="0">
                <a:solidFill>
                  <a:srgbClr val="000000"/>
                </a:solidFill>
                <a:latin typeface="Calibri" panose="020F0502020204030204" pitchFamily="34" charset="0"/>
                <a:cs typeface="Calibri" panose="020F0502020204030204" pitchFamily="34" charset="0"/>
              </a:rPr>
              <a:t>1 contract</a:t>
            </a:r>
          </a:p>
        </p:txBody>
      </p:sp>
      <p:sp>
        <p:nvSpPr>
          <p:cNvPr id="9" name="Rectangle 8">
            <a:extLst>
              <a:ext uri="{FF2B5EF4-FFF2-40B4-BE49-F238E27FC236}">
                <a16:creationId xmlns:a16="http://schemas.microsoft.com/office/drawing/2014/main" id="{D9912EF6-6DF6-278C-2AE2-F648E2105D42}"/>
              </a:ext>
            </a:extLst>
          </p:cNvPr>
          <p:cNvSpPr/>
          <p:nvPr/>
        </p:nvSpPr>
        <p:spPr>
          <a:xfrm>
            <a:off x="0" y="1"/>
            <a:ext cx="12192000" cy="870856"/>
          </a:xfrm>
          <a:prstGeom prst="rect">
            <a:avLst/>
          </a:prstGeom>
          <a:solidFill>
            <a:srgbClr val="132338"/>
          </a:solidFill>
        </p:spPr>
        <p:txBody>
          <a:bodyPr wrap="square" rtlCol="0" anchor="ctr" anchorCtr="0">
            <a:noAutofit/>
          </a:bodyPr>
          <a:lstStyle/>
          <a:p>
            <a:pPr algn="ctr" defTabSz="914377">
              <a:defRPr/>
            </a:pPr>
            <a:r>
              <a:rPr lang="en-CA" sz="3200" b="1" dirty="0">
                <a:solidFill>
                  <a:prstClr val="white">
                    <a:lumMod val="95000"/>
                  </a:prstClr>
                </a:solidFill>
                <a:latin typeface="Calibri" panose="020F0502020204030204" pitchFamily="34" charset="0"/>
                <a:cs typeface="Calibri" panose="020F0502020204030204" pitchFamily="34" charset="0"/>
              </a:rPr>
              <a:t>Canada.ca Platform – Core Technology</a:t>
            </a:r>
            <a:endParaRPr lang="en-CA" sz="3200" dirty="0">
              <a:solidFill>
                <a:prstClr val="white">
                  <a:lumMod val="95000"/>
                </a:prstClr>
              </a:solidFill>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A647C88C-3AC2-C816-121E-01AEEE65EA38}"/>
              </a:ext>
            </a:extLst>
          </p:cNvPr>
          <p:cNvGrpSpPr/>
          <p:nvPr/>
        </p:nvGrpSpPr>
        <p:grpSpPr>
          <a:xfrm>
            <a:off x="6386910" y="1114425"/>
            <a:ext cx="5536350" cy="5243127"/>
            <a:chOff x="6115050" y="1149671"/>
            <a:chExt cx="5536350" cy="5243127"/>
          </a:xfrm>
        </p:grpSpPr>
        <p:sp>
          <p:nvSpPr>
            <p:cNvPr id="2" name="TextBox 1">
              <a:extLst>
                <a:ext uri="{FF2B5EF4-FFF2-40B4-BE49-F238E27FC236}">
                  <a16:creationId xmlns:a16="http://schemas.microsoft.com/office/drawing/2014/main" id="{77D9A554-5628-CD24-A8AA-FDDAF4D7220F}"/>
                </a:ext>
              </a:extLst>
            </p:cNvPr>
            <p:cNvSpPr txBox="1"/>
            <p:nvPr/>
          </p:nvSpPr>
          <p:spPr>
            <a:xfrm>
              <a:off x="6518682" y="1581224"/>
              <a:ext cx="5132718" cy="4811574"/>
            </a:xfrm>
            <a:prstGeom prst="rect">
              <a:avLst/>
            </a:prstGeom>
            <a:noFill/>
          </p:spPr>
          <p:txBody>
            <a:bodyPr wrap="square" rtlCol="0">
              <a:spAutoFit/>
            </a:bodyPr>
            <a:lstStyle/>
            <a:p>
              <a:pPr defTabSz="457200">
                <a:spcBef>
                  <a:spcPts val="600"/>
                </a:spcBef>
                <a:defRPr/>
              </a:pPr>
              <a:r>
                <a:rPr lang="en-CA" sz="1400" b="1" dirty="0">
                  <a:solidFill>
                    <a:srgbClr val="000000"/>
                  </a:solidFill>
                  <a:latin typeface="Calibri"/>
                  <a:cs typeface="Calibri"/>
                </a:rPr>
                <a:t>The Need</a:t>
              </a:r>
            </a:p>
            <a:p>
              <a:pPr marL="237061" indent="-237061" defTabSz="609570">
                <a:spcBef>
                  <a:spcPts val="200"/>
                </a:spcBef>
                <a:buFont typeface="Arial" panose="020B0604020202020204" pitchFamily="34" charset="0"/>
                <a:buChar char="•"/>
                <a:defRPr/>
              </a:pPr>
              <a:r>
                <a:rPr lang="en-CA" sz="1400" dirty="0">
                  <a:solidFill>
                    <a:srgbClr val="000000"/>
                  </a:solidFill>
                  <a:latin typeface="Calibri" panose="020F0502020204030204" pitchFamily="34" charset="0"/>
                  <a:cs typeface="Calibri" panose="020F0502020204030204" pitchFamily="34" charset="0"/>
                </a:rPr>
                <a:t>Canada.ca has been operating on the MWS platform since 2015. </a:t>
              </a:r>
            </a:p>
            <a:p>
              <a:pPr marL="237061" indent="-237061" defTabSz="609570">
                <a:spcBef>
                  <a:spcPts val="600"/>
                </a:spcBef>
                <a:buFont typeface="Arial" panose="020B0604020202020204" pitchFamily="34" charset="0"/>
                <a:buChar char="•"/>
                <a:defRPr/>
              </a:pPr>
              <a:r>
                <a:rPr lang="en-US" sz="1400" dirty="0">
                  <a:solidFill>
                    <a:srgbClr val="000000"/>
                  </a:solidFill>
                  <a:latin typeface="Calibri" panose="020F0502020204030204" pitchFamily="34" charset="0"/>
                  <a:cs typeface="Calibri" panose="020F0502020204030204" pitchFamily="34" charset="0"/>
                </a:rPr>
                <a:t>In 2023, Treasury Board Ministers approved an additional three years, plus three option years for the MWS contract.  It will expire in six years (March 2029) with no extension years possible. </a:t>
              </a:r>
              <a:endParaRPr lang="en-CA" sz="1400" dirty="0">
                <a:solidFill>
                  <a:srgbClr val="000000"/>
                </a:solidFill>
                <a:latin typeface="Calibri" panose="020F0502020204030204" pitchFamily="34" charset="0"/>
                <a:cs typeface="Calibri" panose="020F0502020204030204" pitchFamily="34" charset="0"/>
              </a:endParaRPr>
            </a:p>
            <a:p>
              <a:pPr indent="0" defTabSz="457200">
                <a:lnSpc>
                  <a:spcPct val="100000"/>
                </a:lnSpc>
                <a:spcBef>
                  <a:spcPts val="1200"/>
                </a:spcBef>
                <a:buNone/>
                <a:defRPr/>
              </a:pPr>
              <a:r>
                <a:rPr lang="en-CA" sz="1400" b="1" dirty="0">
                  <a:solidFill>
                    <a:srgbClr val="000000"/>
                  </a:solidFill>
                  <a:latin typeface="Calibri"/>
                  <a:cs typeface="Calibri"/>
                </a:rPr>
                <a:t>The Goals</a:t>
              </a:r>
            </a:p>
            <a:p>
              <a:pPr marL="237061" lvl="1" indent="-237061" defTabSz="609570">
                <a:spcBef>
                  <a:spcPts val="600"/>
                </a:spcBef>
                <a:buFont typeface="Arial" panose="020B0604020202020204" pitchFamily="34" charset="0"/>
                <a:buChar char="•"/>
                <a:defRPr/>
              </a:pPr>
              <a:r>
                <a:rPr lang="en-CA" sz="1400" dirty="0">
                  <a:solidFill>
                    <a:srgbClr val="000000"/>
                  </a:solidFill>
                  <a:latin typeface="Calibri" panose="020F0502020204030204" pitchFamily="34" charset="0"/>
                  <a:cs typeface="Calibri" panose="020F0502020204030204" pitchFamily="34" charset="0"/>
                </a:rPr>
                <a:t>Continue with the success of the current MWS platform, which provides 100% availability for the public to access Canada.ca’s trusted source of information. </a:t>
              </a:r>
            </a:p>
            <a:p>
              <a:pPr marL="237061" lvl="1" indent="-237061" defTabSz="609570">
                <a:spcBef>
                  <a:spcPts val="600"/>
                </a:spcBef>
                <a:buFont typeface="Arial" panose="020B0604020202020204" pitchFamily="34" charset="0"/>
                <a:buChar char="•"/>
                <a:defRPr/>
              </a:pPr>
              <a:r>
                <a:rPr lang="en-CA" sz="1400" dirty="0">
                  <a:solidFill>
                    <a:srgbClr val="000000"/>
                  </a:solidFill>
                  <a:latin typeface="Calibri" panose="020F0502020204030204" pitchFamily="34" charset="0"/>
                  <a:cs typeface="Calibri" panose="020F0502020204030204" pitchFamily="34" charset="0"/>
                </a:rPr>
                <a:t>Get the best procured solution to support the public and the departments serving them by following a fair and transparent procurement process.  </a:t>
              </a:r>
            </a:p>
            <a:p>
              <a:pPr marL="237061" marR="0" lvl="1" indent="-237061" defTabSz="609570" fontAlgn="auto">
                <a:spcBef>
                  <a:spcPts val="600"/>
                </a:spcBef>
                <a:buClrTx/>
                <a:buSzTx/>
                <a:buFont typeface="Arial" panose="020B0604020202020204" pitchFamily="34" charset="0"/>
                <a:buChar char="•"/>
                <a:tabLst/>
                <a:defRPr/>
              </a:pPr>
              <a:r>
                <a:rPr lang="en-CA" sz="1400" dirty="0">
                  <a:solidFill>
                    <a:srgbClr val="000000"/>
                  </a:solidFill>
                  <a:latin typeface="Calibri" panose="020F0502020204030204" pitchFamily="34" charset="0"/>
                  <a:cs typeface="Calibri" panose="020F0502020204030204" pitchFamily="34" charset="0"/>
                </a:rPr>
                <a:t>Establish Canada.ca at the forefront of client service excellence with a whole-of-government approach, while remaining secure, reliable, scalable, privacy-driven, and barrier-free. </a:t>
              </a:r>
            </a:p>
            <a:p>
              <a:pPr marL="237061" lvl="1" indent="-237061" defTabSz="609570">
                <a:spcBef>
                  <a:spcPts val="600"/>
                </a:spcBef>
                <a:buFont typeface="Arial" panose="020B0604020202020204" pitchFamily="34" charset="0"/>
                <a:buChar char="•"/>
                <a:defRPr/>
              </a:pPr>
              <a:r>
                <a:rPr lang="en-US" sz="1400" dirty="0">
                  <a:solidFill>
                    <a:srgbClr val="000000"/>
                  </a:solidFill>
                  <a:latin typeface="Calibri"/>
                  <a:cs typeface="Calibri"/>
                </a:rPr>
                <a:t>Procure for the future, ensuring that the next platform can meet evolving needs and align with the GC digital ecosystem</a:t>
              </a:r>
              <a:r>
                <a:rPr lang="en-CA" sz="1400" dirty="0">
                  <a:solidFill>
                    <a:srgbClr val="000000"/>
                  </a:solidFill>
                  <a:latin typeface="Calibri"/>
                  <a:cs typeface="Calibri"/>
                </a:rPr>
                <a:t>.</a:t>
              </a:r>
              <a:endParaRPr lang="en-CA" sz="1400" dirty="0">
                <a:solidFill>
                  <a:srgbClr val="000000"/>
                </a:solidFill>
                <a:latin typeface="Calibri" panose="020F0502020204030204" pitchFamily="34" charset="0"/>
                <a:cs typeface="Calibri" panose="020F0502020204030204" pitchFamily="34" charset="0"/>
              </a:endParaRPr>
            </a:p>
            <a:p>
              <a:endParaRPr lang="en-CA" dirty="0"/>
            </a:p>
          </p:txBody>
        </p:sp>
        <p:cxnSp>
          <p:nvCxnSpPr>
            <p:cNvPr id="6" name="Straight Connector 5">
              <a:extLst>
                <a:ext uri="{FF2B5EF4-FFF2-40B4-BE49-F238E27FC236}">
                  <a16:creationId xmlns:a16="http://schemas.microsoft.com/office/drawing/2014/main" id="{8BE48793-0BD3-6D7C-3A1D-45AB23C30B0F}"/>
                </a:ext>
              </a:extLst>
            </p:cNvPr>
            <p:cNvCxnSpPr>
              <a:cxnSpLocks/>
            </p:cNvCxnSpPr>
            <p:nvPr/>
          </p:nvCxnSpPr>
          <p:spPr>
            <a:xfrm>
              <a:off x="6115050" y="1149671"/>
              <a:ext cx="0" cy="4596845"/>
            </a:xfrm>
            <a:prstGeom prst="line">
              <a:avLst/>
            </a:prstGeom>
            <a:ln/>
          </p:spPr>
          <p:style>
            <a:lnRef idx="2">
              <a:schemeClr val="dk1"/>
            </a:lnRef>
            <a:fillRef idx="0">
              <a:schemeClr val="dk1"/>
            </a:fillRef>
            <a:effectRef idx="1">
              <a:schemeClr val="dk1"/>
            </a:effectRef>
            <a:fontRef idx="minor">
              <a:schemeClr val="tx1"/>
            </a:fontRef>
          </p:style>
        </p:cxnSp>
      </p:grpSp>
      <p:sp>
        <p:nvSpPr>
          <p:cNvPr id="15" name="TextBox 14">
            <a:extLst>
              <a:ext uri="{FF2B5EF4-FFF2-40B4-BE49-F238E27FC236}">
                <a16:creationId xmlns:a16="http://schemas.microsoft.com/office/drawing/2014/main" id="{41752D63-73C8-4D29-B259-401B6CB0BB2A}"/>
              </a:ext>
            </a:extLst>
          </p:cNvPr>
          <p:cNvSpPr txBox="1"/>
          <p:nvPr/>
        </p:nvSpPr>
        <p:spPr>
          <a:xfrm>
            <a:off x="7670800" y="1052326"/>
            <a:ext cx="2895600" cy="369332"/>
          </a:xfrm>
          <a:prstGeom prst="rect">
            <a:avLst/>
          </a:prstGeom>
          <a:noFill/>
        </p:spPr>
        <p:txBody>
          <a:bodyPr wrap="square" rtlCol="0">
            <a:spAutoFit/>
          </a:bodyPr>
          <a:lstStyle/>
          <a:p>
            <a:pPr algn="ctr"/>
            <a:r>
              <a:rPr lang="en-CA" b="1" dirty="0">
                <a:solidFill>
                  <a:srgbClr val="000000"/>
                </a:solidFill>
                <a:latin typeface="Calibri" panose="020F0502020204030204" pitchFamily="34" charset="0"/>
                <a:cs typeface="Calibri" panose="020F0502020204030204" pitchFamily="34" charset="0"/>
              </a:rPr>
              <a:t>Re-Procurement</a:t>
            </a:r>
            <a:endParaRPr lang="en-CA" dirty="0"/>
          </a:p>
        </p:txBody>
      </p:sp>
    </p:spTree>
    <p:extLst>
      <p:ext uri="{BB962C8B-B14F-4D97-AF65-F5344CB8AC3E}">
        <p14:creationId xmlns:p14="http://schemas.microsoft.com/office/powerpoint/2010/main" val="1145051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9872E0-6525-B1CB-90FD-B3F52BEB362B}"/>
              </a:ext>
            </a:extLst>
          </p:cNvPr>
          <p:cNvSpPr>
            <a:spLocks noGrp="1"/>
          </p:cNvSpPr>
          <p:nvPr>
            <p:ph type="sldNum" sz="quarter" idx="12"/>
          </p:nvPr>
        </p:nvSpPr>
        <p:spPr/>
        <p:txBody>
          <a:bodyPr/>
          <a:lstStyle/>
          <a:p>
            <a:pPr defTabSz="609585"/>
            <a:fld id="{2E86C063-E22E-2E4C-A523-54089486E38F}" type="slidenum">
              <a:rPr lang="en-US">
                <a:solidFill>
                  <a:prstClr val="black">
                    <a:tint val="75000"/>
                  </a:prstClr>
                </a:solidFill>
                <a:latin typeface="Calibri"/>
              </a:rPr>
              <a:pPr defTabSz="609585"/>
              <a:t>3</a:t>
            </a:fld>
            <a:endParaRPr lang="en-US">
              <a:solidFill>
                <a:prstClr val="black">
                  <a:tint val="75000"/>
                </a:prstClr>
              </a:solidFill>
              <a:latin typeface="Calibri"/>
            </a:endParaRPr>
          </a:p>
        </p:txBody>
      </p:sp>
      <p:pic>
        <p:nvPicPr>
          <p:cNvPr id="7" name="Picture 6">
            <a:extLst>
              <a:ext uri="{FF2B5EF4-FFF2-40B4-BE49-F238E27FC236}">
                <a16:creationId xmlns:a16="http://schemas.microsoft.com/office/drawing/2014/main" id="{8C4E639A-3A90-DF2B-5E4A-9751B45ED9E6}"/>
              </a:ext>
            </a:extLst>
          </p:cNvPr>
          <p:cNvPicPr>
            <a:picLocks noChangeAspect="1"/>
          </p:cNvPicPr>
          <p:nvPr/>
        </p:nvPicPr>
        <p:blipFill>
          <a:blip r:embed="rId3"/>
          <a:stretch>
            <a:fillRect/>
          </a:stretch>
        </p:blipFill>
        <p:spPr>
          <a:xfrm>
            <a:off x="376713" y="235672"/>
            <a:ext cx="11593615" cy="6376143"/>
          </a:xfrm>
          <a:prstGeom prst="rect">
            <a:avLst/>
          </a:prstGeom>
        </p:spPr>
      </p:pic>
      <p:sp>
        <p:nvSpPr>
          <p:cNvPr id="4" name="Left Brace 3">
            <a:extLst>
              <a:ext uri="{FF2B5EF4-FFF2-40B4-BE49-F238E27FC236}">
                <a16:creationId xmlns:a16="http://schemas.microsoft.com/office/drawing/2014/main" id="{0425194E-6DCB-9452-C9D2-756F7ACA8073}"/>
              </a:ext>
            </a:extLst>
          </p:cNvPr>
          <p:cNvSpPr/>
          <p:nvPr/>
        </p:nvSpPr>
        <p:spPr>
          <a:xfrm>
            <a:off x="5770684" y="595281"/>
            <a:ext cx="325316" cy="1441939"/>
          </a:xfrm>
          <a:prstGeom prst="leftBrace">
            <a:avLst/>
          </a:prstGeom>
          <a:ln w="476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 name="Right Brace 4">
            <a:extLst>
              <a:ext uri="{FF2B5EF4-FFF2-40B4-BE49-F238E27FC236}">
                <a16:creationId xmlns:a16="http://schemas.microsoft.com/office/drawing/2014/main" id="{00880AA3-284C-FE26-9D67-8E5371713511}"/>
              </a:ext>
            </a:extLst>
          </p:cNvPr>
          <p:cNvSpPr/>
          <p:nvPr/>
        </p:nvSpPr>
        <p:spPr>
          <a:xfrm>
            <a:off x="10251998" y="516151"/>
            <a:ext cx="246185" cy="1521069"/>
          </a:xfrm>
          <a:prstGeom prst="rightBrace">
            <a:avLst/>
          </a:prstGeom>
          <a:ln w="476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3982039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59A585D1-5D7F-8B93-B246-4D8D55B5C2B3}"/>
              </a:ext>
            </a:extLst>
          </p:cNvPr>
          <p:cNvSpPr/>
          <p:nvPr/>
        </p:nvSpPr>
        <p:spPr>
          <a:xfrm>
            <a:off x="4039562" y="1735560"/>
            <a:ext cx="4192948" cy="3996300"/>
          </a:xfrm>
          <a:prstGeom prst="rect">
            <a:avLst/>
          </a:prstGeom>
          <a:noFill/>
          <a:ln w="47625" cmpd="dbl">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CA" sz="2400">
              <a:solidFill>
                <a:prstClr val="white"/>
              </a:solidFill>
              <a:latin typeface="Arial"/>
            </a:endParaRPr>
          </a:p>
        </p:txBody>
      </p:sp>
      <p:sp>
        <p:nvSpPr>
          <p:cNvPr id="9" name="Rectangle 8">
            <a:extLst>
              <a:ext uri="{FF2B5EF4-FFF2-40B4-BE49-F238E27FC236}">
                <a16:creationId xmlns:a16="http://schemas.microsoft.com/office/drawing/2014/main" id="{D8C64A8C-38A4-9353-3504-535AF3824113}"/>
              </a:ext>
            </a:extLst>
          </p:cNvPr>
          <p:cNvSpPr/>
          <p:nvPr/>
        </p:nvSpPr>
        <p:spPr>
          <a:xfrm>
            <a:off x="23469" y="91627"/>
            <a:ext cx="10073940" cy="391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fr-CA" sz="2400" b="1">
                <a:solidFill>
                  <a:srgbClr val="000000"/>
                </a:solidFill>
                <a:latin typeface="Calibri" panose="020F0502020204030204" pitchFamily="34" charset="0"/>
                <a:cs typeface="Calibri" panose="020F0502020204030204" pitchFamily="34" charset="0"/>
              </a:rPr>
              <a:t>Canada.ca Re-Procurement </a:t>
            </a:r>
            <a:r>
              <a:rPr lang="en-CA" sz="2400" b="1">
                <a:solidFill>
                  <a:srgbClr val="000000"/>
                </a:solidFill>
                <a:latin typeface="Calibri" panose="020F0502020204030204" pitchFamily="34" charset="0"/>
                <a:cs typeface="Calibri" panose="020F0502020204030204" pitchFamily="34" charset="0"/>
              </a:rPr>
              <a:t>Governance</a:t>
            </a:r>
          </a:p>
        </p:txBody>
      </p:sp>
      <p:sp>
        <p:nvSpPr>
          <p:cNvPr id="3" name="TextBox 2">
            <a:extLst>
              <a:ext uri="{FF2B5EF4-FFF2-40B4-BE49-F238E27FC236}">
                <a16:creationId xmlns:a16="http://schemas.microsoft.com/office/drawing/2014/main" id="{3D60104A-7C76-61FF-9EFB-9157CB161541}"/>
              </a:ext>
            </a:extLst>
          </p:cNvPr>
          <p:cNvSpPr txBox="1"/>
          <p:nvPr/>
        </p:nvSpPr>
        <p:spPr>
          <a:xfrm>
            <a:off x="4403121" y="5731860"/>
            <a:ext cx="3829389" cy="451534"/>
          </a:xfrm>
          <a:prstGeom prst="rect">
            <a:avLst/>
          </a:prstGeom>
          <a:noFill/>
        </p:spPr>
        <p:txBody>
          <a:bodyPr wrap="square" lIns="121920" tIns="60960" rIns="121920" bIns="60960" rtlCol="0" anchor="t">
            <a:spAutoFit/>
          </a:bodyPr>
          <a:lstStyle/>
          <a:p>
            <a:pPr marL="118530" indent="-118530" defTabSz="609585">
              <a:buFont typeface="Arial" panose="020B0604020202020204" pitchFamily="34" charset="0"/>
              <a:buChar char="•"/>
              <a:defRPr/>
            </a:pPr>
            <a:r>
              <a:rPr lang="en-CA" sz="1067">
                <a:solidFill>
                  <a:srgbClr val="000000"/>
                </a:solidFill>
                <a:latin typeface="Calibri"/>
                <a:cs typeface="Calibri"/>
              </a:rPr>
              <a:t>TBS, SC and PSPC to identify reps for working level team</a:t>
            </a:r>
          </a:p>
          <a:p>
            <a:pPr marL="118530" indent="-118530" defTabSz="609585">
              <a:buFont typeface="Arial" panose="020B0604020202020204" pitchFamily="34" charset="0"/>
              <a:buChar char="•"/>
              <a:defRPr/>
            </a:pPr>
            <a:r>
              <a:rPr lang="en-CA" sz="1067">
                <a:solidFill>
                  <a:srgbClr val="000000"/>
                </a:solidFill>
                <a:latin typeface="Calibri"/>
                <a:cs typeface="Calibri"/>
              </a:rPr>
              <a:t>SC will establish governance secretariat</a:t>
            </a:r>
          </a:p>
        </p:txBody>
      </p:sp>
      <p:grpSp>
        <p:nvGrpSpPr>
          <p:cNvPr id="86" name="Group 85">
            <a:extLst>
              <a:ext uri="{FF2B5EF4-FFF2-40B4-BE49-F238E27FC236}">
                <a16:creationId xmlns:a16="http://schemas.microsoft.com/office/drawing/2014/main" id="{57001732-1FF9-B970-67CD-FFDA588A8730}"/>
              </a:ext>
            </a:extLst>
          </p:cNvPr>
          <p:cNvGrpSpPr/>
          <p:nvPr/>
        </p:nvGrpSpPr>
        <p:grpSpPr>
          <a:xfrm>
            <a:off x="223523" y="1746908"/>
            <a:ext cx="3603383" cy="2225277"/>
            <a:chOff x="126388" y="1838765"/>
            <a:chExt cx="2702537" cy="1668958"/>
          </a:xfrm>
        </p:grpSpPr>
        <p:sp>
          <p:nvSpPr>
            <p:cNvPr id="85" name="Rectangle 84">
              <a:extLst>
                <a:ext uri="{FF2B5EF4-FFF2-40B4-BE49-F238E27FC236}">
                  <a16:creationId xmlns:a16="http://schemas.microsoft.com/office/drawing/2014/main" id="{06C3E333-9D8C-1D10-03E1-5516469E25F1}"/>
                </a:ext>
              </a:extLst>
            </p:cNvPr>
            <p:cNvSpPr/>
            <p:nvPr/>
          </p:nvSpPr>
          <p:spPr>
            <a:xfrm>
              <a:off x="126388" y="1838765"/>
              <a:ext cx="2702537" cy="1668958"/>
            </a:xfrm>
            <a:prstGeom prst="rect">
              <a:avLst/>
            </a:prstGeom>
            <a:noFill/>
            <a:ln w="47625" cmpd="dbl">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CA" sz="2400">
                <a:solidFill>
                  <a:prstClr val="white"/>
                </a:solidFill>
                <a:latin typeface="Arial"/>
              </a:endParaRPr>
            </a:p>
          </p:txBody>
        </p:sp>
        <p:sp>
          <p:nvSpPr>
            <p:cNvPr id="76" name="Rectangle 75">
              <a:extLst>
                <a:ext uri="{FF2B5EF4-FFF2-40B4-BE49-F238E27FC236}">
                  <a16:creationId xmlns:a16="http://schemas.microsoft.com/office/drawing/2014/main" id="{41C9F3F9-ED74-CA55-3632-4035E1FD3C47}"/>
                </a:ext>
              </a:extLst>
            </p:cNvPr>
            <p:cNvSpPr/>
            <p:nvPr/>
          </p:nvSpPr>
          <p:spPr>
            <a:xfrm>
              <a:off x="237699" y="1956783"/>
              <a:ext cx="2510198" cy="4282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CA" sz="1333" b="1" dirty="0">
                  <a:solidFill>
                    <a:srgbClr val="000000"/>
                  </a:solidFill>
                  <a:latin typeface="Calibri" panose="020F0502020204030204" pitchFamily="34" charset="0"/>
                  <a:cs typeface="Calibri" panose="020F0502020204030204" pitchFamily="34" charset="0"/>
                </a:rPr>
                <a:t>Web Executive Board</a:t>
              </a:r>
            </a:p>
          </p:txBody>
        </p:sp>
        <p:sp>
          <p:nvSpPr>
            <p:cNvPr id="77" name="Rectangle 76">
              <a:extLst>
                <a:ext uri="{FF2B5EF4-FFF2-40B4-BE49-F238E27FC236}">
                  <a16:creationId xmlns:a16="http://schemas.microsoft.com/office/drawing/2014/main" id="{19648ED6-B9AE-4859-4E90-1836303272FA}"/>
                </a:ext>
              </a:extLst>
            </p:cNvPr>
            <p:cNvSpPr/>
            <p:nvPr/>
          </p:nvSpPr>
          <p:spPr>
            <a:xfrm>
              <a:off x="237699" y="2466301"/>
              <a:ext cx="2518434" cy="4282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CA" sz="1333" b="1" dirty="0">
                  <a:solidFill>
                    <a:srgbClr val="000000"/>
                  </a:solidFill>
                  <a:latin typeface="Calibri" panose="020F0502020204030204" pitchFamily="34" charset="0"/>
                  <a:cs typeface="Calibri" panose="020F0502020204030204" pitchFamily="34" charset="0"/>
                </a:rPr>
                <a:t>Web Priorities</a:t>
              </a:r>
            </a:p>
          </p:txBody>
        </p:sp>
        <p:sp>
          <p:nvSpPr>
            <p:cNvPr id="78" name="Rectangle 77">
              <a:extLst>
                <a:ext uri="{FF2B5EF4-FFF2-40B4-BE49-F238E27FC236}">
                  <a16:creationId xmlns:a16="http://schemas.microsoft.com/office/drawing/2014/main" id="{FA92AA9F-0DB3-7FE9-DD95-37B39A303E4B}"/>
                </a:ext>
              </a:extLst>
            </p:cNvPr>
            <p:cNvSpPr/>
            <p:nvPr/>
          </p:nvSpPr>
          <p:spPr>
            <a:xfrm>
              <a:off x="228236" y="2975821"/>
              <a:ext cx="2518433" cy="4282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CA" sz="1333" b="1" dirty="0">
                  <a:solidFill>
                    <a:srgbClr val="000000"/>
                  </a:solidFill>
                  <a:latin typeface="Calibri" panose="020F0502020204030204" pitchFamily="34" charset="0"/>
                  <a:cs typeface="Calibri" panose="020F0502020204030204" pitchFamily="34" charset="0"/>
                </a:rPr>
                <a:t>Working group(s)</a:t>
              </a:r>
            </a:p>
            <a:p>
              <a:pPr algn="ctr" defTabSz="914377">
                <a:defRPr/>
              </a:pPr>
              <a:r>
                <a:rPr lang="en-CA" sz="1333" b="1" dirty="0">
                  <a:solidFill>
                    <a:srgbClr val="000000"/>
                  </a:solidFill>
                  <a:latin typeface="Calibri" panose="020F0502020204030204" pitchFamily="34" charset="0"/>
                  <a:cs typeface="Calibri" panose="020F0502020204030204" pitchFamily="34" charset="0"/>
                </a:rPr>
                <a:t>(as needed)</a:t>
              </a:r>
            </a:p>
          </p:txBody>
        </p:sp>
      </p:grpSp>
      <p:sp>
        <p:nvSpPr>
          <p:cNvPr id="16" name="Rectangle 15">
            <a:extLst>
              <a:ext uri="{FF2B5EF4-FFF2-40B4-BE49-F238E27FC236}">
                <a16:creationId xmlns:a16="http://schemas.microsoft.com/office/drawing/2014/main" id="{B70A630E-DFE0-C89A-B92B-1AC4573FCCBE}"/>
              </a:ext>
            </a:extLst>
          </p:cNvPr>
          <p:cNvSpPr/>
          <p:nvPr/>
        </p:nvSpPr>
        <p:spPr>
          <a:xfrm>
            <a:off x="4127124" y="1834210"/>
            <a:ext cx="4017819" cy="1612732"/>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60960" rIns="36000" bIns="60960" rtlCol="0" anchor="t"/>
          <a:lstStyle/>
          <a:p>
            <a:pPr algn="ctr" defTabSz="914377">
              <a:defRPr/>
            </a:pPr>
            <a:r>
              <a:rPr lang="en-CA" sz="1333" b="1" dirty="0">
                <a:solidFill>
                  <a:srgbClr val="000000"/>
                </a:solidFill>
                <a:latin typeface="Calibri" panose="020F0502020204030204" pitchFamily="34" charset="0"/>
                <a:cs typeface="Calibri" panose="020F0502020204030204" pitchFamily="34" charset="0"/>
              </a:rPr>
              <a:t>Assistant Deputy Minister (ADM)</a:t>
            </a:r>
          </a:p>
          <a:p>
            <a:pPr marL="241294" indent="-241294" defTabSz="914377">
              <a:spcBef>
                <a:spcPts val="400"/>
              </a:spcBef>
              <a:buFont typeface="+mj-lt"/>
              <a:buAutoNum type="arabicPeriod"/>
              <a:defRPr/>
            </a:pPr>
            <a:r>
              <a:rPr lang="en-CA" sz="1200" b="1" dirty="0">
                <a:solidFill>
                  <a:srgbClr val="000000"/>
                </a:solidFill>
                <a:latin typeface="Calibri" panose="020F0502020204030204" pitchFamily="34" charset="0"/>
                <a:cs typeface="Calibri" panose="020F0502020204030204" pitchFamily="34" charset="0"/>
              </a:rPr>
              <a:t>Canada.ca Re-Procurement ADM Committee (decision)</a:t>
            </a:r>
          </a:p>
          <a:p>
            <a:pPr marL="474121" lvl="1" indent="-115990" defTabSz="914377">
              <a:buFont typeface="Wingdings" panose="05000000000000000000" pitchFamily="2" charset="2"/>
              <a:buChar char="§"/>
              <a:defRPr/>
            </a:pPr>
            <a:r>
              <a:rPr lang="en-CA" sz="1050" dirty="0">
                <a:solidFill>
                  <a:srgbClr val="000000"/>
                </a:solidFill>
                <a:latin typeface="Calibri" panose="020F0502020204030204" pitchFamily="34" charset="0"/>
                <a:cs typeface="Calibri" panose="020F0502020204030204" pitchFamily="34" charset="0"/>
              </a:rPr>
              <a:t>Co-chairs SC/CDS</a:t>
            </a:r>
          </a:p>
          <a:p>
            <a:pPr marL="474121" lvl="1" indent="-115990" defTabSz="914377">
              <a:buFont typeface="Wingdings" panose="05000000000000000000" pitchFamily="2" charset="2"/>
              <a:buChar char="§"/>
              <a:defRPr/>
            </a:pPr>
            <a:r>
              <a:rPr lang="en-CA" sz="1050" dirty="0">
                <a:solidFill>
                  <a:srgbClr val="000000"/>
                </a:solidFill>
                <a:latin typeface="Calibri"/>
                <a:cs typeface="Calibri"/>
              </a:rPr>
              <a:t>Membership: SC, CDS, ESDC CIO</a:t>
            </a:r>
            <a:endParaRPr lang="en-CA" sz="1050" b="1" dirty="0">
              <a:solidFill>
                <a:srgbClr val="000000"/>
              </a:solidFill>
              <a:latin typeface="Calibri" panose="020F0502020204030204" pitchFamily="34" charset="0"/>
              <a:cs typeface="Calibri" panose="020F0502020204030204" pitchFamily="34" charset="0"/>
            </a:endParaRPr>
          </a:p>
          <a:p>
            <a:pPr marL="241294" indent="-241294" defTabSz="914377">
              <a:spcBef>
                <a:spcPts val="267"/>
              </a:spcBef>
              <a:buFont typeface="+mj-lt"/>
              <a:buAutoNum type="arabicPeriod"/>
              <a:defRPr/>
            </a:pPr>
            <a:r>
              <a:rPr lang="en-CA" sz="1200" b="1" dirty="0">
                <a:solidFill>
                  <a:srgbClr val="000000"/>
                </a:solidFill>
                <a:latin typeface="Calibri" panose="020F0502020204030204" pitchFamily="34" charset="0"/>
                <a:cs typeface="Calibri" panose="020F0502020204030204" pitchFamily="34" charset="0"/>
              </a:rPr>
              <a:t>Canada.ca Re-procurement ADM Committee (steering)</a:t>
            </a:r>
          </a:p>
          <a:p>
            <a:pPr marL="474121" lvl="1" indent="-115990" defTabSz="914377">
              <a:buFont typeface="Wingdings" panose="05000000000000000000" pitchFamily="2" charset="2"/>
              <a:buChar char="§"/>
              <a:defRPr/>
            </a:pPr>
            <a:r>
              <a:rPr lang="en-CA" sz="1050" dirty="0">
                <a:solidFill>
                  <a:srgbClr val="000000"/>
                </a:solidFill>
                <a:latin typeface="Calibri" panose="020F0502020204030204" pitchFamily="34" charset="0"/>
                <a:cs typeface="Calibri" panose="020F0502020204030204" pitchFamily="34" charset="0"/>
              </a:rPr>
              <a:t>Co-chairs SC/CDS</a:t>
            </a:r>
          </a:p>
          <a:p>
            <a:pPr marL="474121" lvl="1" indent="-115990" defTabSz="914377">
              <a:buFont typeface="Wingdings" panose="05000000000000000000" pitchFamily="2" charset="2"/>
              <a:buChar char="§"/>
              <a:defRPr/>
            </a:pPr>
            <a:r>
              <a:rPr lang="en-CA" sz="1050" dirty="0">
                <a:solidFill>
                  <a:srgbClr val="000000"/>
                </a:solidFill>
                <a:latin typeface="Calibri"/>
                <a:cs typeface="Calibri"/>
              </a:rPr>
              <a:t>Membership:  SC, CDS, ESDC CIO, ESDC </a:t>
            </a:r>
            <a:r>
              <a:rPr lang="en-CA" sz="1050" dirty="0" err="1">
                <a:solidFill>
                  <a:srgbClr val="000000"/>
                </a:solidFill>
                <a:latin typeface="Calibri"/>
                <a:cs typeface="Calibri"/>
              </a:rPr>
              <a:t>CCXO</a:t>
            </a:r>
            <a:r>
              <a:rPr lang="en-CA" sz="1050" dirty="0">
                <a:solidFill>
                  <a:srgbClr val="000000"/>
                </a:solidFill>
                <a:latin typeface="Calibri"/>
                <a:cs typeface="Calibri"/>
              </a:rPr>
              <a:t>, TBS OCIO, TBS CTO, TBS CISO, </a:t>
            </a:r>
            <a:r>
              <a:rPr lang="en-CA" sz="1050" dirty="0" err="1">
                <a:solidFill>
                  <a:srgbClr val="000000"/>
                </a:solidFill>
                <a:latin typeface="Calibri"/>
                <a:cs typeface="Calibri"/>
              </a:rPr>
              <a:t>CCCS</a:t>
            </a:r>
            <a:r>
              <a:rPr lang="en-CA" sz="1050" dirty="0">
                <a:solidFill>
                  <a:srgbClr val="000000"/>
                </a:solidFill>
                <a:latin typeface="Calibri"/>
                <a:cs typeface="Calibri"/>
              </a:rPr>
              <a:t>, PSPC</a:t>
            </a:r>
          </a:p>
        </p:txBody>
      </p:sp>
      <p:sp>
        <p:nvSpPr>
          <p:cNvPr id="18" name="Rectangle 17">
            <a:extLst>
              <a:ext uri="{FF2B5EF4-FFF2-40B4-BE49-F238E27FC236}">
                <a16:creationId xmlns:a16="http://schemas.microsoft.com/office/drawing/2014/main" id="{3EF45F9D-F05A-4355-52C8-D2F4E2AB984D}"/>
              </a:ext>
            </a:extLst>
          </p:cNvPr>
          <p:cNvSpPr/>
          <p:nvPr/>
        </p:nvSpPr>
        <p:spPr>
          <a:xfrm>
            <a:off x="4127124" y="3508303"/>
            <a:ext cx="4017817" cy="1768568"/>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60960" rIns="36000" bIns="60960" rtlCol="0" anchor="t"/>
          <a:lstStyle/>
          <a:p>
            <a:pPr algn="ctr" defTabSz="914377">
              <a:defRPr/>
            </a:pPr>
            <a:r>
              <a:rPr lang="en-CA" sz="1333" b="1" dirty="0">
                <a:solidFill>
                  <a:srgbClr val="000000"/>
                </a:solidFill>
                <a:latin typeface="Calibri" panose="020F0502020204030204" pitchFamily="34" charset="0"/>
                <a:cs typeface="Calibri" panose="020F0502020204030204" pitchFamily="34" charset="0"/>
              </a:rPr>
              <a:t>Director General (DG)</a:t>
            </a:r>
          </a:p>
          <a:p>
            <a:pPr marL="241294" indent="-241294" defTabSz="914377">
              <a:spcBef>
                <a:spcPts val="267"/>
              </a:spcBef>
              <a:buFont typeface="+mj-lt"/>
              <a:buAutoNum type="arabicPeriod"/>
              <a:defRPr/>
            </a:pPr>
            <a:r>
              <a:rPr lang="en-CA" sz="1200" b="1" dirty="0">
                <a:solidFill>
                  <a:srgbClr val="000000"/>
                </a:solidFill>
                <a:latin typeface="Calibri" panose="020F0502020204030204" pitchFamily="34" charset="0"/>
                <a:cs typeface="Calibri" panose="020F0502020204030204" pitchFamily="34" charset="0"/>
              </a:rPr>
              <a:t>Canada.ca Re-Procurement DG Committee (recommendations)</a:t>
            </a:r>
          </a:p>
          <a:p>
            <a:pPr marL="474121" lvl="1" indent="-115990" defTabSz="914377">
              <a:buFont typeface="Wingdings" panose="05000000000000000000" pitchFamily="2" charset="2"/>
              <a:buChar char="§"/>
              <a:defRPr/>
            </a:pPr>
            <a:r>
              <a:rPr lang="en-CA" sz="1050" dirty="0">
                <a:solidFill>
                  <a:srgbClr val="000000"/>
                </a:solidFill>
                <a:latin typeface="Calibri" panose="020F0502020204030204" pitchFamily="34" charset="0"/>
                <a:cs typeface="Calibri" panose="020F0502020204030204" pitchFamily="34" charset="0"/>
              </a:rPr>
              <a:t>Co-chairs SC/CDS</a:t>
            </a:r>
          </a:p>
          <a:p>
            <a:pPr marL="474121" lvl="1" indent="-115990" defTabSz="914377">
              <a:buFont typeface="Wingdings" panose="05000000000000000000" pitchFamily="2" charset="2"/>
              <a:buChar char="§"/>
              <a:defRPr/>
            </a:pPr>
            <a:r>
              <a:rPr lang="en-CA" sz="1050" dirty="0">
                <a:solidFill>
                  <a:srgbClr val="000000"/>
                </a:solidFill>
                <a:latin typeface="Calibri"/>
                <a:cs typeface="Calibri"/>
              </a:rPr>
              <a:t>Membership: SC, CDS, ESDC CIO</a:t>
            </a:r>
            <a:endParaRPr lang="en-CA" sz="1050" b="1" dirty="0">
              <a:solidFill>
                <a:srgbClr val="000000"/>
              </a:solidFill>
              <a:latin typeface="Calibri" panose="020F0502020204030204" pitchFamily="34" charset="0"/>
              <a:cs typeface="Calibri" panose="020F0502020204030204" pitchFamily="34" charset="0"/>
            </a:endParaRPr>
          </a:p>
          <a:p>
            <a:pPr marL="241294" indent="-241294" defTabSz="914377">
              <a:spcBef>
                <a:spcPts val="267"/>
              </a:spcBef>
              <a:buFont typeface="+mj-lt"/>
              <a:buAutoNum type="arabicPeriod"/>
              <a:defRPr/>
            </a:pPr>
            <a:r>
              <a:rPr lang="en-CA" sz="1200" b="1" dirty="0">
                <a:solidFill>
                  <a:srgbClr val="000000"/>
                </a:solidFill>
                <a:latin typeface="Calibri" panose="020F0502020204030204" pitchFamily="34" charset="0"/>
                <a:cs typeface="Calibri" panose="020F0502020204030204" pitchFamily="34" charset="0"/>
              </a:rPr>
              <a:t>Canada.ca Re-procurement DG Committee (steering)</a:t>
            </a:r>
          </a:p>
          <a:p>
            <a:pPr marL="474121" lvl="1" indent="-115990" defTabSz="914377">
              <a:buFont typeface="Wingdings" panose="05000000000000000000" pitchFamily="2" charset="2"/>
              <a:buChar char="§"/>
              <a:defRPr/>
            </a:pPr>
            <a:r>
              <a:rPr lang="en-CA" sz="1050" dirty="0">
                <a:solidFill>
                  <a:srgbClr val="000000"/>
                </a:solidFill>
                <a:latin typeface="Calibri" panose="020F0502020204030204" pitchFamily="34" charset="0"/>
                <a:cs typeface="Calibri" panose="020F0502020204030204" pitchFamily="34" charset="0"/>
              </a:rPr>
              <a:t>Co-chairs SC/CDS</a:t>
            </a:r>
          </a:p>
          <a:p>
            <a:pPr marL="474121" lvl="1" indent="-115990" defTabSz="914377">
              <a:buFont typeface="Wingdings" panose="05000000000000000000" pitchFamily="2" charset="2"/>
              <a:buChar char="§"/>
              <a:defRPr/>
            </a:pPr>
            <a:r>
              <a:rPr lang="en-CA" sz="1050" dirty="0">
                <a:solidFill>
                  <a:srgbClr val="000000"/>
                </a:solidFill>
                <a:latin typeface="Calibri"/>
                <a:cs typeface="Calibri"/>
              </a:rPr>
              <a:t>Membership:  SC, CDS, ESDC CIO, ESDC </a:t>
            </a:r>
            <a:r>
              <a:rPr lang="en-CA" sz="1050" dirty="0" err="1">
                <a:solidFill>
                  <a:srgbClr val="000000"/>
                </a:solidFill>
                <a:latin typeface="Calibri"/>
                <a:cs typeface="Calibri"/>
              </a:rPr>
              <a:t>CCXO</a:t>
            </a:r>
            <a:r>
              <a:rPr lang="en-CA" sz="1050" dirty="0">
                <a:solidFill>
                  <a:srgbClr val="000000"/>
                </a:solidFill>
                <a:latin typeface="Calibri"/>
                <a:cs typeface="Calibri"/>
              </a:rPr>
              <a:t>, TBS OCIO, TBS CTO, TBS CISO, </a:t>
            </a:r>
            <a:r>
              <a:rPr lang="en-CA" sz="1050" dirty="0" err="1">
                <a:solidFill>
                  <a:srgbClr val="000000"/>
                </a:solidFill>
                <a:latin typeface="Calibri"/>
                <a:cs typeface="Calibri"/>
              </a:rPr>
              <a:t>CCCS</a:t>
            </a:r>
            <a:r>
              <a:rPr lang="en-CA" sz="1050" dirty="0">
                <a:solidFill>
                  <a:srgbClr val="000000"/>
                </a:solidFill>
                <a:latin typeface="Calibri"/>
                <a:cs typeface="Calibri"/>
              </a:rPr>
              <a:t>, PSPC</a:t>
            </a:r>
          </a:p>
        </p:txBody>
      </p:sp>
      <p:sp>
        <p:nvSpPr>
          <p:cNvPr id="19" name="Rectangle 18">
            <a:extLst>
              <a:ext uri="{FF2B5EF4-FFF2-40B4-BE49-F238E27FC236}">
                <a16:creationId xmlns:a16="http://schemas.microsoft.com/office/drawing/2014/main" id="{6300DD4C-F537-34F8-65C8-D3F77C23AAA5}"/>
              </a:ext>
            </a:extLst>
          </p:cNvPr>
          <p:cNvSpPr/>
          <p:nvPr/>
        </p:nvSpPr>
        <p:spPr>
          <a:xfrm>
            <a:off x="4127125" y="5339591"/>
            <a:ext cx="4017817" cy="330908"/>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defTabSz="914377">
              <a:defRPr/>
            </a:pPr>
            <a:r>
              <a:rPr lang="en-CA" sz="1200" b="1" dirty="0">
                <a:solidFill>
                  <a:srgbClr val="000000"/>
                </a:solidFill>
                <a:latin typeface="Calibri"/>
                <a:ea typeface="Calibri"/>
                <a:cs typeface="Calibri"/>
              </a:rPr>
              <a:t>Canada.ca Re-procurement working group(s)</a:t>
            </a:r>
          </a:p>
          <a:p>
            <a:pPr algn="ctr" defTabSz="914377">
              <a:defRPr/>
            </a:pPr>
            <a:r>
              <a:rPr lang="en-CA" sz="1067" dirty="0">
                <a:solidFill>
                  <a:srgbClr val="000000"/>
                </a:solidFill>
                <a:latin typeface="Calibri"/>
                <a:ea typeface="Calibri"/>
                <a:cs typeface="Calibri"/>
              </a:rPr>
              <a:t>(as needed)</a:t>
            </a:r>
          </a:p>
        </p:txBody>
      </p:sp>
      <p:grpSp>
        <p:nvGrpSpPr>
          <p:cNvPr id="89" name="Group 88">
            <a:extLst>
              <a:ext uri="{FF2B5EF4-FFF2-40B4-BE49-F238E27FC236}">
                <a16:creationId xmlns:a16="http://schemas.microsoft.com/office/drawing/2014/main" id="{9A9D4113-73D0-501D-F261-C50501C66ECE}"/>
              </a:ext>
            </a:extLst>
          </p:cNvPr>
          <p:cNvGrpSpPr/>
          <p:nvPr/>
        </p:nvGrpSpPr>
        <p:grpSpPr>
          <a:xfrm>
            <a:off x="8428092" y="1735559"/>
            <a:ext cx="3421995" cy="3301773"/>
            <a:chOff x="6334125" y="1505348"/>
            <a:chExt cx="2566496" cy="2476330"/>
          </a:xfrm>
        </p:grpSpPr>
        <p:sp>
          <p:nvSpPr>
            <p:cNvPr id="88" name="Rectangle 87">
              <a:extLst>
                <a:ext uri="{FF2B5EF4-FFF2-40B4-BE49-F238E27FC236}">
                  <a16:creationId xmlns:a16="http://schemas.microsoft.com/office/drawing/2014/main" id="{93BC0997-FE3D-161B-A3A5-E651CCA72237}"/>
                </a:ext>
              </a:extLst>
            </p:cNvPr>
            <p:cNvSpPr/>
            <p:nvPr/>
          </p:nvSpPr>
          <p:spPr>
            <a:xfrm>
              <a:off x="6334125" y="1505348"/>
              <a:ext cx="2566496" cy="2476330"/>
            </a:xfrm>
            <a:prstGeom prst="rect">
              <a:avLst/>
            </a:prstGeom>
            <a:noFill/>
            <a:ln w="47625" cmpd="dbl">
              <a:solidFill>
                <a:srgbClr val="6C52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CA" sz="2400">
                <a:solidFill>
                  <a:prstClr val="white"/>
                </a:solidFill>
                <a:latin typeface="Arial"/>
              </a:endParaRPr>
            </a:p>
          </p:txBody>
        </p:sp>
        <p:sp>
          <p:nvSpPr>
            <p:cNvPr id="50" name="Rectangle 49">
              <a:extLst>
                <a:ext uri="{FF2B5EF4-FFF2-40B4-BE49-F238E27FC236}">
                  <a16:creationId xmlns:a16="http://schemas.microsoft.com/office/drawing/2014/main" id="{923FC9FA-ECA3-B238-AE15-3818E1632D34}"/>
                </a:ext>
              </a:extLst>
            </p:cNvPr>
            <p:cNvSpPr/>
            <p:nvPr/>
          </p:nvSpPr>
          <p:spPr>
            <a:xfrm>
              <a:off x="6421404" y="1593624"/>
              <a:ext cx="2395928" cy="628526"/>
            </a:xfrm>
            <a:prstGeom prst="rect">
              <a:avLst/>
            </a:prstGeom>
            <a:solidFill>
              <a:srgbClr val="FFE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CA" sz="1333" b="1">
                  <a:solidFill>
                    <a:srgbClr val="000000"/>
                  </a:solidFill>
                  <a:latin typeface="Calibri" panose="020F0502020204030204" pitchFamily="34" charset="0"/>
                  <a:cs typeface="Calibri" panose="020F0502020204030204" pitchFamily="34" charset="0"/>
                </a:rPr>
                <a:t>Deputy Minister Committee on Enterprise Priorities and Planning </a:t>
              </a:r>
            </a:p>
            <a:p>
              <a:pPr algn="ctr" defTabSz="914377">
                <a:defRPr/>
              </a:pPr>
              <a:r>
                <a:rPr lang="en-CA" sz="1200">
                  <a:solidFill>
                    <a:srgbClr val="000000"/>
                  </a:solidFill>
                  <a:latin typeface="Calibri" panose="020F0502020204030204" pitchFamily="34" charset="0"/>
                  <a:cs typeface="Calibri" panose="020F0502020204030204" pitchFamily="34" charset="0"/>
                </a:rPr>
                <a:t>(DM CEPP)</a:t>
              </a:r>
            </a:p>
          </p:txBody>
        </p:sp>
        <p:sp>
          <p:nvSpPr>
            <p:cNvPr id="54" name="Rectangle 53">
              <a:extLst>
                <a:ext uri="{FF2B5EF4-FFF2-40B4-BE49-F238E27FC236}">
                  <a16:creationId xmlns:a16="http://schemas.microsoft.com/office/drawing/2014/main" id="{7FCF179A-0B55-1A3E-7399-D74123B5AAB1}"/>
                </a:ext>
              </a:extLst>
            </p:cNvPr>
            <p:cNvSpPr/>
            <p:nvPr/>
          </p:nvSpPr>
          <p:spPr>
            <a:xfrm>
              <a:off x="6430654" y="2290886"/>
              <a:ext cx="2395928" cy="574141"/>
            </a:xfrm>
            <a:prstGeom prst="rect">
              <a:avLst/>
            </a:prstGeom>
            <a:solidFill>
              <a:srgbClr val="FFE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CA" sz="1333" b="1">
                  <a:solidFill>
                    <a:srgbClr val="000000"/>
                  </a:solidFill>
                  <a:latin typeface="Calibri" panose="020F0502020204030204" pitchFamily="34" charset="0"/>
                  <a:cs typeface="Calibri" panose="020F0502020204030204" pitchFamily="34" charset="0"/>
                </a:rPr>
                <a:t>Assistant Deputy Minister Committee on Service and Enterprise Priorities </a:t>
              </a:r>
            </a:p>
            <a:p>
              <a:pPr algn="ctr" defTabSz="914377">
                <a:defRPr/>
              </a:pPr>
              <a:r>
                <a:rPr lang="en-CA" sz="1200">
                  <a:solidFill>
                    <a:srgbClr val="000000"/>
                  </a:solidFill>
                  <a:latin typeface="Calibri" panose="020F0502020204030204" pitchFamily="34" charset="0"/>
                  <a:cs typeface="Calibri" panose="020F0502020204030204" pitchFamily="34" charset="0"/>
                </a:rPr>
                <a:t>(ADM SEP)</a:t>
              </a:r>
            </a:p>
          </p:txBody>
        </p:sp>
        <p:sp>
          <p:nvSpPr>
            <p:cNvPr id="55" name="Rectangle 54">
              <a:extLst>
                <a:ext uri="{FF2B5EF4-FFF2-40B4-BE49-F238E27FC236}">
                  <a16:creationId xmlns:a16="http://schemas.microsoft.com/office/drawing/2014/main" id="{17314938-14CF-85A8-7C1A-AE360EC84C03}"/>
                </a:ext>
              </a:extLst>
            </p:cNvPr>
            <p:cNvSpPr/>
            <p:nvPr/>
          </p:nvSpPr>
          <p:spPr>
            <a:xfrm>
              <a:off x="6430654" y="2935383"/>
              <a:ext cx="2395928" cy="506671"/>
            </a:xfrm>
            <a:prstGeom prst="rect">
              <a:avLst/>
            </a:prstGeom>
            <a:solidFill>
              <a:srgbClr val="FFE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CA" sz="1333" b="1">
                  <a:solidFill>
                    <a:srgbClr val="000000"/>
                  </a:solidFill>
                  <a:latin typeface="Calibri" panose="020F0502020204030204" pitchFamily="34" charset="0"/>
                  <a:cs typeface="Calibri" panose="020F0502020204030204" pitchFamily="34" charset="0"/>
                </a:rPr>
                <a:t>GC Enterprise Architecture Review Board</a:t>
              </a:r>
            </a:p>
            <a:p>
              <a:pPr algn="ctr" defTabSz="914377">
                <a:defRPr/>
              </a:pPr>
              <a:r>
                <a:rPr lang="en-CA" sz="1200">
                  <a:solidFill>
                    <a:srgbClr val="000000"/>
                  </a:solidFill>
                  <a:latin typeface="Calibri" panose="020F0502020204030204" pitchFamily="34" charset="0"/>
                  <a:cs typeface="Calibri" panose="020F0502020204030204" pitchFamily="34" charset="0"/>
                </a:rPr>
                <a:t>(GC EARB)</a:t>
              </a:r>
            </a:p>
          </p:txBody>
        </p:sp>
        <p:sp>
          <p:nvSpPr>
            <p:cNvPr id="56" name="Rectangle 55">
              <a:extLst>
                <a:ext uri="{FF2B5EF4-FFF2-40B4-BE49-F238E27FC236}">
                  <a16:creationId xmlns:a16="http://schemas.microsoft.com/office/drawing/2014/main" id="{5AEAACA1-6095-2B97-6E6A-E4E9B7C9CA59}"/>
                </a:ext>
              </a:extLst>
            </p:cNvPr>
            <p:cNvSpPr/>
            <p:nvPr/>
          </p:nvSpPr>
          <p:spPr>
            <a:xfrm>
              <a:off x="6421404" y="3512407"/>
              <a:ext cx="2395928" cy="382979"/>
            </a:xfrm>
            <a:prstGeom prst="rect">
              <a:avLst/>
            </a:prstGeom>
            <a:solidFill>
              <a:srgbClr val="FFE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CA" sz="1200" b="1">
                  <a:solidFill>
                    <a:srgbClr val="000000"/>
                  </a:solidFill>
                  <a:latin typeface="Calibri" panose="020F0502020204030204" pitchFamily="34" charset="0"/>
                  <a:cs typeface="Calibri" panose="020F0502020204030204" pitchFamily="34" charset="0"/>
                </a:rPr>
                <a:t>Other Government of Canada committees</a:t>
              </a:r>
            </a:p>
            <a:p>
              <a:pPr algn="ctr" defTabSz="914377">
                <a:defRPr/>
              </a:pPr>
              <a:r>
                <a:rPr lang="en-CA" sz="1200">
                  <a:solidFill>
                    <a:srgbClr val="000000"/>
                  </a:solidFill>
                  <a:latin typeface="Calibri" panose="020F0502020204030204" pitchFamily="34" charset="0"/>
                  <a:cs typeface="Calibri" panose="020F0502020204030204" pitchFamily="34" charset="0"/>
                </a:rPr>
                <a:t>(as needed)</a:t>
              </a:r>
            </a:p>
          </p:txBody>
        </p:sp>
      </p:grpSp>
      <p:sp>
        <p:nvSpPr>
          <p:cNvPr id="60" name="Rectangle: Diagonal Corners Rounded 59">
            <a:extLst>
              <a:ext uri="{FF2B5EF4-FFF2-40B4-BE49-F238E27FC236}">
                <a16:creationId xmlns:a16="http://schemas.microsoft.com/office/drawing/2014/main" id="{FBB347D1-C415-C8A8-8FB8-711A4EF0E9BB}"/>
              </a:ext>
            </a:extLst>
          </p:cNvPr>
          <p:cNvSpPr/>
          <p:nvPr/>
        </p:nvSpPr>
        <p:spPr>
          <a:xfrm>
            <a:off x="166282" y="614463"/>
            <a:ext cx="3717868" cy="571732"/>
          </a:xfrm>
          <a:prstGeom prst="round2DiagRect">
            <a:avLst>
              <a:gd name="adj1" fmla="val 50000"/>
              <a:gd name="adj2" fmla="val 0"/>
            </a:avLst>
          </a:prstGeom>
          <a:solidFill>
            <a:schemeClr val="tx1">
              <a:lumMod val="85000"/>
              <a:lumOff val="15000"/>
            </a:schemeClr>
          </a:solidFill>
        </p:spPr>
        <p:txBody>
          <a:bodyPr wrap="square" rtlCol="0" anchor="ctr" anchorCtr="0">
            <a:noAutofit/>
          </a:bodyPr>
          <a:lstStyle/>
          <a:p>
            <a:pPr algn="ctr" defTabSz="609585">
              <a:spcBef>
                <a:spcPts val="2400"/>
              </a:spcBef>
              <a:defRPr/>
            </a:pPr>
            <a:r>
              <a:rPr lang="fr-CA" sz="1467" b="1">
                <a:solidFill>
                  <a:prstClr val="white">
                    <a:lumMod val="95000"/>
                  </a:prstClr>
                </a:solidFill>
                <a:latin typeface="Calibri" panose="020F0502020204030204" pitchFamily="34" charset="0"/>
                <a:cs typeface="Calibri" panose="020F0502020204030204" pitchFamily="34" charset="0"/>
              </a:rPr>
              <a:t>Canada.ca </a:t>
            </a:r>
            <a:r>
              <a:rPr lang="en-CA" sz="1467" b="1">
                <a:solidFill>
                  <a:prstClr val="white">
                    <a:lumMod val="95000"/>
                  </a:prstClr>
                </a:solidFill>
                <a:latin typeface="Calibri" panose="020F0502020204030204" pitchFamily="34" charset="0"/>
                <a:cs typeface="Calibri" panose="020F0502020204030204" pitchFamily="34" charset="0"/>
              </a:rPr>
              <a:t>Interdepartmental</a:t>
            </a:r>
            <a:r>
              <a:rPr lang="fr-CA" sz="1467" b="1">
                <a:solidFill>
                  <a:prstClr val="white">
                    <a:lumMod val="95000"/>
                  </a:prstClr>
                </a:solidFill>
                <a:latin typeface="Calibri" panose="020F0502020204030204" pitchFamily="34" charset="0"/>
                <a:cs typeface="Calibri" panose="020F0502020204030204" pitchFamily="34" charset="0"/>
              </a:rPr>
              <a:t> </a:t>
            </a:r>
          </a:p>
        </p:txBody>
      </p:sp>
      <p:sp>
        <p:nvSpPr>
          <p:cNvPr id="63" name="Rectangle: Diagonal Corners Rounded 62">
            <a:extLst>
              <a:ext uri="{FF2B5EF4-FFF2-40B4-BE49-F238E27FC236}">
                <a16:creationId xmlns:a16="http://schemas.microsoft.com/office/drawing/2014/main" id="{A841485F-731B-331A-6D27-906C1CE65938}"/>
              </a:ext>
            </a:extLst>
          </p:cNvPr>
          <p:cNvSpPr/>
          <p:nvPr/>
        </p:nvSpPr>
        <p:spPr>
          <a:xfrm>
            <a:off x="4226777" y="587287"/>
            <a:ext cx="3717868" cy="571732"/>
          </a:xfrm>
          <a:prstGeom prst="round2DiagRect">
            <a:avLst>
              <a:gd name="adj1" fmla="val 50000"/>
              <a:gd name="adj2" fmla="val 0"/>
            </a:avLst>
          </a:prstGeom>
          <a:solidFill>
            <a:srgbClr val="132338"/>
          </a:solidFill>
        </p:spPr>
        <p:txBody>
          <a:bodyPr wrap="square" rtlCol="0" anchor="ctr" anchorCtr="0">
            <a:noAutofit/>
          </a:bodyPr>
          <a:lstStyle/>
          <a:p>
            <a:pPr algn="ctr" defTabSz="914377">
              <a:defRPr/>
            </a:pPr>
            <a:r>
              <a:rPr lang="fr-CA" sz="1467" b="1">
                <a:solidFill>
                  <a:prstClr val="white"/>
                </a:solidFill>
                <a:latin typeface="Calibri" panose="020F0502020204030204" pitchFamily="34" charset="0"/>
                <a:cs typeface="Calibri" panose="020F0502020204030204" pitchFamily="34" charset="0"/>
              </a:rPr>
              <a:t>Canada.ca Re-Procurement </a:t>
            </a:r>
          </a:p>
        </p:txBody>
      </p:sp>
      <p:sp>
        <p:nvSpPr>
          <p:cNvPr id="64" name="Rectangle: Diagonal Corners Rounded 63">
            <a:extLst>
              <a:ext uri="{FF2B5EF4-FFF2-40B4-BE49-F238E27FC236}">
                <a16:creationId xmlns:a16="http://schemas.microsoft.com/office/drawing/2014/main" id="{4DCD1C91-9996-EA57-F8B2-BC9C393805F0}"/>
              </a:ext>
            </a:extLst>
          </p:cNvPr>
          <p:cNvSpPr/>
          <p:nvPr/>
        </p:nvSpPr>
        <p:spPr>
          <a:xfrm>
            <a:off x="8238475" y="595991"/>
            <a:ext cx="3717868" cy="559812"/>
          </a:xfrm>
          <a:prstGeom prst="round2DiagRect">
            <a:avLst>
              <a:gd name="adj1" fmla="val 50000"/>
              <a:gd name="adj2" fmla="val 0"/>
            </a:avLst>
          </a:prstGeom>
          <a:solidFill>
            <a:srgbClr val="6C5200"/>
          </a:solidFill>
        </p:spPr>
        <p:txBody>
          <a:bodyPr wrap="square" rtlCol="0" anchor="ctr" anchorCtr="0">
            <a:noAutofit/>
          </a:bodyPr>
          <a:lstStyle/>
          <a:p>
            <a:pPr algn="ctr" defTabSz="914377">
              <a:defRPr/>
            </a:pPr>
            <a:r>
              <a:rPr lang="fr-CA" sz="1467" b="1">
                <a:solidFill>
                  <a:prstClr val="white"/>
                </a:solidFill>
                <a:latin typeface="Calibri" panose="020F0502020204030204" pitchFamily="34" charset="0"/>
                <a:cs typeface="Calibri" panose="020F0502020204030204" pitchFamily="34" charset="0"/>
              </a:rPr>
              <a:t>Canada.ca </a:t>
            </a:r>
            <a:r>
              <a:rPr lang="en-CA" sz="1467" b="1">
                <a:solidFill>
                  <a:prstClr val="white"/>
                </a:solidFill>
                <a:latin typeface="Calibri" panose="020F0502020204030204" pitchFamily="34" charset="0"/>
                <a:cs typeface="Calibri" panose="020F0502020204030204" pitchFamily="34" charset="0"/>
              </a:rPr>
              <a:t>Interdepartmental</a:t>
            </a:r>
            <a:r>
              <a:rPr lang="fr-CA" sz="1467" b="1">
                <a:solidFill>
                  <a:prstClr val="white"/>
                </a:solidFill>
                <a:latin typeface="Calibri" panose="020F0502020204030204" pitchFamily="34" charset="0"/>
                <a:cs typeface="Calibri" panose="020F0502020204030204" pitchFamily="34" charset="0"/>
              </a:rPr>
              <a:t> </a:t>
            </a:r>
          </a:p>
        </p:txBody>
      </p:sp>
      <p:cxnSp>
        <p:nvCxnSpPr>
          <p:cNvPr id="66" name="Straight Connector 65">
            <a:extLst>
              <a:ext uri="{FF2B5EF4-FFF2-40B4-BE49-F238E27FC236}">
                <a16:creationId xmlns:a16="http://schemas.microsoft.com/office/drawing/2014/main" id="{127E2799-D656-10C0-A26B-ECF78DD63C91}"/>
              </a:ext>
            </a:extLst>
          </p:cNvPr>
          <p:cNvCxnSpPr/>
          <p:nvPr/>
        </p:nvCxnSpPr>
        <p:spPr>
          <a:xfrm flipV="1">
            <a:off x="103812" y="1421106"/>
            <a:ext cx="11854768" cy="338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Arrow: Down 68">
            <a:extLst>
              <a:ext uri="{FF2B5EF4-FFF2-40B4-BE49-F238E27FC236}">
                <a16:creationId xmlns:a16="http://schemas.microsoft.com/office/drawing/2014/main" id="{43C9C8E5-E125-8168-9E8F-CA4921F41651}"/>
              </a:ext>
            </a:extLst>
          </p:cNvPr>
          <p:cNvSpPr/>
          <p:nvPr/>
        </p:nvSpPr>
        <p:spPr>
          <a:xfrm>
            <a:off x="5919916" y="1189929"/>
            <a:ext cx="245848" cy="222984"/>
          </a:xfrm>
          <a:prstGeom prst="downArrow">
            <a:avLst/>
          </a:prstGeom>
          <a:solidFill>
            <a:schemeClr val="tx2"/>
          </a:solidFill>
          <a:ln>
            <a:solidFill>
              <a:schemeClr val="tx1"/>
            </a:solidFill>
          </a:ln>
          <a:effectLst>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CA" sz="2400">
              <a:solidFill>
                <a:prstClr val="white"/>
              </a:solidFill>
              <a:latin typeface="Arial"/>
            </a:endParaRPr>
          </a:p>
        </p:txBody>
      </p:sp>
      <p:sp>
        <p:nvSpPr>
          <p:cNvPr id="70" name="Arrow: Down 69">
            <a:extLst>
              <a:ext uri="{FF2B5EF4-FFF2-40B4-BE49-F238E27FC236}">
                <a16:creationId xmlns:a16="http://schemas.microsoft.com/office/drawing/2014/main" id="{6EC2CE76-6B2E-A876-663B-BA6B02E5ADD9}"/>
              </a:ext>
            </a:extLst>
          </p:cNvPr>
          <p:cNvSpPr/>
          <p:nvPr/>
        </p:nvSpPr>
        <p:spPr>
          <a:xfrm>
            <a:off x="9893241" y="1178031"/>
            <a:ext cx="245848" cy="222984"/>
          </a:xfrm>
          <a:prstGeom prst="downArrow">
            <a:avLst/>
          </a:prstGeom>
          <a:solidFill>
            <a:srgbClr val="6C5200"/>
          </a:solidFill>
          <a:ln>
            <a:solidFill>
              <a:schemeClr val="tx1"/>
            </a:solidFill>
          </a:ln>
          <a:effectLst>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CA" sz="2400">
              <a:solidFill>
                <a:prstClr val="white"/>
              </a:solidFill>
              <a:latin typeface="Arial"/>
            </a:endParaRPr>
          </a:p>
        </p:txBody>
      </p:sp>
      <p:sp>
        <p:nvSpPr>
          <p:cNvPr id="79" name="Arrow: Down 78">
            <a:extLst>
              <a:ext uri="{FF2B5EF4-FFF2-40B4-BE49-F238E27FC236}">
                <a16:creationId xmlns:a16="http://schemas.microsoft.com/office/drawing/2014/main" id="{FF44B45C-E55E-5B82-8BF0-3516A599AC5E}"/>
              </a:ext>
            </a:extLst>
          </p:cNvPr>
          <p:cNvSpPr/>
          <p:nvPr/>
        </p:nvSpPr>
        <p:spPr>
          <a:xfrm>
            <a:off x="1794667" y="1189929"/>
            <a:ext cx="245848" cy="222984"/>
          </a:xfrm>
          <a:prstGeom prst="downArrow">
            <a:avLst/>
          </a:prstGeom>
          <a:solidFill>
            <a:schemeClr val="tx1">
              <a:lumMod val="65000"/>
              <a:lumOff val="35000"/>
            </a:schemeClr>
          </a:solidFill>
          <a:ln>
            <a:solidFill>
              <a:schemeClr val="tx1"/>
            </a:solidFill>
          </a:ln>
          <a:effectLst>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CA" sz="2400">
              <a:solidFill>
                <a:prstClr val="white"/>
              </a:solidFill>
              <a:latin typeface="Arial"/>
            </a:endParaRPr>
          </a:p>
        </p:txBody>
      </p:sp>
      <p:sp>
        <p:nvSpPr>
          <p:cNvPr id="81" name="TextBox 80">
            <a:extLst>
              <a:ext uri="{FF2B5EF4-FFF2-40B4-BE49-F238E27FC236}">
                <a16:creationId xmlns:a16="http://schemas.microsoft.com/office/drawing/2014/main" id="{FEE939E6-F622-126A-9577-52863879175C}"/>
              </a:ext>
            </a:extLst>
          </p:cNvPr>
          <p:cNvSpPr txBox="1"/>
          <p:nvPr/>
        </p:nvSpPr>
        <p:spPr>
          <a:xfrm>
            <a:off x="844441" y="1417508"/>
            <a:ext cx="2146300" cy="297454"/>
          </a:xfrm>
          <a:prstGeom prst="rect">
            <a:avLst/>
          </a:prstGeom>
          <a:noFill/>
        </p:spPr>
        <p:txBody>
          <a:bodyPr wrap="square" rtlCol="0">
            <a:spAutoFit/>
          </a:bodyPr>
          <a:lstStyle/>
          <a:p>
            <a:pPr algn="ctr" defTabSz="609585">
              <a:defRPr/>
            </a:pPr>
            <a:r>
              <a:rPr lang="en-CA" sz="1333" b="1">
                <a:solidFill>
                  <a:srgbClr val="000000"/>
                </a:solidFill>
                <a:latin typeface="Calibri" panose="020F0502020204030204" pitchFamily="34" charset="0"/>
                <a:cs typeface="Calibri" panose="020F0502020204030204" pitchFamily="34" charset="0"/>
              </a:rPr>
              <a:t>OPERATIONS</a:t>
            </a:r>
          </a:p>
        </p:txBody>
      </p:sp>
      <p:sp>
        <p:nvSpPr>
          <p:cNvPr id="82" name="TextBox 81">
            <a:extLst>
              <a:ext uri="{FF2B5EF4-FFF2-40B4-BE49-F238E27FC236}">
                <a16:creationId xmlns:a16="http://schemas.microsoft.com/office/drawing/2014/main" id="{C5331F65-81B2-378C-7404-88208C10E05A}"/>
              </a:ext>
            </a:extLst>
          </p:cNvPr>
          <p:cNvSpPr txBox="1"/>
          <p:nvPr/>
        </p:nvSpPr>
        <p:spPr>
          <a:xfrm>
            <a:off x="4969690" y="1421231"/>
            <a:ext cx="2146300" cy="297454"/>
          </a:xfrm>
          <a:prstGeom prst="rect">
            <a:avLst/>
          </a:prstGeom>
          <a:noFill/>
        </p:spPr>
        <p:txBody>
          <a:bodyPr wrap="square" rtlCol="0">
            <a:spAutoFit/>
          </a:bodyPr>
          <a:lstStyle/>
          <a:p>
            <a:pPr algn="ctr" defTabSz="609585">
              <a:defRPr/>
            </a:pPr>
            <a:r>
              <a:rPr lang="en-CA" sz="1333" b="1">
                <a:solidFill>
                  <a:srgbClr val="000000"/>
                </a:solidFill>
                <a:latin typeface="Calibri" panose="020F0502020204030204" pitchFamily="34" charset="0"/>
                <a:cs typeface="Calibri" panose="020F0502020204030204" pitchFamily="34" charset="0"/>
              </a:rPr>
              <a:t>PRINCIPAL</a:t>
            </a:r>
          </a:p>
        </p:txBody>
      </p:sp>
      <p:sp>
        <p:nvSpPr>
          <p:cNvPr id="83" name="TextBox 82">
            <a:extLst>
              <a:ext uri="{FF2B5EF4-FFF2-40B4-BE49-F238E27FC236}">
                <a16:creationId xmlns:a16="http://schemas.microsoft.com/office/drawing/2014/main" id="{B3174338-408B-78C2-17A8-9229E1D91C18}"/>
              </a:ext>
            </a:extLst>
          </p:cNvPr>
          <p:cNvSpPr txBox="1"/>
          <p:nvPr/>
        </p:nvSpPr>
        <p:spPr>
          <a:xfrm>
            <a:off x="9000790" y="1434259"/>
            <a:ext cx="2146300" cy="297454"/>
          </a:xfrm>
          <a:prstGeom prst="rect">
            <a:avLst/>
          </a:prstGeom>
          <a:noFill/>
        </p:spPr>
        <p:txBody>
          <a:bodyPr wrap="square" rtlCol="0">
            <a:spAutoFit/>
          </a:bodyPr>
          <a:lstStyle/>
          <a:p>
            <a:pPr algn="ctr" defTabSz="609585">
              <a:defRPr/>
            </a:pPr>
            <a:r>
              <a:rPr lang="en-CA" sz="1333" b="1">
                <a:solidFill>
                  <a:srgbClr val="000000"/>
                </a:solidFill>
                <a:latin typeface="Calibri" panose="020F0502020204030204" pitchFamily="34" charset="0"/>
                <a:cs typeface="Calibri" panose="020F0502020204030204" pitchFamily="34" charset="0"/>
              </a:rPr>
              <a:t>ENTERPRISE</a:t>
            </a:r>
          </a:p>
        </p:txBody>
      </p:sp>
      <p:sp>
        <p:nvSpPr>
          <p:cNvPr id="90" name="TextBox 89">
            <a:extLst>
              <a:ext uri="{FF2B5EF4-FFF2-40B4-BE49-F238E27FC236}">
                <a16:creationId xmlns:a16="http://schemas.microsoft.com/office/drawing/2014/main" id="{65346EE0-2C21-B3EB-4E8B-132BB22CC16E}"/>
              </a:ext>
            </a:extLst>
          </p:cNvPr>
          <p:cNvSpPr txBox="1"/>
          <p:nvPr/>
        </p:nvSpPr>
        <p:spPr>
          <a:xfrm>
            <a:off x="860115" y="4099218"/>
            <a:ext cx="2356325" cy="276999"/>
          </a:xfrm>
          <a:prstGeom prst="rect">
            <a:avLst/>
          </a:prstGeom>
          <a:noFill/>
        </p:spPr>
        <p:txBody>
          <a:bodyPr wrap="square" rtlCol="0">
            <a:spAutoFit/>
          </a:bodyPr>
          <a:lstStyle/>
          <a:p>
            <a:pPr algn="ctr" defTabSz="609585">
              <a:defRPr/>
            </a:pPr>
            <a:r>
              <a:rPr lang="en-CA" sz="1200">
                <a:solidFill>
                  <a:srgbClr val="000000"/>
                </a:solidFill>
                <a:latin typeface="Calibri" panose="020F0502020204030204" pitchFamily="34" charset="0"/>
                <a:cs typeface="Calibri" panose="020F0502020204030204" pitchFamily="34" charset="0"/>
              </a:rPr>
              <a:t>Leverages existing governance</a:t>
            </a:r>
          </a:p>
        </p:txBody>
      </p:sp>
      <p:sp>
        <p:nvSpPr>
          <p:cNvPr id="91" name="TextBox 90">
            <a:extLst>
              <a:ext uri="{FF2B5EF4-FFF2-40B4-BE49-F238E27FC236}">
                <a16:creationId xmlns:a16="http://schemas.microsoft.com/office/drawing/2014/main" id="{C1CAC2DA-0426-E502-1552-9DCB11D0442B}"/>
              </a:ext>
            </a:extLst>
          </p:cNvPr>
          <p:cNvSpPr txBox="1"/>
          <p:nvPr/>
        </p:nvSpPr>
        <p:spPr>
          <a:xfrm>
            <a:off x="8943015" y="5110514"/>
            <a:ext cx="2356325" cy="276999"/>
          </a:xfrm>
          <a:prstGeom prst="rect">
            <a:avLst/>
          </a:prstGeom>
          <a:noFill/>
        </p:spPr>
        <p:txBody>
          <a:bodyPr wrap="square" rtlCol="0">
            <a:spAutoFit/>
          </a:bodyPr>
          <a:lstStyle/>
          <a:p>
            <a:pPr algn="ctr" defTabSz="609585">
              <a:defRPr/>
            </a:pPr>
            <a:r>
              <a:rPr lang="en-CA" sz="1200">
                <a:solidFill>
                  <a:srgbClr val="000000"/>
                </a:solidFill>
                <a:latin typeface="Calibri" panose="020F0502020204030204" pitchFamily="34" charset="0"/>
                <a:cs typeface="Calibri" panose="020F0502020204030204" pitchFamily="34" charset="0"/>
              </a:rPr>
              <a:t>Leverages existing governance</a:t>
            </a:r>
          </a:p>
        </p:txBody>
      </p:sp>
      <p:sp>
        <p:nvSpPr>
          <p:cNvPr id="2" name="Slide Number Placeholder 1">
            <a:extLst>
              <a:ext uri="{FF2B5EF4-FFF2-40B4-BE49-F238E27FC236}">
                <a16:creationId xmlns:a16="http://schemas.microsoft.com/office/drawing/2014/main" id="{C30D5673-C01D-4508-B9CB-84FDAE793173}"/>
              </a:ext>
            </a:extLst>
          </p:cNvPr>
          <p:cNvSpPr>
            <a:spLocks noGrp="1"/>
          </p:cNvSpPr>
          <p:nvPr>
            <p:ph type="sldNum" sz="quarter" idx="12"/>
          </p:nvPr>
        </p:nvSpPr>
        <p:spPr/>
        <p:txBody>
          <a:bodyPr/>
          <a:lstStyle/>
          <a:p>
            <a:pPr defTabSz="609585">
              <a:defRPr/>
            </a:pPr>
            <a:fld id="{2E86C063-E22E-2E4C-A523-54089486E38F}" type="slidenum">
              <a:rPr lang="en-US">
                <a:solidFill>
                  <a:srgbClr val="000000">
                    <a:tint val="75000"/>
                  </a:srgbClr>
                </a:solidFill>
                <a:latin typeface="Calibri" panose="020F0502020204030204" pitchFamily="34" charset="0"/>
                <a:cs typeface="Calibri" panose="020F0502020204030204" pitchFamily="34" charset="0"/>
              </a:rPr>
              <a:pPr defTabSz="609585">
                <a:defRPr/>
              </a:pPr>
              <a:t>4</a:t>
            </a:fld>
            <a:endParaRPr lang="en-US">
              <a:solidFill>
                <a:srgbClr val="000000">
                  <a:tint val="7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7786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6B07D3-93B4-B50C-5178-24FE17B54248}"/>
              </a:ext>
            </a:extLst>
          </p:cNvPr>
          <p:cNvSpPr>
            <a:spLocks noGrp="1"/>
          </p:cNvSpPr>
          <p:nvPr>
            <p:ph type="sldNum" sz="quarter" idx="12"/>
          </p:nvPr>
        </p:nvSpPr>
        <p:spPr>
          <a:xfrm>
            <a:off x="9028545" y="6430279"/>
            <a:ext cx="2844800" cy="365125"/>
          </a:xfrm>
        </p:spPr>
        <p:txBody>
          <a:bodyPr/>
          <a:lstStyle/>
          <a:p>
            <a:fld id="{ABCE2B6B-7FFE-FA46-BED3-31567387080B}" type="slidenum">
              <a:rPr lang="en-US" smtClean="0"/>
              <a:t>5</a:t>
            </a:fld>
            <a:endParaRPr lang="en-US" dirty="0"/>
          </a:p>
        </p:txBody>
      </p:sp>
      <p:sp>
        <p:nvSpPr>
          <p:cNvPr id="33" name="Rectangle 32">
            <a:extLst>
              <a:ext uri="{FF2B5EF4-FFF2-40B4-BE49-F238E27FC236}">
                <a16:creationId xmlns:a16="http://schemas.microsoft.com/office/drawing/2014/main" id="{B56D45DE-2F42-13CD-2B0F-1CA9C7EE6546}"/>
              </a:ext>
            </a:extLst>
          </p:cNvPr>
          <p:cNvSpPr/>
          <p:nvPr/>
        </p:nvSpPr>
        <p:spPr>
          <a:xfrm>
            <a:off x="190620" y="3981451"/>
            <a:ext cx="1434374" cy="2000010"/>
          </a:xfrm>
          <a:prstGeom prst="rect">
            <a:avLst/>
          </a:prstGeom>
          <a:solidFill>
            <a:schemeClr val="accent1">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dirty="0">
                <a:ln>
                  <a:noFill/>
                </a:ln>
                <a:effectLst/>
                <a:uLnTx/>
                <a:uFillTx/>
                <a:cs typeface="Calibri" panose="020F0502020204030204" pitchFamily="34" charset="0"/>
              </a:rPr>
              <a:t>Survey on Business Capabilities for Canada.ca</a:t>
            </a:r>
          </a:p>
        </p:txBody>
      </p:sp>
      <p:sp>
        <p:nvSpPr>
          <p:cNvPr id="34" name="TextBox 33">
            <a:extLst>
              <a:ext uri="{FF2B5EF4-FFF2-40B4-BE49-F238E27FC236}">
                <a16:creationId xmlns:a16="http://schemas.microsoft.com/office/drawing/2014/main" id="{50F77010-A464-EA80-E1DF-3FECE44A0030}"/>
              </a:ext>
            </a:extLst>
          </p:cNvPr>
          <p:cNvSpPr txBox="1"/>
          <p:nvPr/>
        </p:nvSpPr>
        <p:spPr>
          <a:xfrm>
            <a:off x="1786630" y="4003650"/>
            <a:ext cx="10214751" cy="1908215"/>
          </a:xfrm>
          <a:prstGeom prst="rect">
            <a:avLst/>
          </a:prstGeom>
          <a:noFill/>
        </p:spPr>
        <p:txBody>
          <a:bodyPr wrap="square" rtlCol="0">
            <a:spAutoFit/>
          </a:bodyPr>
          <a:lstStyle/>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CA" sz="1400" b="0" i="0" u="none" strike="noStrike" kern="0" cap="none" spc="0" normalizeH="0" baseline="0" noProof="0" dirty="0">
                <a:ln>
                  <a:noFill/>
                </a:ln>
                <a:solidFill>
                  <a:prstClr val="black"/>
                </a:solidFill>
                <a:effectLst/>
                <a:uLnTx/>
                <a:uFillTx/>
              </a:rPr>
              <a:t>The Digital Transformation Office conducted a survey with the GC web community in the spring of 2022.</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CA" sz="1400" b="0" i="0" u="none" strike="noStrike" kern="0" cap="none" spc="0" normalizeH="0" baseline="0" noProof="0" dirty="0">
                <a:ln>
                  <a:noFill/>
                </a:ln>
                <a:solidFill>
                  <a:prstClr val="black"/>
                </a:solidFill>
                <a:effectLst/>
                <a:uLnTx/>
                <a:uFillTx/>
              </a:rPr>
              <a:t>47 participants across 31 GC institutions completed the survey.  </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CA" sz="1400" b="0" i="0" u="none" strike="noStrike" kern="0" cap="none" spc="0" normalizeH="0" baseline="0" noProof="0" dirty="0">
                <a:ln>
                  <a:noFill/>
                </a:ln>
                <a:solidFill>
                  <a:srgbClr val="000000"/>
                </a:solidFill>
                <a:effectLst/>
                <a:uLnTx/>
                <a:uFillTx/>
                <a:ea typeface="Calibri"/>
                <a:cs typeface="Calibri"/>
              </a:rPr>
              <a:t>The goal of survey was to gain a better understanding of the business and technical capabilities required to create, deliver and manage Web information services on Canada.ca.  </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CA" sz="1400" b="0" i="0" u="none" strike="noStrike" kern="0" cap="none" spc="0" normalizeH="0" baseline="0" noProof="0" dirty="0">
                <a:ln>
                  <a:noFill/>
                </a:ln>
                <a:solidFill>
                  <a:srgbClr val="000000"/>
                </a:solidFill>
                <a:effectLst/>
                <a:uLnTx/>
                <a:uFillTx/>
                <a:ea typeface="Calibri"/>
                <a:cs typeface="Calibri"/>
              </a:rPr>
              <a:t>Business capabilities included, but were not limited to: design, research, development, publishing, hosting, management, and performance measurement.</a:t>
            </a:r>
          </a:p>
          <a:p>
            <a:pPr marL="171450" marR="0" lvl="0" indent="-171450" defTabSz="91440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CA" sz="1400" b="0" i="0" u="none" strike="noStrike" kern="0" cap="none" spc="0" normalizeH="0" baseline="0" noProof="0" dirty="0">
                <a:ln>
                  <a:noFill/>
                </a:ln>
                <a:solidFill>
                  <a:srgbClr val="000000"/>
                </a:solidFill>
                <a:effectLst/>
                <a:uLnTx/>
                <a:uFillTx/>
                <a:cs typeface="Calibri"/>
              </a:rPr>
              <a:t>For the context of the survey, ‘Canada.ca’ = entire Government of Canada online presence.</a:t>
            </a:r>
          </a:p>
        </p:txBody>
      </p:sp>
      <p:cxnSp>
        <p:nvCxnSpPr>
          <p:cNvPr id="35" name="Straight Connector 34">
            <a:extLst>
              <a:ext uri="{FF2B5EF4-FFF2-40B4-BE49-F238E27FC236}">
                <a16:creationId xmlns:a16="http://schemas.microsoft.com/office/drawing/2014/main" id="{F2B4E59F-7CE3-E31C-A11A-AA3ACCFBF94D}"/>
              </a:ext>
            </a:extLst>
          </p:cNvPr>
          <p:cNvCxnSpPr>
            <a:cxnSpLocks/>
          </p:cNvCxnSpPr>
          <p:nvPr/>
        </p:nvCxnSpPr>
        <p:spPr>
          <a:xfrm>
            <a:off x="190619" y="3590260"/>
            <a:ext cx="11810762" cy="0"/>
          </a:xfrm>
          <a:prstGeom prst="line">
            <a:avLst/>
          </a:prstGeom>
          <a:noFill/>
          <a:ln w="19050" cap="flat" cmpd="sng" algn="ctr">
            <a:solidFill>
              <a:srgbClr val="44546A">
                <a:lumMod val="50000"/>
              </a:srgbClr>
            </a:solidFill>
            <a:prstDash val="sysDot"/>
            <a:miter lim="800000"/>
          </a:ln>
          <a:effectLst/>
        </p:spPr>
      </p:cxnSp>
      <p:sp>
        <p:nvSpPr>
          <p:cNvPr id="36" name="Rectangle 35">
            <a:extLst>
              <a:ext uri="{FF2B5EF4-FFF2-40B4-BE49-F238E27FC236}">
                <a16:creationId xmlns:a16="http://schemas.microsoft.com/office/drawing/2014/main" id="{C6D56868-D827-868C-7305-0ECFB9C7A803}"/>
              </a:ext>
            </a:extLst>
          </p:cNvPr>
          <p:cNvSpPr/>
          <p:nvPr/>
        </p:nvSpPr>
        <p:spPr>
          <a:xfrm>
            <a:off x="190619" y="1265874"/>
            <a:ext cx="1434374" cy="1976177"/>
          </a:xfrm>
          <a:prstGeom prst="rect">
            <a:avLst/>
          </a:prstGeom>
          <a:solidFill>
            <a:schemeClr val="accent1">
              <a:lumMod val="60000"/>
              <a:lumOff val="40000"/>
            </a:schemeClr>
          </a:solidFill>
          <a:ln w="25400" cap="flat" cmpd="sng" algn="ctr">
            <a:noFill/>
            <a:prstDash val="solid"/>
          </a:ln>
          <a:effectLst/>
        </p:spPr>
        <p:txBody>
          <a:bodyPr rtlCol="0" anchor="ctr"/>
          <a:lstStyle/>
          <a:p>
            <a:pPr algn="ctr"/>
            <a:r>
              <a:rPr lang="en-CA" sz="1400" b="1" kern="0" dirty="0">
                <a:cs typeface="Calibri" panose="020F0502020204030204" pitchFamily="34" charset="0"/>
              </a:rPr>
              <a:t>Priorities Brainstorming Session:  Canada.ca Business Needs</a:t>
            </a:r>
          </a:p>
        </p:txBody>
      </p:sp>
      <p:sp>
        <p:nvSpPr>
          <p:cNvPr id="37" name="TextBox 36">
            <a:extLst>
              <a:ext uri="{FF2B5EF4-FFF2-40B4-BE49-F238E27FC236}">
                <a16:creationId xmlns:a16="http://schemas.microsoft.com/office/drawing/2014/main" id="{28B1079C-BBB1-8534-0542-A9E108DF247B}"/>
              </a:ext>
            </a:extLst>
          </p:cNvPr>
          <p:cNvSpPr txBox="1"/>
          <p:nvPr/>
        </p:nvSpPr>
        <p:spPr>
          <a:xfrm>
            <a:off x="1786630" y="1317026"/>
            <a:ext cx="9864436" cy="1831271"/>
          </a:xfrm>
          <a:prstGeom prst="rect">
            <a:avLst/>
          </a:prstGeom>
          <a:noFill/>
        </p:spPr>
        <p:txBody>
          <a:bodyPr wrap="square" rtlCol="0">
            <a:spAutoFit/>
          </a:bodyPr>
          <a:lstStyle/>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CA" sz="1400" b="0" i="0" u="none" strike="noStrike" kern="0" cap="none" spc="0" normalizeH="0" baseline="0" noProof="0" dirty="0">
                <a:ln>
                  <a:noFill/>
                </a:ln>
                <a:solidFill>
                  <a:prstClr val="black"/>
                </a:solidFill>
                <a:effectLst/>
                <a:uLnTx/>
                <a:uFillTx/>
              </a:rPr>
              <a:t>The Digital Transformation Office conducted a </a:t>
            </a:r>
            <a:r>
              <a:rPr kumimoji="0" lang="en-CA" sz="1400" b="0" i="0" u="none" strike="noStrike" kern="0" cap="none" spc="0" normalizeH="0" baseline="0" noProof="0" dirty="0">
                <a:ln>
                  <a:noFill/>
                </a:ln>
                <a:solidFill>
                  <a:srgbClr val="000000"/>
                </a:solidFill>
                <a:effectLst/>
                <a:uLnTx/>
                <a:uFillTx/>
                <a:ea typeface="Calibri"/>
                <a:cs typeface="Calibri"/>
                <a:hlinkClick r:id="rId2"/>
              </a:rPr>
              <a:t>brainstorming session </a:t>
            </a:r>
            <a:r>
              <a:rPr kumimoji="0" lang="en-CA" sz="1400" b="0" i="0" u="none" strike="noStrike" kern="0" cap="none" spc="0" normalizeH="0" baseline="0" noProof="0" dirty="0">
                <a:ln>
                  <a:noFill/>
                </a:ln>
                <a:solidFill>
                  <a:srgbClr val="000000"/>
                </a:solidFill>
                <a:effectLst/>
                <a:uLnTx/>
                <a:uFillTx/>
                <a:ea typeface="Calibri"/>
                <a:cs typeface="Calibri"/>
              </a:rPr>
              <a:t>with the Web Executive Board community (Director level) in September 2021. </a:t>
            </a:r>
          </a:p>
          <a:p>
            <a:pPr marL="171450" marR="0" lvl="0" indent="-171450" defTabSz="45720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1400" b="0" i="0" u="none" strike="noStrike" kern="0" cap="none" spc="0" normalizeH="0" baseline="0" noProof="0" dirty="0">
                <a:ln>
                  <a:noFill/>
                </a:ln>
                <a:solidFill>
                  <a:srgbClr val="000000"/>
                </a:solidFill>
                <a:effectLst/>
                <a:uLnTx/>
                <a:uFillTx/>
                <a:ea typeface="Calibri"/>
                <a:cs typeface="Calibri"/>
              </a:rPr>
              <a:t>Participants included Privy Council Office, Treasury Board of Canada Secretariat, Service Canada, Canadian Digital Service, Public Safety Canada, Finance Canada</a:t>
            </a:r>
            <a:r>
              <a:rPr kumimoji="0" lang="en-CA" sz="1400" b="0" i="0" u="none" strike="noStrike" kern="0" cap="none" spc="0" normalizeH="0" baseline="0" noProof="0" dirty="0">
                <a:ln>
                  <a:noFill/>
                </a:ln>
                <a:solidFill>
                  <a:srgbClr val="000000"/>
                </a:solidFill>
                <a:effectLst/>
                <a:uLnTx/>
                <a:uFillTx/>
                <a:cs typeface="Calibri"/>
              </a:rPr>
              <a:t>, Administrative Tribunals Support Service of Canada, Innovation, Science and Economic Development Canada, Canada Revenue Agency, Department of National Defence, Transport Canada, Health Canada/Public Health Agency of Canada, and Indigenous Services Canada. </a:t>
            </a:r>
          </a:p>
          <a:p>
            <a:pPr marL="171450" marR="0" lvl="0" indent="-171450" defTabSz="45720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1400" b="0" i="0" u="none" strike="noStrike" kern="0" cap="none" spc="0" normalizeH="0" baseline="0" noProof="0" dirty="0">
                <a:ln>
                  <a:noFill/>
                </a:ln>
                <a:solidFill>
                  <a:srgbClr val="000000"/>
                </a:solidFill>
                <a:effectLst/>
                <a:uLnTx/>
                <a:uFillTx/>
                <a:cs typeface="Calibri"/>
              </a:rPr>
              <a:t>Focus of the session was on (1) highlights and successes; (2) challenges and pain points; and (3) priorities for GC Web.</a:t>
            </a:r>
          </a:p>
        </p:txBody>
      </p:sp>
      <p:sp>
        <p:nvSpPr>
          <p:cNvPr id="42" name="Rectangle 41">
            <a:extLst>
              <a:ext uri="{FF2B5EF4-FFF2-40B4-BE49-F238E27FC236}">
                <a16:creationId xmlns:a16="http://schemas.microsoft.com/office/drawing/2014/main" id="{A87F1809-D537-7EAD-BE32-AA0C3A22BB90}"/>
              </a:ext>
            </a:extLst>
          </p:cNvPr>
          <p:cNvSpPr/>
          <p:nvPr/>
        </p:nvSpPr>
        <p:spPr>
          <a:xfrm>
            <a:off x="0" y="-28093"/>
            <a:ext cx="12192001" cy="990116"/>
          </a:xfrm>
          <a:prstGeom prst="rect">
            <a:avLst/>
          </a:prstGeom>
          <a:solidFill>
            <a:srgbClr val="132338"/>
          </a:solidFill>
        </p:spPr>
        <p:txBody>
          <a:bodyPr wrap="square" rtlCol="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GC Departmental Contributions</a:t>
            </a:r>
            <a:endParaRPr kumimoji="0" lang="en-CA" sz="2400" b="0" i="0" u="none" strike="noStrike" kern="1200" cap="none" spc="0" normalizeH="0" baseline="0" noProof="0" dirty="0">
              <a:ln>
                <a:noFill/>
              </a:ln>
              <a:solidFill>
                <a:prstClr val="white">
                  <a:lumMod val="95000"/>
                </a:prst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19827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Box 96">
            <a:extLst>
              <a:ext uri="{FF2B5EF4-FFF2-40B4-BE49-F238E27FC236}">
                <a16:creationId xmlns:a16="http://schemas.microsoft.com/office/drawing/2014/main" id="{644270FD-F700-3C81-6EB2-BDD8AE241746}"/>
              </a:ext>
            </a:extLst>
          </p:cNvPr>
          <p:cNvSpPr txBox="1"/>
          <p:nvPr/>
        </p:nvSpPr>
        <p:spPr>
          <a:xfrm>
            <a:off x="-55011" y="388285"/>
            <a:ext cx="12232750" cy="6472631"/>
          </a:xfrm>
          <a:prstGeom prst="rect">
            <a:avLst/>
          </a:prstGeom>
          <a:solidFill>
            <a:srgbClr val="F9FBFD"/>
          </a:solidFill>
        </p:spPr>
        <p:txBody>
          <a:bodyPr wrap="square" rtlCol="0">
            <a:noAutofit/>
          </a:bodyPr>
          <a:lstStyle/>
          <a:p>
            <a:endParaRPr lang="en-CA" dirty="0"/>
          </a:p>
        </p:txBody>
      </p:sp>
      <p:sp>
        <p:nvSpPr>
          <p:cNvPr id="4" name="Slide Number Placeholder 3">
            <a:extLst>
              <a:ext uri="{FF2B5EF4-FFF2-40B4-BE49-F238E27FC236}">
                <a16:creationId xmlns:a16="http://schemas.microsoft.com/office/drawing/2014/main" id="{32C36064-49B9-9253-9245-B53FFFEB95B7}"/>
              </a:ext>
            </a:extLst>
          </p:cNvPr>
          <p:cNvSpPr>
            <a:spLocks noGrp="1"/>
          </p:cNvSpPr>
          <p:nvPr>
            <p:ph type="sldNum" sz="quarter" idx="12"/>
          </p:nvPr>
        </p:nvSpPr>
        <p:spPr>
          <a:xfrm>
            <a:off x="9372403" y="650022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6C063-E22E-2E4C-A523-54089486E38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98" name="Group 97">
            <a:extLst>
              <a:ext uri="{FF2B5EF4-FFF2-40B4-BE49-F238E27FC236}">
                <a16:creationId xmlns:a16="http://schemas.microsoft.com/office/drawing/2014/main" id="{6E3D0711-AB49-E44D-78D1-39A357E75413}"/>
              </a:ext>
            </a:extLst>
          </p:cNvPr>
          <p:cNvGrpSpPr/>
          <p:nvPr/>
        </p:nvGrpSpPr>
        <p:grpSpPr>
          <a:xfrm>
            <a:off x="-58590" y="454781"/>
            <a:ext cx="12238031" cy="3702610"/>
            <a:chOff x="-114634" y="475562"/>
            <a:chExt cx="12238031" cy="3654040"/>
          </a:xfrm>
        </p:grpSpPr>
        <p:sp>
          <p:nvSpPr>
            <p:cNvPr id="34" name="TextBox 29">
              <a:extLst>
                <a:ext uri="{FF2B5EF4-FFF2-40B4-BE49-F238E27FC236}">
                  <a16:creationId xmlns:a16="http://schemas.microsoft.com/office/drawing/2014/main" id="{4EC9D323-62E3-B130-8951-685F240068AB}"/>
                </a:ext>
              </a:extLst>
            </p:cNvPr>
            <p:cNvSpPr txBox="1"/>
            <p:nvPr/>
          </p:nvSpPr>
          <p:spPr>
            <a:xfrm>
              <a:off x="4046840" y="475562"/>
              <a:ext cx="4145071" cy="1162247"/>
            </a:xfrm>
            <a:prstGeom prst="rect">
              <a:avLst/>
            </a:prstGeom>
            <a:solidFill>
              <a:schemeClr val="bg1"/>
            </a:solidFill>
            <a:ln>
              <a:solidFill>
                <a:schemeClr val="tx1"/>
              </a:solidFill>
            </a:ln>
          </p:spPr>
          <p:txBody>
            <a:bodyPr wrap="square" lIns="91440" tIns="45720" rIns="91440" bIns="45720" rtlCol="0" anchor="t">
              <a:noAutofit/>
            </a:bodyPr>
            <a:lstStyle/>
            <a:p>
              <a:pPr defTabSz="457200">
                <a:defRPr/>
              </a:pPr>
              <a:r>
                <a:rPr lang="en-CA" sz="1200" b="1" u="sng" dirty="0">
                  <a:solidFill>
                    <a:prstClr val="black"/>
                  </a:solidFill>
                  <a:latin typeface="Calibri"/>
                  <a:ea typeface="Calibri"/>
                  <a:cs typeface="Calibri"/>
                </a:rPr>
                <a:t>Eligibility Screening </a:t>
              </a:r>
              <a:endParaRPr lang="en-CA" sz="1200" b="1" i="0" u="sng"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endParaRPr>
            </a:p>
            <a:p>
              <a:pPr defTabSz="457200">
                <a:spcBef>
                  <a:spcPts val="600"/>
                </a:spcBef>
                <a:defRPr/>
              </a:pPr>
              <a:r>
                <a:rPr lang="en-CA" sz="1000" b="1" dirty="0">
                  <a:solidFill>
                    <a:prstClr val="black"/>
                  </a:solidFill>
                  <a:latin typeface="Calibri"/>
                  <a:ea typeface="Calibri"/>
                  <a:cs typeface="Calibri"/>
                </a:rPr>
                <a:t>Capability</a:t>
              </a:r>
              <a:r>
                <a:rPr lang="en-CA" sz="1000" dirty="0">
                  <a:solidFill>
                    <a:prstClr val="black"/>
                  </a:solidFill>
                  <a:latin typeface="Calibri"/>
                  <a:ea typeface="Calibri"/>
                  <a:cs typeface="Calibri"/>
                </a:rPr>
                <a:t>: Allows departments to create</a:t>
              </a:r>
              <a:r>
                <a:rPr lang="en-CA" sz="1000" dirty="0">
                  <a:solidFill>
                    <a:prstClr val="black"/>
                  </a:solidFill>
                  <a:latin typeface="Calibri" panose="020F0502020204030204"/>
                </a:rPr>
                <a:t> </a:t>
              </a:r>
              <a:r>
                <a:rPr lang="en-CA" sz="1000" dirty="0">
                  <a:solidFill>
                    <a:prstClr val="black"/>
                  </a:solidFill>
                  <a:latin typeface="Calibri" panose="020F0502020204030204"/>
                  <a:cs typeface="Calibri"/>
                </a:rPr>
                <a:t>evaluation </a:t>
              </a:r>
              <a:r>
                <a:rPr lang="en-CA" sz="1000" dirty="0">
                  <a:solidFill>
                    <a:prstClr val="black"/>
                  </a:solidFill>
                  <a:latin typeface="Calibri" panose="020F0502020204030204"/>
                  <a:ea typeface="Calibri"/>
                  <a:cs typeface="Calibri"/>
                </a:rPr>
                <a:t>processes that determine </a:t>
              </a:r>
              <a:r>
                <a:rPr kumimoji="0" lang="en-CA" sz="1000" b="0" i="0" u="none" strike="noStrike" kern="1200" cap="none" spc="0" normalizeH="0" baseline="0" noProof="0" dirty="0">
                  <a:ln>
                    <a:noFill/>
                  </a:ln>
                  <a:solidFill>
                    <a:prstClr val="black"/>
                  </a:solidFill>
                  <a:effectLst/>
                  <a:uLnTx/>
                  <a:uFillTx/>
                  <a:latin typeface="Calibri"/>
                  <a:ea typeface="Calibri"/>
                  <a:cs typeface="Calibri"/>
                </a:rPr>
                <a:t>user </a:t>
              </a:r>
              <a:r>
                <a:rPr lang="en-CA" sz="1000" dirty="0">
                  <a:solidFill>
                    <a:prstClr val="black"/>
                  </a:solidFill>
                  <a:latin typeface="Calibri" panose="020F0502020204030204"/>
                  <a:ea typeface="Calibri"/>
                  <a:cs typeface="Calibri"/>
                </a:rPr>
                <a:t>qualifications or entitlements to GC services and benefits.</a:t>
              </a:r>
              <a:endParaRPr lang="en-CA" dirty="0">
                <a:solidFill>
                  <a:prstClr val="black"/>
                </a:solidFill>
              </a:endParaRPr>
            </a:p>
            <a:p>
              <a:pPr defTabSz="457200">
                <a:spcBef>
                  <a:spcPts val="600"/>
                </a:spcBef>
                <a:defRPr/>
              </a:pPr>
              <a:r>
                <a:rPr lang="en-CA" sz="1000" b="1" dirty="0">
                  <a:latin typeface="Calibri"/>
                  <a:cs typeface="Calibri"/>
                </a:rPr>
                <a:t>Example</a:t>
              </a:r>
              <a:r>
                <a:rPr lang="en-CA" sz="1000" dirty="0">
                  <a:solidFill>
                    <a:prstClr val="black"/>
                  </a:solidFill>
                  <a:latin typeface="Calibri" panose="020F0502020204030204"/>
                </a:rPr>
                <a:t>: Enhanced benefits </a:t>
              </a:r>
              <a:r>
                <a:rPr lang="en-CA" sz="1000" dirty="0">
                  <a:latin typeface="Calibri"/>
                  <a:cs typeface="Calibri"/>
                </a:rPr>
                <a:t>calculator</a:t>
              </a:r>
              <a:r>
                <a:rPr kumimoji="0" lang="en-CA" sz="1000" i="0" u="none" strike="noStrike" kern="1200" cap="none" spc="0" normalizeH="0" baseline="0" noProof="0" dirty="0">
                  <a:ln>
                    <a:noFill/>
                  </a:ln>
                  <a:solidFill>
                    <a:prstClr val="black"/>
                  </a:solidFill>
                  <a:effectLst/>
                  <a:uLnTx/>
                  <a:uFillTx/>
                  <a:latin typeface="Calibri" panose="020F0502020204030204"/>
                  <a:ea typeface="Calibri"/>
                  <a:cs typeface="Calibri"/>
                </a:rPr>
                <a:t>.</a:t>
              </a:r>
              <a:endParaRPr lang="en-CA" sz="1000" dirty="0">
                <a:solidFill>
                  <a:prstClr val="black"/>
                </a:solidFill>
                <a:latin typeface="Calibri" panose="020F0502020204030204"/>
                <a:ea typeface="Calibri"/>
                <a:cs typeface="Calibri"/>
              </a:endParaRPr>
            </a:p>
            <a:p>
              <a:pPr marL="0" marR="0" lvl="0" indent="0" algn="l" defTabSz="457200">
                <a:lnSpc>
                  <a:spcPct val="100000"/>
                </a:lnSpc>
                <a:spcAft>
                  <a:spcPts val="0"/>
                </a:spcAft>
                <a:buClrTx/>
                <a:buSzTx/>
                <a:buFontTx/>
                <a:buNone/>
                <a:tabLst/>
                <a:defRPr/>
              </a:pPr>
              <a:endParaRPr lang="en-CA" sz="1200" b="1" i="0" u="sng"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l" defTabSz="457200" rtl="0" eaLnBrk="1" fontAlgn="auto" latinLnBrk="0" hangingPunct="1">
                <a:lnSpc>
                  <a:spcPct val="100000"/>
                </a:lnSpc>
                <a:spcBef>
                  <a:spcPts val="200"/>
                </a:spcBef>
                <a:spcAft>
                  <a:spcPts val="0"/>
                </a:spcAft>
                <a:buClrTx/>
                <a:buSzTx/>
                <a:buFontTx/>
                <a:buNone/>
                <a:tabLst/>
                <a:defRPr/>
              </a:pPr>
              <a:endParaRPr kumimoji="0" lang="en-CA"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050" b="0" i="0" u="none"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endParaRPr>
            </a:p>
          </p:txBody>
        </p:sp>
        <p:sp>
          <p:nvSpPr>
            <p:cNvPr id="13" name="TextBox 29">
              <a:extLst>
                <a:ext uri="{FF2B5EF4-FFF2-40B4-BE49-F238E27FC236}">
                  <a16:creationId xmlns:a16="http://schemas.microsoft.com/office/drawing/2014/main" id="{47B20D53-B658-7D81-24A2-D39ABEEB5325}"/>
                </a:ext>
              </a:extLst>
            </p:cNvPr>
            <p:cNvSpPr txBox="1"/>
            <p:nvPr/>
          </p:nvSpPr>
          <p:spPr>
            <a:xfrm>
              <a:off x="8298143" y="476472"/>
              <a:ext cx="3825253" cy="1125619"/>
            </a:xfrm>
            <a:prstGeom prst="rect">
              <a:avLst/>
            </a:prstGeom>
            <a:solidFill>
              <a:schemeClr val="bg1"/>
            </a:solidFill>
            <a:ln>
              <a:solidFill>
                <a:schemeClr val="tx1"/>
              </a:solidFill>
            </a:ln>
          </p:spPr>
          <p:txBody>
            <a:bodyPr wrap="square" lIns="91440" tIns="45720" rIns="91440" bIns="45720" rtlCol="0" anchor="t">
              <a:noAutofit/>
            </a:bodyPr>
            <a:lstStyle/>
            <a:p>
              <a:pPr defTabSz="457200">
                <a:defRPr/>
              </a:pPr>
              <a:r>
                <a:rPr lang="en-CA" sz="1200" b="1" u="sng" dirty="0">
                  <a:solidFill>
                    <a:prstClr val="black"/>
                  </a:solidFill>
                  <a:latin typeface="Calibri"/>
                  <a:ea typeface="Calibri"/>
                  <a:cs typeface="Calibri"/>
                </a:rPr>
                <a:t>Rules Engine</a:t>
              </a:r>
              <a:endParaRPr lang="en-CA" sz="1200" i="0" u="sng" strike="noStrike" kern="1200" cap="none" spc="0" normalizeH="0" baseline="0" noProof="0" dirty="0">
                <a:ln>
                  <a:noFill/>
                </a:ln>
                <a:solidFill>
                  <a:prstClr val="black"/>
                </a:solidFill>
                <a:effectLst/>
                <a:uLnTx/>
                <a:uFillTx/>
                <a:latin typeface="Calibri"/>
                <a:ea typeface="Calibri"/>
                <a:cs typeface="Calibri"/>
              </a:endParaRPr>
            </a:p>
            <a:p>
              <a:pPr defTabSz="457200">
                <a:spcBef>
                  <a:spcPts val="600"/>
                </a:spcBef>
                <a:defRPr/>
              </a:pPr>
              <a:r>
                <a:rPr lang="en-CA" sz="1000" b="1" dirty="0">
                  <a:solidFill>
                    <a:prstClr val="black"/>
                  </a:solidFill>
                  <a:latin typeface="Calibri"/>
                  <a:ea typeface="Calibri"/>
                  <a:cs typeface="Calibri"/>
                </a:rPr>
                <a:t>Capability</a:t>
              </a:r>
              <a:r>
                <a:rPr lang="en-CA" sz="1000" dirty="0">
                  <a:solidFill>
                    <a:prstClr val="black"/>
                  </a:solidFill>
                  <a:latin typeface="Calibri"/>
                  <a:ea typeface="Calibri"/>
                  <a:cs typeface="Calibri"/>
                </a:rPr>
                <a:t>: Provides departments with the ability to create</a:t>
              </a:r>
              <a:r>
                <a:rPr lang="en-CA" sz="1000" dirty="0">
                  <a:solidFill>
                    <a:prstClr val="black"/>
                  </a:solidFill>
                  <a:latin typeface="Calibri"/>
                  <a:cs typeface="Calibri"/>
                </a:rPr>
                <a:t> </a:t>
              </a:r>
              <a:r>
                <a:rPr lang="en-CA" sz="1000" dirty="0">
                  <a:solidFill>
                    <a:prstClr val="black"/>
                  </a:solidFill>
                  <a:latin typeface="Calibri"/>
                  <a:ea typeface="Calibri"/>
                  <a:cs typeface="Calibri"/>
                </a:rPr>
                <a:t>rules-based user experiences that enable dynamic content personalization based on user actions</a:t>
              </a:r>
              <a:r>
                <a:rPr kumimoji="0" lang="en-CA" sz="1000" b="0" i="0" u="none" strike="noStrike" kern="1200" cap="none" spc="0" normalizeH="0" baseline="0" noProof="0" dirty="0">
                  <a:ln>
                    <a:noFill/>
                  </a:ln>
                  <a:solidFill>
                    <a:prstClr val="black"/>
                  </a:solidFill>
                  <a:effectLst/>
                  <a:uLnTx/>
                  <a:uFillTx/>
                  <a:latin typeface="Calibri"/>
                  <a:ea typeface="Calibri"/>
                  <a:cs typeface="Calibri"/>
                </a:rPr>
                <a:t>.</a:t>
              </a:r>
              <a:r>
                <a:rPr lang="en-CA" sz="1000" dirty="0">
                  <a:solidFill>
                    <a:prstClr val="black"/>
                  </a:solidFill>
                  <a:latin typeface="Calibri"/>
                  <a:ea typeface="Calibri"/>
                  <a:cs typeface="Calibri"/>
                </a:rPr>
                <a:t> </a:t>
              </a:r>
              <a:endParaRPr lang="en-CA" dirty="0">
                <a:solidFill>
                  <a:prstClr val="black"/>
                </a:solidFill>
                <a:ea typeface="Calibri"/>
                <a:cs typeface="Calibri"/>
              </a:endParaRPr>
            </a:p>
            <a:p>
              <a:pPr defTabSz="685800">
                <a:spcBef>
                  <a:spcPts val="600"/>
                </a:spcBef>
                <a:defRPr/>
              </a:pPr>
              <a:r>
                <a:rPr lang="en-CA" sz="1000" b="1" dirty="0">
                  <a:solidFill>
                    <a:prstClr val="black"/>
                  </a:solidFill>
                  <a:latin typeface="Calibri"/>
                  <a:ea typeface="Calibri"/>
                  <a:cs typeface="Calibri"/>
                </a:rPr>
                <a:t>Example</a:t>
              </a:r>
              <a:r>
                <a:rPr lang="en-CA" sz="1000" b="1" dirty="0">
                  <a:solidFill>
                    <a:prstClr val="black"/>
                  </a:solidFill>
                  <a:latin typeface="Calibri"/>
                  <a:cs typeface="Calibri"/>
                </a:rPr>
                <a:t>:</a:t>
              </a:r>
              <a:r>
                <a:rPr lang="en-CA" sz="1000" dirty="0">
                  <a:solidFill>
                    <a:prstClr val="black"/>
                  </a:solidFill>
                  <a:latin typeface="Calibri"/>
                  <a:cs typeface="Calibri"/>
                </a:rPr>
                <a:t> </a:t>
              </a:r>
              <a:r>
                <a:rPr lang="en-CA" sz="1000" dirty="0">
                  <a:solidFill>
                    <a:prstClr val="black"/>
                  </a:solidFill>
                  <a:latin typeface="Calibri"/>
                  <a:ea typeface="Calibri"/>
                  <a:cs typeface="Calibri"/>
                </a:rPr>
                <a:t>Automated reminders for incomplete </a:t>
              </a:r>
              <a:r>
                <a:rPr kumimoji="0" lang="en-CA" sz="1000" i="0" u="none" strike="noStrike" kern="1200" cap="none" spc="0" normalizeH="0" baseline="0" noProof="0" dirty="0">
                  <a:ln>
                    <a:noFill/>
                  </a:ln>
                  <a:solidFill>
                    <a:prstClr val="black"/>
                  </a:solidFill>
                  <a:effectLst/>
                  <a:uLnTx/>
                  <a:uFillTx/>
                  <a:latin typeface="Calibri"/>
                  <a:ea typeface="Calibri"/>
                  <a:cs typeface="Calibri"/>
                </a:rPr>
                <a:t>forms.</a:t>
              </a:r>
              <a:endParaRPr lang="en-CA" sz="1000" dirty="0">
                <a:solidFill>
                  <a:prstClr val="black"/>
                </a:solidFill>
                <a:latin typeface="Calibri"/>
                <a:ea typeface="Calibri"/>
                <a:cs typeface="Calibri"/>
              </a:endParaRPr>
            </a:p>
            <a:p>
              <a:pPr marR="0" lvl="0" algn="l" defTabSz="685800">
                <a:lnSpc>
                  <a:spcPct val="100000"/>
                </a:lnSpc>
                <a:spcAft>
                  <a:spcPts val="0"/>
                </a:spcAft>
                <a:buClrTx/>
                <a:buSzTx/>
                <a:tabLst/>
                <a:defRPr/>
              </a:pPr>
              <a:endParaRPr lang="en-CA" sz="1200" b="1" i="0" u="sng"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1" name="TextBox 29">
              <a:extLst>
                <a:ext uri="{FF2B5EF4-FFF2-40B4-BE49-F238E27FC236}">
                  <a16:creationId xmlns:a16="http://schemas.microsoft.com/office/drawing/2014/main" id="{C048EBE9-E1F3-2EA3-51D4-5478945236D0}"/>
                </a:ext>
              </a:extLst>
            </p:cNvPr>
            <p:cNvSpPr txBox="1"/>
            <p:nvPr/>
          </p:nvSpPr>
          <p:spPr>
            <a:xfrm>
              <a:off x="-114633" y="1739012"/>
              <a:ext cx="4064837" cy="1157732"/>
            </a:xfrm>
            <a:prstGeom prst="rect">
              <a:avLst/>
            </a:prstGeom>
            <a:solidFill>
              <a:schemeClr val="bg1"/>
            </a:solidFill>
            <a:ln>
              <a:solidFill>
                <a:schemeClr val="tx1"/>
              </a:solidFill>
            </a:ln>
          </p:spPr>
          <p:txBody>
            <a:bodyPr wrap="square" lIns="91440" tIns="45720" rIns="91440" bIns="45720" rtlCol="0" anchor="t">
              <a:noAutofit/>
            </a:bodyPr>
            <a:lstStyle/>
            <a:p>
              <a:pPr defTabSz="457200">
                <a:defRPr/>
              </a:pPr>
              <a:r>
                <a:rPr lang="en-CA" sz="1200" b="1" u="sng" dirty="0">
                  <a:solidFill>
                    <a:prstClr val="black"/>
                  </a:solidFill>
                  <a:latin typeface="Calibri"/>
                  <a:ea typeface="Calibri"/>
                  <a:cs typeface="Calibri"/>
                </a:rPr>
                <a:t>Application intake (forms/applications)</a:t>
              </a:r>
              <a:endParaRPr lang="en-CA" sz="1200" b="0" i="0" u="sng" strike="noStrike" kern="1200" cap="none" spc="0" normalizeH="0" baseline="0" noProof="0" dirty="0">
                <a:ln>
                  <a:noFill/>
                </a:ln>
                <a:solidFill>
                  <a:prstClr val="black"/>
                </a:solidFill>
                <a:effectLst/>
                <a:uLnTx/>
                <a:uFillTx/>
                <a:latin typeface="Calibri" panose="020F0502020204030204"/>
                <a:ea typeface="Calibri"/>
                <a:cs typeface="Calibri"/>
              </a:endParaRPr>
            </a:p>
            <a:p>
              <a:pPr defTabSz="457200">
                <a:spcBef>
                  <a:spcPts val="600"/>
                </a:spcBef>
                <a:defRPr/>
              </a:pPr>
              <a:r>
                <a:rPr lang="en-CA" sz="1000" b="1" dirty="0">
                  <a:solidFill>
                    <a:prstClr val="black"/>
                  </a:solidFill>
                  <a:latin typeface="Calibri"/>
                  <a:ea typeface="Calibri"/>
                  <a:cs typeface="Calibri"/>
                </a:rPr>
                <a:t>Capability</a:t>
              </a:r>
              <a:r>
                <a:rPr lang="en-CA" sz="1000" dirty="0">
                  <a:solidFill>
                    <a:prstClr val="black"/>
                  </a:solidFill>
                  <a:latin typeface="Calibri"/>
                  <a:ea typeface="Calibri"/>
                  <a:cs typeface="Calibri"/>
                </a:rPr>
                <a:t>: Allows departments to offer more user-friendly interactions</a:t>
              </a:r>
              <a:r>
                <a:rPr kumimoji="0" lang="en-CA" sz="1000" b="0" i="0" u="none" strike="noStrike" kern="1200" cap="none" spc="0" normalizeH="0" baseline="0" noProof="0" dirty="0">
                  <a:ln>
                    <a:noFill/>
                  </a:ln>
                  <a:solidFill>
                    <a:prstClr val="black"/>
                  </a:solidFill>
                  <a:effectLst/>
                  <a:uLnTx/>
                  <a:uFillTx/>
                  <a:latin typeface="Calibri"/>
                  <a:ea typeface="Calibri"/>
                  <a:cs typeface="Calibri"/>
                </a:rPr>
                <a:t>, </a:t>
              </a:r>
              <a:r>
                <a:rPr lang="en-CA" sz="1000" dirty="0">
                  <a:solidFill>
                    <a:prstClr val="black"/>
                  </a:solidFill>
                  <a:latin typeface="Calibri"/>
                  <a:ea typeface="Calibri"/>
                  <a:cs typeface="Calibri"/>
                </a:rPr>
                <a:t>including prefilled forms</a:t>
              </a:r>
              <a:r>
                <a:rPr kumimoji="0" lang="en-CA" sz="1000" b="0" i="0" u="none" strike="noStrike" kern="1200" cap="none" spc="0" normalizeH="0" baseline="0" noProof="0" dirty="0">
                  <a:ln>
                    <a:noFill/>
                  </a:ln>
                  <a:solidFill>
                    <a:prstClr val="black"/>
                  </a:solidFill>
                  <a:effectLst/>
                  <a:uLnTx/>
                  <a:uFillTx/>
                  <a:latin typeface="Calibri"/>
                  <a:ea typeface="Calibri"/>
                  <a:cs typeface="Calibri"/>
                </a:rPr>
                <a:t>, </a:t>
              </a:r>
              <a:r>
                <a:rPr lang="en-CA" sz="1000" dirty="0">
                  <a:solidFill>
                    <a:prstClr val="black"/>
                  </a:solidFill>
                  <a:latin typeface="Calibri"/>
                  <a:ea typeface="Calibri"/>
                  <a:cs typeface="Calibri"/>
                </a:rPr>
                <a:t>lists of benefits or services </a:t>
              </a:r>
              <a:r>
                <a:rPr kumimoji="0" lang="en-CA" sz="1000" b="0" i="0" u="none" strike="noStrike" kern="1200" cap="none" spc="0" normalizeH="0" baseline="0" noProof="0" dirty="0">
                  <a:ln>
                    <a:noFill/>
                  </a:ln>
                  <a:solidFill>
                    <a:prstClr val="black"/>
                  </a:solidFill>
                  <a:effectLst/>
                  <a:uLnTx/>
                  <a:uFillTx/>
                  <a:latin typeface="Calibri"/>
                  <a:ea typeface="Calibri"/>
                  <a:cs typeface="Calibri"/>
                </a:rPr>
                <a:t>and </a:t>
              </a:r>
              <a:r>
                <a:rPr lang="en-CA" sz="1000" dirty="0">
                  <a:solidFill>
                    <a:prstClr val="black"/>
                  </a:solidFill>
                  <a:latin typeface="Calibri"/>
                  <a:ea typeface="Calibri"/>
                  <a:cs typeface="Calibri"/>
                </a:rPr>
                <a:t>access to application portals. </a:t>
              </a:r>
              <a:endParaRPr lang="en-CA" dirty="0">
                <a:solidFill>
                  <a:prstClr val="black"/>
                </a:solidFill>
              </a:endParaRPr>
            </a:p>
            <a:p>
              <a:pPr defTabSz="457200">
                <a:spcBef>
                  <a:spcPts val="600"/>
                </a:spcBef>
                <a:defRPr/>
              </a:pPr>
              <a:r>
                <a:rPr lang="en-CA" sz="1000" b="1" dirty="0">
                  <a:solidFill>
                    <a:prstClr val="black"/>
                  </a:solidFill>
                  <a:latin typeface="Calibri"/>
                  <a:ea typeface="Calibri"/>
                  <a:cs typeface="Calibri"/>
                </a:rPr>
                <a:t>Example</a:t>
              </a:r>
              <a:r>
                <a:rPr lang="en-CA" sz="1000" dirty="0">
                  <a:solidFill>
                    <a:prstClr val="black"/>
                  </a:solidFill>
                  <a:latin typeface="Calibri"/>
                  <a:ea typeface="Calibri"/>
                  <a:cs typeface="Calibri"/>
                </a:rPr>
                <a:t>:  Pre-filled forms.</a:t>
              </a:r>
              <a:endParaRPr lang="en-CA" sz="1000" dirty="0">
                <a:solidFill>
                  <a:prstClr val="black"/>
                </a:solidFill>
                <a:ea typeface="Calibri"/>
                <a:cs typeface="Calibri"/>
              </a:endParaRPr>
            </a:p>
            <a:p>
              <a:pPr defTabSz="457200">
                <a:defRPr/>
              </a:pPr>
              <a:r>
                <a:rPr lang="en-CA" sz="1050" dirty="0">
                  <a:solidFill>
                    <a:prstClr val="black"/>
                  </a:solidFill>
                  <a:latin typeface="Calibri"/>
                  <a:ea typeface="Calibri"/>
                  <a:cs typeface="Calibri"/>
                </a:rPr>
                <a:t>  </a:t>
              </a:r>
              <a:endParaRPr lang="en-CA" sz="1050" i="0" u="none"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050" b="0" i="0" u="none"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endParaRPr>
            </a:p>
          </p:txBody>
        </p:sp>
        <p:sp>
          <p:nvSpPr>
            <p:cNvPr id="18" name="TextBox 29">
              <a:extLst>
                <a:ext uri="{FF2B5EF4-FFF2-40B4-BE49-F238E27FC236}">
                  <a16:creationId xmlns:a16="http://schemas.microsoft.com/office/drawing/2014/main" id="{4817A0CC-6D0A-E405-F28C-931A36798A3A}"/>
                </a:ext>
              </a:extLst>
            </p:cNvPr>
            <p:cNvSpPr txBox="1"/>
            <p:nvPr/>
          </p:nvSpPr>
          <p:spPr>
            <a:xfrm>
              <a:off x="8298143" y="2912381"/>
              <a:ext cx="3815357" cy="1197626"/>
            </a:xfrm>
            <a:prstGeom prst="rect">
              <a:avLst/>
            </a:prstGeom>
            <a:solidFill>
              <a:schemeClr val="bg1"/>
            </a:solidFill>
            <a:ln>
              <a:solidFill>
                <a:schemeClr val="tx1"/>
              </a:solidFill>
            </a:ln>
          </p:spPr>
          <p:txBody>
            <a:bodyPr wrap="square" lIns="91440" tIns="45720" rIns="91440" bIns="45720" rtlCol="0" anchor="t">
              <a:noAutofit/>
            </a:bodyPr>
            <a:lstStyle/>
            <a:p>
              <a:pPr defTabSz="457200">
                <a:defRPr/>
              </a:pPr>
              <a:r>
                <a:rPr lang="en-CA" sz="1200" b="1" u="sng" dirty="0">
                  <a:solidFill>
                    <a:prstClr val="black"/>
                  </a:solidFill>
                  <a:latin typeface="Calibri"/>
                  <a:ea typeface="Calibri"/>
                  <a:cs typeface="Calibri"/>
                </a:rPr>
                <a:t>Conversational platform (Chatbot)</a:t>
              </a:r>
              <a:endParaRPr lang="en-CA" sz="1200" i="0" u="sng" strike="noStrike" kern="1200" cap="none" spc="0" normalizeH="0" baseline="0" noProof="0" dirty="0">
                <a:ln>
                  <a:noFill/>
                </a:ln>
                <a:solidFill>
                  <a:prstClr val="black"/>
                </a:solidFill>
                <a:effectLst/>
                <a:uLnTx/>
                <a:uFillTx/>
                <a:latin typeface="Calibri"/>
                <a:ea typeface="Calibri"/>
                <a:cs typeface="Calibri"/>
              </a:endParaRPr>
            </a:p>
            <a:p>
              <a:pPr defTabSz="457200">
                <a:spcBef>
                  <a:spcPts val="600"/>
                </a:spcBef>
                <a:defRPr/>
              </a:pPr>
              <a:r>
                <a:rPr lang="en-CA" sz="1000" b="1" dirty="0">
                  <a:solidFill>
                    <a:prstClr val="black"/>
                  </a:solidFill>
                  <a:latin typeface="Calibri"/>
                  <a:ea typeface="Calibri"/>
                  <a:cs typeface="Calibri"/>
                </a:rPr>
                <a:t>Capability</a:t>
              </a:r>
              <a:r>
                <a:rPr lang="en-CA" sz="1000" dirty="0">
                  <a:solidFill>
                    <a:prstClr val="black"/>
                  </a:solidFill>
                  <a:latin typeface="Calibri"/>
                  <a:ea typeface="Calibri"/>
                  <a:cs typeface="Calibri"/>
                </a:rPr>
                <a:t>: Provides departments with the ability to create customized conversational experiences, including natural language processing (Large Language Models – AI) and common look and feel.</a:t>
              </a:r>
              <a:endParaRPr lang="en-CA" dirty="0">
                <a:solidFill>
                  <a:prstClr val="black"/>
                </a:solidFill>
              </a:endParaRPr>
            </a:p>
            <a:p>
              <a:pPr defTabSz="457200">
                <a:spcBef>
                  <a:spcPts val="600"/>
                </a:spcBef>
                <a:defRPr/>
              </a:pPr>
              <a:r>
                <a:rPr kumimoji="0" lang="en-CA" sz="1000" b="1" u="none" strike="noStrike" kern="1200" cap="none" spc="0" normalizeH="0" baseline="0" noProof="0" dirty="0">
                  <a:ln>
                    <a:noFill/>
                  </a:ln>
                  <a:solidFill>
                    <a:prstClr val="black"/>
                  </a:solidFill>
                  <a:effectLst/>
                  <a:uLnTx/>
                  <a:uFillTx/>
                  <a:latin typeface="Calibri"/>
                  <a:ea typeface="Calibri"/>
                  <a:cs typeface="Calibri"/>
                </a:rPr>
                <a:t>Example:</a:t>
              </a:r>
              <a:r>
                <a:rPr kumimoji="0" lang="en-CA" sz="1000" u="none" strike="noStrike" kern="1200" cap="none" spc="0" normalizeH="0" baseline="0" noProof="0" dirty="0">
                  <a:ln>
                    <a:noFill/>
                  </a:ln>
                  <a:solidFill>
                    <a:prstClr val="black"/>
                  </a:solidFill>
                  <a:effectLst/>
                  <a:uLnTx/>
                  <a:uFillTx/>
                  <a:latin typeface="Calibri"/>
                  <a:ea typeface="Calibri"/>
                  <a:cs typeface="Calibri"/>
                </a:rPr>
                <a:t> </a:t>
              </a:r>
              <a:r>
                <a:rPr lang="en-CA" sz="1000" dirty="0">
                  <a:solidFill>
                    <a:prstClr val="black"/>
                  </a:solidFill>
                  <a:latin typeface="Calibri"/>
                  <a:ea typeface="Calibri"/>
                  <a:cs typeface="Calibri"/>
                </a:rPr>
                <a:t>Chatbot for service enrollment assistance </a:t>
              </a:r>
              <a:r>
                <a:rPr kumimoji="0" lang="en-CA" sz="1000" u="none" strike="noStrike" kern="1200" cap="none" spc="0" normalizeH="0" baseline="0" noProof="0" dirty="0">
                  <a:ln>
                    <a:noFill/>
                  </a:ln>
                  <a:solidFill>
                    <a:prstClr val="black"/>
                  </a:solidFill>
                  <a:effectLst/>
                  <a:uLnTx/>
                  <a:uFillTx/>
                  <a:latin typeface="Calibri"/>
                  <a:ea typeface="Calibri"/>
                  <a:cs typeface="Calibri"/>
                </a:rPr>
                <a:t>that </a:t>
              </a:r>
              <a:r>
                <a:rPr lang="en-CA" sz="1000" dirty="0">
                  <a:solidFill>
                    <a:prstClr val="black"/>
                  </a:solidFill>
                  <a:latin typeface="Calibri"/>
                  <a:ea typeface="Calibri"/>
                  <a:cs typeface="Calibri"/>
                </a:rPr>
                <a:t>will put a user in touch with a service agent</a:t>
              </a:r>
              <a:r>
                <a:rPr kumimoji="0" lang="en-CA" sz="1000" u="none" strike="noStrike" kern="1200" cap="none" spc="0" normalizeH="0" baseline="0" noProof="0" dirty="0">
                  <a:ln>
                    <a:noFill/>
                  </a:ln>
                  <a:solidFill>
                    <a:prstClr val="black"/>
                  </a:solidFill>
                  <a:effectLst/>
                  <a:uLnTx/>
                  <a:uFillTx/>
                  <a:latin typeface="Calibri"/>
                  <a:ea typeface="Calibri"/>
                  <a:cs typeface="Calibri"/>
                </a:rPr>
                <a:t>.</a:t>
              </a:r>
              <a:endParaRPr lang="en-CA" sz="1000" dirty="0">
                <a:solidFill>
                  <a:prstClr val="black"/>
                </a:solidFill>
                <a:latin typeface="Calibri"/>
                <a:ea typeface="Calibri"/>
                <a:cs typeface="Calibri"/>
              </a:endParaRPr>
            </a:p>
            <a:p>
              <a:pPr marL="0" marR="0" lvl="0" indent="0" algn="l" defTabSz="457200">
                <a:lnSpc>
                  <a:spcPct val="100000"/>
                </a:lnSpc>
                <a:spcAft>
                  <a:spcPts val="0"/>
                </a:spcAft>
                <a:buClrTx/>
                <a:buSzTx/>
                <a:buFontTx/>
                <a:buNone/>
                <a:tabLst/>
                <a:defRPr/>
              </a:pPr>
              <a:endParaRPr lang="en-CA" sz="1000" b="1" i="0" u="none"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endParaRPr>
            </a:p>
          </p:txBody>
        </p:sp>
        <p:sp>
          <p:nvSpPr>
            <p:cNvPr id="42" name="TextBox 29">
              <a:extLst>
                <a:ext uri="{FF2B5EF4-FFF2-40B4-BE49-F238E27FC236}">
                  <a16:creationId xmlns:a16="http://schemas.microsoft.com/office/drawing/2014/main" id="{946F84D1-BFD6-2A98-9382-9D207A563ED7}"/>
                </a:ext>
              </a:extLst>
            </p:cNvPr>
            <p:cNvSpPr txBox="1"/>
            <p:nvPr/>
          </p:nvSpPr>
          <p:spPr>
            <a:xfrm>
              <a:off x="4036944" y="1731308"/>
              <a:ext cx="4164863" cy="1185965"/>
            </a:xfrm>
            <a:prstGeom prst="rect">
              <a:avLst/>
            </a:prstGeom>
            <a:solidFill>
              <a:schemeClr val="bg1"/>
            </a:solidFill>
            <a:ln>
              <a:solidFill>
                <a:schemeClr val="tx1"/>
              </a:solidFill>
            </a:ln>
          </p:spPr>
          <p:txBody>
            <a:bodyPr wrap="square" lIns="91440" tIns="45720" rIns="91440" bIns="45720" rtlCol="0" anchor="t">
              <a:noAutofit/>
            </a:bodyPr>
            <a:lstStyle/>
            <a:p>
              <a:pPr defTabSz="457200">
                <a:defRPr/>
              </a:pPr>
              <a:r>
                <a:rPr lang="en-CA" sz="1200" b="1" u="sng" dirty="0">
                  <a:solidFill>
                    <a:prstClr val="black"/>
                  </a:solidFill>
                  <a:latin typeface="Calibri"/>
                  <a:ea typeface="Calibri"/>
                  <a:cs typeface="Calibri"/>
                </a:rPr>
                <a:t>Interaction </a:t>
              </a:r>
              <a:r>
                <a:rPr kumimoji="0" lang="en-CA" sz="1200" b="1" i="0" u="sng" strike="noStrike" kern="1200" cap="none" spc="0" normalizeH="0" baseline="0" noProof="0" dirty="0">
                  <a:ln>
                    <a:noFill/>
                  </a:ln>
                  <a:solidFill>
                    <a:prstClr val="black"/>
                  </a:solidFill>
                  <a:effectLst/>
                  <a:uLnTx/>
                  <a:uFillTx/>
                  <a:latin typeface="Calibri"/>
                  <a:ea typeface="Calibri"/>
                  <a:cs typeface="Calibri"/>
                </a:rPr>
                <a:t>and </a:t>
              </a:r>
              <a:r>
                <a:rPr lang="en-CA" sz="1200" b="1" u="sng" dirty="0">
                  <a:solidFill>
                    <a:prstClr val="black"/>
                  </a:solidFill>
                  <a:latin typeface="Calibri"/>
                  <a:ea typeface="Calibri"/>
                  <a:cs typeface="Calibri"/>
                </a:rPr>
                <a:t>Service Analytics</a:t>
              </a:r>
              <a:endParaRPr lang="en-CA" sz="1200" i="0" u="sng"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endParaRPr>
            </a:p>
            <a:p>
              <a:pPr defTabSz="457200">
                <a:spcBef>
                  <a:spcPts val="600"/>
                </a:spcBef>
                <a:defRPr/>
              </a:pPr>
              <a:r>
                <a:rPr lang="en-CA" sz="1000" b="1" dirty="0">
                  <a:solidFill>
                    <a:prstClr val="black"/>
                  </a:solidFill>
                  <a:latin typeface="Calibri"/>
                  <a:ea typeface="Calibri"/>
                  <a:cs typeface="Calibri"/>
                </a:rPr>
                <a:t>Capability</a:t>
              </a:r>
              <a:r>
                <a:rPr lang="en-CA" sz="1000" dirty="0">
                  <a:solidFill>
                    <a:prstClr val="black"/>
                  </a:solidFill>
                  <a:latin typeface="Calibri"/>
                  <a:ea typeface="Calibri"/>
                  <a:cs typeface="Calibri"/>
                </a:rPr>
                <a:t>: Delivers comprehensive insights into user behaviors and preferences across different platforms coupled with AI-assisted analysis </a:t>
              </a:r>
              <a:r>
                <a:rPr kumimoji="0" lang="en-CA" sz="1000" b="0" i="0" u="none" strike="noStrike" kern="1200" cap="none" spc="0" normalizeH="0" baseline="0" noProof="0" dirty="0">
                  <a:ln>
                    <a:noFill/>
                  </a:ln>
                  <a:solidFill>
                    <a:prstClr val="black"/>
                  </a:solidFill>
                  <a:effectLst/>
                  <a:uLnTx/>
                  <a:uFillTx/>
                  <a:latin typeface="Calibri"/>
                  <a:ea typeface="Calibri"/>
                  <a:cs typeface="Calibri"/>
                </a:rPr>
                <a:t>and </a:t>
              </a:r>
              <a:r>
                <a:rPr lang="en-CA" sz="1000" dirty="0">
                  <a:solidFill>
                    <a:prstClr val="black"/>
                  </a:solidFill>
                  <a:latin typeface="Calibri" panose="020F0502020204030204"/>
                  <a:ea typeface="Calibri"/>
                  <a:cs typeface="Calibri"/>
                </a:rPr>
                <a:t>reporting.  This supports effective data-driven decisions </a:t>
              </a:r>
              <a:r>
                <a:rPr kumimoji="0" lang="en-CA" sz="1000" b="0" i="0" u="none" strike="noStrike" kern="1200" cap="none" spc="0" normalizeH="0" baseline="0" noProof="0" dirty="0">
                  <a:ln>
                    <a:noFill/>
                  </a:ln>
                  <a:solidFill>
                    <a:prstClr val="black"/>
                  </a:solidFill>
                  <a:effectLst/>
                  <a:uLnTx/>
                  <a:uFillTx/>
                  <a:latin typeface="Calibri"/>
                  <a:ea typeface="Calibri"/>
                  <a:cs typeface="Calibri"/>
                </a:rPr>
                <a:t>and </a:t>
              </a:r>
              <a:r>
                <a:rPr lang="en-CA" sz="1000" dirty="0">
                  <a:solidFill>
                    <a:prstClr val="black"/>
                  </a:solidFill>
                  <a:latin typeface="Calibri" panose="020F0502020204030204"/>
                  <a:ea typeface="Calibri"/>
                  <a:cs typeface="Calibri"/>
                </a:rPr>
                <a:t>strategies </a:t>
              </a:r>
              <a:r>
                <a:rPr kumimoji="0" lang="en-CA" sz="1000" b="0" i="0" u="none" strike="noStrike" kern="1200" cap="none" spc="0" normalizeH="0" baseline="0" noProof="0" dirty="0">
                  <a:ln>
                    <a:noFill/>
                  </a:ln>
                  <a:solidFill>
                    <a:prstClr val="black"/>
                  </a:solidFill>
                  <a:effectLst/>
                  <a:uLnTx/>
                  <a:uFillTx/>
                  <a:latin typeface="Calibri"/>
                  <a:ea typeface="Calibri"/>
                  <a:cs typeface="Calibri"/>
                </a:rPr>
                <a:t>to </a:t>
              </a:r>
              <a:r>
                <a:rPr lang="en-CA" sz="1000" dirty="0">
                  <a:solidFill>
                    <a:prstClr val="black"/>
                  </a:solidFill>
                  <a:latin typeface="Calibri" panose="020F0502020204030204"/>
                  <a:ea typeface="Calibri"/>
                  <a:cs typeface="Calibri"/>
                </a:rPr>
                <a:t>enhanced services</a:t>
              </a:r>
              <a:r>
                <a:rPr kumimoji="0" lang="en-CA" sz="1000" b="0" i="0" u="none" strike="noStrike" kern="1200" cap="none" spc="0" normalizeH="0" baseline="0" noProof="0" dirty="0">
                  <a:ln>
                    <a:noFill/>
                  </a:ln>
                  <a:solidFill>
                    <a:prstClr val="black"/>
                  </a:solidFill>
                  <a:effectLst/>
                  <a:uLnTx/>
                  <a:uFillTx/>
                  <a:latin typeface="Calibri"/>
                  <a:ea typeface="Calibri"/>
                  <a:cs typeface="Calibri"/>
                </a:rPr>
                <a:t>.</a:t>
              </a:r>
              <a:endParaRPr lang="en-CA" dirty="0">
                <a:solidFill>
                  <a:prstClr val="black"/>
                </a:solidFill>
              </a:endParaRPr>
            </a:p>
            <a:p>
              <a:pPr defTabSz="457200">
                <a:spcBef>
                  <a:spcPts val="600"/>
                </a:spcBef>
                <a:defRPr/>
              </a:pPr>
              <a:r>
                <a:rPr lang="en-CA" sz="1000" b="1" dirty="0">
                  <a:solidFill>
                    <a:prstClr val="black"/>
                  </a:solidFill>
                  <a:latin typeface="Calibri" panose="020F0502020204030204"/>
                  <a:ea typeface="Calibri"/>
                  <a:cs typeface="Calibri"/>
                </a:rPr>
                <a:t>Example</a:t>
              </a:r>
              <a:r>
                <a:rPr kumimoji="0" lang="en-CA" sz="1000" b="1" i="0" u="none" strike="noStrike" kern="1200" cap="none" spc="0" normalizeH="0" baseline="0" noProof="0" dirty="0">
                  <a:ln>
                    <a:noFill/>
                  </a:ln>
                  <a:solidFill>
                    <a:prstClr val="black"/>
                  </a:solidFill>
                  <a:effectLst/>
                  <a:uLnTx/>
                  <a:uFillTx/>
                  <a:latin typeface="Calibri" panose="020F0502020204030204"/>
                  <a:ea typeface="Calibri"/>
                  <a:cs typeface="Calibri"/>
                </a:rPr>
                <a:t>: </a:t>
              </a:r>
              <a:r>
                <a:rPr lang="en-CA" sz="1000" dirty="0">
                  <a:solidFill>
                    <a:prstClr val="black"/>
                  </a:solidFill>
                  <a:latin typeface="Calibri" panose="020F0502020204030204"/>
                  <a:ea typeface="Calibri"/>
                  <a:cs typeface="Calibri"/>
                </a:rPr>
                <a:t>User Sentiment Analysis of specific GC services</a:t>
              </a:r>
              <a:r>
                <a:rPr kumimoji="0" lang="en-CA" sz="1000" i="0" u="none" strike="noStrike" kern="1200" cap="none" spc="0" normalizeH="0" baseline="0" noProof="0" dirty="0">
                  <a:ln>
                    <a:noFill/>
                  </a:ln>
                  <a:solidFill>
                    <a:prstClr val="black"/>
                  </a:solidFill>
                  <a:effectLst/>
                  <a:uLnTx/>
                  <a:uFillTx/>
                  <a:latin typeface="Calibri" panose="020F0502020204030204"/>
                  <a:ea typeface="Calibri"/>
                  <a:cs typeface="Calibri"/>
                </a:rPr>
                <a:t>.</a:t>
              </a:r>
              <a:endParaRPr lang="en-CA" sz="1000" dirty="0">
                <a:solidFill>
                  <a:prstClr val="black"/>
                </a:solidFill>
                <a:latin typeface="Calibri" panose="020F0502020204030204"/>
                <a:ea typeface="Calibri"/>
                <a:cs typeface="Calibri"/>
              </a:endParaRPr>
            </a:p>
            <a:p>
              <a:pPr marR="0" lvl="0" algn="l" defTabSz="457200">
                <a:lnSpc>
                  <a:spcPct val="100000"/>
                </a:lnSpc>
                <a:spcAft>
                  <a:spcPts val="0"/>
                </a:spcAft>
                <a:buClrTx/>
                <a:buSzTx/>
                <a:tabLst/>
                <a:defRPr/>
              </a:pPr>
              <a:endParaRPr lang="en-CA" sz="1200" b="1" i="0" u="sng" strike="noStrike" kern="1200" cap="none" spc="0" normalizeH="0" baseline="0" noProof="0" dirty="0">
                <a:ln>
                  <a:noFill/>
                </a:ln>
                <a:solidFill>
                  <a:prstClr val="black"/>
                </a:solidFill>
                <a:effectLst/>
                <a:uLnTx/>
                <a:uFillTx/>
                <a:latin typeface="Calibri" panose="020F0502020204030204"/>
                <a:ea typeface="Calibri"/>
                <a:cs typeface="Calibri" panose="020F0502020204030204" pitchFamily="34" charset="0"/>
              </a:endParaRPr>
            </a:p>
            <a:p>
              <a:pPr marL="0" marR="0" lvl="0" indent="0" algn="l" defTabSz="457200" rtl="0" eaLnBrk="1" fontAlgn="auto" latinLnBrk="0" hangingPunct="1">
                <a:lnSpc>
                  <a:spcPct val="100000"/>
                </a:lnSpc>
                <a:spcBef>
                  <a:spcPts val="200"/>
                </a:spcBef>
                <a:spcAft>
                  <a:spcPts val="0"/>
                </a:spcAft>
                <a:buClrTx/>
                <a:buSzTx/>
                <a:buFontTx/>
                <a:buNone/>
                <a:tabLst/>
                <a:defRPr/>
              </a:pPr>
              <a:endParaRPr kumimoji="0" lang="en-CA" sz="1050" b="0" i="0" u="none" strike="noStrike" kern="1200" cap="none" spc="0" normalizeH="0" baseline="0" noProof="0" dirty="0">
                <a:ln>
                  <a:noFill/>
                </a:ln>
                <a:solidFill>
                  <a:prstClr val="black"/>
                </a:solidFill>
                <a:effectLst/>
                <a:uLnTx/>
                <a:uFillTx/>
                <a:latin typeface="Calibri"/>
                <a:ea typeface="Calibri"/>
                <a:cs typeface="Calibri"/>
              </a:endParaRPr>
            </a:p>
          </p:txBody>
        </p:sp>
        <p:sp>
          <p:nvSpPr>
            <p:cNvPr id="3" name="TextBox 29">
              <a:extLst>
                <a:ext uri="{FF2B5EF4-FFF2-40B4-BE49-F238E27FC236}">
                  <a16:creationId xmlns:a16="http://schemas.microsoft.com/office/drawing/2014/main" id="{DF068320-3C3C-0D07-4B30-8F8FC80D64D3}"/>
                </a:ext>
              </a:extLst>
            </p:cNvPr>
            <p:cNvSpPr txBox="1"/>
            <p:nvPr/>
          </p:nvSpPr>
          <p:spPr>
            <a:xfrm>
              <a:off x="4036942" y="2960499"/>
              <a:ext cx="4154333" cy="1143546"/>
            </a:xfrm>
            <a:prstGeom prst="rect">
              <a:avLst/>
            </a:prstGeom>
            <a:solidFill>
              <a:schemeClr val="bg1"/>
            </a:solidFill>
            <a:ln>
              <a:solidFill>
                <a:schemeClr val="tx1"/>
              </a:solidFill>
            </a:ln>
          </p:spPr>
          <p:txBody>
            <a:bodyPr wrap="square" lIns="91440" tIns="45720" rIns="91440" bIns="45720" rtlCol="0" anchor="t">
              <a:noAutofit/>
            </a:bodyPr>
            <a:lstStyle/>
            <a:p>
              <a:pPr defTabSz="457200">
                <a:defRPr/>
              </a:pPr>
              <a:r>
                <a:rPr lang="en-CA" sz="1200" b="1" u="sng" dirty="0">
                  <a:solidFill>
                    <a:prstClr val="black"/>
                  </a:solidFill>
                  <a:latin typeface="Calibri"/>
                  <a:ea typeface="Calibri"/>
                  <a:cs typeface="Calibri"/>
                </a:rPr>
                <a:t>Dynamic survey widgets</a:t>
              </a:r>
              <a:endParaRPr lang="en-CA" sz="1200" i="0" u="sng" strike="noStrike" kern="1200" cap="none" spc="0" normalizeH="0" baseline="0" noProof="0" dirty="0">
                <a:ln>
                  <a:noFill/>
                </a:ln>
                <a:solidFill>
                  <a:prstClr val="black"/>
                </a:solidFill>
                <a:effectLst/>
                <a:uLnTx/>
                <a:uFillTx/>
                <a:latin typeface="Calibri" panose="020F0502020204030204"/>
                <a:ea typeface="Calibri"/>
                <a:cs typeface="Calibri"/>
              </a:endParaRPr>
            </a:p>
            <a:p>
              <a:pPr defTabSz="457200">
                <a:spcBef>
                  <a:spcPts val="600"/>
                </a:spcBef>
                <a:defRPr/>
              </a:pPr>
              <a:r>
                <a:rPr lang="en-CA" sz="1000" b="1" dirty="0">
                  <a:solidFill>
                    <a:prstClr val="black"/>
                  </a:solidFill>
                  <a:latin typeface="Calibri"/>
                  <a:ea typeface="Calibri"/>
                  <a:cs typeface="Calibri"/>
                </a:rPr>
                <a:t>Capability</a:t>
              </a:r>
              <a:r>
                <a:rPr lang="en-CA" sz="1000" dirty="0">
                  <a:solidFill>
                    <a:prstClr val="black"/>
                  </a:solidFill>
                  <a:latin typeface="Calibri"/>
                  <a:ea typeface="Calibri"/>
                  <a:cs typeface="Calibri"/>
                </a:rPr>
                <a:t>: An interactive and dynamic process </a:t>
              </a:r>
              <a:r>
                <a:rPr kumimoji="0" lang="en-CA" sz="1000" b="0" i="0" u="none" strike="noStrike" kern="1200" cap="none" spc="0" normalizeH="0" baseline="0" noProof="0" dirty="0">
                  <a:ln>
                    <a:noFill/>
                  </a:ln>
                  <a:solidFill>
                    <a:prstClr val="black"/>
                  </a:solidFill>
                  <a:effectLst/>
                  <a:uLnTx/>
                  <a:uFillTx/>
                  <a:latin typeface="Calibri"/>
                  <a:ea typeface="Calibri"/>
                  <a:cs typeface="Calibri"/>
                </a:rPr>
                <a:t>to </a:t>
              </a:r>
              <a:r>
                <a:rPr lang="en-CA" sz="1000" dirty="0">
                  <a:solidFill>
                    <a:prstClr val="black"/>
                  </a:solidFill>
                  <a:latin typeface="Calibri"/>
                  <a:ea typeface="Calibri"/>
                  <a:cs typeface="Calibri"/>
                </a:rPr>
                <a:t>create and deploy surveys adapted </a:t>
              </a:r>
              <a:r>
                <a:rPr kumimoji="0" lang="en-CA" sz="1000" b="0" i="0" u="none" strike="noStrike" kern="1200" cap="none" spc="0" normalizeH="0" baseline="0" noProof="0" dirty="0">
                  <a:ln>
                    <a:noFill/>
                  </a:ln>
                  <a:solidFill>
                    <a:prstClr val="black"/>
                  </a:solidFill>
                  <a:effectLst/>
                  <a:uLnTx/>
                  <a:uFillTx/>
                  <a:latin typeface="Calibri"/>
                  <a:ea typeface="Calibri"/>
                  <a:cs typeface="Calibri"/>
                </a:rPr>
                <a:t>to </a:t>
              </a:r>
              <a:r>
                <a:rPr lang="en-CA" sz="1000" dirty="0">
                  <a:solidFill>
                    <a:prstClr val="black"/>
                  </a:solidFill>
                  <a:latin typeface="Calibri"/>
                  <a:ea typeface="Calibri"/>
                  <a:cs typeface="Calibri"/>
                </a:rPr>
                <a:t>user responses </a:t>
              </a:r>
              <a:r>
                <a:rPr kumimoji="0" lang="en-CA" sz="1000" b="0" i="0" u="none" strike="noStrike" kern="1200" cap="none" spc="0" normalizeH="0" baseline="0" noProof="0" dirty="0">
                  <a:ln>
                    <a:noFill/>
                  </a:ln>
                  <a:solidFill>
                    <a:prstClr val="black"/>
                  </a:solidFill>
                  <a:effectLst/>
                  <a:uLnTx/>
                  <a:uFillTx/>
                  <a:latin typeface="Calibri"/>
                  <a:ea typeface="Calibri"/>
                  <a:cs typeface="Calibri"/>
                </a:rPr>
                <a:t>in </a:t>
              </a:r>
              <a:r>
                <a:rPr lang="en-CA" sz="1000" dirty="0">
                  <a:solidFill>
                    <a:prstClr val="black"/>
                  </a:solidFill>
                  <a:latin typeface="Calibri"/>
                  <a:ea typeface="Calibri"/>
                  <a:cs typeface="Calibri"/>
                </a:rPr>
                <a:t>real-time</a:t>
              </a:r>
              <a:r>
                <a:rPr kumimoji="0" lang="en-CA" sz="1000" b="0" i="0" u="none" strike="noStrike" kern="1200" cap="none" spc="0" normalizeH="0" baseline="0" noProof="0" dirty="0">
                  <a:ln>
                    <a:noFill/>
                  </a:ln>
                  <a:solidFill>
                    <a:prstClr val="black"/>
                  </a:solidFill>
                  <a:effectLst/>
                  <a:uLnTx/>
                  <a:uFillTx/>
                  <a:latin typeface="Calibri"/>
                  <a:ea typeface="Calibri"/>
                  <a:cs typeface="Calibri"/>
                </a:rPr>
                <a:t>.</a:t>
              </a:r>
              <a:endParaRPr lang="en-CA" dirty="0">
                <a:solidFill>
                  <a:prstClr val="black"/>
                </a:solidFill>
              </a:endParaRPr>
            </a:p>
            <a:p>
              <a:pPr defTabSz="457200">
                <a:spcBef>
                  <a:spcPts val="600"/>
                </a:spcBef>
                <a:defRPr/>
              </a:pPr>
              <a:r>
                <a:rPr lang="en-CA" sz="1000" b="1" dirty="0">
                  <a:solidFill>
                    <a:prstClr val="black"/>
                  </a:solidFill>
                  <a:latin typeface="Calibri"/>
                  <a:ea typeface="Calibri"/>
                  <a:cs typeface="Calibri"/>
                </a:rPr>
                <a:t>Example</a:t>
              </a:r>
              <a:r>
                <a:rPr lang="en-CA" sz="1000" dirty="0">
                  <a:solidFill>
                    <a:prstClr val="black"/>
                  </a:solidFill>
                  <a:latin typeface="Calibri"/>
                  <a:ea typeface="Calibri"/>
                  <a:cs typeface="Calibri"/>
                </a:rPr>
                <a:t>: Dynamic wizard surveys</a:t>
              </a:r>
              <a:r>
                <a:rPr kumimoji="0" lang="en-CA" sz="1000" i="0" u="none" strike="noStrike" kern="1200" cap="none" spc="0" normalizeH="0" baseline="0" noProof="0" dirty="0">
                  <a:ln>
                    <a:noFill/>
                  </a:ln>
                  <a:solidFill>
                    <a:prstClr val="black"/>
                  </a:solidFill>
                  <a:effectLst/>
                  <a:uLnTx/>
                  <a:uFillTx/>
                  <a:latin typeface="Calibri"/>
                  <a:ea typeface="Calibri"/>
                  <a:cs typeface="Calibri"/>
                </a:rPr>
                <a:t>.</a:t>
              </a:r>
              <a:endParaRPr lang="en-CA" sz="1000" dirty="0">
                <a:solidFill>
                  <a:prstClr val="black"/>
                </a:solidFill>
                <a:latin typeface="Calibri"/>
                <a:ea typeface="Calibri"/>
                <a:cs typeface="Calibri"/>
              </a:endParaRPr>
            </a:p>
            <a:p>
              <a:pPr defTabSz="457200">
                <a:defRPr/>
              </a:pPr>
              <a:r>
                <a:rPr lang="en-CA" sz="1050" dirty="0">
                  <a:solidFill>
                    <a:prstClr val="black"/>
                  </a:solidFill>
                  <a:latin typeface="Calibri"/>
                  <a:ea typeface="Calibri"/>
                  <a:cs typeface="Calibri"/>
                </a:rPr>
                <a:t>  </a:t>
              </a:r>
              <a:endParaRPr lang="en-CA" dirty="0"/>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050" b="0" i="0" u="none"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endParaRPr>
            </a:p>
          </p:txBody>
        </p:sp>
        <p:sp>
          <p:nvSpPr>
            <p:cNvPr id="7" name="TextBox 29">
              <a:extLst>
                <a:ext uri="{FF2B5EF4-FFF2-40B4-BE49-F238E27FC236}">
                  <a16:creationId xmlns:a16="http://schemas.microsoft.com/office/drawing/2014/main" id="{D101441D-7116-F74C-62EA-62942B7BCDAE}"/>
                </a:ext>
              </a:extLst>
            </p:cNvPr>
            <p:cNvSpPr txBox="1"/>
            <p:nvPr/>
          </p:nvSpPr>
          <p:spPr>
            <a:xfrm>
              <a:off x="8298441" y="1664798"/>
              <a:ext cx="3824956" cy="1197233"/>
            </a:xfrm>
            <a:prstGeom prst="rect">
              <a:avLst/>
            </a:prstGeom>
            <a:solidFill>
              <a:schemeClr val="bg1"/>
            </a:solidFill>
            <a:ln>
              <a:solidFill>
                <a:schemeClr val="tx1"/>
              </a:solidFill>
            </a:ln>
          </p:spPr>
          <p:txBody>
            <a:bodyPr wrap="square" lIns="91440" tIns="45720" rIns="91440" bIns="45720" rtlCol="0" anchor="t">
              <a:noAutofit/>
            </a:bodyPr>
            <a:lstStyle/>
            <a:p>
              <a:pPr defTabSz="457200">
                <a:defRPr/>
              </a:pPr>
              <a:r>
                <a:rPr lang="en-CA" sz="1200" b="1" u="sng" dirty="0">
                  <a:solidFill>
                    <a:prstClr val="black"/>
                  </a:solidFill>
                  <a:latin typeface="Calibri"/>
                  <a:ea typeface="Calibri"/>
                  <a:cs typeface="Calibri"/>
                </a:rPr>
                <a:t>Recommendation Engine</a:t>
              </a:r>
              <a:endParaRPr lang="fr-CA" sz="1200" b="0" i="0" u="sng" strike="noStrike" kern="1200" cap="none" spc="0" normalizeH="0" baseline="0" noProof="0" dirty="0">
                <a:ln>
                  <a:noFill/>
                </a:ln>
                <a:solidFill>
                  <a:prstClr val="black"/>
                </a:solidFill>
                <a:effectLst/>
                <a:uLnTx/>
                <a:uFillTx/>
                <a:latin typeface="Calibri" panose="020F0502020204030204"/>
                <a:ea typeface="Calibri"/>
                <a:cs typeface="Calibri"/>
              </a:endParaRPr>
            </a:p>
            <a:p>
              <a:pPr defTabSz="457200">
                <a:spcBef>
                  <a:spcPts val="600"/>
                </a:spcBef>
                <a:defRPr/>
              </a:pPr>
              <a:r>
                <a:rPr lang="en-CA" sz="1000" b="1" dirty="0">
                  <a:solidFill>
                    <a:prstClr val="black"/>
                  </a:solidFill>
                  <a:latin typeface="Calibri"/>
                  <a:ea typeface="Calibri"/>
                  <a:cs typeface="Calibri"/>
                </a:rPr>
                <a:t>Capability:</a:t>
              </a:r>
              <a:r>
                <a:rPr lang="en-CA" sz="1000" dirty="0">
                  <a:solidFill>
                    <a:prstClr val="black"/>
                  </a:solidFill>
                  <a:latin typeface="Calibri"/>
                  <a:ea typeface="Calibri"/>
                  <a:cs typeface="Calibri"/>
                </a:rPr>
                <a:t> Provides the ability to offer </a:t>
              </a:r>
              <a:r>
                <a:rPr kumimoji="0" lang="en-CA" sz="1000" b="0" i="0" u="none" strike="noStrike" kern="1200" cap="none" spc="0" normalizeH="0" baseline="0" noProof="0" dirty="0">
                  <a:ln>
                    <a:noFill/>
                  </a:ln>
                  <a:solidFill>
                    <a:prstClr val="black"/>
                  </a:solidFill>
                  <a:effectLst/>
                  <a:uLnTx/>
                  <a:uFillTx/>
                  <a:latin typeface="Calibri"/>
                  <a:ea typeface="Calibri"/>
                  <a:cs typeface="Calibri"/>
                </a:rPr>
                <a:t>context-relevant and personalized recommendations typically for services,</a:t>
              </a:r>
              <a:r>
                <a:rPr lang="en-CA" sz="1000" dirty="0">
                  <a:solidFill>
                    <a:prstClr val="black"/>
                  </a:solidFill>
                  <a:latin typeface="Calibri"/>
                  <a:ea typeface="Calibri"/>
                  <a:cs typeface="Calibri"/>
                </a:rPr>
                <a:t> </a:t>
              </a:r>
              <a:r>
                <a:rPr kumimoji="0" lang="en-CA" sz="1000" b="0" i="0" u="none" strike="noStrike" kern="1200" cap="none" spc="0" normalizeH="0" baseline="0" noProof="0" dirty="0">
                  <a:ln>
                    <a:noFill/>
                  </a:ln>
                  <a:solidFill>
                    <a:prstClr val="black"/>
                  </a:solidFill>
                  <a:effectLst/>
                  <a:uLnTx/>
                  <a:uFillTx/>
                  <a:latin typeface="Calibri"/>
                  <a:ea typeface="Calibri"/>
                  <a:cs typeface="Calibri"/>
                </a:rPr>
                <a:t>benefits or information that may be of interest to the </a:t>
              </a:r>
              <a:r>
                <a:rPr lang="en-CA" sz="1000" dirty="0">
                  <a:solidFill>
                    <a:prstClr val="black"/>
                  </a:solidFill>
                  <a:latin typeface="Calibri"/>
                  <a:ea typeface="Calibri"/>
                  <a:cs typeface="Calibri"/>
                </a:rPr>
                <a:t>client</a:t>
              </a:r>
              <a:r>
                <a:rPr kumimoji="0" lang="en-CA" sz="1000" b="0" i="0" u="none" strike="noStrike" kern="1200" cap="none" spc="0" normalizeH="0" baseline="0" noProof="0" dirty="0">
                  <a:ln>
                    <a:noFill/>
                  </a:ln>
                  <a:solidFill>
                    <a:prstClr val="black"/>
                  </a:solidFill>
                  <a:effectLst/>
                  <a:uLnTx/>
                  <a:uFillTx/>
                  <a:latin typeface="Calibri"/>
                  <a:ea typeface="Calibri"/>
                  <a:cs typeface="Calibri"/>
                </a:rPr>
                <a:t>.</a:t>
              </a:r>
              <a:endParaRPr lang="fr-CA" sz="1000" b="0" i="0" u="none" strike="noStrike" kern="1200" cap="none" spc="0" normalizeH="0" baseline="0" noProof="0" dirty="0">
                <a:ln>
                  <a:noFill/>
                </a:ln>
                <a:solidFill>
                  <a:prstClr val="black"/>
                </a:solidFill>
                <a:effectLst/>
                <a:uLnTx/>
                <a:uFillTx/>
                <a:latin typeface="Calibri"/>
                <a:ea typeface="Calibri"/>
                <a:cs typeface="Calibri"/>
              </a:endParaRPr>
            </a:p>
            <a:p>
              <a:pPr defTabSz="457200">
                <a:spcBef>
                  <a:spcPts val="600"/>
                </a:spcBef>
                <a:defRPr/>
              </a:pPr>
              <a:r>
                <a:rPr kumimoji="0" lang="en-CA" sz="1000" b="1" i="0" u="none" strike="noStrike" kern="1200" cap="none" spc="0" normalizeH="0" baseline="0" noProof="0" dirty="0">
                  <a:ln>
                    <a:noFill/>
                  </a:ln>
                  <a:solidFill>
                    <a:prstClr val="black"/>
                  </a:solidFill>
                  <a:effectLst/>
                  <a:uLnTx/>
                  <a:uFillTx/>
                  <a:latin typeface="Calibri"/>
                  <a:ea typeface="Calibri"/>
                  <a:cs typeface="Calibri"/>
                </a:rPr>
                <a:t>Example: </a:t>
              </a:r>
              <a:r>
                <a:rPr lang="en-CA" sz="1000" dirty="0">
                  <a:solidFill>
                    <a:prstClr val="black"/>
                  </a:solidFill>
                  <a:latin typeface="Calibri"/>
                  <a:ea typeface="Calibri"/>
                  <a:cs typeface="Calibri"/>
                </a:rPr>
                <a:t>A recommended benefit or service that may interest a public user</a:t>
              </a:r>
              <a:r>
                <a:rPr kumimoji="0" lang="en-CA" sz="1000" b="0" i="0" u="none" strike="noStrike" kern="1200" cap="none" spc="0" normalizeH="0" baseline="0" noProof="0" dirty="0">
                  <a:ln>
                    <a:noFill/>
                  </a:ln>
                  <a:solidFill>
                    <a:prstClr val="black"/>
                  </a:solidFill>
                  <a:effectLst/>
                  <a:uLnTx/>
                  <a:uFillTx/>
                  <a:latin typeface="Calibri"/>
                  <a:ea typeface="Calibri"/>
                  <a:cs typeface="Calibri"/>
                </a:rPr>
                <a:t>.</a:t>
              </a:r>
              <a:endParaRPr lang="fr-CA" sz="1000" dirty="0">
                <a:solidFill>
                  <a:prstClr val="black"/>
                </a:solidFill>
                <a:latin typeface="Calibri"/>
                <a:ea typeface="Calibri"/>
                <a:cs typeface="Calibri"/>
              </a:endParaRPr>
            </a:p>
            <a:p>
              <a:pPr marL="0" marR="0" lvl="0" indent="0" algn="l" defTabSz="457200">
                <a:lnSpc>
                  <a:spcPct val="100000"/>
                </a:lnSpc>
                <a:spcAft>
                  <a:spcPts val="0"/>
                </a:spcAft>
                <a:buClrTx/>
                <a:buSzTx/>
                <a:buFontTx/>
                <a:buNone/>
                <a:tabLst/>
                <a:defRPr/>
              </a:pPr>
              <a:endParaRPr lang="fr-CA" sz="1200" b="1" i="0" u="sng"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endParaRPr>
            </a:p>
          </p:txBody>
        </p:sp>
        <p:sp>
          <p:nvSpPr>
            <p:cNvPr id="10" name="TextBox 29">
              <a:extLst>
                <a:ext uri="{FF2B5EF4-FFF2-40B4-BE49-F238E27FC236}">
                  <a16:creationId xmlns:a16="http://schemas.microsoft.com/office/drawing/2014/main" id="{5FF42326-8AF2-59EF-035C-EF6C751EEDEC}"/>
                </a:ext>
              </a:extLst>
            </p:cNvPr>
            <p:cNvSpPr txBox="1"/>
            <p:nvPr/>
          </p:nvSpPr>
          <p:spPr>
            <a:xfrm>
              <a:off x="-112321" y="475563"/>
              <a:ext cx="4072421" cy="1155698"/>
            </a:xfrm>
            <a:prstGeom prst="rect">
              <a:avLst/>
            </a:prstGeom>
            <a:solidFill>
              <a:schemeClr val="bg1"/>
            </a:solidFill>
            <a:ln>
              <a:solidFill>
                <a:schemeClr val="tx1"/>
              </a:solidFill>
            </a:ln>
          </p:spPr>
          <p:txBody>
            <a:bodyPr wrap="square" lIns="91440" tIns="45720" rIns="91440" bIns="45720" rtlCol="0" anchor="t">
              <a:noAutofit/>
            </a:bodyPr>
            <a:lstStyle/>
            <a:p>
              <a:pPr defTabSz="457200">
                <a:defRPr/>
              </a:pPr>
              <a:r>
                <a:rPr lang="en-CA" sz="1200" b="1" u="sng" dirty="0">
                  <a:solidFill>
                    <a:prstClr val="black"/>
                  </a:solidFill>
                  <a:latin typeface="Calibri" panose="020F0502020204030204"/>
                  <a:ea typeface="Calibri"/>
                  <a:cs typeface="Calibri"/>
                </a:rPr>
                <a:t>Personalization Engine</a:t>
              </a:r>
              <a:endParaRPr lang="en-US" sz="1200" b="1" u="sng" dirty="0">
                <a:solidFill>
                  <a:prstClr val="black"/>
                </a:solidFill>
                <a:latin typeface="Calibri" panose="020F0502020204030204"/>
                <a:ea typeface="Calibri"/>
                <a:cs typeface="Calibri"/>
              </a:endParaRPr>
            </a:p>
            <a:p>
              <a:pPr defTabSz="457200">
                <a:spcBef>
                  <a:spcPts val="600"/>
                </a:spcBef>
                <a:defRPr/>
              </a:pPr>
              <a:r>
                <a:rPr lang="en-CA" sz="1000" b="1" dirty="0">
                  <a:latin typeface="Calibri"/>
                  <a:ea typeface="Calibri"/>
                  <a:cs typeface="Calibri"/>
                </a:rPr>
                <a:t>Capability:</a:t>
              </a:r>
              <a:r>
                <a:rPr lang="en-CA" sz="1000" dirty="0">
                  <a:latin typeface="Calibri"/>
                  <a:ea typeface="Calibri"/>
                  <a:cs typeface="Calibri"/>
                </a:rPr>
                <a:t> Allows departments </a:t>
              </a:r>
              <a:r>
                <a:rPr lang="en-CA" sz="1000" dirty="0">
                  <a:effectLst/>
                  <a:latin typeface="Calibri"/>
                  <a:ea typeface="Calibri"/>
                  <a:cs typeface="Calibri"/>
                </a:rPr>
                <a:t>to </a:t>
              </a:r>
              <a:r>
                <a:rPr lang="en-CA" sz="1000" dirty="0">
                  <a:latin typeface="Calibri"/>
                  <a:ea typeface="Calibri"/>
                  <a:cs typeface="Calibri"/>
                </a:rPr>
                <a:t>offer personalized content</a:t>
              </a:r>
              <a:r>
                <a:rPr lang="en-CA" sz="1000" dirty="0">
                  <a:effectLst/>
                  <a:latin typeface="Calibri"/>
                  <a:ea typeface="Calibri"/>
                  <a:cs typeface="Calibri"/>
                </a:rPr>
                <a:t>, experience</a:t>
              </a:r>
              <a:r>
                <a:rPr lang="en-CA" sz="1000" dirty="0">
                  <a:latin typeface="Calibri"/>
                  <a:ea typeface="Calibri"/>
                  <a:cs typeface="Calibri"/>
                </a:rPr>
                <a:t>, functionality,</a:t>
              </a:r>
              <a:r>
                <a:rPr lang="en-CA" sz="1000" dirty="0">
                  <a:effectLst/>
                  <a:latin typeface="Calibri"/>
                  <a:ea typeface="Calibri"/>
                  <a:cs typeface="Calibri"/>
                </a:rPr>
                <a:t> and </a:t>
              </a:r>
              <a:r>
                <a:rPr lang="en-CA" sz="1000" dirty="0">
                  <a:latin typeface="Calibri"/>
                  <a:ea typeface="Calibri"/>
                  <a:cs typeface="Calibri"/>
                </a:rPr>
                <a:t>suggestions that are tailored to public user attributes based on their profile, preferences, interaction history, pages viewed, etc</a:t>
              </a:r>
              <a:r>
                <a:rPr lang="en-CA" sz="1000" dirty="0">
                  <a:effectLst/>
                  <a:latin typeface="Calibri"/>
                  <a:ea typeface="Calibri"/>
                  <a:cs typeface="Calibri"/>
                </a:rPr>
                <a:t>.</a:t>
              </a:r>
              <a:endParaRPr lang="en-CA" dirty="0"/>
            </a:p>
            <a:p>
              <a:pPr defTabSz="457200">
                <a:spcBef>
                  <a:spcPts val="600"/>
                </a:spcBef>
                <a:defRPr/>
              </a:pPr>
              <a:r>
                <a:rPr lang="en-CA" sz="1000" b="1" dirty="0">
                  <a:latin typeface="Calibri"/>
                  <a:ea typeface="Calibri"/>
                  <a:cs typeface="Calibri"/>
                </a:rPr>
                <a:t>Example</a:t>
              </a:r>
              <a:r>
                <a:rPr lang="en-CA" sz="1000" dirty="0">
                  <a:effectLst/>
                  <a:latin typeface="Calibri"/>
                  <a:ea typeface="Calibri"/>
                  <a:cs typeface="Calibri"/>
                </a:rPr>
                <a:t>:</a:t>
              </a:r>
              <a:r>
                <a:rPr lang="en-CA" sz="1000" dirty="0">
                  <a:latin typeface="Calibri"/>
                  <a:ea typeface="Calibri"/>
                  <a:cs typeface="Calibri"/>
                </a:rPr>
                <a:t>  Predictive content recommendations based on user preferences</a:t>
              </a:r>
              <a:r>
                <a:rPr lang="en-CA" sz="1000" dirty="0">
                  <a:effectLst/>
                  <a:latin typeface="Calibri"/>
                  <a:ea typeface="Calibri"/>
                  <a:cs typeface="Calibri"/>
                </a:rPr>
                <a:t>.</a:t>
              </a:r>
              <a:endParaRPr lang="en-CA" sz="1000" dirty="0">
                <a:latin typeface="Calibri"/>
                <a:ea typeface="Calibri"/>
                <a:cs typeface="Calibri"/>
              </a:endParaRPr>
            </a:p>
            <a:p>
              <a:pPr marL="0" marR="0" lvl="0" indent="0" algn="l" defTabSz="457200">
                <a:lnSpc>
                  <a:spcPct val="100000"/>
                </a:lnSpc>
                <a:spcBef>
                  <a:spcPts val="200"/>
                </a:spcBef>
                <a:spcAft>
                  <a:spcPts val="0"/>
                </a:spcAft>
                <a:buClrTx/>
                <a:buSzTx/>
                <a:buFontTx/>
                <a:buNone/>
                <a:tabLst/>
                <a:defRPr/>
              </a:pPr>
              <a:endParaRPr lang="en-CA" sz="1200" b="1" u="sng" dirty="0">
                <a:solidFill>
                  <a:prstClr val="black"/>
                </a:solidFill>
                <a:latin typeface="Calibri" panose="020F0502020204030204"/>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050" b="0" i="0" u="none"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endParaRPr>
            </a:p>
          </p:txBody>
        </p:sp>
        <p:sp>
          <p:nvSpPr>
            <p:cNvPr id="27" name="TextBox 29">
              <a:extLst>
                <a:ext uri="{FF2B5EF4-FFF2-40B4-BE49-F238E27FC236}">
                  <a16:creationId xmlns:a16="http://schemas.microsoft.com/office/drawing/2014/main" id="{62870C6C-9A98-D755-1FA0-2A5B7E0943DF}"/>
                </a:ext>
              </a:extLst>
            </p:cNvPr>
            <p:cNvSpPr txBox="1"/>
            <p:nvPr/>
          </p:nvSpPr>
          <p:spPr>
            <a:xfrm>
              <a:off x="-114634" y="2952683"/>
              <a:ext cx="4064202" cy="1176919"/>
            </a:xfrm>
            <a:prstGeom prst="rect">
              <a:avLst/>
            </a:prstGeom>
            <a:solidFill>
              <a:schemeClr val="bg1"/>
            </a:solidFill>
            <a:ln>
              <a:solidFill>
                <a:schemeClr val="tx1"/>
              </a:solidFill>
            </a:ln>
          </p:spPr>
          <p:txBody>
            <a:bodyPr wrap="square" lIns="91440" tIns="45720" rIns="91440" bIns="45720" rtlCol="0" anchor="t">
              <a:noAutofit/>
            </a:bodyPr>
            <a:lstStyle/>
            <a:p>
              <a:pPr defTabSz="457200">
                <a:defRPr/>
              </a:pPr>
              <a:r>
                <a:rPr lang="en-CA" sz="1200" b="1" u="sng" dirty="0">
                  <a:solidFill>
                    <a:prstClr val="black"/>
                  </a:solidFill>
                  <a:latin typeface="Calibri"/>
                  <a:ea typeface="Calibri"/>
                  <a:cs typeface="Calibri"/>
                </a:rPr>
                <a:t>Integration into Broader GC Digital Ecosystem</a:t>
              </a:r>
              <a:endParaRPr lang="en-CA" sz="1200" b="0" i="0" u="sng" strike="noStrike" kern="1200" cap="none" spc="0" normalizeH="0" baseline="0" noProof="0" dirty="0">
                <a:ln>
                  <a:noFill/>
                </a:ln>
                <a:solidFill>
                  <a:prstClr val="black"/>
                </a:solidFill>
                <a:effectLst/>
                <a:uLnTx/>
                <a:uFillTx/>
                <a:latin typeface="Calibri" panose="020F0502020204030204"/>
                <a:ea typeface="Calibri"/>
                <a:cs typeface="Calibri"/>
              </a:endParaRPr>
            </a:p>
            <a:p>
              <a:pPr defTabSz="457200">
                <a:spcBef>
                  <a:spcPts val="600"/>
                </a:spcBef>
                <a:defRPr/>
              </a:pPr>
              <a:r>
                <a:rPr lang="en-CA" sz="1000" b="1" dirty="0">
                  <a:solidFill>
                    <a:prstClr val="black"/>
                  </a:solidFill>
                  <a:latin typeface="Calibri"/>
                  <a:ea typeface="Calibri"/>
                  <a:cs typeface="Calibri"/>
                </a:rPr>
                <a:t>Capability</a:t>
              </a:r>
              <a:r>
                <a:rPr lang="en-CA" sz="1000" dirty="0">
                  <a:solidFill>
                    <a:prstClr val="black"/>
                  </a:solidFill>
                  <a:latin typeface="Calibri"/>
                  <a:ea typeface="Calibri"/>
                  <a:cs typeface="Calibri"/>
                </a:rPr>
                <a:t>: Enables departments to easily share content from other GC platforms to create harmonized government services across all channels. This interoperability helps in leveraging content more efficiently, reducing silos, and enhancing the overall user experience.</a:t>
              </a:r>
              <a:endParaRPr lang="en-CA" sz="1000" dirty="0">
                <a:solidFill>
                  <a:prstClr val="black"/>
                </a:solidFill>
                <a:ea typeface="Calibri"/>
                <a:cs typeface="Calibri"/>
              </a:endParaRPr>
            </a:p>
            <a:p>
              <a:pPr defTabSz="457200">
                <a:spcBef>
                  <a:spcPts val="600"/>
                </a:spcBef>
                <a:defRPr/>
              </a:pPr>
              <a:r>
                <a:rPr lang="en-CA" sz="1000" b="1" dirty="0">
                  <a:solidFill>
                    <a:prstClr val="black"/>
                  </a:solidFill>
                  <a:latin typeface="Calibri"/>
                  <a:ea typeface="Calibri"/>
                  <a:cs typeface="Calibri"/>
                </a:rPr>
                <a:t>Example:  </a:t>
              </a:r>
              <a:r>
                <a:rPr lang="en-CA" sz="1000" dirty="0">
                  <a:solidFill>
                    <a:prstClr val="black"/>
                  </a:solidFill>
                  <a:latin typeface="Calibri"/>
                  <a:ea typeface="Calibri"/>
                  <a:cs typeface="Calibri"/>
                </a:rPr>
                <a:t>Seamless whole-of-government engagement.</a:t>
              </a:r>
            </a:p>
            <a:p>
              <a:pPr defTabSz="457200">
                <a:defRPr/>
              </a:pPr>
              <a:r>
                <a:rPr lang="en-CA" sz="1050" dirty="0">
                  <a:solidFill>
                    <a:prstClr val="black"/>
                  </a:solidFill>
                  <a:latin typeface="Calibri"/>
                  <a:ea typeface="Calibri"/>
                  <a:cs typeface="Calibri"/>
                </a:rPr>
                <a:t>  </a:t>
              </a:r>
              <a:endParaRPr lang="en-US" dirty="0">
                <a:solidFill>
                  <a:prstClr val="black"/>
                </a:solidFill>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050" b="0" i="0" u="none"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endParaRPr>
            </a:p>
          </p:txBody>
        </p:sp>
      </p:grpSp>
      <p:sp>
        <p:nvSpPr>
          <p:cNvPr id="28" name="Freeform 9">
            <a:extLst>
              <a:ext uri="{FF2B5EF4-FFF2-40B4-BE49-F238E27FC236}">
                <a16:creationId xmlns:a16="http://schemas.microsoft.com/office/drawing/2014/main" id="{25F42E4F-63CA-46C1-8FC8-DDC6D3CE2B76}"/>
              </a:ext>
            </a:extLst>
          </p:cNvPr>
          <p:cNvSpPr>
            <a:spLocks/>
          </p:cNvSpPr>
          <p:nvPr/>
        </p:nvSpPr>
        <p:spPr bwMode="auto">
          <a:xfrm rot="20406384">
            <a:off x="43573" y="4391130"/>
            <a:ext cx="1827498" cy="1067103"/>
          </a:xfrm>
          <a:custGeom>
            <a:avLst/>
            <a:gdLst>
              <a:gd name="T0" fmla="*/ 317 w 408"/>
              <a:gd name="T1" fmla="*/ 23 h 306"/>
              <a:gd name="T2" fmla="*/ 131 w 408"/>
              <a:gd name="T3" fmla="*/ 17 h 306"/>
              <a:gd name="T4" fmla="*/ 79 w 408"/>
              <a:gd name="T5" fmla="*/ 14 h 306"/>
              <a:gd name="T6" fmla="*/ 28 w 408"/>
              <a:gd name="T7" fmla="*/ 57 h 306"/>
              <a:gd name="T8" fmla="*/ 9 w 408"/>
              <a:gd name="T9" fmla="*/ 156 h 306"/>
              <a:gd name="T10" fmla="*/ 9 w 408"/>
              <a:gd name="T11" fmla="*/ 187 h 306"/>
              <a:gd name="T12" fmla="*/ 29 w 408"/>
              <a:gd name="T13" fmla="*/ 215 h 306"/>
              <a:gd name="T14" fmla="*/ 65 w 408"/>
              <a:gd name="T15" fmla="*/ 222 h 306"/>
              <a:gd name="T16" fmla="*/ 230 w 408"/>
              <a:gd name="T17" fmla="*/ 215 h 306"/>
              <a:gd name="T18" fmla="*/ 256 w 408"/>
              <a:gd name="T19" fmla="*/ 216 h 306"/>
              <a:gd name="T20" fmla="*/ 264 w 408"/>
              <a:gd name="T21" fmla="*/ 230 h 306"/>
              <a:gd name="T22" fmla="*/ 248 w 408"/>
              <a:gd name="T23" fmla="*/ 258 h 306"/>
              <a:gd name="T24" fmla="*/ 208 w 408"/>
              <a:gd name="T25" fmla="*/ 296 h 306"/>
              <a:gd name="T26" fmla="*/ 203 w 408"/>
              <a:gd name="T27" fmla="*/ 302 h 306"/>
              <a:gd name="T28" fmla="*/ 210 w 408"/>
              <a:gd name="T29" fmla="*/ 300 h 306"/>
              <a:gd name="T30" fmla="*/ 251 w 408"/>
              <a:gd name="T31" fmla="*/ 281 h 306"/>
              <a:gd name="T32" fmla="*/ 312 w 408"/>
              <a:gd name="T33" fmla="*/ 226 h 306"/>
              <a:gd name="T34" fmla="*/ 328 w 408"/>
              <a:gd name="T35" fmla="*/ 216 h 306"/>
              <a:gd name="T36" fmla="*/ 374 w 408"/>
              <a:gd name="T37" fmla="*/ 200 h 306"/>
              <a:gd name="T38" fmla="*/ 394 w 408"/>
              <a:gd name="T39" fmla="*/ 170 h 306"/>
              <a:gd name="T40" fmla="*/ 401 w 408"/>
              <a:gd name="T41" fmla="*/ 80 h 306"/>
              <a:gd name="T42" fmla="*/ 362 w 408"/>
              <a:gd name="T43" fmla="*/ 24 h 306"/>
              <a:gd name="T44" fmla="*/ 283 w 408"/>
              <a:gd name="T45" fmla="*/ 8 h 306"/>
              <a:gd name="T46" fmla="*/ 261 w 408"/>
              <a:gd name="T47" fmla="*/ 8 h 306"/>
              <a:gd name="T48" fmla="*/ 255 w 408"/>
              <a:gd name="T49" fmla="*/ 4 h 306"/>
              <a:gd name="T50" fmla="*/ 261 w 408"/>
              <a:gd name="T51" fmla="*/ 1 h 306"/>
              <a:gd name="T52" fmla="*/ 373 w 408"/>
              <a:gd name="T53" fmla="*/ 24 h 306"/>
              <a:gd name="T54" fmla="*/ 406 w 408"/>
              <a:gd name="T55" fmla="*/ 76 h 306"/>
              <a:gd name="T56" fmla="*/ 399 w 408"/>
              <a:gd name="T57" fmla="*/ 170 h 306"/>
              <a:gd name="T58" fmla="*/ 355 w 408"/>
              <a:gd name="T59" fmla="*/ 213 h 306"/>
              <a:gd name="T60" fmla="*/ 327 w 408"/>
              <a:gd name="T61" fmla="*/ 220 h 306"/>
              <a:gd name="T62" fmla="*/ 319 w 408"/>
              <a:gd name="T63" fmla="*/ 225 h 306"/>
              <a:gd name="T64" fmla="*/ 236 w 408"/>
              <a:gd name="T65" fmla="*/ 294 h 306"/>
              <a:gd name="T66" fmla="*/ 206 w 408"/>
              <a:gd name="T67" fmla="*/ 305 h 306"/>
              <a:gd name="T68" fmla="*/ 197 w 408"/>
              <a:gd name="T69" fmla="*/ 305 h 306"/>
              <a:gd name="T70" fmla="*/ 200 w 408"/>
              <a:gd name="T71" fmla="*/ 296 h 306"/>
              <a:gd name="T72" fmla="*/ 217 w 408"/>
              <a:gd name="T73" fmla="*/ 280 h 306"/>
              <a:gd name="T74" fmla="*/ 250 w 408"/>
              <a:gd name="T75" fmla="*/ 248 h 306"/>
              <a:gd name="T76" fmla="*/ 260 w 408"/>
              <a:gd name="T77" fmla="*/ 229 h 306"/>
              <a:gd name="T78" fmla="*/ 253 w 408"/>
              <a:gd name="T79" fmla="*/ 222 h 306"/>
              <a:gd name="T80" fmla="*/ 96 w 408"/>
              <a:gd name="T81" fmla="*/ 231 h 306"/>
              <a:gd name="T82" fmla="*/ 29 w 408"/>
              <a:gd name="T83" fmla="*/ 221 h 306"/>
              <a:gd name="T84" fmla="*/ 2 w 408"/>
              <a:gd name="T85" fmla="*/ 183 h 306"/>
              <a:gd name="T86" fmla="*/ 21 w 408"/>
              <a:gd name="T87" fmla="*/ 59 h 306"/>
              <a:gd name="T88" fmla="*/ 41 w 408"/>
              <a:gd name="T89" fmla="*/ 27 h 306"/>
              <a:gd name="T90" fmla="*/ 85 w 408"/>
              <a:gd name="T91" fmla="*/ 7 h 306"/>
              <a:gd name="T92" fmla="*/ 197 w 408"/>
              <a:gd name="T93" fmla="*/ 12 h 306"/>
              <a:gd name="T94" fmla="*/ 288 w 408"/>
              <a:gd name="T95" fmla="*/ 16 h 306"/>
              <a:gd name="T96" fmla="*/ 317 w 408"/>
              <a:gd name="T97" fmla="*/ 19 h 306"/>
              <a:gd name="T98" fmla="*/ 317 w 408"/>
              <a:gd name="T99" fmla="*/ 2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8" h="306">
                <a:moveTo>
                  <a:pt x="317" y="23"/>
                </a:moveTo>
                <a:cubicBezTo>
                  <a:pt x="255" y="21"/>
                  <a:pt x="193" y="19"/>
                  <a:pt x="131" y="17"/>
                </a:cubicBezTo>
                <a:cubicBezTo>
                  <a:pt x="114" y="16"/>
                  <a:pt x="97" y="15"/>
                  <a:pt x="79" y="14"/>
                </a:cubicBezTo>
                <a:cubicBezTo>
                  <a:pt x="58" y="14"/>
                  <a:pt x="38" y="31"/>
                  <a:pt x="28" y="57"/>
                </a:cubicBezTo>
                <a:cubicBezTo>
                  <a:pt x="16" y="89"/>
                  <a:pt x="11" y="122"/>
                  <a:pt x="9" y="156"/>
                </a:cubicBezTo>
                <a:cubicBezTo>
                  <a:pt x="8" y="166"/>
                  <a:pt x="8" y="176"/>
                  <a:pt x="9" y="187"/>
                </a:cubicBezTo>
                <a:cubicBezTo>
                  <a:pt x="9" y="201"/>
                  <a:pt x="15" y="211"/>
                  <a:pt x="29" y="215"/>
                </a:cubicBezTo>
                <a:cubicBezTo>
                  <a:pt x="41" y="218"/>
                  <a:pt x="53" y="221"/>
                  <a:pt x="65" y="222"/>
                </a:cubicBezTo>
                <a:cubicBezTo>
                  <a:pt x="120" y="224"/>
                  <a:pt x="175" y="221"/>
                  <a:pt x="230" y="215"/>
                </a:cubicBezTo>
                <a:cubicBezTo>
                  <a:pt x="238" y="214"/>
                  <a:pt x="247" y="215"/>
                  <a:pt x="256" y="216"/>
                </a:cubicBezTo>
                <a:cubicBezTo>
                  <a:pt x="264" y="217"/>
                  <a:pt x="267" y="223"/>
                  <a:pt x="264" y="230"/>
                </a:cubicBezTo>
                <a:cubicBezTo>
                  <a:pt x="260" y="240"/>
                  <a:pt x="255" y="250"/>
                  <a:pt x="248" y="258"/>
                </a:cubicBezTo>
                <a:cubicBezTo>
                  <a:pt x="235" y="272"/>
                  <a:pt x="221" y="284"/>
                  <a:pt x="208" y="296"/>
                </a:cubicBezTo>
                <a:cubicBezTo>
                  <a:pt x="206" y="298"/>
                  <a:pt x="204" y="300"/>
                  <a:pt x="203" y="302"/>
                </a:cubicBezTo>
                <a:cubicBezTo>
                  <a:pt x="206" y="302"/>
                  <a:pt x="208" y="301"/>
                  <a:pt x="210" y="300"/>
                </a:cubicBezTo>
                <a:cubicBezTo>
                  <a:pt x="224" y="294"/>
                  <a:pt x="237" y="286"/>
                  <a:pt x="251" y="281"/>
                </a:cubicBezTo>
                <a:cubicBezTo>
                  <a:pt x="279" y="270"/>
                  <a:pt x="298" y="251"/>
                  <a:pt x="312" y="226"/>
                </a:cubicBezTo>
                <a:cubicBezTo>
                  <a:pt x="316" y="220"/>
                  <a:pt x="321" y="218"/>
                  <a:pt x="328" y="216"/>
                </a:cubicBezTo>
                <a:cubicBezTo>
                  <a:pt x="344" y="212"/>
                  <a:pt x="360" y="207"/>
                  <a:pt x="374" y="200"/>
                </a:cubicBezTo>
                <a:cubicBezTo>
                  <a:pt x="386" y="194"/>
                  <a:pt x="393" y="182"/>
                  <a:pt x="394" y="170"/>
                </a:cubicBezTo>
                <a:cubicBezTo>
                  <a:pt x="398" y="140"/>
                  <a:pt x="402" y="110"/>
                  <a:pt x="401" y="80"/>
                </a:cubicBezTo>
                <a:cubicBezTo>
                  <a:pt x="401" y="54"/>
                  <a:pt x="388" y="33"/>
                  <a:pt x="362" y="24"/>
                </a:cubicBezTo>
                <a:cubicBezTo>
                  <a:pt x="336" y="15"/>
                  <a:pt x="310" y="9"/>
                  <a:pt x="283" y="8"/>
                </a:cubicBezTo>
                <a:cubicBezTo>
                  <a:pt x="276" y="8"/>
                  <a:pt x="268" y="9"/>
                  <a:pt x="261" y="8"/>
                </a:cubicBezTo>
                <a:cubicBezTo>
                  <a:pt x="259" y="8"/>
                  <a:pt x="257" y="5"/>
                  <a:pt x="255" y="4"/>
                </a:cubicBezTo>
                <a:cubicBezTo>
                  <a:pt x="257" y="3"/>
                  <a:pt x="259" y="1"/>
                  <a:pt x="261" y="1"/>
                </a:cubicBezTo>
                <a:cubicBezTo>
                  <a:pt x="300" y="0"/>
                  <a:pt x="338" y="7"/>
                  <a:pt x="373" y="24"/>
                </a:cubicBezTo>
                <a:cubicBezTo>
                  <a:pt x="395" y="34"/>
                  <a:pt x="403" y="54"/>
                  <a:pt x="406" y="76"/>
                </a:cubicBezTo>
                <a:cubicBezTo>
                  <a:pt x="408" y="108"/>
                  <a:pt x="406" y="139"/>
                  <a:pt x="399" y="170"/>
                </a:cubicBezTo>
                <a:cubicBezTo>
                  <a:pt x="394" y="194"/>
                  <a:pt x="377" y="207"/>
                  <a:pt x="355" y="213"/>
                </a:cubicBezTo>
                <a:cubicBezTo>
                  <a:pt x="346" y="216"/>
                  <a:pt x="336" y="217"/>
                  <a:pt x="327" y="220"/>
                </a:cubicBezTo>
                <a:cubicBezTo>
                  <a:pt x="324" y="221"/>
                  <a:pt x="320" y="222"/>
                  <a:pt x="319" y="225"/>
                </a:cubicBezTo>
                <a:cubicBezTo>
                  <a:pt x="303" y="262"/>
                  <a:pt x="272" y="281"/>
                  <a:pt x="236" y="294"/>
                </a:cubicBezTo>
                <a:cubicBezTo>
                  <a:pt x="226" y="297"/>
                  <a:pt x="216" y="302"/>
                  <a:pt x="206" y="305"/>
                </a:cubicBezTo>
                <a:cubicBezTo>
                  <a:pt x="204" y="306"/>
                  <a:pt x="200" y="305"/>
                  <a:pt x="197" y="305"/>
                </a:cubicBezTo>
                <a:cubicBezTo>
                  <a:pt x="198" y="302"/>
                  <a:pt x="198" y="298"/>
                  <a:pt x="200" y="296"/>
                </a:cubicBezTo>
                <a:cubicBezTo>
                  <a:pt x="205" y="290"/>
                  <a:pt x="211" y="285"/>
                  <a:pt x="217" y="280"/>
                </a:cubicBezTo>
                <a:cubicBezTo>
                  <a:pt x="228" y="269"/>
                  <a:pt x="239" y="259"/>
                  <a:pt x="250" y="248"/>
                </a:cubicBezTo>
                <a:cubicBezTo>
                  <a:pt x="254" y="243"/>
                  <a:pt x="257" y="236"/>
                  <a:pt x="260" y="229"/>
                </a:cubicBezTo>
                <a:cubicBezTo>
                  <a:pt x="262" y="224"/>
                  <a:pt x="259" y="221"/>
                  <a:pt x="253" y="222"/>
                </a:cubicBezTo>
                <a:cubicBezTo>
                  <a:pt x="201" y="230"/>
                  <a:pt x="149" y="233"/>
                  <a:pt x="96" y="231"/>
                </a:cubicBezTo>
                <a:cubicBezTo>
                  <a:pt x="74" y="229"/>
                  <a:pt x="51" y="226"/>
                  <a:pt x="29" y="221"/>
                </a:cubicBezTo>
                <a:cubicBezTo>
                  <a:pt x="11" y="217"/>
                  <a:pt x="2" y="202"/>
                  <a:pt x="2" y="183"/>
                </a:cubicBezTo>
                <a:cubicBezTo>
                  <a:pt x="0" y="140"/>
                  <a:pt x="4" y="99"/>
                  <a:pt x="21" y="59"/>
                </a:cubicBezTo>
                <a:cubicBezTo>
                  <a:pt x="26" y="48"/>
                  <a:pt x="33" y="37"/>
                  <a:pt x="41" y="27"/>
                </a:cubicBezTo>
                <a:cubicBezTo>
                  <a:pt x="52" y="13"/>
                  <a:pt x="68" y="7"/>
                  <a:pt x="85" y="7"/>
                </a:cubicBezTo>
                <a:cubicBezTo>
                  <a:pt x="122" y="8"/>
                  <a:pt x="160" y="10"/>
                  <a:pt x="197" y="12"/>
                </a:cubicBezTo>
                <a:cubicBezTo>
                  <a:pt x="227" y="13"/>
                  <a:pt x="258" y="15"/>
                  <a:pt x="288" y="16"/>
                </a:cubicBezTo>
                <a:cubicBezTo>
                  <a:pt x="298" y="17"/>
                  <a:pt x="307" y="18"/>
                  <a:pt x="317" y="19"/>
                </a:cubicBezTo>
                <a:cubicBezTo>
                  <a:pt x="317" y="20"/>
                  <a:pt x="317" y="21"/>
                  <a:pt x="317" y="23"/>
                </a:cubicBezTo>
              </a:path>
            </a:pathLst>
          </a:custGeom>
          <a:solidFill>
            <a:schemeClr val="tx2">
              <a:lumMod val="50000"/>
            </a:schemeClr>
          </a:solidFill>
          <a:ln>
            <a:noFill/>
          </a:ln>
        </p:spPr>
        <p:txBody>
          <a:bodyPr vert="horz" wrap="square" lIns="252000" tIns="108000" rIns="36000" bIns="43200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CA" sz="1200" b="1" i="0" u="none" strike="noStrike" kern="1200" cap="none" spc="0" normalizeH="0" baseline="0" noProof="0" dirty="0">
                <a:ln>
                  <a:noFill/>
                </a:ln>
                <a:effectLst/>
                <a:uLnTx/>
                <a:uFillTx/>
                <a:ea typeface="Calibri"/>
                <a:cs typeface="Calibri"/>
              </a:rPr>
              <a:t>What was Heard:  </a:t>
            </a:r>
          </a:p>
          <a:p>
            <a:r>
              <a:rPr kumimoji="0" lang="en-CA" sz="1200" b="1" i="0" u="none" strike="noStrike" kern="1200" cap="none" spc="0" normalizeH="0" baseline="0" noProof="0" dirty="0">
                <a:ln>
                  <a:noFill/>
                </a:ln>
                <a:effectLst/>
                <a:uLnTx/>
                <a:uFillTx/>
                <a:ea typeface="Calibri"/>
                <a:cs typeface="Calibri"/>
              </a:rPr>
              <a:t>Other capabilities </a:t>
            </a:r>
            <a:r>
              <a:rPr lang="en-CA" sz="1200" b="1" dirty="0">
                <a:ea typeface="Calibri"/>
                <a:cs typeface="Calibri"/>
              </a:rPr>
              <a:t>f</a:t>
            </a:r>
            <a:r>
              <a:rPr kumimoji="0" lang="en-CA" sz="1200" b="1" i="0" u="none" strike="noStrike" kern="1200" cap="none" spc="0" normalizeH="0" baseline="0" noProof="0" dirty="0">
                <a:ln>
                  <a:noFill/>
                </a:ln>
                <a:effectLst/>
                <a:uLnTx/>
                <a:uFillTx/>
                <a:ea typeface="Calibri"/>
                <a:cs typeface="Calibri"/>
              </a:rPr>
              <a:t>lagged by departments</a:t>
            </a:r>
            <a:endParaRPr kumimoji="0" lang="en-CA" sz="1200" b="1" i="0" u="none" strike="noStrike" kern="1200" cap="none" spc="0" normalizeH="0" baseline="0" noProof="0" dirty="0">
              <a:ln>
                <a:noFill/>
              </a:ln>
              <a:effectLst/>
              <a:uLnTx/>
              <a:uFillTx/>
              <a:ea typeface="+mn-ea"/>
              <a:cs typeface="Calibri" panose="020F0502020204030204" pitchFamily="34" charset="0"/>
            </a:endParaRPr>
          </a:p>
        </p:txBody>
      </p:sp>
      <p:sp>
        <p:nvSpPr>
          <p:cNvPr id="79" name="TextBox 29">
            <a:extLst>
              <a:ext uri="{FF2B5EF4-FFF2-40B4-BE49-F238E27FC236}">
                <a16:creationId xmlns:a16="http://schemas.microsoft.com/office/drawing/2014/main" id="{ADC233CA-2A6B-7FEE-6611-65114C491DA5}"/>
              </a:ext>
            </a:extLst>
          </p:cNvPr>
          <p:cNvSpPr txBox="1"/>
          <p:nvPr/>
        </p:nvSpPr>
        <p:spPr>
          <a:xfrm>
            <a:off x="-50645" y="-7302"/>
            <a:ext cx="12242645" cy="397217"/>
          </a:xfrm>
          <a:prstGeom prst="rect">
            <a:avLst/>
          </a:prstGeom>
          <a:solidFill>
            <a:srgbClr val="132338"/>
          </a:solidFill>
          <a:ln>
            <a:solidFill>
              <a:schemeClr val="tx1"/>
            </a:solidFill>
          </a:ln>
        </p:spPr>
        <p:txBody>
          <a:bodyPr wrap="square" lIns="91440" tIns="45720" rIns="91440" bIns="45720" rtlCol="0" anchor="ctr">
            <a:noAutofit/>
          </a:bodyPr>
          <a:lstStyle/>
          <a:p>
            <a:pPr algn="ctr" defTabSz="457200">
              <a:defRPr/>
            </a:pPr>
            <a:r>
              <a:rPr kumimoji="0" lang="en-CA" sz="2400" b="1" i="0" u="none" strike="noStrike" kern="1200" cap="none" spc="0" normalizeH="0" baseline="0" noProof="0" dirty="0">
                <a:ln>
                  <a:noFill/>
                </a:ln>
                <a:solidFill>
                  <a:prstClr val="white"/>
                </a:solidFill>
                <a:effectLst/>
                <a:uLnTx/>
                <a:uFillTx/>
                <a:latin typeface="Calibri"/>
                <a:ea typeface="Calibri"/>
                <a:cs typeface="Calibri"/>
              </a:rPr>
              <a:t>New </a:t>
            </a:r>
            <a:r>
              <a:rPr lang="en-CA" sz="2400" b="1" dirty="0">
                <a:solidFill>
                  <a:prstClr val="white"/>
                </a:solidFill>
                <a:latin typeface="Calibri"/>
                <a:ea typeface="Calibri"/>
                <a:cs typeface="Calibri"/>
              </a:rPr>
              <a:t>Revised </a:t>
            </a:r>
            <a:r>
              <a:rPr kumimoji="0" lang="en-CA" sz="2400" b="1" i="0" u="none" strike="noStrike" kern="1200" cap="none" spc="0" normalizeH="0" baseline="0" noProof="0" dirty="0">
                <a:ln>
                  <a:noFill/>
                </a:ln>
                <a:solidFill>
                  <a:prstClr val="white"/>
                </a:solidFill>
                <a:effectLst/>
                <a:uLnTx/>
                <a:uFillTx/>
                <a:latin typeface="Calibri"/>
                <a:ea typeface="Calibri"/>
                <a:cs typeface="Calibri"/>
              </a:rPr>
              <a:t>Business Capabilities Being Explored</a:t>
            </a:r>
            <a:endParaRPr kumimoji="0" lang="en-CA"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2" name="TextBox 29">
            <a:extLst>
              <a:ext uri="{FF2B5EF4-FFF2-40B4-BE49-F238E27FC236}">
                <a16:creationId xmlns:a16="http://schemas.microsoft.com/office/drawing/2014/main" id="{B5B6A88E-C547-C8B1-D0C1-DE8F1DFFD6AC}"/>
              </a:ext>
            </a:extLst>
          </p:cNvPr>
          <p:cNvSpPr txBox="1"/>
          <p:nvPr/>
        </p:nvSpPr>
        <p:spPr>
          <a:xfrm>
            <a:off x="0" y="4160246"/>
            <a:ext cx="12065841" cy="49343"/>
          </a:xfrm>
          <a:prstGeom prst="rect">
            <a:avLst/>
          </a:prstGeom>
          <a:solidFill>
            <a:srgbClr val="132338"/>
          </a:solidFill>
          <a:ln>
            <a:solidFill>
              <a:schemeClr val="tx1"/>
            </a:solidFill>
          </a:ln>
        </p:spPr>
        <p:txBody>
          <a:bodyPr wrap="square" lIns="91440" tIns="45720" rIns="91440" bIns="4572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4" name="TextBox 83">
            <a:extLst>
              <a:ext uri="{FF2B5EF4-FFF2-40B4-BE49-F238E27FC236}">
                <a16:creationId xmlns:a16="http://schemas.microsoft.com/office/drawing/2014/main" id="{9F49CA54-D11A-3554-322E-EB12BAF1EE76}"/>
              </a:ext>
            </a:extLst>
          </p:cNvPr>
          <p:cNvSpPr txBox="1"/>
          <p:nvPr/>
        </p:nvSpPr>
        <p:spPr>
          <a:xfrm>
            <a:off x="1840352" y="4662279"/>
            <a:ext cx="2176103" cy="991939"/>
          </a:xfrm>
          <a:prstGeom prst="roundRect">
            <a:avLst/>
          </a:prstGeom>
          <a:noFill/>
          <a:ln>
            <a:solidFill>
              <a:schemeClr val="tx1"/>
            </a:solidFill>
          </a:ln>
        </p:spPr>
        <p:txBody>
          <a:bodyPr wrap="square" lIns="36000" tIns="36000" rIns="36000" bIns="36000" rtlCol="0">
            <a:noAutofit/>
          </a:bodyPr>
          <a:lstStyle/>
          <a:p>
            <a:pPr algn="ctr"/>
            <a:r>
              <a:rPr lang="en-CA" sz="1200" b="1" dirty="0"/>
              <a:t>Experimentation / Testing</a:t>
            </a:r>
          </a:p>
          <a:p>
            <a:pPr marL="171450" indent="-171450" defTabSz="914377">
              <a:spcBef>
                <a:spcPts val="267"/>
              </a:spcBef>
              <a:buFont typeface="Arial" panose="020B0604020202020204" pitchFamily="34" charset="0"/>
              <a:buChar char="•"/>
              <a:defRPr/>
            </a:pPr>
            <a:r>
              <a:rPr lang="en-CA" sz="1050" dirty="0">
                <a:solidFill>
                  <a:prstClr val="black"/>
                </a:solidFill>
                <a:latin typeface="Calibri" panose="020F0502020204030204" pitchFamily="34" charset="0"/>
                <a:cs typeface="Calibri" panose="020F0502020204030204" pitchFamily="34" charset="0"/>
              </a:rPr>
              <a:t>Experimental environments to support protype building within GC Digital Ecosystem</a:t>
            </a:r>
          </a:p>
          <a:p>
            <a:pPr marL="171450" indent="-171450" defTabSz="914377">
              <a:buFont typeface="Arial" panose="020B0604020202020204" pitchFamily="34" charset="0"/>
              <a:buChar char="•"/>
              <a:defRPr/>
            </a:pPr>
            <a:r>
              <a:rPr lang="en-CA" sz="1050" dirty="0">
                <a:solidFill>
                  <a:prstClr val="black"/>
                </a:solidFill>
                <a:latin typeface="Calibri" panose="020F0502020204030204" pitchFamily="34" charset="0"/>
                <a:cs typeface="Calibri" panose="020F0502020204030204" pitchFamily="34" charset="0"/>
              </a:rPr>
              <a:t>Editing of prototypes</a:t>
            </a:r>
            <a:endParaRPr lang="en-CA" sz="1100" dirty="0"/>
          </a:p>
        </p:txBody>
      </p:sp>
      <p:sp>
        <p:nvSpPr>
          <p:cNvPr id="85" name="TextBox 84">
            <a:extLst>
              <a:ext uri="{FF2B5EF4-FFF2-40B4-BE49-F238E27FC236}">
                <a16:creationId xmlns:a16="http://schemas.microsoft.com/office/drawing/2014/main" id="{9B8FF63F-48ED-93AA-9FA7-F28073C5C56E}"/>
              </a:ext>
            </a:extLst>
          </p:cNvPr>
          <p:cNvSpPr txBox="1"/>
          <p:nvPr/>
        </p:nvSpPr>
        <p:spPr>
          <a:xfrm>
            <a:off x="6379632" y="4661877"/>
            <a:ext cx="2350156" cy="999688"/>
          </a:xfrm>
          <a:prstGeom prst="roundRect">
            <a:avLst/>
          </a:prstGeom>
          <a:noFill/>
          <a:ln>
            <a:solidFill>
              <a:schemeClr val="tx1"/>
            </a:solidFill>
          </a:ln>
        </p:spPr>
        <p:txBody>
          <a:bodyPr wrap="square" lIns="36000" tIns="36000" rIns="36000" bIns="36000" rtlCol="0">
            <a:noAutofit/>
          </a:bodyPr>
          <a:lstStyle/>
          <a:p>
            <a:pPr algn="ctr"/>
            <a:r>
              <a:rPr lang="en-CA" sz="1200" b="1" dirty="0" err="1"/>
              <a:t>UX</a:t>
            </a:r>
            <a:r>
              <a:rPr lang="en-CA" sz="1200" b="1" dirty="0"/>
              <a:t> </a:t>
            </a:r>
            <a:r>
              <a:rPr lang="en-CA" sz="1200" b="1"/>
              <a:t>/ Optimization</a:t>
            </a:r>
            <a:endParaRPr lang="en-CA" sz="1200" b="1" dirty="0"/>
          </a:p>
          <a:p>
            <a:pPr marL="171450" indent="-171450" defTabSz="914377">
              <a:spcBef>
                <a:spcPts val="267"/>
              </a:spcBef>
              <a:buFont typeface="Arial" panose="020B0604020202020204" pitchFamily="34" charset="0"/>
              <a:buChar char="•"/>
              <a:defRPr/>
            </a:pPr>
            <a:r>
              <a:rPr lang="en-CA" sz="1050" dirty="0" err="1">
                <a:solidFill>
                  <a:prstClr val="black"/>
                </a:solidFill>
                <a:latin typeface="Calibri" panose="020F0502020204030204" pitchFamily="34" charset="0"/>
                <a:cs typeface="Calibri" panose="020F0502020204030204" pitchFamily="34" charset="0"/>
              </a:rPr>
              <a:t>UX</a:t>
            </a:r>
            <a:r>
              <a:rPr lang="en-CA" sz="1050" dirty="0">
                <a:solidFill>
                  <a:prstClr val="black"/>
                </a:solidFill>
                <a:latin typeface="Calibri" panose="020F0502020204030204" pitchFamily="34" charset="0"/>
                <a:cs typeface="Calibri" panose="020F0502020204030204" pitchFamily="34" charset="0"/>
              </a:rPr>
              <a:t> recruitment</a:t>
            </a:r>
          </a:p>
          <a:p>
            <a:pPr marL="171450" indent="-171450" defTabSz="914377">
              <a:buFont typeface="Arial" panose="020B0604020202020204" pitchFamily="34" charset="0"/>
              <a:buChar char="•"/>
              <a:defRPr/>
            </a:pPr>
            <a:r>
              <a:rPr lang="en-CA" sz="1050" dirty="0">
                <a:solidFill>
                  <a:prstClr val="black"/>
                </a:solidFill>
                <a:latin typeface="Calibri" panose="020F0502020204030204" pitchFamily="34" charset="0"/>
                <a:cs typeface="Calibri" panose="020F0502020204030204" pitchFamily="34" charset="0"/>
              </a:rPr>
              <a:t>Track experimentations</a:t>
            </a:r>
          </a:p>
          <a:p>
            <a:pPr marL="171450" indent="-171450" defTabSz="914377">
              <a:buFont typeface="Arial" panose="020B0604020202020204" pitchFamily="34" charset="0"/>
              <a:buChar char="•"/>
              <a:defRPr/>
            </a:pPr>
            <a:r>
              <a:rPr lang="en-CA" sz="1050" dirty="0">
                <a:solidFill>
                  <a:prstClr val="black"/>
                </a:solidFill>
                <a:latin typeface="Calibri" panose="020F0502020204030204" pitchFamily="34" charset="0"/>
                <a:cs typeface="Calibri" panose="020F0502020204030204" pitchFamily="34" charset="0"/>
              </a:rPr>
              <a:t>Integration with data stacks</a:t>
            </a:r>
          </a:p>
          <a:p>
            <a:pPr marL="171450" indent="-171450" defTabSz="914377">
              <a:buFont typeface="Arial" panose="020B0604020202020204" pitchFamily="34" charset="0"/>
              <a:buChar char="•"/>
              <a:defRPr/>
            </a:pPr>
            <a:r>
              <a:rPr lang="en-CA" sz="1050" dirty="0">
                <a:solidFill>
                  <a:prstClr val="black"/>
                </a:solidFill>
                <a:latin typeface="Calibri" panose="020F0502020204030204" pitchFamily="34" charset="0"/>
                <a:cs typeface="Calibri" panose="020F0502020204030204" pitchFamily="34" charset="0"/>
              </a:rPr>
              <a:t>Omni channel data pipelining </a:t>
            </a:r>
          </a:p>
          <a:p>
            <a:pPr marL="171450" indent="-171450" defTabSz="914377">
              <a:spcBef>
                <a:spcPts val="267"/>
              </a:spcBef>
              <a:buFont typeface="Arial" panose="020B0604020202020204" pitchFamily="34" charset="0"/>
              <a:buChar char="•"/>
              <a:defRPr/>
            </a:pPr>
            <a:endParaRPr lang="en-CA" sz="1100" dirty="0">
              <a:solidFill>
                <a:prstClr val="black"/>
              </a:solidFill>
              <a:latin typeface="Calibri" panose="020F0502020204030204" pitchFamily="34" charset="0"/>
              <a:cs typeface="Calibri" panose="020F0502020204030204" pitchFamily="34" charset="0"/>
            </a:endParaRPr>
          </a:p>
        </p:txBody>
      </p:sp>
      <p:sp>
        <p:nvSpPr>
          <p:cNvPr id="86" name="TextBox 85">
            <a:extLst>
              <a:ext uri="{FF2B5EF4-FFF2-40B4-BE49-F238E27FC236}">
                <a16:creationId xmlns:a16="http://schemas.microsoft.com/office/drawing/2014/main" id="{BB5C74A7-3D54-314D-4140-05C3FE453FE1}"/>
              </a:ext>
            </a:extLst>
          </p:cNvPr>
          <p:cNvSpPr txBox="1"/>
          <p:nvPr/>
        </p:nvSpPr>
        <p:spPr>
          <a:xfrm>
            <a:off x="9376768" y="5495276"/>
            <a:ext cx="2406339" cy="1126892"/>
          </a:xfrm>
          <a:prstGeom prst="roundRect">
            <a:avLst/>
          </a:prstGeom>
          <a:noFill/>
          <a:ln>
            <a:solidFill>
              <a:schemeClr val="tx1"/>
            </a:solidFill>
          </a:ln>
        </p:spPr>
        <p:txBody>
          <a:bodyPr wrap="square" lIns="36000" tIns="36000" rIns="36000" bIns="36000" rtlCol="0">
            <a:noAutofit/>
          </a:bodyPr>
          <a:lstStyle/>
          <a:p>
            <a:pPr algn="ctr"/>
            <a:r>
              <a:rPr lang="en-CA" sz="1200" b="1" dirty="0"/>
              <a:t>Content/workflow Optimization</a:t>
            </a:r>
          </a:p>
          <a:p>
            <a:pPr marL="171450" indent="-171450" defTabSz="914377">
              <a:spcBef>
                <a:spcPts val="267"/>
              </a:spcBef>
              <a:buFont typeface="Arial" panose="020B0604020202020204" pitchFamily="34" charset="0"/>
              <a:buChar char="•"/>
              <a:defRPr/>
            </a:pPr>
            <a:r>
              <a:rPr lang="en-CA" sz="1050" dirty="0">
                <a:solidFill>
                  <a:prstClr val="black"/>
                </a:solidFill>
                <a:latin typeface="Calibri" panose="020F0502020204030204" pitchFamily="34" charset="0"/>
                <a:cs typeface="Calibri" panose="020F0502020204030204" pitchFamily="34" charset="0"/>
              </a:rPr>
              <a:t>Flexible-dynamic workflows.</a:t>
            </a:r>
          </a:p>
          <a:p>
            <a:pPr marL="171450" indent="-171450" defTabSz="914377">
              <a:buFont typeface="Arial" panose="020B0604020202020204" pitchFamily="34" charset="0"/>
              <a:buChar char="•"/>
              <a:defRPr/>
            </a:pPr>
            <a:r>
              <a:rPr lang="en-CA" sz="1050" dirty="0">
                <a:solidFill>
                  <a:prstClr val="black"/>
                </a:solidFill>
                <a:latin typeface="Calibri" panose="020F0502020204030204" pitchFamily="34" charset="0"/>
                <a:cs typeface="Calibri" panose="020F0502020204030204" pitchFamily="34" charset="0"/>
              </a:rPr>
              <a:t>Highlighting microdata</a:t>
            </a:r>
          </a:p>
          <a:p>
            <a:pPr marL="171450" indent="-171450" defTabSz="914377">
              <a:buFont typeface="Arial" panose="020B0604020202020204" pitchFamily="34" charset="0"/>
              <a:buChar char="•"/>
              <a:defRPr/>
            </a:pPr>
            <a:r>
              <a:rPr lang="en-CA" sz="1050" dirty="0">
                <a:solidFill>
                  <a:prstClr val="black"/>
                </a:solidFill>
                <a:latin typeface="Calibri" panose="020F0502020204030204" pitchFamily="34" charset="0"/>
                <a:cs typeface="Calibri" panose="020F0502020204030204" pitchFamily="34" charset="0"/>
              </a:rPr>
              <a:t>Track changes/version control/QA</a:t>
            </a:r>
          </a:p>
          <a:p>
            <a:pPr marL="171450" indent="-171450" defTabSz="914377">
              <a:buFont typeface="Arial" panose="020B0604020202020204" pitchFamily="34" charset="0"/>
              <a:buChar char="•"/>
              <a:defRPr/>
            </a:pPr>
            <a:r>
              <a:rPr lang="en-CA" sz="1050" dirty="0">
                <a:solidFill>
                  <a:prstClr val="black"/>
                </a:solidFill>
                <a:latin typeface="Calibri" panose="020F0502020204030204" pitchFamily="34" charset="0"/>
                <a:cs typeface="Calibri" panose="020F0502020204030204" pitchFamily="34" charset="0"/>
              </a:rPr>
              <a:t>Language toggle</a:t>
            </a:r>
          </a:p>
          <a:p>
            <a:pPr marL="171450" indent="-171450" defTabSz="914377">
              <a:buFont typeface="Arial" panose="020B0604020202020204" pitchFamily="34" charset="0"/>
              <a:buChar char="•"/>
              <a:defRPr/>
            </a:pPr>
            <a:r>
              <a:rPr lang="en-CA" sz="1050" dirty="0">
                <a:solidFill>
                  <a:prstClr val="black"/>
                </a:solidFill>
                <a:latin typeface="Calibri" panose="020F0502020204030204" pitchFamily="34" charset="0"/>
                <a:cs typeface="Calibri" panose="020F0502020204030204" pitchFamily="34" charset="0"/>
              </a:rPr>
              <a:t>Bulk edits</a:t>
            </a:r>
          </a:p>
        </p:txBody>
      </p:sp>
      <p:sp>
        <p:nvSpPr>
          <p:cNvPr id="87" name="TextBox 86">
            <a:extLst>
              <a:ext uri="{FF2B5EF4-FFF2-40B4-BE49-F238E27FC236}">
                <a16:creationId xmlns:a16="http://schemas.microsoft.com/office/drawing/2014/main" id="{61BD72C1-27A6-0B43-5647-36F98A25E94F}"/>
              </a:ext>
            </a:extLst>
          </p:cNvPr>
          <p:cNvSpPr txBox="1"/>
          <p:nvPr/>
        </p:nvSpPr>
        <p:spPr>
          <a:xfrm>
            <a:off x="6343856" y="5729138"/>
            <a:ext cx="2511060" cy="982287"/>
          </a:xfrm>
          <a:prstGeom prst="roundRect">
            <a:avLst/>
          </a:prstGeom>
          <a:noFill/>
          <a:ln>
            <a:solidFill>
              <a:schemeClr val="tx1"/>
            </a:solidFill>
          </a:ln>
        </p:spPr>
        <p:txBody>
          <a:bodyPr wrap="square" lIns="36000" tIns="36000" rIns="36000" bIns="36000" rtlCol="0">
            <a:noAutofit/>
          </a:bodyPr>
          <a:lstStyle/>
          <a:p>
            <a:pPr algn="ctr"/>
            <a:r>
              <a:rPr lang="en-CA" sz="1200" b="1" dirty="0"/>
              <a:t>Protected B </a:t>
            </a:r>
          </a:p>
          <a:p>
            <a:pPr algn="ctr" defTabSz="914377">
              <a:spcBef>
                <a:spcPts val="200"/>
              </a:spcBef>
              <a:defRPr/>
            </a:pPr>
            <a:r>
              <a:rPr lang="en-CA" sz="1050" dirty="0">
                <a:solidFill>
                  <a:prstClr val="black"/>
                </a:solidFill>
                <a:latin typeface="Calibri" panose="020F0502020204030204" pitchFamily="34" charset="0"/>
                <a:cs typeface="Calibri" panose="020F0502020204030204" pitchFamily="34" charset="0"/>
              </a:rPr>
              <a:t>Security and privacy posture to support authenticated and transactional environments, content for forms, embargoed content, etc.</a:t>
            </a:r>
            <a:endParaRPr lang="en-CA" sz="600" dirty="0">
              <a:solidFill>
                <a:prstClr val="black"/>
              </a:solidFill>
              <a:latin typeface="Calibri" panose="020F0502020204030204" pitchFamily="34" charset="0"/>
              <a:cs typeface="Calibri" panose="020F0502020204030204" pitchFamily="34" charset="0"/>
            </a:endParaRPr>
          </a:p>
        </p:txBody>
      </p:sp>
      <p:sp>
        <p:nvSpPr>
          <p:cNvPr id="88" name="TextBox 87">
            <a:extLst>
              <a:ext uri="{FF2B5EF4-FFF2-40B4-BE49-F238E27FC236}">
                <a16:creationId xmlns:a16="http://schemas.microsoft.com/office/drawing/2014/main" id="{256BD95E-A643-7AA5-501B-CA646FF11CF3}"/>
              </a:ext>
            </a:extLst>
          </p:cNvPr>
          <p:cNvSpPr txBox="1"/>
          <p:nvPr/>
        </p:nvSpPr>
        <p:spPr>
          <a:xfrm>
            <a:off x="9372403" y="4823786"/>
            <a:ext cx="2387937" cy="603246"/>
          </a:xfrm>
          <a:prstGeom prst="roundRect">
            <a:avLst/>
          </a:prstGeom>
          <a:noFill/>
          <a:ln>
            <a:solidFill>
              <a:schemeClr val="tx1"/>
            </a:solidFill>
          </a:ln>
        </p:spPr>
        <p:txBody>
          <a:bodyPr wrap="square" lIns="36000" tIns="36000" rIns="36000" bIns="36000" rtlCol="0">
            <a:noAutofit/>
          </a:bodyPr>
          <a:lstStyle/>
          <a:p>
            <a:pPr algn="ctr"/>
            <a:r>
              <a:rPr lang="en-CA" sz="1200" b="1" dirty="0"/>
              <a:t>Archiving</a:t>
            </a:r>
          </a:p>
          <a:p>
            <a:pPr algn="ctr"/>
            <a:r>
              <a:rPr lang="en-CA" sz="1050" dirty="0"/>
              <a:t>Content life cycle management in alignment with GC requirements</a:t>
            </a:r>
          </a:p>
        </p:txBody>
      </p:sp>
      <p:sp>
        <p:nvSpPr>
          <p:cNvPr id="89" name="TextBox 88">
            <a:extLst>
              <a:ext uri="{FF2B5EF4-FFF2-40B4-BE49-F238E27FC236}">
                <a16:creationId xmlns:a16="http://schemas.microsoft.com/office/drawing/2014/main" id="{143BDEA2-9E7A-3C14-E468-BAF443913A9A}"/>
              </a:ext>
            </a:extLst>
          </p:cNvPr>
          <p:cNvSpPr txBox="1"/>
          <p:nvPr/>
        </p:nvSpPr>
        <p:spPr>
          <a:xfrm>
            <a:off x="484821" y="5719486"/>
            <a:ext cx="3622859" cy="991939"/>
          </a:xfrm>
          <a:prstGeom prst="roundRect">
            <a:avLst/>
          </a:prstGeom>
          <a:noFill/>
          <a:ln>
            <a:solidFill>
              <a:schemeClr val="tx1"/>
            </a:solidFill>
          </a:ln>
        </p:spPr>
        <p:txBody>
          <a:bodyPr wrap="square" lIns="36000" tIns="36000" rIns="36000" bIns="36000" rtlCol="0">
            <a:noAutofit/>
          </a:bodyPr>
          <a:lstStyle/>
          <a:p>
            <a:pPr algn="ctr"/>
            <a:r>
              <a:rPr lang="en-CA" sz="1200" b="1" dirty="0"/>
              <a:t>Analytics (Evolved)</a:t>
            </a:r>
          </a:p>
          <a:p>
            <a:pPr marL="171450" indent="-171450" defTabSz="914377">
              <a:buFont typeface="Arial" panose="020B0604020202020204" pitchFamily="34" charset="0"/>
              <a:buChar char="•"/>
              <a:defRPr/>
            </a:pPr>
            <a:r>
              <a:rPr lang="en-CA" sz="1050" dirty="0">
                <a:solidFill>
                  <a:prstClr val="black"/>
                </a:solidFill>
                <a:latin typeface="Calibri" panose="020F0502020204030204" pitchFamily="34" charset="0"/>
                <a:cs typeface="Calibri" panose="020F0502020204030204" pitchFamily="34" charset="0"/>
              </a:rPr>
              <a:t>Data visualization</a:t>
            </a:r>
          </a:p>
          <a:p>
            <a:pPr marL="171450" indent="-171450" defTabSz="914377">
              <a:buFont typeface="Arial" panose="020B0604020202020204" pitchFamily="34" charset="0"/>
              <a:buChar char="•"/>
              <a:defRPr/>
            </a:pPr>
            <a:r>
              <a:rPr lang="en-CA" sz="1050" dirty="0">
                <a:solidFill>
                  <a:prstClr val="black"/>
                </a:solidFill>
                <a:latin typeface="Calibri" panose="020F0502020204030204" pitchFamily="34" charset="0"/>
                <a:cs typeface="Calibri" panose="020F0502020204030204" pitchFamily="34" charset="0"/>
              </a:rPr>
              <a:t>Custom reporting</a:t>
            </a:r>
          </a:p>
          <a:p>
            <a:pPr marL="171450" indent="-171450" defTabSz="914377">
              <a:buFont typeface="Arial" panose="020B0604020202020204" pitchFamily="34" charset="0"/>
              <a:buChar char="•"/>
              <a:defRPr/>
            </a:pPr>
            <a:r>
              <a:rPr lang="en-CA" sz="1050" dirty="0">
                <a:solidFill>
                  <a:prstClr val="black"/>
                </a:solidFill>
                <a:latin typeface="Calibri" panose="020F0502020204030204" pitchFamily="34" charset="0"/>
                <a:cs typeface="Calibri" panose="020F0502020204030204" pitchFamily="34" charset="0"/>
              </a:rPr>
              <a:t>Create unified client profiles across service channels</a:t>
            </a:r>
          </a:p>
          <a:p>
            <a:pPr marL="171450" indent="-171450" defTabSz="914377">
              <a:buFont typeface="Arial" panose="020B0604020202020204" pitchFamily="34" charset="0"/>
              <a:buChar char="•"/>
              <a:defRPr/>
            </a:pPr>
            <a:r>
              <a:rPr lang="en-CA" sz="1050" dirty="0">
                <a:solidFill>
                  <a:prstClr val="black"/>
                </a:solidFill>
                <a:latin typeface="Calibri" panose="020F0502020204030204" pitchFamily="34" charset="0"/>
                <a:cs typeface="Calibri" panose="020F0502020204030204" pitchFamily="34" charset="0"/>
              </a:rPr>
              <a:t>Integrated with CMS </a:t>
            </a:r>
          </a:p>
          <a:p>
            <a:pPr marL="171450" indent="-171450" defTabSz="914377">
              <a:buFont typeface="Arial" panose="020B0604020202020204" pitchFamily="34" charset="0"/>
              <a:buChar char="•"/>
              <a:defRPr/>
            </a:pPr>
            <a:endParaRPr lang="en-CA" sz="1050" dirty="0">
              <a:solidFill>
                <a:prstClr val="black"/>
              </a:solidFill>
              <a:latin typeface="Calibri" panose="020F0502020204030204" pitchFamily="34" charset="0"/>
              <a:cs typeface="Calibri" panose="020F0502020204030204" pitchFamily="34" charset="0"/>
            </a:endParaRPr>
          </a:p>
          <a:p>
            <a:pPr marL="171450" indent="-171450" defTabSz="914377">
              <a:spcBef>
                <a:spcPts val="267"/>
              </a:spcBef>
              <a:buFont typeface="Arial" panose="020B0604020202020204" pitchFamily="34" charset="0"/>
              <a:buChar char="•"/>
              <a:defRPr/>
            </a:pPr>
            <a:endParaRPr lang="en-CA" sz="800" dirty="0">
              <a:solidFill>
                <a:prstClr val="black"/>
              </a:solidFill>
              <a:latin typeface="Calibri" panose="020F0502020204030204" pitchFamily="34" charset="0"/>
              <a:cs typeface="Calibri" panose="020F0502020204030204" pitchFamily="34" charset="0"/>
            </a:endParaRPr>
          </a:p>
        </p:txBody>
      </p:sp>
      <p:sp>
        <p:nvSpPr>
          <p:cNvPr id="90" name="TextBox 89">
            <a:extLst>
              <a:ext uri="{FF2B5EF4-FFF2-40B4-BE49-F238E27FC236}">
                <a16:creationId xmlns:a16="http://schemas.microsoft.com/office/drawing/2014/main" id="{5A03EDDC-E9EF-94BD-A939-B6C465EFF858}"/>
              </a:ext>
            </a:extLst>
          </p:cNvPr>
          <p:cNvSpPr txBox="1"/>
          <p:nvPr/>
        </p:nvSpPr>
        <p:spPr>
          <a:xfrm>
            <a:off x="4246745" y="5740676"/>
            <a:ext cx="2010753" cy="970749"/>
          </a:xfrm>
          <a:prstGeom prst="roundRect">
            <a:avLst/>
          </a:prstGeom>
          <a:noFill/>
          <a:ln>
            <a:solidFill>
              <a:schemeClr val="tx1"/>
            </a:solidFill>
          </a:ln>
        </p:spPr>
        <p:txBody>
          <a:bodyPr wrap="square" lIns="36000" tIns="36000" rIns="36000" bIns="36000" rtlCol="0">
            <a:noAutofit/>
          </a:bodyPr>
          <a:lstStyle/>
          <a:p>
            <a:pPr algn="ctr"/>
            <a:r>
              <a:rPr lang="en-CA" sz="1200" b="1" dirty="0"/>
              <a:t>Multiple Language</a:t>
            </a:r>
          </a:p>
          <a:p>
            <a:pPr marL="171450" indent="-171450" defTabSz="914377">
              <a:spcBef>
                <a:spcPts val="267"/>
              </a:spcBef>
              <a:buFont typeface="Arial" panose="020B0604020202020204" pitchFamily="34" charset="0"/>
              <a:buChar char="•"/>
              <a:defRPr/>
            </a:pPr>
            <a:r>
              <a:rPr lang="en-CA" sz="1050" dirty="0">
                <a:solidFill>
                  <a:prstClr val="black"/>
                </a:solidFill>
                <a:latin typeface="Calibri" panose="020F0502020204030204" pitchFamily="34" charset="0"/>
                <a:cs typeface="Calibri" panose="020F0502020204030204" pitchFamily="34" charset="0"/>
              </a:rPr>
              <a:t>Translation of content</a:t>
            </a:r>
          </a:p>
          <a:p>
            <a:pPr marL="171450" indent="-171450" defTabSz="914377">
              <a:spcBef>
                <a:spcPts val="267"/>
              </a:spcBef>
              <a:buFont typeface="Arial" panose="020B0604020202020204" pitchFamily="34" charset="0"/>
              <a:buChar char="•"/>
              <a:defRPr/>
            </a:pPr>
            <a:r>
              <a:rPr lang="en-CA" sz="1050" dirty="0">
                <a:solidFill>
                  <a:prstClr val="black"/>
                </a:solidFill>
                <a:latin typeface="Calibri" panose="020F0502020204030204" pitchFamily="34" charset="0"/>
                <a:cs typeface="Calibri" panose="020F0502020204030204" pitchFamily="34" charset="0"/>
              </a:rPr>
              <a:t>Publication/template support</a:t>
            </a:r>
          </a:p>
        </p:txBody>
      </p:sp>
      <p:sp>
        <p:nvSpPr>
          <p:cNvPr id="91" name="TextBox 90">
            <a:extLst>
              <a:ext uri="{FF2B5EF4-FFF2-40B4-BE49-F238E27FC236}">
                <a16:creationId xmlns:a16="http://schemas.microsoft.com/office/drawing/2014/main" id="{DCCB678B-3954-0810-BD64-2F1E20F4E89A}"/>
              </a:ext>
            </a:extLst>
          </p:cNvPr>
          <p:cNvSpPr txBox="1"/>
          <p:nvPr/>
        </p:nvSpPr>
        <p:spPr>
          <a:xfrm>
            <a:off x="4107680" y="4662278"/>
            <a:ext cx="2180729" cy="999287"/>
          </a:xfrm>
          <a:prstGeom prst="roundRect">
            <a:avLst/>
          </a:prstGeom>
          <a:noFill/>
          <a:ln>
            <a:solidFill>
              <a:schemeClr val="tx1"/>
            </a:solidFill>
          </a:ln>
        </p:spPr>
        <p:txBody>
          <a:bodyPr wrap="square" lIns="36000" tIns="36000" rIns="36000" bIns="36000" rtlCol="0">
            <a:noAutofit/>
          </a:bodyPr>
          <a:lstStyle/>
          <a:p>
            <a:pPr algn="ctr"/>
            <a:r>
              <a:rPr lang="en-CA" sz="1200" b="1" dirty="0"/>
              <a:t>Automations (Self-Serve)</a:t>
            </a:r>
          </a:p>
          <a:p>
            <a:pPr marL="171450" indent="-171450" defTabSz="914377">
              <a:buFont typeface="Arial" panose="020B0604020202020204" pitchFamily="34" charset="0"/>
              <a:buChar char="•"/>
              <a:defRPr/>
            </a:pPr>
            <a:r>
              <a:rPr lang="en-CA" sz="1050" dirty="0">
                <a:solidFill>
                  <a:prstClr val="black"/>
                </a:solidFill>
                <a:latin typeface="Calibri" panose="020F0502020204030204" pitchFamily="34" charset="0"/>
                <a:cs typeface="Calibri" panose="020F0502020204030204" pitchFamily="34" charset="0"/>
              </a:rPr>
              <a:t>Automated accessibility validation</a:t>
            </a:r>
          </a:p>
          <a:p>
            <a:pPr marL="171450" indent="-171450" defTabSz="914377">
              <a:buFont typeface="Arial" panose="020B0604020202020204" pitchFamily="34" charset="0"/>
              <a:buChar char="•"/>
              <a:defRPr/>
            </a:pPr>
            <a:r>
              <a:rPr lang="en-CA" sz="1050" dirty="0">
                <a:solidFill>
                  <a:prstClr val="black"/>
                </a:solidFill>
                <a:latin typeface="Calibri" panose="020F0502020204030204" pitchFamily="34" charset="0"/>
                <a:cs typeface="Calibri" panose="020F0502020204030204" pitchFamily="34" charset="0"/>
              </a:rPr>
              <a:t>Automated broken link identification </a:t>
            </a:r>
          </a:p>
        </p:txBody>
      </p:sp>
      <p:sp>
        <p:nvSpPr>
          <p:cNvPr id="93" name="TextBox 92">
            <a:extLst>
              <a:ext uri="{FF2B5EF4-FFF2-40B4-BE49-F238E27FC236}">
                <a16:creationId xmlns:a16="http://schemas.microsoft.com/office/drawing/2014/main" id="{A9F8F351-CF61-F94C-3334-0881EF3F88DA}"/>
              </a:ext>
            </a:extLst>
          </p:cNvPr>
          <p:cNvSpPr txBox="1"/>
          <p:nvPr/>
        </p:nvSpPr>
        <p:spPr>
          <a:xfrm>
            <a:off x="9347314" y="4279731"/>
            <a:ext cx="2465248" cy="461665"/>
          </a:xfrm>
          <a:prstGeom prst="rect">
            <a:avLst/>
          </a:prstGeom>
          <a:solidFill>
            <a:srgbClr val="132338"/>
          </a:solidFill>
        </p:spPr>
        <p:txBody>
          <a:bodyPr wrap="square" rtlCol="0">
            <a:spAutoFit/>
          </a:bodyPr>
          <a:lstStyle/>
          <a:p>
            <a:pPr algn="ctr"/>
            <a:r>
              <a:rPr lang="en-CA" sz="1200" dirty="0">
                <a:solidFill>
                  <a:schemeClr val="bg1">
                    <a:lumMod val="95000"/>
                  </a:schemeClr>
                </a:solidFill>
              </a:rPr>
              <a:t>To be considered for the</a:t>
            </a:r>
          </a:p>
          <a:p>
            <a:pPr algn="ctr"/>
            <a:r>
              <a:rPr lang="en-CA" sz="1200" dirty="0">
                <a:solidFill>
                  <a:schemeClr val="bg1">
                    <a:lumMod val="95000"/>
                  </a:schemeClr>
                </a:solidFill>
              </a:rPr>
              <a:t> Request for Proposal</a:t>
            </a:r>
          </a:p>
        </p:txBody>
      </p:sp>
      <p:sp>
        <p:nvSpPr>
          <p:cNvPr id="94" name="TextBox 93">
            <a:extLst>
              <a:ext uri="{FF2B5EF4-FFF2-40B4-BE49-F238E27FC236}">
                <a16:creationId xmlns:a16="http://schemas.microsoft.com/office/drawing/2014/main" id="{1094E9DE-EB71-5B5D-344D-F5EE17141605}"/>
              </a:ext>
            </a:extLst>
          </p:cNvPr>
          <p:cNvSpPr txBox="1"/>
          <p:nvPr/>
        </p:nvSpPr>
        <p:spPr>
          <a:xfrm>
            <a:off x="1893890" y="4292321"/>
            <a:ext cx="6831531" cy="304689"/>
          </a:xfrm>
          <a:prstGeom prst="rect">
            <a:avLst/>
          </a:prstGeom>
          <a:solidFill>
            <a:srgbClr val="132338"/>
          </a:solidFill>
        </p:spPr>
        <p:txBody>
          <a:bodyPr wrap="square" rtlCol="0" anchor="ctr">
            <a:noAutofit/>
          </a:bodyPr>
          <a:lstStyle/>
          <a:p>
            <a:pPr algn="ctr"/>
            <a:r>
              <a:rPr lang="en-CA" sz="1200" dirty="0">
                <a:solidFill>
                  <a:schemeClr val="bg1">
                    <a:lumMod val="95000"/>
                  </a:schemeClr>
                </a:solidFill>
              </a:rPr>
              <a:t>Captured in the Request for Information</a:t>
            </a:r>
          </a:p>
        </p:txBody>
      </p:sp>
      <p:cxnSp>
        <p:nvCxnSpPr>
          <p:cNvPr id="96" name="Straight Connector 95">
            <a:extLst>
              <a:ext uri="{FF2B5EF4-FFF2-40B4-BE49-F238E27FC236}">
                <a16:creationId xmlns:a16="http://schemas.microsoft.com/office/drawing/2014/main" id="{8FA84072-D000-4222-570F-CAE179907E09}"/>
              </a:ext>
            </a:extLst>
          </p:cNvPr>
          <p:cNvCxnSpPr/>
          <p:nvPr/>
        </p:nvCxnSpPr>
        <p:spPr>
          <a:xfrm>
            <a:off x="9051095" y="4318142"/>
            <a:ext cx="0" cy="2459587"/>
          </a:xfrm>
          <a:prstGeom prst="line">
            <a:avLst/>
          </a:prstGeom>
          <a:solidFill>
            <a:srgbClr val="132338"/>
          </a:solidFill>
          <a:ln>
            <a:solidFill>
              <a:schemeClr val="tx1"/>
            </a:solidFill>
          </a:ln>
        </p:spPr>
      </p:cxnSp>
    </p:spTree>
    <p:extLst>
      <p:ext uri="{BB962C8B-B14F-4D97-AF65-F5344CB8AC3E}">
        <p14:creationId xmlns:p14="http://schemas.microsoft.com/office/powerpoint/2010/main" val="1616427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EEC83D-4054-EC17-5259-4A0EC2EC363F}"/>
              </a:ext>
            </a:extLst>
          </p:cNvPr>
          <p:cNvSpPr>
            <a:spLocks noGrp="1"/>
          </p:cNvSpPr>
          <p:nvPr>
            <p:ph type="sldNum" sz="quarter" idx="12"/>
          </p:nvPr>
        </p:nvSpPr>
        <p:spPr>
          <a:xfrm>
            <a:off x="8892653" y="6430456"/>
            <a:ext cx="2743200" cy="365125"/>
          </a:xfrm>
        </p:spPr>
        <p:txBody>
          <a:bodyPr/>
          <a:lstStyle/>
          <a:p>
            <a:pPr defTabSz="609585">
              <a:defRPr/>
            </a:pPr>
            <a:fld id="{2E86C063-E22E-2E4C-A523-54089486E38F}" type="slidenum">
              <a:rPr lang="en-US">
                <a:solidFill>
                  <a:prstClr val="black">
                    <a:tint val="75000"/>
                  </a:prstClr>
                </a:solidFill>
                <a:latin typeface="Calibri" panose="020F0502020204030204" pitchFamily="34" charset="0"/>
                <a:cs typeface="Calibri" panose="020F0502020204030204" pitchFamily="34" charset="0"/>
              </a:rPr>
              <a:pPr defTabSz="609585">
                <a:defRPr/>
              </a:pPr>
              <a:t>7</a:t>
            </a:fld>
            <a:endParaRPr lang="en-US">
              <a:solidFill>
                <a:prstClr val="black">
                  <a:tint val="75000"/>
                </a:prstClr>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B5D097BE-F557-2452-0A53-76532C638286}"/>
              </a:ext>
            </a:extLst>
          </p:cNvPr>
          <p:cNvSpPr/>
          <p:nvPr/>
        </p:nvSpPr>
        <p:spPr>
          <a:xfrm>
            <a:off x="1" y="-6987"/>
            <a:ext cx="12270039" cy="634581"/>
          </a:xfrm>
          <a:prstGeom prst="rect">
            <a:avLst/>
          </a:prstGeom>
          <a:solidFill>
            <a:srgbClr val="132338"/>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defRPr/>
            </a:pPr>
            <a:r>
              <a:rPr lang="en-CA" sz="2667" b="1">
                <a:solidFill>
                  <a:prstClr val="white">
                    <a:lumMod val="95000"/>
                  </a:prstClr>
                </a:solidFill>
                <a:latin typeface="Calibri" panose="020F0502020204030204" pitchFamily="34" charset="0"/>
                <a:cs typeface="Calibri" panose="020F0502020204030204" pitchFamily="34" charset="0"/>
              </a:rPr>
              <a:t>Industry Request for Information (RFI)</a:t>
            </a:r>
          </a:p>
        </p:txBody>
      </p:sp>
      <p:sp>
        <p:nvSpPr>
          <p:cNvPr id="40" name="Rectangle 39">
            <a:extLst>
              <a:ext uri="{FF2B5EF4-FFF2-40B4-BE49-F238E27FC236}">
                <a16:creationId xmlns:a16="http://schemas.microsoft.com/office/drawing/2014/main" id="{3E4F3CB9-C41A-175C-8275-7662DB996C8B}"/>
              </a:ext>
            </a:extLst>
          </p:cNvPr>
          <p:cNvSpPr/>
          <p:nvPr/>
        </p:nvSpPr>
        <p:spPr>
          <a:xfrm>
            <a:off x="-3876" y="1076541"/>
            <a:ext cx="1301167" cy="4912738"/>
          </a:xfrm>
          <a:prstGeom prst="rect">
            <a:avLst/>
          </a:prstGeom>
          <a:solidFill>
            <a:schemeClr val="accent1">
              <a:lumMod val="20000"/>
              <a:lumOff val="80000"/>
            </a:schemeClr>
          </a:solidFill>
          <a:ln w="25400" cap="flat" cmpd="sng" algn="ctr">
            <a:noFill/>
            <a:prstDash val="solid"/>
          </a:ln>
          <a:effectLst/>
        </p:spPr>
        <p:txBody>
          <a:bodyPr lIns="121920" tIns="60960" rIns="121920" bIns="60960" rtlCol="0" anchor="ctr"/>
          <a:lstStyle/>
          <a:p>
            <a:pPr algn="ctr" defTabSz="1219170">
              <a:defRPr/>
            </a:pPr>
            <a:r>
              <a:rPr lang="en-CA" sz="1200" b="1" kern="0">
                <a:solidFill>
                  <a:prstClr val="black"/>
                </a:solidFill>
                <a:latin typeface="Arial"/>
                <a:cs typeface="Calibri"/>
              </a:rPr>
              <a:t>Led by: </a:t>
            </a:r>
            <a:endParaRPr lang="en-CA" sz="1200" b="1" kern="0">
              <a:solidFill>
                <a:prstClr val="black"/>
              </a:solidFill>
              <a:latin typeface="Arial"/>
              <a:cs typeface="Calibri" panose="020F0502020204030204" pitchFamily="34" charset="0"/>
            </a:endParaRPr>
          </a:p>
          <a:p>
            <a:pPr algn="ctr" defTabSz="1219170">
              <a:defRPr/>
            </a:pPr>
            <a:r>
              <a:rPr lang="en-CA" sz="1067" kern="0">
                <a:solidFill>
                  <a:prstClr val="black"/>
                </a:solidFill>
                <a:latin typeface="Arial"/>
                <a:cs typeface="Calibri"/>
              </a:rPr>
              <a:t>Service Canada</a:t>
            </a:r>
          </a:p>
          <a:p>
            <a:pPr algn="ctr" defTabSz="1219170">
              <a:defRPr/>
            </a:pPr>
            <a:endParaRPr lang="en-CA" sz="1067" kern="0">
              <a:solidFill>
                <a:prstClr val="black"/>
              </a:solidFill>
              <a:latin typeface="Arial"/>
              <a:cs typeface="Calibri" panose="020F0502020204030204" pitchFamily="34" charset="0"/>
            </a:endParaRPr>
          </a:p>
          <a:p>
            <a:pPr algn="ctr" defTabSz="1219170">
              <a:defRPr/>
            </a:pPr>
            <a:r>
              <a:rPr lang="en-CA" sz="1200" b="1" kern="0">
                <a:solidFill>
                  <a:prstClr val="black"/>
                </a:solidFill>
                <a:latin typeface="Arial"/>
                <a:cs typeface="Calibri"/>
              </a:rPr>
              <a:t>Supported by: </a:t>
            </a:r>
          </a:p>
          <a:p>
            <a:pPr algn="ctr" defTabSz="1219170">
              <a:defRPr/>
            </a:pPr>
            <a:r>
              <a:rPr lang="en-CA" sz="1067" kern="0">
                <a:solidFill>
                  <a:prstClr val="black"/>
                </a:solidFill>
                <a:latin typeface="Arial"/>
                <a:cs typeface="Calibri"/>
              </a:rPr>
              <a:t>PSPC</a:t>
            </a:r>
          </a:p>
          <a:p>
            <a:pPr algn="ctr" defTabSz="1219170">
              <a:defRPr/>
            </a:pPr>
            <a:endParaRPr lang="en-CA" sz="1067" kern="0">
              <a:solidFill>
                <a:prstClr val="black"/>
              </a:solidFill>
              <a:latin typeface="Arial"/>
              <a:cs typeface="Calibri" panose="020F0502020204030204" pitchFamily="34" charset="0"/>
            </a:endParaRPr>
          </a:p>
          <a:p>
            <a:pPr algn="ctr" defTabSz="1219170">
              <a:defRPr/>
            </a:pPr>
            <a:r>
              <a:rPr lang="en-CA" sz="1200" b="1" kern="0">
                <a:solidFill>
                  <a:prstClr val="black"/>
                </a:solidFill>
                <a:latin typeface="Arial"/>
                <a:cs typeface="Calibri"/>
              </a:rPr>
              <a:t>Leveraging: </a:t>
            </a:r>
            <a:endParaRPr lang="en-CA" sz="1200" b="1" kern="0">
              <a:solidFill>
                <a:prstClr val="black"/>
              </a:solidFill>
              <a:latin typeface="Arial"/>
              <a:cs typeface="Calibri" panose="020F0502020204030204" pitchFamily="34" charset="0"/>
            </a:endParaRPr>
          </a:p>
          <a:p>
            <a:pPr algn="ctr" defTabSz="1219170">
              <a:defRPr/>
            </a:pPr>
            <a:r>
              <a:rPr lang="en-CA" sz="1067" kern="0">
                <a:solidFill>
                  <a:prstClr val="black"/>
                </a:solidFill>
                <a:latin typeface="Arial"/>
                <a:cs typeface="Calibri"/>
              </a:rPr>
              <a:t>Fairness Monitor</a:t>
            </a:r>
          </a:p>
        </p:txBody>
      </p:sp>
      <p:grpSp>
        <p:nvGrpSpPr>
          <p:cNvPr id="4" name="Group 3">
            <a:extLst>
              <a:ext uri="{FF2B5EF4-FFF2-40B4-BE49-F238E27FC236}">
                <a16:creationId xmlns:a16="http://schemas.microsoft.com/office/drawing/2014/main" id="{3D0A0D7A-8D5A-EF49-3B97-BB32A8C8FF50}"/>
              </a:ext>
            </a:extLst>
          </p:cNvPr>
          <p:cNvGrpSpPr/>
          <p:nvPr/>
        </p:nvGrpSpPr>
        <p:grpSpPr>
          <a:xfrm>
            <a:off x="1380979" y="1079928"/>
            <a:ext cx="10720475" cy="4906986"/>
            <a:chOff x="1035734" y="809946"/>
            <a:chExt cx="8040356" cy="2177171"/>
          </a:xfrm>
        </p:grpSpPr>
        <p:sp>
          <p:nvSpPr>
            <p:cNvPr id="42" name="TextBox 41">
              <a:extLst>
                <a:ext uri="{FF2B5EF4-FFF2-40B4-BE49-F238E27FC236}">
                  <a16:creationId xmlns:a16="http://schemas.microsoft.com/office/drawing/2014/main" id="{D6EC4F3D-0EE3-8AF3-DCD8-302A79C67904}"/>
                </a:ext>
              </a:extLst>
            </p:cNvPr>
            <p:cNvSpPr txBox="1"/>
            <p:nvPr/>
          </p:nvSpPr>
          <p:spPr>
            <a:xfrm>
              <a:off x="1035734" y="817572"/>
              <a:ext cx="1282105" cy="2163117"/>
            </a:xfrm>
            <a:prstGeom prst="rect">
              <a:avLst/>
            </a:prstGeom>
            <a:noFill/>
            <a:ln>
              <a:solidFill>
                <a:schemeClr val="tx2">
                  <a:lumMod val="50000"/>
                </a:schemeClr>
              </a:solidFill>
            </a:ln>
          </p:spPr>
          <p:txBody>
            <a:bodyPr wrap="square" lIns="121920" tIns="60960" rIns="121920" bIns="60960" rtlCol="0" anchor="t">
              <a:noAutofit/>
            </a:bodyPr>
            <a:lstStyle/>
            <a:p>
              <a:pPr defTabSz="1219170">
                <a:defRPr/>
              </a:pPr>
              <a:r>
                <a:rPr lang="en-CA" sz="1100" kern="0" dirty="0">
                  <a:solidFill>
                    <a:srgbClr val="000000"/>
                  </a:solidFill>
                  <a:latin typeface="Calibri"/>
                  <a:ea typeface="Calibri"/>
                  <a:cs typeface="Times New Roman"/>
                </a:rPr>
                <a:t>Have a fair and transparent engagement and procurement process with Industry.  </a:t>
              </a:r>
              <a:endParaRPr lang="en-CA" sz="1100" kern="0" dirty="0">
                <a:solidFill>
                  <a:srgbClr val="000000"/>
                </a:solidFill>
                <a:highlight>
                  <a:srgbClr val="FFFF00"/>
                </a:highlight>
                <a:latin typeface="Calibri" panose="020F0502020204030204"/>
                <a:ea typeface="Calibri" panose="020F0502020204030204" pitchFamily="34" charset="0"/>
                <a:cs typeface="Times New Roman" panose="02020603050405020304" pitchFamily="18" charset="0"/>
              </a:endParaRPr>
            </a:p>
            <a:p>
              <a:pPr defTabSz="1219170">
                <a:defRPr/>
              </a:pPr>
              <a:endParaRPr lang="en-CA" sz="1100" kern="0" dirty="0">
                <a:solidFill>
                  <a:srgbClr val="000000"/>
                </a:solidFill>
                <a:latin typeface="Calibri" panose="020F0502020204030204"/>
                <a:ea typeface="Calibri" panose="020F0502020204030204" pitchFamily="34" charset="0"/>
                <a:cs typeface="Times New Roman" panose="02020603050405020304" pitchFamily="18" charset="0"/>
              </a:endParaRPr>
            </a:p>
            <a:p>
              <a:pPr defTabSz="1219170">
                <a:defRPr/>
              </a:pPr>
              <a:r>
                <a:rPr lang="en-CA" sz="1100" kern="0" dirty="0">
                  <a:solidFill>
                    <a:srgbClr val="000000"/>
                  </a:solidFill>
                  <a:latin typeface="Calibri"/>
                  <a:ea typeface="Calibri"/>
                  <a:cs typeface="Times New Roman"/>
                </a:rPr>
                <a:t>Through Public Service and Procurement Canada (PSPC), work with Industry to select a vendor that will provide the GC with a digital platform that is at the forefront of government digital services and meets the evolved needs of the public and GC departments who serve them.</a:t>
              </a:r>
            </a:p>
            <a:p>
              <a:pPr defTabSz="1219170">
                <a:defRPr/>
              </a:pPr>
              <a:endParaRPr lang="en-CA" sz="1100" kern="0" dirty="0">
                <a:solidFill>
                  <a:srgbClr val="000000"/>
                </a:solidFill>
                <a:latin typeface="Calibri" panose="020F0502020204030204"/>
                <a:cs typeface="Times New Roman" panose="02020603050405020304" pitchFamily="18" charset="0"/>
              </a:endParaRPr>
            </a:p>
            <a:p>
              <a:pPr defTabSz="1219170">
                <a:defRPr/>
              </a:pPr>
              <a:r>
                <a:rPr lang="en-CA" sz="1100" kern="0" dirty="0">
                  <a:solidFill>
                    <a:srgbClr val="000000"/>
                  </a:solidFill>
                  <a:latin typeface="Calibri" panose="020F0502020204030204"/>
                </a:rPr>
                <a:t>​</a:t>
              </a:r>
              <a:endParaRPr lang="en-CA" sz="1100" kern="0" dirty="0">
                <a:solidFill>
                  <a:srgbClr val="000000"/>
                </a:solidFill>
                <a:latin typeface="Calibri" panose="020F0502020204030204"/>
                <a:cs typeface="Calibri" panose="020F0502020204030204" pitchFamily="34" charset="0"/>
              </a:endParaRPr>
            </a:p>
          </p:txBody>
        </p:sp>
        <p:sp>
          <p:nvSpPr>
            <p:cNvPr id="43" name="TextBox 42">
              <a:extLst>
                <a:ext uri="{FF2B5EF4-FFF2-40B4-BE49-F238E27FC236}">
                  <a16:creationId xmlns:a16="http://schemas.microsoft.com/office/drawing/2014/main" id="{EA655693-D410-5E2E-191D-7BFFC409A87D}"/>
                </a:ext>
              </a:extLst>
            </p:cNvPr>
            <p:cNvSpPr txBox="1"/>
            <p:nvPr/>
          </p:nvSpPr>
          <p:spPr>
            <a:xfrm>
              <a:off x="3716682" y="809946"/>
              <a:ext cx="1309448" cy="2170742"/>
            </a:xfrm>
            <a:prstGeom prst="rect">
              <a:avLst/>
            </a:prstGeom>
            <a:noFill/>
            <a:ln>
              <a:solidFill>
                <a:schemeClr val="tx2">
                  <a:lumMod val="50000"/>
                </a:schemeClr>
              </a:solidFill>
            </a:ln>
          </p:spPr>
          <p:txBody>
            <a:bodyPr wrap="square" rtlCol="0">
              <a:noAutofit/>
            </a:bodyPr>
            <a:lstStyle/>
            <a:p>
              <a:pPr marL="228594" lvl="1" indent="-228594" defTabSz="1219170">
                <a:buFont typeface="Wingdings" panose="05000000000000000000" pitchFamily="2" charset="2"/>
                <a:buChar char="ü"/>
                <a:defRPr/>
              </a:pPr>
              <a:r>
                <a:rPr lang="en-CA" sz="1100" kern="0">
                  <a:solidFill>
                    <a:srgbClr val="000000"/>
                  </a:solidFill>
                  <a:latin typeface="Calibri" panose="020F0502020204030204"/>
                  <a:cs typeface="Calibri" panose="020F0502020204030204" pitchFamily="34" charset="0"/>
                </a:rPr>
                <a:t>Request for Information (RFI).</a:t>
              </a:r>
            </a:p>
            <a:p>
              <a:pPr marL="228594" indent="-228594" defTabSz="1219170">
                <a:buFont typeface="Wingdings" panose="05000000000000000000" pitchFamily="2" charset="2"/>
                <a:buChar char="ü"/>
                <a:defRPr/>
              </a:pPr>
              <a:r>
                <a:rPr lang="en-CA" sz="1100" kern="0">
                  <a:solidFill>
                    <a:srgbClr val="000000"/>
                  </a:solidFill>
                  <a:latin typeface="Calibri" panose="020F0502020204030204"/>
                  <a:cs typeface="Calibri" panose="020F0502020204030204" pitchFamily="34" charset="0"/>
                </a:rPr>
                <a:t>Background and initial questions to interested vendors.</a:t>
              </a:r>
            </a:p>
            <a:p>
              <a:pPr marL="228594" indent="-228594" defTabSz="1219170">
                <a:buFont typeface="Wingdings" panose="05000000000000000000" pitchFamily="2" charset="2"/>
                <a:buChar char="ü"/>
                <a:defRPr/>
              </a:pPr>
              <a:r>
                <a:rPr lang="en-CA" sz="1100" kern="0">
                  <a:solidFill>
                    <a:srgbClr val="000000"/>
                  </a:solidFill>
                  <a:latin typeface="Calibri" panose="020F0502020204030204"/>
                  <a:cs typeface="Calibri" panose="020F0502020204030204" pitchFamily="34" charset="0"/>
                </a:rPr>
                <a:t>Industry Day (presentation and feedback session with interested vendors).</a:t>
              </a:r>
            </a:p>
            <a:p>
              <a:pPr marL="228594" indent="-228594" defTabSz="1219170">
                <a:buFont typeface="Wingdings" panose="05000000000000000000" pitchFamily="2" charset="2"/>
                <a:buChar char="ü"/>
                <a:defRPr/>
              </a:pPr>
              <a:r>
                <a:rPr lang="en-CA" sz="1100" kern="0">
                  <a:solidFill>
                    <a:srgbClr val="000000"/>
                  </a:solidFill>
                  <a:latin typeface="Calibri" panose="020F0502020204030204"/>
                  <a:cs typeface="Calibri" panose="020F0502020204030204" pitchFamily="34" charset="0"/>
                </a:rPr>
                <a:t>Vendor one-on-ones sessions.</a:t>
              </a:r>
            </a:p>
            <a:p>
              <a:pPr marL="228594" indent="-228594" defTabSz="1219170">
                <a:buFont typeface="Wingdings" panose="05000000000000000000" pitchFamily="2" charset="2"/>
                <a:buChar char="ü"/>
                <a:defRPr/>
              </a:pPr>
              <a:r>
                <a:rPr lang="en-CA" sz="1100" kern="0">
                  <a:solidFill>
                    <a:srgbClr val="000000"/>
                  </a:solidFill>
                  <a:latin typeface="Calibri" panose="020F0502020204030204"/>
                  <a:cs typeface="Calibri" panose="020F0502020204030204" pitchFamily="34" charset="0"/>
                </a:rPr>
                <a:t>Contracting leading vendors to prototype their product for evaluation (possibly, depending on RFI informed procurement approach to be taken).</a:t>
              </a:r>
            </a:p>
          </p:txBody>
        </p:sp>
        <p:sp>
          <p:nvSpPr>
            <p:cNvPr id="44" name="TextBox 43">
              <a:extLst>
                <a:ext uri="{FF2B5EF4-FFF2-40B4-BE49-F238E27FC236}">
                  <a16:creationId xmlns:a16="http://schemas.microsoft.com/office/drawing/2014/main" id="{16549DA4-AE1A-86A4-54A5-78F80AF7D417}"/>
                </a:ext>
              </a:extLst>
            </p:cNvPr>
            <p:cNvSpPr txBox="1"/>
            <p:nvPr/>
          </p:nvSpPr>
          <p:spPr>
            <a:xfrm>
              <a:off x="7799383" y="821758"/>
              <a:ext cx="1276707" cy="2158931"/>
            </a:xfrm>
            <a:prstGeom prst="rect">
              <a:avLst/>
            </a:prstGeom>
            <a:noFill/>
            <a:ln>
              <a:solidFill>
                <a:schemeClr val="tx2">
                  <a:lumMod val="50000"/>
                </a:schemeClr>
              </a:solidFill>
            </a:ln>
          </p:spPr>
          <p:txBody>
            <a:bodyPr wrap="square" lIns="121920" tIns="60960" rIns="121920" bIns="60960" rtlCol="0" anchor="t">
              <a:noAutofit/>
            </a:bodyPr>
            <a:lstStyle/>
            <a:p>
              <a:pPr marL="114297" indent="-114297" defTabSz="1219170">
                <a:lnSpc>
                  <a:spcPct val="107000"/>
                </a:lnSpc>
                <a:buFont typeface="Symbol" panose="05050102010706020507" pitchFamily="18" charset="2"/>
                <a:buChar char=""/>
                <a:defRPr/>
              </a:pPr>
              <a:r>
                <a:rPr lang="en-CA" sz="1100" b="1" kern="0" dirty="0">
                  <a:solidFill>
                    <a:srgbClr val="000000"/>
                  </a:solidFill>
                  <a:latin typeface="Calibri"/>
                  <a:ea typeface="Calibri"/>
                  <a:cs typeface="Times New Roman"/>
                </a:rPr>
                <a:t>March 2024</a:t>
              </a:r>
              <a:r>
                <a:rPr lang="en-CA" sz="1100" kern="0" dirty="0">
                  <a:solidFill>
                    <a:srgbClr val="000000"/>
                  </a:solidFill>
                  <a:latin typeface="Calibri"/>
                  <a:ea typeface="Calibri"/>
                  <a:cs typeface="Times New Roman"/>
                </a:rPr>
                <a:t>:  Post RFI.</a:t>
              </a:r>
              <a:endParaRPr lang="en-US" sz="3600" dirty="0">
                <a:solidFill>
                  <a:prstClr val="black"/>
                </a:solidFill>
                <a:latin typeface="Calibri" panose="020F0502020204030204"/>
                <a:ea typeface="Calibri"/>
                <a:cs typeface="Times New Roman"/>
              </a:endParaRPr>
            </a:p>
            <a:p>
              <a:pPr marL="114297" indent="-114297" defTabSz="1219170">
                <a:lnSpc>
                  <a:spcPct val="107000"/>
                </a:lnSpc>
                <a:buFont typeface="Symbol" panose="05050102010706020507" pitchFamily="18" charset="2"/>
                <a:buChar char=""/>
                <a:defRPr/>
              </a:pPr>
              <a:r>
                <a:rPr lang="en-CA" sz="1100" b="1" kern="0" dirty="0">
                  <a:solidFill>
                    <a:srgbClr val="000000"/>
                  </a:solidFill>
                  <a:latin typeface="Calibri"/>
                  <a:ea typeface="Calibri"/>
                  <a:cs typeface="Times New Roman"/>
                </a:rPr>
                <a:t>Spring/Summer 2024:  </a:t>
              </a:r>
              <a:r>
                <a:rPr lang="en-CA" sz="1100" kern="0" dirty="0">
                  <a:solidFill>
                    <a:srgbClr val="000000"/>
                  </a:solidFill>
                  <a:latin typeface="Calibri"/>
                  <a:ea typeface="Calibri"/>
                  <a:cs typeface="Times New Roman"/>
                </a:rPr>
                <a:t>Draft requirements.</a:t>
              </a:r>
            </a:p>
            <a:p>
              <a:pPr marL="114297" indent="-114297" defTabSz="1219170">
                <a:lnSpc>
                  <a:spcPct val="107000"/>
                </a:lnSpc>
                <a:buFont typeface="Symbol" panose="05050102010706020507" pitchFamily="18" charset="2"/>
                <a:buChar char=""/>
                <a:defRPr/>
              </a:pPr>
              <a:r>
                <a:rPr lang="en-CA" sz="1100" b="1" kern="0" dirty="0">
                  <a:solidFill>
                    <a:srgbClr val="000000"/>
                  </a:solidFill>
                  <a:latin typeface="Calibri"/>
                  <a:ea typeface="Calibri"/>
                  <a:cs typeface="Times New Roman"/>
                </a:rPr>
                <a:t>Summer 2024</a:t>
              </a:r>
              <a:r>
                <a:rPr lang="en-CA" sz="1100" kern="0" dirty="0">
                  <a:solidFill>
                    <a:srgbClr val="000000"/>
                  </a:solidFill>
                  <a:latin typeface="Calibri"/>
                  <a:ea typeface="Calibri"/>
                  <a:cs typeface="Times New Roman"/>
                </a:rPr>
                <a:t>:  Hold Industry Days/ One-on-Ones.</a:t>
              </a:r>
            </a:p>
            <a:p>
              <a:pPr marL="118530" indent="-118530" defTabSz="1219170">
                <a:lnSpc>
                  <a:spcPct val="107000"/>
                </a:lnSpc>
                <a:buFont typeface="Symbol" panose="05050102010706020507" pitchFamily="18" charset="2"/>
                <a:buChar char=""/>
                <a:defRPr/>
              </a:pPr>
              <a:r>
                <a:rPr lang="en-CA" sz="1100" b="1" kern="0" dirty="0">
                  <a:solidFill>
                    <a:srgbClr val="000000"/>
                  </a:solidFill>
                  <a:latin typeface="Calibri" panose="020F0502020204030204"/>
                  <a:ea typeface="Calibri" panose="020F0502020204030204" pitchFamily="34" charset="0"/>
                  <a:cs typeface="Times New Roman" panose="02020603050405020304" pitchFamily="18" charset="0"/>
                </a:rPr>
                <a:t>Summer/Fall 2024</a:t>
              </a:r>
              <a:r>
                <a:rPr lang="en-CA" sz="1100" kern="0" dirty="0">
                  <a:solidFill>
                    <a:srgbClr val="000000"/>
                  </a:solidFill>
                  <a:latin typeface="Calibri" panose="020F0502020204030204"/>
                  <a:ea typeface="Calibri" panose="020F0502020204030204" pitchFamily="34" charset="0"/>
                  <a:cs typeface="Times New Roman" panose="02020603050405020304" pitchFamily="18" charset="0"/>
                </a:rPr>
                <a:t>: Work with governance partners to finalize requirements.</a:t>
              </a:r>
            </a:p>
            <a:p>
              <a:pPr marL="118530" indent="-118530" defTabSz="1219170">
                <a:lnSpc>
                  <a:spcPct val="107000"/>
                </a:lnSpc>
                <a:buFont typeface="Symbol" panose="05050102010706020507" pitchFamily="18" charset="2"/>
                <a:buChar char=""/>
                <a:defRPr/>
              </a:pPr>
              <a:r>
                <a:rPr lang="en-CA" sz="1100" b="1" kern="0" dirty="0">
                  <a:solidFill>
                    <a:srgbClr val="000000"/>
                  </a:solidFill>
                  <a:latin typeface="Calibri" panose="020F0502020204030204"/>
                  <a:ea typeface="Calibri" panose="020F0502020204030204" pitchFamily="34" charset="0"/>
                  <a:cs typeface="Times New Roman" panose="02020603050405020304" pitchFamily="18" charset="0"/>
                </a:rPr>
                <a:t>Fall 2024</a:t>
              </a:r>
              <a:r>
                <a:rPr lang="en-CA" sz="1100" kern="0" dirty="0">
                  <a:solidFill>
                    <a:srgbClr val="000000"/>
                  </a:solidFill>
                  <a:latin typeface="Calibri" panose="020F0502020204030204"/>
                  <a:ea typeface="Calibri" panose="020F0502020204030204" pitchFamily="34" charset="0"/>
                  <a:cs typeface="Times New Roman" panose="02020603050405020304" pitchFamily="18" charset="0"/>
                </a:rPr>
                <a:t>:  Share draft RFP with industry for feedback.</a:t>
              </a:r>
            </a:p>
            <a:p>
              <a:pPr marL="118530" indent="-118530" defTabSz="1219170">
                <a:lnSpc>
                  <a:spcPct val="107000"/>
                </a:lnSpc>
                <a:buFont typeface="Symbol" panose="05050102010706020507" pitchFamily="18" charset="2"/>
                <a:buChar char=""/>
                <a:defRPr/>
              </a:pPr>
              <a:r>
                <a:rPr lang="en-CA" sz="1100" b="1" kern="0" dirty="0">
                  <a:solidFill>
                    <a:srgbClr val="000000"/>
                  </a:solidFill>
                  <a:latin typeface="Calibri" panose="020F0502020204030204"/>
                  <a:ea typeface="Calibri" panose="020F0502020204030204" pitchFamily="34" charset="0"/>
                  <a:cs typeface="Times New Roman" panose="02020603050405020304" pitchFamily="18" charset="0"/>
                </a:rPr>
                <a:t>Fall 2024</a:t>
              </a:r>
              <a:r>
                <a:rPr lang="en-CA" sz="1100" kern="0" dirty="0">
                  <a:solidFill>
                    <a:srgbClr val="000000"/>
                  </a:solidFill>
                  <a:latin typeface="Calibri" panose="020F0502020204030204"/>
                  <a:ea typeface="Calibri" panose="020F0502020204030204" pitchFamily="34" charset="0"/>
                  <a:cs typeface="Times New Roman" panose="02020603050405020304" pitchFamily="18" charset="0"/>
                </a:rPr>
                <a:t>:  Determine procurement strategy</a:t>
              </a:r>
            </a:p>
            <a:p>
              <a:pPr marL="118530" indent="-118530" defTabSz="1219170">
                <a:lnSpc>
                  <a:spcPct val="107000"/>
                </a:lnSpc>
                <a:buFont typeface="Symbol" panose="05050102010706020507" pitchFamily="18" charset="2"/>
                <a:buChar char=""/>
                <a:defRPr/>
              </a:pPr>
              <a:r>
                <a:rPr lang="en-CA" sz="1100" b="1" kern="0" dirty="0">
                  <a:solidFill>
                    <a:srgbClr val="000000"/>
                  </a:solidFill>
                  <a:latin typeface="Calibri" panose="020F0502020204030204"/>
                  <a:ea typeface="Calibri" panose="020F0502020204030204" pitchFamily="34" charset="0"/>
                  <a:cs typeface="Times New Roman" panose="02020603050405020304" pitchFamily="18" charset="0"/>
                </a:rPr>
                <a:t>Winter 2024/Spring 2025</a:t>
              </a:r>
              <a:r>
                <a:rPr lang="en-CA" sz="1100" kern="0" dirty="0">
                  <a:solidFill>
                    <a:srgbClr val="000000"/>
                  </a:solidFill>
                  <a:latin typeface="Calibri" panose="020F0502020204030204"/>
                  <a:ea typeface="Calibri" panose="020F0502020204030204" pitchFamily="34" charset="0"/>
                  <a:cs typeface="Times New Roman" panose="02020603050405020304" pitchFamily="18" charset="0"/>
                </a:rPr>
                <a:t>: Post the RFP.  Evaluate the results. Proceed with chosen strategy.</a:t>
              </a:r>
              <a:endParaRPr lang="en-CA" sz="1100" kern="0" dirty="0">
                <a:solidFill>
                  <a:srgbClr val="000000"/>
                </a:solidFill>
                <a:latin typeface="Calibri"/>
                <a:ea typeface="Calibri"/>
                <a:cs typeface="Times New Roman"/>
              </a:endParaRPr>
            </a:p>
          </p:txBody>
        </p:sp>
        <p:sp>
          <p:nvSpPr>
            <p:cNvPr id="45" name="TextBox 44">
              <a:extLst>
                <a:ext uri="{FF2B5EF4-FFF2-40B4-BE49-F238E27FC236}">
                  <a16:creationId xmlns:a16="http://schemas.microsoft.com/office/drawing/2014/main" id="{BCED9F40-2B57-CCB7-F30E-E6296B4E6E58}"/>
                </a:ext>
              </a:extLst>
            </p:cNvPr>
            <p:cNvSpPr txBox="1"/>
            <p:nvPr/>
          </p:nvSpPr>
          <p:spPr>
            <a:xfrm>
              <a:off x="2387061" y="821758"/>
              <a:ext cx="1272571" cy="2158931"/>
            </a:xfrm>
            <a:prstGeom prst="rect">
              <a:avLst/>
            </a:prstGeom>
            <a:noFill/>
            <a:ln>
              <a:solidFill>
                <a:schemeClr val="tx2">
                  <a:lumMod val="50000"/>
                </a:schemeClr>
              </a:solidFill>
            </a:ln>
          </p:spPr>
          <p:txBody>
            <a:bodyPr wrap="square" rtlCol="0">
              <a:noAutofit/>
            </a:bodyPr>
            <a:lstStyle/>
            <a:p>
              <a:pPr marL="239178" indent="-239178" defTabSz="1219170" fontAlgn="base">
                <a:buFont typeface="Wingdings" panose="05000000000000000000" pitchFamily="2" charset="2"/>
                <a:buChar char="ü"/>
                <a:defRPr/>
              </a:pPr>
              <a:r>
                <a:rPr lang="en-CA" sz="1100" kern="0" dirty="0">
                  <a:solidFill>
                    <a:srgbClr val="000000"/>
                  </a:solidFill>
                  <a:latin typeface="Calibri" panose="020F0502020204030204"/>
                </a:rPr>
                <a:t>Gather an understanding of industry landscape, vendor capabilities, and costs. ​</a:t>
              </a:r>
              <a:endParaRPr lang="en-CA" sz="1100" kern="0" dirty="0">
                <a:solidFill>
                  <a:srgbClr val="000000"/>
                </a:solidFill>
                <a:latin typeface="Arial" panose="020B0604020202020204" pitchFamily="34" charset="0"/>
              </a:endParaRPr>
            </a:p>
            <a:p>
              <a:pPr marL="239178" indent="-239178" defTabSz="1219170" fontAlgn="base">
                <a:buFont typeface="Wingdings" panose="05000000000000000000" pitchFamily="2" charset="2"/>
                <a:buChar char="ü"/>
                <a:defRPr/>
              </a:pPr>
              <a:r>
                <a:rPr lang="en-CA" sz="1100" kern="0" dirty="0">
                  <a:solidFill>
                    <a:srgbClr val="000000"/>
                  </a:solidFill>
                  <a:latin typeface="Calibri" panose="020F0502020204030204"/>
                </a:rPr>
                <a:t>Raise </a:t>
              </a:r>
              <a:r>
                <a:rPr lang="en-US" sz="1100" kern="0" dirty="0">
                  <a:solidFill>
                    <a:srgbClr val="000000"/>
                  </a:solidFill>
                  <a:latin typeface="Calibri" panose="020F0502020204030204"/>
                  <a:ea typeface="Calibri" panose="020F0502020204030204" pitchFamily="34" charset="0"/>
                  <a:cs typeface="Times New Roman" panose="02020603050405020304" pitchFamily="18" charset="0"/>
                </a:rPr>
                <a:t>within the industry to build competition for the contract.</a:t>
              </a:r>
            </a:p>
            <a:p>
              <a:pPr marL="239178" indent="-239178" defTabSz="1219170" fontAlgn="base">
                <a:buFont typeface="Wingdings" panose="05000000000000000000" pitchFamily="2" charset="2"/>
                <a:buChar char="ü"/>
                <a:defRPr/>
              </a:pPr>
              <a:r>
                <a:rPr lang="en-CA" sz="1100" kern="0" dirty="0">
                  <a:solidFill>
                    <a:srgbClr val="000000"/>
                  </a:solidFill>
                  <a:latin typeface="Calibri" panose="020F0502020204030204"/>
                </a:rPr>
                <a:t>Inform the Request for Proposal (RFP)</a:t>
              </a:r>
              <a:r>
                <a:rPr lang="en-US" sz="1100" kern="0" dirty="0">
                  <a:solidFill>
                    <a:srgbClr val="000000"/>
                  </a:solidFill>
                  <a:latin typeface="Calibri" panose="020F0502020204030204"/>
                  <a:ea typeface="Calibri" panose="020F0502020204030204" pitchFamily="34" charset="0"/>
                  <a:cs typeface="Times New Roman" panose="02020603050405020304" pitchFamily="18" charset="0"/>
                </a:rPr>
                <a:t> – the document against which the industry bids</a:t>
              </a:r>
              <a:r>
                <a:rPr lang="en-US" sz="1100" kern="0" dirty="0">
                  <a:solidFill>
                    <a:srgbClr val="000000"/>
                  </a:solidFill>
                  <a:latin typeface="Calibri" panose="020F0502020204030204"/>
                </a:rPr>
                <a:t>​.</a:t>
              </a:r>
              <a:r>
                <a:rPr lang="en-CA" sz="1100" kern="0" dirty="0">
                  <a:solidFill>
                    <a:srgbClr val="000000"/>
                  </a:solidFill>
                  <a:latin typeface="Calibri" panose="020F0502020204030204"/>
                </a:rPr>
                <a:t>​</a:t>
              </a:r>
              <a:endParaRPr lang="en-CA" sz="1100" kern="0" dirty="0">
                <a:solidFill>
                  <a:srgbClr val="000000"/>
                </a:solidFill>
                <a:latin typeface="Arial" panose="020B0604020202020204" pitchFamily="34" charset="0"/>
              </a:endParaRPr>
            </a:p>
            <a:p>
              <a:pPr marL="239178" indent="-239178" defTabSz="1219170" fontAlgn="base">
                <a:buFont typeface="Wingdings" panose="05000000000000000000" pitchFamily="2" charset="2"/>
                <a:buChar char="ü"/>
                <a:defRPr/>
              </a:pPr>
              <a:r>
                <a:rPr lang="en-CA" sz="1100" kern="0" dirty="0">
                  <a:solidFill>
                    <a:srgbClr val="000000"/>
                  </a:solidFill>
                  <a:latin typeface="Calibri" panose="020F0502020204030204"/>
                </a:rPr>
                <a:t>Initial engagement to inform procurement strategy.</a:t>
              </a:r>
              <a:endParaRPr lang="en-CA" sz="1100" kern="0" dirty="0">
                <a:solidFill>
                  <a:srgbClr val="000000"/>
                </a:solidFill>
                <a:latin typeface="Arial" panose="020B0604020202020204" pitchFamily="34" charset="0"/>
              </a:endParaRPr>
            </a:p>
            <a:p>
              <a:pPr marL="251876" indent="-228594" defTabSz="914377">
                <a:spcBef>
                  <a:spcPts val="400"/>
                </a:spcBef>
                <a:buFont typeface="Wingdings" panose="05000000000000000000" pitchFamily="2" charset="2"/>
                <a:buChar char="ü"/>
                <a:defRPr/>
              </a:pPr>
              <a:endParaRPr lang="en-CA" sz="1100" kern="0" dirty="0">
                <a:solidFill>
                  <a:srgbClr val="000000"/>
                </a:solidFill>
                <a:latin typeface="Calibri" panose="020F0502020204030204"/>
                <a:cs typeface="Calibri" panose="020F0502020204030204" pitchFamily="34" charset="0"/>
              </a:endParaRPr>
            </a:p>
          </p:txBody>
        </p:sp>
        <p:sp>
          <p:nvSpPr>
            <p:cNvPr id="47" name="TextBox 46">
              <a:extLst>
                <a:ext uri="{FF2B5EF4-FFF2-40B4-BE49-F238E27FC236}">
                  <a16:creationId xmlns:a16="http://schemas.microsoft.com/office/drawing/2014/main" id="{766F70FA-51BF-67E4-F4E5-5DC5AE1998DF}"/>
                </a:ext>
              </a:extLst>
            </p:cNvPr>
            <p:cNvSpPr txBox="1"/>
            <p:nvPr/>
          </p:nvSpPr>
          <p:spPr>
            <a:xfrm>
              <a:off x="6418946" y="821661"/>
              <a:ext cx="1326777" cy="2165456"/>
            </a:xfrm>
            <a:prstGeom prst="rect">
              <a:avLst/>
            </a:prstGeom>
            <a:noFill/>
            <a:ln>
              <a:solidFill>
                <a:schemeClr val="tx2">
                  <a:lumMod val="50000"/>
                </a:schemeClr>
              </a:solidFill>
            </a:ln>
          </p:spPr>
          <p:txBody>
            <a:bodyPr wrap="square" lIns="121920" tIns="60960" rIns="121920" bIns="60960" rtlCol="0" anchor="t">
              <a:noAutofit/>
            </a:bodyPr>
            <a:lstStyle/>
            <a:p>
              <a:pPr marL="122764" lvl="1" indent="-122764" defTabSz="1219170">
                <a:buFont typeface="Wingdings" panose="05000000000000000000" pitchFamily="2" charset="2"/>
                <a:buChar char="ü"/>
                <a:defRPr/>
              </a:pPr>
              <a:r>
                <a:rPr lang="en-CA" sz="1100" kern="0" dirty="0">
                  <a:solidFill>
                    <a:srgbClr val="000000"/>
                  </a:solidFill>
                  <a:latin typeface="Calibri" panose="020F0502020204030204"/>
                  <a:cs typeface="Calibri"/>
                </a:rPr>
                <a:t>Mitigates risk of failed RFP.</a:t>
              </a:r>
              <a:endParaRPr lang="en-CA" sz="1100" kern="0" dirty="0">
                <a:solidFill>
                  <a:srgbClr val="000000"/>
                </a:solidFill>
                <a:latin typeface="Calibri" panose="020F0502020204030204"/>
                <a:ea typeface="Calibri"/>
                <a:cs typeface="Calibri"/>
              </a:endParaRPr>
            </a:p>
            <a:p>
              <a:pPr marL="122764" lvl="1" indent="-122764" defTabSz="1219170">
                <a:buFont typeface="Wingdings" panose="05000000000000000000" pitchFamily="2" charset="2"/>
                <a:buChar char="ü"/>
                <a:defRPr/>
              </a:pPr>
              <a:r>
                <a:rPr lang="en-CA" sz="1100" kern="0" dirty="0">
                  <a:solidFill>
                    <a:srgbClr val="000000"/>
                  </a:solidFill>
                  <a:latin typeface="Calibri" panose="020F0502020204030204"/>
                  <a:cs typeface="Calibri"/>
                </a:rPr>
                <a:t>Mitigates risk of complaints. </a:t>
              </a:r>
              <a:endParaRPr lang="en-CA" sz="1100" kern="0" dirty="0">
                <a:solidFill>
                  <a:srgbClr val="000000"/>
                </a:solidFill>
                <a:latin typeface="Calibri" panose="020F0502020204030204"/>
                <a:ea typeface="Calibri"/>
                <a:cs typeface="Calibri" panose="020F0502020204030204" pitchFamily="34" charset="0"/>
              </a:endParaRPr>
            </a:p>
            <a:p>
              <a:pPr marL="122764" lvl="1" indent="-122764" defTabSz="1219170">
                <a:buFont typeface="Wingdings" panose="05000000000000000000" pitchFamily="2" charset="2"/>
                <a:buChar char="ü"/>
                <a:defRPr/>
              </a:pPr>
              <a:r>
                <a:rPr lang="en-CA" sz="1100" kern="0" dirty="0">
                  <a:solidFill>
                    <a:srgbClr val="000000"/>
                  </a:solidFill>
                  <a:latin typeface="Calibri" panose="020F0502020204030204"/>
                  <a:cs typeface="Calibri"/>
                </a:rPr>
                <a:t>Follow fair and transparent process with prevention of complaints with fairness monitor in place.</a:t>
              </a:r>
              <a:endParaRPr lang="en-CA" sz="1100" kern="0" dirty="0">
                <a:solidFill>
                  <a:srgbClr val="000000"/>
                </a:solidFill>
                <a:latin typeface="Calibri" panose="020F0502020204030204"/>
                <a:ea typeface="Calibri"/>
                <a:cs typeface="Calibri"/>
              </a:endParaRPr>
            </a:p>
            <a:p>
              <a:pPr marL="122764" lvl="1" indent="-122764" defTabSz="1219170">
                <a:buFont typeface="Wingdings" panose="05000000000000000000" pitchFamily="2" charset="2"/>
                <a:buChar char="ü"/>
                <a:defRPr/>
              </a:pPr>
              <a:r>
                <a:rPr lang="en-CA" sz="1100" kern="0" dirty="0">
                  <a:solidFill>
                    <a:srgbClr val="000000"/>
                  </a:solidFill>
                  <a:latin typeface="Calibri" panose="020F0502020204030204"/>
                  <a:cs typeface="Calibri"/>
                </a:rPr>
                <a:t>Follow PSPC procurement direction through partnership approach. </a:t>
              </a:r>
              <a:endParaRPr lang="en-CA" sz="1100" kern="0" dirty="0">
                <a:solidFill>
                  <a:srgbClr val="000000"/>
                </a:solidFill>
                <a:latin typeface="Calibri" panose="020F0502020204030204"/>
                <a:ea typeface="Calibri"/>
                <a:cs typeface="Calibri" panose="020F0502020204030204" pitchFamily="34" charset="0"/>
              </a:endParaRPr>
            </a:p>
            <a:p>
              <a:pPr marL="122764" lvl="1" indent="-122764" defTabSz="1219170">
                <a:buFont typeface="Wingdings" panose="05000000000000000000" pitchFamily="2" charset="2"/>
                <a:buChar char="ü"/>
                <a:defRPr/>
              </a:pPr>
              <a:r>
                <a:rPr lang="en-CA" sz="1100" kern="0" dirty="0">
                  <a:solidFill>
                    <a:srgbClr val="000000"/>
                  </a:solidFill>
                  <a:latin typeface="Calibri" panose="020F0502020204030204"/>
                  <a:cs typeface="Calibri"/>
                </a:rPr>
                <a:t>Leverage strategic engagement to ensure collaborative approach is taken that will capture needs, expectations, and requirements and relay as needed to Industry. </a:t>
              </a:r>
              <a:endParaRPr lang="en-CA" sz="1100" kern="0" dirty="0">
                <a:solidFill>
                  <a:srgbClr val="000000"/>
                </a:solidFill>
                <a:latin typeface="Calibri" panose="020F0502020204030204"/>
                <a:ea typeface="Calibri"/>
                <a:cs typeface="Calibri" panose="020F0502020204030204" pitchFamily="34" charset="0"/>
              </a:endParaRPr>
            </a:p>
            <a:p>
              <a:pPr marL="122764" lvl="1" indent="-122764" defTabSz="1219170">
                <a:buFont typeface="Wingdings" panose="05000000000000000000" pitchFamily="2" charset="2"/>
                <a:buChar char="ü"/>
                <a:defRPr/>
              </a:pPr>
              <a:r>
                <a:rPr lang="en-CA" sz="1100" kern="0" dirty="0">
                  <a:solidFill>
                    <a:srgbClr val="000000"/>
                  </a:solidFill>
                  <a:latin typeface="Calibri" panose="020F0502020204030204"/>
                  <a:cs typeface="Calibri"/>
                </a:rPr>
                <a:t>Collaborate in drafting the RFI to capture requirements.</a:t>
              </a:r>
              <a:endParaRPr lang="en-CA" sz="1100" kern="0" dirty="0">
                <a:solidFill>
                  <a:srgbClr val="000000"/>
                </a:solidFill>
                <a:latin typeface="Calibri" panose="020F0502020204030204"/>
                <a:ea typeface="Calibri"/>
                <a:cs typeface="Calibri"/>
              </a:endParaRPr>
            </a:p>
          </p:txBody>
        </p:sp>
        <p:sp>
          <p:nvSpPr>
            <p:cNvPr id="49" name="TextBox 48">
              <a:extLst>
                <a:ext uri="{FF2B5EF4-FFF2-40B4-BE49-F238E27FC236}">
                  <a16:creationId xmlns:a16="http://schemas.microsoft.com/office/drawing/2014/main" id="{DEA880B0-6F08-B388-A47E-3DE09B0AA713}"/>
                </a:ext>
              </a:extLst>
            </p:cNvPr>
            <p:cNvSpPr txBox="1"/>
            <p:nvPr/>
          </p:nvSpPr>
          <p:spPr>
            <a:xfrm>
              <a:off x="5083180" y="810225"/>
              <a:ext cx="1282105" cy="2168719"/>
            </a:xfrm>
            <a:prstGeom prst="rect">
              <a:avLst/>
            </a:prstGeom>
            <a:noFill/>
            <a:ln>
              <a:solidFill>
                <a:schemeClr val="tx2">
                  <a:lumMod val="50000"/>
                </a:schemeClr>
              </a:solidFill>
            </a:ln>
          </p:spPr>
          <p:txBody>
            <a:bodyPr wrap="square" lIns="121920" tIns="60960" rIns="121920" bIns="60960" rtlCol="0" anchor="t">
              <a:noAutofit/>
            </a:bodyPr>
            <a:lstStyle/>
            <a:p>
              <a:pPr defTabSz="1219170" fontAlgn="base">
                <a:defRPr/>
              </a:pPr>
              <a:r>
                <a:rPr lang="en-CA" sz="1100" kern="0" dirty="0">
                  <a:solidFill>
                    <a:srgbClr val="000000"/>
                  </a:solidFill>
                  <a:latin typeface="Calibri" panose="020F0502020204030204"/>
                </a:rPr>
                <a:t>Learn about: </a:t>
              </a:r>
            </a:p>
            <a:p>
              <a:pPr marL="238754" indent="-238754" defTabSz="1219170" fontAlgn="base">
                <a:buFont typeface="Wingdings" panose="05000000000000000000" pitchFamily="2" charset="2"/>
                <a:buChar char="ü"/>
                <a:defRPr/>
              </a:pPr>
              <a:r>
                <a:rPr lang="en-CA" sz="1100" kern="0" dirty="0">
                  <a:solidFill>
                    <a:srgbClr val="000000"/>
                  </a:solidFill>
                  <a:latin typeface="Calibri" panose="020F0502020204030204"/>
                </a:rPr>
                <a:t>Current foundation plus.</a:t>
              </a:r>
              <a:endParaRPr lang="en-CA" sz="1100" kern="0" dirty="0">
                <a:solidFill>
                  <a:srgbClr val="000000"/>
                </a:solidFill>
                <a:latin typeface="Calibri" panose="020F0502020204030204"/>
                <a:ea typeface="Calibri"/>
                <a:cs typeface="Calibri"/>
              </a:endParaRPr>
            </a:p>
            <a:p>
              <a:pPr marL="238754" indent="-238754" defTabSz="1219170" fontAlgn="base">
                <a:buFont typeface="Wingdings" panose="05000000000000000000" pitchFamily="2" charset="2"/>
                <a:buChar char="ü"/>
                <a:defRPr/>
              </a:pPr>
              <a:r>
                <a:rPr lang="en-CA" sz="1100" kern="0" dirty="0">
                  <a:solidFill>
                    <a:srgbClr val="000000"/>
                  </a:solidFill>
                  <a:latin typeface="Calibri" panose="020F0502020204030204"/>
                </a:rPr>
                <a:t>Personalization of user experiences based on preferences and interactions.</a:t>
              </a:r>
              <a:endParaRPr lang="en-CA" sz="1100" kern="0" dirty="0">
                <a:solidFill>
                  <a:srgbClr val="000000"/>
                </a:solidFill>
                <a:latin typeface="Calibri" panose="020F0502020204030204"/>
                <a:ea typeface="Calibri"/>
                <a:cs typeface="Calibri"/>
              </a:endParaRPr>
            </a:p>
            <a:p>
              <a:pPr marL="238754" indent="-238754" defTabSz="1219170" fontAlgn="base">
                <a:buFont typeface="Wingdings" panose="05000000000000000000" pitchFamily="2" charset="2"/>
                <a:buChar char="ü"/>
                <a:defRPr/>
              </a:pPr>
              <a:r>
                <a:rPr lang="en-CA" sz="1100" kern="0" dirty="0">
                  <a:solidFill>
                    <a:srgbClr val="000000"/>
                  </a:solidFill>
                  <a:latin typeface="Calibri" panose="020F0502020204030204"/>
                </a:rPr>
                <a:t>Integrations into the broader GC digital ecosystem.</a:t>
              </a:r>
              <a:endParaRPr lang="en-CA" sz="1100" kern="0" dirty="0">
                <a:solidFill>
                  <a:srgbClr val="000000"/>
                </a:solidFill>
                <a:latin typeface="Calibri" panose="020F0502020204030204"/>
                <a:ea typeface="Calibri"/>
                <a:cs typeface="Calibri"/>
              </a:endParaRPr>
            </a:p>
            <a:p>
              <a:pPr marL="238754" indent="-238754" defTabSz="1219170" fontAlgn="base">
                <a:buFont typeface="Wingdings" panose="05000000000000000000" pitchFamily="2" charset="2"/>
                <a:buChar char="ü"/>
                <a:defRPr/>
              </a:pPr>
              <a:r>
                <a:rPr lang="en-CA" sz="1100" kern="0" dirty="0">
                  <a:solidFill>
                    <a:srgbClr val="000000"/>
                  </a:solidFill>
                  <a:latin typeface="Calibri" panose="020F0502020204030204"/>
                </a:rPr>
                <a:t>Benefit and program eligibility determinations.</a:t>
              </a:r>
              <a:endParaRPr lang="en-CA" sz="1100" kern="0" dirty="0">
                <a:solidFill>
                  <a:srgbClr val="000000"/>
                </a:solidFill>
                <a:latin typeface="Calibri" panose="020F0502020204030204"/>
                <a:ea typeface="Calibri"/>
                <a:cs typeface="Calibri"/>
              </a:endParaRPr>
            </a:p>
            <a:p>
              <a:pPr marL="238754" indent="-238754" defTabSz="1219170" fontAlgn="base">
                <a:buFont typeface="Wingdings" panose="05000000000000000000" pitchFamily="2" charset="2"/>
                <a:buChar char="ü"/>
                <a:defRPr/>
              </a:pPr>
              <a:r>
                <a:rPr lang="en-CA" sz="1100" kern="0" dirty="0">
                  <a:solidFill>
                    <a:srgbClr val="000000"/>
                  </a:solidFill>
                  <a:latin typeface="Calibri" panose="020F0502020204030204"/>
                </a:rPr>
                <a:t>API connections.</a:t>
              </a:r>
              <a:endParaRPr lang="en-CA" sz="1100" kern="0" dirty="0">
                <a:solidFill>
                  <a:srgbClr val="000000"/>
                </a:solidFill>
                <a:latin typeface="Calibri" panose="020F0502020204030204"/>
                <a:ea typeface="Calibri"/>
                <a:cs typeface="Calibri"/>
              </a:endParaRPr>
            </a:p>
            <a:p>
              <a:pPr marL="238754" indent="-238754" defTabSz="1219170" fontAlgn="base">
                <a:buFont typeface="Wingdings" panose="05000000000000000000" pitchFamily="2" charset="2"/>
                <a:buChar char="ü"/>
                <a:defRPr/>
              </a:pPr>
              <a:r>
                <a:rPr lang="en-CA" sz="1100" kern="0" dirty="0">
                  <a:solidFill>
                    <a:srgbClr val="000000"/>
                  </a:solidFill>
                  <a:latin typeface="Calibri" panose="020F0502020204030204"/>
                </a:rPr>
                <a:t>Rules and recommendations engines.</a:t>
              </a:r>
              <a:endParaRPr lang="en-CA" sz="1100" kern="0" dirty="0">
                <a:solidFill>
                  <a:srgbClr val="000000"/>
                </a:solidFill>
                <a:latin typeface="Calibri" panose="020F0502020204030204"/>
                <a:ea typeface="Calibri"/>
                <a:cs typeface="Calibri"/>
              </a:endParaRPr>
            </a:p>
            <a:p>
              <a:pPr marL="238754" indent="-238754" defTabSz="1219170" fontAlgn="base">
                <a:buFont typeface="Wingdings" panose="05000000000000000000" pitchFamily="2" charset="2"/>
                <a:buChar char="ü"/>
                <a:defRPr/>
              </a:pPr>
              <a:r>
                <a:rPr lang="en-CA" sz="1100" kern="0" dirty="0">
                  <a:solidFill>
                    <a:srgbClr val="000000"/>
                  </a:solidFill>
                  <a:latin typeface="Calibri" panose="020F0502020204030204"/>
                </a:rPr>
                <a:t>Survey widgets.</a:t>
              </a:r>
              <a:endParaRPr lang="en-CA" sz="1100" kern="0" dirty="0">
                <a:solidFill>
                  <a:srgbClr val="000000"/>
                </a:solidFill>
                <a:latin typeface="Calibri" panose="020F0502020204030204"/>
                <a:ea typeface="Calibri"/>
                <a:cs typeface="Calibri"/>
              </a:endParaRPr>
            </a:p>
            <a:p>
              <a:pPr marL="238754" indent="-238754" defTabSz="1219170" fontAlgn="base">
                <a:buFont typeface="Wingdings" panose="05000000000000000000" pitchFamily="2" charset="2"/>
                <a:buChar char="ü"/>
                <a:defRPr/>
              </a:pPr>
              <a:r>
                <a:rPr lang="en-CA" sz="1100" kern="0" dirty="0">
                  <a:solidFill>
                    <a:srgbClr val="000000"/>
                  </a:solidFill>
                  <a:latin typeface="Calibri" panose="020F0502020204030204"/>
                </a:rPr>
                <a:t>Accessibility.</a:t>
              </a:r>
              <a:endParaRPr lang="en-CA" sz="1100" kern="0" dirty="0">
                <a:solidFill>
                  <a:srgbClr val="000000"/>
                </a:solidFill>
                <a:latin typeface="Calibri" panose="020F0502020204030204"/>
                <a:ea typeface="Calibri"/>
                <a:cs typeface="Calibri"/>
              </a:endParaRPr>
            </a:p>
          </p:txBody>
        </p:sp>
      </p:grpSp>
      <p:grpSp>
        <p:nvGrpSpPr>
          <p:cNvPr id="12" name="Group 11">
            <a:extLst>
              <a:ext uri="{FF2B5EF4-FFF2-40B4-BE49-F238E27FC236}">
                <a16:creationId xmlns:a16="http://schemas.microsoft.com/office/drawing/2014/main" id="{150E5BD7-99BF-BB5C-9D35-F8161B078BD9}"/>
              </a:ext>
            </a:extLst>
          </p:cNvPr>
          <p:cNvGrpSpPr/>
          <p:nvPr/>
        </p:nvGrpSpPr>
        <p:grpSpPr>
          <a:xfrm>
            <a:off x="1362750" y="671923"/>
            <a:ext cx="10782359" cy="351188"/>
            <a:chOff x="1022062" y="503942"/>
            <a:chExt cx="8086769" cy="263391"/>
          </a:xfrm>
        </p:grpSpPr>
        <p:sp>
          <p:nvSpPr>
            <p:cNvPr id="37" name="Arrow: Pentagon 36">
              <a:extLst>
                <a:ext uri="{FF2B5EF4-FFF2-40B4-BE49-F238E27FC236}">
                  <a16:creationId xmlns:a16="http://schemas.microsoft.com/office/drawing/2014/main" id="{B5FB8658-4EE0-C00C-B77C-0CE7B90588CE}"/>
                </a:ext>
              </a:extLst>
            </p:cNvPr>
            <p:cNvSpPr/>
            <p:nvPr/>
          </p:nvSpPr>
          <p:spPr>
            <a:xfrm>
              <a:off x="2379280" y="516983"/>
              <a:ext cx="1309448" cy="245158"/>
            </a:xfrm>
            <a:prstGeom prst="homePlate">
              <a:avLst>
                <a:gd name="adj" fmla="val 21932"/>
              </a:avLst>
            </a:prstGeom>
            <a:solidFill>
              <a:schemeClr val="accent1">
                <a:lumMod val="40000"/>
                <a:lumOff val="60000"/>
              </a:schemeClr>
            </a:solidFill>
            <a:ln w="25400" cap="flat" cmpd="sng" algn="ctr">
              <a:noFill/>
              <a:prstDash val="solid"/>
            </a:ln>
            <a:effectLst/>
          </p:spPr>
          <p:txBody>
            <a:bodyPr lIns="121920" tIns="60960" rIns="121920" bIns="60960" rtlCol="0" anchor="ctr"/>
            <a:lstStyle/>
            <a:p>
              <a:pPr algn="ctr" defTabSz="1219170">
                <a:defRPr/>
              </a:pPr>
              <a:r>
                <a:rPr lang="en-CA" sz="1200" b="1" kern="0">
                  <a:solidFill>
                    <a:srgbClr val="000000"/>
                  </a:solidFill>
                  <a:latin typeface="Arial"/>
                  <a:cs typeface="Calibri"/>
                </a:rPr>
                <a:t>Purpose</a:t>
              </a:r>
            </a:p>
          </p:txBody>
        </p:sp>
        <p:sp>
          <p:nvSpPr>
            <p:cNvPr id="2" name="Arrow: Pentagon 1">
              <a:extLst>
                <a:ext uri="{FF2B5EF4-FFF2-40B4-BE49-F238E27FC236}">
                  <a16:creationId xmlns:a16="http://schemas.microsoft.com/office/drawing/2014/main" id="{4182CF2B-87A0-4969-559C-2E15108791F7}"/>
                </a:ext>
              </a:extLst>
            </p:cNvPr>
            <p:cNvSpPr/>
            <p:nvPr/>
          </p:nvSpPr>
          <p:spPr>
            <a:xfrm>
              <a:off x="1022062" y="522175"/>
              <a:ext cx="1309448" cy="245158"/>
            </a:xfrm>
            <a:prstGeom prst="homePlate">
              <a:avLst>
                <a:gd name="adj" fmla="val 21932"/>
              </a:avLst>
            </a:prstGeom>
            <a:solidFill>
              <a:schemeClr val="accent1">
                <a:lumMod val="40000"/>
                <a:lumOff val="60000"/>
              </a:schemeClr>
            </a:solidFill>
            <a:ln w="25400" cap="flat" cmpd="sng" algn="ctr">
              <a:noFill/>
              <a:prstDash val="solid"/>
            </a:ln>
            <a:effectLst/>
          </p:spPr>
          <p:txBody>
            <a:bodyPr rtlCol="0" anchor="ctr"/>
            <a:lstStyle/>
            <a:p>
              <a:pPr algn="ctr" defTabSz="1219170">
                <a:defRPr/>
              </a:pPr>
              <a:r>
                <a:rPr lang="en-CA" sz="1200" b="1" kern="0">
                  <a:solidFill>
                    <a:srgbClr val="000000"/>
                  </a:solidFill>
                  <a:latin typeface="Arial"/>
                  <a:cs typeface="Calibri" panose="020F0502020204030204" pitchFamily="34" charset="0"/>
                </a:rPr>
                <a:t>Strategic Goals</a:t>
              </a:r>
            </a:p>
          </p:txBody>
        </p:sp>
        <p:sp>
          <p:nvSpPr>
            <p:cNvPr id="6" name="Arrow: Pentagon 5">
              <a:extLst>
                <a:ext uri="{FF2B5EF4-FFF2-40B4-BE49-F238E27FC236}">
                  <a16:creationId xmlns:a16="http://schemas.microsoft.com/office/drawing/2014/main" id="{D14E1976-13F5-4C4F-2EBF-C50F53C4D690}"/>
                </a:ext>
              </a:extLst>
            </p:cNvPr>
            <p:cNvSpPr/>
            <p:nvPr/>
          </p:nvSpPr>
          <p:spPr>
            <a:xfrm>
              <a:off x="3744072" y="509179"/>
              <a:ext cx="1309448" cy="245158"/>
            </a:xfrm>
            <a:prstGeom prst="homePlate">
              <a:avLst>
                <a:gd name="adj" fmla="val 21932"/>
              </a:avLst>
            </a:prstGeom>
            <a:solidFill>
              <a:schemeClr val="accent1">
                <a:lumMod val="40000"/>
                <a:lumOff val="60000"/>
              </a:schemeClr>
            </a:solidFill>
            <a:ln w="25400" cap="flat" cmpd="sng" algn="ctr">
              <a:noFill/>
              <a:prstDash val="solid"/>
            </a:ln>
            <a:effectLst/>
          </p:spPr>
          <p:txBody>
            <a:bodyPr rtlCol="0" anchor="ctr"/>
            <a:lstStyle/>
            <a:p>
              <a:pPr algn="ctr" defTabSz="1219170">
                <a:defRPr/>
              </a:pPr>
              <a:r>
                <a:rPr lang="en-CA" sz="1200" b="1" kern="0">
                  <a:solidFill>
                    <a:srgbClr val="000000"/>
                  </a:solidFill>
                  <a:latin typeface="Arial"/>
                  <a:cs typeface="Calibri" panose="020F0502020204030204" pitchFamily="34" charset="0"/>
                </a:rPr>
                <a:t>Approach</a:t>
              </a:r>
            </a:p>
          </p:txBody>
        </p:sp>
        <p:sp>
          <p:nvSpPr>
            <p:cNvPr id="7" name="Arrow: Pentagon 6">
              <a:extLst>
                <a:ext uri="{FF2B5EF4-FFF2-40B4-BE49-F238E27FC236}">
                  <a16:creationId xmlns:a16="http://schemas.microsoft.com/office/drawing/2014/main" id="{0A6044EF-D5B6-4A7B-7632-9538C363673B}"/>
                </a:ext>
              </a:extLst>
            </p:cNvPr>
            <p:cNvSpPr/>
            <p:nvPr/>
          </p:nvSpPr>
          <p:spPr>
            <a:xfrm>
              <a:off x="5093393" y="503942"/>
              <a:ext cx="1309448" cy="245158"/>
            </a:xfrm>
            <a:prstGeom prst="homePlate">
              <a:avLst>
                <a:gd name="adj" fmla="val 21932"/>
              </a:avLst>
            </a:prstGeom>
            <a:solidFill>
              <a:schemeClr val="accent1">
                <a:lumMod val="40000"/>
                <a:lumOff val="60000"/>
              </a:schemeClr>
            </a:solidFill>
            <a:ln w="25400" cap="flat" cmpd="sng" algn="ctr">
              <a:noFill/>
              <a:prstDash val="solid"/>
            </a:ln>
            <a:effectLst/>
          </p:spPr>
          <p:txBody>
            <a:bodyPr lIns="121920" tIns="60960" rIns="121920" bIns="60960" rtlCol="0" anchor="ctr"/>
            <a:lstStyle/>
            <a:p>
              <a:pPr algn="ctr" defTabSz="1219170">
                <a:defRPr/>
              </a:pPr>
              <a:r>
                <a:rPr lang="en-CA" sz="1200" b="1" kern="0">
                  <a:solidFill>
                    <a:srgbClr val="000000"/>
                  </a:solidFill>
                  <a:latin typeface="Arial"/>
                  <a:cs typeface="Calibri"/>
                </a:rPr>
                <a:t>Focus</a:t>
              </a:r>
            </a:p>
          </p:txBody>
        </p:sp>
        <p:sp>
          <p:nvSpPr>
            <p:cNvPr id="8" name="Arrow: Pentagon 7">
              <a:extLst>
                <a:ext uri="{FF2B5EF4-FFF2-40B4-BE49-F238E27FC236}">
                  <a16:creationId xmlns:a16="http://schemas.microsoft.com/office/drawing/2014/main" id="{26FB2F7C-DD2D-DE0B-11EE-8A122D806CCE}"/>
                </a:ext>
              </a:extLst>
            </p:cNvPr>
            <p:cNvSpPr/>
            <p:nvPr/>
          </p:nvSpPr>
          <p:spPr>
            <a:xfrm>
              <a:off x="6436939" y="507162"/>
              <a:ext cx="1309448" cy="245158"/>
            </a:xfrm>
            <a:prstGeom prst="homePlate">
              <a:avLst>
                <a:gd name="adj" fmla="val 21932"/>
              </a:avLst>
            </a:prstGeom>
            <a:solidFill>
              <a:schemeClr val="accent1">
                <a:lumMod val="40000"/>
                <a:lumOff val="60000"/>
              </a:schemeClr>
            </a:solidFill>
            <a:ln w="25400" cap="flat" cmpd="sng" algn="ctr">
              <a:noFill/>
              <a:prstDash val="solid"/>
            </a:ln>
            <a:effectLst/>
          </p:spPr>
          <p:txBody>
            <a:bodyPr lIns="121920" tIns="60960" rIns="121920" bIns="60960" rtlCol="0" anchor="ctr"/>
            <a:lstStyle/>
            <a:p>
              <a:pPr algn="ctr" defTabSz="1219170">
                <a:defRPr/>
              </a:pPr>
              <a:r>
                <a:rPr lang="en-CA" sz="1200" b="1" kern="0">
                  <a:solidFill>
                    <a:srgbClr val="000000"/>
                  </a:solidFill>
                  <a:latin typeface="Arial"/>
                  <a:cs typeface="Calibri"/>
                </a:rPr>
                <a:t>Risk Mitigations</a:t>
              </a:r>
            </a:p>
          </p:txBody>
        </p:sp>
        <p:sp>
          <p:nvSpPr>
            <p:cNvPr id="9" name="Arrow: Pentagon 8">
              <a:extLst>
                <a:ext uri="{FF2B5EF4-FFF2-40B4-BE49-F238E27FC236}">
                  <a16:creationId xmlns:a16="http://schemas.microsoft.com/office/drawing/2014/main" id="{88A11837-BFC9-1493-BB38-C503DCD56EC1}"/>
                </a:ext>
              </a:extLst>
            </p:cNvPr>
            <p:cNvSpPr/>
            <p:nvPr/>
          </p:nvSpPr>
          <p:spPr>
            <a:xfrm>
              <a:off x="7799383" y="503942"/>
              <a:ext cx="1309448" cy="245158"/>
            </a:xfrm>
            <a:prstGeom prst="homePlate">
              <a:avLst>
                <a:gd name="adj" fmla="val 21932"/>
              </a:avLst>
            </a:prstGeom>
            <a:solidFill>
              <a:schemeClr val="accent1">
                <a:lumMod val="40000"/>
                <a:lumOff val="60000"/>
              </a:schemeClr>
            </a:solidFill>
            <a:ln w="25400" cap="flat" cmpd="sng" algn="ctr">
              <a:noFill/>
              <a:prstDash val="solid"/>
            </a:ln>
            <a:effectLst/>
          </p:spPr>
          <p:txBody>
            <a:bodyPr rtlCol="0" anchor="ctr"/>
            <a:lstStyle/>
            <a:p>
              <a:pPr algn="ctr" defTabSz="1219170">
                <a:defRPr/>
              </a:pPr>
              <a:r>
                <a:rPr lang="en-CA" sz="1200" b="1" kern="0">
                  <a:solidFill>
                    <a:srgbClr val="000000"/>
                  </a:solidFill>
                  <a:latin typeface="Arial"/>
                  <a:cs typeface="Calibri" panose="020F0502020204030204" pitchFamily="34" charset="0"/>
                </a:rPr>
                <a:t>Timing</a:t>
              </a:r>
            </a:p>
          </p:txBody>
        </p:sp>
      </p:grpSp>
    </p:spTree>
    <p:extLst>
      <p:ext uri="{BB962C8B-B14F-4D97-AF65-F5344CB8AC3E}">
        <p14:creationId xmlns:p14="http://schemas.microsoft.com/office/powerpoint/2010/main" val="3433234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6FF64E-0B52-BDEE-49B0-353BD0CDB341}"/>
              </a:ext>
            </a:extLst>
          </p:cNvPr>
          <p:cNvSpPr>
            <a:spLocks noGrp="1"/>
          </p:cNvSpPr>
          <p:nvPr>
            <p:ph sz="half" idx="1"/>
          </p:nvPr>
        </p:nvSpPr>
        <p:spPr>
          <a:xfrm>
            <a:off x="570272" y="2863309"/>
            <a:ext cx="3510117" cy="1603332"/>
          </a:xfrm>
        </p:spPr>
        <p:txBody>
          <a:bodyPr>
            <a:normAutofit/>
          </a:bodyPr>
          <a:lstStyle/>
          <a:p>
            <a:pPr marL="0" indent="0" algn="ctr">
              <a:buNone/>
            </a:pPr>
            <a:r>
              <a:rPr lang="en-CA" sz="4800"/>
              <a:t>Next Steps</a:t>
            </a:r>
          </a:p>
        </p:txBody>
      </p:sp>
      <p:sp>
        <p:nvSpPr>
          <p:cNvPr id="3" name="TextBox 2">
            <a:extLst>
              <a:ext uri="{FF2B5EF4-FFF2-40B4-BE49-F238E27FC236}">
                <a16:creationId xmlns:a16="http://schemas.microsoft.com/office/drawing/2014/main" id="{F60F82CD-DD52-7175-7282-C58A813C1DCA}"/>
              </a:ext>
            </a:extLst>
          </p:cNvPr>
          <p:cNvSpPr txBox="1"/>
          <p:nvPr/>
        </p:nvSpPr>
        <p:spPr>
          <a:xfrm>
            <a:off x="6764714" y="2805105"/>
            <a:ext cx="5265361" cy="2041521"/>
          </a:xfrm>
          <a:prstGeom prst="rect">
            <a:avLst/>
          </a:prstGeom>
          <a:noFill/>
        </p:spPr>
        <p:txBody>
          <a:bodyPr wrap="square" lIns="121920" tIns="60960" rIns="121920" bIns="60960" rtlCol="0" anchor="t">
            <a:spAutoFit/>
          </a:bodyPr>
          <a:lstStyle/>
          <a:p>
            <a:pPr defTabSz="609585">
              <a:spcBef>
                <a:spcPts val="800"/>
              </a:spcBef>
              <a:buSzPct val="120000"/>
              <a:defRPr/>
            </a:pPr>
            <a:r>
              <a:rPr lang="en-CA" sz="2133" b="1" dirty="0">
                <a:solidFill>
                  <a:srgbClr val="000000"/>
                </a:solidFill>
                <a:latin typeface="Calibri"/>
                <a:cs typeface="Calibri"/>
              </a:rPr>
              <a:t>Requirements</a:t>
            </a:r>
          </a:p>
          <a:p>
            <a:pPr marL="285750" indent="-285750" defTabSz="609585">
              <a:spcBef>
                <a:spcPts val="800"/>
              </a:spcBef>
              <a:buSzPct val="120000"/>
              <a:buFont typeface="Arial" panose="020B0604020202020204" pitchFamily="34" charset="0"/>
              <a:buChar char="•"/>
              <a:defRPr/>
            </a:pPr>
            <a:r>
              <a:rPr lang="en-CA" dirty="0">
                <a:solidFill>
                  <a:srgbClr val="000000"/>
                </a:solidFill>
                <a:latin typeface="Calibri"/>
                <a:cs typeface="Calibri"/>
              </a:rPr>
              <a:t>Canada.ca Re-Procurement Project team to continue reviewing the workshop and survey result for impact on detailed requirements.  </a:t>
            </a:r>
          </a:p>
          <a:p>
            <a:pPr marL="285750" indent="-285750" defTabSz="609585">
              <a:spcBef>
                <a:spcPts val="800"/>
              </a:spcBef>
              <a:buSzPct val="120000"/>
              <a:buFont typeface="Arial" panose="020B0604020202020204" pitchFamily="34" charset="0"/>
              <a:buChar char="•"/>
              <a:defRPr/>
            </a:pPr>
            <a:r>
              <a:rPr lang="en-CA" dirty="0">
                <a:solidFill>
                  <a:srgbClr val="000000"/>
                </a:solidFill>
                <a:latin typeface="Calibri"/>
                <a:cs typeface="Calibri"/>
              </a:rPr>
              <a:t>Return to GC Web Priorities Board for an overview of draft requirements.</a:t>
            </a:r>
          </a:p>
        </p:txBody>
      </p:sp>
      <p:cxnSp>
        <p:nvCxnSpPr>
          <p:cNvPr id="6" name="Straight Connector 5">
            <a:extLst>
              <a:ext uri="{FF2B5EF4-FFF2-40B4-BE49-F238E27FC236}">
                <a16:creationId xmlns:a16="http://schemas.microsoft.com/office/drawing/2014/main" id="{A4B47E57-2724-27C7-0352-874451F10494}"/>
              </a:ext>
            </a:extLst>
          </p:cNvPr>
          <p:cNvCxnSpPr>
            <a:cxnSpLocks/>
          </p:cNvCxnSpPr>
          <p:nvPr/>
        </p:nvCxnSpPr>
        <p:spPr>
          <a:xfrm>
            <a:off x="6928831" y="3189352"/>
            <a:ext cx="4928076" cy="0"/>
          </a:xfrm>
          <a:prstGeom prst="line">
            <a:avLst/>
          </a:prstGeom>
          <a:ln w="22225" cap="rnd">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D5EF2E6-0E96-547F-3CBA-64BF1D709397}"/>
              </a:ext>
            </a:extLst>
          </p:cNvPr>
          <p:cNvCxnSpPr>
            <a:cxnSpLocks/>
          </p:cNvCxnSpPr>
          <p:nvPr/>
        </p:nvCxnSpPr>
        <p:spPr>
          <a:xfrm>
            <a:off x="6928831" y="1595908"/>
            <a:ext cx="4928076" cy="0"/>
          </a:xfrm>
          <a:prstGeom prst="line">
            <a:avLst/>
          </a:prstGeom>
          <a:ln w="22225" cap="rnd">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39C1869-11CD-E5BA-BEDE-CA9C6B5D75A0}"/>
              </a:ext>
            </a:extLst>
          </p:cNvPr>
          <p:cNvSpPr txBox="1"/>
          <p:nvPr/>
        </p:nvSpPr>
        <p:spPr>
          <a:xfrm>
            <a:off x="6764714" y="1180441"/>
            <a:ext cx="4712911" cy="830933"/>
          </a:xfrm>
          <a:prstGeom prst="rect">
            <a:avLst/>
          </a:prstGeom>
          <a:noFill/>
        </p:spPr>
        <p:txBody>
          <a:bodyPr wrap="square" lIns="121920" tIns="60960" rIns="121920" bIns="60960" rtlCol="0" anchor="t">
            <a:spAutoFit/>
          </a:bodyPr>
          <a:lstStyle/>
          <a:p>
            <a:pPr defTabSz="609585">
              <a:spcBef>
                <a:spcPts val="800"/>
              </a:spcBef>
              <a:buSzPct val="120000"/>
              <a:defRPr/>
            </a:pPr>
            <a:r>
              <a:rPr lang="en-CA" sz="2133" b="1" dirty="0">
                <a:solidFill>
                  <a:srgbClr val="000000"/>
                </a:solidFill>
                <a:latin typeface="Calibri"/>
                <a:cs typeface="Calibri"/>
              </a:rPr>
              <a:t>Request for Information</a:t>
            </a:r>
          </a:p>
          <a:p>
            <a:pPr marL="285750" indent="-285750" defTabSz="609585">
              <a:spcBef>
                <a:spcPts val="800"/>
              </a:spcBef>
              <a:buSzPct val="120000"/>
              <a:buFont typeface="Arial" panose="020B0604020202020204" pitchFamily="34" charset="0"/>
              <a:buChar char="•"/>
              <a:defRPr/>
            </a:pPr>
            <a:r>
              <a:rPr lang="en-CA" dirty="0">
                <a:solidFill>
                  <a:srgbClr val="000000"/>
                </a:solidFill>
                <a:latin typeface="Calibri"/>
                <a:cs typeface="Calibri"/>
              </a:rPr>
              <a:t>Present updates on RFI results.</a:t>
            </a:r>
          </a:p>
        </p:txBody>
      </p:sp>
    </p:spTree>
    <p:extLst>
      <p:ext uri="{BB962C8B-B14F-4D97-AF65-F5344CB8AC3E}">
        <p14:creationId xmlns:p14="http://schemas.microsoft.com/office/powerpoint/2010/main" val="3825411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738D24-442F-B842-F77D-EA79D8251990}"/>
              </a:ext>
            </a:extLst>
          </p:cNvPr>
          <p:cNvSpPr>
            <a:spLocks noGrp="1"/>
          </p:cNvSpPr>
          <p:nvPr>
            <p:ph type="sldNum" sz="quarter" idx="12"/>
          </p:nvPr>
        </p:nvSpPr>
        <p:spPr/>
        <p:txBody>
          <a:bodyPr/>
          <a:lstStyle/>
          <a:p>
            <a:fld id="{2E86C063-E22E-2E4C-A523-54089486E38F}" type="slidenum">
              <a:rPr lang="en-US" smtClean="0"/>
              <a:t>9</a:t>
            </a:fld>
            <a:endParaRPr lang="en-US"/>
          </a:p>
        </p:txBody>
      </p:sp>
      <p:sp>
        <p:nvSpPr>
          <p:cNvPr id="3" name="TextBox 2">
            <a:extLst>
              <a:ext uri="{FF2B5EF4-FFF2-40B4-BE49-F238E27FC236}">
                <a16:creationId xmlns:a16="http://schemas.microsoft.com/office/drawing/2014/main" id="{1E93A24B-9E42-1988-D065-14E1DB4D7435}"/>
              </a:ext>
            </a:extLst>
          </p:cNvPr>
          <p:cNvSpPr txBox="1"/>
          <p:nvPr/>
        </p:nvSpPr>
        <p:spPr>
          <a:xfrm>
            <a:off x="914399" y="1514475"/>
            <a:ext cx="4162425" cy="1431161"/>
          </a:xfrm>
          <a:prstGeom prst="rect">
            <a:avLst/>
          </a:prstGeom>
          <a:noFill/>
        </p:spPr>
        <p:txBody>
          <a:bodyPr wrap="square" lIns="91440" tIns="45720" rIns="91440" bIns="45720" rtlCol="0" anchor="t">
            <a:spAutoFit/>
          </a:bodyPr>
          <a:lstStyle/>
          <a:p>
            <a:r>
              <a:rPr lang="en-CA">
                <a:latin typeface="Calibri"/>
                <a:ea typeface="Calibri"/>
                <a:cs typeface="Calibri"/>
              </a:rPr>
              <a:t>Annexes:</a:t>
            </a:r>
          </a:p>
          <a:p>
            <a:endParaRPr lang="en-CA" dirty="0">
              <a:latin typeface="Calibri" panose="020F0502020204030204" pitchFamily="34" charset="0"/>
              <a:cs typeface="Calibri" panose="020F0502020204030204" pitchFamily="34" charset="0"/>
            </a:endParaRPr>
          </a:p>
          <a:p>
            <a:pPr marL="342900" indent="-342900">
              <a:spcBef>
                <a:spcPts val="600"/>
              </a:spcBef>
              <a:spcAft>
                <a:spcPts val="600"/>
              </a:spcAft>
              <a:buAutoNum type="arabicParenR"/>
            </a:pPr>
            <a:r>
              <a:rPr lang="en-CA">
                <a:latin typeface="Calibri"/>
                <a:ea typeface="Calibri"/>
                <a:cs typeface="Calibri"/>
              </a:rPr>
              <a:t>Canada.ca - Capability Overview</a:t>
            </a:r>
          </a:p>
          <a:p>
            <a:pPr marL="342900" indent="-342900">
              <a:spcBef>
                <a:spcPts val="600"/>
              </a:spcBef>
              <a:spcAft>
                <a:spcPts val="600"/>
              </a:spcAft>
              <a:buAutoNum type="arabicParenR"/>
            </a:pPr>
            <a:r>
              <a:rPr lang="en-CA">
                <a:latin typeface="Calibri"/>
                <a:ea typeface="Calibri"/>
                <a:cs typeface="Calibri"/>
              </a:rPr>
              <a:t>Canada.ca - Evolving Service</a:t>
            </a:r>
          </a:p>
        </p:txBody>
      </p:sp>
    </p:spTree>
    <p:extLst>
      <p:ext uri="{BB962C8B-B14F-4D97-AF65-F5344CB8AC3E}">
        <p14:creationId xmlns:p14="http://schemas.microsoft.com/office/powerpoint/2010/main" val="7668597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45595|-2022598|-7453029|-14726787|-13009866|ESDC&quot;,&quot;Id&quot;:&quot;663d898830334553046f499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PPT_ESDC_Final_EN01">
  <a:themeElements>
    <a:clrScheme name="ESDC - Colour 1">
      <a:dk1>
        <a:srgbClr val="000000"/>
      </a:dk1>
      <a:lt1>
        <a:sysClr val="window" lastClr="FFFFFF"/>
      </a:lt1>
      <a:dk2>
        <a:srgbClr val="188394"/>
      </a:dk2>
      <a:lt2>
        <a:srgbClr val="96D9DC"/>
      </a:lt2>
      <a:accent1>
        <a:srgbClr val="C90031"/>
      </a:accent1>
      <a:accent2>
        <a:srgbClr val="DE5372"/>
      </a:accent2>
      <a:accent3>
        <a:srgbClr val="4CA28D"/>
      </a:accent3>
      <a:accent4>
        <a:srgbClr val="87C6B6"/>
      </a:accent4>
      <a:accent5>
        <a:srgbClr val="DD5B49"/>
      </a:accent5>
      <a:accent6>
        <a:srgbClr val="E99586"/>
      </a:accent6>
      <a:hlink>
        <a:srgbClr val="0000FF"/>
      </a:hlink>
      <a:folHlink>
        <a:srgbClr val="96D9D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4x3_ESDC_Final_EN01 [Read-Only]" id="{8AC94B57-7986-4B9B-8BC3-B7D61FAE6617}" vid="{BD1D349C-3548-4168-A3DA-1D598331CC6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PPT16x9_EDSC_Final_FR01">
  <a:themeElements>
    <a:clrScheme name="ESDC_Primary">
      <a:dk1>
        <a:srgbClr val="000000"/>
      </a:dk1>
      <a:lt1>
        <a:sysClr val="window" lastClr="FFFFFF"/>
      </a:lt1>
      <a:dk2>
        <a:srgbClr val="1F497D"/>
      </a:dk2>
      <a:lt2>
        <a:srgbClr val="9EB8C1"/>
      </a:lt2>
      <a:accent1>
        <a:srgbClr val="62B95F"/>
      </a:accent1>
      <a:accent2>
        <a:srgbClr val="E53D51"/>
      </a:accent2>
      <a:accent3>
        <a:srgbClr val="00ADBA"/>
      </a:accent3>
      <a:accent4>
        <a:srgbClr val="FF8D6B"/>
      </a:accent4>
      <a:accent5>
        <a:srgbClr val="5E459C"/>
      </a:accent5>
      <a:accent6>
        <a:srgbClr val="8E469B"/>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16x9_EDSC_Final_FR01  -  Read-Only" id="{4E647B10-FB6A-483B-9FAF-4795137BDA76}" vid="{A46428A2-76BA-4F2B-AFBE-8D415939104E}"/>
    </a:ext>
  </a:extLst>
</a:theme>
</file>

<file path=ppt/theme/theme5.xml><?xml version="1.0" encoding="utf-8"?>
<a:theme xmlns:a="http://schemas.openxmlformats.org/drawingml/2006/main" name="PPT16x9_EDSC_Final_FR01">
  <a:themeElements>
    <a:clrScheme name="ESDC_Primary">
      <a:dk1>
        <a:srgbClr val="000000"/>
      </a:dk1>
      <a:lt1>
        <a:sysClr val="window" lastClr="FFFFFF"/>
      </a:lt1>
      <a:dk2>
        <a:srgbClr val="1F497D"/>
      </a:dk2>
      <a:lt2>
        <a:srgbClr val="9EB8C1"/>
      </a:lt2>
      <a:accent1>
        <a:srgbClr val="62B95F"/>
      </a:accent1>
      <a:accent2>
        <a:srgbClr val="E53D51"/>
      </a:accent2>
      <a:accent3>
        <a:srgbClr val="00ADBA"/>
      </a:accent3>
      <a:accent4>
        <a:srgbClr val="FF8D6B"/>
      </a:accent4>
      <a:accent5>
        <a:srgbClr val="5E459C"/>
      </a:accent5>
      <a:accent6>
        <a:srgbClr val="8E469B"/>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16x9_EDSC_Final_FR01  -  Read-Only" id="{4E647B10-FB6A-483B-9FAF-4795137BDA76}" vid="{A46428A2-76BA-4F2B-AFBE-8D415939104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05c6472-c914-415c-92ec-c5e0a0d9c73e" xsi:nil="true"/>
    <lcf76f155ced4ddcb4097134ff3c332f xmlns="74eb8d48-0bf4-4949-b95e-248184a2a37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0889ADA24E3C14DA0AB3D8BD693EE13" ma:contentTypeVersion="14" ma:contentTypeDescription="Create a new document." ma:contentTypeScope="" ma:versionID="50528ce4bab003d5782b4a9e987562aa">
  <xsd:schema xmlns:xsd="http://www.w3.org/2001/XMLSchema" xmlns:xs="http://www.w3.org/2001/XMLSchema" xmlns:p="http://schemas.microsoft.com/office/2006/metadata/properties" xmlns:ns2="74eb8d48-0bf4-4949-b95e-248184a2a371" xmlns:ns3="005c6472-c914-415c-92ec-c5e0a0d9c73e" targetNamespace="http://schemas.microsoft.com/office/2006/metadata/properties" ma:root="true" ma:fieldsID="f36889bb564caefd4c4933a77a3ec5a6" ns2:_="" ns3:_="">
    <xsd:import namespace="74eb8d48-0bf4-4949-b95e-248184a2a371"/>
    <xsd:import namespace="005c6472-c914-415c-92ec-c5e0a0d9c73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eb8d48-0bf4-4949-b95e-248184a2a3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fa6f064-5af2-4239-ab23-685642d5954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5c6472-c914-415c-92ec-c5e0a0d9c73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84817d93-a3d1-4313-97fb-d6d60b974117}" ma:internalName="TaxCatchAll" ma:showField="CatchAllData" ma:web="005c6472-c914-415c-92ec-c5e0a0d9c7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9F73B9-BF26-482B-BB88-34525DE4477B}">
  <ds:schemaRefs>
    <ds:schemaRef ds:uri="74eb8d48-0bf4-4949-b95e-248184a2a371"/>
    <ds:schemaRef ds:uri="005c6472-c914-415c-92ec-c5e0a0d9c73e"/>
    <ds:schemaRef ds:uri="http://purl.org/dc/terms/"/>
    <ds:schemaRef ds:uri="http://schemas.microsoft.com/office/infopath/2007/PartnerControls"/>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98B515F-CE77-4225-9A9C-B68380459E98}">
  <ds:schemaRefs>
    <ds:schemaRef ds:uri="005c6472-c914-415c-92ec-c5e0a0d9c73e"/>
    <ds:schemaRef ds:uri="74eb8d48-0bf4-4949-b95e-248184a2a3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116D1B8-33EE-4FD5-A297-61AFA2034A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2325</TotalTime>
  <Words>2559</Words>
  <Application>Microsoft Office PowerPoint</Application>
  <PresentationFormat>Widescreen</PresentationFormat>
  <Paragraphs>371</Paragraphs>
  <Slides>11</Slides>
  <Notes>9</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11</vt:i4>
      </vt:variant>
    </vt:vector>
  </HeadingPairs>
  <TitlesOfParts>
    <vt:vector size="22" baseType="lpstr">
      <vt:lpstr>Arial</vt:lpstr>
      <vt:lpstr>Calibri</vt:lpstr>
      <vt:lpstr>Calibri Light</vt:lpstr>
      <vt:lpstr>Symbol</vt:lpstr>
      <vt:lpstr>Verdana</vt:lpstr>
      <vt:lpstr>Wingdings</vt:lpstr>
      <vt:lpstr>PPT_ESDC_Final_EN01</vt:lpstr>
      <vt:lpstr>1_Office Theme</vt:lpstr>
      <vt:lpstr>2_Office Theme</vt:lpstr>
      <vt:lpstr>1_PPT16x9_EDSC_Final_FR01</vt:lpstr>
      <vt:lpstr>PPT16x9_EDSC_Final_FR01</vt:lpstr>
      <vt:lpstr>The Canada.ca Re-Procurement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Canada.ca - An Evolving Service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Gagnon, Tanya TN [NC]</dc:creator>
  <cp:lastModifiedBy>Rob Boudreau</cp:lastModifiedBy>
  <cp:revision>128</cp:revision>
  <dcterms:created xsi:type="dcterms:W3CDTF">2024-02-27T15:11:02Z</dcterms:created>
  <dcterms:modified xsi:type="dcterms:W3CDTF">2024-05-13T15:31:53Z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0x010100F0889ADA24E3C14DA0AB3D8BD693EE13</vt:lpwstr>
  </property>
  <property fmtid="{D5CDD505-2E9C-101B-9397-08002B2CF9AE}" pid="3" name="MediaServiceImageTags">
    <vt:lpwstr/>
  </property>
</Properties>
</file>