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5"/>
  </p:notesMasterIdLst>
  <p:handoutMasterIdLst>
    <p:handoutMasterId r:id="rId16"/>
  </p:handoutMasterIdLst>
  <p:sldIdLst>
    <p:sldId id="299" r:id="rId2"/>
    <p:sldId id="325" r:id="rId3"/>
    <p:sldId id="345" r:id="rId4"/>
    <p:sldId id="346" r:id="rId5"/>
    <p:sldId id="278" r:id="rId6"/>
    <p:sldId id="338" r:id="rId7"/>
    <p:sldId id="355" r:id="rId8"/>
    <p:sldId id="350" r:id="rId9"/>
    <p:sldId id="347" r:id="rId10"/>
    <p:sldId id="354" r:id="rId11"/>
    <p:sldId id="340" r:id="rId12"/>
    <p:sldId id="348" r:id="rId13"/>
    <p:sldId id="337"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41" autoAdjust="0"/>
    <p:restoredTop sz="68743" autoAdjust="0"/>
  </p:normalViewPr>
  <p:slideViewPr>
    <p:cSldViewPr snapToObjects="1" showGuides="1">
      <p:cViewPr varScale="1">
        <p:scale>
          <a:sx n="79" d="100"/>
          <a:sy n="79" d="100"/>
        </p:scale>
        <p:origin x="2549" y="62"/>
      </p:cViewPr>
      <p:guideLst>
        <p:guide orient="horz" pos="2160"/>
        <p:guide pos="2880"/>
      </p:guideLst>
    </p:cSldViewPr>
  </p:slideViewPr>
  <p:outlineViewPr>
    <p:cViewPr>
      <p:scale>
        <a:sx n="33" d="100"/>
        <a:sy n="33" d="100"/>
      </p:scale>
      <p:origin x="0" y="-797"/>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11/10/2023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11/10/2023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ImPUk6OhJM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HTlnAbAax_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HTlnAbAax_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18jn-K34aNA&amp;t=39s"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youtube.com/watch?v=nQSAcY-7Xic" TargetMode="External"/><Relationship Id="rId13" Type="http://schemas.openxmlformats.org/officeDocument/2006/relationships/hyperlink" Target="https://soundcloud.com/mindfullivingcoach/self-compassion-meditation" TargetMode="External"/><Relationship Id="rId3" Type="http://schemas.openxmlformats.org/officeDocument/2006/relationships/hyperlink" Target="https://youtu.be/opJpg2T6s2s?t=55" TargetMode="External"/><Relationship Id="rId7" Type="http://schemas.openxmlformats.org/officeDocument/2006/relationships/hyperlink" Target="https://vimeo.com/466742570" TargetMode="External"/><Relationship Id="rId12" Type="http://schemas.openxmlformats.org/officeDocument/2006/relationships/hyperlink" Target="https://soundcloud.com/user-640851605/self-compassion-giving-and-receiving-meditation-10-minute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youtube.com/watch?v=Fevw8ahkeeU" TargetMode="External"/><Relationship Id="rId11" Type="http://schemas.openxmlformats.org/officeDocument/2006/relationships/hyperlink" Target="https://soundcloud.com/breathworks-mindfulness/mindfulness-for-women-track-5-self-compassion-meditation" TargetMode="External"/><Relationship Id="rId5" Type="http://schemas.openxmlformats.org/officeDocument/2006/relationships/hyperlink" Target="https://vimeo.com/470384287" TargetMode="External"/><Relationship Id="rId15" Type="http://schemas.openxmlformats.org/officeDocument/2006/relationships/hyperlink" Target="http://self-compassion.org/wp-content/uploads/meditations/LKM.self-compassion.MP3" TargetMode="External"/><Relationship Id="rId10" Type="http://schemas.openxmlformats.org/officeDocument/2006/relationships/hyperlink" Target="https://soundcloud.com/dharma-gus/15-min-body-scan-augusta-mbsr" TargetMode="External"/><Relationship Id="rId4" Type="http://schemas.openxmlformats.org/officeDocument/2006/relationships/hyperlink" Target="https://www.youtube.com/watch?v=rAyJbbLgpA0" TargetMode="External"/><Relationship Id="rId9" Type="http://schemas.openxmlformats.org/officeDocument/2006/relationships/hyperlink" Target="https://www.rightlifeproject.com/meditate" TargetMode="External"/><Relationship Id="rId14" Type="http://schemas.openxmlformats.org/officeDocument/2006/relationships/hyperlink" Target="https://soundcloud.com/awakeningcompassion/awakening-compassion-class-4"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youtube.com/watch?v=UcH0y3wmhVw" TargetMode="External"/><Relationship Id="rId4" Type="http://schemas.openxmlformats.org/officeDocument/2006/relationships/hyperlink" Target="https://www.youtube.com/watch?v=ImPUk6OhJM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Annie-Claude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0" dirty="0"/>
              <a:t>Préparer le CC</a:t>
            </a:r>
            <a:r>
              <a:rPr lang="fr-CA" b="0" baseline="0" dirty="0"/>
              <a:t> à 100%</a:t>
            </a:r>
            <a:r>
              <a:rPr lang="fr-CA"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Le modèle SCARF: le </a:t>
            </a:r>
            <a:r>
              <a:rPr lang="fr-FR" b="0" i="0" dirty="0" err="1">
                <a:effectLst/>
                <a:latin typeface="Roboto" panose="02000000000000000000" pitchFamily="2" charset="0"/>
              </a:rPr>
              <a:t>neuroleadership</a:t>
            </a:r>
            <a:r>
              <a:rPr lang="fr-FR" b="0" i="0" dirty="0">
                <a:effectLst/>
                <a:latin typeface="Roboto" panose="02000000000000000000" pitchFamily="2" charset="0"/>
              </a:rPr>
              <a:t>, 2 mins - </a:t>
            </a:r>
            <a:r>
              <a:rPr lang="en-US" dirty="0">
                <a:hlinkClick r:id="rId3"/>
              </a:rPr>
              <a:t>https://www.youtube.com/watch?v=ImPUk6OhJM0</a:t>
            </a:r>
            <a:r>
              <a:rPr lang="en-US" dirty="0"/>
              <a:t>  </a:t>
            </a:r>
            <a:r>
              <a:rPr lang="fr-FR" sz="1200" dirty="0"/>
              <a:t>- cc </a:t>
            </a:r>
            <a:r>
              <a:rPr lang="fr-FR" sz="1200" dirty="0" smtClean="0"/>
              <a:t>English – vidéo en français,</a:t>
            </a:r>
            <a:r>
              <a:rPr lang="fr-FR" sz="1200" baseline="0" dirty="0" smtClean="0"/>
              <a:t> </a:t>
            </a:r>
            <a:endParaRPr lang="en-US" dirty="0"/>
          </a:p>
          <a:p>
            <a:pPr marL="171450" lvl="0" indent="-171450" defTabSz="914400">
              <a:buFont typeface="Arial" panose="020B0604020202020204" pitchFamily="34" charset="0"/>
              <a:buChar char="•"/>
              <a:defRPr/>
            </a:pPr>
            <a:r>
              <a:rPr lang="en-US" sz="1200" dirty="0" err="1" smtClean="0"/>
              <a:t>Exercice</a:t>
            </a:r>
            <a:r>
              <a:rPr lang="en-US" sz="1200" dirty="0" smtClean="0"/>
              <a:t> </a:t>
            </a:r>
            <a:r>
              <a:rPr lang="en-US" sz="1200" dirty="0"/>
              <a:t>dans le </a:t>
            </a:r>
            <a:r>
              <a:rPr lang="en-US" sz="1200" dirty="0" err="1"/>
              <a:t>miroir</a:t>
            </a:r>
            <a:r>
              <a:rPr lang="en-US" sz="1200" dirty="0"/>
              <a:t>, Augmenter </a:t>
            </a:r>
            <a:r>
              <a:rPr lang="en-US" sz="1200" dirty="0" err="1"/>
              <a:t>l'amour</a:t>
            </a:r>
            <a:r>
              <a:rPr lang="en-US" sz="1200" dirty="0"/>
              <a:t> de soi, 4 min - </a:t>
            </a:r>
            <a:r>
              <a:rPr lang="fr-FR" sz="1200" dirty="0">
                <a:hlinkClick r:id="rId4"/>
              </a:rPr>
              <a:t>https://www.youtube.com/watch?v=HTlnAbAax_0</a:t>
            </a:r>
            <a:r>
              <a:rPr lang="fr-FR" sz="1200" dirty="0"/>
              <a:t> </a:t>
            </a:r>
            <a:r>
              <a:rPr lang="fr-FR" sz="1200" dirty="0" smtClean="0"/>
              <a:t>– vidéo en français</a:t>
            </a:r>
            <a:endParaRPr lang="fr-FR"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Galina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 </a:t>
            </a:r>
            <a:r>
              <a:rPr lang="en-US" baseline="0" dirty="0" err="1" smtClean="0"/>
              <a:t>Rocher</a:t>
            </a:r>
            <a:r>
              <a:rPr lang="en-US" baseline="0" dirty="0" smtClean="0"/>
              <a:t> </a:t>
            </a:r>
            <a:r>
              <a:rPr lang="en-US" baseline="0" dirty="0" err="1" smtClean="0"/>
              <a:t>est</a:t>
            </a:r>
            <a:r>
              <a:rPr lang="en-US" baseline="0" dirty="0" smtClean="0"/>
              <a:t> </a:t>
            </a:r>
            <a:r>
              <a:rPr lang="en-US" baseline="0" dirty="0" err="1" smtClean="0"/>
              <a:t>symbole</a:t>
            </a:r>
            <a:r>
              <a:rPr lang="en-US" baseline="0" dirty="0" smtClean="0"/>
              <a:t> pour </a:t>
            </a:r>
            <a:r>
              <a:rPr lang="en-US" baseline="0" dirty="0" err="1" smtClean="0"/>
              <a:t>plusieurs</a:t>
            </a:r>
            <a:r>
              <a:rPr lang="en-US" baseline="0" dirty="0" smtClean="0"/>
              <a:t> de force et de </a:t>
            </a:r>
            <a:r>
              <a:rPr lang="en-US" baseline="0" dirty="0" err="1" smtClean="0"/>
              <a:t>succès</a:t>
            </a:r>
            <a:r>
              <a:rPr lang="en-US" baseline="0" dirty="0" smtClean="0"/>
              <a:t>. </a:t>
            </a:r>
            <a:r>
              <a:rPr lang="en-US" baseline="0" dirty="0" err="1" smtClean="0"/>
              <a:t>Connaissez-vous</a:t>
            </a:r>
            <a:r>
              <a:rPr lang="en-US" baseline="0" dirty="0" smtClean="0"/>
              <a:t> son histoire? Nous </a:t>
            </a:r>
            <a:r>
              <a:rPr lang="en-US" baseline="0" dirty="0" err="1" smtClean="0"/>
              <a:t>avons</a:t>
            </a:r>
            <a:r>
              <a:rPr lang="en-US" baseline="0" dirty="0" smtClean="0"/>
              <a:t> </a:t>
            </a:r>
            <a:r>
              <a:rPr lang="en-US" baseline="0" dirty="0" err="1" smtClean="0"/>
              <a:t>tous</a:t>
            </a:r>
            <a:r>
              <a:rPr lang="en-US" baseline="0" dirty="0" smtClean="0"/>
              <a:t> des </a:t>
            </a:r>
            <a:r>
              <a:rPr lang="en-US" baseline="0" dirty="0" err="1" smtClean="0"/>
              <a:t>histoires</a:t>
            </a:r>
            <a:r>
              <a:rPr lang="en-US" baseline="0" dirty="0" smtClean="0"/>
              <a:t> </a:t>
            </a:r>
            <a:r>
              <a:rPr lang="en-US" baseline="0" dirty="0" err="1" smtClean="0"/>
              <a:t>humaines</a:t>
            </a:r>
            <a:r>
              <a:rPr lang="en-US" baseline="0" dirty="0" smtClean="0"/>
              <a:t> à </a:t>
            </a:r>
            <a:r>
              <a:rPr lang="en-US" baseline="0" dirty="0" err="1" smtClean="0"/>
              <a:t>partager</a:t>
            </a:r>
            <a:r>
              <a:rPr lang="en-US" baseline="0" dirty="0" smtClean="0"/>
              <a:t>. Et nous </a:t>
            </a:r>
            <a:r>
              <a:rPr lang="en-US" baseline="0" dirty="0" err="1" smtClean="0"/>
              <a:t>pouvons</a:t>
            </a:r>
            <a:r>
              <a:rPr lang="en-US" baseline="0" dirty="0" smtClean="0"/>
              <a:t> </a:t>
            </a:r>
            <a:r>
              <a:rPr lang="en-US" baseline="0" dirty="0" err="1" smtClean="0"/>
              <a:t>tous</a:t>
            </a:r>
            <a:r>
              <a:rPr lang="en-US" baseline="0" dirty="0" smtClean="0"/>
              <a:t> nous accepter </a:t>
            </a:r>
            <a:r>
              <a:rPr lang="en-US" baseline="0" dirty="0" err="1" smtClean="0"/>
              <a:t>tels</a:t>
            </a:r>
            <a:r>
              <a:rPr lang="en-US" baseline="0" dirty="0" smtClean="0"/>
              <a:t> que nous </a:t>
            </a:r>
            <a:r>
              <a:rPr lang="en-US" baseline="0" dirty="0" err="1" smtClean="0"/>
              <a:t>sommes</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Dwayne Johnson Le Rocher est né dans une famille de lutteurs. Son père travaillait comme </a:t>
            </a:r>
            <a:r>
              <a:rPr lang="fr-FR" baseline="0" dirty="0" smtClean="0"/>
              <a:t>lutteur professionnel dans </a:t>
            </a:r>
            <a:r>
              <a:rPr lang="fr-FR" baseline="0" dirty="0" smtClean="0"/>
              <a:t>la catégorie des poids lourds. Dwayne était un excellent athlète au secondaire et préférait le football américain. Après que des blessures ont mis fin à sa carrière dans la Ligue canadienne de football, il s'est tourné vers la lutte. Le succès peut être particulièrement doux pour un homme dont la famille a été expulsée de son appartement à l'âge de 14 ans, qui a sombré dans une grave dépression lorsque ses rêves de jouer au football professionnel se sont </a:t>
            </a:r>
            <a:r>
              <a:rPr lang="fr-FR" baseline="0" dirty="0" smtClean="0"/>
              <a:t>effondrés, </a:t>
            </a:r>
            <a:r>
              <a:rPr lang="fr-FR" baseline="0" dirty="0" smtClean="0"/>
              <a:t>et qui a fini par donner à sa compagnie de production le nom de </a:t>
            </a:r>
            <a:r>
              <a:rPr lang="fr-FR" baseline="0" dirty="0" err="1" smtClean="0"/>
              <a:t>Seven</a:t>
            </a:r>
            <a:r>
              <a:rPr lang="fr-FR" baseline="0" dirty="0" smtClean="0"/>
              <a:t> </a:t>
            </a:r>
            <a:r>
              <a:rPr lang="fr-FR" baseline="0" dirty="0" err="1" smtClean="0"/>
              <a:t>Bucks</a:t>
            </a:r>
            <a:r>
              <a:rPr lang="fr-FR" baseline="0" dirty="0" smtClean="0"/>
              <a:t> Production parce que c'est la somme d'argent qu'il avait dans </a:t>
            </a:r>
            <a:r>
              <a:rPr lang="fr-FR" baseline="0" dirty="0" smtClean="0"/>
              <a:t>ses poches après qu’il </a:t>
            </a:r>
            <a:r>
              <a:rPr lang="fr-FR" baseline="0" dirty="0" smtClean="0"/>
              <a:t>a été renvoyé </a:t>
            </a:r>
            <a:r>
              <a:rPr lang="fr-FR" baseline="0" dirty="0" smtClean="0"/>
              <a:t>de la Ligue canadienne de football en 1995. </a:t>
            </a: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Il déclare aujourd'hui : "</a:t>
            </a:r>
            <a:r>
              <a:rPr lang="fr-FR" u="sng" baseline="0" dirty="0" smtClean="0"/>
              <a:t>Tout ce que j'ai accompli est le résultat d'une grande confiance en moi et d'une grande détermination à réussir dans la vie. J'ai dû me relever et travailler très dur pour retrouver ma place dans la vie".</a:t>
            </a:r>
            <a:endParaRPr lang="fr-FR"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Et voilà, n'ayez </a:t>
            </a:r>
            <a:r>
              <a:rPr lang="fr-FR" dirty="0"/>
              <a:t>pas honte de qui </a:t>
            </a:r>
            <a:r>
              <a:rPr lang="fr-FR" dirty="0" smtClean="0"/>
              <a:t>vous êtes, soyez vous-mêmes. </a:t>
            </a:r>
            <a:r>
              <a:rPr lang="en-US" sz="1200" dirty="0" err="1" smtClean="0"/>
              <a:t>Cela</a:t>
            </a:r>
            <a:r>
              <a:rPr lang="en-US" sz="1200" dirty="0" smtClean="0"/>
              <a:t> </a:t>
            </a:r>
            <a:r>
              <a:rPr lang="en-US" sz="1200" dirty="0" err="1" smtClean="0"/>
              <a:t>semble</a:t>
            </a:r>
            <a:r>
              <a:rPr lang="en-US" sz="1200" baseline="0" dirty="0" smtClean="0"/>
              <a:t> simple et </a:t>
            </a:r>
            <a:r>
              <a:rPr lang="en-US" sz="1200" baseline="0" dirty="0" err="1" smtClean="0"/>
              <a:t>pourtant</a:t>
            </a:r>
            <a:r>
              <a:rPr lang="en-US" sz="1200" baseline="0" dirty="0" smtClean="0"/>
              <a:t> </a:t>
            </a:r>
            <a:r>
              <a:rPr lang="en-US" sz="1200" baseline="0" dirty="0" err="1" smtClean="0"/>
              <a:t>parfois</a:t>
            </a:r>
            <a:r>
              <a:rPr lang="en-US" sz="1200" baseline="0" dirty="0" smtClean="0"/>
              <a:t> </a:t>
            </a:r>
            <a:r>
              <a:rPr lang="en-US" sz="1200" baseline="0" dirty="0" err="1" smtClean="0"/>
              <a:t>ce</a:t>
            </a:r>
            <a:r>
              <a:rPr lang="en-US" sz="1200" baseline="0" dirty="0" smtClean="0"/>
              <a:t> </a:t>
            </a:r>
            <a:r>
              <a:rPr lang="en-US" sz="1200" baseline="0" dirty="0" err="1" smtClean="0"/>
              <a:t>n’est</a:t>
            </a:r>
            <a:r>
              <a:rPr lang="en-US" sz="1200" baseline="0" dirty="0" smtClean="0"/>
              <a:t> pas facile. </a:t>
            </a:r>
            <a:r>
              <a:rPr lang="en-US" sz="1200" baseline="0" dirty="0" err="1" smtClean="0"/>
              <a:t>Voici</a:t>
            </a:r>
            <a:r>
              <a:rPr lang="en-US" sz="1200" baseline="0" dirty="0" smtClean="0"/>
              <a:t> </a:t>
            </a:r>
            <a:r>
              <a:rPr lang="en-US" sz="1200" baseline="0" dirty="0" err="1" smtClean="0"/>
              <a:t>une</a:t>
            </a:r>
            <a:r>
              <a:rPr lang="en-US" sz="1200" baseline="0" dirty="0" smtClean="0"/>
              <a:t> </a:t>
            </a:r>
            <a:r>
              <a:rPr lang="en-US" sz="1200" baseline="0" dirty="0" err="1" smtClean="0"/>
              <a:t>courte</a:t>
            </a:r>
            <a:r>
              <a:rPr lang="en-US" sz="1200" baseline="0" dirty="0" smtClean="0"/>
              <a:t> video sur comment on </a:t>
            </a:r>
            <a:r>
              <a:rPr lang="en-US" sz="1200" baseline="0" dirty="0" err="1" smtClean="0"/>
              <a:t>peut</a:t>
            </a:r>
            <a:r>
              <a:rPr lang="en-US" sz="1200" baseline="0" dirty="0" smtClean="0"/>
              <a:t> augmenter </a:t>
            </a:r>
            <a:r>
              <a:rPr lang="en-US" sz="1200" baseline="0" dirty="0" err="1" smtClean="0"/>
              <a:t>l’amour</a:t>
            </a:r>
            <a:r>
              <a:rPr lang="en-US" sz="1200" baseline="0" dirty="0" smtClean="0"/>
              <a:t> de </a:t>
            </a:r>
            <a:r>
              <a:rPr lang="en-US" sz="1200" baseline="0" dirty="0" err="1" smtClean="0"/>
              <a:t>soi</a:t>
            </a:r>
            <a:r>
              <a:rPr lang="en-US" sz="1200" baseline="0" dirty="0" smtClean="0"/>
              <a:t> </a:t>
            </a:r>
            <a:r>
              <a:rPr lang="en-US" sz="1200" baseline="0" dirty="0" err="1" smtClean="0"/>
              <a:t>en</a:t>
            </a:r>
            <a:r>
              <a:rPr lang="en-US" sz="1200" baseline="0" dirty="0" smtClean="0"/>
              <a:t> </a:t>
            </a:r>
            <a:r>
              <a:rPr lang="en-US" sz="1200" baseline="0" dirty="0" err="1" smtClean="0"/>
              <a:t>faisant</a:t>
            </a:r>
            <a:r>
              <a:rPr lang="en-US" sz="1200" baseline="0" dirty="0" smtClean="0"/>
              <a:t> </a:t>
            </a:r>
            <a:r>
              <a:rPr lang="en-US" sz="1200" baseline="0" dirty="0" err="1" smtClean="0"/>
              <a:t>chaque</a:t>
            </a:r>
            <a:r>
              <a:rPr lang="en-US" sz="1200" baseline="0" dirty="0" smtClean="0"/>
              <a:t> jour </a:t>
            </a:r>
            <a:r>
              <a:rPr lang="en-US" sz="1200" baseline="0" dirty="0" err="1" smtClean="0"/>
              <a:t>l’exercice</a:t>
            </a:r>
            <a:r>
              <a:rPr lang="en-US" sz="1200" baseline="0" dirty="0" smtClean="0"/>
              <a:t> </a:t>
            </a:r>
            <a:r>
              <a:rPr lang="en-US" sz="1200" baseline="0" dirty="0" err="1" smtClean="0"/>
              <a:t>dans</a:t>
            </a:r>
            <a:r>
              <a:rPr lang="en-US" sz="1200" baseline="0" dirty="0" smtClean="0"/>
              <a:t> le </a:t>
            </a:r>
            <a:r>
              <a:rPr lang="en-US" sz="1200" baseline="0" dirty="0" err="1" smtClean="0"/>
              <a:t>miroir</a:t>
            </a:r>
            <a:r>
              <a:rPr lang="en-US" sz="1200" baseline="0"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pPr marL="171450" lvl="0" indent="-171450" defTabSz="914400">
              <a:buFont typeface="Arial" panose="020B0604020202020204" pitchFamily="34" charset="0"/>
              <a:buChar char="•"/>
              <a:defRPr/>
            </a:pPr>
            <a:r>
              <a:rPr lang="en-US" sz="1200" dirty="0" err="1" smtClean="0">
                <a:latin typeface="Roboto" panose="02000000000000000000" pitchFamily="2" charset="0"/>
              </a:rPr>
              <a:t>Exercice</a:t>
            </a:r>
            <a:r>
              <a:rPr lang="en-US" sz="1200" dirty="0" smtClean="0">
                <a:latin typeface="Roboto" panose="02000000000000000000" pitchFamily="2" charset="0"/>
              </a:rPr>
              <a:t> </a:t>
            </a:r>
            <a:r>
              <a:rPr lang="en-US" sz="1200" dirty="0">
                <a:latin typeface="Roboto" panose="02000000000000000000" pitchFamily="2" charset="0"/>
              </a:rPr>
              <a:t>dans le </a:t>
            </a:r>
            <a:r>
              <a:rPr lang="en-US" sz="1200" dirty="0" err="1">
                <a:latin typeface="Roboto" panose="02000000000000000000" pitchFamily="2" charset="0"/>
              </a:rPr>
              <a:t>miroir</a:t>
            </a:r>
            <a:r>
              <a:rPr lang="en-US" sz="1200" dirty="0">
                <a:latin typeface="Roboto" panose="02000000000000000000" pitchFamily="2" charset="0"/>
              </a:rPr>
              <a:t>, Augmenter </a:t>
            </a:r>
            <a:r>
              <a:rPr lang="en-US" sz="1200" dirty="0" err="1">
                <a:latin typeface="Roboto" panose="02000000000000000000" pitchFamily="2" charset="0"/>
              </a:rPr>
              <a:t>l'amour</a:t>
            </a:r>
            <a:r>
              <a:rPr lang="en-US" sz="1200" dirty="0">
                <a:latin typeface="Roboto" panose="02000000000000000000" pitchFamily="2" charset="0"/>
              </a:rPr>
              <a:t> de soi, 4 min - </a:t>
            </a:r>
            <a:r>
              <a:rPr lang="fr-FR" sz="1200" dirty="0">
                <a:hlinkClick r:id="rId3"/>
              </a:rPr>
              <a:t>https://www.youtube.com/watch?v=HTlnAbAax_0</a:t>
            </a:r>
            <a:r>
              <a:rPr lang="fr-FR"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effectLst/>
                <a:latin typeface="Roboto" panose="02000000000000000000" pitchFamily="2" charset="0"/>
              </a:rPr>
              <a:t>Apprendre</a:t>
            </a:r>
            <a:r>
              <a:rPr lang="en-US" b="0" i="0" dirty="0">
                <a:effectLst/>
                <a:latin typeface="Roboto" panose="02000000000000000000" pitchFamily="2" charset="0"/>
              </a:rPr>
              <a:t> à </a:t>
            </a:r>
            <a:r>
              <a:rPr lang="en-US" b="0" i="0" dirty="0" err="1">
                <a:effectLst/>
                <a:latin typeface="Roboto" panose="02000000000000000000" pitchFamily="2" charset="0"/>
              </a:rPr>
              <a:t>vous</a:t>
            </a:r>
            <a:r>
              <a:rPr lang="en-US" b="0" i="0" dirty="0">
                <a:effectLst/>
                <a:latin typeface="Roboto" panose="02000000000000000000" pitchFamily="2" charset="0"/>
              </a:rPr>
              <a:t> aimer, 6 min - https://</a:t>
            </a:r>
            <a:r>
              <a:rPr lang="en-US" b="0" i="0" dirty="0" smtClean="0">
                <a:effectLst/>
                <a:latin typeface="Roboto" panose="02000000000000000000" pitchFamily="2" charset="0"/>
              </a:rPr>
              <a:t>www.youtube.com/watch?v=6L0vo7dx_SE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Voila </a:t>
            </a:r>
            <a:r>
              <a:rPr lang="en-US" sz="1200" dirty="0" err="1" smtClean="0"/>
              <a:t>ce</a:t>
            </a:r>
            <a:r>
              <a:rPr lang="en-US" sz="1200" dirty="0" smtClean="0"/>
              <a:t> </a:t>
            </a:r>
            <a:r>
              <a:rPr lang="en-US" sz="1200" dirty="0" err="1" smtClean="0"/>
              <a:t>qu’il</a:t>
            </a:r>
            <a:r>
              <a:rPr lang="en-US" sz="1200" dirty="0" smtClean="0"/>
              <a:t> </a:t>
            </a:r>
            <a:r>
              <a:rPr lang="en-US" sz="1200" dirty="0" err="1" smtClean="0"/>
              <a:t>faut</a:t>
            </a:r>
            <a:r>
              <a:rPr lang="en-US" sz="1200" dirty="0" smtClean="0"/>
              <a:t> faire pour </a:t>
            </a:r>
            <a:r>
              <a:rPr lang="en-US" sz="1200" dirty="0" err="1" smtClean="0"/>
              <a:t>réussir</a:t>
            </a:r>
            <a:r>
              <a:rPr lang="en-US" sz="1200" dirty="0" smtClean="0"/>
              <a:t> à </a:t>
            </a:r>
            <a:r>
              <a:rPr lang="en-US" sz="1200" dirty="0" err="1" smtClean="0"/>
              <a:t>s’aimer</a:t>
            </a:r>
            <a:r>
              <a:rPr lang="en-US" sz="1200" dirty="0" smtClean="0"/>
              <a:t> </a:t>
            </a:r>
            <a:r>
              <a:rPr lang="en-US" sz="1200" dirty="0" err="1" smtClean="0"/>
              <a:t>soi</a:t>
            </a:r>
            <a:r>
              <a:rPr lang="en-US" sz="1200" dirty="0" smtClean="0"/>
              <a:t> </a:t>
            </a:r>
            <a:r>
              <a:rPr lang="en-US" sz="1200" dirty="0" err="1" smtClean="0"/>
              <a:t>même</a:t>
            </a:r>
            <a:r>
              <a:rPr lang="en-US" sz="1200" dirty="0" smtClean="0"/>
              <a:t>, 6 mins – </a:t>
            </a:r>
            <a:r>
              <a:rPr lang="en-US" sz="1200" dirty="0" smtClean="0">
                <a:hlinkClick r:id="rId4"/>
              </a:rPr>
              <a:t>https://www.youtube.com/watch?v=18jn-K34aNA&amp;t=39s</a:t>
            </a:r>
            <a:r>
              <a:rPr lang="en-US" sz="1200" dirty="0" smtClean="0"/>
              <a:t> </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Se traiter soi-même comme on traiterait un ami- </a:t>
            </a:r>
            <a:r>
              <a:rPr lang="en-CA" sz="1200" dirty="0">
                <a:effectLst/>
                <a:latin typeface="Arial" panose="020B0604020202020204" pitchFamily="34" charset="0"/>
                <a:ea typeface="Calibri" panose="020F0502020204030204" pitchFamily="34" charset="0"/>
              </a:rPr>
              <a:t>https://www.sarah-baumann-hypnose.com/post/se-traiter-soi-m%C3%AAme-comme-on-traiterait-un-ami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effectLst/>
                <a:latin typeface="Arial" panose="020B0604020202020204" pitchFamily="34" charset="0"/>
                <a:ea typeface="Calibri" panose="020F0502020204030204" pitchFamily="34" charset="0"/>
              </a:rPr>
              <a:t>Développer</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l’estime</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personnelle</a:t>
            </a:r>
            <a:endParaRPr lang="en-CA" sz="1200"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1 - https://www.youtube.com/shorts/TkjSsCZxwEs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2 - https://www.youtube.com/shorts/GBMDjw8h_co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3 – https://www.youtube.com/shorts/kpn4L_uvAH4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4 - https://www.youtube.com/shorts/SfTQNTvRPMg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Mylène Muller - https://www.youtube.com/channel/UCryuWe_q6Z_pLn8fd7E0Cyg/search?query=aimer%20soi-meme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in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fr-FR" dirty="0"/>
              <a:t>https://www.youtube.com/watch?v=bUMFZM5WBrI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"they had us in the first half not </a:t>
            </a:r>
            <a:r>
              <a:rPr lang="en-US" dirty="0" err="1">
                <a:highlight>
                  <a:srgbClr val="FFFF00"/>
                </a:highlight>
              </a:rPr>
              <a:t>gonna</a:t>
            </a:r>
            <a:r>
              <a:rPr lang="en-US" dirty="0">
                <a:highlight>
                  <a:srgbClr val="FFFF00"/>
                </a:highlight>
              </a:rPr>
              <a:t> lie" https://www.youtube.com/watch?v=xaqdK6JPpcg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0332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aseline="0" dirty="0" smtClean="0"/>
              <a:t>Galina</a:t>
            </a:r>
          </a:p>
          <a:p>
            <a:endParaRPr lang="en-US" baseline="0" dirty="0"/>
          </a:p>
          <a:p>
            <a:r>
              <a:rPr lang="fr-FR" dirty="0"/>
              <a:t>Veuillez noter : pour la semaine prochaine, nous ferons un exercice d'alimentation consciente, vous aurez besoin d'un petit fruit ou d'un légume pour cela, quelque chose comme un raisin, </a:t>
            </a:r>
            <a:r>
              <a:rPr lang="fr-FR" dirty="0" smtClean="0"/>
              <a:t>un bleuet</a:t>
            </a:r>
            <a:r>
              <a:rPr lang="fr-FR" baseline="0" dirty="0" smtClean="0"/>
              <a:t>, </a:t>
            </a:r>
            <a:r>
              <a:rPr lang="fr-FR" dirty="0" smtClean="0"/>
              <a:t>une </a:t>
            </a:r>
            <a:r>
              <a:rPr lang="fr-FR" dirty="0"/>
              <a:t>tranche d'orange ou de mandarine, un morceau de carotte, un concombre ou n'importe quel légume que vous pouvez grignoter pour l'exercice de pleine conscience la semaine prochaine.</a:t>
            </a:r>
          </a:p>
          <a:p>
            <a:endParaRPr lang="en-US" dirty="0"/>
          </a:p>
          <a:p>
            <a:r>
              <a:rPr lang="fr-CA" noProof="0" dirty="0"/>
              <a:t>(lire/paraphraser la diapositive</a:t>
            </a:r>
            <a:r>
              <a:rPr lang="fr-CA" noProof="0" dirty="0" smtClean="0"/>
              <a:t>)</a:t>
            </a:r>
          </a:p>
          <a:p>
            <a:endParaRPr lang="fr-CA" noProof="0" dirty="0" smtClean="0"/>
          </a:p>
          <a:p>
            <a:r>
              <a:rPr lang="fr-CA" noProof="0" dirty="0" smtClean="0"/>
              <a:t>On continue</a:t>
            </a:r>
            <a:r>
              <a:rPr lang="fr-CA" baseline="0" noProof="0" dirty="0" smtClean="0"/>
              <a:t> notre connexion par le système de </a:t>
            </a:r>
            <a:r>
              <a:rPr lang="fr-CA" baseline="0" noProof="0" dirty="0" smtClean="0"/>
              <a:t>jumelage une fois par semaine. </a:t>
            </a:r>
            <a:r>
              <a:rPr lang="fr-CA" baseline="0" noProof="0" dirty="0" smtClean="0"/>
              <a:t>On continue aussi d’exprimer </a:t>
            </a:r>
            <a:r>
              <a:rPr lang="fr-CA" baseline="0" noProof="0" dirty="0" smtClean="0"/>
              <a:t>notre gratitude et nos raisons d’être heureux et heureuses dans le </a:t>
            </a:r>
            <a:r>
              <a:rPr lang="fr-CA" baseline="0" noProof="0" dirty="0" smtClean="0"/>
              <a:t>journal de </a:t>
            </a:r>
            <a:r>
              <a:rPr lang="fr-CA" baseline="0" noProof="0" dirty="0" smtClean="0"/>
              <a:t>gratitude chaque jour d’une façon ou d’une autre, </a:t>
            </a:r>
            <a:r>
              <a:rPr lang="fr-CA" baseline="0" noProof="0" dirty="0" smtClean="0"/>
              <a:t>on exerce ce qui est sur la diapositive suivante et si possible on essaie de faire notre pratique de méditation jusqu’à 15 minutes que ce soit le scan corporel, la respiration consciente ou l’</a:t>
            </a:r>
            <a:r>
              <a:rPr lang="fr-CA" baseline="0" noProof="0" dirty="0" err="1" smtClean="0"/>
              <a:t>autocompassion</a:t>
            </a:r>
            <a:r>
              <a:rPr lang="fr-CA" baseline="0" noProof="0" dirty="0" smtClean="0"/>
              <a:t> ou bien une autre pratique de son choix. </a:t>
            </a:r>
          </a:p>
          <a:p>
            <a:endParaRPr lang="fr-CA" noProof="0" dirty="0"/>
          </a:p>
          <a:p>
            <a:r>
              <a:rPr lang="fr-FR" noProof="0" dirty="0"/>
              <a:t>Comme nous l'avons mentionné la semaine dernière</a:t>
            </a:r>
            <a:r>
              <a:rPr lang="fr-CA" noProof="0" dirty="0"/>
              <a:t>, tentez de vous exercer pendant de plus longues périodes chaque jour si cela vous est possible et si vous vous sentez à </a:t>
            </a:r>
            <a:r>
              <a:rPr lang="fr-CA" noProof="0" dirty="0" smtClean="0"/>
              <a:t>l’aise. </a:t>
            </a:r>
            <a:r>
              <a:rPr lang="fr-CA" noProof="0" dirty="0"/>
              <a:t>Si vous croyez que ce n’est pas possible pour vous, tentez de vous exercer chaque fois que vous le pouvez. </a:t>
            </a:r>
            <a:r>
              <a:rPr lang="fr-FR" noProof="0" dirty="0" smtClean="0"/>
              <a:t>En fin de compte, </a:t>
            </a:r>
            <a:r>
              <a:rPr lang="fr-FR" noProof="0" dirty="0" smtClean="0"/>
              <a:t>ce </a:t>
            </a:r>
            <a:r>
              <a:rPr lang="fr-FR" noProof="0" dirty="0" smtClean="0"/>
              <a:t>que l'on fait chaque jour </a:t>
            </a:r>
            <a:r>
              <a:rPr lang="fr-FR" noProof="0" dirty="0" smtClean="0"/>
              <a:t>est ce qui </a:t>
            </a:r>
            <a:r>
              <a:rPr lang="fr-FR" noProof="0" dirty="0" smtClean="0"/>
              <a:t>compte. Il suffit d'adopter cette nouvelle pratique, </a:t>
            </a:r>
            <a:r>
              <a:rPr lang="fr-FR" noProof="0" dirty="0" smtClean="0"/>
              <a:t>et </a:t>
            </a:r>
            <a:r>
              <a:rPr lang="fr-FR" noProof="0" dirty="0" smtClean="0"/>
              <a:t>d'en faire une habitude que l'on peut prendre pour le reste de sa vie. Selon la science, 8 semaines </a:t>
            </a:r>
            <a:r>
              <a:rPr lang="fr-FR" noProof="0" dirty="0" smtClean="0"/>
              <a:t>sont suffisantes </a:t>
            </a:r>
            <a:r>
              <a:rPr lang="fr-FR" noProof="0" dirty="0" smtClean="0"/>
              <a:t>pour que cela se passe si on ne lâche pas prise. </a:t>
            </a:r>
          </a:p>
          <a:p>
            <a:endParaRPr lang="fr-FR" noProof="0" dirty="0" smtClean="0"/>
          </a:p>
          <a:p>
            <a:r>
              <a:rPr lang="fr-FR" noProof="0" dirty="0" smtClean="0"/>
              <a:t>Vous</a:t>
            </a:r>
            <a:r>
              <a:rPr lang="fr-FR" baseline="0" noProof="0" dirty="0" smtClean="0"/>
              <a:t> pouvez toujours ajouter des nouveaux éléments, par exemple un peu d</a:t>
            </a:r>
            <a:r>
              <a:rPr lang="fr-CA" baseline="0" noProof="0" dirty="0" smtClean="0"/>
              <a:t>’aspect sensoriel – faites-vous en câlin très fort, cela peut être réconfortant. C’est comme prendre soin de notre enfant intérieur. J’adore l’effet </a:t>
            </a:r>
            <a:r>
              <a:rPr lang="fr-CA" baseline="0" noProof="0" dirty="0" smtClean="0"/>
              <a:t>que ça fait </a:t>
            </a:r>
            <a:r>
              <a:rPr lang="fr-CA" baseline="0" noProof="0" dirty="0" smtClean="0"/>
              <a:t>pour moi et je le pratique souvent. </a:t>
            </a:r>
            <a:r>
              <a:rPr lang="fr-CA" baseline="0" noProof="0" dirty="0" smtClean="0"/>
              <a:t>Je vais vous montrer comment je le fais et si vous voulez, vous pouvez le faire avec moi. </a:t>
            </a:r>
          </a:p>
          <a:p>
            <a:r>
              <a:rPr lang="fr-CA" baseline="0" noProof="0" dirty="0" smtClean="0"/>
              <a:t>Je commence par m’étirer </a:t>
            </a:r>
            <a:r>
              <a:rPr lang="fr-CA" baseline="0" noProof="0" dirty="0" smtClean="0"/>
              <a:t>vers le haut, puis sur les deux côtés en même temps et </a:t>
            </a:r>
            <a:r>
              <a:rPr lang="fr-CA" baseline="0" noProof="0" dirty="0" smtClean="0"/>
              <a:t>je continue par me </a:t>
            </a:r>
            <a:r>
              <a:rPr lang="fr-CA" baseline="0" noProof="0" dirty="0" smtClean="0"/>
              <a:t>donner un gros </a:t>
            </a:r>
            <a:r>
              <a:rPr lang="fr-CA" baseline="0" noProof="0" dirty="0" smtClean="0"/>
              <a:t>câlin. Maintenant on peut aussi ajouter un beau léger sourire et on répète les mêmes mouvements, mais en mettant nos bras à l’inverse. Si le droit a été en haut, cette fois on va le mettre en bas. Voilà, aucun doute qu’on est aimé </a:t>
            </a:r>
            <a:r>
              <a:rPr lang="fr-CA" baseline="0" noProof="0" dirty="0" smtClean="0">
                <a:sym typeface="Wingdings" panose="05000000000000000000" pitchFamily="2" charset="2"/>
              </a:rPr>
              <a:t></a:t>
            </a:r>
            <a:endParaRPr lang="fr-CA" noProof="0" dirty="0" smtClean="0"/>
          </a:p>
          <a:p>
            <a:endParaRPr lang="fr-CA" noProof="0" dirty="0"/>
          </a:p>
          <a:p>
            <a:r>
              <a:rPr lang="fr-CA" noProof="0" dirty="0"/>
              <a:t>Ressources en français :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10 min –</a:t>
            </a:r>
            <a:r>
              <a:rPr lang="fr-CA" sz="1200" dirty="0"/>
              <a:t> </a:t>
            </a:r>
            <a:r>
              <a:rPr lang="fr-FR" sz="1200" dirty="0">
                <a:hlinkClick r:id="rId3"/>
              </a:rPr>
              <a:t>Initiation à la Méditation : Balayage corporel</a:t>
            </a:r>
            <a:r>
              <a:rPr lang="fr-FR" sz="1200" dirty="0"/>
              <a:t> : https://youtu.be/opJpg2T6s2s?t=55</a:t>
            </a:r>
            <a:br>
              <a:rPr lang="fr-FR" sz="1200" dirty="0"/>
            </a:br>
            <a:r>
              <a:rPr lang="fr-FR" sz="1200" dirty="0"/>
              <a:t>10 min - </a:t>
            </a:r>
            <a:r>
              <a:rPr lang="en-US" b="0" i="0" dirty="0" err="1">
                <a:solidFill>
                  <a:srgbClr val="0F0F0F"/>
                </a:solidFill>
                <a:effectLst/>
                <a:latin typeface="YouTube Sans"/>
              </a:rPr>
              <a:t>Méditation</a:t>
            </a:r>
            <a:r>
              <a:rPr lang="en-US" b="0" i="0" dirty="0">
                <a:solidFill>
                  <a:srgbClr val="0F0F0F"/>
                </a:solidFill>
                <a:effectLst/>
                <a:latin typeface="YouTube Sans"/>
              </a:rPr>
              <a:t> </a:t>
            </a:r>
            <a:r>
              <a:rPr lang="en-US" b="0" i="0" dirty="0" err="1">
                <a:solidFill>
                  <a:srgbClr val="0F0F0F"/>
                </a:solidFill>
                <a:effectLst/>
                <a:latin typeface="YouTube Sans"/>
              </a:rPr>
              <a:t>guidée</a:t>
            </a:r>
            <a:r>
              <a:rPr lang="en-US" b="0" i="0" dirty="0">
                <a:solidFill>
                  <a:srgbClr val="0F0F0F"/>
                </a:solidFill>
                <a:effectLst/>
                <a:latin typeface="YouTube Sans"/>
              </a:rPr>
              <a:t>: scan </a:t>
            </a:r>
            <a:r>
              <a:rPr lang="en-US" b="0" i="0" dirty="0" err="1">
                <a:solidFill>
                  <a:srgbClr val="0F0F0F"/>
                </a:solidFill>
                <a:effectLst/>
                <a:latin typeface="YouTube Sans"/>
              </a:rPr>
              <a:t>corporel</a:t>
            </a:r>
            <a:r>
              <a:rPr lang="en-US" b="0" i="0" dirty="0">
                <a:solidFill>
                  <a:srgbClr val="0F0F0F"/>
                </a:solidFill>
                <a:effectLst/>
                <a:latin typeface="YouTube Sans"/>
              </a:rPr>
              <a:t> : https://www.youtube.com/watch?v=tUOFJ2NjKi8</a:t>
            </a:r>
            <a:r>
              <a:rPr lang="fr-CA" sz="1200" noProof="0" dirty="0">
                <a:effectLst/>
                <a:ea typeface="Calibri" panose="020F0502020204030204" pitchFamily="34" charset="0"/>
                <a:cs typeface="Times New Roman" panose="02020603050405020304" pitchFamily="18" charset="0"/>
              </a:rPr>
              <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15 min - </a:t>
            </a:r>
            <a:r>
              <a:rPr lang="fr-FR" sz="1200" dirty="0" err="1">
                <a:effectLst/>
                <a:ea typeface="Calibri" panose="020F0502020204030204" pitchFamily="34" charset="0"/>
                <a:cs typeface="Times New Roman" panose="02020603050405020304" pitchFamily="18" charset="0"/>
                <a:hlinkClick r:id="rId4"/>
              </a:rPr>
              <a:t>Méditation</a:t>
            </a:r>
            <a:r>
              <a:rPr lang="fr-FR" sz="1200" dirty="0">
                <a:effectLst/>
                <a:ea typeface="Calibri" panose="020F0502020204030204" pitchFamily="34" charset="0"/>
                <a:cs typeface="Times New Roman" panose="02020603050405020304" pitchFamily="18" charset="0"/>
                <a:hlinkClick r:id="rId4"/>
              </a:rPr>
              <a:t> guidée sur votre respiration</a:t>
            </a:r>
            <a:r>
              <a:rPr lang="fr-FR" sz="1200" dirty="0">
                <a:effectLst/>
                <a:ea typeface="Calibri" panose="020F0502020204030204" pitchFamily="34" charset="0"/>
                <a:cs typeface="Times New Roman" panose="02020603050405020304" pitchFamily="18" charset="0"/>
              </a:rPr>
              <a:t> : https://www.youtube.com/watch?v=rAyJbbLgpA0</a:t>
            </a:r>
            <a:br>
              <a:rPr lang="fr-FR" sz="1200" dirty="0">
                <a:effectLst/>
                <a:ea typeface="Calibri" panose="020F0502020204030204" pitchFamily="34" charset="0"/>
                <a:cs typeface="Times New Roman" panose="02020603050405020304" pitchFamily="18" charset="0"/>
              </a:rPr>
            </a:br>
            <a:r>
              <a:rPr lang="fr-FR" b="0" i="0" dirty="0">
                <a:solidFill>
                  <a:srgbClr val="333333"/>
                </a:solidFill>
                <a:effectLst/>
                <a:latin typeface="Helvetica" panose="020B0604020202020204" pitchFamily="34" charset="0"/>
              </a:rPr>
              <a:t>15 min - </a:t>
            </a:r>
            <a:r>
              <a:rPr lang="en-US" b="0" i="0" dirty="0">
                <a:effectLst/>
                <a:latin typeface="Roboto" panose="02000000000000000000" pitchFamily="2" charset="0"/>
              </a:rPr>
              <a:t>Le Body Scan - https://www.youtube.com/watch?v=NWNiIG91xew</a:t>
            </a:r>
            <a:br>
              <a:rPr lang="en-US" b="0" i="0" dirty="0">
                <a:effectLst/>
                <a:latin typeface="Roboto" panose="02000000000000000000" pitchFamily="2" charset="0"/>
              </a:rPr>
            </a:br>
            <a:r>
              <a:rPr lang="en-US" b="0" i="0" dirty="0">
                <a:effectLst/>
                <a:latin typeface="Roboto" panose="02000000000000000000" pitchFamily="2" charset="0"/>
              </a:rPr>
              <a:t>15 min - Scan </a:t>
            </a:r>
            <a:r>
              <a:rPr lang="en-US" b="0" i="0" dirty="0" err="1">
                <a:effectLst/>
                <a:latin typeface="Roboto" panose="02000000000000000000" pitchFamily="2" charset="0"/>
              </a:rPr>
              <a:t>Corporel</a:t>
            </a:r>
            <a:r>
              <a:rPr lang="en-US" b="0" i="0" dirty="0">
                <a:solidFill>
                  <a:schemeClr val="tx1"/>
                </a:solidFill>
                <a:effectLst/>
                <a:latin typeface="Roboto" panose="02000000000000000000" pitchFamily="2" charset="0"/>
              </a:rPr>
              <a:t> - https://www.youtube.com/watch?v=RiyIVf8tq4Q</a:t>
            </a:r>
            <a:r>
              <a:rPr lang="fr-FR" b="0" i="0" dirty="0">
                <a:solidFill>
                  <a:srgbClr val="333333"/>
                </a:solidFill>
                <a:effectLst/>
                <a:latin typeface="Helvetica" panose="020B0604020202020204" pitchFamily="34" charset="0"/>
              </a:rPr>
              <a:t/>
            </a:r>
            <a:br>
              <a:rPr lang="fr-FR" b="0" i="0" dirty="0">
                <a:solidFill>
                  <a:srgbClr val="333333"/>
                </a:solidFill>
                <a:effectLst/>
                <a:latin typeface="Helvetica" panose="020B0604020202020204" pitchFamily="34"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5"/>
              </a:rPr>
              <a:t>https://vimeo.com/470384287</a:t>
            </a:r>
            <a:r>
              <a:rPr lang="fr-CA" sz="1600" noProof="0" dirty="0"/>
              <a:t> </a:t>
            </a:r>
            <a:r>
              <a:rPr lang="fr-CA" sz="2400" u="sng" noProof="0" dirty="0">
                <a:solidFill>
                  <a:srgbClr val="2803C3"/>
                </a:solidFill>
                <a:effectLst/>
                <a:latin typeface="Arial" panose="020B0604020202020204" pitchFamily="34" charset="0"/>
                <a:ea typeface="Calibri" panose="020F0502020204030204" pitchFamily="34" charset="0"/>
              </a:rPr>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6"/>
              </a:rPr>
              <a:t>https://www.youtube.com/watch?v=Fevw8ahkeeU</a:t>
            </a:r>
            <a:r>
              <a:rPr lang="fr-CA" sz="1200" noProof="0" dirty="0"/>
              <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7"/>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8"/>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r>
              <a:rPr lang="fr-CA" sz="2000" noProof="0" dirty="0">
                <a:effectLst/>
                <a:ea typeface="Calibri" panose="020F0502020204030204" pitchFamily="34" charset="0"/>
                <a:cs typeface="Times New Roman" panose="02020603050405020304" pitchFamily="18" charset="0"/>
              </a:rPr>
              <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9"/>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10"/>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11"/>
              </a:rPr>
              <a:t>https://soundcloud.com/breathworks-mindfulness/mindfulness-for-women-track-5-self-compassion-meditation</a:t>
            </a:r>
            <a:r>
              <a:rPr lang="en-CA" sz="1200" dirty="0"/>
              <a:t/>
            </a:r>
            <a:br>
              <a:rPr lang="en-CA" sz="1200" dirty="0"/>
            </a:br>
            <a:r>
              <a:rPr lang="en-CA" sz="1200" dirty="0"/>
              <a:t>10 mins – </a:t>
            </a:r>
            <a:r>
              <a:rPr lang="en-CA" sz="1200" dirty="0">
                <a:hlinkClick r:id="rId12"/>
              </a:rPr>
              <a:t>https://soundcloud.com/user-640851605/self-compassion-giving-and-receiving-meditation-10-minutes</a:t>
            </a:r>
            <a:r>
              <a:rPr lang="en-CA" sz="1200" dirty="0"/>
              <a:t>   </a:t>
            </a:r>
            <a:br>
              <a:rPr lang="en-CA" sz="1200" dirty="0"/>
            </a:br>
            <a:r>
              <a:rPr lang="en-CA" sz="1200" dirty="0"/>
              <a:t>15 mins – </a:t>
            </a:r>
            <a:r>
              <a:rPr lang="en-CA" sz="1200" dirty="0">
                <a:hlinkClick r:id="rId13"/>
              </a:rPr>
              <a:t>https://soundcloud.com/mindfullivingcoach/self-compassion-meditation</a:t>
            </a:r>
            <a:r>
              <a:rPr lang="en-CA" sz="1200" dirty="0"/>
              <a:t/>
            </a:r>
            <a:br>
              <a:rPr lang="en-CA" sz="1200" dirty="0"/>
            </a:br>
            <a:r>
              <a:rPr lang="en-CA" sz="1200" dirty="0"/>
              <a:t>15 mins – </a:t>
            </a:r>
            <a:r>
              <a:rPr lang="en-CA" sz="1200" dirty="0">
                <a:hlinkClick r:id="rId14"/>
              </a:rPr>
              <a:t>https://soundcloud.com/awakeningcompassion/awakening-compassion-class-4</a:t>
            </a:r>
            <a:r>
              <a:rPr lang="en-CA" sz="1200" dirty="0"/>
              <a:t>   </a:t>
            </a:r>
            <a:br>
              <a:rPr lang="en-CA" sz="1200" dirty="0"/>
            </a:br>
            <a:r>
              <a:rPr lang="en-CA" sz="1200" dirty="0"/>
              <a:t>20 mins – </a:t>
            </a:r>
            <a:r>
              <a:rPr lang="en-CA" sz="1200" dirty="0">
                <a:hlinkClick r:id="rId15"/>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Galina</a:t>
            </a:r>
            <a:endParaRPr lang="en-US" baseline="0" dirty="0"/>
          </a:p>
          <a:p>
            <a:endParaRPr lang="en-US" baseline="0" dirty="0"/>
          </a:p>
          <a:p>
            <a:r>
              <a:rPr lang="fr-CA" dirty="0"/>
              <a:t>J’aimerais maintenant donner la parole à deux ou trois personnes qui aimeraient faire des rétroactions en plénière. </a:t>
            </a:r>
            <a:r>
              <a:rPr lang="fr-CA" dirty="0" smtClean="0"/>
              <a:t>Bref retour sur le modèle</a:t>
            </a:r>
            <a:r>
              <a:rPr lang="fr-CA" baseline="0" dirty="0" smtClean="0"/>
              <a:t> SCARF, la technique ARC-RR ou l’exercice dans le miroir. </a:t>
            </a:r>
          </a:p>
          <a:p>
            <a:endParaRPr lang="fr-CA" baseline="0" dirty="0" smtClean="0"/>
          </a:p>
          <a:p>
            <a:r>
              <a:rPr lang="fr-CA" dirty="0" smtClean="0"/>
              <a:t>Si </a:t>
            </a:r>
            <a:r>
              <a:rPr lang="fr-CA" dirty="0"/>
              <a:t>vous êtes le premier, ouvrez simplement votre micro et parlez, si vous êtes le deuxième ou le troisième, veuillez lever la main.</a:t>
            </a:r>
          </a:p>
          <a:p>
            <a:endParaRPr lang="fr-CA" dirty="0" smtClean="0"/>
          </a:p>
          <a:p>
            <a:r>
              <a:rPr lang="fr-CA" dirty="0" smtClean="0"/>
              <a:t>Vous </a:t>
            </a:r>
            <a:r>
              <a:rPr lang="fr-CA" dirty="0"/>
              <a:t>aurez maintenant l’occasion de faire part d’une rétroaction, en petits </a:t>
            </a:r>
            <a:r>
              <a:rPr lang="fr-CA" dirty="0" smtClean="0"/>
              <a:t>groupes. </a:t>
            </a:r>
            <a:r>
              <a:rPr lang="fr-CA" dirty="0"/>
              <a:t>Soyez simplement </a:t>
            </a:r>
            <a:r>
              <a:rPr lang="fr-CA" dirty="0" smtClean="0"/>
              <a:t>conscients </a:t>
            </a:r>
            <a:r>
              <a:rPr lang="fr-CA" dirty="0"/>
              <a:t>et partagez le temps disponible entre vous.</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a:t>
            </a:r>
            <a:r>
              <a:rPr lang="fr-CA" u="none" noProof="0" dirty="0" smtClean="0"/>
              <a:t>bien facile?</a:t>
            </a:r>
            <a:endParaRPr lang="fr-CA" u="none" noProof="0" dirty="0"/>
          </a:p>
          <a:p>
            <a:endParaRPr lang="fr-CA" dirty="0"/>
          </a:p>
          <a:p>
            <a:r>
              <a:rPr lang="fr-CA" dirty="0"/>
              <a:t>(ouvrir les salles de discussion</a:t>
            </a:r>
            <a:r>
              <a:rPr lang="fr-CA" dirty="0" smtClean="0"/>
              <a:t>)</a:t>
            </a:r>
          </a:p>
          <a:p>
            <a:endParaRPr lang="fr-CA" dirty="0"/>
          </a:p>
          <a:p>
            <a:r>
              <a:rPr lang="fr-FR" dirty="0" smtClean="0"/>
              <a:t>Une fois terminé, si vous avez des questions ou des commentaires, les animateurs vous attendent dans la salle principale. Si non, vous pouvez tout simplement quitter la réunion. </a:t>
            </a:r>
          </a:p>
          <a:p>
            <a:endParaRPr lang="fr-FR" dirty="0" smtClean="0"/>
          </a:p>
          <a:p>
            <a:r>
              <a:rPr lang="fr-FR" dirty="0" smtClean="0"/>
              <a:t>Bonnes discussions et à la prochaine. Je vous souhaite du bonheur!</a:t>
            </a:r>
          </a:p>
          <a:p>
            <a:endParaRPr lang="fr-FR" dirty="0" smtClean="0"/>
          </a:p>
          <a:p>
            <a:endParaRPr lang="fr-FR" dirty="0" smtClean="0"/>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Je te souhaite du bonheur! / I </a:t>
            </a:r>
            <a:r>
              <a:rPr lang="fr-CA" i="1" dirty="0" err="1"/>
              <a:t>wish</a:t>
            </a:r>
            <a:r>
              <a:rPr lang="fr-CA" i="1" dirty="0"/>
              <a:t> </a:t>
            </a:r>
            <a:r>
              <a:rPr lang="fr-CA" i="1" dirty="0" err="1"/>
              <a:t>you</a:t>
            </a:r>
            <a:r>
              <a:rPr lang="fr-CA" i="1" dirty="0"/>
              <a:t> </a:t>
            </a:r>
            <a:r>
              <a:rPr lang="fr-CA" i="1" dirty="0" err="1"/>
              <a:t>happiness</a:t>
            </a:r>
            <a:r>
              <a:rPr lang="fr-CA" i="1" dirty="0"/>
              <a:t>!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08144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Galina</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Annie-Claude</a:t>
            </a:r>
          </a:p>
          <a:p>
            <a:endParaRPr lang="en-US" baseline="0" dirty="0"/>
          </a:p>
          <a:p>
            <a:pPr defTabSz="912937">
              <a:defRPr/>
            </a:pPr>
            <a:r>
              <a:rPr lang="fr-CA" dirty="0"/>
              <a:t>« </a:t>
            </a:r>
            <a:r>
              <a:rPr lang="fr-FR" dirty="0"/>
              <a:t>Vous savez maintenant que vous pouvez utiliser la langue de votre choix pour exprimer vos commentaires ou vos questions</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a:t>
            </a:r>
            <a:r>
              <a:rPr lang="fr-CA" baseline="0" dirty="0" err="1"/>
              <a:t>can</a:t>
            </a:r>
            <a:r>
              <a:rPr lang="fr-CA" baseline="0" dirty="0"/>
              <a:t>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Annie-Claude</a:t>
            </a:r>
            <a:endParaRPr lang="en-US" baseline="0" dirty="0"/>
          </a:p>
          <a:p>
            <a:endParaRPr lang="en-US" baseline="0" dirty="0"/>
          </a:p>
          <a:p>
            <a:r>
              <a:rPr lang="fr-CA" dirty="0"/>
              <a:t>Pour l’exercice de centrage,</a:t>
            </a:r>
            <a:r>
              <a:rPr lang="fr-CA" baseline="0" dirty="0"/>
              <a:t> nous allons utiliser une légère variation… Comme les exercices précédents, </a:t>
            </a:r>
            <a:r>
              <a:rPr lang="fr-CA" dirty="0"/>
              <a:t>l’astuce consiste à passer du «faire» à l’«être».</a:t>
            </a:r>
          </a:p>
          <a:p>
            <a:r>
              <a:rPr lang="fr-CA" dirty="0"/>
              <a:t>Commençons par ce qui suit…</a:t>
            </a:r>
          </a:p>
          <a:p>
            <a:pPr lvl="1"/>
            <a:r>
              <a:rPr lang="fr-CA" dirty="0"/>
              <a:t>Asseyez-vous en position droite, de la façon la plus confortable possible</a:t>
            </a:r>
          </a:p>
          <a:p>
            <a:pPr lvl="1"/>
            <a:r>
              <a:rPr lang="fr-CA" dirty="0"/>
              <a:t>L’exercice augmente en efficacité si vous maintenez les yeux clos ou </a:t>
            </a:r>
            <a:r>
              <a:rPr lang="fr-CA" dirty="0" err="1"/>
              <a:t>semi-clos</a:t>
            </a:r>
            <a:r>
              <a:rPr lang="fr-CA" dirty="0"/>
              <a:t>.</a:t>
            </a:r>
          </a:p>
          <a:p>
            <a:pPr lvl="1"/>
            <a:r>
              <a:rPr lang="fr-CA" dirty="0"/>
              <a:t>Concentrez-vous</a:t>
            </a:r>
            <a:r>
              <a:rPr lang="fr-CA" baseline="0" dirty="0"/>
              <a:t> sur votre respiration et répétez dans votre esprit les phrases suivantes qui vous semblent justes, en ce moment</a:t>
            </a:r>
            <a:r>
              <a:rPr lang="fr-CA" dirty="0"/>
              <a:t>..</a:t>
            </a:r>
          </a:p>
          <a:p>
            <a:endParaRPr lang="en-US" dirty="0"/>
          </a:p>
          <a:p>
            <a:r>
              <a:rPr lang="fr-CA" dirty="0"/>
              <a:t>Répétez deux ou trois fois :</a:t>
            </a:r>
          </a:p>
          <a:p>
            <a:pPr marL="742950" lvl="1" indent="-285750">
              <a:spcBef>
                <a:spcPts val="600"/>
              </a:spcBef>
              <a:buFont typeface="Arial" panose="020B0604020202020204" pitchFamily="34" charset="0"/>
              <a:buChar char="•"/>
            </a:pPr>
            <a:r>
              <a:rPr lang="fr-CA" sz="2400" dirty="0"/>
              <a:t>Puis-je être en sécurité</a:t>
            </a:r>
          </a:p>
          <a:p>
            <a:pPr marL="742950" lvl="1" indent="-285750">
              <a:spcBef>
                <a:spcPts val="600"/>
              </a:spcBef>
              <a:buFont typeface="Arial" panose="020B0604020202020204" pitchFamily="34" charset="0"/>
              <a:buChar char="•"/>
            </a:pPr>
            <a:r>
              <a:rPr lang="fr-CA" sz="2400" dirty="0"/>
              <a:t>Puis-je être en paix</a:t>
            </a:r>
          </a:p>
          <a:p>
            <a:pPr marL="742950" lvl="1" indent="-285750">
              <a:spcBef>
                <a:spcPts val="600"/>
              </a:spcBef>
              <a:buFont typeface="Arial" panose="020B0604020202020204" pitchFamily="34" charset="0"/>
              <a:buChar char="•"/>
            </a:pPr>
            <a:r>
              <a:rPr lang="fr-CA" sz="2400" dirty="0"/>
              <a:t>Puis-je être indulgent(e) envers moi-même</a:t>
            </a:r>
          </a:p>
          <a:p>
            <a:pPr marL="742950" lvl="1" indent="-285750">
              <a:spcBef>
                <a:spcPts val="600"/>
              </a:spcBef>
              <a:buFont typeface="Arial" panose="020B0604020202020204" pitchFamily="34" charset="0"/>
              <a:buChar char="•"/>
            </a:pPr>
            <a:r>
              <a:rPr lang="fr-CA" sz="2400" dirty="0"/>
              <a:t>Puis-je m’accepter tel que suis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0969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Annie-Claude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J'aimerais que des personnes partagent leur expérience, des idées, des défis ou des surprises que vous avez vécus ou remarqués lors de la pratique de la semaine dernière, y compris</a:t>
            </a:r>
            <a:r>
              <a:rPr lang="fr-CA"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dirty="0"/>
              <a:t>Boire d’eau en pleine conscience</a:t>
            </a:r>
          </a:p>
          <a:p>
            <a:pPr marL="171450" indent="-171450">
              <a:buFont typeface="Arial" panose="020B0604020202020204" pitchFamily="34" charset="0"/>
              <a:buChar char="•"/>
            </a:pPr>
            <a:r>
              <a:rPr lang="fr-CA" baseline="0" dirty="0"/>
              <a:t>L’</a:t>
            </a:r>
            <a:r>
              <a:rPr lang="fr-CA" baseline="0" dirty="0" err="1"/>
              <a:t>auto-compassion</a:t>
            </a:r>
            <a:endParaRPr lang="fr-CA" baseline="0" dirty="0"/>
          </a:p>
          <a:p>
            <a:pPr marL="171450" indent="-171450">
              <a:buFont typeface="Arial" panose="020B0604020202020204" pitchFamily="34" charset="0"/>
              <a:buChar char="•"/>
            </a:pPr>
            <a:r>
              <a:rPr lang="fr-CA" dirty="0"/>
              <a:t>Le nettoyage conscient de son environnement</a:t>
            </a:r>
            <a:endParaRPr lang="fr-CA" baseline="0"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(si besoin : </a:t>
            </a:r>
            <a:r>
              <a:rPr lang="fr-FR" baseline="0" dirty="0"/>
              <a:t>Un rappel amical que si vous vous joignez par téléphone, appuyez sur * 6 pour réactiver le son, puis appuyez à nouveau sur * 6 pour désactiver le son. Si vous ne reliez pas votre téléphone à </a:t>
            </a:r>
            <a:r>
              <a:rPr lang="fr-FR" baseline="0" dirty="0" err="1"/>
              <a:t>Webex</a:t>
            </a:r>
            <a:r>
              <a:rPr lang="fr-FR" baseline="0" dirty="0"/>
              <a:t>, les salles de sous-commission ne fonctionneront probablement pas pour vous.)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74383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Annie-Claude</a:t>
            </a:r>
          </a:p>
          <a:p>
            <a:endParaRPr lang="en-US" baseline="0" dirty="0"/>
          </a:p>
          <a:p>
            <a:pPr marL="0" marR="0" lvl="0" indent="0" algn="l" defTabSz="912937"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smtClean="0"/>
              <a:t>Galina</a:t>
            </a:r>
            <a:endParaRPr lang="en-US" baseline="0" dirty="0"/>
          </a:p>
          <a:p>
            <a:endParaRPr lang="en-US" baseline="0" dirty="0"/>
          </a:p>
          <a:p>
            <a:r>
              <a:rPr lang="fr-FR" dirty="0" smtClean="0"/>
              <a:t>Voici le modèle</a:t>
            </a:r>
            <a:r>
              <a:rPr lang="fr-FR" baseline="0" dirty="0" smtClean="0"/>
              <a:t> SCARF. C’</a:t>
            </a:r>
            <a:r>
              <a:rPr lang="fr-FR" dirty="0" smtClean="0"/>
              <a:t>est </a:t>
            </a:r>
            <a:r>
              <a:rPr lang="fr-FR" dirty="0"/>
              <a:t>un modèle très intéressant, </a:t>
            </a:r>
            <a:endParaRPr lang="fr-FR" dirty="0" smtClean="0"/>
          </a:p>
          <a:p>
            <a:endParaRPr lang="fr-FR" dirty="0" smtClean="0"/>
          </a:p>
          <a:p>
            <a:r>
              <a:rPr lang="fr-FR" sz="1200" b="0" i="0" kern="1200" dirty="0" smtClean="0">
                <a:solidFill>
                  <a:schemeClr val="tx1"/>
                </a:solidFill>
                <a:effectLst/>
                <a:latin typeface="+mn-lt"/>
                <a:ea typeface="+mn-ea"/>
                <a:cs typeface="+mn-cs"/>
              </a:rPr>
              <a:t>Les 5</a:t>
            </a:r>
            <a:r>
              <a:rPr lang="fr-FR" sz="1200" b="0" i="0" kern="1200" baseline="0" dirty="0" smtClean="0">
                <a:solidFill>
                  <a:schemeClr val="tx1"/>
                </a:solidFill>
                <a:effectLst/>
                <a:latin typeface="+mn-lt"/>
                <a:ea typeface="+mn-ea"/>
                <a:cs typeface="+mn-cs"/>
              </a:rPr>
              <a:t> lettres correspondent aux 5</a:t>
            </a:r>
            <a:r>
              <a:rPr lang="fr-FR" sz="1200" b="0" i="0" kern="1200" dirty="0" smtClean="0">
                <a:solidFill>
                  <a:schemeClr val="tx1"/>
                </a:solidFill>
                <a:effectLst/>
                <a:latin typeface="+mn-lt"/>
                <a:ea typeface="+mn-ea"/>
                <a:cs typeface="+mn-cs"/>
              </a:rPr>
              <a:t> besoins essentiels que toute personne cherche à combler par le travail. </a:t>
            </a:r>
          </a:p>
          <a:p>
            <a:endParaRPr lang="fr-FR" sz="1200" b="0" i="0" kern="1200" dirty="0" smtClean="0">
              <a:solidFill>
                <a:schemeClr val="tx1"/>
              </a:solidFill>
              <a:effectLst/>
              <a:latin typeface="+mn-lt"/>
              <a:ea typeface="+mn-ea"/>
              <a:cs typeface="+mn-cs"/>
            </a:endParaRPr>
          </a:p>
          <a:p>
            <a:r>
              <a:rPr lang="fr-FR" dirty="0" smtClean="0"/>
              <a:t>(Lisez ce que la diapositive indique pour chaque lettre).</a:t>
            </a:r>
          </a:p>
          <a:p>
            <a:endParaRPr lang="fr-FR" dirty="0" smtClean="0"/>
          </a:p>
          <a:p>
            <a:r>
              <a:rPr lang="fr-FR" dirty="0" smtClean="0"/>
              <a:t>S- ou comment on se perçoit</a:t>
            </a:r>
            <a:r>
              <a:rPr lang="fr-FR" baseline="0" dirty="0" smtClean="0"/>
              <a:t> dans le groupe. </a:t>
            </a:r>
          </a:p>
          <a:p>
            <a:endParaRPr lang="fr-FR" baseline="0" dirty="0" smtClean="0"/>
          </a:p>
          <a:p>
            <a:r>
              <a:rPr lang="fr-FR" baseline="0" dirty="0" smtClean="0"/>
              <a:t>C – ou le besoin d’avoir tous les détails, de savoir comment se passent les choses et de planifier le futur d’avance</a:t>
            </a:r>
          </a:p>
          <a:p>
            <a:endParaRPr lang="fr-FR" baseline="0" dirty="0" smtClean="0"/>
          </a:p>
          <a:p>
            <a:r>
              <a:rPr lang="fr-FR" baseline="0" dirty="0" smtClean="0"/>
              <a:t>A – c’est pour le besoin de prendre initiative et de montrer sa créativité</a:t>
            </a:r>
          </a:p>
          <a:p>
            <a:endParaRPr lang="fr-FR" baseline="0" dirty="0" smtClean="0"/>
          </a:p>
          <a:p>
            <a:r>
              <a:rPr lang="fr-FR" baseline="0" dirty="0" smtClean="0"/>
              <a:t>R – c’est pour le besoin d’appartenance à un groupe pour des relations formelles et informelles</a:t>
            </a:r>
          </a:p>
          <a:p>
            <a:endParaRPr lang="fr-FR" baseline="0" dirty="0" smtClean="0"/>
          </a:p>
          <a:p>
            <a:r>
              <a:rPr lang="fr-FR" baseline="0" dirty="0" smtClean="0"/>
              <a:t>F – ou le besoin d’échanges équitables et de justice</a:t>
            </a:r>
            <a:endParaRPr lang="fr-FR" dirty="0" smtClean="0"/>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Ainsi, les hormones du bonheur sont secrétées lorsque ces 5 besoins du SCARF sont nourris.</a:t>
            </a:r>
            <a:r>
              <a:rPr lang="fr-FR" sz="1200" b="0" i="0" kern="1200" baseline="0" dirty="0" smtClean="0">
                <a:solidFill>
                  <a:schemeClr val="tx1"/>
                </a:solidFill>
                <a:effectLst/>
                <a:latin typeface="+mn-lt"/>
                <a:ea typeface="+mn-ea"/>
                <a:cs typeface="+mn-cs"/>
              </a:rPr>
              <a:t> On a de la </a:t>
            </a:r>
            <a:r>
              <a:rPr lang="fr-FR" sz="1200" b="0" i="0" kern="1200" dirty="0" smtClean="0">
                <a:solidFill>
                  <a:schemeClr val="tx1"/>
                </a:solidFill>
                <a:effectLst/>
                <a:latin typeface="+mn-lt"/>
                <a:ea typeface="+mn-ea"/>
                <a:cs typeface="+mn-cs"/>
              </a:rPr>
              <a:t>confiance, tandis que les hormones du stress, au contraire, se libèrent lorsqu’un ou plusieurs besoins ne sont pas satisfaits. On a des doutes et on devient méfiant.</a:t>
            </a:r>
            <a:endParaRPr lang="fr-FR" dirty="0"/>
          </a:p>
          <a:p>
            <a:endParaRPr lang="fr-FR" dirty="0"/>
          </a:p>
          <a:p>
            <a:r>
              <a:rPr lang="fr-FR" dirty="0" smtClean="0"/>
              <a:t>Sur</a:t>
            </a:r>
            <a:r>
              <a:rPr lang="fr-FR" baseline="0" dirty="0" smtClean="0"/>
              <a:t> les prochaines deux diapositives nous allons voir en plus grands détails le modèle. </a:t>
            </a:r>
            <a:r>
              <a:rPr lang="fr-FR" dirty="0" smtClean="0"/>
              <a:t>Et nous allons</a:t>
            </a:r>
            <a:r>
              <a:rPr lang="fr-FR" baseline="0" dirty="0" smtClean="0"/>
              <a:t> regarder aussi </a:t>
            </a:r>
            <a:r>
              <a:rPr lang="fr-FR" dirty="0" smtClean="0"/>
              <a:t>une </a:t>
            </a:r>
            <a:r>
              <a:rPr lang="fr-FR" dirty="0"/>
              <a:t>courte vidéo. </a:t>
            </a:r>
            <a:endParaRPr lang="fr-FR" dirty="0" smtClean="0"/>
          </a:p>
          <a:p>
            <a:endParaRPr lang="fr-CA" baseline="0" dirty="0" smtClean="0"/>
          </a:p>
          <a:p>
            <a:endParaRPr lang="fr-CA" baseline="0" dirty="0" smtClean="0"/>
          </a:p>
          <a:p>
            <a:endParaRPr lang="fr-CA" baseline="0" dirty="0" smtClean="0"/>
          </a:p>
          <a:p>
            <a:endParaRPr lang="en-CA" baseline="0" dirty="0"/>
          </a:p>
          <a:p>
            <a:r>
              <a:rPr lang="en-CA" baseline="0" dirty="0" err="1"/>
              <a:t>Resourcess</a:t>
            </a:r>
            <a:r>
              <a:rPr lang="en-CA" baseline="0" dirty="0"/>
              <a:t> en </a:t>
            </a:r>
            <a:r>
              <a:rPr lang="en-CA" baseline="0" dirty="0" err="1"/>
              <a:t>Français</a:t>
            </a:r>
            <a:r>
              <a:rPr lang="en-CA" baseline="0" dirty="0"/>
              <a:t> :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a:t>
            </a:r>
            <a:r>
              <a:rPr lang="fr-FR" dirty="0" err="1"/>
              <a:t>neuroleadership</a:t>
            </a:r>
            <a:r>
              <a:rPr lang="fr-FR" dirty="0"/>
              <a:t> démystifié? Pour susciter l’engagement - </a:t>
            </a:r>
            <a:r>
              <a:rPr lang="en-CA" sz="1200" dirty="0">
                <a:hlinkClick r:id="rId3"/>
              </a:rPr>
              <a:t>https://optimumtalent.com/publications/le-neuroleadership-demystifie-pour-susciter-lengagement/?lang=fr</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Collaborer</a:t>
            </a:r>
            <a:r>
              <a:rPr lang="en-CA" dirty="0"/>
              <a:t> et influencer</a:t>
            </a:r>
            <a:r>
              <a:rPr lang="en-CA" baseline="0" dirty="0"/>
              <a:t> plus </a:t>
            </a:r>
            <a:r>
              <a:rPr lang="en-CA" baseline="0" dirty="0" err="1"/>
              <a:t>efficacement</a:t>
            </a:r>
            <a:r>
              <a:rPr lang="en-CA" baseline="0" dirty="0"/>
              <a:t> </a:t>
            </a:r>
            <a:r>
              <a:rPr lang="en-CA" dirty="0"/>
              <a:t>https://icfquebec.org/article/379</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11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smtClean="0"/>
              <a:t>Galina</a:t>
            </a:r>
          </a:p>
          <a:p>
            <a:endParaRPr lang="en-US" baseline="0" dirty="0" smtClean="0"/>
          </a:p>
          <a:p>
            <a:r>
              <a:rPr lang="fr-FR" baseline="0" dirty="0" smtClean="0"/>
              <a:t>Voici maintenant comment on peut utiliser les 5 leviers du SCARF comme des outils pour guider la gestion d’équipe. </a:t>
            </a:r>
          </a:p>
          <a:p>
            <a:endParaRPr lang="fr-FR" baseline="0" dirty="0" smtClean="0"/>
          </a:p>
          <a:p>
            <a:r>
              <a:rPr lang="fr-FR" baseline="0" dirty="0" smtClean="0"/>
              <a:t>Si le levier moteur pour un employé est par exemple le </a:t>
            </a:r>
            <a:r>
              <a:rPr lang="fr-FR" b="1" baseline="0" dirty="0" smtClean="0"/>
              <a:t>Statut</a:t>
            </a:r>
            <a:r>
              <a:rPr lang="fr-FR" baseline="0" dirty="0" smtClean="0"/>
              <a:t>, c’est important de reconnaître sa place </a:t>
            </a:r>
            <a:r>
              <a:rPr lang="fr-FR" baseline="0" dirty="0" smtClean="0"/>
              <a:t>au sein de </a:t>
            </a:r>
            <a:r>
              <a:rPr lang="fr-FR" baseline="0" dirty="0" smtClean="0"/>
              <a:t>l’équipe, pour que cette personne passe d’une réaction de menace ou de doute à une réaction de récompense et plein engagement. </a:t>
            </a:r>
          </a:p>
          <a:p>
            <a:r>
              <a:rPr lang="fr-FR" baseline="0" dirty="0" smtClean="0"/>
              <a:t>Cette personne ne réagit bien aux critiques, à l’exclusion de groupe, et même aux succès de ses collègues qui sont perçus comme concurrents. Une telle personne a besoin d’éloges, de reconnaissance et même de nouvelles responsabilités. </a:t>
            </a:r>
          </a:p>
          <a:p>
            <a:endParaRPr lang="fr-FR" baseline="0" dirty="0" smtClean="0"/>
          </a:p>
          <a:p>
            <a:r>
              <a:rPr lang="fr-FR" baseline="0" dirty="0" smtClean="0"/>
              <a:t>Si le levier moteur est la </a:t>
            </a:r>
            <a:r>
              <a:rPr lang="fr-FR" b="1" baseline="0" dirty="0" smtClean="0"/>
              <a:t>Certitude</a:t>
            </a:r>
            <a:r>
              <a:rPr lang="fr-FR" baseline="0" dirty="0" smtClean="0"/>
              <a:t>, c’est important de combler ce besoin par une routine bien établie, un travail étape par étape avec des échéanciers bien claires. Des changements trop fréquents et de ne pas connaître les attentes peuvent être perçus comme menace.</a:t>
            </a:r>
          </a:p>
          <a:p>
            <a:endParaRPr lang="fr-FR" baseline="0" dirty="0" smtClean="0"/>
          </a:p>
          <a:p>
            <a:r>
              <a:rPr lang="fr-FR" baseline="0" dirty="0" smtClean="0"/>
              <a:t>Les gens qui ont l’</a:t>
            </a:r>
            <a:r>
              <a:rPr lang="fr-FR" b="1" baseline="0" dirty="0" smtClean="0"/>
              <a:t>Autonomie</a:t>
            </a:r>
            <a:r>
              <a:rPr lang="fr-FR" baseline="0" dirty="0" smtClean="0"/>
              <a:t> comme levier moteur, ont besoin de perception du contrôle pour avoir une réaction de récompense. Par contre, être supervisé de très près sera perçu comme menace</a:t>
            </a:r>
          </a:p>
          <a:p>
            <a:endParaRPr lang="fr-FR" baseline="0" dirty="0" smtClean="0"/>
          </a:p>
          <a:p>
            <a:r>
              <a:rPr lang="fr-FR" baseline="0" dirty="0" smtClean="0"/>
              <a:t>Ensuite, les </a:t>
            </a:r>
            <a:r>
              <a:rPr lang="fr-FR" b="1" baseline="0" dirty="0" smtClean="0"/>
              <a:t>Relations</a:t>
            </a:r>
            <a:r>
              <a:rPr lang="fr-FR" baseline="0" dirty="0" smtClean="0"/>
              <a:t> peuvent aussi être un levier moteur. Si la gestion peut assurer l’appartenance à un groupe formel ou informel, cela dirige l’employé avec ce type de besoin vers une réaction de récompense. Les changements dans </a:t>
            </a:r>
            <a:r>
              <a:rPr lang="fr-FR" baseline="0" dirty="0" smtClean="0"/>
              <a:t>le </a:t>
            </a:r>
            <a:r>
              <a:rPr lang="fr-FR" baseline="0" dirty="0" smtClean="0"/>
              <a:t>groupe, or des mises à l’écart d’une réunion peuvent au contraire enclencher la réaction de menace. </a:t>
            </a:r>
          </a:p>
          <a:p>
            <a:endParaRPr lang="fr-FR" baseline="0" dirty="0" smtClean="0"/>
          </a:p>
          <a:p>
            <a:r>
              <a:rPr lang="fr-FR" baseline="0" dirty="0" smtClean="0"/>
              <a:t>La transparence est importante pour les gens ayant le besoin de </a:t>
            </a:r>
            <a:r>
              <a:rPr lang="fr-FR" b="1" baseline="0" dirty="0" smtClean="0"/>
              <a:t>Franc-jeu</a:t>
            </a:r>
            <a:r>
              <a:rPr lang="fr-FR" baseline="0" dirty="0" smtClean="0"/>
              <a:t>. Ils ont besoin de partage d’informations. Ainsi, des explications détaillées des décisions controversées peuvent s’avérer une bonne approche. </a:t>
            </a:r>
          </a:p>
          <a:p>
            <a:endParaRPr lang="fr-FR" baseline="0" dirty="0" smtClean="0"/>
          </a:p>
          <a:p>
            <a:r>
              <a:rPr lang="fr-FR" baseline="0" dirty="0" smtClean="0"/>
              <a:t>Comme on peut voir, Il est donc primordial d’utiliser les 5 leviers du SCARF comme piliers </a:t>
            </a:r>
            <a:r>
              <a:rPr lang="fr-FR" u="sng" baseline="0" dirty="0" smtClean="0"/>
              <a:t>pour un leader inspirant. </a:t>
            </a:r>
          </a:p>
          <a:p>
            <a:endParaRPr lang="fr-FR" dirty="0"/>
          </a:p>
          <a:p>
            <a:r>
              <a:rPr lang="fr-FR" dirty="0" smtClean="0"/>
              <a:t>On peut aussi utiliser cet outil pour mieux</a:t>
            </a:r>
            <a:r>
              <a:rPr lang="fr-FR" baseline="0" dirty="0" smtClean="0"/>
              <a:t> connaitre nos propres besoins et mieux les communiquer a nos gestionnaires au travail.</a:t>
            </a:r>
          </a:p>
          <a:p>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smtClean="0"/>
              <a:t>((explique ce qui est perçu comme une menace et ce qui est perçu comme une récompense sur la base de la diapositive))</a:t>
            </a:r>
            <a:endParaRPr lang="fr-FR" i="1"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Ressources</a:t>
            </a:r>
            <a:r>
              <a:rPr lang="en-CA" dirty="0"/>
              <a:t> en </a:t>
            </a:r>
            <a:r>
              <a:rPr lang="en-CA" dirty="0" err="1"/>
              <a:t>français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https://matheo.uliege.be/bitstream/2268.2/3179/4/TFE%20QUENTIN%20MARLIER.pdf</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83472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smtClean="0"/>
              <a:t>Galina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Pour résumer, si un leader veut assurer l’engagement des membres de son équipe, ce serait une bonne idée qu’il ou elle reconnaisse les valeurs et le </a:t>
            </a:r>
            <a:r>
              <a:rPr lang="fr-FR" u="sng" baseline="0" dirty="0" smtClean="0"/>
              <a:t>statut</a:t>
            </a:r>
            <a:r>
              <a:rPr lang="fr-FR" baseline="0" dirty="0" smtClean="0"/>
              <a:t> mis en jeu pour projeter l’équipe dans une </a:t>
            </a:r>
            <a:r>
              <a:rPr lang="fr-FR" u="none" baseline="0" dirty="0" smtClean="0"/>
              <a:t>certaine sécurité</a:t>
            </a:r>
            <a:r>
              <a:rPr lang="fr-FR" baseline="0" dirty="0" smtClean="0"/>
              <a:t> </a:t>
            </a:r>
            <a:r>
              <a:rPr lang="fr-FR" baseline="0" dirty="0" smtClean="0"/>
              <a:t>et </a:t>
            </a:r>
            <a:r>
              <a:rPr lang="fr-FR" u="sng" baseline="0" dirty="0" smtClean="0"/>
              <a:t>certitude</a:t>
            </a:r>
            <a:r>
              <a:rPr lang="fr-FR" baseline="0" dirty="0" smtClean="0"/>
              <a:t> vers </a:t>
            </a:r>
            <a:r>
              <a:rPr lang="fr-FR" baseline="0" dirty="0" smtClean="0"/>
              <a:t>le futur, et également de permettre le développement de la proactivité et </a:t>
            </a:r>
            <a:r>
              <a:rPr lang="fr-FR" u="sng" baseline="0" dirty="0" smtClean="0"/>
              <a:t>l’autonomie</a:t>
            </a:r>
            <a:r>
              <a:rPr lang="fr-FR" baseline="0" dirty="0" smtClean="0"/>
              <a:t> en fédérant l’esprit d’équipe et </a:t>
            </a:r>
            <a:r>
              <a:rPr lang="fr-FR" u="sng" baseline="0" dirty="0" smtClean="0"/>
              <a:t>bonnes relations </a:t>
            </a:r>
            <a:r>
              <a:rPr lang="fr-FR" baseline="0" dirty="0" smtClean="0"/>
              <a:t>et en promouvant la transparence pour permettre l’évolution de son équipe dans un système perçu comme </a:t>
            </a:r>
            <a:r>
              <a:rPr lang="fr-FR" u="none" baseline="0" dirty="0" smtClean="0"/>
              <a:t>juste, équitable </a:t>
            </a:r>
            <a:r>
              <a:rPr lang="fr-FR" baseline="0" dirty="0" smtClean="0"/>
              <a:t>et bienveillant ou tout court </a:t>
            </a:r>
            <a:r>
              <a:rPr lang="fr-FR" u="sng" baseline="0" dirty="0" smtClean="0"/>
              <a:t>franc-jeu</a:t>
            </a:r>
            <a:r>
              <a:rPr lang="fr-FR" baseline="0" dirty="0" smtClean="0"/>
              <a:t>.</a:t>
            </a: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i="1" baseline="0" dirty="0" smtClean="0"/>
              <a:t>((paraphraser la diapositive))</a:t>
            </a:r>
            <a:endParaRPr lang="en-CA"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i="0" dirty="0">
                <a:effectLst/>
                <a:latin typeface="Roboto" panose="02000000000000000000" pitchFamily="2" charset="0"/>
              </a:rPr>
              <a:t>Maintenant on va regarder </a:t>
            </a:r>
            <a:r>
              <a:rPr lang="fr-FR" b="0" i="0" dirty="0" smtClean="0">
                <a:effectLst/>
                <a:latin typeface="Roboto" panose="02000000000000000000" pitchFamily="2" charset="0"/>
              </a:rPr>
              <a:t>la vidéo</a:t>
            </a:r>
            <a:r>
              <a:rPr lang="fr-FR" b="0" i="0" baseline="0" dirty="0" smtClean="0">
                <a:effectLst/>
                <a:latin typeface="Roboto" panose="02000000000000000000" pitchFamily="2" charset="0"/>
              </a:rPr>
              <a:t> sur l</a:t>
            </a:r>
            <a:r>
              <a:rPr lang="fr-FR" b="0" i="0" dirty="0" smtClean="0">
                <a:effectLst/>
                <a:latin typeface="Roboto" panose="02000000000000000000" pitchFamily="2" charset="0"/>
              </a:rPr>
              <a:t>e </a:t>
            </a:r>
            <a:r>
              <a:rPr lang="fr-FR" b="0" i="0" dirty="0">
                <a:effectLst/>
                <a:latin typeface="Roboto" panose="02000000000000000000" pitchFamily="2" charset="0"/>
              </a:rPr>
              <a:t>modèle SCARF: le </a:t>
            </a:r>
            <a:r>
              <a:rPr lang="fr-FR" b="0" i="0" dirty="0" err="1">
                <a:effectLst/>
                <a:latin typeface="Roboto" panose="02000000000000000000" pitchFamily="2" charset="0"/>
              </a:rPr>
              <a:t>neuroleadership</a:t>
            </a:r>
            <a:r>
              <a:rPr lang="fr-FR" b="0" i="0" dirty="0">
                <a:effectLst/>
                <a:latin typeface="Roboto" panose="02000000000000000000" pitchFamily="2" charset="0"/>
              </a:rPr>
              <a:t>, 2 mins - </a:t>
            </a:r>
            <a:r>
              <a:rPr lang="en-US" dirty="0">
                <a:hlinkClick r:id="rId4"/>
              </a:rPr>
              <a:t>https://www.youtube.com/watch?v=ImPUk6OhJM0</a:t>
            </a:r>
            <a:r>
              <a:rPr lang="en-US" dirty="0"/>
              <a:t> </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Ressources</a:t>
            </a:r>
            <a:r>
              <a:rPr lang="en-CA" dirty="0"/>
              <a:t> en </a:t>
            </a:r>
            <a:r>
              <a:rPr lang="en-CA" dirty="0" err="1"/>
              <a:t>français</a:t>
            </a:r>
            <a:r>
              <a:rPr lang="en-CA"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Les leviers </a:t>
            </a:r>
            <a:r>
              <a:rPr lang="en-CA" dirty="0" err="1"/>
              <a:t>d’engagement</a:t>
            </a:r>
            <a:r>
              <a:rPr lang="en-CA" dirty="0"/>
              <a:t> de </a:t>
            </a:r>
            <a:r>
              <a:rPr lang="en-CA" dirty="0" err="1"/>
              <a:t>vos</a:t>
            </a:r>
            <a:r>
              <a:rPr lang="en-CA" dirty="0"/>
              <a:t> </a:t>
            </a:r>
            <a:r>
              <a:rPr lang="en-CA" dirty="0" err="1"/>
              <a:t>collaborateurs</a:t>
            </a:r>
            <a:r>
              <a:rPr lang="en-CA" dirty="0"/>
              <a:t>: https://www.koherence.fr/scarf-engagement-motivation-collaborateur-dispositif-rh/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Utiliser</a:t>
            </a:r>
            <a:r>
              <a:rPr lang="en-CA" baseline="0" dirty="0"/>
              <a:t> le </a:t>
            </a:r>
            <a:r>
              <a:rPr lang="en-CA" baseline="0" dirty="0" err="1"/>
              <a:t>modèle</a:t>
            </a:r>
            <a:r>
              <a:rPr lang="en-CA" baseline="0" dirty="0"/>
              <a:t> SCARF dans le management des </a:t>
            </a:r>
            <a:r>
              <a:rPr lang="en-CA" baseline="0" dirty="0" err="1"/>
              <a:t>ressources</a:t>
            </a:r>
            <a:r>
              <a:rPr lang="en-CA" baseline="0" dirty="0"/>
              <a:t> </a:t>
            </a:r>
            <a:r>
              <a:rPr lang="en-CA" baseline="0" dirty="0" err="1"/>
              <a:t>humaines</a:t>
            </a:r>
            <a:r>
              <a:rPr lang="en-CA" baseline="0" dirty="0"/>
              <a:t> </a:t>
            </a:r>
            <a:r>
              <a:rPr lang="en-CA" dirty="0"/>
              <a:t>https://matheo.uliege.be/bitstream/2268.2/3179/4/TFE%20QUENTIN%20MARLIER.pdf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Le SCARF MODEL, les 5 leviers de motivation ! - </a:t>
            </a:r>
            <a:r>
              <a:rPr lang="en-US" sz="1200" dirty="0">
                <a:hlinkClick r:id="rId5"/>
              </a:rPr>
              <a:t>https://www.youtube.com/watch?v=UcH0y3wmhVw</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Resources in English: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a:t>
            </a:r>
            <a:r>
              <a:rPr lang="en-US" b="0" i="0" dirty="0" err="1">
                <a:effectLst/>
                <a:latin typeface="Roboto" panose="02000000000000000000" pitchFamily="2" charset="0"/>
              </a:rPr>
              <a:t>ntroduction</a:t>
            </a:r>
            <a:r>
              <a:rPr lang="en-US" b="0" i="0" dirty="0">
                <a:effectLst/>
                <a:latin typeface="Roboto" panose="02000000000000000000" pitchFamily="2" charset="0"/>
              </a:rPr>
              <a:t> to the SCARF Management Model</a:t>
            </a:r>
            <a:r>
              <a:rPr lang="en-CA" baseline="0" dirty="0"/>
              <a:t> – https://www.youtube.com/watch?v=K-IW7PQcMpE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Take the SCARF Assessment from </a:t>
            </a:r>
            <a:r>
              <a:rPr lang="en-US" b="0" i="0" dirty="0" err="1">
                <a:effectLst/>
                <a:latin typeface="Roboto" panose="02000000000000000000" pitchFamily="2" charset="0"/>
              </a:rPr>
              <a:t>NeuroLeadership</a:t>
            </a:r>
            <a:r>
              <a:rPr lang="en-US" b="0" i="0" dirty="0">
                <a:effectLst/>
                <a:latin typeface="Roboto" panose="02000000000000000000" pitchFamily="2" charset="0"/>
              </a:rPr>
              <a:t> Institute - </a:t>
            </a:r>
            <a:r>
              <a:rPr lang="en-CA" baseline="0" dirty="0"/>
              <a:t>https://www.youtube.com/watch?v=IOU6uCwx6Tk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The secret to giving great feedback avec sous-</a:t>
            </a:r>
            <a:r>
              <a:rPr lang="en-CA" baseline="0" dirty="0" err="1"/>
              <a:t>tritres</a:t>
            </a:r>
            <a:r>
              <a:rPr lang="en-CA" baseline="0" dirty="0"/>
              <a:t> en </a:t>
            </a:r>
            <a:r>
              <a:rPr lang="en-CA" baseline="0" dirty="0" err="1"/>
              <a:t>francais</a:t>
            </a:r>
            <a:r>
              <a:rPr lang="en-CA" baseline="0" dirty="0"/>
              <a:t> : https://www.youtube.com/watch?v=wtl5UrrgU8c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Scarf Model adjusted avec sous-titres en </a:t>
            </a:r>
            <a:r>
              <a:rPr lang="en-CA" baseline="0" dirty="0" err="1"/>
              <a:t>francais</a:t>
            </a:r>
            <a:r>
              <a:rPr lang="en-CA" baseline="0" dirty="0"/>
              <a:t>: https://www.youtube.com/watch?v=NDJg-1bX_Qk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https://childcareta.acf.hhs.gov/systemsbuilding/systems-guides/leadership/leading-ourselves/scarf-model</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https://www.mindtools.com/pages/article/SCARF.htm</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74122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Galina</a:t>
            </a:r>
          </a:p>
          <a:p>
            <a:endParaRPr lang="en-US" baseline="0" dirty="0"/>
          </a:p>
          <a:p>
            <a:pPr algn="just" fontAlgn="base"/>
            <a:r>
              <a:rPr lang="fr-FR" b="0" i="0" dirty="0">
                <a:solidFill>
                  <a:srgbClr val="07355A"/>
                </a:solidFill>
                <a:effectLst/>
                <a:latin typeface="Montserrat" panose="00000500000000000000" pitchFamily="2" charset="0"/>
              </a:rPr>
              <a:t>La technique </a:t>
            </a:r>
            <a:r>
              <a:rPr lang="fr-FR" b="0" i="0" dirty="0" smtClean="0">
                <a:solidFill>
                  <a:srgbClr val="07355A"/>
                </a:solidFill>
                <a:effectLst/>
                <a:latin typeface="Montserrat" panose="00000500000000000000" pitchFamily="2" charset="0"/>
              </a:rPr>
              <a:t>suivante, </a:t>
            </a:r>
            <a:r>
              <a:rPr lang="fr-FR" b="0" i="0" dirty="0">
                <a:solidFill>
                  <a:srgbClr val="07355A"/>
                </a:solidFill>
                <a:effectLst/>
                <a:latin typeface="Montserrat" panose="00000500000000000000" pitchFamily="2" charset="0"/>
              </a:rPr>
              <a:t>utilisée pour aider à réguler nos réactions et nos émotions, </a:t>
            </a:r>
            <a:r>
              <a:rPr lang="fr-FR" b="0" i="0" dirty="0" smtClean="0">
                <a:solidFill>
                  <a:srgbClr val="07355A"/>
                </a:solidFill>
                <a:effectLst/>
                <a:latin typeface="Montserrat" panose="00000500000000000000" pitchFamily="2" charset="0"/>
              </a:rPr>
              <a:t>est proposée </a:t>
            </a:r>
            <a:r>
              <a:rPr lang="fr-FR" b="0" i="0" dirty="0">
                <a:solidFill>
                  <a:srgbClr val="07355A"/>
                </a:solidFill>
                <a:effectLst/>
                <a:latin typeface="Montserrat" panose="00000500000000000000" pitchFamily="2" charset="0"/>
              </a:rPr>
              <a:t>pour le programme </a:t>
            </a:r>
            <a:r>
              <a:rPr lang="fr-FR" b="0" i="0" dirty="0" smtClean="0">
                <a:solidFill>
                  <a:srgbClr val="07355A"/>
                </a:solidFill>
                <a:effectLst/>
                <a:latin typeface="Montserrat" panose="00000500000000000000" pitchFamily="2" charset="0"/>
              </a:rPr>
              <a:t>de </a:t>
            </a:r>
            <a:r>
              <a:rPr lang="fr-FR" b="0" i="0" dirty="0" err="1" smtClean="0">
                <a:solidFill>
                  <a:srgbClr val="07355A"/>
                </a:solidFill>
                <a:effectLst/>
                <a:latin typeface="Montserrat" panose="00000500000000000000" pitchFamily="2" charset="0"/>
              </a:rPr>
              <a:t>Search</a:t>
            </a:r>
            <a:r>
              <a:rPr lang="fr-FR" b="0" i="0" dirty="0" smtClean="0">
                <a:solidFill>
                  <a:srgbClr val="07355A"/>
                </a:solidFill>
                <a:effectLst/>
                <a:latin typeface="Montserrat" panose="00000500000000000000" pitchFamily="2" charset="0"/>
              </a:rPr>
              <a:t> Inside</a:t>
            </a:r>
            <a:r>
              <a:rPr lang="fr-FR" b="0" i="0" baseline="0" dirty="0" smtClean="0">
                <a:solidFill>
                  <a:srgbClr val="07355A"/>
                </a:solidFill>
                <a:effectLst/>
                <a:latin typeface="Montserrat" panose="00000500000000000000" pitchFamily="2" charset="0"/>
              </a:rPr>
              <a:t> </a:t>
            </a:r>
            <a:r>
              <a:rPr lang="fr-FR" b="0" i="0" dirty="0" err="1" smtClean="0">
                <a:solidFill>
                  <a:srgbClr val="07355A"/>
                </a:solidFill>
                <a:effectLst/>
                <a:latin typeface="Montserrat" panose="00000500000000000000" pitchFamily="2" charset="0"/>
              </a:rPr>
              <a:t>Yourself</a:t>
            </a:r>
            <a:r>
              <a:rPr lang="fr-FR" b="0" i="0" dirty="0" smtClean="0">
                <a:solidFill>
                  <a:srgbClr val="07355A"/>
                </a:solidFill>
                <a:effectLst/>
                <a:latin typeface="Montserrat" panose="00000500000000000000" pitchFamily="2" charset="0"/>
              </a:rPr>
              <a:t> Leadership Institute « </a:t>
            </a:r>
            <a:r>
              <a:rPr lang="fr-FR" b="0" i="0" dirty="0">
                <a:solidFill>
                  <a:srgbClr val="07355A"/>
                </a:solidFill>
                <a:effectLst/>
                <a:latin typeface="Montserrat" panose="00000500000000000000" pitchFamily="2" charset="0"/>
              </a:rPr>
              <a:t>Stop / </a:t>
            </a:r>
            <a:r>
              <a:rPr lang="fr-FR" b="0" i="0" dirty="0" err="1">
                <a:solidFill>
                  <a:srgbClr val="07355A"/>
                </a:solidFill>
                <a:effectLst/>
                <a:latin typeface="Montserrat" panose="00000500000000000000" pitchFamily="2" charset="0"/>
              </a:rPr>
              <a:t>Breathe</a:t>
            </a:r>
            <a:r>
              <a:rPr lang="fr-FR" b="0" i="0" dirty="0">
                <a:solidFill>
                  <a:srgbClr val="07355A"/>
                </a:solidFill>
                <a:effectLst/>
                <a:latin typeface="Montserrat" panose="00000500000000000000" pitchFamily="2" charset="0"/>
              </a:rPr>
              <a:t> / Notice / </a:t>
            </a:r>
            <a:r>
              <a:rPr lang="fr-FR" b="0" i="0" dirty="0" err="1">
                <a:solidFill>
                  <a:srgbClr val="07355A"/>
                </a:solidFill>
                <a:effectLst/>
                <a:latin typeface="Montserrat" panose="00000500000000000000" pitchFamily="2" charset="0"/>
              </a:rPr>
              <a:t>Reflect</a:t>
            </a:r>
            <a:r>
              <a:rPr lang="fr-FR" b="0" i="0" dirty="0">
                <a:solidFill>
                  <a:srgbClr val="07355A"/>
                </a:solidFill>
                <a:effectLst/>
                <a:latin typeface="Montserrat" panose="00000500000000000000" pitchFamily="2" charset="0"/>
              </a:rPr>
              <a:t> / </a:t>
            </a:r>
            <a:r>
              <a:rPr lang="fr-FR" b="0" i="0" dirty="0" err="1">
                <a:solidFill>
                  <a:srgbClr val="07355A"/>
                </a:solidFill>
                <a:effectLst/>
                <a:latin typeface="Montserrat" panose="00000500000000000000" pitchFamily="2" charset="0"/>
              </a:rPr>
              <a:t>Respond</a:t>
            </a:r>
            <a:r>
              <a:rPr lang="fr-FR" b="0" i="0" dirty="0">
                <a:solidFill>
                  <a:srgbClr val="07355A"/>
                </a:solidFill>
                <a:effectLst/>
                <a:latin typeface="Montserrat" panose="00000500000000000000" pitchFamily="2" charset="0"/>
              </a:rPr>
              <a:t> ». Soit en français : « Arrête / Respire / Constate / Réfléchis / Réponds ». Lorsqu’un événement extérieur déclenche une </a:t>
            </a:r>
            <a:r>
              <a:rPr lang="fr-FR" b="0" i="0" dirty="0" smtClean="0">
                <a:solidFill>
                  <a:srgbClr val="07355A"/>
                </a:solidFill>
                <a:effectLst/>
                <a:latin typeface="Montserrat" panose="00000500000000000000" pitchFamily="2" charset="0"/>
              </a:rPr>
              <a:t>réaction émotionnelle négative, </a:t>
            </a:r>
            <a:r>
              <a:rPr lang="fr-FR" b="0" i="0" dirty="0">
                <a:solidFill>
                  <a:srgbClr val="07355A"/>
                </a:solidFill>
                <a:effectLst/>
                <a:latin typeface="Montserrat" panose="00000500000000000000" pitchFamily="2" charset="0"/>
              </a:rPr>
              <a:t>suivre cette séquence </a:t>
            </a:r>
            <a:r>
              <a:rPr lang="fr-FR" b="0" i="0" dirty="0" smtClean="0">
                <a:solidFill>
                  <a:srgbClr val="07355A"/>
                </a:solidFill>
                <a:effectLst/>
                <a:latin typeface="Montserrat" panose="00000500000000000000" pitchFamily="2" charset="0"/>
              </a:rPr>
              <a:t>permet </a:t>
            </a:r>
            <a:r>
              <a:rPr lang="fr-FR" b="0" i="0" dirty="0">
                <a:solidFill>
                  <a:srgbClr val="07355A"/>
                </a:solidFill>
                <a:effectLst/>
                <a:latin typeface="Montserrat" panose="00000500000000000000" pitchFamily="2" charset="0"/>
              </a:rPr>
              <a:t>de laisser au néocortex le temps de faire son travail de prise de distance, d’analyse et de régulation des émotions, pour une réponse plus efficace</a:t>
            </a:r>
            <a:r>
              <a:rPr lang="fr-FR" b="0" i="0" dirty="0" smtClean="0">
                <a:solidFill>
                  <a:srgbClr val="07355A"/>
                </a:solidFill>
                <a:effectLst/>
                <a:latin typeface="Montserrat" panose="00000500000000000000" pitchFamily="2" charset="0"/>
              </a:rPr>
              <a:t>.</a:t>
            </a:r>
          </a:p>
          <a:p>
            <a:pPr algn="just" fontAlgn="base"/>
            <a:r>
              <a:rPr lang="fr-FR" b="0" i="0" dirty="0" smtClean="0">
                <a:solidFill>
                  <a:srgbClr val="07355A"/>
                </a:solidFill>
                <a:effectLst/>
                <a:latin typeface="Montserrat" panose="00000500000000000000" pitchFamily="2" charset="0"/>
              </a:rPr>
              <a:t>On peut dire tout simplement qu’on se met dans la</a:t>
            </a:r>
            <a:r>
              <a:rPr lang="fr-FR" b="0" i="0" baseline="0" dirty="0" smtClean="0">
                <a:solidFill>
                  <a:srgbClr val="07355A"/>
                </a:solidFill>
                <a:effectLst/>
                <a:latin typeface="Montserrat" panose="00000500000000000000" pitchFamily="2" charset="0"/>
              </a:rPr>
              <a:t> position d’observateur. </a:t>
            </a:r>
          </a:p>
          <a:p>
            <a:pPr algn="just" fontAlgn="base"/>
            <a:endParaRPr lang="fr-FR" b="0" i="0" baseline="0" dirty="0" smtClean="0">
              <a:solidFill>
                <a:srgbClr val="07355A"/>
              </a:solidFill>
              <a:effectLst/>
              <a:latin typeface="Montserrat" panose="00000500000000000000" pitchFamily="2" charset="0"/>
            </a:endParaRPr>
          </a:p>
          <a:p>
            <a:pPr algn="just" fontAlgn="base"/>
            <a:r>
              <a:rPr lang="fr-FR" b="0" i="0" baseline="0" dirty="0" smtClean="0">
                <a:solidFill>
                  <a:srgbClr val="07355A"/>
                </a:solidFill>
                <a:effectLst/>
                <a:latin typeface="Montserrat" panose="00000500000000000000" pitchFamily="2" charset="0"/>
              </a:rPr>
              <a:t>Voici comment mettre en pratique cette technique. </a:t>
            </a:r>
            <a:endParaRPr lang="fr-FR" b="0" i="0" dirty="0">
              <a:solidFill>
                <a:srgbClr val="07355A"/>
              </a:solidFill>
              <a:effectLst/>
              <a:latin typeface="Montserrat" panose="00000500000000000000" pitchFamily="2" charset="0"/>
            </a:endParaRPr>
          </a:p>
          <a:p>
            <a:pPr algn="just" fontAlgn="base"/>
            <a:endParaRPr lang="fr-FR" b="0" i="0" dirty="0">
              <a:solidFill>
                <a:srgbClr val="07355A"/>
              </a:solidFill>
              <a:effectLst/>
              <a:latin typeface="Montserrat" panose="00000500000000000000" pitchFamily="2" charset="0"/>
            </a:endParaRPr>
          </a:p>
          <a:p>
            <a:pPr algn="just" fontAlgn="base"/>
            <a:r>
              <a:rPr lang="fr-FR" b="0" i="0" dirty="0">
                <a:solidFill>
                  <a:srgbClr val="07355A"/>
                </a:solidFill>
                <a:effectLst/>
                <a:latin typeface="Montserrat" panose="00000500000000000000" pitchFamily="2" charset="0"/>
              </a:rPr>
              <a:t>(lire le diapo</a:t>
            </a:r>
            <a:r>
              <a:rPr lang="fr-FR" b="0" i="0" dirty="0" smtClean="0">
                <a:solidFill>
                  <a:srgbClr val="07355A"/>
                </a:solidFill>
                <a:effectLst/>
                <a:latin typeface="Montserrat" panose="00000500000000000000" pitchFamily="2" charset="0"/>
              </a:rPr>
              <a:t>)</a:t>
            </a:r>
          </a:p>
          <a:p>
            <a:pPr algn="just" fontAlgn="base"/>
            <a:endParaRPr lang="fr-FR" b="0" i="0" dirty="0" smtClean="0">
              <a:solidFill>
                <a:srgbClr val="07355A"/>
              </a:solidFill>
              <a:effectLst/>
              <a:latin typeface="Montserrat" panose="00000500000000000000" pitchFamily="2" charset="0"/>
            </a:endParaRPr>
          </a:p>
          <a:p>
            <a:pPr algn="just" fontAlgn="base"/>
            <a:endParaRPr lang="fr-FR" b="0" i="0" dirty="0" smtClean="0">
              <a:solidFill>
                <a:srgbClr val="07355A"/>
              </a:solidFill>
              <a:effectLst/>
              <a:latin typeface="Montserrat" panose="00000500000000000000" pitchFamily="2" charset="0"/>
            </a:endParaRPr>
          </a:p>
          <a:p>
            <a:pPr algn="just" fontAlgn="base"/>
            <a:endParaRPr lang="en-CA" dirty="0"/>
          </a:p>
          <a:p>
            <a:pPr>
              <a:buNone/>
            </a:pPr>
            <a:endParaRPr lang="en-CA" dirty="0"/>
          </a:p>
          <a:p>
            <a:pPr>
              <a:buNone/>
            </a:pPr>
            <a:r>
              <a:rPr lang="fr-FR" dirty="0"/>
              <a:t>Réfléchissez-y une minute et trouvez des exemples concrets sur le moment où cette technique aurait pu être utilisée pour de bon.</a:t>
            </a:r>
          </a:p>
          <a:p>
            <a:pPr>
              <a:buNone/>
            </a:pPr>
            <a:r>
              <a:rPr lang="fr-FR" dirty="0"/>
              <a:t>Trouvez des exemples concrets</a:t>
            </a:r>
          </a:p>
          <a:p>
            <a:pPr>
              <a:buNone/>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a:t>
            </a:r>
            <a:r>
              <a:rPr lang="en-US" dirty="0"/>
              <a:t> en </a:t>
            </a:r>
            <a:r>
              <a:rPr lang="en-US" dirty="0" err="1"/>
              <a:t>français</a:t>
            </a:r>
            <a:r>
              <a:rPr lang="en-US"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L’outil</a:t>
            </a:r>
            <a:r>
              <a:rPr lang="en-US" dirty="0"/>
              <a:t> ARC-RR : https://www.aureliendaudet.com/muscler-intelligence-emotionnelle-2-jours-4-semaines/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in English: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Technique SBN-RR - https://siyli.org/take-the-railroad-to-avoid-triggers/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1776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0"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2023-11-10</a:t>
            </a:fld>
            <a:endParaRPr lang="en-CA" dirty="0"/>
          </a:p>
        </p:txBody>
      </p:sp>
      <p:sp>
        <p:nvSpPr>
          <p:cNvPr id="12" name="Footer Placeholder 4"/>
          <p:cNvSpPr>
            <a:spLocks noGrp="1"/>
          </p:cNvSpPr>
          <p:nvPr>
            <p:ph type="ftr" sz="quarter" idx="11"/>
          </p:nvPr>
        </p:nvSpPr>
        <p:spPr>
          <a:xfrm>
            <a:off x="3124200" y="6356350"/>
            <a:ext cx="2895600" cy="365125"/>
          </a:xfrm>
        </p:spPr>
        <p:txBody>
          <a:bodyPr/>
          <a:lstStyle/>
          <a:p>
            <a:endParaRPr lang="en-CA" dirty="0"/>
          </a:p>
        </p:txBody>
      </p:sp>
      <p:pic>
        <p:nvPicPr>
          <p:cNvPr id="13" name="Picture 12"/>
          <p:cNvPicPr>
            <a:picLocks noChangeAspect="1"/>
          </p:cNvPicPr>
          <p:nvPr userDrawn="1"/>
        </p:nvPicPr>
        <p:blipFill>
          <a:blip r:embed="rId2"/>
          <a:stretch>
            <a:fillRect/>
          </a:stretch>
        </p:blipFill>
        <p:spPr>
          <a:xfrm>
            <a:off x="2555776" y="680662"/>
            <a:ext cx="4248472" cy="756525"/>
          </a:xfrm>
          <a:prstGeom prst="rect">
            <a:avLst/>
          </a:prstGeom>
        </p:spPr>
      </p:pic>
      <p:pic>
        <p:nvPicPr>
          <p:cNvPr id="14" name="Picture 2">
            <a:extLst>
              <a:ext uri="{FF2B5EF4-FFF2-40B4-BE49-F238E27FC236}">
                <a16:creationId xmlns=""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2023-11-10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2023-11-10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2023-11-10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2023-11-10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2023-11-10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2023-11-10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2023-11-10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2023-11-10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youtube.com/watch?v=18jn-K34aNA&amp;t=39s" TargetMode="External"/><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11" Type="http://schemas.microsoft.com/office/2007/relationships/hdphoto" Target="../media/hdphoto3.wdp"/><Relationship Id="rId5" Type="http://schemas.openxmlformats.org/officeDocument/2006/relationships/image" Target="../media/image33.jpeg"/><Relationship Id="rId10" Type="http://schemas.openxmlformats.org/officeDocument/2006/relationships/image" Target="../media/image37.png"/><Relationship Id="rId4" Type="http://schemas.openxmlformats.org/officeDocument/2006/relationships/hyperlink" Target="https://www.youtube.com/watch?v=HTlnAbAax_0" TargetMode="External"/><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hyperlink" Target="https://youtu.be/opJpg2T6s2s?t=55" TargetMode="External"/><Relationship Id="rId13" Type="http://schemas.openxmlformats.org/officeDocument/2006/relationships/hyperlink" Target="https://www.youtube.com/watch?v=Fevw8ahkeeU" TargetMode="External"/><Relationship Id="rId18" Type="http://schemas.openxmlformats.org/officeDocument/2006/relationships/image" Target="../media/image41.png"/><Relationship Id="rId3" Type="http://schemas.openxmlformats.org/officeDocument/2006/relationships/tags" Target="../tags/tag8.xml"/><Relationship Id="rId7" Type="http://schemas.openxmlformats.org/officeDocument/2006/relationships/hyperlink" Target="https://www.youtube.com/watch?v=NWNiIG91xew" TargetMode="External"/><Relationship Id="rId12" Type="http://schemas.openxmlformats.org/officeDocument/2006/relationships/hyperlink" Target="https://www.youtube.com/watch?v=nQSAcY-7Xic" TargetMode="External"/><Relationship Id="rId17" Type="http://schemas.openxmlformats.org/officeDocument/2006/relationships/image" Target="../media/image40.png"/><Relationship Id="rId2" Type="http://schemas.openxmlformats.org/officeDocument/2006/relationships/tags" Target="../tags/tag7.xml"/><Relationship Id="rId16" Type="http://schemas.openxmlformats.org/officeDocument/2006/relationships/image" Target="../media/image11.png"/><Relationship Id="rId1" Type="http://schemas.openxmlformats.org/officeDocument/2006/relationships/tags" Target="../tags/tag6.xml"/><Relationship Id="rId6" Type="http://schemas.openxmlformats.org/officeDocument/2006/relationships/image" Target="../media/image38.jpeg"/><Relationship Id="rId11" Type="http://schemas.openxmlformats.org/officeDocument/2006/relationships/hyperlink" Target="https://vimeo.com/466742570" TargetMode="External"/><Relationship Id="rId5" Type="http://schemas.openxmlformats.org/officeDocument/2006/relationships/notesSlide" Target="../notesSlides/notesSlide11.xml"/><Relationship Id="rId15" Type="http://schemas.openxmlformats.org/officeDocument/2006/relationships/image" Target="../media/image39.jpeg"/><Relationship Id="rId10" Type="http://schemas.openxmlformats.org/officeDocument/2006/relationships/hyperlink" Target="https://www.youtube.com/watch?v=PTsk8VHCZjM" TargetMode="External"/><Relationship Id="rId19" Type="http://schemas.openxmlformats.org/officeDocument/2006/relationships/image" Target="../media/image13.png"/><Relationship Id="rId4" Type="http://schemas.openxmlformats.org/officeDocument/2006/relationships/slideLayout" Target="../slideLayouts/slideLayout2.xml"/><Relationship Id="rId9" Type="http://schemas.openxmlformats.org/officeDocument/2006/relationships/hyperlink" Target="https://www.youtube.com/watch?v=rAyJbbLgpA0" TargetMode="External"/><Relationship Id="rId14" Type="http://schemas.openxmlformats.org/officeDocument/2006/relationships/hyperlink" Target="https://youtu.be/DQQniKP5GHI" TargetMode="Externa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jp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5.png"/><Relationship Id="rId10" Type="http://schemas.openxmlformats.org/officeDocument/2006/relationships/image" Target="../media/image25.png"/><Relationship Id="rId4" Type="http://schemas.openxmlformats.org/officeDocument/2006/relationships/image" Target="../media/image34.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3.xml"/><Relationship Id="rId21" Type="http://schemas.openxmlformats.org/officeDocument/2006/relationships/image" Target="../media/image23.png"/><Relationship Id="rId7" Type="http://schemas.openxmlformats.org/officeDocument/2006/relationships/notesSlide" Target="../notesSlides/notesSlide4.xml"/><Relationship Id="rId12" Type="http://schemas.openxmlformats.org/officeDocument/2006/relationships/image" Target="../media/image14.jpeg"/><Relationship Id="rId17" Type="http://schemas.openxmlformats.org/officeDocument/2006/relationships/image" Target="../media/image19.jpg"/><Relationship Id="rId2" Type="http://schemas.openxmlformats.org/officeDocument/2006/relationships/tags" Target="../tags/tag2.xml"/><Relationship Id="rId16" Type="http://schemas.openxmlformats.org/officeDocument/2006/relationships/image" Target="../media/image18.jpg"/><Relationship Id="rId20" Type="http://schemas.openxmlformats.org/officeDocument/2006/relationships/image" Target="../media/image22.jpeg"/><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jpg"/><Relationship Id="rId5" Type="http://schemas.openxmlformats.org/officeDocument/2006/relationships/tags" Target="../tags/tag5.xml"/><Relationship Id="rId15" Type="http://schemas.openxmlformats.org/officeDocument/2006/relationships/image" Target="../media/image17.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tags" Target="../tags/tag4.xml"/><Relationship Id="rId9" Type="http://schemas.openxmlformats.org/officeDocument/2006/relationships/image" Target="../media/image12.jp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optimumtalent.com/publications/le-neuroleadership-demystifie-pour-susciter-lengagement/?lang=fr" TargetMode="External"/><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koherence.fr/scarf-engagement-motivation-collaborateur-dispositif-rh/" TargetMode="External"/><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ureliendaudet.com/muscler-intelligence-emotionnelle-2-jours-4-sema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âme: comment communiquer avec elle? | Leçons de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33" y="620688"/>
            <a:ext cx="8182823" cy="5088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4" y="1340768"/>
            <a:ext cx="5472608" cy="1569660"/>
          </a:xfrm>
          <a:prstGeom prst="rect">
            <a:avLst/>
          </a:prstGeom>
          <a:noFill/>
        </p:spPr>
        <p:txBody>
          <a:bodyPr wrap="square" rtlCol="0">
            <a:spAutoFit/>
          </a:bodyPr>
          <a:lstStyle/>
          <a:p>
            <a:pPr algn="ctr"/>
            <a:r>
              <a:rPr lang="fr-CA" sz="3200" dirty="0">
                <a:solidFill>
                  <a:schemeClr val="bg1"/>
                </a:solidFill>
              </a:rPr>
              <a:t>Ton âme te parle dans les moments calmes entre tes pensées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148" y="6233914"/>
            <a:ext cx="8229600" cy="430887"/>
          </a:xfrm>
          <a:prstGeom prst="rect">
            <a:avLst/>
          </a:prstGeom>
        </p:spPr>
        <p:txBody>
          <a:bodyPr wrap="square">
            <a:spAutoFit/>
          </a:bodyPr>
          <a:lstStyle/>
          <a:p>
            <a:pPr marL="171450" indent="-171450" defTabSz="914400">
              <a:buFont typeface="Arial" panose="020B0604020202020204" pitchFamily="34" charset="0"/>
              <a:buChar char="•"/>
              <a:defRPr/>
            </a:pPr>
            <a:r>
              <a:rPr lang="en-US" sz="1100" dirty="0"/>
              <a:t>Voila </a:t>
            </a:r>
            <a:r>
              <a:rPr lang="en-US" sz="1100" dirty="0" err="1"/>
              <a:t>ce</a:t>
            </a:r>
            <a:r>
              <a:rPr lang="en-US" sz="1100" dirty="0"/>
              <a:t> </a:t>
            </a:r>
            <a:r>
              <a:rPr lang="en-US" sz="1100" dirty="0" err="1"/>
              <a:t>qu’il</a:t>
            </a:r>
            <a:r>
              <a:rPr lang="en-US" sz="1100" dirty="0"/>
              <a:t> faut faire pour </a:t>
            </a:r>
            <a:r>
              <a:rPr lang="en-US" sz="1100" dirty="0" err="1"/>
              <a:t>réussir</a:t>
            </a:r>
            <a:r>
              <a:rPr lang="en-US" sz="1100" dirty="0"/>
              <a:t> à </a:t>
            </a:r>
            <a:r>
              <a:rPr lang="en-US" sz="1100" dirty="0" err="1"/>
              <a:t>s’aimer</a:t>
            </a:r>
            <a:r>
              <a:rPr lang="en-US" sz="1100" dirty="0"/>
              <a:t> soi </a:t>
            </a:r>
            <a:r>
              <a:rPr lang="en-US" sz="1100" dirty="0" err="1"/>
              <a:t>même</a:t>
            </a:r>
            <a:r>
              <a:rPr lang="en-US" sz="1100" dirty="0"/>
              <a:t>, 6 mins – </a:t>
            </a:r>
            <a:r>
              <a:rPr lang="en-US" sz="1100" dirty="0">
                <a:hlinkClick r:id="rId3"/>
              </a:rPr>
              <a:t>https://www.youtube.com/watch?v=18jn-K34aNA&amp;t=39s</a:t>
            </a:r>
            <a:r>
              <a:rPr lang="en-US" sz="1100" dirty="0"/>
              <a:t> </a:t>
            </a:r>
          </a:p>
          <a:p>
            <a:pPr marL="171450" lvl="0" indent="-171450" defTabSz="914400">
              <a:buFont typeface="Arial" panose="020B0604020202020204" pitchFamily="34" charset="0"/>
              <a:buChar char="•"/>
              <a:defRPr/>
            </a:pPr>
            <a:r>
              <a:rPr lang="en-US" sz="1100" dirty="0" err="1"/>
              <a:t>Exercice</a:t>
            </a:r>
            <a:r>
              <a:rPr lang="en-US" sz="1100" dirty="0"/>
              <a:t> dans le </a:t>
            </a:r>
            <a:r>
              <a:rPr lang="en-US" sz="1100" dirty="0" err="1"/>
              <a:t>miroir</a:t>
            </a:r>
            <a:r>
              <a:rPr lang="en-US" sz="1100" dirty="0"/>
              <a:t>, Augmenter </a:t>
            </a:r>
            <a:r>
              <a:rPr lang="en-US" sz="1100" dirty="0" err="1"/>
              <a:t>l'amour</a:t>
            </a:r>
            <a:r>
              <a:rPr lang="en-US" sz="1100" dirty="0"/>
              <a:t> de soi, 4 min - </a:t>
            </a:r>
            <a:r>
              <a:rPr lang="fr-FR" sz="1100" dirty="0">
                <a:hlinkClick r:id="rId4"/>
              </a:rPr>
              <a:t>https://www.youtube.com/watch?v=HTlnAbAax_0</a:t>
            </a:r>
            <a:r>
              <a:rPr lang="fr-FR" sz="1100" dirty="0"/>
              <a:t> </a:t>
            </a:r>
          </a:p>
        </p:txBody>
      </p:sp>
      <p:sp>
        <p:nvSpPr>
          <p:cNvPr id="17" name="Title 16"/>
          <p:cNvSpPr>
            <a:spLocks noGrp="1"/>
          </p:cNvSpPr>
          <p:nvPr>
            <p:ph type="title"/>
          </p:nvPr>
        </p:nvSpPr>
        <p:spPr/>
        <p:txBody>
          <a:bodyPr>
            <a:noAutofit/>
          </a:bodyPr>
          <a:lstStyle/>
          <a:p>
            <a:r>
              <a:rPr lang="fr-FR" sz="3200" dirty="0"/>
              <a:t>Traitez-vous comme si vous étiez digne d'amour… parce que vous l’êtes</a:t>
            </a:r>
            <a:endParaRPr lang="en-CA" sz="3200" dirty="0"/>
          </a:p>
        </p:txBody>
      </p:sp>
      <p:pic>
        <p:nvPicPr>
          <p:cNvPr id="1028" name="Picture 4" descr="love yourself | Dwayne &amp;quot;The Rock&amp;quot; Johnson | Know Your Meme"/>
          <p:cNvPicPr>
            <a:picLocks noChangeAspect="1" noChangeArrowheads="1"/>
          </p:cNvPicPr>
          <p:nvPr/>
        </p:nvPicPr>
        <p:blipFill rotWithShape="1">
          <a:blip r:embed="rId5">
            <a:extLst>
              <a:ext uri="{28A0092B-C50C-407E-A947-70E740481C1C}">
                <a14:useLocalDpi xmlns:a14="http://schemas.microsoft.com/office/drawing/2010/main" val="0"/>
              </a:ext>
            </a:extLst>
          </a:blip>
          <a:srcRect t="16000"/>
          <a:stretch/>
        </p:blipFill>
        <p:spPr bwMode="auto">
          <a:xfrm>
            <a:off x="1181183" y="2576540"/>
            <a:ext cx="3380765" cy="3085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4582054" y="1222176"/>
            <a:ext cx="755273" cy="1225403"/>
          </a:xfrm>
          <a:prstGeom prst="rect">
            <a:avLst/>
          </a:prstGeom>
        </p:spPr>
      </p:pic>
      <p:pic>
        <p:nvPicPr>
          <p:cNvPr id="7" name="Picture 6"/>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852734" y="1587528"/>
            <a:ext cx="1071562" cy="1071562"/>
          </a:xfrm>
          <a:prstGeom prst="rect">
            <a:avLst/>
          </a:prstGeom>
        </p:spPr>
      </p:pic>
      <p:pic>
        <p:nvPicPr>
          <p:cNvPr id="8"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4204" y="5687479"/>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0300" y="5552354"/>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0A6ABAC0-963A-9A9B-C89F-52C1DF209260}"/>
              </a:ext>
            </a:extLst>
          </p:cNvPr>
          <p:cNvSpPr txBox="1"/>
          <p:nvPr/>
        </p:nvSpPr>
        <p:spPr>
          <a:xfrm>
            <a:off x="2837161" y="1578665"/>
            <a:ext cx="1327679" cy="707886"/>
          </a:xfrm>
          <a:prstGeom prst="rect">
            <a:avLst/>
          </a:prstGeom>
          <a:noFill/>
        </p:spPr>
        <p:txBody>
          <a:bodyPr wrap="square">
            <a:spAutoFit/>
          </a:bodyPr>
          <a:lstStyle/>
          <a:p>
            <a:pPr algn="ctr"/>
            <a:r>
              <a:rPr lang="fr-CA" sz="2000" b="1" i="1" dirty="0">
                <a:solidFill>
                  <a:srgbClr val="7030A0"/>
                </a:solidFill>
                <a:latin typeface="Ink Free" panose="03080402000500000000" pitchFamily="66" charset="0"/>
              </a:rPr>
              <a:t>Aime toi toi-même</a:t>
            </a:r>
          </a:p>
        </p:txBody>
      </p:sp>
      <p:pic>
        <p:nvPicPr>
          <p:cNvPr id="13" name="Picture 12">
            <a:extLst>
              <a:ext uri="{FF2B5EF4-FFF2-40B4-BE49-F238E27FC236}">
                <a16:creationId xmlns="" xmlns:a16="http://schemas.microsoft.com/office/drawing/2014/main" id="{3B77E28C-45B5-B2BE-29AF-855D10EA9B84}"/>
              </a:ext>
            </a:extLst>
          </p:cNvPr>
          <p:cNvPicPr>
            <a:picLocks noChangeAspect="1"/>
          </p:cNvPicPr>
          <p:nvPr/>
        </p:nvPicPr>
        <p:blipFill>
          <a:blip r:embed="rId9"/>
          <a:stretch>
            <a:fillRect/>
          </a:stretch>
        </p:blipFill>
        <p:spPr>
          <a:xfrm>
            <a:off x="4600776" y="2609779"/>
            <a:ext cx="3643783" cy="2738910"/>
          </a:xfrm>
          <a:prstGeom prst="rect">
            <a:avLst/>
          </a:prstGeom>
        </p:spPr>
      </p:pic>
      <p:pic>
        <p:nvPicPr>
          <p:cNvPr id="15" name="Picture 14">
            <a:extLst>
              <a:ext uri="{FF2B5EF4-FFF2-40B4-BE49-F238E27FC236}">
                <a16:creationId xmlns="" xmlns:a16="http://schemas.microsoft.com/office/drawing/2014/main" id="{AB478CB1-AE87-C228-2A81-A24A6D82E32C}"/>
              </a:ext>
            </a:extLst>
          </p:cNvPr>
          <p:cNvPicPr>
            <a:picLocks noChangeAspect="1"/>
          </p:cNvPicPr>
          <p:nvPr/>
        </p:nvPicPr>
        <p:blipFill>
          <a:blip r:embed="rId10">
            <a:extLst>
              <a:ext uri="{BEBA8EAE-BF5A-486C-A8C5-ECC9F3942E4B}">
                <a14:imgProps xmlns:a14="http://schemas.microsoft.com/office/drawing/2010/main">
                  <a14:imgLayer r:embed="rId11">
                    <a14:imgEffect>
                      <a14:artisticPencilGrayscale/>
                    </a14:imgEffect>
                  </a14:imgLayer>
                </a14:imgProps>
              </a:ext>
            </a:extLst>
          </a:blip>
          <a:stretch>
            <a:fillRect/>
          </a:stretch>
        </p:blipFill>
        <p:spPr>
          <a:xfrm flipH="1">
            <a:off x="7237767" y="193847"/>
            <a:ext cx="1642691" cy="2212267"/>
          </a:xfrm>
          <a:prstGeom prst="rect">
            <a:avLst/>
          </a:prstGeom>
        </p:spPr>
      </p:pic>
    </p:spTree>
    <p:extLst>
      <p:ext uri="{BB962C8B-B14F-4D97-AF65-F5344CB8AC3E}">
        <p14:creationId xmlns:p14="http://schemas.microsoft.com/office/powerpoint/2010/main" val="1978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75" y="4653136"/>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fr-CA" sz="3600" dirty="0"/>
              <a:t>Choses à accomplir cette semaine</a:t>
            </a:r>
            <a:endParaRPr lang="en-US" sz="3600" dirty="0"/>
          </a:p>
        </p:txBody>
      </p:sp>
      <p:sp>
        <p:nvSpPr>
          <p:cNvPr id="3" name="Content Placeholder 2"/>
          <p:cNvSpPr>
            <a:spLocks noGrp="1"/>
          </p:cNvSpPr>
          <p:nvPr>
            <p:ph idx="1"/>
          </p:nvPr>
        </p:nvSpPr>
        <p:spPr>
          <a:xfrm>
            <a:off x="457200" y="1600200"/>
            <a:ext cx="7571184" cy="5069160"/>
          </a:xfrm>
        </p:spPr>
        <p:txBody>
          <a:bodyPr>
            <a:noAutofit/>
          </a:bodyPr>
          <a:lstStyle/>
          <a:p>
            <a:pPr lvl="0">
              <a:spcBef>
                <a:spcPts val="0"/>
              </a:spcBef>
            </a:pPr>
            <a:r>
              <a:rPr lang="fr-CA" sz="2400" dirty="0"/>
              <a:t>Connexion - système de </a:t>
            </a:r>
            <a:r>
              <a:rPr lang="fr-CA" sz="2400" b="1" i="1" dirty="0">
                <a:latin typeface="Bradley Hand ITC" panose="03070402050302030203" pitchFamily="66" charset="0"/>
              </a:rPr>
              <a:t>Jumelage </a:t>
            </a:r>
            <a:r>
              <a:rPr lang="fr-CA" sz="2400" dirty="0"/>
              <a:t> – une fois par semaine</a:t>
            </a:r>
          </a:p>
          <a:p>
            <a:pPr>
              <a:spcBef>
                <a:spcPts val="0"/>
              </a:spcBef>
            </a:pPr>
            <a:r>
              <a:rPr lang="fr-CA" sz="2400" dirty="0"/>
              <a:t>Journal de gratitude – quotidiennement</a:t>
            </a:r>
          </a:p>
          <a:p>
            <a:pPr>
              <a:spcBef>
                <a:spcPts val="0"/>
              </a:spcBef>
            </a:pPr>
            <a:r>
              <a:rPr lang="fr-FR" sz="2400" dirty="0"/>
              <a:t>Exercez ce qui est sur la diapositive suivante</a:t>
            </a:r>
          </a:p>
          <a:p>
            <a:pPr>
              <a:spcBef>
                <a:spcPts val="0"/>
              </a:spcBef>
            </a:pPr>
            <a:r>
              <a:rPr lang="fr-FR" sz="2400" dirty="0"/>
              <a:t>faites votre pratique </a:t>
            </a:r>
            <a:r>
              <a:rPr lang="fr-FR" sz="2400" b="1" dirty="0"/>
              <a:t>jusqu'à 15 minutes </a:t>
            </a:r>
            <a:r>
              <a:rPr lang="fr-FR" sz="2400" dirty="0"/>
              <a:t>et </a:t>
            </a:r>
            <a:br>
              <a:rPr lang="fr-FR" sz="2400" dirty="0"/>
            </a:br>
            <a:r>
              <a:rPr lang="fr-FR" sz="2400" dirty="0"/>
              <a:t>continuez à pratiquer tous les jours de la semaine</a:t>
            </a:r>
            <a:endParaRPr lang="fr-CA" sz="2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Scan corporel</a:t>
            </a:r>
            <a:br>
              <a:rPr lang="fr-CA"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15 min - </a:t>
            </a:r>
            <a:r>
              <a:rPr lang="fr-FR" sz="1400" dirty="0">
                <a:effectLst/>
                <a:ea typeface="Calibri" panose="020F0502020204030204" pitchFamily="34" charset="0"/>
                <a:cs typeface="Times New Roman" panose="02020603050405020304" pitchFamily="18" charset="0"/>
                <a:hlinkClick r:id="rId7"/>
              </a:rPr>
              <a:t>Le Body Scan</a:t>
            </a:r>
            <a:r>
              <a:rPr lang="fr-FR" sz="1400" dirty="0">
                <a:effectLst/>
                <a:ea typeface="Calibri" panose="020F0502020204030204" pitchFamily="34" charset="0"/>
                <a:cs typeface="Times New Roman" panose="02020603050405020304" pitchFamily="18" charset="0"/>
              </a:rPr>
              <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10 min –</a:t>
            </a:r>
            <a:r>
              <a:rPr lang="fr-CA" sz="1400" dirty="0"/>
              <a:t> </a:t>
            </a:r>
            <a:r>
              <a:rPr lang="fr-FR" sz="1400" dirty="0">
                <a:hlinkClick r:id="rId8"/>
              </a:rPr>
              <a:t>Initiation à la Méditation : Balayage corporel</a:t>
            </a:r>
            <a:endParaRPr lang="fr-FR" sz="1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Respiration</a:t>
            </a:r>
            <a:r>
              <a:rPr lang="fr-FR" sz="1400" dirty="0">
                <a:effectLst/>
                <a:ea typeface="Calibri" panose="020F0502020204030204" pitchFamily="34" charset="0"/>
                <a:cs typeface="Times New Roman" panose="02020603050405020304" pitchFamily="18" charset="0"/>
              </a:rPr>
              <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15 min - </a:t>
            </a:r>
            <a:r>
              <a:rPr lang="fr-FR" sz="1400" dirty="0" err="1">
                <a:effectLst/>
                <a:ea typeface="Calibri" panose="020F0502020204030204" pitchFamily="34" charset="0"/>
                <a:cs typeface="Times New Roman" panose="02020603050405020304" pitchFamily="18" charset="0"/>
                <a:hlinkClick r:id="rId9"/>
              </a:rPr>
              <a:t>Méditation</a:t>
            </a:r>
            <a:r>
              <a:rPr lang="fr-FR" sz="1400" dirty="0">
                <a:effectLst/>
                <a:ea typeface="Calibri" panose="020F0502020204030204" pitchFamily="34" charset="0"/>
                <a:cs typeface="Times New Roman" panose="02020603050405020304" pitchFamily="18" charset="0"/>
                <a:hlinkClick r:id="rId9"/>
              </a:rPr>
              <a:t> guidée sur votre respiration</a:t>
            </a:r>
            <a:r>
              <a:rPr lang="fr-FR" sz="1400" dirty="0">
                <a:effectLst/>
                <a:ea typeface="Calibri" panose="020F0502020204030204" pitchFamily="34" charset="0"/>
                <a:cs typeface="Times New Roman" panose="02020603050405020304" pitchFamily="18" charset="0"/>
              </a:rPr>
              <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10 min – </a:t>
            </a:r>
            <a:r>
              <a:rPr lang="fr-FR" sz="1400" dirty="0">
                <a:effectLst/>
                <a:ea typeface="Calibri" panose="020F0502020204030204" pitchFamily="34" charset="0"/>
                <a:cs typeface="Times New Roman" panose="02020603050405020304" pitchFamily="18" charset="0"/>
                <a:hlinkClick r:id="rId10"/>
              </a:rPr>
              <a:t>Pleine Conscience pour Débutant</a:t>
            </a:r>
            <a:endParaRPr lang="fr-CA" sz="14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fr-CA" sz="1400" dirty="0"/>
              <a:t>Autocompassion</a:t>
            </a:r>
            <a:r>
              <a:rPr lang="fr-CA" dirty="0"/>
              <a:t/>
            </a:r>
            <a:br>
              <a:rPr lang="fr-CA" dirty="0"/>
            </a:br>
            <a:r>
              <a:rPr lang="fr-CA" sz="1400" dirty="0">
                <a:effectLst/>
                <a:latin typeface="Calibri" panose="020F0502020204030204" pitchFamily="34" charset="0"/>
                <a:ea typeface="Calibri" panose="020F0502020204030204" pitchFamily="34" charset="0"/>
              </a:rPr>
              <a:t>15 min </a:t>
            </a:r>
            <a:r>
              <a:rPr lang="fr-CA" sz="1400" dirty="0">
                <a:effectLst/>
                <a:ea typeface="Calibri" panose="020F0502020204030204" pitchFamily="34" charset="0"/>
                <a:cs typeface="Times New Roman" panose="02020603050405020304" pitchFamily="18" charset="0"/>
              </a:rPr>
              <a:t>–</a:t>
            </a:r>
            <a:r>
              <a:rPr lang="fr-CA" sz="1400" dirty="0">
                <a:effectLst/>
                <a:latin typeface="Calibri" panose="020F0502020204030204" pitchFamily="34" charset="0"/>
                <a:ea typeface="Calibri" panose="020F0502020204030204" pitchFamily="34" charset="0"/>
              </a:rPr>
              <a:t> </a:t>
            </a:r>
            <a:r>
              <a:rPr lang="fr-CA" sz="1400" dirty="0">
                <a:effectLst/>
                <a:latin typeface="Calibri" panose="020F0502020204030204" pitchFamily="34" charset="0"/>
                <a:ea typeface="Calibri" panose="020F0502020204030204" pitchFamily="34" charset="0"/>
                <a:hlinkClick r:id="rId11"/>
              </a:rPr>
              <a:t>Pratique d’autocompassion – </a:t>
            </a:r>
            <a:r>
              <a:rPr lang="fr-CA" sz="1400" dirty="0" err="1">
                <a:effectLst/>
                <a:latin typeface="Calibri" panose="020F0502020204030204" pitchFamily="34" charset="0"/>
                <a:ea typeface="Calibri" panose="020F0502020204030204" pitchFamily="34" charset="0"/>
                <a:hlinkClick r:id="rId11"/>
              </a:rPr>
              <a:t>Vimeo</a:t>
            </a:r>
            <a:r>
              <a:rPr lang="fr-CA" sz="1400" dirty="0">
                <a:effectLst/>
                <a:latin typeface="Calibri" panose="020F0502020204030204" pitchFamily="34" charset="0"/>
                <a:ea typeface="Calibri" panose="020F0502020204030204" pitchFamily="34" charset="0"/>
              </a:rPr>
              <a:t/>
            </a:r>
            <a:br>
              <a:rPr lang="fr-CA" sz="1400" dirty="0">
                <a:effectLst/>
                <a:latin typeface="Calibri" panose="020F0502020204030204" pitchFamily="34" charset="0"/>
                <a:ea typeface="Calibri" panose="020F0502020204030204" pitchFamily="34" charset="0"/>
              </a:rPr>
            </a:br>
            <a:r>
              <a:rPr lang="fr-CA" sz="1400" baseline="0" dirty="0"/>
              <a:t>17 min </a:t>
            </a:r>
            <a:r>
              <a:rPr lang="fr-CA" sz="1400" dirty="0">
                <a:effectLst/>
                <a:ea typeface="Calibri" panose="020F0502020204030204" pitchFamily="34" charset="0"/>
                <a:cs typeface="Times New Roman" panose="02020603050405020304" pitchFamily="18" charset="0"/>
              </a:rPr>
              <a:t>–</a:t>
            </a:r>
            <a:r>
              <a:rPr lang="fr-CA" sz="1400" baseline="0" dirty="0"/>
              <a:t> </a:t>
            </a:r>
            <a:r>
              <a:rPr lang="fr-CA" sz="1400" dirty="0">
                <a:hlinkClick r:id="rId12"/>
              </a:rPr>
              <a:t>V</a:t>
            </a:r>
            <a:r>
              <a:rPr lang="fr-CA" sz="1400" baseline="0" dirty="0">
                <a:hlinkClick r:id="rId12"/>
              </a:rPr>
              <a:t>otre moment d’autocompassion - YouTube</a:t>
            </a:r>
            <a:r>
              <a:rPr lang="fr-CA" sz="1400" baseline="0" dirty="0"/>
              <a:t> </a:t>
            </a:r>
            <a:br>
              <a:rPr lang="fr-CA" sz="1400" baseline="0" dirty="0"/>
            </a:br>
            <a:r>
              <a:rPr lang="fr-CA" sz="1400" baseline="0" dirty="0"/>
              <a:t>8 min – </a:t>
            </a:r>
            <a:r>
              <a:rPr lang="fr-CA" sz="1400" baseline="0" dirty="0">
                <a:hlinkClick r:id="rId13"/>
              </a:rPr>
              <a:t>La pause d’autocompassion</a:t>
            </a:r>
            <a:r>
              <a:rPr lang="fr-CA" sz="1400" baseline="0" dirty="0"/>
              <a:t/>
            </a:r>
            <a:br>
              <a:rPr lang="fr-CA" sz="1400" baseline="0" dirty="0"/>
            </a:br>
            <a:r>
              <a:rPr lang="fr-CA" sz="1400" baseline="0" dirty="0"/>
              <a:t>10 min – </a:t>
            </a:r>
            <a:r>
              <a:rPr lang="fr-CA" sz="1400" baseline="0" dirty="0">
                <a:hlinkClick r:id="rId14"/>
              </a:rPr>
              <a:t>Autocompassion</a:t>
            </a:r>
            <a:endParaRPr lang="fr-CA" sz="1400" dirty="0">
              <a:effectLst/>
              <a:ea typeface="Calibri" panose="020F0502020204030204" pitchFamily="34" charset="0"/>
              <a:cs typeface="Times New Roman" panose="02020603050405020304" pitchFamily="18" charset="0"/>
            </a:endParaRPr>
          </a:p>
        </p:txBody>
      </p:sp>
      <p:pic>
        <p:nvPicPr>
          <p:cNvPr id="3078" name="Picture 6" descr="Image result for happy homewo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9922" y="93780"/>
            <a:ext cx="2177988" cy="160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7216DE6B-B19B-6888-3296-CF4E3BC6C0A8}"/>
              </a:ext>
            </a:extLst>
          </p:cNvPr>
          <p:cNvPicPr>
            <a:picLocks noChangeAspect="1"/>
          </p:cNvPicPr>
          <p:nvPr>
            <p:custDataLst>
              <p:tags r:id="rId1"/>
            </p:custDataLst>
          </p:nvPr>
        </p:nvPicPr>
        <p:blipFill>
          <a:blip r:embed="rId16">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 xmlns:a16="http://schemas.microsoft.com/office/drawing/2014/main" id="{F18F76D3-14DE-D9E3-8151-3CAEC2822027}"/>
              </a:ext>
            </a:extLst>
          </p:cNvPr>
          <p:cNvGrpSpPr/>
          <p:nvPr>
            <p:custDataLst>
              <p:tags r:id="rId2"/>
            </p:custDataLst>
          </p:nvPr>
        </p:nvGrpSpPr>
        <p:grpSpPr>
          <a:xfrm>
            <a:off x="8145083" y="3492545"/>
            <a:ext cx="693137" cy="916220"/>
            <a:chOff x="6542261" y="506769"/>
            <a:chExt cx="523699" cy="570787"/>
          </a:xfrm>
        </p:grpSpPr>
        <p:pic>
          <p:nvPicPr>
            <p:cNvPr id="9" name="Picture 8">
              <a:extLst>
                <a:ext uri="{FF2B5EF4-FFF2-40B4-BE49-F238E27FC236}">
                  <a16:creationId xmlns="" xmlns:a16="http://schemas.microsoft.com/office/drawing/2014/main" id="{0C621F60-679A-743B-51F0-9BC8B0881902}"/>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 xmlns:a16="http://schemas.microsoft.com/office/drawing/2014/main" id="{02B6900B-5329-522E-5A7B-53F229C32CD9}"/>
                </a:ext>
              </a:extLst>
            </p:cNvPr>
            <p:cNvPicPr>
              <a:picLocks noChangeAspect="1"/>
            </p:cNvPicPr>
            <p:nvPr/>
          </p:nvPicPr>
          <p:blipFill>
            <a:blip r:embed="rId18">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 xmlns:a16="http://schemas.microsoft.com/office/drawing/2014/main" id="{D7C010FC-88A7-A542-E6A0-F2DD17250A7B}"/>
              </a:ext>
            </a:extLst>
          </p:cNvPr>
          <p:cNvPicPr>
            <a:picLocks noChangeAspect="1"/>
          </p:cNvPicPr>
          <p:nvPr>
            <p:custDataLst>
              <p:tags r:id="rId3"/>
            </p:custDataLst>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2207" y="3028634"/>
            <a:ext cx="848462" cy="871292"/>
          </a:xfrm>
          <a:prstGeom prst="rect">
            <a:avLst/>
          </a:prstGeom>
        </p:spPr>
      </p:pic>
    </p:spTree>
    <p:extLst>
      <p:ext uri="{BB962C8B-B14F-4D97-AF65-F5344CB8AC3E}">
        <p14:creationId xmlns:p14="http://schemas.microsoft.com/office/powerpoint/2010/main" val="258440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4400" u="none" dirty="0"/>
              <a:t>Retour sur la séance</a:t>
            </a:r>
            <a:r>
              <a:rPr lang="fr-CA" sz="4400" u="none" dirty="0">
                <a:solidFill>
                  <a:schemeClr val="accent3">
                    <a:lumMod val="75000"/>
                  </a:schemeClr>
                </a:solidFill>
              </a:rPr>
              <a:t> </a:t>
            </a:r>
            <a:r>
              <a:rPr lang="fr-CA" sz="4400" dirty="0"/>
              <a:t>– Qu’est-ce qui a le plus retenu votre attention?</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12</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63886" y="5161265"/>
            <a:ext cx="1058590" cy="1100825"/>
            <a:chOff x="1281162" y="4286773"/>
            <a:chExt cx="1342242" cy="1436914"/>
          </a:xfrm>
        </p:grpSpPr>
        <p:pic>
          <p:nvPicPr>
            <p:cNvPr id="24" name="Picture 23"/>
            <p:cNvPicPr>
              <a:picLocks noChangeAspect="1"/>
            </p:cNvPicPr>
            <p:nvPr/>
          </p:nvPicPr>
          <p:blipFill>
            <a:blip r:embed="rId4">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1281162" y="4286773"/>
              <a:ext cx="755273" cy="1225403"/>
            </a:xfrm>
            <a:prstGeom prst="rect">
              <a:avLst/>
            </a:prstGeom>
          </p:spPr>
        </p:pic>
        <p:pic>
          <p:nvPicPr>
            <p:cNvPr id="25" name="Picture 24"/>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551842" y="4652125"/>
              <a:ext cx="1071562" cy="1071562"/>
            </a:xfrm>
            <a:prstGeom prst="rect">
              <a:avLst/>
            </a:prstGeom>
          </p:spPr>
        </p:pic>
      </p:grpSp>
      <p:grpSp>
        <p:nvGrpSpPr>
          <p:cNvPr id="22" name="Group 21">
            <a:extLst>
              <a:ext uri="{FF2B5EF4-FFF2-40B4-BE49-F238E27FC236}">
                <a16:creationId xmlns="" xmlns:a16="http://schemas.microsoft.com/office/drawing/2014/main" id="{3AA6F5C4-3237-4A15-4378-37356AE2EAE0}"/>
              </a:ext>
            </a:extLst>
          </p:cNvPr>
          <p:cNvGrpSpPr/>
          <p:nvPr/>
        </p:nvGrpSpPr>
        <p:grpSpPr>
          <a:xfrm>
            <a:off x="1262620" y="3180310"/>
            <a:ext cx="1440160" cy="1413368"/>
            <a:chOff x="6660233" y="980728"/>
            <a:chExt cx="1296144" cy="1224135"/>
          </a:xfrm>
        </p:grpSpPr>
        <p:pic>
          <p:nvPicPr>
            <p:cNvPr id="23" name="Picture 2" descr="Blank stop sign | Free SVG">
              <a:extLst>
                <a:ext uri="{FF2B5EF4-FFF2-40B4-BE49-F238E27FC236}">
                  <a16:creationId xmlns="" xmlns:a16="http://schemas.microsoft.com/office/drawing/2014/main" id="{13E27C88-FABB-B7EB-3B1D-48CBC37F8410}"/>
                </a:ext>
              </a:extLst>
            </p:cNvPr>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 xmlns:a16="http://schemas.microsoft.com/office/drawing/2014/main" id="{1DBBC0D5-0A3E-D9BF-9D98-02BE15967193}"/>
                </a:ext>
              </a:extLst>
            </p:cNvPr>
            <p:cNvSpPr txBox="1"/>
            <p:nvPr/>
          </p:nvSpPr>
          <p:spPr>
            <a:xfrm>
              <a:off x="6671282" y="1383964"/>
              <a:ext cx="1247908" cy="448862"/>
            </a:xfrm>
            <a:prstGeom prst="rect">
              <a:avLst/>
            </a:prstGeom>
            <a:noFill/>
          </p:spPr>
          <p:txBody>
            <a:bodyPr wrap="square">
              <a:spAutoFit/>
            </a:bodyPr>
            <a:lstStyle/>
            <a:p>
              <a:pPr algn="ctr"/>
              <a:r>
                <a:rPr lang="en-CA" sz="2800" dirty="0">
                  <a:solidFill>
                    <a:schemeClr val="bg1"/>
                  </a:solidFill>
                </a:rPr>
                <a:t>ARC-RR</a:t>
              </a:r>
              <a:endParaRPr lang="en-US" sz="2800" dirty="0">
                <a:solidFill>
                  <a:schemeClr val="bg1"/>
                </a:solidFill>
              </a:endParaRPr>
            </a:p>
          </p:txBody>
        </p:sp>
      </p:grpSp>
      <p:pic>
        <p:nvPicPr>
          <p:cNvPr id="33" name="Picture 32">
            <a:extLst>
              <a:ext uri="{FF2B5EF4-FFF2-40B4-BE49-F238E27FC236}">
                <a16:creationId xmlns="" xmlns:a16="http://schemas.microsoft.com/office/drawing/2014/main" id="{661398DA-D920-873C-374E-7809BB41B0A3}"/>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PencilGrayscale/>
                    </a14:imgEffect>
                  </a14:imgLayer>
                </a14:imgProps>
              </a:ext>
            </a:extLst>
          </a:blip>
          <a:stretch>
            <a:fillRect/>
          </a:stretch>
        </p:blipFill>
        <p:spPr>
          <a:xfrm flipH="1">
            <a:off x="2262563" y="4895193"/>
            <a:ext cx="1220523" cy="1643719"/>
          </a:xfrm>
          <a:prstGeom prst="rect">
            <a:avLst/>
          </a:prstGeom>
        </p:spPr>
      </p:pic>
      <p:pic>
        <p:nvPicPr>
          <p:cNvPr id="9" name="Picture 8">
            <a:extLst>
              <a:ext uri="{FF2B5EF4-FFF2-40B4-BE49-F238E27FC236}">
                <a16:creationId xmlns="" xmlns:a16="http://schemas.microsoft.com/office/drawing/2014/main" id="{03FF6638-9117-F213-427B-6C34933E4718}"/>
              </a:ext>
            </a:extLst>
          </p:cNvPr>
          <p:cNvPicPr>
            <a:picLocks noChangeAspect="1"/>
          </p:cNvPicPr>
          <p:nvPr/>
        </p:nvPicPr>
        <p:blipFill>
          <a:blip r:embed="rId9">
            <a:duotone>
              <a:schemeClr val="accent1">
                <a:shade val="45000"/>
                <a:satMod val="135000"/>
              </a:schemeClr>
              <a:prstClr val="white"/>
            </a:duotone>
          </a:blip>
          <a:stretch>
            <a:fillRect/>
          </a:stretch>
        </p:blipFill>
        <p:spPr>
          <a:xfrm>
            <a:off x="940423" y="1649642"/>
            <a:ext cx="2944376" cy="1045507"/>
          </a:xfrm>
          <a:prstGeom prst="rect">
            <a:avLst/>
          </a:prstGeom>
        </p:spPr>
      </p:pic>
      <p:pic>
        <p:nvPicPr>
          <p:cNvPr id="42" name="Picture 41">
            <a:extLst>
              <a:ext uri="{FF2B5EF4-FFF2-40B4-BE49-F238E27FC236}">
                <a16:creationId xmlns="" xmlns:a16="http://schemas.microsoft.com/office/drawing/2014/main" id="{A2C52770-DDFF-CF87-41FE-C08EAA58D4AC}"/>
              </a:ext>
            </a:extLst>
          </p:cNvPr>
          <p:cNvPicPr>
            <a:picLocks noChangeAspect="1"/>
          </p:cNvPicPr>
          <p:nvPr/>
        </p:nvPicPr>
        <p:blipFill>
          <a:blip r:embed="rId10">
            <a:duotone>
              <a:schemeClr val="accent1">
                <a:shade val="45000"/>
                <a:satMod val="135000"/>
              </a:schemeClr>
              <a:prstClr val="white"/>
            </a:duotone>
          </a:blip>
          <a:stretch>
            <a:fillRect/>
          </a:stretch>
        </p:blipFill>
        <p:spPr>
          <a:xfrm>
            <a:off x="517972" y="1457532"/>
            <a:ext cx="365268" cy="1410398"/>
          </a:xfrm>
          <a:prstGeom prst="rect">
            <a:avLst/>
          </a:prstGeom>
        </p:spPr>
      </p:pic>
    </p:spTree>
    <p:extLst>
      <p:ext uri="{BB962C8B-B14F-4D97-AF65-F5344CB8AC3E}">
        <p14:creationId xmlns:p14="http://schemas.microsoft.com/office/powerpoint/2010/main" val="12331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 xmlns:a16="http://schemas.microsoft.com/office/drawing/2014/main" id="{F0D5681F-3667-E392-C30C-8F6E1300AB40}"/>
              </a:ext>
            </a:extLst>
          </p:cNvPr>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7504" y="2897361"/>
            <a:ext cx="8928992" cy="1470025"/>
          </a:xfrm>
        </p:spPr>
        <p:txBody>
          <a:bodyPr>
            <a:normAutofit/>
          </a:bodyPr>
          <a:lstStyle/>
          <a:p>
            <a:r>
              <a:rPr lang="fr-FR" sz="3600" dirty="0">
                <a:solidFill>
                  <a:srgbClr val="4F81BD">
                    <a:lumMod val="75000"/>
                  </a:srgbClr>
                </a:solidFill>
                <a:latin typeface="Calibri"/>
              </a:rPr>
              <a:t>Programme de développement du leadership de changement en pleine-conscience (DLCP)</a:t>
            </a:r>
            <a:endParaRPr lang="en-CA" dirty="0">
              <a:solidFill>
                <a:schemeClr val="accent1">
                  <a:lumMod val="75000"/>
                </a:schemeClr>
              </a:solidFill>
            </a:endParaRPr>
          </a:p>
        </p:txBody>
      </p:sp>
      <p:sp>
        <p:nvSpPr>
          <p:cNvPr id="6" name="Subtitle 2"/>
          <p:cNvSpPr>
            <a:spLocks noGrp="1"/>
          </p:cNvSpPr>
          <p:nvPr>
            <p:ph type="subTitle" idx="4294967295"/>
          </p:nvPr>
        </p:nvSpPr>
        <p:spPr>
          <a:xfrm>
            <a:off x="1371600" y="4653136"/>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5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smtClean="0">
                <a:solidFill>
                  <a:prstClr val="black">
                    <a:tint val="75000"/>
                  </a:prstClr>
                </a:solidFill>
                <a:latin typeface="Calibri"/>
              </a:rPr>
              <a:t>14 novembre 2023</a:t>
            </a:r>
            <a:endParaRPr kumimoji="0" lang="fr-CA"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fr-CA" sz="2800" dirty="0"/>
              <a:t>Exercice d’autocompassion en pleine conscience – Centrage</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5568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654" y="2018428"/>
            <a:ext cx="6692887" cy="2270540"/>
          </a:xfrm>
        </p:spPr>
        <p:txBody>
          <a:bodyPr>
            <a:normAutofit fontScale="92500" lnSpcReduction="20000"/>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a:t>
            </a:r>
            <a:r>
              <a:rPr lang="fr-CA" b="1" i="1" dirty="0">
                <a:latin typeface="Bradley Hand ITC" panose="03070402050302030203" pitchFamily="66" charset="0"/>
              </a:rPr>
              <a:t>Jumelage</a:t>
            </a:r>
            <a:endParaRPr lang="fr-CA" dirty="0"/>
          </a:p>
          <a:p>
            <a:pPr lvl="0"/>
            <a:endParaRPr lang="fr-CA" dirty="0"/>
          </a:p>
          <a:p>
            <a:pPr lvl="0"/>
            <a:r>
              <a:rPr lang="fr-CA" dirty="0"/>
              <a:t>Votre pratique</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5574792" y="2409509"/>
            <a:ext cx="1172680" cy="1209033"/>
          </a:xfrm>
          <a:prstGeom prst="rect">
            <a:avLst/>
          </a:prstGeom>
        </p:spPr>
      </p:pic>
      <p:grpSp>
        <p:nvGrpSpPr>
          <p:cNvPr id="16" name="Group 15"/>
          <p:cNvGrpSpPr/>
          <p:nvPr/>
        </p:nvGrpSpPr>
        <p:grpSpPr>
          <a:xfrm>
            <a:off x="7454923" y="5315343"/>
            <a:ext cx="1027525" cy="1072237"/>
            <a:chOff x="1588297" y="4970908"/>
            <a:chExt cx="1091071" cy="119031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5"/>
              <a:ext cx="637263"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8"/>
            <p:cNvSpPr txBox="1"/>
            <p:nvPr/>
          </p:nvSpPr>
          <p:spPr>
            <a:xfrm>
              <a:off x="1588297" y="4970908"/>
              <a:ext cx="1091071" cy="444171"/>
            </a:xfrm>
            <a:prstGeom prst="rect">
              <a:avLst/>
            </a:prstGeom>
            <a:noFill/>
          </p:spPr>
          <p:txBody>
            <a:bodyPr wrap="none" rtlCol="0">
              <a:spAutoFit/>
            </a:bodyPr>
            <a:lstStyle/>
            <a:p>
              <a:r>
                <a:rPr lang="en-CA" sz="2000" dirty="0"/>
                <a:t>Plenary </a:t>
              </a:r>
              <a:endParaRPr lang="en-CA" sz="2000" dirty="0">
                <a:solidFill>
                  <a:schemeClr val="accent3">
                    <a:lumMod val="75000"/>
                  </a:schemeClr>
                </a:solidFill>
              </a:endParaRPr>
            </a:p>
          </p:txBody>
        </p:sp>
      </p:grpSp>
      <p:pic>
        <p:nvPicPr>
          <p:cNvPr id="21" name="Picture 20"/>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0" name="Picture 6" descr="C:\Users\GonzalA1\AppData\Local\Microsoft\Windows\Temporary Internet Files\Content.IE5\H7G048II\촉촉한피부1[1].jpg"/>
          <p:cNvPicPr>
            <a:picLocks noChangeAspect="1" noChangeArrowheads="1"/>
          </p:cNvPicPr>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380" y="3865121"/>
            <a:ext cx="1348425" cy="13816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3">
            <a:duotone>
              <a:schemeClr val="accent1">
                <a:shade val="45000"/>
                <a:satMod val="135000"/>
              </a:schemeClr>
              <a:prstClr val="white"/>
            </a:duotone>
          </a:blip>
          <a:stretch>
            <a:fillRect/>
          </a:stretch>
        </p:blipFill>
        <p:spPr>
          <a:xfrm>
            <a:off x="6887454" y="4040408"/>
            <a:ext cx="1182018" cy="894331"/>
          </a:xfrm>
          <a:prstGeom prst="rect">
            <a:avLst/>
          </a:prstGeom>
        </p:spPr>
      </p:pic>
      <p:grpSp>
        <p:nvGrpSpPr>
          <p:cNvPr id="28" name="Group 27"/>
          <p:cNvGrpSpPr/>
          <p:nvPr/>
        </p:nvGrpSpPr>
        <p:grpSpPr>
          <a:xfrm>
            <a:off x="5481605" y="3792244"/>
            <a:ext cx="1183043" cy="1390660"/>
            <a:chOff x="1115917" y="2424130"/>
            <a:chExt cx="2481406" cy="2481406"/>
          </a:xfrm>
        </p:grpSpPr>
        <p:pic>
          <p:nvPicPr>
            <p:cNvPr id="29" name="Picture 28"/>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0466" y="5376775"/>
            <a:ext cx="1018507" cy="811354"/>
          </a:xfrm>
          <a:prstGeom prst="rect">
            <a:avLst/>
          </a:prstGeom>
        </p:spPr>
      </p:pic>
      <p:pic>
        <p:nvPicPr>
          <p:cNvPr id="25" name="Picture 24"/>
          <p:cNvPicPr>
            <a:picLocks noChangeAspect="1"/>
          </p:cNvPicPr>
          <p:nvPr/>
        </p:nvPicPr>
        <p:blipFill>
          <a:blip r:embed="rId1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71080" y="5300194"/>
            <a:ext cx="1087954" cy="1052597"/>
          </a:xfrm>
          <a:prstGeom prst="ellipse">
            <a:avLst/>
          </a:prstGeom>
          <a:ln>
            <a:noFill/>
          </a:ln>
          <a:effectLst>
            <a:softEdge rad="63500"/>
          </a:effectLst>
        </p:spPr>
      </p:pic>
      <p:pic>
        <p:nvPicPr>
          <p:cNvPr id="4" name="Picture 3">
            <a:extLst>
              <a:ext uri="{FF2B5EF4-FFF2-40B4-BE49-F238E27FC236}">
                <a16:creationId xmlns="" xmlns:a16="http://schemas.microsoft.com/office/drawing/2014/main" id="{7AE9A72D-E5FE-7785-6F6F-023C6197127C}"/>
              </a:ext>
            </a:extLst>
          </p:cNvPr>
          <p:cNvPicPr>
            <a:picLocks noChangeAspect="1"/>
          </p:cNvPicPr>
          <p:nvPr>
            <p:custDataLst>
              <p:tags r:id="rId1"/>
            </p:custDataLst>
          </p:nvPr>
        </p:nvPicPr>
        <p:blipFill>
          <a:blip r:embed="rId18">
            <a:clrChange>
              <a:clrFrom>
                <a:srgbClr val="FFFFFF"/>
              </a:clrFrom>
              <a:clrTo>
                <a:srgbClr val="FFFFFF">
                  <a:alpha val="0"/>
                </a:srgbClr>
              </a:clrTo>
            </a:clrChange>
            <a:duotone>
              <a:schemeClr val="bg2">
                <a:shade val="45000"/>
                <a:satMod val="135000"/>
              </a:schemeClr>
              <a:prstClr val="white"/>
            </a:duotone>
          </a:blip>
          <a:stretch>
            <a:fillRect/>
          </a:stretch>
        </p:blipFill>
        <p:spPr>
          <a:xfrm>
            <a:off x="1099237" y="5397424"/>
            <a:ext cx="1392179" cy="2868735"/>
          </a:xfrm>
          <a:prstGeom prst="rect">
            <a:avLst/>
          </a:prstGeom>
        </p:spPr>
      </p:pic>
      <p:grpSp>
        <p:nvGrpSpPr>
          <p:cNvPr id="5" name="Group 4">
            <a:extLst>
              <a:ext uri="{FF2B5EF4-FFF2-40B4-BE49-F238E27FC236}">
                <a16:creationId xmlns="" xmlns:a16="http://schemas.microsoft.com/office/drawing/2014/main" id="{82C1255E-E41E-597D-0DA6-2C337C934992}"/>
              </a:ext>
            </a:extLst>
          </p:cNvPr>
          <p:cNvGrpSpPr/>
          <p:nvPr/>
        </p:nvGrpSpPr>
        <p:grpSpPr>
          <a:xfrm>
            <a:off x="5702245" y="5455133"/>
            <a:ext cx="1170119" cy="944302"/>
            <a:chOff x="5786974" y="5243827"/>
            <a:chExt cx="1912332" cy="1402658"/>
          </a:xfrm>
        </p:grpSpPr>
        <p:pic>
          <p:nvPicPr>
            <p:cNvPr id="6" name="Picture 2" descr="Hand shake in heart | Free SVG">
              <a:extLst>
                <a:ext uri="{FF2B5EF4-FFF2-40B4-BE49-F238E27FC236}">
                  <a16:creationId xmlns="" xmlns:a16="http://schemas.microsoft.com/office/drawing/2014/main" id="{3FDD5DF8-08A2-4ACD-C7EB-E11A70ECE1CA}"/>
                </a:ext>
              </a:extLst>
            </p:cNvPr>
            <p:cNvPicPr>
              <a:picLocks noChangeAspect="1" noChangeArrowheads="1"/>
            </p:cNvPicPr>
            <p:nvPr>
              <p:custDataLst>
                <p:tags r:id="rId4"/>
              </p:custDataLst>
            </p:nvPr>
          </p:nvPicPr>
          <p:blipFill>
            <a:blip r:embed="rId1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4EC525E7-EC2E-3A59-A60F-EB8EAB61E519}"/>
                </a:ext>
              </a:extLst>
            </p:cNvPr>
            <p:cNvPicPr>
              <a:picLocks noChangeAspect="1"/>
            </p:cNvPicPr>
            <p:nvPr>
              <p:custDataLst>
                <p:tags r:id="rId5"/>
              </p:custDataLst>
            </p:nvPr>
          </p:nvPicPr>
          <p:blipFill>
            <a:blip r:embed="rId2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
        <p:nvSpPr>
          <p:cNvPr id="9" name="Title 1">
            <a:extLst>
              <a:ext uri="{FF2B5EF4-FFF2-40B4-BE49-F238E27FC236}">
                <a16:creationId xmlns="" xmlns:a16="http://schemas.microsoft.com/office/drawing/2014/main" id="{CA5AA7F1-503D-00CF-2B38-34BBF946C165}"/>
              </a:ext>
            </a:extLst>
          </p:cNvPr>
          <p:cNvSpPr>
            <a:spLocks noGrp="1"/>
          </p:cNvSpPr>
          <p:nvPr>
            <p:ph type="title"/>
            <p:custDataLst>
              <p:tags r:id="rId2"/>
            </p:custDataLst>
          </p:nvPr>
        </p:nvSpPr>
        <p:spPr>
          <a:xfrm>
            <a:off x="457200" y="274638"/>
            <a:ext cx="8229600" cy="1143000"/>
          </a:xfrm>
        </p:spPr>
        <p:txBody>
          <a:bodyPr>
            <a:normAutofit/>
          </a:bodyPr>
          <a:lstStyle/>
          <a:p>
            <a:pPr lvl="0"/>
            <a:r>
              <a:rPr lang="fr-CA" sz="3600" dirty="0"/>
              <a:t>Compte rendu de la semaine 4</a:t>
            </a:r>
            <a:endParaRPr lang="fr-CA" dirty="0"/>
          </a:p>
        </p:txBody>
      </p:sp>
      <p:pic>
        <p:nvPicPr>
          <p:cNvPr id="11" name="Picture 10">
            <a:extLst>
              <a:ext uri="{FF2B5EF4-FFF2-40B4-BE49-F238E27FC236}">
                <a16:creationId xmlns="" xmlns:a16="http://schemas.microsoft.com/office/drawing/2014/main" id="{3B3370D9-36E9-EE7A-465B-87A20E3057BC}"/>
              </a:ext>
            </a:extLst>
          </p:cNvPr>
          <p:cNvPicPr>
            <a:picLocks noChangeAspect="1"/>
          </p:cNvPicPr>
          <p:nvPr>
            <p:custDataLst>
              <p:tags r:id="rId3"/>
            </p:custDataLst>
          </p:nvPr>
        </p:nvPicPr>
        <p:blipFill>
          <a:blip r:embed="rId21"/>
          <a:stretch>
            <a:fillRect/>
          </a:stretch>
        </p:blipFill>
        <p:spPr>
          <a:xfrm>
            <a:off x="6867526" y="106262"/>
            <a:ext cx="1955476" cy="1843444"/>
          </a:xfrm>
          <a:prstGeom prst="rect">
            <a:avLst/>
          </a:prstGeom>
        </p:spPr>
      </p:pic>
    </p:spTree>
    <p:extLst>
      <p:ext uri="{BB962C8B-B14F-4D97-AF65-F5344CB8AC3E}">
        <p14:creationId xmlns:p14="http://schemas.microsoft.com/office/powerpoint/2010/main" val="13264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500"/>
                            </p:stCondLst>
                            <p:childTnLst>
                              <p:par>
                                <p:cTn id="26" presetID="10" presetClass="entr" presetSubtype="0" fill="hold" nodeType="after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500"/>
                            </p:stCondLst>
                            <p:childTnLst>
                              <p:par>
                                <p:cTn id="34" presetID="10" presetClass="entr" presetSubtype="0" fill="hold" nodeType="after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4500"/>
                            </p:stCondLst>
                            <p:childTnLst>
                              <p:par>
                                <p:cTn id="38" presetID="10" presetClass="entr" presetSubtype="0" fill="hold" nodeType="afterEffect">
                                  <p:stCondLst>
                                    <p:cond delay="5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5500"/>
                            </p:stCondLst>
                            <p:childTnLst>
                              <p:par>
                                <p:cTn id="42" presetID="10" presetClass="entr" presetSubtype="0" fill="hold" nodeType="afterEffect">
                                  <p:stCondLst>
                                    <p:cond delay="5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6500"/>
                            </p:stCondLst>
                            <p:childTnLst>
                              <p:par>
                                <p:cTn id="46" presetID="10" presetClass="entr" presetSubtype="0" fill="hold" nodeType="after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7500"/>
                            </p:stCondLst>
                            <p:childTnLst>
                              <p:par>
                                <p:cTn id="50" presetID="10" presetClass="entr" presetSubtype="0" fill="hold" nodeType="afterEffect">
                                  <p:stCondLst>
                                    <p:cond delay="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 xmlns:a16="http://schemas.microsoft.com/office/drawing/2014/main" id="{F70F0FDB-7659-9EFB-C6A2-8EC9C9CA178F}"/>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 xmlns:a1611="http://schemas.microsoft.com/office/drawing/2016/11/main" r:id="rId5"/>
              </a:ext>
            </a:extLst>
          </a:blip>
          <a:stretch>
            <a:fillRect/>
          </a:stretch>
        </p:blipFill>
        <p:spPr>
          <a:xfrm rot="20857149">
            <a:off x="5914362" y="1606489"/>
            <a:ext cx="4860032" cy="3645024"/>
          </a:xfrm>
          <a:prstGeom prst="rect">
            <a:avLst/>
          </a:prstGeom>
        </p:spPr>
      </p:pic>
      <p:sp>
        <p:nvSpPr>
          <p:cNvPr id="2" name="Title 1"/>
          <p:cNvSpPr>
            <a:spLocks noGrp="1"/>
          </p:cNvSpPr>
          <p:nvPr>
            <p:ph type="title"/>
          </p:nvPr>
        </p:nvSpPr>
        <p:spPr/>
        <p:txBody>
          <a:bodyPr>
            <a:normAutofit fontScale="90000"/>
          </a:bodyPr>
          <a:lstStyle/>
          <a:p>
            <a:r>
              <a:rPr lang="fr-CA" dirty="0"/>
              <a:t>Programme – semaine </a:t>
            </a:r>
            <a:r>
              <a:rPr lang="en-US" dirty="0"/>
              <a:t>5 </a:t>
            </a:r>
            <a:br>
              <a:rPr lang="en-US" dirty="0"/>
            </a:br>
            <a:r>
              <a:rPr lang="en-US" dirty="0"/>
              <a:t>(Compassion, </a:t>
            </a:r>
            <a:r>
              <a:rPr lang="en-US" dirty="0" err="1"/>
              <a:t>clarté</a:t>
            </a:r>
            <a:r>
              <a:rPr lang="en-US" dirty="0"/>
              <a:t> et </a:t>
            </a:r>
            <a:r>
              <a:rPr lang="en-US" dirty="0" err="1"/>
              <a:t>créativité</a:t>
            </a:r>
            <a:r>
              <a:rPr lang="en-US" dirty="0"/>
              <a:t>)</a:t>
            </a:r>
          </a:p>
        </p:txBody>
      </p:sp>
      <p:sp>
        <p:nvSpPr>
          <p:cNvPr id="3" name="Content Placeholder 2"/>
          <p:cNvSpPr>
            <a:spLocks noGrp="1"/>
          </p:cNvSpPr>
          <p:nvPr>
            <p:ph idx="1"/>
          </p:nvPr>
        </p:nvSpPr>
        <p:spPr>
          <a:xfrm>
            <a:off x="457200" y="1846258"/>
            <a:ext cx="8229600" cy="4525963"/>
          </a:xfrm>
        </p:spPr>
        <p:txBody>
          <a:bodyPr>
            <a:normAutofit/>
          </a:bodyPr>
          <a:lstStyle/>
          <a:p>
            <a:pPr lvl="0">
              <a:spcBef>
                <a:spcPts val="600"/>
              </a:spcBef>
            </a:pPr>
            <a:r>
              <a:rPr lang="fr-CA" dirty="0">
                <a:solidFill>
                  <a:schemeClr val="bg1">
                    <a:lumMod val="50000"/>
                  </a:schemeClr>
                </a:solidFill>
              </a:rPr>
              <a:t>Exercice de respiration pour se recentrer</a:t>
            </a:r>
          </a:p>
          <a:p>
            <a:pPr lvl="0">
              <a:spcBef>
                <a:spcPts val="600"/>
              </a:spcBef>
            </a:pPr>
            <a:r>
              <a:rPr lang="fr-CA" dirty="0">
                <a:solidFill>
                  <a:schemeClr val="bg1">
                    <a:lumMod val="50000"/>
                  </a:schemeClr>
                </a:solidFill>
              </a:rPr>
              <a:t>Bref retour sur la semaine dernière, la semaine 4</a:t>
            </a:r>
          </a:p>
          <a:p>
            <a:r>
              <a:rPr lang="fr-CA" dirty="0"/>
              <a:t>Le modèle SCARF</a:t>
            </a:r>
          </a:p>
          <a:p>
            <a:r>
              <a:rPr lang="fr-CA" dirty="0"/>
              <a:t>Technique – ARC-RR</a:t>
            </a:r>
          </a:p>
          <a:p>
            <a:r>
              <a:rPr lang="fr-CA" dirty="0" err="1"/>
              <a:t>Exercise</a:t>
            </a:r>
            <a:r>
              <a:rPr lang="fr-CA" dirty="0"/>
              <a:t> dans le miroir</a:t>
            </a:r>
          </a:p>
          <a:p>
            <a:pPr lvl="0">
              <a:spcBef>
                <a:spcPts val="600"/>
              </a:spcBef>
            </a:pPr>
            <a:r>
              <a:rPr lang="fr-CA" sz="3200" dirty="0"/>
              <a:t>Choses à accomplir cette semaine</a:t>
            </a:r>
          </a:p>
          <a:p>
            <a:pPr lvl="0">
              <a:spcBef>
                <a:spcPts val="600"/>
              </a:spcBef>
            </a:pPr>
            <a:r>
              <a:rPr lang="fr-CA" sz="3200" u="none" dirty="0"/>
              <a:t>Retour sur la séance</a:t>
            </a:r>
            <a:endParaRPr lang="fr-CA"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352" y="431678"/>
            <a:ext cx="2386389" cy="1143000"/>
          </a:xfrm>
        </p:spPr>
        <p:txBody>
          <a:bodyPr>
            <a:normAutofit fontScale="90000"/>
          </a:bodyPr>
          <a:lstStyle/>
          <a:p>
            <a:pPr algn="ctr"/>
            <a:r>
              <a:rPr lang="fr-CA" dirty="0"/>
              <a:t>Le modèle </a:t>
            </a:r>
            <a:r>
              <a:rPr lang="fr-CA" b="1" dirty="0"/>
              <a:t>SCARF</a:t>
            </a:r>
            <a:endParaRPr lang="en-CA" b="1" dirty="0"/>
          </a:p>
        </p:txBody>
      </p:sp>
      <p:sp>
        <p:nvSpPr>
          <p:cNvPr id="3" name="Content Placeholder 2"/>
          <p:cNvSpPr>
            <a:spLocks noGrp="1"/>
          </p:cNvSpPr>
          <p:nvPr>
            <p:ph idx="1"/>
          </p:nvPr>
        </p:nvSpPr>
        <p:spPr>
          <a:xfrm>
            <a:off x="2411760" y="2100717"/>
            <a:ext cx="6497814" cy="4179633"/>
          </a:xfrm>
        </p:spPr>
        <p:txBody>
          <a:bodyPr>
            <a:noAutofit/>
          </a:bodyPr>
          <a:lstStyle/>
          <a:p>
            <a:pPr fontAlgn="base">
              <a:spcBef>
                <a:spcPts val="300"/>
              </a:spcBef>
            </a:pPr>
            <a:r>
              <a:rPr lang="en-US" sz="2200" b="1" dirty="0" err="1"/>
              <a:t>Statut</a:t>
            </a:r>
            <a:r>
              <a:rPr lang="en-US" sz="2200" b="1" dirty="0"/>
              <a:t> -</a:t>
            </a:r>
            <a:r>
              <a:rPr lang="en-US" sz="2200" dirty="0"/>
              <a:t> </a:t>
            </a:r>
            <a:r>
              <a:rPr lang="fr-FR" sz="2200" dirty="0"/>
              <a:t>un certain Statut ou de préserver son “rang” par rapport aux autres</a:t>
            </a:r>
            <a:endParaRPr lang="en-US" sz="2200" dirty="0"/>
          </a:p>
          <a:p>
            <a:pPr fontAlgn="base">
              <a:spcBef>
                <a:spcPts val="300"/>
              </a:spcBef>
            </a:pPr>
            <a:r>
              <a:rPr lang="en-US" sz="2200" b="1" dirty="0"/>
              <a:t>Certitude -</a:t>
            </a:r>
            <a:r>
              <a:rPr lang="en-US" sz="2200" dirty="0"/>
              <a:t> </a:t>
            </a:r>
            <a:r>
              <a:rPr lang="fr-FR" sz="2200" dirty="0"/>
              <a:t>sécurité qui permet de prédire le futur et de s’adapter</a:t>
            </a:r>
            <a:endParaRPr lang="en-US" sz="2200" dirty="0"/>
          </a:p>
          <a:p>
            <a:pPr fontAlgn="base">
              <a:spcBef>
                <a:spcPts val="300"/>
              </a:spcBef>
            </a:pPr>
            <a:r>
              <a:rPr lang="en-US" sz="2200" b="1" dirty="0" err="1"/>
              <a:t>Autonomie</a:t>
            </a:r>
            <a:r>
              <a:rPr lang="en-US" sz="2200" b="1" dirty="0"/>
              <a:t> -</a:t>
            </a:r>
            <a:r>
              <a:rPr lang="en-US" sz="2200" dirty="0"/>
              <a:t> l</a:t>
            </a:r>
            <a:r>
              <a:rPr lang="fr-FR" sz="2200" dirty="0"/>
              <a:t>e pouvoir d’exercer du contrôle sur notre environnement et de faire des choix</a:t>
            </a:r>
            <a:endParaRPr lang="en-US" sz="2200" dirty="0"/>
          </a:p>
          <a:p>
            <a:pPr fontAlgn="base">
              <a:spcBef>
                <a:spcPts val="300"/>
              </a:spcBef>
            </a:pPr>
            <a:r>
              <a:rPr lang="en-US" sz="2200" b="1" dirty="0"/>
              <a:t>Relations -</a:t>
            </a:r>
            <a:r>
              <a:rPr lang="en-US" sz="2200" dirty="0"/>
              <a:t> </a:t>
            </a:r>
            <a:r>
              <a:rPr lang="fr-FR" sz="2200" dirty="0"/>
              <a:t>Appartenance à un groupe et pouvoir compter sur son soutien (relations formelles et informelles)</a:t>
            </a:r>
            <a:endParaRPr lang="en-US" sz="2200" dirty="0"/>
          </a:p>
          <a:p>
            <a:pPr fontAlgn="base">
              <a:spcBef>
                <a:spcPts val="300"/>
              </a:spcBef>
            </a:pPr>
            <a:r>
              <a:rPr lang="en-US" sz="2200" b="1" dirty="0"/>
              <a:t>Franc-jeu -</a:t>
            </a:r>
            <a:r>
              <a:rPr lang="en-US" sz="2200" dirty="0"/>
              <a:t> </a:t>
            </a:r>
            <a:r>
              <a:rPr lang="fr-FR" sz="2200" dirty="0"/>
              <a:t>Équité et justice, le sentiment d’échanges équitables avec les gens</a:t>
            </a:r>
            <a:endParaRPr lang="en-US" sz="2200" dirty="0"/>
          </a:p>
        </p:txBody>
      </p:sp>
      <p:sp>
        <p:nvSpPr>
          <p:cNvPr id="5" name="Rectangle 4"/>
          <p:cNvSpPr/>
          <p:nvPr/>
        </p:nvSpPr>
        <p:spPr>
          <a:xfrm>
            <a:off x="1093868" y="6391748"/>
            <a:ext cx="6956263" cy="276999"/>
          </a:xfrm>
          <a:prstGeom prst="rect">
            <a:avLst/>
          </a:prstGeom>
        </p:spPr>
        <p:txBody>
          <a:bodyPr wrap="none">
            <a:spAutoFit/>
          </a:bodyPr>
          <a:lstStyle/>
          <a:p>
            <a:r>
              <a:rPr lang="en-CA" sz="1200" dirty="0">
                <a:hlinkClick r:id="rId3"/>
              </a:rPr>
              <a:t>https://optimumtalent.com/publications/le-neuroleadership-demystifie-pour-susciter-lengagement/?lang=fr</a:t>
            </a:r>
            <a:endParaRPr lang="en-CA" sz="1200" dirty="0"/>
          </a:p>
        </p:txBody>
      </p:sp>
      <p:pic>
        <p:nvPicPr>
          <p:cNvPr id="4" name="Picture 3"/>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381125" y="139171"/>
            <a:ext cx="516804" cy="1608138"/>
          </a:xfrm>
          <a:prstGeom prst="rect">
            <a:avLst/>
          </a:prstGeom>
        </p:spPr>
      </p:pic>
      <p:pic>
        <p:nvPicPr>
          <p:cNvPr id="7" name="Picture 6">
            <a:extLst>
              <a:ext uri="{FF2B5EF4-FFF2-40B4-BE49-F238E27FC236}">
                <a16:creationId xmlns="" xmlns:a16="http://schemas.microsoft.com/office/drawing/2014/main" id="{1AF6C558-06D8-BF44-0F30-2133E346F7F7}"/>
              </a:ext>
            </a:extLst>
          </p:cNvPr>
          <p:cNvPicPr>
            <a:picLocks noChangeAspect="1"/>
          </p:cNvPicPr>
          <p:nvPr/>
        </p:nvPicPr>
        <p:blipFill>
          <a:blip r:embed="rId5"/>
          <a:stretch>
            <a:fillRect/>
          </a:stretch>
        </p:blipFill>
        <p:spPr>
          <a:xfrm>
            <a:off x="107779" y="1964934"/>
            <a:ext cx="1304925" cy="1343025"/>
          </a:xfrm>
          <a:prstGeom prst="rect">
            <a:avLst/>
          </a:prstGeom>
        </p:spPr>
      </p:pic>
      <p:pic>
        <p:nvPicPr>
          <p:cNvPr id="9" name="Picture 8">
            <a:extLst>
              <a:ext uri="{FF2B5EF4-FFF2-40B4-BE49-F238E27FC236}">
                <a16:creationId xmlns="" xmlns:a16="http://schemas.microsoft.com/office/drawing/2014/main" id="{BF0FF6E9-764E-1958-0EDA-965B7B4DE8C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87624" y="2885146"/>
            <a:ext cx="1352550" cy="1352550"/>
          </a:xfrm>
          <a:prstGeom prst="rect">
            <a:avLst/>
          </a:prstGeom>
        </p:spPr>
      </p:pic>
      <p:pic>
        <p:nvPicPr>
          <p:cNvPr id="11" name="Picture 10">
            <a:extLst>
              <a:ext uri="{FF2B5EF4-FFF2-40B4-BE49-F238E27FC236}">
                <a16:creationId xmlns="" xmlns:a16="http://schemas.microsoft.com/office/drawing/2014/main" id="{CB9BEE13-AF15-2AC0-C1EA-85B4D5F282E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79512" y="3356992"/>
            <a:ext cx="1276350" cy="1371600"/>
          </a:xfrm>
          <a:prstGeom prst="rect">
            <a:avLst/>
          </a:prstGeom>
        </p:spPr>
      </p:pic>
      <p:pic>
        <p:nvPicPr>
          <p:cNvPr id="14" name="Picture 13">
            <a:extLst>
              <a:ext uri="{FF2B5EF4-FFF2-40B4-BE49-F238E27FC236}">
                <a16:creationId xmlns="" xmlns:a16="http://schemas.microsoft.com/office/drawing/2014/main" id="{2FBD8B9B-DF81-8A87-C061-98C9DEC6521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331640" y="4177940"/>
            <a:ext cx="1314450" cy="1343025"/>
          </a:xfrm>
          <a:prstGeom prst="rect">
            <a:avLst/>
          </a:prstGeom>
        </p:spPr>
      </p:pic>
      <p:pic>
        <p:nvPicPr>
          <p:cNvPr id="16" name="Picture 15">
            <a:extLst>
              <a:ext uri="{FF2B5EF4-FFF2-40B4-BE49-F238E27FC236}">
                <a16:creationId xmlns="" xmlns:a16="http://schemas.microsoft.com/office/drawing/2014/main" id="{2F3C7E87-6CB4-D7B6-D492-21DAB26B9EA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27083" y="5013176"/>
            <a:ext cx="1228725" cy="1352550"/>
          </a:xfrm>
          <a:prstGeom prst="rect">
            <a:avLst/>
          </a:prstGeom>
        </p:spPr>
      </p:pic>
      <p:grpSp>
        <p:nvGrpSpPr>
          <p:cNvPr id="8" name="Group 7">
            <a:extLst>
              <a:ext uri="{FF2B5EF4-FFF2-40B4-BE49-F238E27FC236}">
                <a16:creationId xmlns="" xmlns:a16="http://schemas.microsoft.com/office/drawing/2014/main" id="{9190E90B-900D-8409-DD7B-99C7A03E53F5}"/>
              </a:ext>
            </a:extLst>
          </p:cNvPr>
          <p:cNvGrpSpPr/>
          <p:nvPr/>
        </p:nvGrpSpPr>
        <p:grpSpPr>
          <a:xfrm>
            <a:off x="3057664" y="188640"/>
            <a:ext cx="5851910" cy="1814217"/>
            <a:chOff x="3057664" y="188640"/>
            <a:chExt cx="5851910" cy="1814217"/>
          </a:xfrm>
        </p:grpSpPr>
        <p:sp>
          <p:nvSpPr>
            <p:cNvPr id="24" name="Arrow: Right 23">
              <a:extLst>
                <a:ext uri="{FF2B5EF4-FFF2-40B4-BE49-F238E27FC236}">
                  <a16:creationId xmlns="" xmlns:a16="http://schemas.microsoft.com/office/drawing/2014/main" id="{0815B709-3C69-FD26-3D3C-CB3845ED9385}"/>
                </a:ext>
              </a:extLst>
            </p:cNvPr>
            <p:cNvSpPr/>
            <p:nvPr/>
          </p:nvSpPr>
          <p:spPr>
            <a:xfrm flipH="1">
              <a:off x="3057664" y="241906"/>
              <a:ext cx="2067686" cy="1707296"/>
            </a:xfrm>
            <a:prstGeom prst="rightArrow">
              <a:avLst>
                <a:gd name="adj1" fmla="val 72429"/>
                <a:gd name="adj2" fmla="val 5336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 xmlns:a16="http://schemas.microsoft.com/office/drawing/2014/main" id="{A1A5D34A-8543-6150-628E-D943BE49BD81}"/>
                </a:ext>
              </a:extLst>
            </p:cNvPr>
            <p:cNvSpPr/>
            <p:nvPr/>
          </p:nvSpPr>
          <p:spPr>
            <a:xfrm>
              <a:off x="6697614" y="188640"/>
              <a:ext cx="2211960" cy="1788195"/>
            </a:xfrm>
            <a:prstGeom prst="rightArrow">
              <a:avLst>
                <a:gd name="adj1" fmla="val 72429"/>
                <a:gd name="adj2" fmla="val 5336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48986" y="476672"/>
              <a:ext cx="2322258" cy="1200329"/>
            </a:xfrm>
            <a:prstGeom prst="rect">
              <a:avLst/>
            </a:prstGeom>
            <a:noFill/>
          </p:spPr>
          <p:txBody>
            <a:bodyPr wrap="square" rtlCol="0">
              <a:spAutoFit/>
            </a:bodyPr>
            <a:lstStyle/>
            <a:p>
              <a:pPr algn="ctr"/>
              <a:r>
                <a:rPr lang="fr-CA" sz="2400" b="1" dirty="0"/>
                <a:t>Arriver </a:t>
              </a:r>
              <a:r>
                <a:rPr lang="fr-CA" sz="2400" dirty="0"/>
                <a:t>à une réaction de </a:t>
              </a:r>
              <a:r>
                <a:rPr lang="fr-CA" sz="2400" b="1" i="1" dirty="0"/>
                <a:t>récompense</a:t>
              </a:r>
            </a:p>
          </p:txBody>
        </p:sp>
        <p:sp>
          <p:nvSpPr>
            <p:cNvPr id="25" name="TextBox 24">
              <a:extLst>
                <a:ext uri="{FF2B5EF4-FFF2-40B4-BE49-F238E27FC236}">
                  <a16:creationId xmlns="" xmlns:a16="http://schemas.microsoft.com/office/drawing/2014/main" id="{08EC8186-609C-7CCF-55A0-5B39CF338F10}"/>
                </a:ext>
              </a:extLst>
            </p:cNvPr>
            <p:cNvSpPr txBox="1"/>
            <p:nvPr/>
          </p:nvSpPr>
          <p:spPr>
            <a:xfrm>
              <a:off x="3167560" y="529938"/>
              <a:ext cx="1963737"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chemeClr val="bg1"/>
                  </a:solidFill>
                  <a:effectLst/>
                  <a:uLnTx/>
                  <a:uFillTx/>
                  <a:latin typeface="Calibri"/>
                  <a:ea typeface="+mn-ea"/>
                  <a:cs typeface="+mn-cs"/>
                </a:rPr>
                <a:t>   Partir</a:t>
              </a:r>
              <a:r>
                <a:rPr kumimoji="0" lang="fr-CA" sz="2400" b="0" i="0" u="none" strike="noStrike" kern="1200" cap="none" spc="0" normalizeH="0" baseline="0" noProof="0" dirty="0">
                  <a:ln>
                    <a:noFill/>
                  </a:ln>
                  <a:solidFill>
                    <a:schemeClr val="bg1"/>
                  </a:solidFill>
                  <a:effectLst/>
                  <a:uLnTx/>
                  <a:uFillTx/>
                  <a:latin typeface="Calibri"/>
                  <a:ea typeface="+mn-ea"/>
                  <a:cs typeface="+mn-cs"/>
                </a:rPr>
                <a:t> d’une réaction </a:t>
              </a:r>
              <a:br>
                <a:rPr kumimoji="0" lang="fr-CA" sz="2400" b="0" i="0" u="none" strike="noStrike" kern="1200" cap="none" spc="0" normalizeH="0" baseline="0" noProof="0" dirty="0">
                  <a:ln>
                    <a:noFill/>
                  </a:ln>
                  <a:solidFill>
                    <a:schemeClr val="bg1"/>
                  </a:solidFill>
                  <a:effectLst/>
                  <a:uLnTx/>
                  <a:uFillTx/>
                  <a:latin typeface="Calibri"/>
                  <a:ea typeface="+mn-ea"/>
                  <a:cs typeface="+mn-cs"/>
                </a:rPr>
              </a:br>
              <a:r>
                <a:rPr kumimoji="0" lang="fr-CA" sz="2400" b="0" i="0" u="none" strike="noStrike" kern="1200" cap="none" spc="0" normalizeH="0" baseline="0" noProof="0" dirty="0">
                  <a:ln>
                    <a:noFill/>
                  </a:ln>
                  <a:solidFill>
                    <a:schemeClr val="bg1"/>
                  </a:solidFill>
                  <a:effectLst/>
                  <a:uLnTx/>
                  <a:uFillTx/>
                  <a:latin typeface="Calibri"/>
                  <a:ea typeface="+mn-ea"/>
                  <a:cs typeface="+mn-cs"/>
                </a:rPr>
                <a:t>    de  </a:t>
              </a:r>
              <a:r>
                <a:rPr kumimoji="0" lang="fr-CA" sz="2400" b="1" i="1" u="none" strike="noStrike" kern="1200" cap="none" spc="0" normalizeH="0" baseline="0" noProof="0" dirty="0">
                  <a:ln>
                    <a:noFill/>
                  </a:ln>
                  <a:solidFill>
                    <a:schemeClr val="bg1"/>
                  </a:solidFill>
                  <a:effectLst/>
                  <a:uLnTx/>
                  <a:uFillTx/>
                  <a:latin typeface="Calibri"/>
                  <a:ea typeface="+mn-ea"/>
                  <a:cs typeface="+mn-cs"/>
                </a:rPr>
                <a:t>menace</a:t>
              </a:r>
            </a:p>
          </p:txBody>
        </p:sp>
        <p:sp>
          <p:nvSpPr>
            <p:cNvPr id="26" name="Oval 25">
              <a:extLst>
                <a:ext uri="{FF2B5EF4-FFF2-40B4-BE49-F238E27FC236}">
                  <a16:creationId xmlns="" xmlns:a16="http://schemas.microsoft.com/office/drawing/2014/main" id="{96A46846-21D0-A9EC-2922-F8875CFC2947}"/>
                </a:ext>
              </a:extLst>
            </p:cNvPr>
            <p:cNvSpPr/>
            <p:nvPr/>
          </p:nvSpPr>
          <p:spPr>
            <a:xfrm>
              <a:off x="4970264" y="211346"/>
              <a:ext cx="1820488" cy="1791511"/>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 xmlns:a16="http://schemas.microsoft.com/office/drawing/2014/main" id="{9494A146-D0BF-DB38-20D0-25CF11B87F56}"/>
                </a:ext>
              </a:extLst>
            </p:cNvPr>
            <p:cNvSpPr txBox="1"/>
            <p:nvPr/>
          </p:nvSpPr>
          <p:spPr>
            <a:xfrm>
              <a:off x="5325101" y="275278"/>
              <a:ext cx="1610345" cy="1631216"/>
            </a:xfrm>
            <a:prstGeom prst="rect">
              <a:avLst/>
            </a:prstGeom>
            <a:noFill/>
          </p:spPr>
          <p:txBody>
            <a:bodyPr wrap="square">
              <a:spAutoFit/>
            </a:bodyPr>
            <a:lstStyle/>
            <a:p>
              <a:pPr fontAlgn="base">
                <a:spcBef>
                  <a:spcPts val="0"/>
                </a:spcBef>
              </a:pPr>
              <a:r>
                <a:rPr lang="en-US" sz="2000" b="1" dirty="0" err="1">
                  <a:solidFill>
                    <a:srgbClr val="0000FF"/>
                  </a:solidFill>
                </a:rPr>
                <a:t>S</a:t>
              </a:r>
              <a:r>
                <a:rPr lang="en-US" sz="2000" b="1" dirty="0" err="1"/>
                <a:t>tatut</a:t>
              </a:r>
              <a:r>
                <a:rPr lang="en-US" sz="2000" b="1" dirty="0"/>
                <a:t> </a:t>
              </a:r>
            </a:p>
            <a:p>
              <a:pPr fontAlgn="base">
                <a:spcBef>
                  <a:spcPts val="0"/>
                </a:spcBef>
              </a:pPr>
              <a:r>
                <a:rPr lang="en-US" sz="2000" b="1" dirty="0">
                  <a:solidFill>
                    <a:srgbClr val="0000FF"/>
                  </a:solidFill>
                </a:rPr>
                <a:t>C</a:t>
              </a:r>
              <a:r>
                <a:rPr lang="en-US" sz="2000" b="1" dirty="0"/>
                <a:t>ertitude </a:t>
              </a:r>
            </a:p>
            <a:p>
              <a:pPr fontAlgn="base">
                <a:spcBef>
                  <a:spcPts val="0"/>
                </a:spcBef>
              </a:pPr>
              <a:r>
                <a:rPr lang="en-US" sz="2000" b="1" dirty="0" err="1">
                  <a:solidFill>
                    <a:srgbClr val="0000FF"/>
                  </a:solidFill>
                </a:rPr>
                <a:t>A</a:t>
              </a:r>
              <a:r>
                <a:rPr lang="en-US" sz="2000" b="1" dirty="0" err="1"/>
                <a:t>utonomie</a:t>
              </a:r>
              <a:r>
                <a:rPr lang="en-US" sz="2000" b="1" dirty="0"/>
                <a:t> </a:t>
              </a:r>
            </a:p>
            <a:p>
              <a:pPr fontAlgn="base">
                <a:spcBef>
                  <a:spcPts val="0"/>
                </a:spcBef>
              </a:pPr>
              <a:r>
                <a:rPr lang="en-US" sz="2000" b="1" dirty="0">
                  <a:solidFill>
                    <a:srgbClr val="0000FF"/>
                  </a:solidFill>
                </a:rPr>
                <a:t>R</a:t>
              </a:r>
              <a:r>
                <a:rPr lang="en-US" sz="2000" b="1" dirty="0"/>
                <a:t>elations </a:t>
              </a:r>
            </a:p>
            <a:p>
              <a:pPr fontAlgn="base">
                <a:spcBef>
                  <a:spcPts val="0"/>
                </a:spcBef>
              </a:pPr>
              <a:r>
                <a:rPr lang="en-US" sz="2000" b="1" dirty="0">
                  <a:solidFill>
                    <a:srgbClr val="0000FF"/>
                  </a:solidFill>
                </a:rPr>
                <a:t>F</a:t>
              </a:r>
              <a:r>
                <a:rPr lang="en-US" sz="2000" b="1" dirty="0"/>
                <a:t>ranc-jeu</a:t>
              </a:r>
              <a:endParaRPr lang="en-US" sz="2000" dirty="0"/>
            </a:p>
          </p:txBody>
        </p:sp>
      </p:grpSp>
    </p:spTree>
    <p:extLst>
      <p:ext uri="{BB962C8B-B14F-4D97-AF65-F5344CB8AC3E}">
        <p14:creationId xmlns:p14="http://schemas.microsoft.com/office/powerpoint/2010/main" val="51558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17F99E66-C253-39FD-C729-27172BEBD43D}"/>
              </a:ext>
            </a:extLst>
          </p:cNvPr>
          <p:cNvSpPr txBox="1"/>
          <p:nvPr/>
        </p:nvSpPr>
        <p:spPr>
          <a:xfrm>
            <a:off x="755576" y="6581001"/>
            <a:ext cx="7137116" cy="276999"/>
          </a:xfrm>
          <a:prstGeom prst="rect">
            <a:avLst/>
          </a:prstGeom>
          <a:noFill/>
        </p:spPr>
        <p:txBody>
          <a:bodyPr wrap="square">
            <a:spAutoFit/>
          </a:bodyPr>
          <a:lstStyle/>
          <a:p>
            <a:r>
              <a:rPr lang="en-CA" sz="1200" dirty="0">
                <a:hlinkClick r:id="rId3"/>
              </a:rPr>
              <a:t>https://matheo.uliege.be/bitstream/2268.2/3179/4/TFE%20QUENTIN%20MARLIER.pdf</a:t>
            </a:r>
          </a:p>
        </p:txBody>
      </p:sp>
      <p:graphicFrame>
        <p:nvGraphicFramePr>
          <p:cNvPr id="9" name="Table 9">
            <a:extLst>
              <a:ext uri="{FF2B5EF4-FFF2-40B4-BE49-F238E27FC236}">
                <a16:creationId xmlns="" xmlns:a16="http://schemas.microsoft.com/office/drawing/2014/main" id="{EB095E88-6610-48E9-58F8-43355DC16A49}"/>
              </a:ext>
            </a:extLst>
          </p:cNvPr>
          <p:cNvGraphicFramePr>
            <a:graphicFrameLocks noGrp="1"/>
          </p:cNvGraphicFramePr>
          <p:nvPr>
            <p:extLst>
              <p:ext uri="{D42A27DB-BD31-4B8C-83A1-F6EECF244321}">
                <p14:modId xmlns:p14="http://schemas.microsoft.com/office/powerpoint/2010/main" val="4128589712"/>
              </p:ext>
            </p:extLst>
          </p:nvPr>
        </p:nvGraphicFramePr>
        <p:xfrm>
          <a:off x="2125832" y="291037"/>
          <a:ext cx="6480720" cy="5976664"/>
        </p:xfrm>
        <a:graphic>
          <a:graphicData uri="http://schemas.openxmlformats.org/drawingml/2006/table">
            <a:tbl>
              <a:tblPr firstRow="1" bandRow="1">
                <a:tableStyleId>{5C22544A-7EE6-4342-B048-85BDC9FD1C3A}</a:tableStyleId>
              </a:tblPr>
              <a:tblGrid>
                <a:gridCol w="1150024">
                  <a:extLst>
                    <a:ext uri="{9D8B030D-6E8A-4147-A177-3AD203B41FA5}">
                      <a16:colId xmlns="" xmlns:a16="http://schemas.microsoft.com/office/drawing/2014/main" val="32637431"/>
                    </a:ext>
                  </a:extLst>
                </a:gridCol>
                <a:gridCol w="2450376">
                  <a:extLst>
                    <a:ext uri="{9D8B030D-6E8A-4147-A177-3AD203B41FA5}">
                      <a16:colId xmlns="" xmlns:a16="http://schemas.microsoft.com/office/drawing/2014/main" val="650792314"/>
                    </a:ext>
                  </a:extLst>
                </a:gridCol>
                <a:gridCol w="2880320">
                  <a:extLst>
                    <a:ext uri="{9D8B030D-6E8A-4147-A177-3AD203B41FA5}">
                      <a16:colId xmlns="" xmlns:a16="http://schemas.microsoft.com/office/drawing/2014/main" val="4099693727"/>
                    </a:ext>
                  </a:extLst>
                </a:gridCol>
              </a:tblGrid>
              <a:tr h="358068">
                <a:tc>
                  <a:txBody>
                    <a:bodyPr/>
                    <a:lstStyle/>
                    <a:p>
                      <a:endParaRPr lang="en-US" sz="1600" dirty="0"/>
                    </a:p>
                  </a:txBody>
                  <a:tcPr/>
                </a:tc>
                <a:tc>
                  <a:txBody>
                    <a:bodyPr/>
                    <a:lstStyle/>
                    <a:p>
                      <a:pPr algn="ctr"/>
                      <a:r>
                        <a:rPr lang="fr-CA" sz="1600" dirty="0"/>
                        <a:t>Menace</a:t>
                      </a:r>
                      <a:endParaRPr lang="en-US" sz="1600" dirty="0"/>
                    </a:p>
                  </a:txBody>
                  <a:tcPr/>
                </a:tc>
                <a:tc>
                  <a:txBody>
                    <a:bodyPr/>
                    <a:lstStyle/>
                    <a:p>
                      <a:pPr algn="ctr"/>
                      <a:r>
                        <a:rPr lang="fr-CA" sz="1600" dirty="0"/>
                        <a:t>Récompense</a:t>
                      </a:r>
                      <a:endParaRPr lang="en-US" sz="1600" dirty="0"/>
                    </a:p>
                  </a:txBody>
                  <a:tcPr/>
                </a:tc>
                <a:extLst>
                  <a:ext uri="{0D108BD9-81ED-4DB2-BD59-A6C34878D82A}">
                    <a16:rowId xmlns="" xmlns:a16="http://schemas.microsoft.com/office/drawing/2014/main" val="1905628553"/>
                  </a:ext>
                </a:extLst>
              </a:tr>
              <a:tr h="1342740">
                <a:tc>
                  <a:txBody>
                    <a:bodyPr/>
                    <a:lstStyle/>
                    <a:p>
                      <a:pPr algn="ctr"/>
                      <a:r>
                        <a:rPr lang="fr-CA" sz="1600" b="1" dirty="0"/>
                        <a:t>Statut</a:t>
                      </a:r>
                      <a:endParaRPr lang="en-US" sz="1600" b="1" dirty="0"/>
                    </a:p>
                  </a:txBody>
                  <a:tcPr/>
                </a:tc>
                <a:tc>
                  <a:txBody>
                    <a:bodyPr/>
                    <a:lstStyle/>
                    <a:p>
                      <a:pPr marL="285750" indent="-285750">
                        <a:buFont typeface="Arial" panose="020B0604020202020204" pitchFamily="34" charset="0"/>
                        <a:buChar char="•"/>
                      </a:pPr>
                      <a:r>
                        <a:rPr lang="fr-FR" sz="1600" dirty="0"/>
                        <a:t>Critique </a:t>
                      </a:r>
                    </a:p>
                    <a:p>
                      <a:pPr marL="285750" indent="-285750">
                        <a:buFont typeface="Arial" panose="020B0604020202020204" pitchFamily="34" charset="0"/>
                        <a:buChar char="•"/>
                      </a:pPr>
                      <a:r>
                        <a:rPr lang="fr-FR" sz="1600" dirty="0"/>
                        <a:t>Échec </a:t>
                      </a:r>
                    </a:p>
                    <a:p>
                      <a:pPr marL="285750" indent="-285750">
                        <a:buFont typeface="Arial" panose="020B0604020202020204" pitchFamily="34" charset="0"/>
                        <a:buChar char="•"/>
                      </a:pPr>
                      <a:r>
                        <a:rPr lang="fr-FR" sz="1600" dirty="0"/>
                        <a:t>Exclusion des réunions </a:t>
                      </a:r>
                    </a:p>
                    <a:p>
                      <a:pPr marL="285750" indent="-285750">
                        <a:buFont typeface="Arial" panose="020B0604020202020204" pitchFamily="34" charset="0"/>
                        <a:buChar char="•"/>
                      </a:pPr>
                      <a:r>
                        <a:rPr lang="fr-FR" sz="1600" dirty="0"/>
                        <a:t>Succès de collègues concurrents</a:t>
                      </a:r>
                      <a:endParaRPr lang="en-US" sz="1600" dirty="0"/>
                    </a:p>
                  </a:txBody>
                  <a:tcPr/>
                </a:tc>
                <a:tc>
                  <a:txBody>
                    <a:bodyPr/>
                    <a:lstStyle/>
                    <a:p>
                      <a:pPr marL="285750" indent="-285750">
                        <a:buFont typeface="Arial" panose="020B0604020202020204" pitchFamily="34" charset="0"/>
                        <a:buChar char="•"/>
                      </a:pPr>
                      <a:r>
                        <a:rPr lang="fr-FR" sz="1600" dirty="0"/>
                        <a:t>Éloges</a:t>
                      </a:r>
                    </a:p>
                    <a:p>
                      <a:pPr marL="285750" indent="-285750">
                        <a:buFont typeface="Arial" panose="020B0604020202020204" pitchFamily="34" charset="0"/>
                        <a:buChar char="•"/>
                      </a:pPr>
                      <a:r>
                        <a:rPr lang="fr-FR" sz="1600" dirty="0"/>
                        <a:t>Promotion </a:t>
                      </a:r>
                    </a:p>
                    <a:p>
                      <a:pPr marL="285750" indent="-285750">
                        <a:buFont typeface="Arial" panose="020B0604020202020204" pitchFamily="34" charset="0"/>
                        <a:buChar char="•"/>
                      </a:pPr>
                      <a:r>
                        <a:rPr lang="fr-FR" sz="1600" dirty="0"/>
                        <a:t>Reconnaissance </a:t>
                      </a:r>
                    </a:p>
                    <a:p>
                      <a:pPr marL="285750" indent="-285750">
                        <a:buFont typeface="Arial" panose="020B0604020202020204" pitchFamily="34" charset="0"/>
                        <a:buChar char="•"/>
                      </a:pPr>
                      <a:r>
                        <a:rPr lang="fr-FR" sz="1600" dirty="0"/>
                        <a:t>Nouvelles responsabilités</a:t>
                      </a:r>
                    </a:p>
                    <a:p>
                      <a:pPr marL="285750" indent="-285750">
                        <a:buFont typeface="Arial" panose="020B0604020202020204" pitchFamily="34" charset="0"/>
                        <a:buChar char="•"/>
                      </a:pPr>
                      <a:r>
                        <a:rPr lang="fr-FR" sz="1600" dirty="0"/>
                        <a:t>Partage d’informations</a:t>
                      </a:r>
                      <a:endParaRPr lang="en-US" sz="1600" dirty="0"/>
                    </a:p>
                  </a:txBody>
                  <a:tcPr/>
                </a:tc>
                <a:extLst>
                  <a:ext uri="{0D108BD9-81ED-4DB2-BD59-A6C34878D82A}">
                    <a16:rowId xmlns="" xmlns:a16="http://schemas.microsoft.com/office/drawing/2014/main" val="2470170752"/>
                  </a:ext>
                </a:extLst>
              </a:tr>
              <a:tr h="1035496">
                <a:tc>
                  <a:txBody>
                    <a:bodyPr/>
                    <a:lstStyle/>
                    <a:p>
                      <a:pPr algn="ctr"/>
                      <a:r>
                        <a:rPr lang="fr-CA" sz="1600" b="1" dirty="0"/>
                        <a:t>Certitude</a:t>
                      </a:r>
                      <a:endParaRPr lang="en-US" sz="1600" b="1" dirty="0"/>
                    </a:p>
                  </a:txBody>
                  <a:tcPr/>
                </a:tc>
                <a:tc>
                  <a:txBody>
                    <a:bodyPr/>
                    <a:lstStyle/>
                    <a:p>
                      <a:pPr marL="285750" indent="-285750">
                        <a:buFont typeface="Arial" panose="020B0604020202020204" pitchFamily="34" charset="0"/>
                        <a:buChar char="•"/>
                      </a:pPr>
                      <a:r>
                        <a:rPr lang="fr-FR" sz="1600" dirty="0"/>
                        <a:t>Changements fréquents d’environnement </a:t>
                      </a:r>
                    </a:p>
                    <a:p>
                      <a:pPr marL="285750" indent="-285750">
                        <a:buFont typeface="Arial" panose="020B0604020202020204" pitchFamily="34" charset="0"/>
                        <a:buChar char="•"/>
                      </a:pPr>
                      <a:r>
                        <a:rPr lang="fr-FR" sz="1600" dirty="0"/>
                        <a:t>Ne pas connaitre les attentes du manager</a:t>
                      </a:r>
                      <a:endParaRPr lang="en-US" sz="1600" dirty="0"/>
                    </a:p>
                  </a:txBody>
                  <a:tcPr/>
                </a:tc>
                <a:tc>
                  <a:txBody>
                    <a:bodyPr/>
                    <a:lstStyle/>
                    <a:p>
                      <a:pPr marL="285750" indent="-285750">
                        <a:buFont typeface="Arial" panose="020B0604020202020204" pitchFamily="34" charset="0"/>
                        <a:buChar char="•"/>
                      </a:pPr>
                      <a:r>
                        <a:rPr lang="fr-FR" sz="1600" dirty="0"/>
                        <a:t>Connaitre les attentes du manager </a:t>
                      </a:r>
                    </a:p>
                    <a:p>
                      <a:pPr marL="285750" indent="-285750">
                        <a:buFont typeface="Arial" panose="020B0604020202020204" pitchFamily="34" charset="0"/>
                        <a:buChar char="•"/>
                      </a:pPr>
                      <a:r>
                        <a:rPr lang="fr-FR" sz="1600" dirty="0"/>
                        <a:t>Routine</a:t>
                      </a:r>
                    </a:p>
                    <a:p>
                      <a:pPr marL="285750" indent="-285750">
                        <a:buFont typeface="Arial" panose="020B0604020202020204" pitchFamily="34" charset="0"/>
                        <a:buChar char="•"/>
                      </a:pPr>
                      <a:r>
                        <a:rPr lang="fr-FR" sz="1600" dirty="0"/>
                        <a:t>Être informé</a:t>
                      </a:r>
                      <a:endParaRPr lang="en-US" sz="1600" dirty="0"/>
                    </a:p>
                  </a:txBody>
                  <a:tcPr/>
                </a:tc>
                <a:extLst>
                  <a:ext uri="{0D108BD9-81ED-4DB2-BD59-A6C34878D82A}">
                    <a16:rowId xmlns="" xmlns:a16="http://schemas.microsoft.com/office/drawing/2014/main" val="1537145460"/>
                  </a:ext>
                </a:extLst>
              </a:tr>
              <a:tr h="862366">
                <a:tc>
                  <a:txBody>
                    <a:bodyPr/>
                    <a:lstStyle/>
                    <a:p>
                      <a:pPr algn="ctr"/>
                      <a:r>
                        <a:rPr lang="fr-CA" sz="1600" b="1" dirty="0"/>
                        <a:t>Autonomie</a:t>
                      </a:r>
                      <a:endParaRPr lang="en-US" sz="1600" b="1" dirty="0"/>
                    </a:p>
                  </a:txBody>
                  <a:tcPr/>
                </a:tc>
                <a:tc>
                  <a:txBody>
                    <a:bodyPr/>
                    <a:lstStyle/>
                    <a:p>
                      <a:pPr marL="285750" indent="-285750">
                        <a:buFont typeface="Arial" panose="020B0604020202020204" pitchFamily="34" charset="0"/>
                        <a:buChar char="•"/>
                      </a:pPr>
                      <a:r>
                        <a:rPr lang="fr-FR" sz="1600" dirty="0"/>
                        <a:t>Travail d’équipe </a:t>
                      </a:r>
                    </a:p>
                    <a:p>
                      <a:pPr marL="285750" indent="-285750">
                        <a:buFont typeface="Arial" panose="020B0604020202020204" pitchFamily="34" charset="0"/>
                        <a:buChar char="•"/>
                      </a:pPr>
                      <a:r>
                        <a:rPr lang="fr-FR" sz="1600" dirty="0"/>
                        <a:t>Référer ses décisions à la hiérarchie </a:t>
                      </a:r>
                    </a:p>
                    <a:p>
                      <a:pPr marL="285750" indent="-285750">
                        <a:buFont typeface="Arial" panose="020B0604020202020204" pitchFamily="34" charset="0"/>
                        <a:buChar char="•"/>
                      </a:pPr>
                      <a:r>
                        <a:rPr lang="fr-FR" sz="1600" dirty="0"/>
                        <a:t>Être ultra supervisé</a:t>
                      </a:r>
                      <a:endParaRPr lang="en-US" sz="1600" dirty="0"/>
                    </a:p>
                  </a:txBody>
                  <a:tcPr/>
                </a:tc>
                <a:tc>
                  <a:txBody>
                    <a:bodyPr/>
                    <a:lstStyle/>
                    <a:p>
                      <a:pPr marL="285750" indent="-285750">
                        <a:buFont typeface="Arial" panose="020B0604020202020204" pitchFamily="34" charset="0"/>
                        <a:buChar char="•"/>
                      </a:pPr>
                      <a:r>
                        <a:rPr lang="fr-FR" sz="1600" dirty="0"/>
                        <a:t>Perception de contrôle </a:t>
                      </a:r>
                    </a:p>
                    <a:p>
                      <a:pPr marL="285750" indent="-285750">
                        <a:buFont typeface="Arial" panose="020B0604020202020204" pitchFamily="34" charset="0"/>
                        <a:buChar char="•"/>
                      </a:pPr>
                      <a:r>
                        <a:rPr lang="fr-FR" sz="1600" dirty="0"/>
                        <a:t>Propres décisions</a:t>
                      </a:r>
                      <a:endParaRPr lang="en-US" sz="1600" dirty="0"/>
                    </a:p>
                  </a:txBody>
                  <a:tcPr/>
                </a:tc>
                <a:extLst>
                  <a:ext uri="{0D108BD9-81ED-4DB2-BD59-A6C34878D82A}">
                    <a16:rowId xmlns="" xmlns:a16="http://schemas.microsoft.com/office/drawing/2014/main" val="704944407"/>
                  </a:ext>
                </a:extLst>
              </a:tr>
              <a:tr h="1296144">
                <a:tc>
                  <a:txBody>
                    <a:bodyPr/>
                    <a:lstStyle/>
                    <a:p>
                      <a:pPr algn="ctr"/>
                      <a:r>
                        <a:rPr lang="fr-CA" sz="1600" b="1" dirty="0"/>
                        <a:t>Relations</a:t>
                      </a:r>
                      <a:endParaRPr lang="en-US" sz="1600" b="1" dirty="0"/>
                    </a:p>
                  </a:txBody>
                  <a:tcPr/>
                </a:tc>
                <a:tc>
                  <a:txBody>
                    <a:bodyPr/>
                    <a:lstStyle/>
                    <a:p>
                      <a:pPr marL="285750" indent="-285750">
                        <a:buFont typeface="Arial" panose="020B0604020202020204" pitchFamily="34" charset="0"/>
                        <a:buChar char="•"/>
                      </a:pPr>
                      <a:r>
                        <a:rPr lang="fr-FR" sz="1600" dirty="0"/>
                        <a:t>Nouvelle rencontre </a:t>
                      </a:r>
                    </a:p>
                    <a:p>
                      <a:pPr marL="285750" indent="-285750">
                        <a:buFont typeface="Arial" panose="020B0604020202020204" pitchFamily="34" charset="0"/>
                        <a:buChar char="•"/>
                      </a:pPr>
                      <a:r>
                        <a:rPr lang="fr-FR" sz="1600" dirty="0"/>
                        <a:t>Mise à l’écart réunion</a:t>
                      </a:r>
                      <a:endParaRPr lang="en-US" sz="1600" dirty="0"/>
                    </a:p>
                  </a:txBody>
                  <a:tcPr/>
                </a:tc>
                <a:tc>
                  <a:txBody>
                    <a:bodyPr/>
                    <a:lstStyle/>
                    <a:p>
                      <a:pPr marL="285750" indent="-285750">
                        <a:buFont typeface="Arial" panose="020B0604020202020204" pitchFamily="34" charset="0"/>
                        <a:buChar char="•"/>
                      </a:pPr>
                      <a:r>
                        <a:rPr lang="fr-FR" sz="1600" dirty="0"/>
                        <a:t>Se sentir en sécurité avec ses collègues </a:t>
                      </a:r>
                    </a:p>
                    <a:p>
                      <a:pPr marL="285750" indent="-285750">
                        <a:buFont typeface="Arial" panose="020B0604020202020204" pitchFamily="34" charset="0"/>
                        <a:buChar char="•"/>
                      </a:pPr>
                      <a:r>
                        <a:rPr lang="fr-FR" sz="1600" dirty="0"/>
                        <a:t>Discussions non formelles </a:t>
                      </a:r>
                    </a:p>
                    <a:p>
                      <a:pPr marL="285750" indent="-285750">
                        <a:buFont typeface="Arial" panose="020B0604020202020204" pitchFamily="34" charset="0"/>
                        <a:buChar char="•"/>
                      </a:pPr>
                      <a:r>
                        <a:rPr lang="fr-FR" sz="1600" dirty="0"/>
                        <a:t>Team building </a:t>
                      </a:r>
                    </a:p>
                    <a:p>
                      <a:pPr marL="285750" indent="-285750">
                        <a:buFont typeface="Arial" panose="020B0604020202020204" pitchFamily="34" charset="0"/>
                        <a:buChar char="•"/>
                      </a:pPr>
                      <a:r>
                        <a:rPr lang="fr-FR" sz="1600" dirty="0"/>
                        <a:t>Avoir de vrais amis au travail</a:t>
                      </a:r>
                      <a:endParaRPr lang="en-US" sz="1600" dirty="0"/>
                    </a:p>
                  </a:txBody>
                  <a:tcPr/>
                </a:tc>
                <a:extLst>
                  <a:ext uri="{0D108BD9-81ED-4DB2-BD59-A6C34878D82A}">
                    <a16:rowId xmlns="" xmlns:a16="http://schemas.microsoft.com/office/drawing/2014/main" val="1704331723"/>
                  </a:ext>
                </a:extLst>
              </a:tr>
              <a:tr h="831616">
                <a:tc>
                  <a:txBody>
                    <a:bodyPr/>
                    <a:lstStyle/>
                    <a:p>
                      <a:pPr algn="ctr"/>
                      <a:r>
                        <a:rPr lang="fr-CA" sz="1600" b="1" dirty="0"/>
                        <a:t>Franc-jeu</a:t>
                      </a:r>
                      <a:endParaRPr lang="en-US" sz="1600" b="1" dirty="0"/>
                    </a:p>
                  </a:txBody>
                  <a:tcPr/>
                </a:tc>
                <a:tc>
                  <a:txBody>
                    <a:bodyPr/>
                    <a:lstStyle/>
                    <a:p>
                      <a:pPr marL="285750" indent="-285750">
                        <a:buFont typeface="Arial" panose="020B0604020202020204" pitchFamily="34" charset="0"/>
                        <a:buChar char="•"/>
                      </a:pPr>
                      <a:r>
                        <a:rPr lang="en-US" sz="1600" dirty="0"/>
                        <a:t>Manque de procedure</a:t>
                      </a:r>
                    </a:p>
                  </a:txBody>
                  <a:tcPr/>
                </a:tc>
                <a:tc>
                  <a:txBody>
                    <a:bodyPr/>
                    <a:lstStyle/>
                    <a:p>
                      <a:pPr marL="285750" indent="-285750">
                        <a:buFont typeface="Arial" panose="020B0604020202020204" pitchFamily="34" charset="0"/>
                        <a:buChar char="•"/>
                      </a:pPr>
                      <a:r>
                        <a:rPr lang="fr-FR" sz="1600" dirty="0"/>
                        <a:t>Explication des décisions litigieuses et controversées </a:t>
                      </a:r>
                    </a:p>
                    <a:p>
                      <a:pPr marL="285750" indent="-285750">
                        <a:buFont typeface="Arial" panose="020B0604020202020204" pitchFamily="34" charset="0"/>
                        <a:buChar char="•"/>
                      </a:pPr>
                      <a:r>
                        <a:rPr lang="fr-FR" sz="1600" dirty="0"/>
                        <a:t>Transparence</a:t>
                      </a:r>
                      <a:endParaRPr lang="en-US" sz="1600" dirty="0"/>
                    </a:p>
                  </a:txBody>
                  <a:tcPr/>
                </a:tc>
                <a:extLst>
                  <a:ext uri="{0D108BD9-81ED-4DB2-BD59-A6C34878D82A}">
                    <a16:rowId xmlns="" xmlns:a16="http://schemas.microsoft.com/office/drawing/2014/main" val="3699250004"/>
                  </a:ext>
                </a:extLst>
              </a:tr>
            </a:tbl>
          </a:graphicData>
        </a:graphic>
      </p:graphicFrame>
      <p:sp>
        <p:nvSpPr>
          <p:cNvPr id="13" name="TextBox 12">
            <a:extLst>
              <a:ext uri="{FF2B5EF4-FFF2-40B4-BE49-F238E27FC236}">
                <a16:creationId xmlns="" xmlns:a16="http://schemas.microsoft.com/office/drawing/2014/main" id="{3EF2B165-586D-D186-0354-839A83D9EF63}"/>
              </a:ext>
            </a:extLst>
          </p:cNvPr>
          <p:cNvSpPr txBox="1"/>
          <p:nvPr/>
        </p:nvSpPr>
        <p:spPr>
          <a:xfrm>
            <a:off x="107504" y="1484784"/>
            <a:ext cx="2139353" cy="2123658"/>
          </a:xfrm>
          <a:prstGeom prst="rect">
            <a:avLst/>
          </a:prstGeom>
          <a:noFill/>
        </p:spPr>
        <p:txBody>
          <a:bodyPr wrap="square">
            <a:spAutoFit/>
          </a:bodyPr>
          <a:lstStyle/>
          <a:p>
            <a:r>
              <a:rPr lang="fr-CA" sz="2400" dirty="0"/>
              <a:t>Modèle SCARF </a:t>
            </a:r>
            <a:r>
              <a:rPr lang="fr-CA" dirty="0"/>
              <a:t>Quelques exemples d'actions pouvant évoquer soit une réponse de </a:t>
            </a:r>
            <a:r>
              <a:rPr lang="fr-CA" b="1" dirty="0"/>
              <a:t>menace</a:t>
            </a:r>
            <a:r>
              <a:rPr lang="fr-CA" dirty="0"/>
              <a:t>, soit une réponse de </a:t>
            </a:r>
            <a:r>
              <a:rPr lang="fr-CA" b="1" dirty="0"/>
              <a:t>récompense</a:t>
            </a:r>
            <a:r>
              <a:rPr lang="fr-CA" dirty="0"/>
              <a:t>.</a:t>
            </a:r>
          </a:p>
        </p:txBody>
      </p:sp>
    </p:spTree>
    <p:extLst>
      <p:ext uri="{BB962C8B-B14F-4D97-AF65-F5344CB8AC3E}">
        <p14:creationId xmlns:p14="http://schemas.microsoft.com/office/powerpoint/2010/main" val="317250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GonzalA1\AppData\Local\Microsoft\Windows\Temporary Internet Files\Content.IE5\3XXIV14Y\Movie-icon-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1600" y="6411833"/>
            <a:ext cx="5904656" cy="276999"/>
          </a:xfrm>
          <a:prstGeom prst="rect">
            <a:avLst/>
          </a:prstGeom>
        </p:spPr>
        <p:txBody>
          <a:bodyPr wrap="square">
            <a:spAutoFit/>
          </a:bodyPr>
          <a:lstStyle/>
          <a:p>
            <a:pPr defTabSz="914400">
              <a:defRPr/>
            </a:pPr>
            <a:r>
              <a:rPr lang="en-CA" sz="1200" dirty="0">
                <a:hlinkClick r:id="rId4"/>
              </a:rPr>
              <a:t>https://www.koherence.fr/scarf-engagement-motivation-collaborateur-dispositif-rh/</a:t>
            </a:r>
            <a:r>
              <a:rPr lang="en-CA" sz="1200" dirty="0"/>
              <a:t> </a:t>
            </a:r>
            <a:endParaRPr lang="en-US" sz="1200" dirty="0"/>
          </a:p>
        </p:txBody>
      </p:sp>
      <p:pic>
        <p:nvPicPr>
          <p:cNvPr id="8" name="Picture 7">
            <a:extLst>
              <a:ext uri="{FF2B5EF4-FFF2-40B4-BE49-F238E27FC236}">
                <a16:creationId xmlns="" xmlns:a16="http://schemas.microsoft.com/office/drawing/2014/main" id="{AA7CCFE4-2533-F60F-2281-E6106ADB9B95}"/>
              </a:ext>
            </a:extLst>
          </p:cNvPr>
          <p:cNvPicPr>
            <a:picLocks noChangeAspect="1"/>
          </p:cNvPicPr>
          <p:nvPr/>
        </p:nvPicPr>
        <p:blipFill>
          <a:blip r:embed="rId5"/>
          <a:stretch>
            <a:fillRect/>
          </a:stretch>
        </p:blipFill>
        <p:spPr>
          <a:xfrm>
            <a:off x="573460" y="153573"/>
            <a:ext cx="1304925" cy="1343025"/>
          </a:xfrm>
          <a:prstGeom prst="rect">
            <a:avLst/>
          </a:prstGeom>
        </p:spPr>
      </p:pic>
      <p:pic>
        <p:nvPicPr>
          <p:cNvPr id="9" name="Picture 8">
            <a:extLst>
              <a:ext uri="{FF2B5EF4-FFF2-40B4-BE49-F238E27FC236}">
                <a16:creationId xmlns="" xmlns:a16="http://schemas.microsoft.com/office/drawing/2014/main" id="{A73C0A51-B5AF-11C1-2FD8-B4C35360CDB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49647" y="1340947"/>
            <a:ext cx="1352550" cy="1352550"/>
          </a:xfrm>
          <a:prstGeom prst="rect">
            <a:avLst/>
          </a:prstGeom>
        </p:spPr>
      </p:pic>
      <p:pic>
        <p:nvPicPr>
          <p:cNvPr id="10" name="Picture 9">
            <a:extLst>
              <a:ext uri="{FF2B5EF4-FFF2-40B4-BE49-F238E27FC236}">
                <a16:creationId xmlns="" xmlns:a16="http://schemas.microsoft.com/office/drawing/2014/main" id="{C757D54F-4610-5F13-7B28-E1C3AF03152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87747" y="2537846"/>
            <a:ext cx="1276350" cy="1371600"/>
          </a:xfrm>
          <a:prstGeom prst="rect">
            <a:avLst/>
          </a:prstGeom>
        </p:spPr>
      </p:pic>
      <p:pic>
        <p:nvPicPr>
          <p:cNvPr id="11" name="Picture 10">
            <a:extLst>
              <a:ext uri="{FF2B5EF4-FFF2-40B4-BE49-F238E27FC236}">
                <a16:creationId xmlns="" xmlns:a16="http://schemas.microsoft.com/office/drawing/2014/main" id="{768DCE22-1C8E-1DA8-1EF5-6C4338CEC0C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68697" y="3753795"/>
            <a:ext cx="1314450" cy="1343025"/>
          </a:xfrm>
          <a:prstGeom prst="rect">
            <a:avLst/>
          </a:prstGeom>
        </p:spPr>
      </p:pic>
      <p:pic>
        <p:nvPicPr>
          <p:cNvPr id="12" name="Picture 11">
            <a:extLst>
              <a:ext uri="{FF2B5EF4-FFF2-40B4-BE49-F238E27FC236}">
                <a16:creationId xmlns="" xmlns:a16="http://schemas.microsoft.com/office/drawing/2014/main" id="{692AA19A-7385-B4B0-969D-FF483117360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11560" y="4941168"/>
            <a:ext cx="1228725" cy="1352550"/>
          </a:xfrm>
          <a:prstGeom prst="rect">
            <a:avLst/>
          </a:prstGeom>
        </p:spPr>
      </p:pic>
      <p:sp>
        <p:nvSpPr>
          <p:cNvPr id="19" name="TextBox 18">
            <a:extLst>
              <a:ext uri="{FF2B5EF4-FFF2-40B4-BE49-F238E27FC236}">
                <a16:creationId xmlns="" xmlns:a16="http://schemas.microsoft.com/office/drawing/2014/main" id="{6C9058D2-0B1A-6B8C-3B04-292DA0B2BE68}"/>
              </a:ext>
            </a:extLst>
          </p:cNvPr>
          <p:cNvSpPr txBox="1"/>
          <p:nvPr/>
        </p:nvSpPr>
        <p:spPr>
          <a:xfrm>
            <a:off x="1935753" y="413226"/>
            <a:ext cx="6700980" cy="1015663"/>
          </a:xfrm>
          <a:prstGeom prst="rect">
            <a:avLst/>
          </a:prstGeom>
          <a:noFill/>
        </p:spPr>
        <p:txBody>
          <a:bodyPr wrap="square">
            <a:spAutoFit/>
          </a:bodyPr>
          <a:lstStyle/>
          <a:p>
            <a:r>
              <a:rPr lang="fr-FR" sz="2000" b="1" i="0" dirty="0">
                <a:solidFill>
                  <a:srgbClr val="000000"/>
                </a:solidFill>
                <a:effectLst/>
                <a:latin typeface="Calibri" panose="020F0502020204030204" pitchFamily="34" charset="0"/>
                <a:cs typeface="Calibri" panose="020F0502020204030204" pitchFamily="34" charset="0"/>
              </a:rPr>
              <a:t>Statut </a:t>
            </a:r>
            <a:r>
              <a:rPr lang="fr-FR" sz="2000" b="0" i="0" dirty="0">
                <a:solidFill>
                  <a:srgbClr val="000000"/>
                </a:solidFill>
                <a:effectLst/>
                <a:latin typeface="Calibri" panose="020F0502020204030204" pitchFamily="34" charset="0"/>
                <a:cs typeface="Calibri" panose="020F0502020204030204" pitchFamily="34" charset="0"/>
              </a:rPr>
              <a:t>- C’est la place de l’individu au sein d’un groupe, l’importance qu’on lui accorde (en tous cas, l’importance qu’il ressent). Cela influe directement son estime de soi.</a:t>
            </a:r>
            <a:endParaRPr lang="en-US" sz="20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 xmlns:a16="http://schemas.microsoft.com/office/drawing/2014/main" id="{11ADB503-C614-1425-5AB5-0BD6C529B647}"/>
              </a:ext>
            </a:extLst>
          </p:cNvPr>
          <p:cNvSpPr txBox="1"/>
          <p:nvPr/>
        </p:nvSpPr>
        <p:spPr>
          <a:xfrm>
            <a:off x="1935753" y="1655087"/>
            <a:ext cx="6700978" cy="707886"/>
          </a:xfrm>
          <a:prstGeom prst="rect">
            <a:avLst/>
          </a:prstGeom>
          <a:noFill/>
        </p:spPr>
        <p:txBody>
          <a:bodyPr wrap="square">
            <a:spAutoFit/>
          </a:bodyPr>
          <a:lstStyle/>
          <a:p>
            <a:r>
              <a:rPr lang="fr-FR" sz="2000" b="1" i="0" dirty="0">
                <a:solidFill>
                  <a:srgbClr val="000000"/>
                </a:solidFill>
                <a:effectLst/>
                <a:latin typeface="Calibri" panose="020F0502020204030204" pitchFamily="34" charset="0"/>
                <a:cs typeface="Calibri" panose="020F0502020204030204" pitchFamily="34" charset="0"/>
              </a:rPr>
              <a:t>Certitude </a:t>
            </a:r>
            <a:r>
              <a:rPr lang="fr-FR" sz="2000" b="0" i="0" dirty="0">
                <a:solidFill>
                  <a:srgbClr val="000000"/>
                </a:solidFill>
                <a:effectLst/>
                <a:latin typeface="Calibri" panose="020F0502020204030204" pitchFamily="34" charset="0"/>
                <a:cs typeface="Calibri" panose="020F0502020204030204" pitchFamily="34" charset="0"/>
              </a:rPr>
              <a:t>- Cela rassure les salariés d’avoir une idée de ce que l’avenir leur réserve, c’est leur besoin de sécurité.</a:t>
            </a:r>
            <a:endParaRPr lang="en-US" sz="20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 xmlns:a16="http://schemas.microsoft.com/office/drawing/2014/main" id="{858746A9-DF2A-8E63-6068-C3146F448829}"/>
              </a:ext>
            </a:extLst>
          </p:cNvPr>
          <p:cNvSpPr txBox="1"/>
          <p:nvPr/>
        </p:nvSpPr>
        <p:spPr>
          <a:xfrm>
            <a:off x="1935753" y="2822692"/>
            <a:ext cx="6700980" cy="1015663"/>
          </a:xfrm>
          <a:prstGeom prst="rect">
            <a:avLst/>
          </a:prstGeom>
          <a:noFill/>
        </p:spPr>
        <p:txBody>
          <a:bodyPr wrap="square">
            <a:spAutoFit/>
          </a:bodyPr>
          <a:lstStyle/>
          <a:p>
            <a:r>
              <a:rPr lang="fr-FR" sz="2000" b="1" i="0" dirty="0">
                <a:solidFill>
                  <a:srgbClr val="000000"/>
                </a:solidFill>
                <a:effectLst/>
                <a:latin typeface="Calibri" panose="020F0502020204030204" pitchFamily="34" charset="0"/>
                <a:cs typeface="Calibri" panose="020F0502020204030204" pitchFamily="34" charset="0"/>
              </a:rPr>
              <a:t>Autonomie </a:t>
            </a:r>
            <a:r>
              <a:rPr lang="fr-FR" sz="2000" b="0" i="0" dirty="0">
                <a:solidFill>
                  <a:srgbClr val="000000"/>
                </a:solidFill>
                <a:effectLst/>
                <a:latin typeface="Calibri" panose="020F0502020204030204" pitchFamily="34" charset="0"/>
                <a:cs typeface="Calibri" panose="020F0502020204030204" pitchFamily="34" charset="0"/>
              </a:rPr>
              <a:t>- C’est le sentiment de pouvoir faire des choix et d’exercer un contrôle sur son environnement. C’est aussi la possibilité de se développer.</a:t>
            </a:r>
            <a:endParaRPr lang="en-US" sz="20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 xmlns:a16="http://schemas.microsoft.com/office/drawing/2014/main" id="{4940ECE4-A974-B715-77C7-C39E90A64C4F}"/>
              </a:ext>
            </a:extLst>
          </p:cNvPr>
          <p:cNvSpPr txBox="1"/>
          <p:nvPr/>
        </p:nvSpPr>
        <p:spPr>
          <a:xfrm>
            <a:off x="1936571" y="3970355"/>
            <a:ext cx="6700978" cy="1015663"/>
          </a:xfrm>
          <a:prstGeom prst="rect">
            <a:avLst/>
          </a:prstGeom>
          <a:noFill/>
        </p:spPr>
        <p:txBody>
          <a:bodyPr wrap="square">
            <a:spAutoFit/>
          </a:bodyPr>
          <a:lstStyle/>
          <a:p>
            <a:r>
              <a:rPr lang="fr-FR" sz="2000" b="1" i="0" dirty="0">
                <a:solidFill>
                  <a:srgbClr val="000000"/>
                </a:solidFill>
                <a:effectLst/>
                <a:latin typeface="Calibri" panose="020F0502020204030204" pitchFamily="34" charset="0"/>
                <a:cs typeface="Calibri" panose="020F0502020204030204" pitchFamily="34" charset="0"/>
              </a:rPr>
              <a:t>Relations </a:t>
            </a:r>
            <a:r>
              <a:rPr lang="fr-FR" sz="2000" b="0" i="0" dirty="0">
                <a:solidFill>
                  <a:srgbClr val="000000"/>
                </a:solidFill>
                <a:effectLst/>
                <a:latin typeface="Calibri" panose="020F0502020204030204" pitchFamily="34" charset="0"/>
                <a:cs typeface="Calibri" panose="020F0502020204030204" pitchFamily="34" charset="0"/>
              </a:rPr>
              <a:t>- C’est le besoin d’appartenance, c’est de travailler dans un environnement relationnel sain. À défaut, on passe son temps à assurer ses arrières !</a:t>
            </a:r>
            <a:endParaRPr lang="en-US" sz="20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 xmlns:a16="http://schemas.microsoft.com/office/drawing/2014/main" id="{222D7BAA-FCE3-9E6F-EA4A-FC4AA9DCEB37}"/>
              </a:ext>
            </a:extLst>
          </p:cNvPr>
          <p:cNvSpPr txBox="1"/>
          <p:nvPr/>
        </p:nvSpPr>
        <p:spPr>
          <a:xfrm>
            <a:off x="1935754" y="5244228"/>
            <a:ext cx="6700978" cy="707886"/>
          </a:xfrm>
          <a:prstGeom prst="rect">
            <a:avLst/>
          </a:prstGeom>
          <a:noFill/>
        </p:spPr>
        <p:txBody>
          <a:bodyPr wrap="square">
            <a:spAutoFit/>
          </a:bodyPr>
          <a:lstStyle/>
          <a:p>
            <a:r>
              <a:rPr lang="fr-FR" sz="2000" b="1" dirty="0" smtClean="0">
                <a:solidFill>
                  <a:srgbClr val="000000"/>
                </a:solidFill>
                <a:latin typeface="Calibri" panose="020F0502020204030204" pitchFamily="34" charset="0"/>
                <a:cs typeface="Calibri" panose="020F0502020204030204" pitchFamily="34" charset="0"/>
              </a:rPr>
              <a:t>Franc-jeu </a:t>
            </a:r>
            <a:r>
              <a:rPr lang="fr-FR" sz="2000" dirty="0">
                <a:solidFill>
                  <a:srgbClr val="000000"/>
                </a:solidFill>
                <a:latin typeface="Calibri" panose="020F0502020204030204" pitchFamily="34" charset="0"/>
                <a:cs typeface="Calibri" panose="020F0502020204030204" pitchFamily="34" charset="0"/>
              </a:rPr>
              <a:t>- </a:t>
            </a:r>
            <a:r>
              <a:rPr lang="fr-FR" sz="2000" b="0" i="0" dirty="0">
                <a:solidFill>
                  <a:srgbClr val="000000"/>
                </a:solidFill>
                <a:effectLst/>
                <a:latin typeface="Calibri" panose="020F0502020204030204" pitchFamily="34" charset="0"/>
                <a:cs typeface="Calibri" panose="020F0502020204030204" pitchFamily="34" charset="0"/>
              </a:rPr>
              <a:t>C’est le besoin d’évoluer dans un système perçu comme juste, équitable et bienveillant.</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921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AA51E1B6-1050-8B18-A7ED-498B3AC81F94}"/>
              </a:ext>
            </a:extLst>
          </p:cNvPr>
          <p:cNvGrpSpPr/>
          <p:nvPr/>
        </p:nvGrpSpPr>
        <p:grpSpPr>
          <a:xfrm>
            <a:off x="7092280" y="153888"/>
            <a:ext cx="1876771" cy="1752804"/>
            <a:chOff x="6660233" y="980728"/>
            <a:chExt cx="1296144" cy="1224135"/>
          </a:xfrm>
        </p:grpSpPr>
        <p:pic>
          <p:nvPicPr>
            <p:cNvPr id="8" name="Picture 2" descr="Blank stop sign | Free SVG">
              <a:extLst>
                <a:ext uri="{FF2B5EF4-FFF2-40B4-BE49-F238E27FC236}">
                  <a16:creationId xmlns="" xmlns:a16="http://schemas.microsoft.com/office/drawing/2014/main" id="{50C8897C-ADE2-4E47-7C3A-4DA520F3E4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D3DBE6E0-595F-00B8-AFE5-DF3F4C204002}"/>
                </a:ext>
              </a:extLst>
            </p:cNvPr>
            <p:cNvSpPr txBox="1"/>
            <p:nvPr/>
          </p:nvSpPr>
          <p:spPr>
            <a:xfrm>
              <a:off x="6671282" y="1383964"/>
              <a:ext cx="1247908" cy="494378"/>
            </a:xfrm>
            <a:prstGeom prst="rect">
              <a:avLst/>
            </a:prstGeom>
            <a:noFill/>
          </p:spPr>
          <p:txBody>
            <a:bodyPr wrap="square">
              <a:spAutoFit/>
            </a:bodyPr>
            <a:lstStyle/>
            <a:p>
              <a:pPr algn="ctr"/>
              <a:r>
                <a:rPr lang="en-CA" sz="4000" dirty="0">
                  <a:solidFill>
                    <a:schemeClr val="bg1"/>
                  </a:solidFill>
                </a:rPr>
                <a:t>ARC-RR</a:t>
              </a:r>
              <a:endParaRPr lang="en-US" sz="4000" dirty="0">
                <a:solidFill>
                  <a:schemeClr val="bg1"/>
                </a:solidFill>
              </a:endParaRPr>
            </a:p>
          </p:txBody>
        </p:sp>
      </p:grpSp>
      <p:sp>
        <p:nvSpPr>
          <p:cNvPr id="2" name="Title 1"/>
          <p:cNvSpPr>
            <a:spLocks noGrp="1"/>
          </p:cNvSpPr>
          <p:nvPr>
            <p:ph type="title"/>
          </p:nvPr>
        </p:nvSpPr>
        <p:spPr>
          <a:xfrm>
            <a:off x="457200" y="274638"/>
            <a:ext cx="8602960" cy="1143000"/>
          </a:xfrm>
        </p:spPr>
        <p:txBody>
          <a:bodyPr>
            <a:normAutofit/>
          </a:bodyPr>
          <a:lstStyle/>
          <a:p>
            <a:r>
              <a:rPr lang="fr-CA" dirty="0"/>
              <a:t>Technique – ARC-RR</a:t>
            </a:r>
            <a:br>
              <a:rPr lang="fr-CA" dirty="0"/>
            </a:br>
            <a:r>
              <a:rPr lang="fr-CA" sz="2200" dirty="0"/>
              <a:t>(adapté de l'anglais : SBN-RR)</a:t>
            </a:r>
          </a:p>
        </p:txBody>
      </p:sp>
      <p:sp>
        <p:nvSpPr>
          <p:cNvPr id="3" name="Content Placeholder 2"/>
          <p:cNvSpPr>
            <a:spLocks noGrp="1"/>
          </p:cNvSpPr>
          <p:nvPr>
            <p:ph idx="1"/>
          </p:nvPr>
        </p:nvSpPr>
        <p:spPr>
          <a:xfrm>
            <a:off x="457200" y="1600200"/>
            <a:ext cx="8229600" cy="4826913"/>
          </a:xfrm>
        </p:spPr>
        <p:txBody>
          <a:bodyPr>
            <a:normAutofit fontScale="92500"/>
          </a:bodyPr>
          <a:lstStyle/>
          <a:p>
            <a:pPr>
              <a:lnSpc>
                <a:spcPct val="150000"/>
              </a:lnSpc>
            </a:pPr>
            <a:r>
              <a:rPr lang="fr-CA" sz="2400" b="1" dirty="0"/>
              <a:t>Arrêter</a:t>
            </a:r>
            <a:r>
              <a:rPr lang="fr-CA" sz="2400" dirty="0"/>
              <a:t> – </a:t>
            </a:r>
            <a:r>
              <a:rPr lang="fr-FR" sz="2400" dirty="0"/>
              <a:t>chaque fois que vous sentez un déclencheur venir</a:t>
            </a:r>
            <a:endParaRPr lang="fr-CA" sz="2400" dirty="0"/>
          </a:p>
          <a:p>
            <a:pPr>
              <a:lnSpc>
                <a:spcPct val="150000"/>
              </a:lnSpc>
            </a:pPr>
            <a:r>
              <a:rPr lang="fr-CA" sz="2400" b="1" dirty="0"/>
              <a:t>Respirer</a:t>
            </a:r>
            <a:r>
              <a:rPr lang="fr-CA" sz="2400" dirty="0"/>
              <a:t> – </a:t>
            </a:r>
            <a:r>
              <a:rPr lang="fr-FR" sz="2400" dirty="0"/>
              <a:t>concentrez votre esprit sur votre respiration</a:t>
            </a:r>
            <a:endParaRPr lang="fr-CA" sz="2400" dirty="0"/>
          </a:p>
          <a:p>
            <a:pPr>
              <a:lnSpc>
                <a:spcPct val="150000"/>
              </a:lnSpc>
            </a:pPr>
            <a:r>
              <a:rPr lang="fr-CA" sz="2400" b="1" dirty="0"/>
              <a:t>Constater</a:t>
            </a:r>
            <a:r>
              <a:rPr lang="fr-CA" sz="2400" dirty="0"/>
              <a:t> – </a:t>
            </a:r>
            <a:r>
              <a:rPr lang="fr-FR" sz="2400" dirty="0"/>
              <a:t>faites l'expérience de ce que vous ressentez, notez vos émotions</a:t>
            </a:r>
            <a:endParaRPr lang="fr-CA" sz="2400" dirty="0"/>
          </a:p>
          <a:p>
            <a:pPr>
              <a:lnSpc>
                <a:spcPct val="150000"/>
              </a:lnSpc>
            </a:pPr>
            <a:r>
              <a:rPr lang="fr-CA" sz="2400" b="1" dirty="0"/>
              <a:t>Réfléchir</a:t>
            </a:r>
            <a:r>
              <a:rPr lang="fr-CA" sz="2400" dirty="0"/>
              <a:t> – </a:t>
            </a:r>
            <a:r>
              <a:rPr lang="fr-FR" sz="2400" dirty="0"/>
              <a:t>ça vient d'où ? Y a-t-il un jugement ?</a:t>
            </a:r>
            <a:endParaRPr lang="fr-CA" sz="2400" dirty="0"/>
          </a:p>
          <a:p>
            <a:pPr>
              <a:lnSpc>
                <a:spcPct val="150000"/>
              </a:lnSpc>
            </a:pPr>
            <a:r>
              <a:rPr lang="fr-CA" sz="2400" b="1" dirty="0"/>
              <a:t>Répondre</a:t>
            </a:r>
            <a:r>
              <a:rPr lang="fr-CA" sz="2400" dirty="0"/>
              <a:t> – </a:t>
            </a:r>
            <a:r>
              <a:rPr lang="fr-FR" sz="2400" dirty="0"/>
              <a:t>profiter de l'occasion pour répondre avec un résultat positif et compatissant à l'esprit</a:t>
            </a:r>
            <a:endParaRPr lang="fr-CA" sz="2400" dirty="0"/>
          </a:p>
          <a:p>
            <a:pPr marL="400050" lvl="1" indent="0">
              <a:lnSpc>
                <a:spcPct val="150000"/>
              </a:lnSpc>
              <a:buNone/>
            </a:pPr>
            <a:endParaRPr lang="fr-FR" sz="1400" dirty="0"/>
          </a:p>
          <a:p>
            <a:pPr marL="400050" lvl="1" indent="0">
              <a:lnSpc>
                <a:spcPct val="150000"/>
              </a:lnSpc>
              <a:buNone/>
            </a:pPr>
            <a:r>
              <a:rPr lang="fr-FR" sz="2200" dirty="0"/>
              <a:t>C'est une technique qui pourrait être utilisée dans votre travail quotidien.</a:t>
            </a:r>
            <a:endParaRPr lang="fr-CA" sz="2200" dirty="0"/>
          </a:p>
        </p:txBody>
      </p:sp>
      <p:sp>
        <p:nvSpPr>
          <p:cNvPr id="4" name="Rectangle 3"/>
          <p:cNvSpPr/>
          <p:nvPr/>
        </p:nvSpPr>
        <p:spPr>
          <a:xfrm>
            <a:off x="899592" y="6427113"/>
            <a:ext cx="6924600" cy="276999"/>
          </a:xfrm>
          <a:prstGeom prst="rect">
            <a:avLst/>
          </a:prstGeom>
        </p:spPr>
        <p:txBody>
          <a:bodyPr wrap="square">
            <a:spAutoFit/>
          </a:bodyPr>
          <a:lstStyle/>
          <a:p>
            <a:r>
              <a:rPr lang="en-US" sz="1200" dirty="0">
                <a:hlinkClick r:id="rId4"/>
              </a:rPr>
              <a:t>https://www.aureliendaudet.com/muscler-intelligence-emotionnelle-2-jours-4-semaines/</a:t>
            </a:r>
            <a:endParaRPr lang="en-US" sz="1200" dirty="0"/>
          </a:p>
        </p:txBody>
      </p:sp>
    </p:spTree>
    <p:extLst>
      <p:ext uri="{BB962C8B-B14F-4D97-AF65-F5344CB8AC3E}">
        <p14:creationId xmlns:p14="http://schemas.microsoft.com/office/powerpoint/2010/main" val="1008658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7265</TotalTime>
  <Words>2206</Words>
  <Application>Microsoft Office PowerPoint</Application>
  <PresentationFormat>On-screen Show (4:3)</PresentationFormat>
  <Paragraphs>317</Paragraphs>
  <Slides>13</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Bradley Hand ITC</vt:lpstr>
      <vt:lpstr>Calibri</vt:lpstr>
      <vt:lpstr>Helvetica</vt:lpstr>
      <vt:lpstr>Ink Free</vt:lpstr>
      <vt:lpstr>Montserrat</vt:lpstr>
      <vt:lpstr>Roboto</vt:lpstr>
      <vt:lpstr>Times New Roman</vt:lpstr>
      <vt:lpstr>Verdana</vt:lpstr>
      <vt:lpstr>Wingdings</vt:lpstr>
      <vt:lpstr>YouTube Sans</vt:lpstr>
      <vt:lpstr>1_Office Theme</vt:lpstr>
      <vt:lpstr>PowerPoint Presentation</vt:lpstr>
      <vt:lpstr>Programme de développement du leadership de changement en pleine-conscience (DLCP)</vt:lpstr>
      <vt:lpstr>Exercice d’autocompassion en pleine conscience – Centrage</vt:lpstr>
      <vt:lpstr>Compte rendu de la semaine 4</vt:lpstr>
      <vt:lpstr>Programme – semaine 5  (Compassion, clarté et créativité)</vt:lpstr>
      <vt:lpstr>Le modèle SCARF</vt:lpstr>
      <vt:lpstr>PowerPoint Presentation</vt:lpstr>
      <vt:lpstr>PowerPoint Presentation</vt:lpstr>
      <vt:lpstr>Technique – ARC-RR (adapté de l'anglais : SBN-RR)</vt:lpstr>
      <vt:lpstr>Traitez-vous comme si vous étiez digne d'amour… parce que vous l’êtes</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Todorova, Galina</cp:lastModifiedBy>
  <cp:revision>451</cp:revision>
  <cp:lastPrinted>2016-05-02T17:15:08Z</cp:lastPrinted>
  <dcterms:created xsi:type="dcterms:W3CDTF">2015-04-14T20:39:51Z</dcterms:created>
  <dcterms:modified xsi:type="dcterms:W3CDTF">2023-11-10T12:48:15Z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