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4830" r:id="rId2"/>
    <p:sldMasterId id="2147484860" r:id="rId3"/>
    <p:sldMasterId id="2147485349" r:id="rId4"/>
    <p:sldMasterId id="2147485400" r:id="rId5"/>
  </p:sldMasterIdLst>
  <p:notesMasterIdLst>
    <p:notesMasterId r:id="rId47"/>
  </p:notesMasterIdLst>
  <p:handoutMasterIdLst>
    <p:handoutMasterId r:id="rId48"/>
  </p:handoutMasterIdLst>
  <p:sldIdLst>
    <p:sldId id="565" r:id="rId6"/>
    <p:sldId id="3331" r:id="rId7"/>
    <p:sldId id="3185" r:id="rId8"/>
    <p:sldId id="3189" r:id="rId9"/>
    <p:sldId id="3566" r:id="rId10"/>
    <p:sldId id="3237" r:id="rId11"/>
    <p:sldId id="3184" r:id="rId12"/>
    <p:sldId id="3190" r:id="rId13"/>
    <p:sldId id="3688" r:id="rId14"/>
    <p:sldId id="3068" r:id="rId15"/>
    <p:sldId id="3051" r:id="rId16"/>
    <p:sldId id="3183" r:id="rId17"/>
    <p:sldId id="3596" r:id="rId18"/>
    <p:sldId id="3730" r:id="rId19"/>
    <p:sldId id="3706" r:id="rId20"/>
    <p:sldId id="3673" r:id="rId21"/>
    <p:sldId id="3238" r:id="rId22"/>
    <p:sldId id="3728" r:id="rId23"/>
    <p:sldId id="3729" r:id="rId24"/>
    <p:sldId id="3408" r:id="rId25"/>
    <p:sldId id="3155" r:id="rId26"/>
    <p:sldId id="3110" r:id="rId27"/>
    <p:sldId id="3107" r:id="rId28"/>
    <p:sldId id="3071" r:id="rId29"/>
    <p:sldId id="3241" r:id="rId30"/>
    <p:sldId id="3664" r:id="rId31"/>
    <p:sldId id="3574" r:id="rId32"/>
    <p:sldId id="3232" r:id="rId33"/>
    <p:sldId id="3039" r:id="rId34"/>
    <p:sldId id="3302" r:id="rId35"/>
    <p:sldId id="3049" r:id="rId36"/>
    <p:sldId id="3459" r:id="rId37"/>
    <p:sldId id="3454" r:id="rId38"/>
    <p:sldId id="3679" r:id="rId39"/>
    <p:sldId id="3262" r:id="rId40"/>
    <p:sldId id="3264" r:id="rId41"/>
    <p:sldId id="3265" r:id="rId42"/>
    <p:sldId id="3266" r:id="rId43"/>
    <p:sldId id="3718" r:id="rId44"/>
    <p:sldId id="2992" r:id="rId45"/>
    <p:sldId id="329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orient="horz" pos="2163">
          <p15:clr>
            <a:srgbClr val="A4A3A4"/>
          </p15:clr>
        </p15:guide>
        <p15:guide id="3" orient="horz" pos="28" userDrawn="1">
          <p15:clr>
            <a:srgbClr val="A4A3A4"/>
          </p15:clr>
        </p15:guide>
        <p15:guide id="4" orient="horz" pos="1824">
          <p15:clr>
            <a:srgbClr val="A4A3A4"/>
          </p15:clr>
        </p15:guide>
        <p15:guide id="6" pos="5455">
          <p15:clr>
            <a:srgbClr val="A4A3A4"/>
          </p15:clr>
        </p15:guide>
        <p15:guide id="7" pos="5463">
          <p15:clr>
            <a:srgbClr val="A4A3A4"/>
          </p15:clr>
        </p15:guide>
        <p15:guide id="9" pos="5183">
          <p15:clr>
            <a:srgbClr val="A4A3A4"/>
          </p15:clr>
        </p15:guide>
        <p15:guide id="10" pos="3039">
          <p15:clr>
            <a:srgbClr val="A4A3A4"/>
          </p15:clr>
        </p15:guide>
        <p15:guide id="11" pos="1066" userDrawn="1">
          <p15:clr>
            <a:srgbClr val="A4A3A4"/>
          </p15:clr>
        </p15:guide>
        <p15:guide id="12" orient="horz" pos="2777">
          <p15:clr>
            <a:srgbClr val="A4A3A4"/>
          </p15:clr>
        </p15:guide>
        <p15:guide id="13" orient="horz" pos="1622">
          <p15:clr>
            <a:srgbClr val="A4A3A4"/>
          </p15:clr>
        </p15:guide>
        <p15:guide id="14" orient="horz" pos="21">
          <p15:clr>
            <a:srgbClr val="A4A3A4"/>
          </p15:clr>
        </p15:guide>
        <p15:guide id="15" orient="horz" pos="1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y McGovern" initials="GM" lastIdx="1" clrIdx="0">
    <p:extLst>
      <p:ext uri="{19B8F6BF-5375-455C-9EA6-DF929625EA0E}">
        <p15:presenceInfo xmlns:p15="http://schemas.microsoft.com/office/powerpoint/2012/main" userId="bdec1a8fb57745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010101"/>
    <a:srgbClr val="222222"/>
    <a:srgbClr val="FAFAFA"/>
    <a:srgbClr val="FFFFFF"/>
    <a:srgbClr val="C6E8EE"/>
    <a:srgbClr val="E19759"/>
    <a:srgbClr val="000000"/>
    <a:srgbClr val="0E0E0E"/>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81199" autoAdjust="0"/>
  </p:normalViewPr>
  <p:slideViewPr>
    <p:cSldViewPr snapToGrid="0" snapToObjects="1">
      <p:cViewPr varScale="1">
        <p:scale>
          <a:sx n="122" d="100"/>
          <a:sy n="122" d="100"/>
        </p:scale>
        <p:origin x="1782" y="108"/>
      </p:cViewPr>
      <p:guideLst>
        <p:guide orient="horz" pos="3702"/>
        <p:guide orient="horz" pos="2163"/>
        <p:guide orient="horz" pos="28"/>
        <p:guide orient="horz" pos="1824"/>
        <p:guide pos="5455"/>
        <p:guide pos="5463"/>
        <p:guide pos="5183"/>
        <p:guide pos="3039"/>
        <p:guide pos="1066"/>
        <p:guide orient="horz" pos="2777"/>
        <p:guide orient="horz" pos="1622"/>
        <p:guide orient="horz" pos="21"/>
        <p:guide orient="horz" pos="1368"/>
      </p:guideLst>
    </p:cSldViewPr>
  </p:slideViewPr>
  <p:notesTextViewPr>
    <p:cViewPr>
      <p:scale>
        <a:sx n="100" d="100"/>
        <a:sy n="100" d="100"/>
      </p:scale>
      <p:origin x="0" y="0"/>
    </p:cViewPr>
  </p:notesTextViewPr>
  <p:sorterViewPr>
    <p:cViewPr varScale="1">
      <p:scale>
        <a:sx n="1" d="1"/>
        <a:sy n="1" d="1"/>
      </p:scale>
      <p:origin x="0" y="-9568"/>
    </p:cViewPr>
  </p:sorterViewPr>
  <p:notesViewPr>
    <p:cSldViewPr snapToGrid="0" snapToObjects="1">
      <p:cViewPr varScale="1">
        <p:scale>
          <a:sx n="49" d="100"/>
          <a:sy n="49" d="100"/>
        </p:scale>
        <p:origin x="2733" y="3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5"/>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03-48A2-8B4D-7C1291141F6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Sheet1!$A$2:$A$17</c:f>
              <c:strCach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strCache>
            </c:strRef>
          </c:cat>
          <c:val>
            <c:numRef>
              <c:f>Sheet1!$B$2:$B$17</c:f>
              <c:numCache>
                <c:formatCode>0</c:formatCode>
                <c:ptCount val="16"/>
                <c:pt idx="0">
                  <c:v>122</c:v>
                </c:pt>
                <c:pt idx="1">
                  <c:v>139</c:v>
                </c:pt>
                <c:pt idx="2">
                  <c:v>172</c:v>
                </c:pt>
                <c:pt idx="3">
                  <c:v>296</c:v>
                </c:pt>
                <c:pt idx="4">
                  <c:v>472</c:v>
                </c:pt>
                <c:pt idx="5">
                  <c:v>680</c:v>
                </c:pt>
                <c:pt idx="6">
                  <c:v>969</c:v>
                </c:pt>
                <c:pt idx="7">
                  <c:v>1244</c:v>
                </c:pt>
                <c:pt idx="8">
                  <c:v>1423</c:v>
                </c:pt>
                <c:pt idx="9">
                  <c:v>1495</c:v>
                </c:pt>
                <c:pt idx="10">
                  <c:v>1536</c:v>
                </c:pt>
                <c:pt idx="11">
                  <c:v>1556</c:v>
                </c:pt>
                <c:pt idx="12">
                  <c:v>1540</c:v>
                </c:pt>
                <c:pt idx="13" formatCode="#,##0">
                  <c:v>1379</c:v>
                </c:pt>
                <c:pt idx="14" formatCode="#,##0">
                  <c:v>1535</c:v>
                </c:pt>
                <c:pt idx="15" formatCode="#,##0">
                  <c:v>1210</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53741391299044E-2"/>
          <c:y val="1.9510477747024711E-2"/>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dk1"/>
            </a:solidFill>
            <a:ln w="44450">
              <a:solidFill>
                <a:schemeClr val="bg1"/>
              </a:solidFill>
            </a:ln>
            <a:effectLst>
              <a:outerShdw blurRad="76200" dir="18900000" sy="23000" kx="-1200000" algn="bl" rotWithShape="0">
                <a:prstClr val="black">
                  <a:alpha val="20000"/>
                </a:prstClr>
              </a:outerShdw>
            </a:effectLst>
          </c:spPr>
          <c:invertIfNegative val="0"/>
          <c:dPt>
            <c:idx val="0"/>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c:formatCode>
                <c:ptCount val="10"/>
                <c:pt idx="0">
                  <c:v>72.400000000000006</c:v>
                </c:pt>
                <c:pt idx="1">
                  <c:v>36.200000000000003</c:v>
                </c:pt>
                <c:pt idx="2">
                  <c:v>24.133333333333336</c:v>
                </c:pt>
                <c:pt idx="3">
                  <c:v>18.100000000000001</c:v>
                </c:pt>
                <c:pt idx="4">
                  <c:v>14.48</c:v>
                </c:pt>
                <c:pt idx="5">
                  <c:v>12.066666666666668</c:v>
                </c:pt>
                <c:pt idx="6">
                  <c:v>10.342857142857143</c:v>
                </c:pt>
                <c:pt idx="7">
                  <c:v>9.0500000000000007</c:v>
                </c:pt>
                <c:pt idx="8">
                  <c:v>8.0444444444444443</c:v>
                </c:pt>
                <c:pt idx="9">
                  <c:v>7.24</c:v>
                </c:pt>
              </c:numCache>
            </c:numRef>
          </c:val>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solidFill>
          <a:schemeClr val="tx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Colonne1</c:v>
                </c:pt>
              </c:strCache>
            </c:strRef>
          </c:tx>
          <c:spPr>
            <a:gradFill>
              <a:gsLst>
                <a:gs pos="0">
                  <a:schemeClr val="accent1"/>
                </a:gs>
                <a:gs pos="100000">
                  <a:schemeClr val="accent1">
                    <a:lumMod val="84000"/>
                  </a:schemeClr>
                </a:gs>
              </a:gsLst>
              <a:lin ang="5400000" scaled="1"/>
            </a:gra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gradFill>
                <a:gsLst>
                  <a:gs pos="0">
                    <a:schemeClr val="accent1"/>
                  </a:gs>
                  <a:gs pos="100000">
                    <a:schemeClr val="accent1">
                      <a:lumMod val="84000"/>
                    </a:schemeClr>
                  </a:gs>
                </a:gsLst>
                <a:lin ang="5400000" scaled="1"/>
              </a:gra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gradFill>
                <a:gsLst>
                  <a:gs pos="0">
                    <a:schemeClr val="accent1"/>
                  </a:gs>
                  <a:gs pos="100000">
                    <a:schemeClr val="accent1">
                      <a:lumMod val="84000"/>
                    </a:schemeClr>
                  </a:gs>
                </a:gsLst>
                <a:lin ang="5400000" scaled="1"/>
              </a:gra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2">
                  <a:lumMod val="60000"/>
                  <a:lumOff val="4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Disque local</c:v>
                </c:pt>
                <c:pt idx="1">
                  <c:v>Nuage froid</c:v>
                </c:pt>
                <c:pt idx="2">
                  <c:v>Nuage chaud</c:v>
                </c:pt>
              </c:strCache>
            </c:strRef>
          </c:cat>
          <c:val>
            <c:numRef>
              <c:f>Sheet1!$B$2:$B$4</c:f>
              <c:numCache>
                <c:formatCode>#,##0</c:formatCode>
                <c:ptCount val="3"/>
                <c:pt idx="0">
                  <c:v>1</c:v>
                </c:pt>
                <c:pt idx="1">
                  <c:v>10</c:v>
                </c:pt>
                <c:pt idx="2">
                  <c:v>3000</c:v>
                </c:pt>
              </c:numCache>
            </c:numRef>
          </c:val>
          <c:extLst>
            <c:ext xmlns:c16="http://schemas.microsoft.com/office/drawing/2014/chart" uri="{C3380CC4-5D6E-409C-BE32-E72D297353CC}">
              <c16:uniqueId val="{00000004-1F68-4F90-A284-8586BEABFE16}"/>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lumMod val="25000"/>
                <a:lumOff val="75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11"/>
            <c:invertIfNegative val="0"/>
            <c:bubble3D val="0"/>
            <c:spPr>
              <a:solidFill>
                <a:srgbClr val="FF0000"/>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17D8-4FB4-812E-B3F46546BF79}"/>
              </c:ext>
            </c:extLst>
          </c:dPt>
          <c:dPt>
            <c:idx val="12"/>
            <c:invertIfNegative val="0"/>
            <c:bubble3D val="0"/>
            <c:spPr>
              <a:solidFill>
                <a:srgbClr val="FFFF00"/>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rad="393700">
                  <a:srgbClr val="FF0000"/>
                </a:glow>
              </a:effectLst>
            </c:spPr>
            <c:extLst>
              <c:ext xmlns:c16="http://schemas.microsoft.com/office/drawing/2014/chart" uri="{C3380CC4-5D6E-409C-BE32-E72D297353CC}">
                <c16:uniqueId val="{00000006-2042-4F2C-8539-BBC3F9DCED7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057710034553318"/>
                      <c:h val="8.8723265589767966E-2"/>
                    </c:manualLayout>
                  </c15:layout>
                </c:ext>
                <c:ext xmlns:c16="http://schemas.microsoft.com/office/drawing/2014/chart" uri="{C3380CC4-5D6E-409C-BE32-E72D297353CC}">
                  <c16:uniqueId val="{00000006-2042-4F2C-8539-BBC3F9DCED7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Sheet1!$A$2:$A$14</c:f>
              <c:numCache>
                <c:formatCode>@</c:formatCode>
                <c:ptCount val="13"/>
                <c:pt idx="0">
                  <c:v>1900</c:v>
                </c:pt>
                <c:pt idx="1">
                  <c:v>1910</c:v>
                </c:pt>
                <c:pt idx="2">
                  <c:v>1920</c:v>
                </c:pt>
                <c:pt idx="3">
                  <c:v>1930</c:v>
                </c:pt>
                <c:pt idx="4">
                  <c:v>1940</c:v>
                </c:pt>
                <c:pt idx="5">
                  <c:v>1950</c:v>
                </c:pt>
                <c:pt idx="6">
                  <c:v>1960</c:v>
                </c:pt>
                <c:pt idx="7">
                  <c:v>1970</c:v>
                </c:pt>
                <c:pt idx="8">
                  <c:v>1980</c:v>
                </c:pt>
                <c:pt idx="9">
                  <c:v>1990</c:v>
                </c:pt>
                <c:pt idx="10">
                  <c:v>2000</c:v>
                </c:pt>
                <c:pt idx="11">
                  <c:v>2010</c:v>
                </c:pt>
                <c:pt idx="12">
                  <c:v>2020</c:v>
                </c:pt>
              </c:numCache>
            </c:numRef>
          </c:cat>
          <c:val>
            <c:numRef>
              <c:f>Sheet1!$B$2:$B$14</c:f>
              <c:numCache>
                <c:formatCode>#,##0</c:formatCode>
                <c:ptCount val="13"/>
                <c:pt idx="0">
                  <c:v>1000000</c:v>
                </c:pt>
                <c:pt idx="1">
                  <c:v>1000000</c:v>
                </c:pt>
                <c:pt idx="2">
                  <c:v>34252902.984619141</c:v>
                </c:pt>
                <c:pt idx="3">
                  <c:v>460447875.81461918</c:v>
                </c:pt>
                <c:pt idx="4">
                  <c:v>4450796233.9689159</c:v>
                </c:pt>
                <c:pt idx="5">
                  <c:v>23480835891.01033</c:v>
                </c:pt>
                <c:pt idx="6">
                  <c:v>48993685820.399536</c:v>
                </c:pt>
                <c:pt idx="7">
                  <c:v>104252933280.14313</c:v>
                </c:pt>
                <c:pt idx="8">
                  <c:v>263627179290.14322</c:v>
                </c:pt>
                <c:pt idx="9">
                  <c:v>643450422232.39819</c:v>
                </c:pt>
                <c:pt idx="10">
                  <c:v>1302942286017.769</c:v>
                </c:pt>
                <c:pt idx="11">
                  <c:v>3008659825342.7261</c:v>
                </c:pt>
                <c:pt idx="12">
                  <c:v>13297659825342.727</c:v>
                </c:pt>
              </c:numCache>
            </c:numRef>
          </c:val>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gapWidth val="150"/>
        <c:axId val="452628336"/>
        <c:axId val="452628728"/>
      </c:barChart>
      <c:catAx>
        <c:axId val="452628336"/>
        <c:scaling>
          <c:orientation val="minMax"/>
        </c:scaling>
        <c:delete val="0"/>
        <c:axPos val="b"/>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71925990777178E-2"/>
          <c:y val="1.9510477747024711E-2"/>
          <c:w val="0.9770833333333333"/>
          <c:h val="0.91244480994354493"/>
        </c:manualLayout>
      </c:layout>
      <c:barChart>
        <c:barDir val="col"/>
        <c:grouping val="clustered"/>
        <c:varyColors val="0"/>
        <c:ser>
          <c:idx val="0"/>
          <c:order val="0"/>
          <c:tx>
            <c:strRef>
              <c:f>Sheet1!$B$1</c:f>
              <c:strCache>
                <c:ptCount val="1"/>
                <c:pt idx="0">
                  <c:v>Colonne1</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Prendre</c:v>
                </c:pt>
                <c:pt idx="1">
                  <c:v>Transférer</c:v>
                </c:pt>
                <c:pt idx="2">
                  <c:v>Voir</c:v>
                </c:pt>
                <c:pt idx="3">
                  <c:v>Magasin</c:v>
                </c:pt>
              </c:strCache>
            </c:strRef>
          </c:cat>
          <c:val>
            <c:numRef>
              <c:f>Sheet1!$B$2:$B$5</c:f>
              <c:numCache>
                <c:formatCode>#,##0</c:formatCode>
                <c:ptCount val="4"/>
                <c:pt idx="0">
                  <c:v>80</c:v>
                </c:pt>
                <c:pt idx="1">
                  <c:v>50</c:v>
                </c:pt>
                <c:pt idx="2">
                  <c:v>40</c:v>
                </c:pt>
                <c:pt idx="3">
                  <c:v>515</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lumMod val="50000"/>
                <a:lumOff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lumMod val="50000"/>
                  <a:lumOff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lumMod val="50000"/>
                  <a:lumOff val="50000"/>
                </a:schemeClr>
              </a:solidFill>
              <a:ln w="44450" cap="rnd">
                <a:solidFill>
                  <a:srgbClr val="FFFF00"/>
                </a:solidFill>
                <a:round/>
              </a:ln>
              <a:effectLst>
                <a:glow rad="1727200">
                  <a:srgbClr val="FF0000">
                    <a:alpha val="89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lumMod val="50000"/>
                  <a:lumOff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F68-4F90-A284-8586BEABFE1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2011</c:v>
                </c:pt>
                <c:pt idx="1">
                  <c:v>2022</c:v>
                </c:pt>
              </c:numCache>
            </c:numRef>
          </c:cat>
          <c:val>
            <c:numRef>
              <c:f>Sheet1!$B$2:$B$3</c:f>
              <c:numCache>
                <c:formatCode>0</c:formatCode>
                <c:ptCount val="2"/>
                <c:pt idx="0">
                  <c:v>52</c:v>
                </c:pt>
                <c:pt idx="1">
                  <c:v>501</c:v>
                </c:pt>
              </c:numCache>
            </c:numRef>
          </c:val>
          <c:extLst>
            <c:ext xmlns:c16="http://schemas.microsoft.com/office/drawing/2014/chart" uri="{C3380CC4-5D6E-409C-BE32-E72D297353CC}">
              <c16:uniqueId val="{00000004-1F68-4F90-A284-8586BEABFE16}"/>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c:v>
                </c:pt>
                <c:pt idx="1">
                  <c:v>C++</c:v>
                </c:pt>
                <c:pt idx="2">
                  <c:v>Java</c:v>
                </c:pt>
                <c:pt idx="3">
                  <c:v>JavaScript</c:v>
                </c:pt>
              </c:strCache>
            </c:strRef>
          </c:cat>
          <c:val>
            <c:numRef>
              <c:f>Sheet1!$B$2:$B$5</c:f>
              <c:numCache>
                <c:formatCode>0.00</c:formatCode>
                <c:ptCount val="4"/>
                <c:pt idx="0">
                  <c:v>1</c:v>
                </c:pt>
                <c:pt idx="1">
                  <c:v>1.34</c:v>
                </c:pt>
                <c:pt idx="2">
                  <c:v>1.98</c:v>
                </c:pt>
                <c:pt idx="3">
                  <c:v>4.45</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Colonne1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Fichier texte</c:v>
                </c:pt>
                <c:pt idx="1">
                  <c:v>HTML optimisé</c:v>
                </c:pt>
                <c:pt idx="2">
                  <c:v>Mot</c:v>
                </c:pt>
                <c:pt idx="3">
                  <c:v>HTML non optimisé</c:v>
                </c:pt>
                <c:pt idx="4">
                  <c:v>PDF</c:v>
                </c:pt>
              </c:strCache>
            </c:strRef>
          </c:cat>
          <c:val>
            <c:numRef>
              <c:f>Sheet1!$B$2:$B$6</c:f>
              <c:numCache>
                <c:formatCode>#,##0</c:formatCode>
                <c:ptCount val="5"/>
                <c:pt idx="0">
                  <c:v>6</c:v>
                </c:pt>
                <c:pt idx="1">
                  <c:v>7</c:v>
                </c:pt>
                <c:pt idx="2">
                  <c:v>16</c:v>
                </c:pt>
                <c:pt idx="3">
                  <c:v>51</c:v>
                </c:pt>
                <c:pt idx="4">
                  <c:v>63</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Colonne1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Page Web 150 ppp </c:v>
                </c:pt>
                <c:pt idx="1">
                  <c:v>JPEG 150 ppp </c:v>
                </c:pt>
                <c:pt idx="2">
                  <c:v>Page Web 300 ppp </c:v>
                </c:pt>
                <c:pt idx="3">
                  <c:v>JPEG 300 ppp </c:v>
                </c:pt>
              </c:strCache>
            </c:strRef>
          </c:cat>
          <c:val>
            <c:numRef>
              <c:f>Sheet1!$B$2:$B$5</c:f>
              <c:numCache>
                <c:formatCode>#,##0</c:formatCode>
                <c:ptCount val="4"/>
                <c:pt idx="0">
                  <c:v>178</c:v>
                </c:pt>
                <c:pt idx="1">
                  <c:v>404</c:v>
                </c:pt>
                <c:pt idx="2">
                  <c:v>392</c:v>
                </c:pt>
                <c:pt idx="3">
                  <c:v>992</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Colonne1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2"/>
              <c:layout>
                <c:manualLayout>
                  <c:x val="0"/>
                  <c:y val="0.1430078951940339"/>
                </c:manualLayout>
              </c:layout>
              <c:spPr>
                <a:noFill/>
                <a:ln>
                  <a:noFill/>
                </a:ln>
                <a:effectLst/>
              </c:spPr>
              <c:txPr>
                <a:bodyPr rot="0" spcFirstLastPara="1" vertOverflow="ellipsis" vert="horz" wrap="square" lIns="38100" tIns="19050" rIns="38100" bIns="19050" anchor="ctr" anchorCtr="1">
                  <a:spAutoFit/>
                </a:bodyPr>
                <a:lstStyle/>
                <a:p>
                  <a:pPr>
                    <a:defRPr sz="5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8-4F90-A284-8586BEABFE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MP3 128 kb/s</c:v>
                </c:pt>
                <c:pt idx="1">
                  <c:v>MP3 256 kb/s</c:v>
                </c:pt>
                <c:pt idx="2">
                  <c:v>WAV</c:v>
                </c:pt>
              </c:strCache>
            </c:strRef>
          </c:cat>
          <c:val>
            <c:numRef>
              <c:f>Sheet1!$B$2:$B$4</c:f>
              <c:numCache>
                <c:formatCode>#,##0</c:formatCode>
                <c:ptCount val="3"/>
                <c:pt idx="0">
                  <c:v>3.6</c:v>
                </c:pt>
                <c:pt idx="1">
                  <c:v>7.7</c:v>
                </c:pt>
                <c:pt idx="2">
                  <c:v>66</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Colonne1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3"/>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5AE-4B73-AD0B-3754AA5B9C69}"/>
                </c:ext>
              </c:extLst>
            </c:dLbl>
            <c:dLbl>
              <c:idx val="4"/>
              <c:spPr>
                <a:noFill/>
                <a:ln>
                  <a:noFill/>
                </a:ln>
                <a:effectLst/>
              </c:spPr>
              <c:txPr>
                <a:bodyPr rot="0" spcFirstLastPara="1" vertOverflow="ellipsis" vert="horz" wrap="square" lIns="38100" tIns="19050" rIns="38100" bIns="19050" anchor="ctr" anchorCtr="1">
                  <a:noAutofit/>
                </a:bodyPr>
                <a:lstStyle/>
                <a:p>
                  <a:pPr>
                    <a:defRPr sz="4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334097914199143"/>
                      <c:h val="0.18267069714682818"/>
                    </c:manualLayout>
                  </c15:layout>
                </c:ext>
                <c:ext xmlns:c16="http://schemas.microsoft.com/office/drawing/2014/chart" uri="{C3380CC4-5D6E-409C-BE32-E72D297353CC}">
                  <c16:uniqueId val="{00000008-55AE-4B73-AD0B-3754AA5B9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MP4 24 IPS</c:v>
                </c:pt>
                <c:pt idx="1">
                  <c:v>YouTube 30 IPS HD intégrale</c:v>
                </c:pt>
                <c:pt idx="2">
                  <c:v>YouTube 60 IPS HD intégrale</c:v>
                </c:pt>
                <c:pt idx="3">
                  <c:v>4K </c:v>
                </c:pt>
                <c:pt idx="4">
                  <c:v>8K </c:v>
                </c:pt>
              </c:strCache>
            </c:strRef>
          </c:cat>
          <c:val>
            <c:numRef>
              <c:f>Sheet1!$B$2:$B$6</c:f>
              <c:numCache>
                <c:formatCode>#,##0</c:formatCode>
                <c:ptCount val="5"/>
                <c:pt idx="0">
                  <c:v>55</c:v>
                </c:pt>
                <c:pt idx="1">
                  <c:v>70</c:v>
                </c:pt>
                <c:pt idx="2">
                  <c:v>110</c:v>
                </c:pt>
                <c:pt idx="3">
                  <c:v>932</c:v>
                </c:pt>
                <c:pt idx="4">
                  <c:v>2400</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6"/>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FD-47D0-BF66-63E701C5DF7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0</c:formatCode>
                <c:ptCount val="17"/>
                <c:pt idx="0" formatCode="#,##0">
                  <c:v>239</c:v>
                </c:pt>
                <c:pt idx="1">
                  <c:v>272</c:v>
                </c:pt>
                <c:pt idx="2">
                  <c:v>290</c:v>
                </c:pt>
                <c:pt idx="3">
                  <c:v>308</c:v>
                </c:pt>
                <c:pt idx="4">
                  <c:v>350</c:v>
                </c:pt>
                <c:pt idx="5">
                  <c:v>365</c:v>
                </c:pt>
                <c:pt idx="6">
                  <c:v>351</c:v>
                </c:pt>
                <c:pt idx="7">
                  <c:v>316</c:v>
                </c:pt>
                <c:pt idx="8">
                  <c:v>313</c:v>
                </c:pt>
                <c:pt idx="9">
                  <c:v>287</c:v>
                </c:pt>
                <c:pt idx="10">
                  <c:v>269</c:v>
                </c:pt>
                <c:pt idx="11">
                  <c:v>262</c:v>
                </c:pt>
                <c:pt idx="12">
                  <c:v>259</c:v>
                </c:pt>
                <c:pt idx="13">
                  <c:v>261</c:v>
                </c:pt>
                <c:pt idx="14" formatCode="#,##0">
                  <c:v>297</c:v>
                </c:pt>
                <c:pt idx="15" formatCode="#,##0">
                  <c:v>340</c:v>
                </c:pt>
                <c:pt idx="16" formatCode="#,##0">
                  <c:v>286</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1992</c:v>
                </c:pt>
                <c:pt idx="1">
                  <c:v>2000</c:v>
                </c:pt>
                <c:pt idx="2">
                  <c:v>2010</c:v>
                </c:pt>
                <c:pt idx="3">
                  <c:v>2018</c:v>
                </c:pt>
              </c:strCache>
            </c:strRef>
          </c:cat>
          <c:val>
            <c:numRef>
              <c:f>Sheet1!$B$2:$B$5</c:f>
              <c:numCache>
                <c:formatCode>0</c:formatCode>
                <c:ptCount val="4"/>
                <c:pt idx="0">
                  <c:v>250</c:v>
                </c:pt>
                <c:pt idx="1">
                  <c:v>320</c:v>
                </c:pt>
                <c:pt idx="2">
                  <c:v>390</c:v>
                </c:pt>
                <c:pt idx="3">
                  <c:v>410</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rad="228600">
                <a:schemeClr val="accent6">
                  <a:satMod val="175000"/>
                  <a:alpha val="40000"/>
                </a:schemeClr>
              </a:glo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glow rad="228600">
                  <a:srgbClr val="C0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glow rad="228600">
                  <a:srgbClr val="FF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solidFill>
                  <a:srgbClr val="FFFFCC"/>
                </a:solidFill>
                <a:round/>
              </a:ln>
              <a:effectLst>
                <a:glow rad="787400">
                  <a:srgbClr val="FF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3"/>
            <c:invertIfNegative val="0"/>
            <c:bubble3D val="0"/>
            <c:spPr>
              <a:solidFill>
                <a:schemeClr val="bg1">
                  <a:lumMod val="50000"/>
                </a:schemeClr>
              </a:solidFill>
              <a:ln w="44450">
                <a:solidFill>
                  <a:srgbClr val="FFFF66"/>
                </a:solidFill>
              </a:ln>
              <a:effectLst>
                <a:glow rad="1219200">
                  <a:srgbClr val="FF0000">
                    <a:alpha val="66000"/>
                  </a:srgbClr>
                </a:glow>
              </a:effectLst>
            </c:spPr>
            <c:extLst>
              <c:ext xmlns:c16="http://schemas.microsoft.com/office/drawing/2014/chart" uri="{C3380CC4-5D6E-409C-BE32-E72D297353CC}">
                <c16:uniqueId val="{00000006-81F0-4E19-8EF2-D2FCDC7913E5}"/>
              </c:ext>
            </c:extLst>
          </c:dPt>
          <c:dPt>
            <c:idx val="4"/>
            <c:invertIfNegative val="0"/>
            <c:bubble3D val="0"/>
            <c:spPr>
              <a:solidFill>
                <a:schemeClr val="bg1">
                  <a:lumMod val="50000"/>
                </a:schemeClr>
              </a:solidFill>
              <a:ln w="44450">
                <a:solidFill>
                  <a:srgbClr val="FFFF66"/>
                </a:solidFill>
              </a:ln>
              <a:effectLst>
                <a:glow rad="1905000">
                  <a:srgbClr val="FF0000">
                    <a:alpha val="82000"/>
                  </a:srgbClr>
                </a:glow>
              </a:effectLst>
            </c:spPr>
            <c:extLst>
              <c:ext xmlns:c16="http://schemas.microsoft.com/office/drawing/2014/chart" uri="{C3380CC4-5D6E-409C-BE32-E72D297353CC}">
                <c16:uniqueId val="{00000007-81F0-4E19-8EF2-D2FCDC7913E5}"/>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2000</c:v>
                </c:pt>
                <c:pt idx="1">
                  <c:v>2010</c:v>
                </c:pt>
                <c:pt idx="2">
                  <c:v>2020</c:v>
                </c:pt>
                <c:pt idx="3">
                  <c:v>2030</c:v>
                </c:pt>
                <c:pt idx="4">
                  <c:v>2050</c:v>
                </c:pt>
              </c:strCache>
            </c:strRef>
          </c:cat>
          <c:val>
            <c:numRef>
              <c:f>Sheet1!$B$2:$B$6</c:f>
              <c:numCache>
                <c:formatCode>0</c:formatCode>
                <c:ptCount val="5"/>
                <c:pt idx="0">
                  <c:v>20</c:v>
                </c:pt>
                <c:pt idx="1">
                  <c:v>34</c:v>
                </c:pt>
                <c:pt idx="2">
                  <c:v>54</c:v>
                </c:pt>
                <c:pt idx="3">
                  <c:v>74</c:v>
                </c:pt>
                <c:pt idx="4">
                  <c:v>111</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47952844278305E-2"/>
          <c:y val="2.6961083394736966E-2"/>
          <c:w val="0.92768123405446479"/>
          <c:h val="0.82860146107077803"/>
        </c:manualLayout>
      </c:layout>
      <c:lineChart>
        <c:grouping val="standard"/>
        <c:varyColors val="0"/>
        <c:ser>
          <c:idx val="0"/>
          <c:order val="0"/>
          <c:tx>
            <c:strRef>
              <c:f>Sheet1!$B$1</c:f>
              <c:strCache>
                <c:ptCount val="1"/>
                <c:pt idx="0">
                  <c:v>CO2</c:v>
                </c:pt>
              </c:strCache>
            </c:strRef>
          </c:tx>
          <c:spPr>
            <a:ln w="219075" cap="rnd">
              <a:solidFill>
                <a:schemeClr val="accent1"/>
              </a:solidFill>
              <a:round/>
            </a:ln>
            <a:effectLst/>
          </c:spPr>
          <c:marker>
            <c:symbol val="none"/>
          </c:marker>
          <c:dPt>
            <c:idx val="0"/>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cat>
            <c:numRef>
              <c:f>Sheet1!$A$2:$A$205</c:f>
              <c:numCache>
                <c:formatCode>General</c:formatCode>
                <c:ptCount val="20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numCache>
            </c:numRef>
          </c:cat>
          <c:val>
            <c:numRef>
              <c:f>Sheet1!$B$2:$B$205</c:f>
              <c:numCache>
                <c:formatCode>General</c:formatCode>
                <c:ptCount val="204"/>
                <c:pt idx="0">
                  <c:v>0</c:v>
                </c:pt>
                <c:pt idx="1">
                  <c:v>0.127</c:v>
                </c:pt>
                <c:pt idx="2">
                  <c:v>0.254</c:v>
                </c:pt>
                <c:pt idx="3">
                  <c:v>0.38100000000000001</c:v>
                </c:pt>
                <c:pt idx="4">
                  <c:v>0.50800000000000001</c:v>
                </c:pt>
                <c:pt idx="5">
                  <c:v>0.63500000000000001</c:v>
                </c:pt>
                <c:pt idx="6">
                  <c:v>0.76200000000000001</c:v>
                </c:pt>
                <c:pt idx="7">
                  <c:v>0.88900000000000001</c:v>
                </c:pt>
                <c:pt idx="8">
                  <c:v>1.016</c:v>
                </c:pt>
                <c:pt idx="9">
                  <c:v>1.143</c:v>
                </c:pt>
                <c:pt idx="10">
                  <c:v>1.27</c:v>
                </c:pt>
                <c:pt idx="11">
                  <c:v>1.397</c:v>
                </c:pt>
                <c:pt idx="12">
                  <c:v>1.524</c:v>
                </c:pt>
                <c:pt idx="13">
                  <c:v>1.651</c:v>
                </c:pt>
                <c:pt idx="14">
                  <c:v>1.778</c:v>
                </c:pt>
                <c:pt idx="15">
                  <c:v>1.905</c:v>
                </c:pt>
                <c:pt idx="16">
                  <c:v>2.032</c:v>
                </c:pt>
                <c:pt idx="17">
                  <c:v>2.1589999999999998</c:v>
                </c:pt>
                <c:pt idx="18">
                  <c:v>2.2859999999999996</c:v>
                </c:pt>
                <c:pt idx="19">
                  <c:v>2.4129999999999994</c:v>
                </c:pt>
                <c:pt idx="20">
                  <c:v>2.5399999999999991</c:v>
                </c:pt>
                <c:pt idx="21">
                  <c:v>2.6669999999999989</c:v>
                </c:pt>
                <c:pt idx="22">
                  <c:v>2.7939999999999987</c:v>
                </c:pt>
                <c:pt idx="23">
                  <c:v>2.9209999999999985</c:v>
                </c:pt>
                <c:pt idx="24">
                  <c:v>3.0479999999999983</c:v>
                </c:pt>
                <c:pt idx="25">
                  <c:v>3.174999999999998</c:v>
                </c:pt>
                <c:pt idx="26">
                  <c:v>3.3019999999999978</c:v>
                </c:pt>
                <c:pt idx="27">
                  <c:v>3.4289999999999976</c:v>
                </c:pt>
                <c:pt idx="28">
                  <c:v>3.5559999999999974</c:v>
                </c:pt>
                <c:pt idx="29">
                  <c:v>3.6829999999999972</c:v>
                </c:pt>
                <c:pt idx="30">
                  <c:v>3.8099999999999969</c:v>
                </c:pt>
                <c:pt idx="31">
                  <c:v>3.9369999999999967</c:v>
                </c:pt>
                <c:pt idx="32">
                  <c:v>4.0639999999999965</c:v>
                </c:pt>
                <c:pt idx="33">
                  <c:v>4.1909999999999963</c:v>
                </c:pt>
                <c:pt idx="34">
                  <c:v>4.3179999999999961</c:v>
                </c:pt>
                <c:pt idx="35">
                  <c:v>4.4449999999999958</c:v>
                </c:pt>
                <c:pt idx="36">
                  <c:v>4.5719999999999956</c:v>
                </c:pt>
                <c:pt idx="37">
                  <c:v>4.6989999999999954</c:v>
                </c:pt>
                <c:pt idx="38">
                  <c:v>4.8259999999999952</c:v>
                </c:pt>
                <c:pt idx="39">
                  <c:v>4.952999999999995</c:v>
                </c:pt>
                <c:pt idx="40">
                  <c:v>5.0799999999999947</c:v>
                </c:pt>
                <c:pt idx="41">
                  <c:v>5.2069999999999945</c:v>
                </c:pt>
                <c:pt idx="42">
                  <c:v>5.3339999999999943</c:v>
                </c:pt>
                <c:pt idx="43">
                  <c:v>5.4609999999999941</c:v>
                </c:pt>
                <c:pt idx="44">
                  <c:v>5.5879999999999939</c:v>
                </c:pt>
                <c:pt idx="45">
                  <c:v>5.7149999999999936</c:v>
                </c:pt>
                <c:pt idx="46">
                  <c:v>5.8419999999999934</c:v>
                </c:pt>
                <c:pt idx="47">
                  <c:v>5.9689999999999932</c:v>
                </c:pt>
                <c:pt idx="48">
                  <c:v>6.095999999999993</c:v>
                </c:pt>
                <c:pt idx="49">
                  <c:v>6.2229999999999928</c:v>
                </c:pt>
                <c:pt idx="50">
                  <c:v>6.3499999999999925</c:v>
                </c:pt>
                <c:pt idx="51">
                  <c:v>6.4769999999999923</c:v>
                </c:pt>
                <c:pt idx="52">
                  <c:v>6.6039999999999921</c:v>
                </c:pt>
                <c:pt idx="53">
                  <c:v>6.7309999999999919</c:v>
                </c:pt>
                <c:pt idx="54">
                  <c:v>6.8579999999999917</c:v>
                </c:pt>
                <c:pt idx="55">
                  <c:v>6.9849999999999914</c:v>
                </c:pt>
                <c:pt idx="56">
                  <c:v>7.1119999999999912</c:v>
                </c:pt>
                <c:pt idx="57">
                  <c:v>7.238999999999991</c:v>
                </c:pt>
                <c:pt idx="58">
                  <c:v>7.3659999999999908</c:v>
                </c:pt>
                <c:pt idx="59">
                  <c:v>7.4929999999999906</c:v>
                </c:pt>
                <c:pt idx="60">
                  <c:v>7.6199999999999903</c:v>
                </c:pt>
                <c:pt idx="61">
                  <c:v>7.7469999999999901</c:v>
                </c:pt>
                <c:pt idx="62">
                  <c:v>7.8739999999999899</c:v>
                </c:pt>
                <c:pt idx="63">
                  <c:v>8.0009999999999906</c:v>
                </c:pt>
                <c:pt idx="64">
                  <c:v>8.1279999999999912</c:v>
                </c:pt>
                <c:pt idx="65">
                  <c:v>8.2549999999999919</c:v>
                </c:pt>
                <c:pt idx="66">
                  <c:v>8.3819999999999926</c:v>
                </c:pt>
                <c:pt idx="67">
                  <c:v>8.5089999999999932</c:v>
                </c:pt>
                <c:pt idx="68">
                  <c:v>8.6359999999999939</c:v>
                </c:pt>
                <c:pt idx="69">
                  <c:v>8.7629999999999946</c:v>
                </c:pt>
                <c:pt idx="70">
                  <c:v>8.8899999999999952</c:v>
                </c:pt>
                <c:pt idx="71">
                  <c:v>9.0169999999999959</c:v>
                </c:pt>
                <c:pt idx="72">
                  <c:v>9.1439999999999966</c:v>
                </c:pt>
                <c:pt idx="73">
                  <c:v>9.2709999999999972</c:v>
                </c:pt>
                <c:pt idx="74">
                  <c:v>9.3979999999999979</c:v>
                </c:pt>
                <c:pt idx="75">
                  <c:v>9.5249999999999986</c:v>
                </c:pt>
                <c:pt idx="76">
                  <c:v>9.6519999999999992</c:v>
                </c:pt>
                <c:pt idx="77">
                  <c:v>9.7789999999999999</c:v>
                </c:pt>
                <c:pt idx="78">
                  <c:v>9.9060000000000006</c:v>
                </c:pt>
                <c:pt idx="79">
                  <c:v>10.033000000000001</c:v>
                </c:pt>
                <c:pt idx="80">
                  <c:v>10.160000000000002</c:v>
                </c:pt>
                <c:pt idx="81">
                  <c:v>10.287000000000003</c:v>
                </c:pt>
                <c:pt idx="82">
                  <c:v>10.414000000000003</c:v>
                </c:pt>
                <c:pt idx="83">
                  <c:v>10.541000000000004</c:v>
                </c:pt>
                <c:pt idx="84">
                  <c:v>10.668000000000005</c:v>
                </c:pt>
                <c:pt idx="85">
                  <c:v>10.795000000000005</c:v>
                </c:pt>
                <c:pt idx="86">
                  <c:v>10.922000000000006</c:v>
                </c:pt>
                <c:pt idx="87">
                  <c:v>11.049000000000007</c:v>
                </c:pt>
                <c:pt idx="88">
                  <c:v>11.176000000000007</c:v>
                </c:pt>
                <c:pt idx="89">
                  <c:v>11.303000000000008</c:v>
                </c:pt>
                <c:pt idx="90">
                  <c:v>11.430000000000009</c:v>
                </c:pt>
                <c:pt idx="91">
                  <c:v>11.557000000000009</c:v>
                </c:pt>
                <c:pt idx="92">
                  <c:v>11.68400000000001</c:v>
                </c:pt>
                <c:pt idx="93">
                  <c:v>11.811000000000011</c:v>
                </c:pt>
                <c:pt idx="94">
                  <c:v>11.938000000000011</c:v>
                </c:pt>
                <c:pt idx="95">
                  <c:v>12.065000000000012</c:v>
                </c:pt>
                <c:pt idx="96">
                  <c:v>12.192000000000013</c:v>
                </c:pt>
                <c:pt idx="97">
                  <c:v>12.319000000000013</c:v>
                </c:pt>
                <c:pt idx="98">
                  <c:v>12.446000000000014</c:v>
                </c:pt>
                <c:pt idx="99">
                  <c:v>12.573000000000015</c:v>
                </c:pt>
                <c:pt idx="100">
                  <c:v>12.700000000000015</c:v>
                </c:pt>
                <c:pt idx="101">
                  <c:v>12.827000000000016</c:v>
                </c:pt>
                <c:pt idx="102">
                  <c:v>12.954000000000017</c:v>
                </c:pt>
                <c:pt idx="103">
                  <c:v>13.081000000000017</c:v>
                </c:pt>
                <c:pt idx="104">
                  <c:v>13.208000000000018</c:v>
                </c:pt>
                <c:pt idx="105">
                  <c:v>13.335000000000019</c:v>
                </c:pt>
                <c:pt idx="106">
                  <c:v>13.462000000000019</c:v>
                </c:pt>
                <c:pt idx="107">
                  <c:v>13.58900000000002</c:v>
                </c:pt>
                <c:pt idx="108">
                  <c:v>13.716000000000021</c:v>
                </c:pt>
                <c:pt idx="109">
                  <c:v>13.843000000000021</c:v>
                </c:pt>
                <c:pt idx="110">
                  <c:v>13.970000000000022</c:v>
                </c:pt>
                <c:pt idx="111">
                  <c:v>14.097000000000023</c:v>
                </c:pt>
                <c:pt idx="112">
                  <c:v>14.224000000000023</c:v>
                </c:pt>
                <c:pt idx="113">
                  <c:v>14.351000000000024</c:v>
                </c:pt>
                <c:pt idx="114">
                  <c:v>14.478000000000025</c:v>
                </c:pt>
                <c:pt idx="115">
                  <c:v>14.605000000000025</c:v>
                </c:pt>
                <c:pt idx="116">
                  <c:v>14.732000000000026</c:v>
                </c:pt>
                <c:pt idx="117">
                  <c:v>14.859000000000027</c:v>
                </c:pt>
                <c:pt idx="118">
                  <c:v>14.986000000000027</c:v>
                </c:pt>
                <c:pt idx="119">
                  <c:v>15.113000000000028</c:v>
                </c:pt>
                <c:pt idx="120">
                  <c:v>15.240000000000029</c:v>
                </c:pt>
                <c:pt idx="121">
                  <c:v>15.367000000000029</c:v>
                </c:pt>
                <c:pt idx="122">
                  <c:v>15.49400000000003</c:v>
                </c:pt>
                <c:pt idx="123">
                  <c:v>15.621000000000031</c:v>
                </c:pt>
                <c:pt idx="124">
                  <c:v>15.748000000000031</c:v>
                </c:pt>
                <c:pt idx="125">
                  <c:v>15.875000000000032</c:v>
                </c:pt>
                <c:pt idx="126">
                  <c:v>16.002000000000031</c:v>
                </c:pt>
                <c:pt idx="127">
                  <c:v>16.12900000000003</c:v>
                </c:pt>
                <c:pt idx="128">
                  <c:v>16.256000000000029</c:v>
                </c:pt>
                <c:pt idx="129">
                  <c:v>16.383000000000028</c:v>
                </c:pt>
                <c:pt idx="130">
                  <c:v>16.510000000000026</c:v>
                </c:pt>
                <c:pt idx="131">
                  <c:v>16.637000000000025</c:v>
                </c:pt>
                <c:pt idx="132">
                  <c:v>16.764000000000024</c:v>
                </c:pt>
                <c:pt idx="133">
                  <c:v>16.891000000000023</c:v>
                </c:pt>
                <c:pt idx="134">
                  <c:v>17.018000000000022</c:v>
                </c:pt>
                <c:pt idx="135">
                  <c:v>17.145000000000021</c:v>
                </c:pt>
                <c:pt idx="136">
                  <c:v>17.27200000000002</c:v>
                </c:pt>
                <c:pt idx="137">
                  <c:v>17.399000000000019</c:v>
                </c:pt>
                <c:pt idx="138">
                  <c:v>17.526000000000018</c:v>
                </c:pt>
                <c:pt idx="139">
                  <c:v>17.653000000000016</c:v>
                </c:pt>
                <c:pt idx="140">
                  <c:v>17.780000000000015</c:v>
                </c:pt>
                <c:pt idx="141">
                  <c:v>17.907000000000014</c:v>
                </c:pt>
                <c:pt idx="142">
                  <c:v>18.034000000000013</c:v>
                </c:pt>
                <c:pt idx="143">
                  <c:v>18.161000000000012</c:v>
                </c:pt>
                <c:pt idx="144">
                  <c:v>18.288000000000011</c:v>
                </c:pt>
                <c:pt idx="145">
                  <c:v>18.41500000000001</c:v>
                </c:pt>
                <c:pt idx="146">
                  <c:v>18.542000000000009</c:v>
                </c:pt>
                <c:pt idx="147">
                  <c:v>18.669000000000008</c:v>
                </c:pt>
                <c:pt idx="148">
                  <c:v>18.796000000000006</c:v>
                </c:pt>
                <c:pt idx="149">
                  <c:v>18.923000000000005</c:v>
                </c:pt>
                <c:pt idx="150">
                  <c:v>19.050000000000004</c:v>
                </c:pt>
                <c:pt idx="151">
                  <c:v>19.177000000000003</c:v>
                </c:pt>
                <c:pt idx="152">
                  <c:v>19.304000000000002</c:v>
                </c:pt>
                <c:pt idx="153">
                  <c:v>19.431000000000001</c:v>
                </c:pt>
                <c:pt idx="154">
                  <c:v>19.558</c:v>
                </c:pt>
                <c:pt idx="155">
                  <c:v>19.684999999999999</c:v>
                </c:pt>
                <c:pt idx="156">
                  <c:v>19.811999999999998</c:v>
                </c:pt>
                <c:pt idx="157">
                  <c:v>19.938999999999997</c:v>
                </c:pt>
                <c:pt idx="158">
                  <c:v>20.065999999999995</c:v>
                </c:pt>
                <c:pt idx="159">
                  <c:v>20.192999999999994</c:v>
                </c:pt>
                <c:pt idx="160">
                  <c:v>20.319999999999993</c:v>
                </c:pt>
                <c:pt idx="161">
                  <c:v>20.446999999999992</c:v>
                </c:pt>
                <c:pt idx="162">
                  <c:v>20.573999999999991</c:v>
                </c:pt>
                <c:pt idx="163">
                  <c:v>20.70099999999999</c:v>
                </c:pt>
                <c:pt idx="164">
                  <c:v>20.827999999999989</c:v>
                </c:pt>
                <c:pt idx="165">
                  <c:v>20.954999999999988</c:v>
                </c:pt>
                <c:pt idx="166">
                  <c:v>21.081999999999987</c:v>
                </c:pt>
                <c:pt idx="167">
                  <c:v>21.208999999999985</c:v>
                </c:pt>
                <c:pt idx="168">
                  <c:v>21.335999999999984</c:v>
                </c:pt>
                <c:pt idx="169">
                  <c:v>21.462999999999983</c:v>
                </c:pt>
                <c:pt idx="170">
                  <c:v>21.589999999999982</c:v>
                </c:pt>
                <c:pt idx="171">
                  <c:v>21.716999999999981</c:v>
                </c:pt>
                <c:pt idx="172">
                  <c:v>21.84399999999998</c:v>
                </c:pt>
                <c:pt idx="173">
                  <c:v>21.970999999999979</c:v>
                </c:pt>
                <c:pt idx="174">
                  <c:v>22.097999999999978</c:v>
                </c:pt>
                <c:pt idx="175">
                  <c:v>22.224999999999977</c:v>
                </c:pt>
                <c:pt idx="176">
                  <c:v>22.351999999999975</c:v>
                </c:pt>
                <c:pt idx="177">
                  <c:v>22.478999999999974</c:v>
                </c:pt>
                <c:pt idx="178">
                  <c:v>22.605999999999973</c:v>
                </c:pt>
                <c:pt idx="179">
                  <c:v>22.732999999999972</c:v>
                </c:pt>
                <c:pt idx="180">
                  <c:v>22.859999999999971</c:v>
                </c:pt>
                <c:pt idx="181">
                  <c:v>22.98699999999997</c:v>
                </c:pt>
                <c:pt idx="182">
                  <c:v>23.113999999999969</c:v>
                </c:pt>
                <c:pt idx="183">
                  <c:v>23.240999999999968</c:v>
                </c:pt>
                <c:pt idx="184">
                  <c:v>23.367999999999967</c:v>
                </c:pt>
                <c:pt idx="185">
                  <c:v>23.494999999999965</c:v>
                </c:pt>
                <c:pt idx="186">
                  <c:v>23.621999999999964</c:v>
                </c:pt>
                <c:pt idx="187">
                  <c:v>23.748999999999963</c:v>
                </c:pt>
                <c:pt idx="188">
                  <c:v>23.875999999999962</c:v>
                </c:pt>
                <c:pt idx="189">
                  <c:v>24.002999999999961</c:v>
                </c:pt>
                <c:pt idx="190">
                  <c:v>24.12999999999996</c:v>
                </c:pt>
                <c:pt idx="191">
                  <c:v>24.256999999999959</c:v>
                </c:pt>
                <c:pt idx="192">
                  <c:v>24.383999999999958</c:v>
                </c:pt>
                <c:pt idx="193">
                  <c:v>24.510999999999957</c:v>
                </c:pt>
                <c:pt idx="194">
                  <c:v>24.637999999999955</c:v>
                </c:pt>
                <c:pt idx="195">
                  <c:v>24.764999999999954</c:v>
                </c:pt>
                <c:pt idx="196">
                  <c:v>24.891999999999953</c:v>
                </c:pt>
                <c:pt idx="197">
                  <c:v>32.891999999999953</c:v>
                </c:pt>
                <c:pt idx="198">
                  <c:v>40.891999999999953</c:v>
                </c:pt>
                <c:pt idx="199">
                  <c:v>48.891999999999953</c:v>
                </c:pt>
                <c:pt idx="200">
                  <c:v>73.891999999999953</c:v>
                </c:pt>
                <c:pt idx="201">
                  <c:v>98.891999999999953</c:v>
                </c:pt>
              </c:numCache>
            </c:numRef>
          </c:val>
          <c:smooth val="1"/>
          <c:extLst>
            <c:ext xmlns:c16="http://schemas.microsoft.com/office/drawing/2014/chart" uri="{C3380CC4-5D6E-409C-BE32-E72D297353CC}">
              <c16:uniqueId val="{00000004-1F68-4F90-A284-8586BEABFE16}"/>
            </c:ext>
          </c:extLst>
        </c:ser>
        <c:ser>
          <c:idx val="1"/>
          <c:order val="1"/>
          <c:tx>
            <c:strRef>
              <c:f>Sheet1!$C$1</c:f>
              <c:strCache>
                <c:ptCount val="1"/>
                <c:pt idx="0">
                  <c:v>Tech</c:v>
                </c:pt>
              </c:strCache>
            </c:strRef>
          </c:tx>
          <c:spPr>
            <a:ln w="50800" cap="rnd">
              <a:solidFill>
                <a:srgbClr val="FF0000"/>
              </a:solidFill>
              <a:round/>
            </a:ln>
            <a:effectLst/>
          </c:spPr>
          <c:marker>
            <c:symbol val="none"/>
          </c:marker>
          <c:cat>
            <c:numRef>
              <c:f>Sheet1!$A$2:$A$205</c:f>
              <c:numCache>
                <c:formatCode>General</c:formatCode>
                <c:ptCount val="20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numCache>
            </c:numRef>
          </c:cat>
          <c:val>
            <c:numRef>
              <c:f>Sheet1!$C$2:$C$205</c:f>
              <c:numCache>
                <c:formatCode>General</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1</c:v>
                </c:pt>
                <c:pt idx="193">
                  <c:v>2</c:v>
                </c:pt>
                <c:pt idx="194">
                  <c:v>3</c:v>
                </c:pt>
                <c:pt idx="195">
                  <c:v>5</c:v>
                </c:pt>
                <c:pt idx="196">
                  <c:v>7</c:v>
                </c:pt>
                <c:pt idx="197">
                  <c:v>17</c:v>
                </c:pt>
                <c:pt idx="198">
                  <c:v>33</c:v>
                </c:pt>
                <c:pt idx="199">
                  <c:v>56</c:v>
                </c:pt>
                <c:pt idx="200">
                  <c:v>70</c:v>
                </c:pt>
                <c:pt idx="201">
                  <c:v>100</c:v>
                </c:pt>
              </c:numCache>
            </c:numRef>
          </c:val>
          <c:smooth val="0"/>
          <c:extLst>
            <c:ext xmlns:c16="http://schemas.microsoft.com/office/drawing/2014/chart" uri="{C3380CC4-5D6E-409C-BE32-E72D297353CC}">
              <c16:uniqueId val="{00000000-1041-47C9-BF3D-B5C89F6BE9CB}"/>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1"/>
        <c:axPos val="l"/>
        <c:numFmt formatCode="General" sourceLinked="1"/>
        <c:majorTickMark val="out"/>
        <c:minorTickMark val="none"/>
        <c:tickLblPos val="nextTo"/>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2013</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schemeClr val="bg1">
                  <a:lumMod val="75000"/>
                  <a:alpha val="20000"/>
                </a:scheme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3-1F68-4F90-A284-8586BEABFE16}"/>
              </c:ext>
            </c:extLst>
          </c:dPt>
          <c:dPt>
            <c:idx val="3"/>
            <c:invertIfNegative val="0"/>
            <c:bubble3D val="0"/>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a:srgbClr val="C00000"/>
                </a:glow>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6-1647-4D3C-B27B-0B2769E8E06C}"/>
              </c:ext>
            </c:extLst>
          </c:dPt>
          <c:dPt>
            <c:idx val="4"/>
            <c:invertIfNegative val="0"/>
            <c:bubble3D val="0"/>
            <c:spPr>
              <a:solidFill>
                <a:schemeClr val="tx1"/>
              </a:solidFill>
              <a:ln w="44450">
                <a:solidFill>
                  <a:schemeClr val="bg1"/>
                </a:solidFill>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7-1647-4D3C-B27B-0B2769E8E06C}"/>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Cobalt</c:v>
                </c:pt>
                <c:pt idx="1">
                  <c:v>Lithium</c:v>
                </c:pt>
              </c:strCache>
            </c:strRef>
          </c:cat>
          <c:val>
            <c:numRef>
              <c:f>Sheet1!$B$2:$B$3</c:f>
              <c:numCache>
                <c:formatCode>#,##0</c:formatCode>
                <c:ptCount val="2"/>
                <c:pt idx="0">
                  <c:v>5000</c:v>
                </c:pt>
                <c:pt idx="1">
                  <c:v>610</c:v>
                </c:pt>
              </c:numCache>
            </c:numRef>
          </c:val>
          <c:extLst>
            <c:ext xmlns:c16="http://schemas.microsoft.com/office/drawing/2014/chart" uri="{C3380CC4-5D6E-409C-BE32-E72D297353CC}">
              <c16:uniqueId val="{00000004-1F68-4F90-A284-8586BEABFE16}"/>
            </c:ext>
          </c:extLst>
        </c:ser>
        <c:ser>
          <c:idx val="1"/>
          <c:order val="1"/>
          <c:tx>
            <c:strRef>
              <c:f>Sheet1!$C$1</c:f>
              <c:strCache>
                <c:ptCount val="1"/>
                <c:pt idx="0">
                  <c:v>2035</c:v>
                </c:pt>
              </c:strCache>
            </c:strRef>
          </c:tx>
          <c:spPr>
            <a:solidFill>
              <a:schemeClr val="tx1"/>
            </a:solidFill>
            <a:ln w="44450">
              <a:solidFill>
                <a:schemeClr val="bg1"/>
              </a:solid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Cobalt</c:v>
                </c:pt>
                <c:pt idx="1">
                  <c:v>Lithium</c:v>
                </c:pt>
              </c:strCache>
            </c:strRef>
          </c:cat>
          <c:val>
            <c:numRef>
              <c:f>Sheet1!$C$2:$C$3</c:f>
              <c:numCache>
                <c:formatCode>#,##0</c:formatCode>
                <c:ptCount val="2"/>
                <c:pt idx="0">
                  <c:v>120000</c:v>
                </c:pt>
                <c:pt idx="1">
                  <c:v>110000</c:v>
                </c:pt>
              </c:numCache>
            </c:numRef>
          </c:val>
          <c:extLst>
            <c:ext xmlns:c16="http://schemas.microsoft.com/office/drawing/2014/chart" uri="{C3380CC4-5D6E-409C-BE32-E72D297353CC}">
              <c16:uniqueId val="{00000000-B591-446D-9B48-078E84B2808C}"/>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65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4"/>
            <c:invertIfNegative val="0"/>
            <c:bubble3D val="0"/>
            <c:spPr>
              <a:solidFill>
                <a:srgbClr val="C00000"/>
              </a:solidFill>
              <a:ln w="44450">
                <a:solidFill>
                  <a:srgbClr val="FFFF00"/>
                </a:solidFill>
              </a:ln>
              <a:effectLst>
                <a:glow rad="127000">
                  <a:srgbClr val="FF0000"/>
                </a:glow>
              </a:effectLst>
            </c:spPr>
            <c:extLst>
              <c:ext xmlns:c16="http://schemas.microsoft.com/office/drawing/2014/chart" uri="{C3380CC4-5D6E-409C-BE32-E72D297353CC}">
                <c16:uniqueId val="{00000006-5283-4A46-9826-6F3D265A4E9A}"/>
              </c:ext>
            </c:extLst>
          </c:dPt>
          <c:dPt>
            <c:idx val="5"/>
            <c:invertIfNegative val="0"/>
            <c:bubble3D val="0"/>
            <c:spPr>
              <a:solidFill>
                <a:srgbClr val="FFFF00"/>
              </a:solidFill>
              <a:ln w="44450">
                <a:solidFill>
                  <a:srgbClr val="C00000"/>
                </a:solidFill>
              </a:ln>
              <a:effectLst>
                <a:glow rad="914400">
                  <a:srgbClr val="FF0000"/>
                </a:glow>
              </a:effectLst>
            </c:spPr>
            <c:extLst>
              <c:ext xmlns:c16="http://schemas.microsoft.com/office/drawing/2014/chart" uri="{C3380CC4-5D6E-409C-BE32-E72D297353CC}">
                <c16:uniqueId val="{00000007-5283-4A46-9826-6F3D265A4E9A}"/>
              </c:ext>
            </c:extLst>
          </c:dPt>
          <c:dPt>
            <c:idx val="6"/>
            <c:invertIfNegative val="0"/>
            <c:bubble3D val="0"/>
            <c:spPr>
              <a:solidFill>
                <a:srgbClr val="FFFF00"/>
              </a:solidFill>
              <a:ln w="44450">
                <a:solidFill>
                  <a:srgbClr val="C00000"/>
                </a:solidFill>
              </a:ln>
              <a:effectLst>
                <a:glow rad="1905000">
                  <a:srgbClr val="FF0000"/>
                </a:glow>
              </a:effectLst>
            </c:spPr>
            <c:extLst>
              <c:ext xmlns:c16="http://schemas.microsoft.com/office/drawing/2014/chart" uri="{C3380CC4-5D6E-409C-BE32-E72D297353CC}">
                <c16:uniqueId val="{00000008-5283-4A46-9826-6F3D265A4E9A}"/>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283-4A46-9826-6F3D265A4E9A}"/>
                </c:ext>
              </c:extLst>
            </c:dLbl>
            <c:dLbl>
              <c:idx val="5"/>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283-4A46-9826-6F3D265A4E9A}"/>
                </c:ext>
              </c:extLst>
            </c:dLbl>
            <c:dLbl>
              <c:idx val="6"/>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0000" b="1" i="0" u="none" strike="noStrike" kern="1200" baseline="0">
                      <a:ln>
                        <a:solidFill>
                          <a:schemeClr val="tx1"/>
                        </a:solidFill>
                      </a:ln>
                      <a:solidFill>
                        <a:schemeClr val="lt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35565071564659"/>
                      <c:h val="0.34434269683061597"/>
                    </c:manualLayout>
                  </c15:layout>
                </c:ext>
                <c:ext xmlns:c16="http://schemas.microsoft.com/office/drawing/2014/chart" uri="{C3380CC4-5D6E-409C-BE32-E72D297353CC}">
                  <c16:uniqueId val="{00000008-5283-4A46-9826-6F3D265A4E9A}"/>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2010</c:v>
                </c:pt>
                <c:pt idx="1">
                  <c:v>2015</c:v>
                </c:pt>
                <c:pt idx="2">
                  <c:v>2018</c:v>
                </c:pt>
                <c:pt idx="3">
                  <c:v>2020</c:v>
                </c:pt>
                <c:pt idx="4">
                  <c:v>2025</c:v>
                </c:pt>
                <c:pt idx="5">
                  <c:v>2030</c:v>
                </c:pt>
                <c:pt idx="6">
                  <c:v>2035</c:v>
                </c:pt>
              </c:strCache>
            </c:strRef>
          </c:cat>
          <c:val>
            <c:numRef>
              <c:f>Sheet1!$B$2:$B$8</c:f>
              <c:numCache>
                <c:formatCode>0</c:formatCode>
                <c:ptCount val="7"/>
                <c:pt idx="0">
                  <c:v>2</c:v>
                </c:pt>
                <c:pt idx="1">
                  <c:v>12</c:v>
                </c:pt>
                <c:pt idx="2">
                  <c:v>33</c:v>
                </c:pt>
                <c:pt idx="3">
                  <c:v>64</c:v>
                </c:pt>
                <c:pt idx="4">
                  <c:v>180</c:v>
                </c:pt>
                <c:pt idx="5" formatCode="#,##0">
                  <c:v>612</c:v>
                </c:pt>
                <c:pt idx="6" formatCode="#,##0">
                  <c:v>2142</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Colonne1</c:v>
                </c:pt>
              </c:strCache>
            </c:strRef>
          </c:tx>
          <c:spPr>
            <a:ln w="44450" cap="rnd">
              <a:solidFill>
                <a:schemeClr val="bg1"/>
              </a:solidFill>
              <a:round/>
            </a:ln>
            <a:effectLst/>
          </c:spPr>
          <c:marker>
            <c:symbol val="none"/>
          </c:marker>
          <c:dPt>
            <c:idx val="0"/>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elete val="1"/>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
              <c:delete val="1"/>
              <c:extLst>
                <c:ext xmlns:c15="http://schemas.microsoft.com/office/drawing/2012/chart" uri="{CE6537A1-D6FC-4f65-9D91-7224C49458BB}"/>
                <c:ext xmlns:c16="http://schemas.microsoft.com/office/drawing/2014/chart" uri="{C3380CC4-5D6E-409C-BE32-E72D297353CC}">
                  <c16:uniqueId val="{00000001-1F68-4F90-A284-8586BEABFE16}"/>
                </c:ext>
              </c:extLst>
            </c:dLbl>
            <c:dLbl>
              <c:idx val="2"/>
              <c:delete val="1"/>
              <c:extLst>
                <c:ext xmlns:c15="http://schemas.microsoft.com/office/drawing/2012/chart" uri="{CE6537A1-D6FC-4f65-9D91-7224C49458BB}"/>
                <c:ext xmlns:c16="http://schemas.microsoft.com/office/drawing/2014/chart" uri="{C3380CC4-5D6E-409C-BE32-E72D297353CC}">
                  <c16:uniqueId val="{00000003-1F68-4F90-A284-8586BEABFE16}"/>
                </c:ext>
              </c:extLst>
            </c:dLbl>
            <c:dLbl>
              <c:idx val="3"/>
              <c:delete val="1"/>
              <c:extLst>
                <c:ext xmlns:c15="http://schemas.microsoft.com/office/drawing/2012/chart" uri="{CE6537A1-D6FC-4f65-9D91-7224C49458BB}"/>
                <c:ext xmlns:c16="http://schemas.microsoft.com/office/drawing/2014/chart" uri="{C3380CC4-5D6E-409C-BE32-E72D297353CC}">
                  <c16:uniqueId val="{00000000-B141-4C0A-B6E0-621CDC50ED06}"/>
                </c:ext>
              </c:extLst>
            </c:dLbl>
            <c:dLbl>
              <c:idx val="4"/>
              <c:delete val="1"/>
              <c:extLst>
                <c:ext xmlns:c15="http://schemas.microsoft.com/office/drawing/2012/chart" uri="{CE6537A1-D6FC-4f65-9D91-7224C49458BB}"/>
                <c:ext xmlns:c16="http://schemas.microsoft.com/office/drawing/2014/chart" uri="{C3380CC4-5D6E-409C-BE32-E72D297353CC}">
                  <c16:uniqueId val="{00000001-B141-4C0A-B6E0-621CDC50ED06}"/>
                </c:ext>
              </c:extLst>
            </c:dLbl>
            <c:dLbl>
              <c:idx val="5"/>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B141-4C0A-B6E0-621CDC50ED06}"/>
                </c:ext>
              </c:extLst>
            </c:dLbl>
            <c:dLbl>
              <c:idx val="6"/>
              <c:delete val="1"/>
              <c:extLst>
                <c:ext xmlns:c15="http://schemas.microsoft.com/office/drawing/2012/chart" uri="{CE6537A1-D6FC-4f65-9D91-7224C49458BB}"/>
                <c:ext xmlns:c16="http://schemas.microsoft.com/office/drawing/2014/chart" uri="{C3380CC4-5D6E-409C-BE32-E72D297353CC}">
                  <c16:uniqueId val="{00000002-B141-4C0A-B6E0-621CDC50ED06}"/>
                </c:ext>
              </c:extLst>
            </c:dLbl>
            <c:dLbl>
              <c:idx val="7"/>
              <c:delete val="1"/>
              <c:extLst>
                <c:ext xmlns:c15="http://schemas.microsoft.com/office/drawing/2012/chart" uri="{CE6537A1-D6FC-4f65-9D91-7224C49458BB}"/>
                <c:ext xmlns:c16="http://schemas.microsoft.com/office/drawing/2014/chart" uri="{C3380CC4-5D6E-409C-BE32-E72D297353CC}">
                  <c16:uniqueId val="{00000003-B141-4C0A-B6E0-621CDC50ED0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1 jour</c:v>
                </c:pt>
                <c:pt idx="1">
                  <c:v>5 jours</c:v>
                </c:pt>
                <c:pt idx="2">
                  <c:v>10 jours</c:v>
                </c:pt>
                <c:pt idx="3">
                  <c:v>15 jours</c:v>
                </c:pt>
                <c:pt idx="4">
                  <c:v>30 jours</c:v>
                </c:pt>
                <c:pt idx="5">
                  <c:v>90 jours</c:v>
                </c:pt>
                <c:pt idx="6">
                  <c:v>1 an</c:v>
                </c:pt>
                <c:pt idx="7">
                  <c:v>3 ans</c:v>
                </c:pt>
              </c:strCache>
            </c:strRef>
          </c:cat>
          <c:val>
            <c:numRef>
              <c:f>Sheet1!$B$2:$B$9</c:f>
              <c:numCache>
                <c:formatCode>0%</c:formatCode>
                <c:ptCount val="8"/>
                <c:pt idx="0">
                  <c:v>0.9</c:v>
                </c:pt>
                <c:pt idx="1">
                  <c:v>0.64</c:v>
                </c:pt>
                <c:pt idx="2">
                  <c:v>0.2</c:v>
                </c:pt>
                <c:pt idx="3">
                  <c:v>7.0000000000000007E-2</c:v>
                </c:pt>
                <c:pt idx="4">
                  <c:v>0.06</c:v>
                </c:pt>
                <c:pt idx="5">
                  <c:v>0.05</c:v>
                </c:pt>
                <c:pt idx="6">
                  <c:v>0.01</c:v>
                </c:pt>
                <c:pt idx="7">
                  <c:v>5.0000000000000001E-3</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solidFill>
          <a:srgbClr val="000000"/>
        </a:solidFill>
        <a:ln>
          <a:noFill/>
        </a:ln>
        <a:effectLst/>
      </c:spPr>
    </c:plotArea>
    <c:plotVisOnly val="1"/>
    <c:dispBlanksAs val="gap"/>
    <c:showDLblsOverMax val="0"/>
  </c:chart>
  <c:spPr>
    <a:solidFill>
      <a:srgbClr val="000000"/>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1D-4FA4-B0B6-9EF846A33980}"/>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1D-4FA4-B0B6-9EF846A33980}"/>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1D-4FA4-B0B6-9EF846A33980}"/>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1D-4FA4-B0B6-9EF846A3398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Sheet1!$A$2:$A$30</c:f>
              <c:numCache>
                <c:formatCode>0</c:formatCode>
                <c:ptCount val="29"/>
                <c:pt idx="0">
                  <c:v>1991</c:v>
                </c:pt>
                <c:pt idx="1">
                  <c:v>1992</c:v>
                </c:pt>
                <c:pt idx="2">
                  <c:v>1993</c:v>
                </c:pt>
                <c:pt idx="3">
                  <c:v>1994</c:v>
                </c:pt>
                <c:pt idx="4">
                  <c:v>1995</c:v>
                </c:pt>
                <c:pt idx="5">
                  <c:v>1996</c:v>
                </c:pt>
                <c:pt idx="6">
                  <c:v>1997</c:v>
                </c:pt>
                <c:pt idx="7">
                  <c:v>1998</c:v>
                </c:pt>
                <c:pt idx="8">
                  <c:v>1999</c:v>
                </c:pt>
                <c:pt idx="9" formatCode="@">
                  <c:v>2000</c:v>
                </c:pt>
                <c:pt idx="10" formatCode="@">
                  <c:v>2001</c:v>
                </c:pt>
                <c:pt idx="11" formatCode="@">
                  <c:v>2002</c:v>
                </c:pt>
                <c:pt idx="12" formatCode="@">
                  <c:v>2003</c:v>
                </c:pt>
                <c:pt idx="13" formatCode="@">
                  <c:v>2004</c:v>
                </c:pt>
                <c:pt idx="14" formatCode="@">
                  <c:v>2005</c:v>
                </c:pt>
                <c:pt idx="15" formatCode="@">
                  <c:v>2006</c:v>
                </c:pt>
                <c:pt idx="16" formatCode="@">
                  <c:v>2007</c:v>
                </c:pt>
                <c:pt idx="17" formatCode="@">
                  <c:v>2008</c:v>
                </c:pt>
                <c:pt idx="18" formatCode="@">
                  <c:v>2009</c:v>
                </c:pt>
                <c:pt idx="19" formatCode="@">
                  <c:v>2010</c:v>
                </c:pt>
                <c:pt idx="20" formatCode="@">
                  <c:v>2011</c:v>
                </c:pt>
                <c:pt idx="21" formatCode="@">
                  <c:v>2012</c:v>
                </c:pt>
                <c:pt idx="22" formatCode="@">
                  <c:v>2013</c:v>
                </c:pt>
                <c:pt idx="23" formatCode="@">
                  <c:v>2014</c:v>
                </c:pt>
                <c:pt idx="24" formatCode="@">
                  <c:v>2015</c:v>
                </c:pt>
                <c:pt idx="25" formatCode="@">
                  <c:v>2016</c:v>
                </c:pt>
                <c:pt idx="26" formatCode="@">
                  <c:v>2017</c:v>
                </c:pt>
                <c:pt idx="27" formatCode="@">
                  <c:v>2018</c:v>
                </c:pt>
                <c:pt idx="28" formatCode="@">
                  <c:v>2019</c:v>
                </c:pt>
              </c:numCache>
            </c:numRef>
          </c:cat>
          <c:val>
            <c:numRef>
              <c:f>Sheet1!$B$2:$B$30</c:f>
              <c:numCache>
                <c:formatCode>0</c:formatCode>
                <c:ptCount val="29"/>
                <c:pt idx="0">
                  <c:v>1</c:v>
                </c:pt>
                <c:pt idx="1">
                  <c:v>10</c:v>
                </c:pt>
                <c:pt idx="2">
                  <c:v>130</c:v>
                </c:pt>
                <c:pt idx="3">
                  <c:v>3000</c:v>
                </c:pt>
                <c:pt idx="4">
                  <c:v>100000</c:v>
                </c:pt>
                <c:pt idx="5">
                  <c:v>258000</c:v>
                </c:pt>
                <c:pt idx="6">
                  <c:v>1000000</c:v>
                </c:pt>
                <c:pt idx="7">
                  <c:v>2400000</c:v>
                </c:pt>
                <c:pt idx="8">
                  <c:v>3000000</c:v>
                </c:pt>
                <c:pt idx="9" formatCode="#,##0">
                  <c:v>17100000</c:v>
                </c:pt>
                <c:pt idx="10" formatCode="#,##0">
                  <c:v>25000000</c:v>
                </c:pt>
                <c:pt idx="11" formatCode="#,##0">
                  <c:v>33000000</c:v>
                </c:pt>
                <c:pt idx="12" formatCode="#,##0">
                  <c:v>40000000</c:v>
                </c:pt>
                <c:pt idx="13" formatCode="#,##0">
                  <c:v>51600000</c:v>
                </c:pt>
                <c:pt idx="14" formatCode="#,##0">
                  <c:v>70000000</c:v>
                </c:pt>
                <c:pt idx="15" formatCode="#,##0">
                  <c:v>96000000</c:v>
                </c:pt>
                <c:pt idx="16" formatCode="#,##0">
                  <c:v>130000000</c:v>
                </c:pt>
                <c:pt idx="17" formatCode="#,##0">
                  <c:v>180000000</c:v>
                </c:pt>
                <c:pt idx="18" formatCode="#,##0">
                  <c:v>238000000</c:v>
                </c:pt>
                <c:pt idx="19" formatCode="#,##0">
                  <c:v>200000000</c:v>
                </c:pt>
                <c:pt idx="20" formatCode="#,##0">
                  <c:v>350000000</c:v>
                </c:pt>
                <c:pt idx="21" formatCode="#,##0">
                  <c:v>697100000</c:v>
                </c:pt>
                <c:pt idx="22" formatCode="#,##0">
                  <c:v>650000000</c:v>
                </c:pt>
                <c:pt idx="23" formatCode="#,##0">
                  <c:v>968900000</c:v>
                </c:pt>
                <c:pt idx="24" formatCode="#,##0">
                  <c:v>850000000</c:v>
                </c:pt>
                <c:pt idx="25" formatCode="#,##0">
                  <c:v>1100000000</c:v>
                </c:pt>
                <c:pt idx="26" formatCode="#,##0">
                  <c:v>1760000000</c:v>
                </c:pt>
                <c:pt idx="27" formatCode="#,##0">
                  <c:v>1650000000</c:v>
                </c:pt>
                <c:pt idx="28" formatCode="#,##0">
                  <c:v>1720000000</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Colonne1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Jour 1</c:v>
                </c:pt>
                <c:pt idx="1">
                  <c:v>Jour 3</c:v>
                </c:pt>
                <c:pt idx="2">
                  <c:v>Jour 30</c:v>
                </c:pt>
                <c:pt idx="3">
                  <c:v>Jour 90</c:v>
                </c:pt>
              </c:strCache>
            </c:strRef>
          </c:cat>
          <c:val>
            <c:numRef>
              <c:f>Sheet1!$B$2:$B$5</c:f>
              <c:numCache>
                <c:formatCode>0%</c:formatCode>
                <c:ptCount val="4"/>
                <c:pt idx="0">
                  <c:v>1</c:v>
                </c:pt>
                <c:pt idx="1">
                  <c:v>0.77</c:v>
                </c:pt>
                <c:pt idx="2">
                  <c:v>0.1</c:v>
                </c:pt>
                <c:pt idx="3">
                  <c:v>0.05</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D05193-36E2-49FD-B0FA-2BF36D6FE93B}" type="datetimeFigureOut">
              <a:rPr lang="en-IE" smtClean="0"/>
              <a:t>22/02/2023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E285E-ED78-4D14-8F23-4FE1F02AAA56}" type="slidenum">
              <a:rPr lang="en-IE" smtClean="0"/>
              <a:t>‹#›</a:t>
            </a:fld>
            <a:endParaRPr lang="en-IE"/>
          </a:p>
        </p:txBody>
      </p:sp>
    </p:spTree>
    <p:extLst>
      <p:ext uri="{BB962C8B-B14F-4D97-AF65-F5344CB8AC3E}">
        <p14:creationId xmlns:p14="http://schemas.microsoft.com/office/powerpoint/2010/main" val="2776634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688B1-8DB1-45C3-BAEC-FEC085A2678A}" type="datetimeFigureOut">
              <a:rPr lang="en-IE" smtClean="0"/>
              <a:t>22/02/2023</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C5937-E943-49D0-9675-6A0FC48079C4}" type="slidenum">
              <a:rPr lang="en-IE" smtClean="0"/>
              <a:t>‹#›</a:t>
            </a:fld>
            <a:endParaRPr lang="en-IE"/>
          </a:p>
        </p:txBody>
      </p:sp>
    </p:spTree>
    <p:extLst>
      <p:ext uri="{BB962C8B-B14F-4D97-AF65-F5344CB8AC3E}">
        <p14:creationId xmlns:p14="http://schemas.microsoft.com/office/powerpoint/2010/main" val="4601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theconversation.com/health-crisis-up-to-a-billion-tonnes-of-waste-potentially-burned-in-the-open-every-year-152778?utm_medium=Social&amp;utm_source=Twitter#Echobox=1610176876" TargetMode="External"/><Relationship Id="rId18" Type="http://schemas.openxmlformats.org/officeDocument/2006/relationships/hyperlink" Target="https://slate.com/technology/2022/08/india-electronic-waste-workers.html" TargetMode="External"/><Relationship Id="rId26" Type="http://schemas.openxmlformats.org/officeDocument/2006/relationships/hyperlink" Target="https://www.scrapmonster.com/news/who-alerts-on-detrimental-impacts-of-ewaste-on-children/1/79793" TargetMode="External"/><Relationship Id="rId39" Type="http://schemas.openxmlformats.org/officeDocument/2006/relationships/hyperlink" Target="https://www.circularonline.co.uk/opinions/disposable-e-cigarettes-small-weee-needs-a-big-solution/" TargetMode="External"/><Relationship Id="rId21" Type="http://schemas.openxmlformats.org/officeDocument/2006/relationships/hyperlink" Target="https://www.smh.com.au/business/consumer-affairs/where-does-your-iphone-go-to-die-20211112-p598hh.html" TargetMode="External"/><Relationship Id="rId34" Type="http://schemas.openxmlformats.org/officeDocument/2006/relationships/hyperlink" Target="https://environmentjournal.online/articles/interview-how-to-deal-with-our-growing-e-waste-mountain/" TargetMode="External"/><Relationship Id="rId42" Type="http://schemas.openxmlformats.org/officeDocument/2006/relationships/hyperlink" Target="https://phys.org/news/2022-07-circular-economy-environment.html" TargetMode="External"/><Relationship Id="rId47" Type="http://schemas.openxmlformats.org/officeDocument/2006/relationships/hyperlink" Target="https://www.borgenmagazine.com/e-waste-in-pakistan/" TargetMode="External"/><Relationship Id="rId50" Type="http://schemas.openxmlformats.org/officeDocument/2006/relationships/hyperlink" Target="https://newsday.co.zw/opinion/article/17146/africa-hit-hard-by-high-e-waste-pollution" TargetMode="External"/><Relationship Id="rId55" Type="http://schemas.openxmlformats.org/officeDocument/2006/relationships/hyperlink" Target="https://techeconomy.ng/2022/10/you-really-need-to-know-how-the-emissions-from-e-waste-affect-your-health/" TargetMode="External"/><Relationship Id="rId7" Type="http://schemas.openxmlformats.org/officeDocument/2006/relationships/hyperlink" Target="https://betanews.com/2022/09/02/why-we-need-to-face-up-to-the-e-waste-problem-qa/" TargetMode="External"/><Relationship Id="rId12" Type="http://schemas.openxmlformats.org/officeDocument/2006/relationships/hyperlink" Target="https://theconversation.com/new-technologies-to-recycle-electronic-waste-133288" TargetMode="External"/><Relationship Id="rId17" Type="http://schemas.openxmlformats.org/officeDocument/2006/relationships/hyperlink" Target="https://economictimes.indiatimes.com/tech/hardware/mobiles-part-of-most-dangerous-e-waste-as-india-turns-litterbug/articleshow/52580249.cms" TargetMode="External"/><Relationship Id="rId25" Type="http://schemas.openxmlformats.org/officeDocument/2006/relationships/hyperlink" Target="https://www.premiumtimesng.com/news/headlines/467991-more-than-18-million-children-exposed-to-toxic-e-waste-globally-who.html" TargetMode="External"/><Relationship Id="rId33" Type="http://schemas.openxmlformats.org/officeDocument/2006/relationships/hyperlink" Target="https://www.circularonline.co.uk/features/right-to-repair-will-the-public-choose-to-reuse-e-products-for-longer/" TargetMode="External"/><Relationship Id="rId38" Type="http://schemas.openxmlformats.org/officeDocument/2006/relationships/hyperlink" Target="https://www.circularonline.co.uk/news/4-7-million-brits-admit-to-throwing-a-phone-away-in-a-general-waste-bin/" TargetMode="External"/><Relationship Id="rId46" Type="http://schemas.openxmlformats.org/officeDocument/2006/relationships/hyperlink" Target="https://www.recyclingproductnews.com/article/38130/e-waste-is-an-opportunity-to-transition-to-a-circular-economy" TargetMode="External"/><Relationship Id="rId2" Type="http://schemas.openxmlformats.org/officeDocument/2006/relationships/slide" Target="../slides/slide11.xml"/><Relationship Id="rId16" Type="http://schemas.openxmlformats.org/officeDocument/2006/relationships/hyperlink" Target="https://www.eco-business.com/news/mismanaged-landfills-leach-toxic-waste-into-dhakas-groundwater-crops/" TargetMode="External"/><Relationship Id="rId20" Type="http://schemas.openxmlformats.org/officeDocument/2006/relationships/hyperlink" Target="https://www.boell.de/en/2021/02/08/12-arguments-raw-materials-transition" TargetMode="External"/><Relationship Id="rId29" Type="http://schemas.openxmlformats.org/officeDocument/2006/relationships/hyperlink" Target="https://thepoint.gm/africa/gambia/editorial/soaring-e-waste-affects-the-health-of-millions-of-children-2" TargetMode="External"/><Relationship Id="rId41" Type="http://schemas.openxmlformats.org/officeDocument/2006/relationships/hyperlink" Target="https://resource.co/article/basel-convention-require-informed-consent-e-waste-exports" TargetMode="External"/><Relationship Id="rId54" Type="http://schemas.openxmlformats.org/officeDocument/2006/relationships/hyperlink" Target="https://www.icirnigeria.org/how-toxic-e-waste-from-high-income-countries-booms-in-nigerian-market/" TargetMode="External"/><Relationship Id="rId1" Type="http://schemas.openxmlformats.org/officeDocument/2006/relationships/notesMaster" Target="../notesMasters/notesMaster1.xml"/><Relationship Id="rId6" Type="http://schemas.openxmlformats.org/officeDocument/2006/relationships/hyperlink" Target="https://news.uci.edu/2022/10/26/uci-study-finds-53-percent-jump-in-e-waste-greenhouse-gas-emissions-between-2014-2020/" TargetMode="External"/><Relationship Id="rId11" Type="http://schemas.openxmlformats.org/officeDocument/2006/relationships/hyperlink" Target="https://www.swissinfo.ch/eng/the-battle-against-global-e-waste-dumping-reaches-tipping-point/47445264?utm_campaign=teaser-in-channel&amp;utm_content=o&amp;utm_medium=display&amp;utm_source=swissinfoch" TargetMode="External"/><Relationship Id="rId24" Type="http://schemas.openxmlformats.org/officeDocument/2006/relationships/hyperlink" Target="https://www.downtoearth.org.in/news/health/over-18-million-kids-at-e-waste-dumpsites-face-threat-of-health-hazards-who-77504" TargetMode="External"/><Relationship Id="rId32" Type="http://schemas.openxmlformats.org/officeDocument/2006/relationships/hyperlink" Target="https://www.vice.com/en/article/qjbgqv/the-smoke-enters-your-body-a-toxic-trash-site-in-kenya-is-making-women-sick" TargetMode="External"/><Relationship Id="rId37" Type="http://schemas.openxmlformats.org/officeDocument/2006/relationships/hyperlink" Target="https://www.circularonline.co.uk/news/tough-new-right-to-repair-rules-come-into-effect/" TargetMode="External"/><Relationship Id="rId40" Type="http://schemas.openxmlformats.org/officeDocument/2006/relationships/hyperlink" Target="https://iopscience.iop.org/article/10.1088/1748-9326/ac5f95#erlac5f95s4" TargetMode="External"/><Relationship Id="rId45" Type="http://schemas.openxmlformats.org/officeDocument/2006/relationships/hyperlink" Target="https://www.allaboutcircuits.com/news/right-to-repair-plus-recycling-may-be-key-to-slashing-ewaste/" TargetMode="External"/><Relationship Id="rId53" Type="http://schemas.openxmlformats.org/officeDocument/2006/relationships/hyperlink" Target="https://www.paccsresearch.org.uk/wp-content/uploads/2021/07/Mapping-the-Illicit-Trade-of-E-waste-Final-Copy-Kanchelli-.pdf" TargetMode="External"/><Relationship Id="rId5" Type="http://schemas.openxmlformats.org/officeDocument/2006/relationships/hyperlink" Target="https://www.nature.com/articles/d41586-022-03564-0" TargetMode="External"/><Relationship Id="rId15" Type="http://schemas.openxmlformats.org/officeDocument/2006/relationships/hyperlink" Target="https://resource-recycling.com/e-scrap/2021/02/11/experts-talk-impact-of-material-exports-to-africa/" TargetMode="External"/><Relationship Id="rId23" Type="http://schemas.openxmlformats.org/officeDocument/2006/relationships/hyperlink" Target="https://www.who.int/publications/i/item/9789240023901" TargetMode="External"/><Relationship Id="rId28" Type="http://schemas.openxmlformats.org/officeDocument/2006/relationships/hyperlink" Target="https://environment.co/the-harmful-effects-of-e-waste-to-humans/" TargetMode="External"/><Relationship Id="rId36" Type="http://schemas.openxmlformats.org/officeDocument/2006/relationships/hyperlink" Target="https://www.edie.net/library/In-charts--How-big-is-the-UK-s-waste-mountain---and-what-are-we-recycling-/7046" TargetMode="External"/><Relationship Id="rId49" Type="http://schemas.openxmlformats.org/officeDocument/2006/relationships/hyperlink" Target="https://www.voanews.com/a/palestinians-burn-israeli-e-waste-releasing-toxic-chemicals/6677031.html" TargetMode="External"/><Relationship Id="rId57" Type="http://schemas.openxmlformats.org/officeDocument/2006/relationships/hyperlink" Target="https://www.thebureauinvestigates.com/stories/2022-12-15/lithium-being-trashed-by-the-tonne-as-disposable-vapes-flood-us-market" TargetMode="External"/><Relationship Id="rId10" Type="http://schemas.openxmlformats.org/officeDocument/2006/relationships/hyperlink" Target="https://uk.pcmag.com/news/132915/cleaning-up-the-e-waste-mess-big-tech-needs-to-do-more" TargetMode="External"/><Relationship Id="rId19" Type="http://schemas.openxmlformats.org/officeDocument/2006/relationships/hyperlink" Target="https://www.arabnews.com/node/2025461/world" TargetMode="External"/><Relationship Id="rId31" Type="http://schemas.openxmlformats.org/officeDocument/2006/relationships/hyperlink" Target="https://uspirg.org/blogs/blog/usp/how-e-waste-creating-growing-environmental-and-health-crisis-across-world" TargetMode="External"/><Relationship Id="rId44" Type="http://schemas.openxmlformats.org/officeDocument/2006/relationships/hyperlink" Target="https://www.cambridgenetwork.co.uk/news/e-waste-complex-problem" TargetMode="External"/><Relationship Id="rId52" Type="http://schemas.openxmlformats.org/officeDocument/2006/relationships/hyperlink" Target="https://allafrica.com/stories/202111290346.html" TargetMode="External"/><Relationship Id="rId4" Type="http://schemas.openxmlformats.org/officeDocument/2006/relationships/hyperlink" Target="https://blog.gwi.com/chart-of-the-week/sustainability-2022-e-waste/" TargetMode="External"/><Relationship Id="rId9" Type="http://schemas.openxmlformats.org/officeDocument/2006/relationships/hyperlink" Target="https://www.sciencedirect.com/science/article/pii/S2590332220303079" TargetMode="External"/><Relationship Id="rId14" Type="http://schemas.openxmlformats.org/officeDocument/2006/relationships/hyperlink" Target="https://thefifthestate.com.au/columns/spinifex/the-global-waste-trade-has-created-sacrifice-zones-for-health-and-the-environment/" TargetMode="External"/><Relationship Id="rId22" Type="http://schemas.openxmlformats.org/officeDocument/2006/relationships/hyperlink" Target="https://earth.org/what-is-e-waste-recycling/" TargetMode="External"/><Relationship Id="rId27" Type="http://schemas.openxmlformats.org/officeDocument/2006/relationships/hyperlink" Target="https://leadership.ng/nigerian-women-children-face-health-hazards-from-e-waste-who-warns/" TargetMode="External"/><Relationship Id="rId30" Type="http://schemas.openxmlformats.org/officeDocument/2006/relationships/hyperlink" Target="https://www.digitaltrends.com/computing/right-to-repair-progress-2022/" TargetMode="External"/><Relationship Id="rId35" Type="http://schemas.openxmlformats.org/officeDocument/2006/relationships/hyperlink" Target="https://www.theguardian.com/environment/2019/feb/07/uk-worst-offender-in-europe-for-electronic-waste-exports-report" TargetMode="External"/><Relationship Id="rId43" Type="http://schemas.openxmlformats.org/officeDocument/2006/relationships/hyperlink" Target="http://sdg.iisd.org/news/regulate-hazardous-waste-to-end-new-forms-of-toxic-colonialism-stockholm50-brief/" TargetMode="External"/><Relationship Id="rId48" Type="http://schemas.openxmlformats.org/officeDocument/2006/relationships/hyperlink" Target="https://www.i24news.tv/en/news/middle-east/palestinian-territories/1641829400-burning-israel-s-e-waste-drives-cancer-rates-in-west-bank" TargetMode="External"/><Relationship Id="rId56" Type="http://schemas.openxmlformats.org/officeDocument/2006/relationships/hyperlink" Target="https://newsghana.com.gh/to-prevent-or-to-cure-ghanas-e-waste-dilemma/" TargetMode="External"/><Relationship Id="rId8" Type="http://schemas.openxmlformats.org/officeDocument/2006/relationships/hyperlink" Target="https://assets.website-files.com/616e4a8481f6380f4a500f9a/61c232af93307c67550e67c0_Circulist_White_Paper_v1.5_Dec.2021.pdf" TargetMode="External"/><Relationship Id="rId51" Type="http://schemas.openxmlformats.org/officeDocument/2006/relationships/hyperlink" Target="https://www.maddyness.com/uk/2021/05/14/electronic-waste-arrives-in-africa-in-the-form-of-donations/" TargetMode="External"/><Relationship Id="rId3" Type="http://schemas.openxmlformats.org/officeDocument/2006/relationships/hyperlink" Target="https://www.sciencedaily.com/releases/2022/12/221220113032.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witter.com/99blackbaloons?s=1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rist.org/equity/electric-vehicles-north-carolina-lithium-mining-albemarl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wu.ac.at/en/research/research-portal/news/details-news/detail/mining-poses-danger-to-the-climate-and-biodiversity" TargetMode="External"/><Relationship Id="rId4" Type="http://schemas.openxmlformats.org/officeDocument/2006/relationships/hyperlink" Target="https://friendsoftheearth.eu/publication/green-mining-myth-repor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hrefs.com/blog/author/tim-soul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nlinelibrary.wiley.com/action/doSearch?ContribAuthorRaw=Cordella%2C+Mauro"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onlinelibrary.wiley.com/action/doSearch?ContribAuthorRaw=Sanfelix%2C+Javier" TargetMode="External"/><Relationship Id="rId4" Type="http://schemas.openxmlformats.org/officeDocument/2006/relationships/hyperlink" Target="https://onlinelibrary.wiley.com/action/doSearch?ContribAuthorRaw=Alfieri%2C+Felic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opencolleges.edu.au/informed/features/digital-technology-shapes-cognitive-function" TargetMode="External"/><Relationship Id="rId3" Type="http://schemas.openxmlformats.org/officeDocument/2006/relationships/hyperlink" Target="https://www.techlicious.com/tip/how-to-make-your-smartphone-last-longer/" TargetMode="External"/><Relationship Id="rId7" Type="http://schemas.openxmlformats.org/officeDocument/2006/relationships/hyperlink" Target="https://twitter.com/jasonhicke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ounterpointresearch.com/global-refurbished-smartphone-market-fell-in-2020/" TargetMode="External"/><Relationship Id="rId5" Type="http://schemas.openxmlformats.org/officeDocument/2006/relationships/hyperlink" Target="https://www.sciencedirect.com/science/article/abs/pii/S0959652617327798" TargetMode="External"/><Relationship Id="rId4" Type="http://schemas.openxmlformats.org/officeDocument/2006/relationships/hyperlink" Target="https://www.mobileworldlive.com/devices/news-devices/china-expected-to-have-6b-abandoned-handsets-by-2025"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JvJ0v5Ooh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iteseerx.ist.psu.edu/viewdoc/download;jsessionid=5A00BE5D54A9C4CE633B8A7C01B614BF?doi=10.1.1.720.446&amp;rep=rep1&amp;typ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vorganizing.org/how-much-mb-is-a-1-minute-video/"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theverge.com/2020/2/12/21134451/samsung-galaxy-s20-8k-footage-recording-600mb-minute-storage-capacity"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vfallsverige.se/invisiblewast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Tailing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dw.com/p/3yt4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statista.com/topics/3104/artificial-intelligence-ai-worldwide/" TargetMode="External"/><Relationship Id="rId3" Type="http://schemas.openxmlformats.org/officeDocument/2006/relationships/hyperlink" Target="https://www.statista.com/aboutus/our-research-commitment/2474/thomas--alsop" TargetMode="External"/><Relationship Id="rId7" Type="http://schemas.openxmlformats.org/officeDocument/2006/relationships/hyperlink" Target="https://www.statista.com/statistics/764051/iot-market-size-worldwid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tatista.com/topics/3038/hewlett-packard-enterprise-hpe/" TargetMode="External"/><Relationship Id="rId5" Type="http://schemas.openxmlformats.org/officeDocument/2006/relationships/hyperlink" Target="https://www.statista.com/statistics/330695/number-of-smartphone-users-worldwide/" TargetMode="External"/><Relationship Id="rId4" Type="http://schemas.openxmlformats.org/officeDocument/2006/relationships/hyperlink" Target="https://www.statista.com/statistics/273675/global-market-share-held-by-pc-manufacturers-since-200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45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home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OVERVIEW, TRENDS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2019, 205,000 tons of portable batteries were sold in Europe, but only half were collected for 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Each battery contains approximately one gram of mercury, an amount that can pollute a quantity of water equivalent to seven bathtubs.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Europe alone, we risk polluting the equivalent of 140 Olympic swimming pools every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Strong metaphorical messages can help tackle toxic e-waste, University of Portsmouth, Science Daily,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https://www.sciencedaily.com/releases/2022/12/221220113032.htm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9 key markets, more than 8 in 10 consumers have heard the term “e-waste” – but a third don’t know what it means, and 18% aren’t aware of the term. In Italy, the UK, and the U.S. less than a third of consumers know what it means.“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Sustainability in 2022: The e-waste problem, Tom Morris, January 4, 2022, GWI.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https://blog.gwi.com/chart-of-the-week/sustainability-2022-e-waste/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US consumers could generate more than 1 billion pieces of e-waste a year by 2033.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 fortune in gold is buried in electronic waste, Nature,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https://www.nature.com/articles/d41586-022-03564-0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University of California, Irvine researchers: about 852 million metric tons of CO2 compounds will be emitted annually from e-waste sources by 2030.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 to 28 million metric tons of e-waste could have been prevented through a 50 percent to 100 percent increase in the useful lifetime of ICT devices between 2015 and 2020 through a “3re” effort – reduce, reuse and recycle.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UCI study finds 53 percent jump in e-waste greenhouse gas emissions between 2014, 2020, Oladele Ogunseitan, University of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Californina</a:t>
            </a:r>
            <a:r>
              <a:rPr lang="en-US" sz="1800" dirty="0">
                <a:effectLst/>
                <a:latin typeface="Arial" panose="020B0604020202020204" pitchFamily="34" charset="0"/>
                <a:ea typeface="Calibri" panose="020F0502020204030204" pitchFamily="34" charset="0"/>
                <a:cs typeface="Times New Roman" panose="02020603050405020304" pitchFamily="18" charset="0"/>
              </a:rPr>
              <a:t>, Irvine,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https://news.uci.edu/2022/10/26/uci-study-finds-53-percent-jump-in-e-waste-greenhouse-gas-emissions-between-2014-2020/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not only remains the fastest growing solid waste stream in the world. It's the fastest growing solid waste stream by an order of magnitude of two to four times greater than the second fastest, which happens to be plastics.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Electronic waste and cybersecurity expert John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Shegerian</a:t>
            </a:r>
            <a:r>
              <a:rPr lang="en-US" sz="1800" dirty="0">
                <a:effectLst/>
                <a:latin typeface="Arial" panose="020B0604020202020204" pitchFamily="34" charset="0"/>
                <a:ea typeface="Calibri" panose="020F0502020204030204" pitchFamily="34" charset="0"/>
                <a:cs typeface="Times New Roman" panose="02020603050405020304" pitchFamily="18" charset="0"/>
              </a:rPr>
              <a:t>, chairman/CEO of the largest cybersecurity-focused hardware destruction and electronic waste recycling company in the United States, ERI,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Why we need to face up to the e-waste problem, Ian Barker,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betanews</a:t>
            </a:r>
            <a:r>
              <a:rPr lang="en-US"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https://betanews.com/2022/09/02/why-we-need-to-face-up-to-the-e-waste-problem-qa/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is rising three times faster than the world’s population, and only 17% of it was recycled in 2019."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https://assets.website-files.com/616e4a8481f6380f4a500f9a/61c232af93307c67550e67c0_Circulist_White_Paper_v1.5_Dec.2021.pdf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Sources and Streams of Electronic Waste, Josh Lepawsky, 2021, ScienceDirect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https://www.sciencedirect.com/science/article/pii/S2590332220303079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Following China’s total ban in 2017, Thailand has experienced a 20-fold increase in imported e-waste. Though Thai law has been revamped since China’s ban around proper waste disposal and the importation of foreign waste, recycling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waste importers continue to find loopholes.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https://www.fairplanet.org/story/can-thailand-stem-the-flow-of-foreign-e-waste/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regions that are stripped of their resources needed to manufacture electronics are where those electronics are dumped after they’re used. When products are discarded via recycling programs, they often end up in Asia, Africa, India, and South America."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https://uk.pcmag.com/news/132915/cleaning-up-the-e-waste-mess-big-tech-needs-to-do-more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RECYCLING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Extraction often involves melting the carcasses of microwaves and tumble dryers, a process that releases clouds of toxic smoke and fumes into the surroundings. One man’s treasure is also the same man’s poison.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https://www.swissinfo.ch/eng/the-battle-against-global-e-waste-dumping-reaches-tipping-point/47445264?utm_campaign=teaser-in-channel&amp;utm_content=o&amp;utm_medium=display&amp;utm_source=swissinfoch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recycling is much more complicated than conventional waste recycling. Typically, the first step of the recycling process is manual sorting. Once e-waste is collected and transported to the recycling facilities, workers sort the e-waste into categories according to their types and models. Then, all electronic devices will be examined, and of which the parts that are still functional will be extracted to be reused; they can either be sold as individual parts or be combined to form a new phone or computer. The e-waste left behind that is not functional will be sent to recycling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Here, e-waste is thrown into an enormous machine and is shredded into tiny pieces, but before that, it must first go through a process called de-manufacturing, which refers to the action of disassembling a product into components. This procedure is to remove all the potentially hazardous materials in electronic devices that will destroy the machine or contaminate the environment once disposed into landfills. For example, the toner that can be found in a photocopier is extremely flammable and explosive, and is certainly capable of blowing up the processing equipment if it gets shredded, given that so many things can act as fuel sources, such as plastic. This process is of utmost importance and must be performed by skilful workers.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Once waste is shredded, metals, the valuable parts that make the e waste recycling a profitable industry, will be separated. Unlike the former sessions, this process does not require manual sorting. A giant magnet will first attract all the ferromagnetic materials, like iron and steel, that have high susceptibilities to magnetisation. Then, further mechanical processing separates other metals and alloys based on a physical law called Eddy Current, where paramagnetic materials, materials that are weakly attracted to magnets will be bounced away when an electric current is induced by an alternating magnetic field with a repulsive force, while other non-magnetic materials, like plastic, will simply keep going.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Next, the waste is further separated with water. At this stage, almost everything leftover are non-magnetic materials; they will go through another machine filled with water, where materials with a low relative density, mostly plastic, will flow, while other materials, like glass, will sink. Finally, before recycled materials are sold, is to check if there are any remaining valuable materials stuck to the plastic.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E Waste Recycling and How Is it Done?, Tin Lok Wu, Earth.org,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https://earth.org/what-is-e-waste-recycling/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Only 20% is recycled in a certified process. In addition, of the sixty chemical elements present in electronic waste, only a minority is recycled, ten in number_: gold, silver, platinum, cobalt, tin, copper, iron, aluminium and lead). Everything else ends up _ in fine_ wasted in landfills.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New technologies to recycle electronic waste, Jean-Christophe P. Gabriel, The Conversation,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https://theconversation.com/new-technologies-to-recycle-electronic-waste-133288</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97% of Latin America's e-waste is improperly managed and includes an annual $1.7 billion in recoverable materials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https://phys.org/news/2022-01-latin-america-e-waste-improperly-annual.html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much as one billion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waste could be burned in open and uncontrolled fires around the world each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Our research has found that open burning is not only a necessity but a means to an end. In some countries of the global south, it’s common practice for informal recyclers to set fire to electrical cables and burn away the PVC insulation so the copper can be sold – a much quicker and easier method than stripping it off manually. The same goes for other electronic components, such as the printed circuit boards found in computers and other home appliances. These contain a wealth of valuable metals that are bound with plastics.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https://theconversation.com/health-crisis-up-to-a-billion-tonnes-of-waste-potentially-burned-in-the-open-every-year-152778?utm_medium=Social&amp;utm_source=Twitter#Echobox=1610176876</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US Environmental Protection Agency documents that e-waste causes “problems with open-air burning and acid baths being used to recover valuable materials from electronic components, which expose workers to harmful substances… toxic materials leaching into the environment,” which “expose workers to high levels of contaminants such as lead, mercury, cadmium and arsenic, which can lead to irreversible health effects, including cancers, miscarriages, neurological damage and diminished IQs.”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https://thefifthestate.com.au/columns/spinifex/the-global-waste-trade-has-created-sacrifice-zones-for-health-and-the-environment/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SECOND HAND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Highly hazardous e-wastes containing toxic contents of lead, mercury, and brominated flame retardants are usually labelled as second-hand electronic products and shipped across international borders.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https://cscr.pk/explore/themes/energy-environment/global-waste-trade-the-ugly-contour-of-globalisation/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fact is that the term ‘secondhand’ has been used over the years as a loophole to export nonfunctioning electronic equipment to this part of the world. Between 70 to 80% of what comes in here? Complete garbage, complete waste that cannot be used.” “We are talking about the destruction of water bodies. We are talking about hazardous components, mercury, lead, from the e-waste leaching into groundwater and even surface water. We are talking about the toxic components ending up in the sea, contaminating fisheries.”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Mike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Anane</a:t>
            </a:r>
            <a:r>
              <a:rPr lang="en-US" sz="1800" dirty="0">
                <a:effectLst/>
                <a:latin typeface="Arial" panose="020B0604020202020204" pitchFamily="34" charset="0"/>
                <a:ea typeface="Calibri" panose="020F0502020204030204" pitchFamily="34" charset="0"/>
                <a:cs typeface="Times New Roman" panose="02020603050405020304" pitchFamily="18" charset="0"/>
              </a:rPr>
              <a:t>, an environmental journalist and activist in Ghana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“We should not forget that after a secondhand commodity, or a secondhand good, or a secondhand fridge is being shipped into Ghana, it will last for a couple years. It will be repaired as much as possible, but it will also become waste in that country,”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end, it is all waste.”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an e-scrap researcher affiliated with United Nations University (UNU),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Ghana and Nigeria are the most prevalent areas for dumping scrap electronics, but that material also ends up in Sierra Leone, Kenya and elsewhere.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Experts talk impact of material exports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https://resource-recycling.com/e-scrap/2021/02/11/experts-talk-impact-of-material-exports-to-africa/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RECYCLING WORKING CONDITIONS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Toxins such as heavy metals and organic chemicals were released into the environment (the air, water, soil, etc.).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Among the tested metals, high levels of nickel, copper and lead were present in the air of the e-waste facilities studied. Concentrations of manganese and chromium were also present. Levels of individual chemicals varied by shop.</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Workers spent an average of nearly 7.5 hours inhaling these pollutants on work days, with ingestion and contact with skin posing additional risks.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Silicone wristbands worn on the wrists of workers collected flame retardants as well as other chemicals.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T-shirts worn by the workers also carried the same chemicals. When worn outside the workplace, the chemicals could potentially spread to other people and environments, the scientists say.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Studies in Bangladesh detail how e-waste recycling exposes workers to chemicals, Alexis Nicholson, University of Buffalo,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https://www.buffalo.edu/news/releases/2022/09/004.html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“Ye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chot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lagna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hamare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liye</a:t>
            </a:r>
            <a:r>
              <a:rPr lang="en-US" sz="1800" dirty="0">
                <a:effectLst/>
                <a:latin typeface="Arial" panose="020B0604020202020204" pitchFamily="34" charset="0"/>
                <a:ea typeface="Calibri" panose="020F0502020204030204" pitchFamily="34" charset="0"/>
                <a:cs typeface="Times New Roman" panose="02020603050405020304" pitchFamily="18" charset="0"/>
              </a:rPr>
              <a:t> normal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800" dirty="0">
                <a:effectLst/>
                <a:latin typeface="Arial" panose="020B0604020202020204" pitchFamily="34" charset="0"/>
                <a:ea typeface="Calibri" panose="020F0502020204030204" pitchFamily="34" charset="0"/>
                <a:cs typeface="Times New Roman" panose="02020603050405020304" pitchFamily="18" charset="0"/>
              </a:rPr>
              <a:t> (‘getting injured is normal for us’)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e-waste workers. Those who have to deal with the end of life of our trashy, hi-tech brands. Those whose health is destroyed working with the detritus of the digital lifestyles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Approximately 17% of workers reported encountering at least one injury in the two weeks preceding the survey. These were severe injuries in the form of deep cuts. However, the injuries that appeared deep to us were ‘normal’ for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workers, who are poorly educated, toil in cramped units tirelessly for long hours (even 12 hours at times) without any safety equipment, to process e-waste, many a-times, with injured body parts.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“See this, I got this cut in the morning. It will heal by itself; I don’t do anything for this type of injury. Now, I am used to such injuries,” a 19-year-old migrant worker told us, pointing to his heel.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'Getting Injured Is Normal': In Telangana, E-Waste Collection Is a Dangerous Occupation, Sapna Mishra,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Rakhal</a:t>
            </a:r>
            <a:r>
              <a:rPr lang="en-US" sz="1800" dirty="0">
                <a:effectLst/>
                <a:latin typeface="Arial" panose="020B0604020202020204" pitchFamily="34" charset="0"/>
                <a:ea typeface="Calibri" panose="020F0502020204030204" pitchFamily="34" charset="0"/>
                <a:cs typeface="Times New Roman" panose="02020603050405020304" pitchFamily="18" charset="0"/>
              </a:rPr>
              <a:t> Gaitonde, The Wire,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https://thewire.in/labour/telangana-ewaste-processing-injuries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Hoque, 40, lives in the village of Konda, near the largest landfill that services the city of Dhaka, Bangladesh, some 30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kilometres</a:t>
            </a:r>
            <a:r>
              <a:rPr lang="en-US" sz="1800" dirty="0">
                <a:effectLst/>
                <a:latin typeface="Arial" panose="020B0604020202020204" pitchFamily="34" charset="0"/>
                <a:ea typeface="Calibri" panose="020F0502020204030204" pitchFamily="34" charset="0"/>
                <a:cs typeface="Times New Roman" panose="02020603050405020304" pitchFamily="18" charset="0"/>
              </a:rPr>
              <a:t> (19 miles) away.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landfill has destroyed the rich wetland biodiversity and cropland on which people’s livelihood depended,” he said, adding that “many villagers have shifted to other areas since the Dhaka city corporation started dumping waste 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necessary to have several protective layers at the bottom of an engineered and sanitary landfill, but we didn’t find it in the ones in Dhaka’s outskirts,” said study co-author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Shafi</a:t>
            </a:r>
            <a:r>
              <a:rPr lang="en-US" sz="1800" dirty="0">
                <a:effectLst/>
                <a:latin typeface="Arial" panose="020B0604020202020204" pitchFamily="34" charset="0"/>
                <a:ea typeface="Calibri" panose="020F0502020204030204" pitchFamily="34" charset="0"/>
                <a:cs typeface="Times New Roman" panose="02020603050405020304" pitchFamily="18" charset="0"/>
              </a:rPr>
              <a:t> Mohammad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Tareq</a:t>
            </a:r>
            <a:r>
              <a:rPr lang="en-US" sz="1800" dirty="0">
                <a:effectLst/>
                <a:latin typeface="Arial" panose="020B0604020202020204" pitchFamily="34" charset="0"/>
                <a:ea typeface="Calibri" panose="020F0502020204030204" pitchFamily="34" charset="0"/>
                <a:cs typeface="Times New Roman" panose="02020603050405020304" pitchFamily="18" charset="0"/>
              </a:rPr>
              <a:t>, a professor at Jahangirnagar University’s Department of Environmental Sciences.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Mismanaged landfills leach toxic waste into Dhaka's groundwater, crops, S.M.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Najmus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Sakib</a:t>
            </a:r>
            <a:r>
              <a:rPr lang="en-US" sz="1800" dirty="0">
                <a:effectLst/>
                <a:latin typeface="Arial" panose="020B0604020202020204" pitchFamily="34" charset="0"/>
                <a:ea typeface="Calibri" panose="020F0502020204030204" pitchFamily="34" charset="0"/>
                <a:cs typeface="Times New Roman" panose="02020603050405020304" pitchFamily="18" charset="0"/>
              </a:rPr>
              <a:t>, Eco Business,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https://www.eco-business.com/news/mismanaged-landfills-leach-toxic-waste-into-dhakas-groundwater-crops/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Study by Associated Chambers of Commerce and Industry of India-</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cKinetics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95% of the e-waste is managed by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unorganised</a:t>
            </a:r>
            <a:r>
              <a:rPr lang="en-US" sz="1800" dirty="0">
                <a:effectLst/>
                <a:latin typeface="Arial" panose="020B0604020202020204" pitchFamily="34" charset="0"/>
                <a:ea typeface="Calibri" panose="020F0502020204030204" pitchFamily="34" charset="0"/>
                <a:cs typeface="Times New Roman" panose="02020603050405020304" pitchFamily="18" charset="0"/>
              </a:rPr>
              <a:t> sector and scrap dealers, who dismantle the discarded products instead of recycling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Mobiles part of 'most dangerous' e-waste as India turns litterbug, India Times, 2022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https://economictimes.indiatimes.com/tech/hardware/mobiles-part-of-most-dangerous-e-waste-as-india-turns-litterbug/articleshow/52580249.cms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Rashim’s</a:t>
            </a:r>
            <a:r>
              <a:rPr lang="en-US" sz="1800" dirty="0">
                <a:effectLst/>
                <a:latin typeface="Arial" panose="020B0604020202020204" pitchFamily="34" charset="0"/>
                <a:ea typeface="Calibri" panose="020F0502020204030204" pitchFamily="34" charset="0"/>
                <a:cs typeface="Times New Roman" panose="02020603050405020304" pitchFamily="18" charset="0"/>
              </a:rPr>
              <a:t> shop, a worker looks for broken motherboards that can’t be sent for further processing. Without protective gear, he dips them in a beaker filled with acid, hoping to extract copper, silver, or other metals that can be sold. Soon after, the small shop fills with clouds of white smoke.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Rashim’s</a:t>
            </a:r>
            <a:r>
              <a:rPr lang="en-US" sz="1800" dirty="0">
                <a:effectLst/>
                <a:latin typeface="Arial" panose="020B0604020202020204" pitchFamily="34" charset="0"/>
                <a:ea typeface="Calibri" panose="020F0502020204030204" pitchFamily="34" charset="0"/>
                <a:cs typeface="Times New Roman" panose="02020603050405020304" pitchFamily="18" charset="0"/>
              </a:rPr>
              <a:t> shop, a worker looks for broken motherboards that can’t be sent for further processing. Without protective gear, he dips them in a beaker filled with acid, hoping to extract copper, silver, or other metals that can be sold. Soon after, the small shop fills with clouds of white smoke. “No doubt we are at constant risk here, but what other option do we have?” says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a:t>
            </a:r>
            <a:r>
              <a:rPr lang="en-US" sz="1800" dirty="0">
                <a:effectLst/>
                <a:latin typeface="Arial" panose="020B0604020202020204" pitchFamily="34" charset="0"/>
                <a:ea typeface="Calibri" panose="020F0502020204030204" pitchFamily="34" charset="0"/>
                <a:cs typeface="Times New Roman" panose="02020603050405020304" pitchFamily="18" charset="0"/>
              </a:rPr>
              <a:t>, covering his nose and mouth with a piece of cloth. “I suffer from breathing issues at this young age, but I can’t stop working because I have a family to look after. We need high-end safety gear to deal with this kind of work, but it’s way out of our budget.” Wearing a simple mask, he said, would make breathing more difficult in the suffocating heat.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 Taj, a doctor popular in the area, has been working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for 10 years. Each year, he said, things get worse. “Until the last few years, I used to see five to 12 patients in a day, now they have risen to 20 or 30,” he said. Most of the cases, he explained, are related to skin infections and chronic obstructive pulmonary disease.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Taj cited a lack of awareness among e-waste workers about the causes of these health issues. “They burn wires, plastics, and parts of regular appliances, and dealing with hazardous chemicals is the cause of growing COPD cases in the area,” he said. “I see cases of small children with COPD and breathing issues, which would indefinitely affect their lifespan, and it’s really worrying.”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soon as the leftover cellphone scraps are thrown out, young children waiting outside rush forward, pulling each other back to get the best of it. Aftab collects whatever possible with his bare hands and runs away. Sitting behind a car near the drainage canal, he opens his plastic bag to look at what he collected.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Located on the outskirts of New Delhi,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is the country’s largest market dedicated to dismantling old tech, and it’s home to an estimated 50,000 men, women, and children whose livelihoods depend on 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Day in the Life of India’s E-Waste Workers, Shoaib Mir,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Parthu</a:t>
            </a:r>
            <a:r>
              <a:rPr lang="en-US" sz="1800" dirty="0">
                <a:effectLst/>
                <a:latin typeface="Arial" panose="020B0604020202020204" pitchFamily="34" charset="0"/>
                <a:ea typeface="Calibri" panose="020F0502020204030204" pitchFamily="34" charset="0"/>
                <a:cs typeface="Times New Roman" panose="02020603050405020304" pitchFamily="18" charset="0"/>
              </a:rPr>
              <a:t> Venkatesh P, Slate,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https://slate.com/technology/2022/08/india-electronic-waste-workers.html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TOXIC IMPACTS HOME, HEALTH IMPACTS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Pollution from pesticides, plastics and electronic waste is causing widespread human rights violations and at least 9 million premature deaths a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Coronavirus pandemic has caused close to 5.9 million deaths, according to data aggregator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Worldometer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Pollution causing more deaths than COVID, action needed, says UN expert, Reuters,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9"/>
              </a:rPr>
              <a:t>https://www.arabnews.com/node/2025461/world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 Taj, a doctor popular in the area, has been working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for 10 years. Each year, he said, things get worse. “Until the last few years, I used to see five to 12 patients in a day, now they have risen to 20 or 30,” he said. Most of the cases, he explained, are related to skin infections and chronic obstructive pulmonary disease. “I see cases of small children with COPD and breathing issues, which would indefinitely affect their lifespan, and it’s really worrying.”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Day in the Life of India’s E-Waste Workers, Shoaib Mir,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Parthu</a:t>
            </a:r>
            <a:r>
              <a:rPr lang="en-US" sz="1800" dirty="0">
                <a:effectLst/>
                <a:latin typeface="Arial" panose="020B0604020202020204" pitchFamily="34" charset="0"/>
                <a:ea typeface="Calibri" panose="020F0502020204030204" pitchFamily="34" charset="0"/>
                <a:cs typeface="Times New Roman" panose="02020603050405020304" pitchFamily="18" charset="0"/>
              </a:rPr>
              <a:t> Venkatesh P, Slate,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https://slate.com/technology/2022/08/india-electronic-waste-workers.html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Study by Associated Chambers of Commerce and Industry of India found that about two-thirds of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ewaste</a:t>
            </a:r>
            <a:r>
              <a:rPr lang="en-US" sz="1800" dirty="0">
                <a:effectLst/>
                <a:latin typeface="Arial" panose="020B0604020202020204" pitchFamily="34" charset="0"/>
                <a:ea typeface="Calibri" panose="020F0502020204030204" pitchFamily="34" charset="0"/>
                <a:cs typeface="Times New Roman" panose="02020603050405020304" pitchFamily="18" charset="0"/>
              </a:rPr>
              <a:t> workers in India suffer from respiratory ailments such as asthma and bronchitis.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Mobiles part of 'most dangerous' e-waste as India turns litterbug, India Times, 2022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https://economictimes.indiatimes.com/tech/hardware/mobiles-part-of-most-dangerous-e-waste-as-india-turns-litterbug/articleshow/52580249.cms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study also found toxic chemicals in rice crops and various vegetables being grown near the landfills, such as lead, cadmium, nickel and manganese. Consuming this food puts people at high risk of cardiomyogenic cancer, the study authors warn.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gets worse during the rainy season as rainwater carries the landfill waste into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neighbourhoods</a:t>
            </a:r>
            <a:r>
              <a:rPr lang="en-US" sz="1800" dirty="0">
                <a:effectLst/>
                <a:latin typeface="Arial" panose="020B0604020202020204" pitchFamily="34" charset="0"/>
                <a:ea typeface="Calibri" panose="020F0502020204030204" pitchFamily="34" charset="0"/>
                <a:cs typeface="Times New Roman" panose="02020603050405020304" pitchFamily="18" charset="0"/>
              </a:rPr>
              <a:t>. We are surrounded by stench and a layer of dark, dirty water for days. Skin diseases are common among people living here,”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the dry season, the problems take a different form as the landfill spreads dust in the area, leaving people with breathing problems and other respiratory issues, added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who is also the Konda village council secretary.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Mismanaged landfills leach toxic waste into Dhaka's groundwater, crops, S.M.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Najmus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Sakib</a:t>
            </a:r>
            <a:r>
              <a:rPr lang="en-US" sz="1800" dirty="0">
                <a:effectLst/>
                <a:latin typeface="Arial" panose="020B0604020202020204" pitchFamily="34" charset="0"/>
                <a:ea typeface="Calibri" panose="020F0502020204030204" pitchFamily="34" charset="0"/>
                <a:cs typeface="Times New Roman" panose="02020603050405020304" pitchFamily="18" charset="0"/>
              </a:rPr>
              <a:t>, Eco Business,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https://www.eco-business.com/news/mismanaged-landfills-leach-toxic-waste-into-dhakas-groundwater-crops/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Blood and urine analysis show that over 90 % of the population in Cerro de Pasco/Peru are poisoned with heavy metals.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US"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0"/>
              </a:rPr>
              <a:t>https://www.boell.de/en/2021/02/08/12-arguments-raw-materials-transition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Researchers analyzed the eggs of free-range chickens that forage in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slum, home to an estimated 80,000 people who subsist primarily by retrieving and selling copper cable and other metals from e-waste. The process of smashing and burning the plastic casing and cables, to extract the metals, releases dangerous chemicals found within the plastics, such as brominated flame retardants, and creates highly toxic by-product chemicals like brominated and chlorinated dioxins and furans. The sampling of eggs revealed alarmingly high levels of some of the most hazardous and banned chemicals in the world, including dioxins, brominated dioxins, PCBs, PBDE and SCCPs.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https://www.ban.org/news/2019/4/24/rotten-eggs-e-waste-from-europe-poisons-ghanas-food-chain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The massive import of electronic waste together with its domestic production, constitute a serious source of pollution in Thailand.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Recently published analysis confirmed that communities in the Chachoengsao province, Thailand, face severe food chain contamination with some of the world’s most toxic chemicals caused by improper electronic waste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Samples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soil, sediments, and duck eggs, common food rich in nutrients, contained record levels of persistent organic pollutants (POPs). The dioxin level in duck eggs from a village near an e-waste recycling factory in Moo 9, Khao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Hin</a:t>
            </a:r>
            <a:r>
              <a:rPr lang="en-GB" sz="1800" dirty="0">
                <a:effectLst/>
                <a:latin typeface="Arial" panose="020B0604020202020204" pitchFamily="34" charset="0"/>
                <a:ea typeface="Calibri" panose="020F0502020204030204" pitchFamily="34" charset="0"/>
                <a:cs typeface="Times New Roman" panose="02020603050405020304" pitchFamily="18" charset="0"/>
              </a:rPr>
              <a:t> Son is the 10th highest ever measured level in poultry eggs in Asia, and the 2nd highest level measured in eggs from 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research shows that pollution around the e-waste processing facilities is alarming. The results exceeded EU limits and were much higher than the reference samples from an organic farm in Thailand. The so-called recycling of e-waste is connected to many health, and environmental risks which cannot be traded off for any potential economic benefits.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confirm food chain contamination near e-waste processing facilities in Thailand | Press Releases | Asia | Sustainable Business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https://www.eco-business.com/press-releases/scientists-confirm-food-chain-contamination-near-e-waste-processing-facilities-in-thailand/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 2012 study revealed that inhabitants of a rural e-waste processing community in China were 60% more likely to develop lung cancer than were people living in the nearby major city of Guangzhou</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Short-circuiting the electronic-waste crisis, Michael Eisenstein, Nature,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https://www.nature.com/articles/d41586-022-03647-y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Australia, e-waste is "accumulating three times faster than any other type of 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1"/>
              </a:rPr>
              <a:t>https://www.smh.com.au/business/consumer-affairs/where-does-your-iphone-go-to-die-20211112-p598hh.html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some sense for sure. Nuclear waste has a spectacular imagining that goes with it, in part because of the spectacular accidents that have occurred. That goes some way to explain why we see nuclear waste as somehow special. But you’re exactly right. It’s important for us to understand that many, many of the mundane, everyday objects that are part of so many of our lives (TVs, phones, etc.) are made from materials that from a geological point of view are effectively permanent. They will last long, long after anything recognizable as contemporary society, perhaps even humans as a species. Plastics do not break down over timelines that have any relationship to human lifetimes. Same with other materials out of which our devices are manufactured. So, in many ways that kind of exotic or special sense that goes with something like nuclear waste is built right into many of the things that you and I would handle in an everyday way. Even as we speak, the earphones around my head are made of plastics and metals that will last for millennia.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Josh Lepawsky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“Even in the US, the country that tracks the largest number of pollutant releases, fewer than 1% of all chemicals tested and found toxic are tracked.” Is e-waste a hidden time bomb that’s going to be full of nasty surprises?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damage that e-waste "poses to our health and the environment may exceed the destructive power of all other wastes combined."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2"/>
              </a:rPr>
              <a:t>https://earth.org/what-is-e-waste-recycling/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WOMEN HOME, CHILDREN HEALTH IMPACTS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many as 18 million children and adolescents and 12.9 million women, including an unknown number of women of childbearing age, may be at risk from adverse health outcomes linked to e-waste 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and digital dumpsites: e-waste exposure and child health, WHO, 2021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3"/>
              </a:rPr>
              <a:t>https://www.who.int/publications/i/item/9789240023901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18 million kids at e-waste dumpsites face threat of health hazards: WHO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Kids as young as five years, more than 12.9 million women work at e-waste dumpsites in low- and middle-income countries every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4"/>
              </a:rPr>
              <a:t>https://www.downtoearth.org.in/news/health/over-18-million-kids-at-e-waste-dumpsites-face-threat-of-health-hazards-who-77504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More than 18 million children exposed to toxic e-waste globally – WHO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are often engaged by parents or caregivers in e-waste recycling because their small hands are more dexterous than those of adults..."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5"/>
              </a:rPr>
              <a:t>https://www.premiumtimesng.com/news/headlines/467991-more-than-18-million-children-exposed-to-toxic-e-waste-globally-who.html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"Nearly 12.9 million women workers in informal waste sector are exposed to toxic e-waste, which puts not only them but also their unborn children at risk. The informal industrial sector engages more than 18 million children and adolescents.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6"/>
              </a:rPr>
              <a:t>https://www.scrapmonster.com/news/who-alerts-on-detrimental-impacts-of-ewaste-on-children/1/79793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consultant, Public Health and Environment, World Health Organisation (WHO) Nigeria, Dr Edwin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Isotu-Edeh</a:t>
            </a:r>
            <a:r>
              <a:rPr lang="en-GB" sz="1800" dirty="0">
                <a:effectLst/>
                <a:latin typeface="Arial" panose="020B0604020202020204" pitchFamily="34" charset="0"/>
                <a:ea typeface="Calibri" panose="020F0502020204030204" pitchFamily="34" charset="0"/>
                <a:cs typeface="Times New Roman" panose="02020603050405020304" pitchFamily="18" charset="0"/>
              </a:rPr>
              <a:t> said that pregnant women and children working in electronic waste (e-waste) dismantling sites across the country were most vulnerable to the health implementations.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contains over 1000 different chemical toxicants that impact negatively on human health and the environment; noting that pregnant women and children working in e-waste dismantling sites were most vulnerable in impact and exposure.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Nigerian Women, Children Face Health Hazards From e-Waste, WHO Warns, Leadership,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7"/>
              </a:rPr>
              <a:t>https://leadership.ng/nigerian-women-children-face-health-hazards-from-e-waste-who-warns/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Adverse health effects to the child include stillbirth, premature birth and low birth weight. Further, any exposure the woman has to lead could reduce neonatal behavioral scores, an increased risk of mental health disorders, behavioral problems and reduced cognitive abilities. It can also affect a child’s lung function, respiratory system and chronic diseases later in their lives.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8"/>
              </a:rPr>
              <a:t>https://environment.co/the-harmful-effects-of-e-waste-to-humans/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exposed to e-waste are particularly vulnerable to the toxic chemicals they contain due to their smaller size, less developed organs and rapid rate of growth and development. They absorb more pollutants relative to their size and are less able to metabolize or eradicate toxic substances from their bodies.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Soaring e-waste affects the health of millions of children, Editorial, The Point (Gambia),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9"/>
              </a:rPr>
              <a:t>https://thepoint.gm/africa/gambia/editorial/soaring-e-waste-affects-the-health-of-millions-of-children-2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Some 50,000 Bangladeshi children are involved in e-waste recycling, with 83% dealing with long-term health problems from exposure, such as cancer and asthma. 15% die as a result of their participation in the industry.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Big Tech’s superficial support is undermining the right-to-repair movement, Simon Sage,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digitaltrends</a:t>
            </a:r>
            <a:r>
              <a:rPr lang="en-US"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0"/>
              </a:rPr>
              <a:t>https://www.digitaltrends.com/computing/right-to-repair-progress-2022/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Guiyu, China’s hub of informal e-waste recycling, 81 percent of children have disproportionately high levels of lead in their blood. The water is undrinkable, and the soil has either become infertile or a source of poisonous crops due to contamination from toxic metals like cadmium, tin and magnesium. The process of burning electronic devices to melt away the plastic releases carcinogens, like cadmium oxide, chromium and arsenic, which cause lung cancer.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Tess Falkner-Kenny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On paper, e-waste is less than 2 percent of the world’s waste stream by volume. But it causes over 70 percent of the waste stream’s harmful and toxic environmental effects.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1"/>
              </a:rPr>
              <a:t>https://uspirg.org/blogs/blog/usp/how-e-waste-creating-growing-environmental-and-health-crisis-across-world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Smoke Enters Your Body’: A Toxic Trash Site in Kenya Is Making Women Sick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rubbish piles up on a vast dumpsite, the women who sift through it for their livelihood are suffering reproductive health problems that scientists say have been overlooked.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Plastics and e-waste are known to contain and leach hazardous chemicals into the environment, including endocrine-disrupting chemicals, which have been linked to reduced fertility, pregnancy loss and irregular menstrual cycles, among many other conditions.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men frequently take on more supervisory roles, women often spend the entire day rummaging, says Griffins Ochieng, executive director for the Centre for Environmental Justice and Development (CEJAD), a Nairobi-based nonprofit focusing on the problem of plastic waste.. “They’re in the thick of things… but the environment is a threat to their human health.”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2"/>
              </a:rPr>
              <a:t>https://www.vice.com/en/article/qjbgqv/the-smoke-enters-your-body-a-toxic-trash-site-in-kenya-is-making-women-sick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Guiyu township in south China's Guangdong Province became known as the world's e-waste capital.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a result, over 90 percent of kids in Guiyu fell prey to heavy metal contamination.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https://newsaf.cgtn.com/news/2020-12-06/Environment-conservation-China-to-end-solid-waste-imports-VZ3g4By5DW/index.html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Calibri" panose="020F0502020204030204" pitchFamily="34" charset="0"/>
              </a:rPr>
              <a:t>E-WASTE CRIMINALS HOME</a:t>
            </a:r>
            <a:endParaRPr lang="en-IE" sz="1800" b="1" kern="0" dirty="0">
              <a:effectLst/>
              <a:latin typeface="Arial" panose="020B0604020202020204" pitchFamily="34" charset="0"/>
              <a:ea typeface="Times New Roman" panose="02020603050405020304" pitchFamily="18" charset="0"/>
            </a:endParaRPr>
          </a:p>
          <a:p>
            <a:pPr>
              <a:lnSpc>
                <a:spcPct val="107000"/>
              </a:lnSpc>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Spanish police have broken up a criminal group that smuggled over 5,000 tonnes of hazardous electronic waste from Spain's Canary Islands to several African countries, authorities said Tuesday.</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network allegedly forged customs documents for the exported waste to make it seem that the containers held second-hand goods, in an operation valued at over 1.5 million euros.</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https://www.france24.com/en/europe/20230103-spain-busts-group-that-smuggled-thousands-of-tonnes-of-electronic-waste-to-africa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Criminal proceeds in the e-waste industry can be comparable to those from drug trafficking, but with much lower sanctions. https://www.renewablematter.eu/articles/article/weee-illegal-trade-of-electronic-waste-must-be-stopped-to-achieve-eu-goals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Criminal dumping poses test for EU's electronic 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https://euobserver.com/green-economy/151879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Crimes related to e-waste includes a range of illegal trades in e-waste, environmental crimes and cyber-crimes.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https://www.sciencedirect.com/science/article/pii/S2666937421000330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"Companies paid to treat e-waste can increase their profits by illegally dumping it." https://www.eca.europa.eu/lists/ecadocuments/rw21_04/rw_electronic_waste_en.pdf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How an e-waste sting uncovered a shocking betrayal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https://www.theverge.com/2019/12/4/20992240/e-waste-recycling-electronic-basel-convention-crime-total-reclaim-fraud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Crime networks suspected of burning tech waste for scrap metal in Romania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https://www.reuters.com/business/environment/crime-networks-suspected-burningtech-waste-scrap-metal-romania-2021-04-16/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Illegal e-waste trade has known links to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organised</a:t>
            </a:r>
            <a:r>
              <a:rPr lang="en-US" sz="1800" dirty="0">
                <a:effectLst/>
                <a:latin typeface="Arial" panose="020B0604020202020204" pitchFamily="34" charset="0"/>
                <a:ea typeface="Calibri" panose="020F0502020204030204" pitchFamily="34" charset="0"/>
                <a:cs typeface="Times New Roman" panose="02020603050405020304" pitchFamily="18" charset="0"/>
              </a:rPr>
              <a:t> crime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‘Huge potential' for informal networks of criminals to profit from illegal export of e-waste. https://theecologist.org/2010/dec/02/criminal-gangs-cash-thriving-illegal-e-waste-trade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UK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UK alone there are over 17 million small E-products in storage that still work but are unused, and have a collective reuse value of &gt;£570 million.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3"/>
              </a:rPr>
              <a:t>https://www.circularonline.co.uk/features/right-to-repair-will-the-public-choose-to-reuse-e-products-for-longer/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average UK household now has over 9 different tech devices: a computer, tablet, mobile, smart-tv, speaker – the list goes on. But the shelf life of these products is minimal, with the average smartphone lasting just two years.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4"/>
              </a:rPr>
              <a:t>https://environmentjournal.online/articles/interview-how-to-deal-with-our-growing-e-waste-mountain/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UK is the worst offender in Europe for illegally exporting toxic electronic waste to developing countries, according to a two-year investigation that tracked shipments from 10 European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5"/>
              </a:rPr>
              <a:t>https://www.theguardian.com/environment/2019/feb/07/uk-worst-offender-in-europe-for-electronic-waste-exports-report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the body’s Global E-Waste Monitor Report, the UK generated 23.9kg of e-waste per capita in 2019. While this was down from 24.9kg in 2016, the UK still generated the second most e-waste per capita in the world, behind only Norway (26kg). 7.3kg per capita was the global average.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6"/>
              </a:rPr>
              <a:t>https://www.edie.net/library/In-charts--How-big-is-the-UK-s-waste-mountain---and-what-are-we-recycling-/7046</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"155,000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e-waste is chucked away in household bins by Brits every year – with no hope of salvaging the item or the precious metals they may contain."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7"/>
              </a:rPr>
              <a:t>https://www.circularonline.co.uk/news/tough-new-right-to-repair-rules-come-into-effect/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4.7 million people (7%) in the UK admit to throwing their old phone away in a general waste bin instead of recycling or trading 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8"/>
              </a:rPr>
              <a:t>https://www.circularonline.co.uk/news/4-7-million-brits-admit-to-throwing-a-phone-away-in-a-general-waste-bin/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average, they contain 0.15g of lithium, with over 1.3 million thrown away every week. This equates to 10 tonnes of lithium a year, equivalent to the lithium in batteries inside 1,200 electric vehicles.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Around 7.1% of the UK’s population uses e-cigarettes purchasing a staggering half a billion units per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1.3 million disposable vapes are thrown away weekly in the UK, meaning masses of plastic &amp; lithium are going to waste, equating to two vapes per second, enough to fill 22 football pitches per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Disposable E-cigarettes: Small WEEE needs a big solution, Katie Heath, Circular Online,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9"/>
              </a:rPr>
              <a:t>https://www.circularonline.co.uk/opinions/disposable-e-cigarettes-small-weee-needs-a-big-solution/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DUMPING GLOBAL SOUTH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Ecological unequal exchange: quantifying emissions of toxic chemicals embodied in the global trade of chemicals, products, and waste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0"/>
              </a:rPr>
              <a:t>https://iopscience.iop.org/article/10.1088/1748-9326/ac5f95#erlac5f95s4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UK is the worst offender in Europe for illegally exporting toxic electronic waste to developing countries, according to a two-year investigation that tracked shipments from 10 European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5"/>
              </a:rPr>
              <a:t>https://www.theguardian.com/environment/2019/feb/07/uk-worst-offender-in-europe-for-electronic-waste-exports-report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Jim Puckett, Executive Director of Basel Action Network (BAN), said: “E-waste exports, particularly to developing countries, typically result in environmental harm even when the material is deemed non-hazardous.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"Due to the deadly emissions created when e-waste is processed thermally or in primitive acid stripping operations, the new agreement will go a long way towards protecting the environment and human health worldwide.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everyone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realises</a:t>
            </a:r>
            <a:r>
              <a:rPr lang="en-US" sz="1800" dirty="0">
                <a:effectLst/>
                <a:latin typeface="Arial" panose="020B0604020202020204" pitchFamily="34" charset="0"/>
                <a:ea typeface="Calibri" panose="020F0502020204030204" pitchFamily="34" charset="0"/>
                <a:cs typeface="Times New Roman" panose="02020603050405020304" pitchFamily="18" charset="0"/>
              </a:rPr>
              <a:t> that repair plays an important role, it cannot be used as a free ticket to export all manner of wastes which might never be repaired or might leave hazardous discarded parts. This would leave open the barn door to exploitive waste traders with no possibility for enforcement.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"BAN, along with developing countries, aim to close that final loophole to prevent this kind of abuse in the name of reuse."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Basel Convention to require informed consent for e-waste exports, Amelia Kelly, Resource,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1"/>
              </a:rPr>
              <a:t>https://resource.co/article/basel-convention-require-informed-consent-e-waste-exports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the four-decade march of globalization, rich countries have exported much of their waste to poorer nations."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Switch to a circular economy could protect the environment while generating more value,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Seb</a:t>
            </a:r>
            <a:r>
              <a:rPr lang="en-US" sz="1800" dirty="0">
                <a:effectLst/>
                <a:latin typeface="Arial" panose="020B0604020202020204" pitchFamily="34" charset="0"/>
                <a:ea typeface="Calibri" panose="020F0502020204030204" pitchFamily="34" charset="0"/>
                <a:cs typeface="Times New Roman" panose="02020603050405020304" pitchFamily="18" charset="0"/>
              </a:rPr>
              <a:t> Murray, Stanford University,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2"/>
              </a:rPr>
              <a:t>https://phys.org/news/2022-07-circular-economy-environment.html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Developed countries dumping toxic e-waste in Global South, researchers find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“It’s unethical to send our waste to less wealthy parts of the world. If we rely on these chemicals for our products, then we should be responsible for disposing of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https://www.utoronto.ca/news/more-developed-countries-dumping-toxic-e-waste-global-south-u-t-researchers-find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“Waste colonialism” in which toxic wastes from developed countries are relocated to developing countries on “ships of doom”, some of which roam the ocean looking for a port to offload their toxic cargo.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Regulate Hazardous Waste to End New Forms of “Toxic Colonialism”, The SDG Knowledge Hub,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3"/>
              </a:rPr>
              <a:t>http://sdg.iisd.org/news/regulate-hazardous-waste-to-end-new-forms-of-toxic-colonialism-stockholm50-brief/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Oct 3, 2021: "Government is constantly vigilant against activities to import hazardous waste to prevent Malaysia from becoming global waste dumping ground and processing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https://www.theedgemarkets.com/article/constant-vigilance-against-import-toxic-waste-says-tuan-ibrahim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estimated that for e-waste alone around 70% is exported, predominantly from the EU and US, to developing countries for cheap disposal.”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“Our analysis reveals that primarily focusing 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dumping by treatment operators can worsen waste chain outcomes. Solely focusing 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low-quality waste exports, a common intervention in practice, can also backfire. Instead,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manufacturers for downstream dumping should be given consideration.”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Sytske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Wijnsma</a:t>
            </a:r>
            <a:r>
              <a:rPr lang="en-US" sz="1800" dirty="0">
                <a:effectLst/>
                <a:latin typeface="Arial" panose="020B0604020202020204" pitchFamily="34" charset="0"/>
                <a:ea typeface="Calibri" panose="020F0502020204030204" pitchFamily="34" charset="0"/>
                <a:cs typeface="Times New Roman" panose="02020603050405020304" pitchFamily="18" charset="0"/>
              </a:rPr>
              <a:t>, a PhD candidate, Cambridge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4"/>
              </a:rPr>
              <a:t>https://www.cambridgenetwork.co.uk/news/e-waste-complex-problem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two-year investigation by Basel Action Network showed that one-third of its tracked electronics journeyed over 12,000 miles across the globe. Overall, a 2019 UN estimate stated that anywhere from 10 to 40% of America’s e-waste was previously exported."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5"/>
              </a:rPr>
              <a:t>https://www.allaboutcircuits.com/news/right-to-repair-plus-recycling-may-be-key-to-slashing-ewaste/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a report by Pakistan EPA, although electronic waste corresponds to only 1.4 per cent of Punjab’s normal solid waste, it can introduce up to 70 per cent heavy metals in our soil including up to 40 per cent lead.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lot of this junk is specifically imported from developed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https://tribune.com.pk/story/2337205/a-lingering-threat-to-human-life-and-environment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the US EPA, "an undetermined amount of used electronics are shipped from the U.S. and other developed countries to countries that lack the capacity to reject imports or to handle these materials appropriately."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6"/>
              </a:rPr>
              <a:t>https://www.recyclingproductnews.com/article/38130/e-waste-is-an-opportunity-to-transition-to-a-circular-economy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dirty little secret is that when you take your e-waste to a recycler, instead of throwing it in a trashcan, about 80 percent of that material, very quickly, finds itself on a container ship going to a country like China, Nigeria, India, Vietnam, Pakistan -- where very dirty things happen to it," says Jim Puckett, the executive director of the Basel Action Network, which works to keep toxic waste out of the environment.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https://www.npr.org/2010/12/21/132204954/after-dump-what-happens-to-electronic-waste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Much of the U.S.’s e-waste is shipped overseas to countries like Pakistan.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many U.S. citizens do not know what e-waste is, however, it is something well-known to Pakistani citizens.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world dumps much of its e-waste into Pakistan. The waste is then sorted out in facilities and warehouses, many of which employ children in the facilities’ dangerous conditions. Much of the waste is toxic, as well. It can contain substances like lead, mercury and cadmium.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warehouses pay their workers next to nothing. Furthermore, the waste is not only harmful to human lives. The toxic materials in e-waste significantly damaged agricultural areas — a long-held form of income for many impoverished Pakistani people."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7"/>
              </a:rPr>
              <a:t>https://www.borgenmagazine.com/e-waste-in-pakistan/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THAILAND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massive import of electronic waste together with its domestic production, constitute a serious source of pollution in Thailand.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Recently published analysis confirmed that communities in the Chachoengsao province, Thailand, face severe food chain contamination with some of the world’s most toxic chemicals caused by improper electronic waste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Samples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soil, sediments, and duck eggs, common food rich in nutrients, contained record levels of persistent organic pollutants (POPs). The dioxin level in duck eggs from a village near an e-waste recycling factory in Moo 9, Khao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Hin</a:t>
            </a:r>
            <a:r>
              <a:rPr lang="en-GB" sz="1800" dirty="0">
                <a:effectLst/>
                <a:latin typeface="Arial" panose="020B0604020202020204" pitchFamily="34" charset="0"/>
                <a:ea typeface="Calibri" panose="020F0502020204030204" pitchFamily="34" charset="0"/>
                <a:cs typeface="Times New Roman" panose="02020603050405020304" pitchFamily="18" charset="0"/>
              </a:rPr>
              <a:t> Son is the 10th highest ever measured level in poultry eggs in Asia, and the 2nd highest level measured in eggs from 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research shows that pollution around the e-waste processing facilities is alarming. The results exceeded EU limits and were much higher than the reference samples from an organic farm in Thailand. The so-called recycling of e-waste is connected to many health, and environmental risks which cannot be traded off for any potential economic benefits.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confirm food chain contamination near e-waste processing facilities in Thailand | Press Releases | Asia | Sustainable Business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https://www.eco-business.com/press-releases/scientists-confirm-food-chain-contamination-near-e-waste-processing-facilities-in-thailand/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Following China’s total ban in 2017, Thailand has experienced a 20-fold increase in imported e-waste. Though Thai law has been revamped since China’s ban around proper waste disposal and the importation of foreign waste, recycling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waste importers continue to find loopholes.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https://www.fairplanet.org/story/can-thailand-stem-the-flow-of-foreign-e-waste/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WEST BANK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in the West Bank turn to burning electronic waste from Israel and scavenging the leftover metals for a living, but the practice is causing a number of people to fall ill as a result of the toxic smoke produced.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who live in towns near the e-waste burning sites develop cancer at four times the rate of those living in other parts of the West Bank, The Times of Israel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ToI</a:t>
            </a:r>
            <a:r>
              <a:rPr lang="en-US" sz="1800" dirty="0">
                <a:effectLst/>
                <a:latin typeface="Arial" panose="020B0604020202020204" pitchFamily="34" charset="0"/>
                <a:ea typeface="Calibri" panose="020F0502020204030204" pitchFamily="34" charset="0"/>
                <a:cs typeface="Times New Roman" panose="02020603050405020304" pitchFamily="18" charset="0"/>
              </a:rPr>
              <a:t>) reported, citing research conducted by Yaakov Garb, a professor at Israel’s Ben-Gurion University of the Negev.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8"/>
              </a:rPr>
              <a:t>https://www.i24news.tv/en/news/middle-east/palestinian-territories/1641829400-burning-israel-s-e-waste-drives-cancer-rates-in-west-bank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"Every week, tons of electronic waste cross the border from Israel to the West Bank. Thousands of Palestinian families make a living off the waste by burning it to extract copper they can sell. But the burning is taking a toll on residents’ health.“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Palestinians Burn Israeli E-Waste Releasing Toxic Chemicals, Linda Gradstein, VOA,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9"/>
              </a:rPr>
              <a:t>https://www.voanews.com/a/palestinians-burn-israeli-e-waste-releasing-toxic-chemicals/6677031.html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INDIA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Thirteen-year-old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Arbaz</a:t>
            </a:r>
            <a:r>
              <a:rPr lang="en-GB" sz="1800" dirty="0">
                <a:effectLst/>
                <a:latin typeface="Arial" panose="020B0604020202020204" pitchFamily="34" charset="0"/>
                <a:ea typeface="Calibri" panose="020F0502020204030204" pitchFamily="34" charset="0"/>
                <a:cs typeface="Times New Roman" panose="02020603050405020304" pitchFamily="18" charset="0"/>
              </a:rPr>
              <a:t> Ahmad and his friend Salman comb through the e-waste carrying a big plastic bag and breaking apart circuit boards and other parts of devices with their bare hands. They burn the material on the roadside to extract metals without wearing any protective gear. The duo sells the valuable metals they’ve managed to extract for around €5 ($5.4).</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the e-waste you produce is providing poor children with a dangerous living | Explained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News,The</a:t>
            </a:r>
            <a:r>
              <a:rPr lang="en-GB" sz="1800" dirty="0">
                <a:effectLst/>
                <a:latin typeface="Arial" panose="020B0604020202020204" pitchFamily="34" charset="0"/>
                <a:ea typeface="Calibri" panose="020F0502020204030204" pitchFamily="34" charset="0"/>
                <a:cs typeface="Times New Roman" panose="02020603050405020304" pitchFamily="18" charset="0"/>
              </a:rPr>
              <a:t> Indian Express https://indianexpress.com/article/explained/explained-health/how-the-e-waste-you-produce-is-providing-poor-children-with-a-dangerous-living-8435127/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“Loni is one of the most polluted areas in the country.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Between November 3 and 14 2021, Loni registered an average AQI of 419. The average PM10 for the same time period exceeded 550 ug/m3 and PM2.5 504 ug/m3.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morning, e-waste is transported from Delhi to Loni. At night, they are dipped in various chemicals and heated in pit furnaces to be turned into saleable metals. The toxic fumes generated in the process get mixed with the air, causing the pollutants to rise severely"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https://timesofindia.indiatimes.com/city/noida/how-e-waste-from-delhi-is-polluting-the-air-in-ghaziabad/articleshow/87746684.cms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India, 90-95% of e-waste generated is recycled by unorganized sector who recover only precious metals like gold, silver,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800" dirty="0">
                <a:effectLst/>
                <a:latin typeface="Arial" panose="020B0604020202020204" pitchFamily="34" charset="0"/>
                <a:ea typeface="Calibri" panose="020F0502020204030204" pitchFamily="34" charset="0"/>
                <a:cs typeface="Times New Roman" panose="02020603050405020304" pitchFamily="18" charset="0"/>
              </a:rPr>
              <a:t>, copper and dispose of rest in landfill which in turn gives rise to environmental pollution and various health issues."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https://avenuemail.in/indian-unorganised-sector-recycles-95-e-waste-dr-sk-sahu/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AFRICA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 has become a dumpsite for all sorts of waste because the rest of the world has turned its back to the West’s garbage. The trend is not only worrisome, but consistent with what has been happening for a long time.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the past three decades or so, Africa has become an attractive destination while at the same time other countries have also become conscious about the dangers of e-waste in their territories.”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Kalale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Fobisse</a:t>
            </a:r>
            <a:r>
              <a:rPr lang="en-US" sz="1800" dirty="0">
                <a:effectLst/>
                <a:latin typeface="Arial" panose="020B0604020202020204" pitchFamily="34" charset="0"/>
                <a:ea typeface="Calibri" panose="020F0502020204030204" pitchFamily="34" charset="0"/>
                <a:cs typeface="Times New Roman" panose="02020603050405020304" pitchFamily="18" charset="0"/>
              </a:rPr>
              <a:t>, a climate change consultant based in Canada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 hit hard by high e-waste pollution,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Tonderayi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Matonho</a:t>
            </a:r>
            <a:r>
              <a:rPr lang="en-US" sz="1800" dirty="0">
                <a:effectLst/>
                <a:latin typeface="Arial" panose="020B0604020202020204" pitchFamily="34" charset="0"/>
                <a:ea typeface="Calibri" panose="020F0502020204030204" pitchFamily="34" charset="0"/>
                <a:cs typeface="Times New Roman" panose="02020603050405020304" pitchFamily="18" charset="0"/>
              </a:rPr>
              <a:t>, The Zimbabwe Independent,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0"/>
              </a:rPr>
              <a:t>https://newsday.co.zw/opinion/article/17146/africa-hit-hard-by-high-e-waste-pollution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Bassey said Africa is becoming a dumpsite for all kinds of waste because the rest of the world is rejecting the West's garbage. "Other nations are getting more conscious about waste in their territories and they are rejecting toxic waste from polluting countries and suddenly Africa has become an attractive location,"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African environmental expert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Nnimmo</a:t>
            </a:r>
            <a:r>
              <a:rPr lang="en-US" sz="1800" dirty="0">
                <a:effectLst/>
                <a:latin typeface="Arial" panose="020B0604020202020204" pitchFamily="34" charset="0"/>
                <a:ea typeface="Calibri" panose="020F0502020204030204" pitchFamily="34" charset="0"/>
                <a:cs typeface="Times New Roman" panose="02020603050405020304" pitchFamily="18" charset="0"/>
              </a:rPr>
              <a:t> Bassey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https://frontline.thehindu.com/dispatches/activists-slam-europe-for-dumping-on-africa/article38466610.ece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“Obviously we need equipment – our economies are not excellent – but at the same time, there is no control,” says Towa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Chilongo</a:t>
            </a:r>
            <a:r>
              <a:rPr lang="en-US" sz="1800" dirty="0">
                <a:effectLst/>
                <a:latin typeface="Arial" panose="020B0604020202020204" pitchFamily="34" charset="0"/>
                <a:ea typeface="Calibri" panose="020F0502020204030204" pitchFamily="34" charset="0"/>
                <a:cs typeface="Times New Roman" panose="02020603050405020304" pitchFamily="18" charset="0"/>
              </a:rPr>
              <a:t>, director of TCH E-Waste. “So they’ll just dump all this electronic stuff – some of it only has a lifeline of about a year – and obviously we’ll receive it, because it comes in as a donation for our schools.”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Speaking to me from Lusaka, Zambia,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Chilongo</a:t>
            </a:r>
            <a:r>
              <a:rPr lang="en-US" sz="1800" dirty="0">
                <a:effectLst/>
                <a:latin typeface="Arial" panose="020B0604020202020204" pitchFamily="34" charset="0"/>
                <a:ea typeface="Calibri" panose="020F0502020204030204" pitchFamily="34" charset="0"/>
                <a:cs typeface="Times New Roman" panose="02020603050405020304" pitchFamily="18" charset="0"/>
              </a:rPr>
              <a:t> is explaining a loophole in international law – one that allows countries to export electronic waste, rather than responsibly disposing of it.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1"/>
              </a:rPr>
              <a:t>https://www.maddyness.com/uk/2021/05/14/electronic-waste-arrives-in-africa-in-the-form-of-donations/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East Africa: Region Bans Dumping of Electronic Waste, Calls for Recycling, November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CRTs are particularly harmful because they contain lead. The lead content could be as much as to 1.5kg to 2kg in one piece of CRT. The lead-filled CRT glass leachate seeps into soil and groundwater, and, when broken down, lead dust particles pollute air.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2"/>
              </a:rPr>
              <a:t>https://allafrica.com/stories/202111290346.html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from UK is usually smuggled into Ghana as ‘personal belongings’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UK manufacturers and consumers should be made more aware of their role in this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trade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3"/>
              </a:rPr>
              <a:t>https://www.paccsresearch.org.uk/wp-content/uploads/2021/07/Mapping-the-Illicit-Trade-of-E-waste-Final-Copy-Kanchelli-.pdf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NIGERIA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Almost three decades after laws banning the importation of e-waste into Nigeria, approximately 15,700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e-waste enters the country annually, according to a United Nations funded 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4"/>
              </a:rPr>
              <a:t>https://www.icirnigeria.org/how-toxic-e-waste-from-high-income-countries-booms-in-nigerian-market/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consultant, Public Health and Environment, World Health Organisation (WHO) Nigeria, Dr Edwin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Isotu-Edeh</a:t>
            </a:r>
            <a:r>
              <a:rPr lang="en-GB" sz="1800" dirty="0">
                <a:effectLst/>
                <a:latin typeface="Arial" panose="020B0604020202020204" pitchFamily="34" charset="0"/>
                <a:ea typeface="Calibri" panose="020F0502020204030204" pitchFamily="34" charset="0"/>
                <a:cs typeface="Times New Roman" panose="02020603050405020304" pitchFamily="18" charset="0"/>
              </a:rPr>
              <a:t> said that pregnant women and children working in electronic waste (e-waste) dismantling sites across the country were most vulnerable to the health implementations.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contains over 1000 different chemical toxicants that impact negatively on human health and the environment; noting that pregnant women and children working in e-waste dismantling sites were most vulnerable in impact and exposure.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Nigerian Women, Children Face Health Hazards From e-Waste, WHO Warns, Leadership,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7"/>
              </a:rPr>
              <a:t>https://leadership.ng/nigerian-women-children-face-health-hazards-from-e-waste-who-warns/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This case study found one-third of the incoming second-hand electronics to a Nigerian port was not functioning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Odeyingbo</a:t>
            </a:r>
            <a:r>
              <a:rPr lang="en-US" sz="1800" dirty="0">
                <a:effectLst/>
                <a:latin typeface="Arial" panose="020B0604020202020204" pitchFamily="34" charset="0"/>
                <a:ea typeface="Calibri" panose="020F0502020204030204" pitchFamily="34" charset="0"/>
                <a:cs typeface="Times New Roman" panose="02020603050405020304" pitchFamily="18" charset="0"/>
              </a:rPr>
              <a:t>,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Nnorom</a:t>
            </a:r>
            <a:r>
              <a:rPr lang="en-US" sz="1800" dirty="0">
                <a:effectLst/>
                <a:latin typeface="Arial" panose="020B0604020202020204" pitchFamily="34" charset="0"/>
                <a:ea typeface="Calibri" panose="020F0502020204030204" pitchFamily="34" charset="0"/>
                <a:cs typeface="Times New Roman" panose="02020603050405020304" pitchFamily="18" charset="0"/>
              </a:rPr>
              <a:t>, I. and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Deubzer</a:t>
            </a:r>
            <a:r>
              <a:rPr lang="en-US" sz="1800" dirty="0">
                <a:effectLst/>
                <a:latin typeface="Arial" panose="020B0604020202020204" pitchFamily="34" charset="0"/>
                <a:ea typeface="Calibri" panose="020F0502020204030204" pitchFamily="34" charset="0"/>
                <a:cs typeface="Times New Roman" panose="02020603050405020304" pitchFamily="18" charset="0"/>
              </a:rPr>
              <a:t>, O. (2017). Person in the Port Project: Assessing Import of Used Electrical and Electronic Equipment into Nigeria. UNU-</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ViE</a:t>
            </a:r>
            <a:r>
              <a:rPr lang="en-US" sz="1800" dirty="0">
                <a:effectLst/>
                <a:latin typeface="Arial" panose="020B0604020202020204" pitchFamily="34" charset="0"/>
                <a:ea typeface="Calibri" panose="020F0502020204030204" pitchFamily="34" charset="0"/>
                <a:cs typeface="Times New Roman" panose="02020603050405020304" pitchFamily="18" charset="0"/>
              </a:rPr>
              <a:t> SCYCLE and BCCC Africa.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whopping 80% of e-waste from developed countries is illegally exported to low-income countries like Nigeria, where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1800" dirty="0">
                <a:effectLst/>
                <a:latin typeface="Arial" panose="020B0604020202020204" pitchFamily="34" charset="0"/>
                <a:ea typeface="Calibri" panose="020F0502020204030204" pitchFamily="34" charset="0"/>
                <a:cs typeface="Times New Roman" panose="02020603050405020304" pitchFamily="18" charset="0"/>
              </a:rPr>
              <a:t> costs and disposal are cheap, and laws are not effectively enforced.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You Really Need to Know How the Emissions from e-Waste Affect Your Health, Tech Economy Nigeria,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5"/>
              </a:rPr>
              <a:t>https://techeconomy.ng/2022/10/you-really-need-to-know-how-the-emissions-from-e-waste-affect-your-health/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GHANA</a:t>
            </a:r>
            <a:r>
              <a:rPr lang="en-US" sz="1800" b="1" kern="0" dirty="0">
                <a:effectLst/>
                <a:latin typeface="Arial" panose="020B0604020202020204" pitchFamily="34" charset="0"/>
                <a:ea typeface="Calibri" panose="020F0502020204030204" pitchFamily="34" charset="0"/>
              </a:rPr>
              <a:t>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Ben, a grade six pupil, inhales some of the darkish-powder-substance unknowingly as he hits the cartridge against the ground to check for more metals inside, with his fingers soiled with a darkish substance in the cartridge.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scrap boys are only interested in the valuables, so often, they do not care about the effect of the retrieval method; its effects on them and the environment. They mostly burn,” Alhaji Mohammed Ali, President of Scrap Dealers Association, says in an interview with the Ghana News Agency.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For instance, he explains that vehicle batteries are in high demand, but many firms interested in that commodity only buy those without the sulfuric acid.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 the boys are compelled to dispose of toxic chemicals like sulfuric acid into gutters, rivers, streams and open spaces,” he says.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water bodies, particularly in urban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are used to cultivate vegetables such as carrots, lettuce, spring onions, and cabbage.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baseline study on water-smart solutions in Accra found that between 50-90 per cent of vegetables consumed in Accra are produced with wastewater mainly on small-scale irrigated lands from drains.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To prevent or to cure; Ghana’s e-waste dilemma, News Ghana,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6"/>
              </a:rPr>
              <a:t>https://newsghana.com.gh/to-prevent-or-to-cure-ghanas-e-waste-dilemma/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total of about 6072 km or 3279 nautical miles have to be traversed in order to get e-waste across from Norway to Ghana."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https://www.mdpi.com/2071-1050/13/9/5302/htm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Researchers analyzed the eggs of free-range chickens that forage in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slum, home to an estimated 80,000 people who subsist primarily by retrieving and selling copper cable and other metals from e-waste. The process of smashing and burning the plastic casing and cables, to extract the metals, releases dangerous chemicals found within the plastics, such as brominated flame retardants, and creates highly toxic by-product chemicals like brominated and chlorinated dioxins and furans. The sampling of eggs revealed alarmingly high levels of some of the most hazardous and banned chemicals in the world, including dioxins, brominated dioxins, PCBs, PBDE and SCCPs.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https://www.ban.org/news/2019/4/24/rotten-eggs-e-waste-from-europe-poisons-ghanas-food-chain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E-Waste Dumpsite, Ghana (recently closed) was even more toxic than Chernobyl, Ukraine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https://weather.com/science/news/10-most-toxic-places-world-20131106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Every day more than 600 containers of electronic waste arrive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Ghana. A great many of these containers come from the Global North.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believed that these 10.5 hectares of electronic garbage dump are responsible for having the most polluted area on the African continent, in an area where some 40,000 people live, extremely poor, where toxic substances are breathed while looking for money among so much lead, beryllium , cadmium or mercury.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https://voonze.com/agbogbloshie-the-destination-of-all-electronic-waste-generated-in-europe-and-north-america/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a commercial district in Accra, Ghana, around 10,000 of the poorest people in the country sort through much of the world’s electronic waste. With no other way of making a living, they use crude methods to dismantle electronic devices—burning them or dousing them in acid—which expose them to toxic emissions and substances that often lead to acute and long-term health problems. In 2014,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was deemed one of the 10 most polluted places on Earth, with lead, mercury, arsenic and cadmium found in the air, water and soil at concentrations 100 times higher than safe levels.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https://www.worldpoliticsreview.com/articles/29169/how-to-manage-the-world-s-growing-e-waste-problem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fact is that the term ‘secondhand’ has been used over the years as a loophole to export nonfunctioning electronic equipment to this part of the world. Between 70 to 80% of what comes in here? Complete garbage, complete waste that cannot be used.” “We are talking about the destruction of water bodies. We are talking about hazardous components, mercury, lead, from the e-waste leaching into groundwater and even surface water. We are talking about the toxic components ending up in the sea, contaminating fisheries.”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Mike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Anane</a:t>
            </a:r>
            <a:r>
              <a:rPr lang="en-US" sz="1800" dirty="0">
                <a:effectLst/>
                <a:latin typeface="Arial" panose="020B0604020202020204" pitchFamily="34" charset="0"/>
                <a:ea typeface="Calibri" panose="020F0502020204030204" pitchFamily="34" charset="0"/>
                <a:cs typeface="Times New Roman" panose="02020603050405020304" pitchFamily="18" charset="0"/>
              </a:rPr>
              <a:t>, an environmental journalist and activist in Ghana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“We should not forget that after a secondhand commodity, or a secondhand good, or a secondhand fridge is being shipped into Ghana, it will last for a couple years. It will be repaired as much as possible, but it will also become waste in that country,”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end, it is all waste.”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an e-scrap researcher affiliated with United Nations University (UNU),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Ghana and Nigeria are the most prevalent areas for dumping scrap electronics, but that material also ends up in Sierra Leone, Kenya and elsewhere.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Experts talk impact of material exports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https://resource-recycling.com/e-scrap/2021/02/11/experts-talk-impact-of-material-exports-to-africa/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E-CIGARETTES, VAPES</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average, they contain 0.15g of lithium, with over 1.3 million thrown away every week. This equates to 10 tonnes of lithium a year, equivalent to the lithium in batteries inside 1,200 electric vehicles.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Around 7.1% of the UK’s population uses e-cigarettes purchasing a staggering half a billion units per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1.3 million disposable vapes are thrown away weekly in the UK, meaning masses of plastic &amp; lithium are going to waste, equating to two vapes per second, enough to fill 22 football pitches per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Disposable E-cigarettes: Small WEEE needs a big solution, Katie Heath, Circular Online,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9"/>
              </a:rPr>
              <a:t>https://www.circularonline.co.uk/opinions/disposable-e-cigarettes-small-weee-needs-a-big-solution/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5 disposable vapes are being thrown away every second by young people in the US despite the devices containing reusable lithium-ion batteries. Over a year, this amounts to 150 million devices – which together contain enough lithium for about 6,000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Teslas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Lithium being trashed by the tonne as disposable vapes flood the US market, Matthew Chapman , Finlay Johnston, The Bureau of Investigative Journalism,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7"/>
              </a:rPr>
              <a:t>https://www.thebureauinvestigates.com/stories/2022-12-15/lithium-being-trashed-by-the-tonne-as-disposable-vapes-flood-us-market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VIDEOES ABOUT E-WASTE</a:t>
            </a:r>
            <a:r>
              <a:rPr lang="en-US" sz="1800" b="1" kern="0" dirty="0">
                <a:effectLst/>
                <a:latin typeface="Arial" panose="020B0604020202020204" pitchFamily="34" charset="0"/>
                <a:ea typeface="Calibri" panose="020F0502020204030204" pitchFamily="34" charset="0"/>
              </a:rPr>
              <a:t> </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THREE INCONVENIENT TRUTHS ABOUT CIRCULAR ECONOMY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https://www.youtube.com/watch?v=dUfE_eUot68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Toxic E-Waste Trade Killing Pakistan's Poorest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https://www.youtube.com/watch?v=axYKPbr9_MA&amp;t=159s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WORLDS BIGGEST E-WASTE SITE -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Ghana - YouTube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https://www.youtube.com/watch?v=aDjDGrrDD7o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Where computers go to die – Indian 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Citizens at Risk, India - YouTube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https://www.youtube.com/watch?v=oFn4EfkSv-0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377346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74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greatest shortcoming of the human race is our inability to understand the exponential function.”</a:t>
            </a:r>
          </a:p>
          <a:p>
            <a:r>
              <a:rPr lang="en-GB" dirty="0"/>
              <a:t>Arithmetic, Population and Energy, Albert Bartlett, </a:t>
            </a:r>
            <a:r>
              <a:rPr lang="en-IE" dirty="0"/>
              <a:t>University of Colorado, Boulder</a:t>
            </a:r>
            <a:endParaRPr lang="en-GB" dirty="0"/>
          </a:p>
          <a:p>
            <a:r>
              <a:rPr lang="en-GB" dirty="0"/>
              <a:t>https://www.youtube.com/watch?v=sI1C9DyIi_8</a:t>
            </a:r>
          </a:p>
          <a:p>
            <a:endParaRPr lang="en-GB" dirty="0"/>
          </a:p>
          <a:p>
            <a:r>
              <a:rPr lang="en-GB" dirty="0"/>
              <a:t>Half of all the oil consumed since the dawn of the modern oil age in 1859 has been consumed from 1998 through 2021 inclusive based on data available from the BP Statistical Review of World Energy. </a:t>
            </a:r>
          </a:p>
          <a:p>
            <a:r>
              <a:rPr lang="en-GB" dirty="0"/>
              <a:t>Acceleration forever? The increasing momentum of mineral extraction, By Kurt Cobb,</a:t>
            </a:r>
            <a:r>
              <a:rPr lang="en-GB" dirty="0">
                <a:effectLst/>
              </a:rPr>
              <a:t> Resource Insights, 2022 </a:t>
            </a:r>
            <a:endParaRPr lang="en-GB" dirty="0"/>
          </a:p>
          <a:p>
            <a:r>
              <a:rPr lang="en-GB" dirty="0">
                <a:solidFill>
                  <a:srgbClr val="1D9BF0"/>
                </a:solidFill>
                <a:effectLst/>
              </a:rPr>
              <a:t>https://www.resilience.org/stories/2022-07-10/acceleration-forever-the-increasing-momentum-of-mineral-extraction/</a:t>
            </a:r>
            <a:r>
              <a:rPr lang="en-GB" dirty="0">
                <a:effectLst/>
              </a:rPr>
              <a:t> </a:t>
            </a:r>
            <a:endParaRPr lang="en-GB" dirty="0"/>
          </a:p>
          <a:p>
            <a:endParaRPr lang="en-GB" dirty="0"/>
          </a:p>
          <a:p>
            <a:endParaRPr lang="en-GB" dirty="0"/>
          </a:p>
          <a:p>
            <a:r>
              <a:rPr lang="en-GB" dirty="0"/>
              <a:t>“There has been a fiftyfold increase in the production of chemicals since 1950 and this is projected to triple again by 2050. The pace that societies are producing and releasing new chemicals into the environment is not consistent with staying within a safe operating space for humanity.”</a:t>
            </a:r>
          </a:p>
          <a:p>
            <a:r>
              <a:rPr lang="en-GB" dirty="0"/>
              <a:t>Patricia </a:t>
            </a:r>
            <a:r>
              <a:rPr lang="en-GB" dirty="0" err="1"/>
              <a:t>Villarrubia</a:t>
            </a:r>
            <a:r>
              <a:rPr lang="en-GB" dirty="0"/>
              <a:t>-Gómez, Stockholm Resilience Centre, 2022 </a:t>
            </a:r>
          </a:p>
          <a:p>
            <a:r>
              <a:rPr lang="en-GB" dirty="0">
                <a:solidFill>
                  <a:srgbClr val="1D9BF0"/>
                </a:solidFill>
                <a:effectLst/>
              </a:rPr>
              <a:t>https://www.theguardian.com/environment/2022/jan/18/chemical-pollution-has-passed-safe-limit-for-humanity-say-scientists</a:t>
            </a:r>
            <a:r>
              <a:rPr lang="en-GB" dirty="0"/>
              <a:t> </a:t>
            </a:r>
          </a:p>
          <a:p>
            <a:endParaRPr lang="en-GB" dirty="0"/>
          </a:p>
          <a:p>
            <a:pPr>
              <a:lnSpc>
                <a:spcPts val="1800"/>
              </a:lnSpc>
            </a:pPr>
            <a:r>
              <a:rPr lang="en-IE" sz="1800" dirty="0">
                <a:solidFill>
                  <a:srgbClr val="292C2F"/>
                </a:solidFill>
                <a:effectLst/>
                <a:latin typeface="Helvetica" panose="020B0604020202020204" pitchFamily="34" charset="0"/>
                <a:ea typeface="Times New Roman" panose="02020603050405020304" pitchFamily="18" charset="0"/>
              </a:rPr>
              <a:t>It took 3.8 billion years for 8 million species to slowly evolve on Earth. It has taken just a few hundred years for just one of those species to usher in a global ecosystem collapse that will be the biggest extinction event of the planet </a:t>
            </a:r>
          </a:p>
          <a:p>
            <a:pPr marL="0" marR="0" lvl="0" indent="0" algn="l" defTabSz="914400" rtl="0" eaLnBrk="1" fontAlgn="auto" latinLnBrk="0" hangingPunct="1">
              <a:lnSpc>
                <a:spcPts val="1800"/>
              </a:lnSpc>
              <a:spcBef>
                <a:spcPts val="0"/>
              </a:spcBef>
              <a:spcAft>
                <a:spcPts val="0"/>
              </a:spcAft>
              <a:buClrTx/>
              <a:buSzTx/>
              <a:buFontTx/>
              <a:buNone/>
              <a:tabLst/>
              <a:defRPr/>
            </a:pPr>
            <a:r>
              <a:rPr lang="en-IE" sz="1800" b="1" u="none" strike="noStrike" dirty="0">
                <a:solidFill>
                  <a:srgbClr val="292C2F"/>
                </a:solidFill>
                <a:effectLst/>
                <a:latin typeface="Helvetica" panose="020B0604020202020204" pitchFamily="34" charset="0"/>
                <a:ea typeface="Times New Roman" panose="02020603050405020304" pitchFamily="18" charset="0"/>
                <a:hlinkClick r:id="rId3"/>
              </a:rPr>
              <a:t>George </a:t>
            </a:r>
            <a:r>
              <a:rPr lang="en-IE" sz="1800" b="1" u="none" strike="noStrike" dirty="0" err="1">
                <a:solidFill>
                  <a:srgbClr val="292C2F"/>
                </a:solidFill>
                <a:effectLst/>
                <a:latin typeface="Helvetica" panose="020B0604020202020204" pitchFamily="34" charset="0"/>
                <a:ea typeface="Times New Roman" panose="02020603050405020304" pitchFamily="18" charset="0"/>
                <a:hlinkClick r:id="rId3"/>
              </a:rPr>
              <a:t>Tsakraklides</a:t>
            </a:r>
            <a:r>
              <a:rPr lang="en-IE" sz="1800" b="1" u="none" strike="noStrike" dirty="0">
                <a:solidFill>
                  <a:schemeClr val="tx1"/>
                </a:solidFill>
                <a:effectLst/>
                <a:latin typeface="Calibri" panose="020F0502020204030204" pitchFamily="34" charset="0"/>
                <a:ea typeface="Times New Roman" panose="02020603050405020304" pitchFamily="18" charset="0"/>
              </a:rPr>
              <a:t>, </a:t>
            </a:r>
            <a:r>
              <a:rPr lang="en-IE" sz="1800" u="none" strike="noStrike" dirty="0">
                <a:solidFill>
                  <a:srgbClr val="7E8C98"/>
                </a:solidFill>
                <a:effectLst/>
                <a:latin typeface="Helvetica" panose="020B0604020202020204" pitchFamily="34" charset="0"/>
                <a:ea typeface="Times New Roman" panose="02020603050405020304" pitchFamily="18" charset="0"/>
              </a:rPr>
              <a:t>‪@99blackbaloons</a:t>
            </a:r>
            <a:endParaRPr lang="en-IE" sz="1800" dirty="0">
              <a:effectLst/>
              <a:latin typeface="Calibri" panose="020F0502020204030204" pitchFamily="34" charset="0"/>
              <a:ea typeface="Calibri" panose="020F0502020204030204" pitchFamily="34" charset="0"/>
            </a:endParaRPr>
          </a:p>
          <a:p>
            <a:pPr>
              <a:lnSpc>
                <a:spcPts val="1800"/>
              </a:lnSpc>
            </a:pPr>
            <a:endParaRPr lang="en-IE" sz="1800" dirty="0">
              <a:effectLst/>
              <a:latin typeface="Calibri" panose="020F0502020204030204" pitchFamily="34" charset="0"/>
              <a:ea typeface="Calibri" panose="020F0502020204030204" pitchFamily="34" charset="0"/>
            </a:endParaRPr>
          </a:p>
          <a:p>
            <a:endParaRPr lang="en-GB" dirty="0"/>
          </a:p>
          <a:p>
            <a:pPr>
              <a:lnSpc>
                <a:spcPct val="107000"/>
              </a:lnSpc>
            </a:pPr>
            <a:r>
              <a:rPr lang="en-GB" sz="1800" dirty="0"/>
              <a:t>"The World Wide Web was launched in 1989, and since then, the sector has expanded in scope, scale, and at speeds unlike any other sector in history.“</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t>A Circular Economy for the Data Centre Industry: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1B95E0"/>
                </a:solidFill>
                <a:effectLst/>
              </a:rPr>
              <a:t>mdpi.com</a:t>
            </a:r>
            <a:r>
              <a:rPr lang="en-GB" sz="1800" dirty="0">
                <a:effectLst/>
              </a:rPr>
              <a:t> </a:t>
            </a:r>
            <a:r>
              <a:rPr lang="en-GB" sz="1800" dirty="0">
                <a:solidFill>
                  <a:srgbClr val="1B95E0"/>
                </a:solidFill>
                <a:effectLst/>
              </a:rPr>
              <a:t>https://t.co/F2PiQ0rrrl?amp=1</a:t>
            </a:r>
            <a:r>
              <a:rPr lang="en-GB" sz="1800" dirty="0">
                <a:effectLst/>
              </a:rPr>
              <a:t> </a:t>
            </a:r>
            <a:endParaRPr lang="en-GB" sz="1800" dirty="0"/>
          </a:p>
          <a:p>
            <a:pPr>
              <a:lnSpc>
                <a:spcPct val="107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@neilrkaye</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What percentage of all global fossil fuel CO</a:t>
            </a:r>
            <a:r>
              <a:rPr lang="en-US" sz="1200" dirty="0">
                <a:effectLst/>
                <a:latin typeface="Cambria Math" panose="02040503050406030204" pitchFamily="18" charset="0"/>
                <a:ea typeface="Calibri" panose="020F0502020204030204" pitchFamily="34" charset="0"/>
                <a:cs typeface="Cambria Math" panose="02040503050406030204" pitchFamily="18" charset="0"/>
              </a:rPr>
              <a:t>₂</a:t>
            </a:r>
            <a:r>
              <a:rPr lang="en-US" sz="1200" dirty="0">
                <a:effectLst/>
                <a:latin typeface="Arial" panose="020B0604020202020204" pitchFamily="34" charset="0"/>
                <a:ea typeface="Calibri" panose="020F0502020204030204" pitchFamily="34" charset="0"/>
                <a:cs typeface="Times New Roman" panose="02020603050405020304" pitchFamily="18" charset="0"/>
              </a:rPr>
              <a:t> emissions since 1751 have occurred in my lifetime.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15 it is about 30%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30 it is more than 50%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50 it is about 75%</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85, it is more than 90%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David Wallace-Wells</a:t>
            </a:r>
          </a:p>
          <a:p>
            <a:r>
              <a:rPr lang="en-GB" dirty="0"/>
              <a:t>@dwallacewells</a:t>
            </a:r>
          </a:p>
          <a:p>
            <a:r>
              <a:rPr lang="en-GB" dirty="0"/>
              <a:t>·</a:t>
            </a:r>
          </a:p>
          <a:p>
            <a:r>
              <a:rPr lang="en-GB" dirty="0"/>
              <a:t>Aug 17</a:t>
            </a:r>
          </a:p>
          <a:p>
            <a:r>
              <a:rPr lang="en-GB" dirty="0"/>
              <a:t>James Lovelock, who first formulated the Gaia hypothesis, turned 101 this year. When he was born, 95% of the carbon humanity has ever emitted had not yet been produced. 75% of the damage of climate change has been done since he formulated the hypothesis. 50% since he turned 75.</a:t>
            </a:r>
          </a:p>
          <a:p>
            <a:endParaRPr lang="en-IE" dirty="0"/>
          </a:p>
          <a:p>
            <a:pPr eaLnBrk="1" hangingPunct="1"/>
            <a:r>
              <a:rPr lang="en-US" dirty="0">
                <a:latin typeface="Arial" charset="0"/>
                <a:cs typeface="Arial" charset="0"/>
              </a:rPr>
              <a:t>CO2 news from 110 years ago</a:t>
            </a:r>
          </a:p>
          <a:p>
            <a:pPr eaLnBrk="1" hangingPunct="1"/>
            <a:r>
              <a:rPr lang="en-IE" dirty="0">
                <a:effectLst/>
              </a:rPr>
              <a:t>https://twitter.com/Mykejv1137/status/1553824690317283333?s=20&amp;t=SkvZ2mIlNi2EftniR0rtmQ</a:t>
            </a:r>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18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70292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2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p:txBody>
      </p:sp>
    </p:spTree>
    <p:extLst>
      <p:ext uri="{BB962C8B-B14F-4D97-AF65-F5344CB8AC3E}">
        <p14:creationId xmlns:p14="http://schemas.microsoft.com/office/powerpoint/2010/main" val="48336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in an enterprise can be using up to 40% of the total energy of that enterprise.”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“We estimated that it was £14,000 to keep one server up and running annually, including all the software and licensing aspects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John Booth,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expert</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Server CO2</a:t>
            </a:r>
          </a:p>
          <a:p>
            <a:pPr>
              <a:lnSpc>
                <a:spcPct val="107000"/>
              </a:lnSpc>
            </a:pPr>
            <a:r>
              <a:rPr lang="en-GB" sz="1800" b="0" i="0" u="none" strike="noStrike" dirty="0">
                <a:solidFill>
                  <a:srgbClr val="000000"/>
                </a:solidFill>
                <a:effectLst/>
                <a:latin typeface="Arial" panose="020B0604020202020204" pitchFamily="34" charset="0"/>
              </a:rPr>
              <a:t>CO2e set against manufacture ranges from 1140.56 kg CO2e to. 1782.2 kg CO2e, with a mean average of 1333.4kg CO2e.</a:t>
            </a:r>
            <a:r>
              <a:rPr lang="en-GB" sz="2800" dirty="0"/>
              <a:t> </a:t>
            </a:r>
            <a:r>
              <a:rPr lang="en-GB" sz="1800" b="0" i="0" u="none" strike="noStrike">
                <a:solidFill>
                  <a:srgbClr val="1B95E0"/>
                </a:solidFill>
                <a:effectLst/>
                <a:latin typeface="Arial" panose="020B0604020202020204" pitchFamily="34" charset="0"/>
              </a:rPr>
              <a:t>https://ieeexplore.ieee.org/document/9246737</a:t>
            </a:r>
            <a:r>
              <a:rPr lang="en-GB" sz="2800"/>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07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Data growth homepage</a:t>
            </a:r>
          </a:p>
          <a:p>
            <a:pPr eaLnBrk="1" hangingPunct="1"/>
            <a:endParaRPr lang="en-US" dirty="0">
              <a:latin typeface="Arial" charset="0"/>
              <a:cs typeface="Arial" charset="0"/>
            </a:endParaRPr>
          </a:p>
          <a:p>
            <a:r>
              <a:rPr lang="en-GB" dirty="0"/>
              <a:t>Increasing data size shrinks confidence intervals but magnifies the effect of survey bias: an instance of the Big Data Paradox1. Here we demonstrate this paradox in estimates of first-dose COVID-19 vaccine uptake in US adults from 9 January to 19 May 2021 from two large surveys: </a:t>
            </a:r>
            <a:r>
              <a:rPr lang="en-GB" dirty="0">
                <a:effectLst/>
              </a:rPr>
              <a:t>Delphi–Facebook2,3 (about 250,000 responses per week) and Census Household Pulse4 (about 75,000 every two weeks). In May 2021, Delphi–Facebook overestimated uptake by 17 percentage points (14–20 percentage points with 5% benchmark imprecision) and Census Household Pulse by 14 (11–17 percentage points with 5% benchmark imprecision), compared to a retroactively updated benchmark the Centers for Disease Control and Prevention published on 26 May 2021. Moreover, their large sample sizes led to miniscule margins of error on the incorrect estimates. By contrast, an </a:t>
            </a:r>
            <a:r>
              <a:rPr lang="en-GB" dirty="0" err="1">
                <a:effectLst/>
              </a:rPr>
              <a:t>Axios</a:t>
            </a:r>
            <a:r>
              <a:rPr lang="en-GB" dirty="0">
                <a:effectLst/>
              </a:rPr>
              <a:t>–Ipsos online panel5 with about 1,000 responses per week following survey research best practices6 provided reliable estimates and uncertainty quantification. </a:t>
            </a:r>
            <a:endParaRPr lang="en-GB" dirty="0"/>
          </a:p>
          <a:p>
            <a:r>
              <a:rPr lang="en-GB" dirty="0">
                <a:effectLst/>
              </a:rPr>
              <a:t>Unrepresentative big surveys significantly overestimated US vaccine uptake, Valerie C. Bradley, Shiro </a:t>
            </a:r>
            <a:r>
              <a:rPr lang="en-GB" dirty="0" err="1">
                <a:effectLst/>
              </a:rPr>
              <a:t>Kuriwaki</a:t>
            </a:r>
            <a:r>
              <a:rPr lang="en-GB" dirty="0">
                <a:effectLst/>
              </a:rPr>
              <a:t>, Michael Isakov, Dino </a:t>
            </a:r>
            <a:r>
              <a:rPr lang="en-GB" dirty="0" err="1">
                <a:effectLst/>
              </a:rPr>
              <a:t>Sejdinovic</a:t>
            </a:r>
            <a:r>
              <a:rPr lang="en-GB" dirty="0">
                <a:effectLst/>
              </a:rPr>
              <a:t>, Xiao-Li Meng &amp; Seth Flaxman, Nature, 2022</a:t>
            </a:r>
            <a:endParaRPr lang="en-GB" dirty="0"/>
          </a:p>
          <a:p>
            <a:r>
              <a:rPr lang="en-GB" dirty="0">
                <a:solidFill>
                  <a:srgbClr val="1D9BF0"/>
                </a:solidFill>
                <a:effectLst/>
              </a:rPr>
              <a:t>https://www.nature.com/articles/s41586-021-04198-4</a:t>
            </a:r>
            <a:r>
              <a:rPr lang="en-GB" dirty="0">
                <a:effectLst/>
              </a:rPr>
              <a:t> </a:t>
            </a:r>
            <a:endParaRPr lang="en-GB"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r>
              <a:rPr lang="en-GB" dirty="0"/>
              <a:t>The total amount of data created, captured, copied, and consumed globally is forecast to increase rapidly, reaching 64.2 zettabytes in 2020. Over the next five years up to 2025, global data creation is projected to grow to more than 180 zettabytes. In 2020, the amount of data created and replicated reached a new high. The growth was higher than previously expected caused by the increased demand due to the COVID-19 pandemic, as more people worked and learned from home and used home entertainment options more often. </a:t>
            </a:r>
            <a:br>
              <a:rPr lang="en-GB" dirty="0"/>
            </a:br>
            <a:r>
              <a:rPr lang="en-GB" dirty="0"/>
              <a:t>Only a small percentage of this newly created data is kept though, as just two percent of the data produced and consumed in 2020 was saved and retained into 2021. In line with the strong growth of the data volume, the installed base of storage capacity is forecast to increase, growing at a compound annual growth rate of 19.2 percent over the forecast period from 2020 to 2025. In 2020, the installed base of storage capacity reached 6.7 zettabytes. </a:t>
            </a:r>
            <a:endParaRPr lang="en-US" dirty="0">
              <a:latin typeface="Arial" charset="0"/>
              <a:cs typeface="Arial" charset="0"/>
            </a:endParaRPr>
          </a:p>
          <a:p>
            <a:pPr eaLnBrk="1" hangingPunct="1"/>
            <a:endParaRPr lang="en-US" dirty="0">
              <a:latin typeface="Arial" charset="0"/>
              <a:cs typeface="Arial" charset="0"/>
            </a:endParaRPr>
          </a:p>
          <a:p>
            <a:r>
              <a:rPr lang="en-GB" dirty="0"/>
              <a:t>"The World Wide Web was launched in 1989, and since then, the sector has expanded in scope, scale, and at speeds unlike any other sector in history."</a:t>
            </a:r>
          </a:p>
          <a:p>
            <a:r>
              <a:rPr lang="en-GB" dirty="0">
                <a:solidFill>
                  <a:srgbClr val="1B95E0"/>
                </a:solidFill>
                <a:effectLst/>
              </a:rPr>
              <a:t>https://www.mdpi.com/2071-1050/13/11/6319/htm?mc_cid=a2267281af&amp;mc_eid=f4a954cfff</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 to 80% of all corporate data resides on individuals’ workstations and laptops, with zero insight on value or sensitivity. </a:t>
            </a:r>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average information worker creates and receives between 50 and 200 megabytes per day. </a:t>
            </a:r>
          </a:p>
          <a:p>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 driving cars home, automation cars home, </a:t>
            </a:r>
            <a:r>
              <a:rPr lang="en-US" sz="1800" dirty="0">
                <a:effectLst/>
                <a:latin typeface="Arial" panose="020B0604020202020204" pitchFamily="34" charset="0"/>
                <a:ea typeface="Calibri" panose="020F0502020204030204" pitchFamily="34" charset="0"/>
                <a:cs typeface="Times New Roman" panose="02020603050405020304" pitchFamily="18" charset="0"/>
              </a:rPr>
              <a:t>autonomous vehicles home</a:t>
            </a:r>
            <a:endParaRPr lang="en-GB" dirty="0"/>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A 2023 study from the Massachusetts Institute of Technology has found that one billion autonomous vehicles each driving one hour per day with a computer consuming 840 watts of power, would cause about 0.14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gigatonnes</a:t>
            </a:r>
            <a:r>
              <a:rPr lang="en-US" sz="1200" dirty="0">
                <a:effectLst/>
                <a:latin typeface="Arial" panose="020B0604020202020204" pitchFamily="34" charset="0"/>
                <a:ea typeface="Calibri" panose="020F0502020204030204" pitchFamily="34" charset="0"/>
                <a:cs typeface="Times New Roman" panose="02020603050405020304" pitchFamily="18" charset="0"/>
              </a:rPr>
              <a:t> of CO2 per year. That’s the same as global data centers caused in 2022, which is about 3% of global emissions or what the country of Argentina causes.</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Data Centers on Wheels: Emissions From Computing Onboard Autonomous Vehicles, Soumya Sudhakar, Vivienne Sze,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Sertac</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Karaman</a:t>
            </a:r>
            <a:r>
              <a:rPr lang="en-US" sz="1200" dirty="0">
                <a:effectLst/>
                <a:latin typeface="Arial" panose="020B0604020202020204" pitchFamily="34" charset="0"/>
                <a:ea typeface="Calibri" panose="020F0502020204030204" pitchFamily="34" charset="0"/>
                <a:cs typeface="Times New Roman" panose="02020603050405020304" pitchFamily="18" charset="0"/>
              </a:rPr>
              <a:t>, IEEE Xplore, 2023</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https://ieeexplore.ieee.org/document/9942310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GB" dirty="0"/>
          </a:p>
          <a:p>
            <a:pPr eaLnBrk="1" hangingPunct="1"/>
            <a:r>
              <a:rPr lang="en-GB" dirty="0"/>
              <a:t>1.4 billion cars in world. 420 zettabytes per year.</a:t>
            </a:r>
          </a:p>
          <a:p>
            <a:pPr eaLnBrk="1" hangingPunct="1"/>
            <a:r>
              <a:rPr lang="en-GB" dirty="0"/>
              <a:t>Autonomous cars generate more than 300 TB of data per year, Simon Wright, </a:t>
            </a:r>
            <a:r>
              <a:rPr lang="en-GB" dirty="0" err="1"/>
              <a:t>Tuxera</a:t>
            </a:r>
            <a:r>
              <a:rPr lang="en-GB" dirty="0"/>
              <a:t>, 2021</a:t>
            </a:r>
          </a:p>
          <a:p>
            <a:pPr eaLnBrk="1" hangingPunct="1"/>
            <a:r>
              <a:rPr lang="en-US" dirty="0">
                <a:latin typeface="Arial" charset="0"/>
                <a:cs typeface="Arial" charset="0"/>
              </a:rPr>
              <a:t>https://www.tuxera.com/blog/autonomous-cars-300-tb-of-data-per-year/</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44942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in an enterprise can be using up to 40% of the total energy of that enterprise.”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“We estimated that it was £14,000 to keep one server up and running annually, including all the software and licensing aspects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John Booth,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expert</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Server CO2</a:t>
            </a:r>
          </a:p>
          <a:p>
            <a:pPr>
              <a:lnSpc>
                <a:spcPct val="107000"/>
              </a:lnSpc>
            </a:pPr>
            <a:r>
              <a:rPr lang="en-GB" sz="1800" b="0" i="0" u="none" strike="noStrike" dirty="0">
                <a:solidFill>
                  <a:srgbClr val="000000"/>
                </a:solidFill>
                <a:effectLst/>
                <a:latin typeface="Arial" panose="020B0604020202020204" pitchFamily="34" charset="0"/>
              </a:rPr>
              <a:t>CO2e set against manufacture ranges from 1140.56 kg CO2e to. 1782.2 kg CO2e, with a mean average of 1333.4kg CO2e.</a:t>
            </a:r>
            <a:r>
              <a:rPr lang="en-GB" sz="2800" dirty="0"/>
              <a:t> </a:t>
            </a:r>
            <a:r>
              <a:rPr lang="en-GB" sz="1800" b="0" i="0" u="none" strike="noStrike" dirty="0">
                <a:solidFill>
                  <a:srgbClr val="1B95E0"/>
                </a:solidFill>
                <a:effectLst/>
                <a:latin typeface="Arial" panose="020B0604020202020204" pitchFamily="34" charset="0"/>
              </a:rPr>
              <a:t>https://ieeexplore.ieee.org/document/9246737</a:t>
            </a:r>
            <a:r>
              <a:rPr lang="en-GB" sz="2800" dirty="0"/>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99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56542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cs typeface="Arial" charset="0"/>
              </a:rPr>
              <a:t>Data home, data growth homepage data waste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"A huge percentage of the data that gets processed is less than 24 hours old. By the time data gets to be a week old, it is probably 20 times less likely to be queried than from the most recent day. After a month, data mostly just sits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Big Data is Dead, Jordan </a:t>
            </a:r>
            <a:r>
              <a:rPr lang="en-GB" dirty="0" err="1">
                <a:latin typeface="Arial" charset="0"/>
                <a:cs typeface="Arial" charset="0"/>
              </a:rPr>
              <a:t>Tigani</a:t>
            </a:r>
            <a:r>
              <a:rPr lang="en-GB" dirty="0">
                <a:latin typeface="Arial" charset="0"/>
                <a:cs typeface="Arial" charset="0"/>
              </a:rPr>
              <a:t>, </a:t>
            </a:r>
            <a:r>
              <a:rPr lang="en-GB" dirty="0" err="1">
                <a:latin typeface="Arial" charset="0"/>
                <a:cs typeface="Arial" charset="0"/>
              </a:rPr>
              <a:t>MotherDuck</a:t>
            </a:r>
            <a:r>
              <a:rPr lang="en-GB" dirty="0">
                <a:latin typeface="Arial" charset="0"/>
                <a:cs typeface="Arial"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https://motherduck.com/blog/big-data-is-dead/</a:t>
            </a: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At most, 5% of stuff is worth saving, according to professional archivists. </a:t>
            </a:r>
          </a:p>
          <a:p>
            <a:r>
              <a:rPr lang="en-GB" dirty="0"/>
              <a:t>Bob Clark, director of archives at the US Rockefeller Archive Center</a:t>
            </a:r>
          </a:p>
          <a:p>
            <a:r>
              <a:rPr lang="en-GB" dirty="0"/>
              <a:t>Your Memories. Their Cloud., Kashmir Hill, The New York Times, 2022 </a:t>
            </a:r>
          </a:p>
          <a:p>
            <a:r>
              <a:rPr lang="en-GB" dirty="0"/>
              <a:t>https://www.nytimes.com/2022/12/31/technology/cloud-data-storage-google-apple-meta.html?smid=em-share</a:t>
            </a:r>
          </a:p>
          <a:p>
            <a:endParaRPr lang="en-GB" dirty="0"/>
          </a:p>
          <a:p>
            <a:r>
              <a:rPr lang="en-GB" dirty="0"/>
              <a:t>After 90 days, the probability of a piece of content being reused is 5%</a:t>
            </a:r>
          </a:p>
          <a:p>
            <a:r>
              <a:rPr lang="en-GB" dirty="0">
                <a:solidFill>
                  <a:srgbClr val="1D9BF0"/>
                </a:solidFill>
                <a:effectLst/>
              </a:rPr>
              <a:t>https://www.toolbox.com/tech/big-data/guest-article/data-is-the-new-oil-and-that-makes-it-an-environmental-hazard/</a:t>
            </a:r>
            <a:r>
              <a:rPr lang="en-GB" dirty="0"/>
              <a:t> </a:t>
            </a:r>
          </a:p>
          <a:p>
            <a:endParaRPr lang="en-GB" dirty="0"/>
          </a:p>
          <a:p>
            <a:r>
              <a:rPr lang="en-GB" dirty="0"/>
              <a:t>91% of content gets no traffic from Google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https://ahrefs.com/blog/search-traffic-study/</a:t>
            </a:r>
          </a:p>
          <a:p>
            <a:endParaRPr lang="en-GB" dirty="0"/>
          </a:p>
          <a:p>
            <a:pPr eaLnBrk="1" hangingPunct="1"/>
            <a:r>
              <a:rPr lang="en-US" dirty="0">
                <a:latin typeface="Arial" charset="0"/>
                <a:cs typeface="Arial" charset="0"/>
              </a:rPr>
              <a:t>95% of apps are unused after 90 days.</a:t>
            </a:r>
          </a:p>
          <a:p>
            <a:pPr eaLnBrk="1" hangingPunct="1"/>
            <a:r>
              <a:rPr lang="en-US" dirty="0">
                <a:latin typeface="Arial" charset="0"/>
                <a:cs typeface="Arial" charset="0"/>
              </a:rPr>
              <a:t>https://andrewchen.com/new-data-shows-why-losing-80-of-your-mobile-users-is-normal-and-that-the-best-apps-do-much-better/</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IE" dirty="0"/>
              <a:t>86% of data is duplicative, redundant or Dark Data—nobody knows what it is.</a:t>
            </a:r>
          </a:p>
          <a:p>
            <a:r>
              <a:rPr lang="en-IE" dirty="0"/>
              <a:t>http://info.veritas.com/databerg_report</a:t>
            </a:r>
          </a:p>
          <a:p>
            <a:endParaRPr lang="en-GB" dirty="0"/>
          </a:p>
          <a:p>
            <a:r>
              <a:rPr lang="en-GB" dirty="0"/>
              <a:t>95% of all corporate data is not managed at all by the central corporate authority. </a:t>
            </a:r>
          </a:p>
          <a:p>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sz="1200" dirty="0"/>
              <a:t>90% of bank data never accessed again? </a:t>
            </a:r>
          </a:p>
          <a:p>
            <a:r>
              <a:rPr lang="en-GB" sz="1200" dirty="0">
                <a:solidFill>
                  <a:srgbClr val="1D9BF0"/>
                </a:solidFill>
                <a:effectLst/>
              </a:rPr>
              <a:t>https://www.computerworld.com/article/2482219/snw--90--of-bank-data-never-accessed-again-.html</a:t>
            </a:r>
            <a:r>
              <a:rPr lang="en-GB" sz="1200" dirty="0"/>
              <a:t> </a:t>
            </a:r>
          </a:p>
          <a:p>
            <a:endParaRPr lang="en-IE" sz="1000" dirty="0"/>
          </a:p>
          <a:p>
            <a:r>
              <a:rPr lang="en-GB" sz="1200" dirty="0"/>
              <a:t>Over 80% of data is not actually actively accessed and is cold. </a:t>
            </a:r>
          </a:p>
          <a:p>
            <a:r>
              <a:rPr lang="en-GB" sz="1200" dirty="0">
                <a:solidFill>
                  <a:srgbClr val="1D9BF0"/>
                </a:solidFill>
                <a:effectLst/>
              </a:rPr>
              <a:t>https://venturebeat.com/2021/07/22/why-unstructured-data-is-the-future-of-data-management/</a:t>
            </a:r>
            <a:r>
              <a:rPr lang="en-GB" sz="1200" dirty="0"/>
              <a:t> </a:t>
            </a:r>
          </a:p>
          <a:p>
            <a:endParaRPr lang="en-IE" sz="1000" dirty="0"/>
          </a:p>
          <a:p>
            <a:r>
              <a:rPr lang="en-GB" sz="1200" dirty="0"/>
              <a:t>Dell Says 90% of Recorded Business Data Is Never Read </a:t>
            </a:r>
          </a:p>
          <a:p>
            <a:r>
              <a:rPr lang="en-GB" sz="1200" dirty="0">
                <a:solidFill>
                  <a:srgbClr val="1D9BF0"/>
                </a:solidFill>
                <a:effectLst/>
              </a:rPr>
              <a:t>https://hardware.slashdot.org/story/10/07/10/0213210/dell-says-90-of-recorded-business-data-is-never-read</a:t>
            </a:r>
            <a:r>
              <a:rPr lang="en-GB" sz="1200" dirty="0"/>
              <a:t> </a:t>
            </a:r>
          </a:p>
          <a:p>
            <a:endParaRPr lang="en-IE" sz="1000" dirty="0"/>
          </a:p>
          <a:p>
            <a:r>
              <a:rPr lang="en-GB" sz="1200" dirty="0"/>
              <a:t>Acknowledge that 80-90% of Your Files Will Never Be Accessed Again </a:t>
            </a:r>
          </a:p>
          <a:p>
            <a:r>
              <a:rPr lang="en-GB" sz="1200" dirty="0">
                <a:solidFill>
                  <a:srgbClr val="1D9BF0"/>
                </a:solidFill>
                <a:effectLst/>
              </a:rPr>
              <a:t>https://meggin.com/acknowledge-that-80-90-of-your-files-will-never-be-accessed-again/</a:t>
            </a:r>
            <a:r>
              <a:rPr lang="en-GB" sz="1200" dirty="0"/>
              <a:t> </a:t>
            </a:r>
          </a:p>
          <a:p>
            <a:endParaRPr lang="en-GB" dirty="0"/>
          </a:p>
          <a:p>
            <a:r>
              <a:rPr lang="en-GB" sz="1200" dirty="0"/>
              <a:t>Gartner has predicted that through 2018, 90% of deployed data lakes will be useless. </a:t>
            </a:r>
          </a:p>
          <a:p>
            <a:r>
              <a:rPr lang="en-GB" sz="1200" dirty="0">
                <a:solidFill>
                  <a:srgbClr val="1D9BF0"/>
                </a:solidFill>
                <a:effectLst/>
              </a:rPr>
              <a:t>https://www.forbes.com/sites/teradata/2016/07/01/is-your-data-lake-destined-to-be-useless/?sh=5d36cdb1f40c</a:t>
            </a:r>
            <a:r>
              <a:rPr lang="en-GB" sz="1200" dirty="0"/>
              <a:t> </a:t>
            </a:r>
          </a:p>
          <a:p>
            <a:endParaRPr lang="en-IE" sz="1000" dirty="0"/>
          </a:p>
          <a:p>
            <a:r>
              <a:rPr lang="en-GB" sz="1200" dirty="0"/>
              <a:t>Jake Peterson, the founder of Dirty Analytics blog stated: “90% of the data you collect will never be actionable or even helpful.” </a:t>
            </a:r>
          </a:p>
          <a:p>
            <a:r>
              <a:rPr lang="en-GB" sz="1200" dirty="0">
                <a:solidFill>
                  <a:srgbClr val="1D9BF0"/>
                </a:solidFill>
                <a:effectLst/>
              </a:rPr>
              <a:t>https://dzone.com/articles/these-7-quotes-show-big-data-is-meaningless-withou</a:t>
            </a:r>
            <a:r>
              <a:rPr lang="en-GB" sz="1200" dirty="0"/>
              <a:t> </a:t>
            </a:r>
          </a:p>
          <a:p>
            <a:endParaRPr lang="en-GB" dirty="0"/>
          </a:p>
          <a:p>
            <a:r>
              <a:rPr lang="en-GB" sz="1200" dirty="0"/>
              <a:t>According to IDC, 90% of the unstructured data are never analysed. </a:t>
            </a:r>
          </a:p>
          <a:p>
            <a:r>
              <a:rPr lang="en-GB" sz="1200" dirty="0">
                <a:solidFill>
                  <a:srgbClr val="1D9BF0"/>
                </a:solidFill>
                <a:effectLst/>
              </a:rPr>
              <a:t>https://www.kdnuggets.com/2015/11/importance-dark-data-big-data-world.html</a:t>
            </a:r>
            <a:r>
              <a:rPr lang="en-GB" sz="1200" dirty="0"/>
              <a:t> </a:t>
            </a:r>
          </a:p>
          <a:p>
            <a:endParaRPr lang="en-IE" sz="1000" dirty="0"/>
          </a:p>
          <a:p>
            <a:r>
              <a:rPr lang="en-GB" sz="1200" dirty="0"/>
              <a:t>90% of your data is never touched a second time </a:t>
            </a:r>
          </a:p>
          <a:p>
            <a:r>
              <a:rPr lang="en-GB" sz="1200" dirty="0">
                <a:solidFill>
                  <a:srgbClr val="1D9BF0"/>
                </a:solidFill>
                <a:effectLst/>
              </a:rPr>
              <a:t>https://effectivedatabase.com/90-of-your-data-is-never-touched-a-second-time/</a:t>
            </a:r>
            <a:r>
              <a:rPr lang="en-GB" sz="1200" dirty="0"/>
              <a:t> </a:t>
            </a:r>
          </a:p>
          <a:p>
            <a:endParaRPr lang="en-GB" dirty="0"/>
          </a:p>
          <a:p>
            <a:r>
              <a:rPr lang="en-GB" dirty="0"/>
              <a:t>Globally, about 55% of an organization’s data is unknown, undiscovered, unquantified, underutilized or completely untapped. </a:t>
            </a:r>
          </a:p>
          <a:p>
            <a:r>
              <a:rPr lang="en-GB" dirty="0"/>
              <a:t>State of dark data, True Global Research, 2022</a:t>
            </a:r>
          </a:p>
          <a:p>
            <a:r>
              <a:rPr lang="en-GB" dirty="0">
                <a:solidFill>
                  <a:srgbClr val="1D9BF0"/>
                </a:solidFill>
                <a:effectLst/>
              </a:rPr>
              <a:t>https://www.splunk.com/en_us/data-insider/what-is-dark-data.html</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Did you know that up to 65% of data generated is never used and up to 15% is out of date. </a:t>
            </a:r>
          </a:p>
          <a:p>
            <a:r>
              <a:rPr lang="en-GB" dirty="0"/>
              <a:t>The data industry is predicted to account for more carbon emissions than the automotive, aviation and energy sectors combined</a:t>
            </a:r>
          </a:p>
          <a:p>
            <a:r>
              <a:rPr lang="en-GB" dirty="0"/>
              <a:t>One person creates 1.7mb of data a second. That equates to 10 f</a:t>
            </a:r>
            <a:r>
              <a:rPr lang="en-GB" dirty="0">
                <a:effectLst/>
              </a:rPr>
              <a:t>ull DVDs in a working day.</a:t>
            </a:r>
            <a:endParaRPr lang="en-GB" dirty="0"/>
          </a:p>
          <a:p>
            <a:r>
              <a:rPr lang="en-GB" dirty="0">
                <a:effectLst/>
              </a:rPr>
              <a:t>Reducing the Digital Carbon Footprint. Together, Digital Decarbonisation, 2022</a:t>
            </a:r>
            <a:endParaRPr lang="en-GB" dirty="0"/>
          </a:p>
          <a:p>
            <a:r>
              <a:rPr lang="en-GB" dirty="0">
                <a:solidFill>
                  <a:srgbClr val="1D9BF0"/>
                </a:solidFill>
                <a:effectLst/>
              </a:rPr>
              <a:t>https://digitaldecarb.org/</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More than half of the digital data firms generate is collected, processed and stored for single-use purposes. Often, it is never re-used. This could be your multiple near-identical images held on Google Photos or iCloud, a business’s outdated spreadsheets that will never be used </a:t>
            </a:r>
            <a:r>
              <a:rPr lang="en-GB" dirty="0">
                <a:effectLst/>
              </a:rPr>
              <a:t>again, or data from internet of things sensors that have no purpose. </a:t>
            </a:r>
            <a:endParaRPr lang="en-GB" dirty="0"/>
          </a:p>
          <a:p>
            <a:r>
              <a:rPr lang="en-GB" dirty="0">
                <a:effectLst/>
              </a:rPr>
              <a:t>‘Dark data’ is killing the planet – we need digital decarbonisation, Tom Jackson, Ian R. Hodgkinson, The Conversation, 2022 </a:t>
            </a:r>
            <a:endParaRPr lang="en-GB" dirty="0"/>
          </a:p>
          <a:p>
            <a:r>
              <a:rPr lang="en-GB" dirty="0">
                <a:solidFill>
                  <a:srgbClr val="1D9BF0"/>
                </a:solidFill>
                <a:effectLst/>
              </a:rPr>
              <a:t>https://theconversation.com/dark-data-is-killing-the-planet-we-need-digital-decarbonisation-190423</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"Of all the estimated 1,500 terabytes of the advertising footage stored by Film Locker, less than 2% has ever been accessed for a recut or revision.”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Film Locker, https://filmlocker.com/</a:t>
            </a:r>
          </a:p>
          <a:p>
            <a:endParaRPr lang="en-IE" sz="1000" dirty="0"/>
          </a:p>
          <a:p>
            <a:r>
              <a:rPr lang="en-GB" sz="1200" dirty="0"/>
              <a:t>Two-Thirds of all Data Has Not Been Accessed in Six Months </a:t>
            </a:r>
          </a:p>
          <a:p>
            <a:r>
              <a:rPr lang="en-GB" sz="1200" dirty="0">
                <a:solidFill>
                  <a:srgbClr val="1D9BF0"/>
                </a:solidFill>
                <a:effectLst/>
              </a:rPr>
              <a:t>https://fieldsdatarecoveryblog.wordpress.com/2013/12/10/two-thirds-of-all-data-has-not-been-accessed-in-six-months/</a:t>
            </a:r>
            <a:r>
              <a:rPr lang="en-GB" sz="1200" dirty="0"/>
              <a:t> </a:t>
            </a:r>
          </a:p>
          <a:p>
            <a:endParaRPr lang="en-GB" sz="1200" dirty="0"/>
          </a:p>
          <a:p>
            <a:r>
              <a:rPr lang="en-GB" sz="1800" dirty="0"/>
              <a:t>Up to 73 Percent of Company Data Goes Unused for Analytics </a:t>
            </a:r>
          </a:p>
          <a:p>
            <a:r>
              <a:rPr lang="en-GB" sz="1800" dirty="0">
                <a:solidFill>
                  <a:srgbClr val="1D9BF0"/>
                </a:solidFill>
                <a:effectLst/>
              </a:rPr>
              <a:t>https://www.inc.com/jeff-barrett/misusing-data-could-be-costing-your-business-heres-how.html</a:t>
            </a:r>
            <a:r>
              <a:rPr lang="en-GB" sz="1800" dirty="0"/>
              <a:t> </a:t>
            </a:r>
          </a:p>
          <a:p>
            <a:endParaRPr lang="en-GB" sz="1200" dirty="0"/>
          </a:p>
          <a:p>
            <a:endParaRPr lang="en-IE" sz="1000" dirty="0"/>
          </a:p>
          <a:p>
            <a:r>
              <a:rPr lang="en-GB" sz="1000" dirty="0"/>
              <a:t>"The energy consumption of the world’s mobile networks has not been a big topic. That is about to change, and many of the largest operators have recently reported energy costs as the main reason for a reduced profit outlook."</a:t>
            </a:r>
          </a:p>
          <a:p>
            <a:r>
              <a:rPr lang="en-GB" sz="1000" dirty="0"/>
              <a:t>The energy demands of a network can be mapped directly to gigabytes transferred</a:t>
            </a:r>
          </a:p>
          <a:p>
            <a:r>
              <a:rPr lang="en-GB" sz="1200" dirty="0"/>
              <a:t>Let’s start by looking at where the energy is used. A video stream begins on a server at a company like Google. It continues through transmission networks, data centers and radio networks before ending up in the device of a mobile subscriber. Electricity is consumed at all parts of this chain. Still, it turns out that the biggest culprit (again, around 70%) is the radio network. A long-term answer may be a smarter physical network—but that does not address the network that is in place today.</a:t>
            </a:r>
            <a:endParaRPr lang="en-GB" sz="1000" dirty="0"/>
          </a:p>
          <a:p>
            <a:r>
              <a:rPr lang="en-GB" sz="1000" dirty="0"/>
              <a:t>Why It's Time To Take Control Of Rising Energy Costs For Mobile Data, Jan Haglund, Forbes, 2022 </a:t>
            </a:r>
          </a:p>
          <a:p>
            <a:r>
              <a:rPr lang="en-GB" sz="1000" dirty="0"/>
              <a:t>https://www.forbes.com/sites/forbestechcouncil/2022/12/26/why-its-time-to-take-control-of-rising-energy-costs-for-mobile-data/?sh=45b885c3e49b</a:t>
            </a:r>
          </a:p>
          <a:p>
            <a:endParaRPr lang="en-GB" sz="1000" dirty="0"/>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kWh/GB</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Energy efficiency was measured primarily using the energy per data traffic ratio across the RAN. In the markets covered, this reached 0.24 kWh/GB during 2020. </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One mobile connection required an average of 14.8 kWh of</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energy during the 12 months, while one network site used 28,665 kWh for the same period</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Benchmarking the energy efficiency of mobile, GSMA Intelligence, 2021</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https://data.gsmaintelligence.com/api-web/v2/research-file-download?id=60621137&amp;file=300621-Going-Green-efficiency-mobile.pdf</a:t>
            </a:r>
            <a:endParaRPr lang="en-IE"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IE" sz="1000" dirty="0"/>
          </a:p>
          <a:p>
            <a:endParaRPr lang="en-IE" sz="1000" dirty="0"/>
          </a:p>
          <a:p>
            <a:r>
              <a:rPr lang="en-GB" dirty="0"/>
              <a:t>"Every year, poor data quality costs organizations an average $12.9 million. Apart from the immediate impact on revenue, over the long term, poor quality data increases the complexity of data ecosystems and leads to poor decision making." </a:t>
            </a:r>
          </a:p>
          <a:p>
            <a:r>
              <a:rPr lang="en-GB" dirty="0"/>
              <a:t>12 Actions to Improve Your Data Quality, Gartner, 2021 </a:t>
            </a:r>
          </a:p>
          <a:p>
            <a:r>
              <a:rPr lang="en-GB" dirty="0"/>
              <a:t>https://www.gartner.com/smarterwithgartner/how-to-improve-your-data-quality</a:t>
            </a:r>
          </a:p>
          <a:p>
            <a:endParaRPr lang="en-GB" dirty="0"/>
          </a:p>
          <a:p>
            <a:r>
              <a:rPr lang="en-GB" dirty="0"/>
              <a:t>"Those working with data may have heard a different rendition of the 80-20 rule: A data scientist spends 80% of their time at work cleaning up messy data as opposed to doing actual analysis or generating insights." </a:t>
            </a:r>
          </a:p>
          <a:p>
            <a:r>
              <a:rPr lang="en-GB" dirty="0"/>
              <a:t>Companies betting on data must value people as much as AI, Asaf Cohen, TechCrunch, 2021</a:t>
            </a:r>
          </a:p>
          <a:p>
            <a:r>
              <a:rPr lang="en-GB" dirty="0"/>
              <a:t>https://techcrunch.com/2021/08/19/companies-betting-on-data-must-value-people-as-much-as-ai/?guccounter=1</a:t>
            </a:r>
          </a:p>
          <a:p>
            <a:endParaRPr lang="en-GB" dirty="0"/>
          </a:p>
          <a:p>
            <a:r>
              <a:rPr lang="en-GB" dirty="0"/>
              <a:t>More than one-third of collected data is considered useless, and if the trend of indiscriminately storing data continues, it will cost businesses $3.3 trillion by 2020. </a:t>
            </a:r>
          </a:p>
          <a:p>
            <a:r>
              <a:rPr lang="en-GB" dirty="0"/>
              <a:t>Does Data Collection Waste Time and Resources?, Karen A. Frenkel, CIO Insight </a:t>
            </a:r>
          </a:p>
          <a:p>
            <a:r>
              <a:rPr lang="en-GB" dirty="0"/>
              <a:t>https://www.cioinsight.com/it-strategy/does-data-collection-waste-time-and-resources/</a:t>
            </a:r>
          </a:p>
          <a:p>
            <a:endParaRPr lang="en-GB" dirty="0"/>
          </a:p>
          <a:p>
            <a:r>
              <a:rPr lang="en-GB" dirty="0"/>
              <a:t>Data storage cost</a:t>
            </a:r>
          </a:p>
          <a:p>
            <a:r>
              <a:rPr lang="en-GB" dirty="0"/>
              <a:t>One of the highest budget categories in I.T. these days is data storage — comprising at least 30% of the overall budget for most organizations</a:t>
            </a:r>
          </a:p>
          <a:p>
            <a:r>
              <a:rPr lang="en-GB" dirty="0"/>
              <a:t>Unstructured data has reached a tipping point for cost and complexity.</a:t>
            </a:r>
          </a:p>
          <a:p>
            <a:r>
              <a:rPr lang="en-GB" dirty="0"/>
              <a:t>More than 50% of enterprise IT are managing at least 5 PB of data today.</a:t>
            </a:r>
          </a:p>
          <a:p>
            <a:r>
              <a:rPr lang="en-GB" dirty="0"/>
              <a:t>In 2022, 87% of IT leaders rate managing unstructured data growth as a top priority, up from 70% in 2021.</a:t>
            </a:r>
          </a:p>
          <a:p>
            <a:r>
              <a:rPr lang="en-GB" dirty="0"/>
              <a:t>State of Unstructured Data Management Report, </a:t>
            </a:r>
            <a:r>
              <a:rPr lang="en-GB" dirty="0" err="1"/>
              <a:t>Komprise</a:t>
            </a:r>
            <a:r>
              <a:rPr lang="en-GB" dirty="0"/>
              <a:t>, 2022 </a:t>
            </a:r>
          </a:p>
          <a:p>
            <a:r>
              <a:rPr lang="en-GB" dirty="0"/>
              <a:t>https://www.komprise.com/resource/the-2022-komprise-unstructured-data-management-report/</a:t>
            </a:r>
          </a:p>
          <a:p>
            <a:endParaRPr lang="en-GB" dirty="0"/>
          </a:p>
          <a:p>
            <a:r>
              <a:rPr lang="en-GB" dirty="0"/>
              <a:t>Data security home, ROT home</a:t>
            </a:r>
          </a:p>
          <a:p>
            <a:r>
              <a:rPr lang="en-GB" dirty="0"/>
              <a:t>According to Gartner, a boom in unstructured data storage, cloud storage, and edge storage will create unprecedented levels of cybersecurity risk. </a:t>
            </a:r>
          </a:p>
          <a:p>
            <a:r>
              <a:rPr lang="en-GB" dirty="0"/>
              <a:t>Gartner Promotes the Need for Heightened Storage &amp; Backup Security to Combat Ransomware - Security Boulevard, 2023 </a:t>
            </a:r>
          </a:p>
          <a:p>
            <a:r>
              <a:rPr lang="en-GB" dirty="0"/>
              <a:t>https://securityboulevard.com/2023/01/gartner-promotes-the-need-for-heightened-storage-backup-security-to-combat-ransomware-3/</a:t>
            </a:r>
          </a:p>
          <a:p>
            <a:endParaRPr lang="en-GB" dirty="0"/>
          </a:p>
          <a:p>
            <a:r>
              <a:rPr lang="en-GB" dirty="0"/>
              <a:t>ROT data can land organisations in regulatory hot water, especially when considering the limitations of continuing to store data under GDPR. As this data is unidentifiable, businesses have no idea if they’re meeting compliance requirements, including data sovereignty.</a:t>
            </a:r>
          </a:p>
          <a:p>
            <a:r>
              <a:rPr lang="en-GB" dirty="0"/>
              <a:t>ROT data is often left to languish without updated permissions and subject to obsolete security policies it is much more susceptible to breaches.</a:t>
            </a:r>
          </a:p>
          <a:p>
            <a:r>
              <a:rPr lang="en-GB" dirty="0"/>
              <a:t>Achieving data sovereignty compliance in a </a:t>
            </a:r>
            <a:r>
              <a:rPr lang="en-GB" dirty="0" err="1"/>
              <a:t>multicloud</a:t>
            </a:r>
            <a:r>
              <a:rPr lang="en-GB" dirty="0"/>
              <a:t> environment, Barry Cashman, Open Access Government, 2023 </a:t>
            </a:r>
          </a:p>
          <a:p>
            <a:r>
              <a:rPr lang="en-GB" dirty="0"/>
              <a:t>https://www.openaccessgovernment.org/achieving-data-sovereignty-compliance-multicloud-environment-public-sector/150572/</a:t>
            </a:r>
          </a:p>
          <a:p>
            <a:endParaRPr lang="en-GB" dirty="0"/>
          </a:p>
          <a:p>
            <a:r>
              <a:rPr lang="en-GB" dirty="0"/>
              <a:t>It is imperative that ROT data be eradicated from every device through secure data sanitization to ensure company information doesn’t fall into the wrong hands.</a:t>
            </a:r>
          </a:p>
          <a:p>
            <a:r>
              <a:rPr lang="en-GB" dirty="0"/>
              <a:t>Create and execute data strategies that take a holistic approach to the management of data through its complete life cycle with regular evaluations that make sure unstructured data is classified and data retention policies are adhered to. </a:t>
            </a:r>
          </a:p>
          <a:p>
            <a:r>
              <a:rPr lang="en-GB" dirty="0"/>
              <a:t>How Global Turmoil and Inflation Will Impact Cybersecurity and Data Management in 2023, Fredrik </a:t>
            </a:r>
            <a:r>
              <a:rPr lang="en-GB" dirty="0" err="1"/>
              <a:t>Forslund</a:t>
            </a:r>
            <a:r>
              <a:rPr lang="en-GB" dirty="0"/>
              <a:t>, Transforming Data with Intelligence, 2023</a:t>
            </a:r>
          </a:p>
          <a:p>
            <a:r>
              <a:rPr lang="en-GB" dirty="0"/>
              <a:t>https://tdwi.org/articles/2023/01/04/dwt-all-global-turmoil-and-inflation-impact-cybersecurity-and-data-management.aspx</a:t>
            </a:r>
          </a:p>
          <a:p>
            <a:endParaRPr lang="en-GB" dirty="0"/>
          </a:p>
          <a:p>
            <a:r>
              <a:rPr lang="en-GB" dirty="0"/>
              <a:t>Retaining ROT (redundant, obsolete, trivial) data can also increase security, compliance and legal risks and can also affect productivity and effective decision-making. The more data there is to manage and sort through, the greater the challenges for everyone.</a:t>
            </a:r>
          </a:p>
          <a:p>
            <a:r>
              <a:rPr lang="en-GB" dirty="0"/>
              <a:t>Reduce data storage waste with planning, retention policies, Robert Sheldon,  TechTarget, 2022</a:t>
            </a:r>
          </a:p>
          <a:p>
            <a:r>
              <a:rPr lang="en-GB" dirty="0"/>
              <a:t>https://www.techtarget.com/searchstorage/tip/Reduce-data-storage-waste-with-planning-retention-policies</a:t>
            </a:r>
          </a:p>
          <a:p>
            <a:endParaRPr lang="en-GB" dirty="0"/>
          </a:p>
          <a:p>
            <a:r>
              <a:rPr lang="en-GB" dirty="0"/>
              <a:t>"Moving into 2023, attackers will target structured data used for analytics (68%) over that used in databases (62%). They’ll also target unstructured data created by users (58%) over that created by applications (54%) or other sources (16%)." </a:t>
            </a:r>
          </a:p>
          <a:p>
            <a:r>
              <a:rPr lang="en-GB" dirty="0"/>
              <a:t>Attackers evolve strategies to </a:t>
            </a:r>
            <a:r>
              <a:rPr lang="en-GB" dirty="0" err="1"/>
              <a:t>outmaneuver</a:t>
            </a:r>
            <a:r>
              <a:rPr lang="en-GB" dirty="0"/>
              <a:t> security teams - Help Net Security, 2022 </a:t>
            </a:r>
          </a:p>
          <a:p>
            <a:r>
              <a:rPr lang="en-GB" dirty="0"/>
              <a:t>https://www.helpnetsecurity.com/2023/01/04/attackers-evolve-strategies-outmaneuver-security-teams/</a:t>
            </a:r>
          </a:p>
          <a:p>
            <a:endParaRPr lang="en-GB" dirty="0"/>
          </a:p>
          <a:p>
            <a:r>
              <a:rPr lang="en-GB" dirty="0"/>
              <a:t>The device’s memory card held the names, nationalities, photographs, fingerprints and iris scans of 2,632 people.</a:t>
            </a:r>
          </a:p>
          <a:p>
            <a:r>
              <a:rPr lang="en-GB" dirty="0"/>
              <a:t>For Sale on eBay: A Military Database of Fingerprints and Iris Scans, Kashmir Hill, John </a:t>
            </a:r>
            <a:r>
              <a:rPr lang="en-GB" dirty="0" err="1"/>
              <a:t>Ismay</a:t>
            </a:r>
            <a:r>
              <a:rPr lang="en-GB" dirty="0"/>
              <a:t>, Christopher F. </a:t>
            </a:r>
            <a:r>
              <a:rPr lang="en-GB" dirty="0" err="1"/>
              <a:t>Schuetze</a:t>
            </a:r>
            <a:r>
              <a:rPr lang="en-GB" dirty="0"/>
              <a:t>, Aaron Krolik, The New York Times, 2022</a:t>
            </a:r>
          </a:p>
          <a:p>
            <a:r>
              <a:rPr lang="en-GB" dirty="0"/>
              <a:t>https://www.nytimes.com/2022/12/27/technology/for-sale-on-ebay-a-military-database-of-fingerprints-and-iris-scans.html</a:t>
            </a:r>
          </a:p>
          <a:p>
            <a:endParaRPr lang="en-GB" dirty="0"/>
          </a:p>
          <a:p>
            <a:r>
              <a:rPr lang="en-GB" dirty="0"/>
              <a:t>The more ROT data a company has, the higher the risk of falling victim to a cyberattack.</a:t>
            </a:r>
          </a:p>
          <a:p>
            <a:r>
              <a:rPr lang="en-GB" dirty="0"/>
              <a:t>Securing the data ecosystem, Adrian Knapp, VentureBeat, 2022 </a:t>
            </a:r>
          </a:p>
          <a:p>
            <a:r>
              <a:rPr lang="en-GB" dirty="0"/>
              <a:t>https://venturebeat.com/datadecisionmakers/securing-the-data-ecosystem/</a:t>
            </a:r>
          </a:p>
          <a:p>
            <a:endParaRPr lang="en-GB" dirty="0"/>
          </a:p>
          <a:p>
            <a:r>
              <a:rPr lang="en-GB" dirty="0"/>
              <a:t>In 2023, the average organization had 130 SAAS apps, up from 8 in 2015. 65% of all these apps were unsanctioned, which means there huge quantities of data being stored that the organization isn't even aware of.</a:t>
            </a:r>
          </a:p>
          <a:p>
            <a:r>
              <a:rPr lang="en-GB" dirty="0"/>
              <a:t>2023 State of </a:t>
            </a:r>
            <a:r>
              <a:rPr lang="en-GB" dirty="0" err="1"/>
              <a:t>SaaSOps</a:t>
            </a:r>
            <a:r>
              <a:rPr lang="en-GB" dirty="0"/>
              <a:t> | </a:t>
            </a:r>
            <a:r>
              <a:rPr lang="en-GB" dirty="0" err="1"/>
              <a:t>BetterCloud</a:t>
            </a:r>
            <a:r>
              <a:rPr lang="en-GB" dirty="0"/>
              <a:t> </a:t>
            </a:r>
          </a:p>
          <a:p>
            <a:r>
              <a:rPr lang="en-GB" dirty="0"/>
              <a:t>https://www.bettercloud.com/stateofsaasops23/</a:t>
            </a:r>
          </a:p>
          <a:p>
            <a:endParaRPr lang="en-GB" dirty="0"/>
          </a:p>
          <a:p>
            <a:endParaRPr lang="en-GB" dirty="0"/>
          </a:p>
          <a:p>
            <a:r>
              <a:rPr lang="en-GB" b="1" dirty="0"/>
              <a:t>Data is a Liability</a:t>
            </a:r>
          </a:p>
          <a:p>
            <a:r>
              <a:rPr lang="en-GB" dirty="0"/>
              <a:t>An alternate definition of Big Data is “when the cost of keeping data around is less than the cost of figuring out what to throw away.” I like this definition because it encapsulates why people end up with Big Data. It isn’t because they need it; they just haven’t bothered to delete it. If you think about many data lakes that organizations collect, they fit this bill entirely: giant, messy swamps where no one really knows what they hold or whether it is safe to clean them up.</a:t>
            </a:r>
          </a:p>
          <a:p>
            <a:r>
              <a:rPr lang="en-GB" dirty="0"/>
              <a:t>The cost of keeping data around is higher than just the cost to store the physical bytes. Under regulations like GDPR and CCPA, you are required to track all usage of certain types of data. Some data needs to be deleted within a certain period of time. If you have phone numbers in a parquet file that sit around for too long in your data lake somewhere, you may be violating statutory requirements.</a:t>
            </a:r>
          </a:p>
          <a:p>
            <a:r>
              <a:rPr lang="en-GB" dirty="0"/>
              <a:t>Beyond regulation, data can be an aid to lawsuits against you. Just as many organizations enforce limited email retention policies in order to reduce potential liability, the data in your data warehouse can likewise be used against you. If you’ve got logs from five years ago that would show a security bug in your code or missed SLA, keeping old data around can prolong your legal exposure. There is a possibly apocryphal story I’ve heard about a company keeping its data analytics capabilities secret in order to prevent them from being used during a legal discovery process.</a:t>
            </a:r>
          </a:p>
          <a:p>
            <a:r>
              <a:rPr lang="en-GB" dirty="0"/>
              <a:t>Code often suffers from what people call “bit rot” when it isn’t actively maintained. Data can suffer from the same type of problem; that is, people forget the precise meaning of specialized fields, or data problems from the past may have faded from memory. For example, maybe there was a short-lived data bug that set every customer id to null. Or there was a huge fraudulent transaction that made it look like Q3 2017 was a lot better than it actually was. Often business logic to pull out data from a historical time period can get more and more complicated. For example, there might be a rule like, “ if the date is older than 2019 use the revenue field, between 2019 and 2021 use the </a:t>
            </a:r>
            <a:r>
              <a:rPr lang="en-GB" dirty="0" err="1"/>
              <a:t>revenue_usd</a:t>
            </a:r>
            <a:r>
              <a:rPr lang="en-GB" dirty="0"/>
              <a:t> field, and after 2022 use the </a:t>
            </a:r>
            <a:r>
              <a:rPr lang="en-GB" dirty="0" err="1"/>
              <a:t>revenue_usd_audited</a:t>
            </a:r>
            <a:r>
              <a:rPr lang="en-GB" dirty="0"/>
              <a:t> field.” The longer you keep data around, the harder it is to keep track of these special cases. And not all of them can be easily worked around, especially if there is missing data.</a:t>
            </a:r>
          </a:p>
          <a:p>
            <a:r>
              <a:rPr lang="en-GB" dirty="0"/>
              <a:t>If you are keeping around old data, it is good to understand why you are keeping it. Are you asking the same questions over and over again? If that is the case, wouldn’t it be far less expensive in terms of storage and query costs to just store aggregates? Are you keeping it for a rainy day? Are you thinking that there are new questions you might want to ask? If so, how important is it? How likely is it that you’ll really need it? Are you really just a data hoarder? These are all important questions to ask, especially as you try to figure out the true cost of keeping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Big Data is Dead, Jordan </a:t>
            </a:r>
            <a:r>
              <a:rPr lang="en-GB" dirty="0" err="1">
                <a:latin typeface="Arial" charset="0"/>
                <a:cs typeface="Arial" charset="0"/>
              </a:rPr>
              <a:t>Tigani</a:t>
            </a:r>
            <a:r>
              <a:rPr lang="en-GB" dirty="0">
                <a:latin typeface="Arial" charset="0"/>
                <a:cs typeface="Arial" charset="0"/>
              </a:rPr>
              <a:t>, </a:t>
            </a:r>
            <a:r>
              <a:rPr lang="en-GB" dirty="0" err="1">
                <a:latin typeface="Arial" charset="0"/>
                <a:cs typeface="Arial" charset="0"/>
              </a:rPr>
              <a:t>MotherDuck</a:t>
            </a:r>
            <a:r>
              <a:rPr lang="en-GB" dirty="0">
                <a:latin typeface="Arial" charset="0"/>
                <a:cs typeface="Arial"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https://motherduck.com/blog/big-data-is-dead/</a:t>
            </a:r>
            <a:endParaRPr lang="en-US">
              <a:latin typeface="Arial" charset="0"/>
              <a:cs typeface="Arial" charset="0"/>
            </a:endParaRPr>
          </a:p>
          <a:p>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73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Mining home</a:t>
            </a:r>
          </a:p>
          <a:p>
            <a:endParaRPr lang="en-GB" dirty="0"/>
          </a:p>
          <a:p>
            <a:r>
              <a:rPr lang="en-GB" dirty="0"/>
              <a:t>1970: 29 billion ton materials mined from Earth</a:t>
            </a:r>
          </a:p>
          <a:p>
            <a:r>
              <a:rPr lang="en-GB" dirty="0"/>
              <a:t>1990: 43 billion</a:t>
            </a:r>
          </a:p>
          <a:p>
            <a:r>
              <a:rPr lang="en-GB" dirty="0"/>
              <a:t>2020: 100 billion</a:t>
            </a:r>
          </a:p>
          <a:p>
            <a:r>
              <a:rPr lang="en-GB" dirty="0"/>
              <a:t>2050: 170 billion</a:t>
            </a:r>
          </a:p>
          <a:p>
            <a:r>
              <a:rPr lang="en-GB" dirty="0"/>
              <a:t>Mount Everest mass: 150 billion ton</a:t>
            </a:r>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a period that covers two-thirds of the historical growth in world energy demands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Of all the CO2 humans are responsible for throughout their entire history, 75% is produced during this period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Material extraction goes from 25 billion ton a year to 100 billion ton a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Waste production goes from 2.5 billion ton a year to 90 billion a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Wildlife declines by more than 60%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a:p>
            <a:r>
              <a:rPr lang="en-IE" dirty="0">
                <a:effectLst/>
                <a:latin typeface="Arial" panose="020B0604020202020204" pitchFamily="34" charset="0"/>
              </a:rPr>
              <a:t>Concentration:</a:t>
            </a:r>
            <a:br>
              <a:rPr lang="en-IE" dirty="0"/>
            </a:br>
            <a:r>
              <a:rPr lang="en-IE" dirty="0">
                <a:effectLst/>
                <a:latin typeface="Arial" panose="020B0604020202020204" pitchFamily="34" charset="0"/>
              </a:rPr>
              <a:t>Ore: Soil moved:</a:t>
            </a:r>
            <a:br>
              <a:rPr lang="en-IE" dirty="0"/>
            </a:br>
            <a:r>
              <a:rPr lang="en-IE" dirty="0">
                <a:effectLst/>
                <a:latin typeface="Arial" panose="020B0604020202020204" pitchFamily="34" charset="0"/>
              </a:rPr>
              <a:t>10 % 25 kg</a:t>
            </a:r>
            <a:br>
              <a:rPr lang="en-IE" dirty="0"/>
            </a:br>
            <a:r>
              <a:rPr lang="en-IE" dirty="0">
                <a:effectLst/>
                <a:latin typeface="Arial" panose="020B0604020202020204" pitchFamily="34" charset="0"/>
              </a:rPr>
              <a:t>3 % 125 kg</a:t>
            </a:r>
          </a:p>
          <a:p>
            <a:endParaRPr lang="en-IE" dirty="0">
              <a:effectLst/>
              <a:latin typeface="Arial" panose="020B0604020202020204" pitchFamily="34" charset="0"/>
            </a:endParaRPr>
          </a:p>
          <a:p>
            <a:r>
              <a:rPr lang="en-GB" dirty="0"/>
              <a:t>1970-2020: a period that covers two-thirds of the historical growth in world energy demands</a:t>
            </a:r>
          </a:p>
          <a:p>
            <a:r>
              <a:rPr lang="en-GB" dirty="0"/>
              <a:t>"Even if world GDP growth falls to zero from its recent levels close to 3 % yr−1, long-term decadal-scale growth in resource demands and waste production will contin</a:t>
            </a:r>
            <a:r>
              <a:rPr lang="en-GB" dirty="0">
                <a:effectLst/>
              </a:rPr>
              <a:t>ue to accelerate. It is only by collapsing the historic accumulation of wealth we enjoy today, effectively by shrinking and slowing </a:t>
            </a:r>
            <a:r>
              <a:rPr lang="en-GB" dirty="0" err="1">
                <a:effectLst/>
              </a:rPr>
              <a:t>Lotka's</a:t>
            </a:r>
            <a:r>
              <a:rPr lang="en-GB" dirty="0">
                <a:effectLst/>
              </a:rPr>
              <a:t> wheel, that our resource demands and waste production will decline.”</a:t>
            </a:r>
            <a:endParaRPr lang="en-GB" dirty="0"/>
          </a:p>
          <a:p>
            <a:r>
              <a:rPr lang="en-GB" dirty="0" err="1">
                <a:effectLst/>
              </a:rPr>
              <a:t>Lotka's</a:t>
            </a:r>
            <a:r>
              <a:rPr lang="en-GB" dirty="0">
                <a:effectLst/>
              </a:rPr>
              <a:t> wheel and the long arm of history: how does the distant past determine today's global rate of energy consumption?, Timothy J. Garrett, Matheus R. </a:t>
            </a:r>
            <a:r>
              <a:rPr lang="en-GB" dirty="0" err="1">
                <a:effectLst/>
              </a:rPr>
              <a:t>Grasselli</a:t>
            </a:r>
            <a:r>
              <a:rPr lang="en-GB" dirty="0">
                <a:effectLst/>
              </a:rPr>
              <a:t>, and Stephen Keen, Copernicus, 2022 </a:t>
            </a:r>
            <a:r>
              <a:rPr lang="en-GB" dirty="0">
                <a:solidFill>
                  <a:srgbClr val="1D9BF0"/>
                </a:solidFill>
                <a:effectLst/>
              </a:rPr>
              <a:t>https://esd.copernicus.org/articles/13/1021/2022/esd-13-1021-2022.html</a:t>
            </a:r>
            <a:r>
              <a:rPr lang="en-GB" dirty="0">
                <a:effectLst/>
              </a:rPr>
              <a:t> </a:t>
            </a:r>
            <a:endParaRPr lang="en-GB" dirty="0"/>
          </a:p>
          <a:p>
            <a:endParaRPr lang="en-GB" dirty="0">
              <a:effectLst/>
              <a:latin typeface="Arial" panose="020B0604020202020204" pitchFamily="34" charset="0"/>
            </a:endParaRPr>
          </a:p>
          <a:p>
            <a:r>
              <a:rPr lang="en-GB" dirty="0">
                <a:effectLst/>
                <a:latin typeface="Arial" panose="020B0604020202020204" pitchFamily="34" charset="0"/>
              </a:rPr>
              <a:t>In the global North, 55% of all material consumed comes from the global South,” Jason Hickel wrote in 2022. “In the global South, only 6% of all material consumed comes from the global North.”</a:t>
            </a:r>
            <a:endParaRPr lang="en-IE" dirty="0">
              <a:effectLst/>
              <a:latin typeface="Arial" panose="020B0604020202020204" pitchFamily="34" charset="0"/>
            </a:endParaRPr>
          </a:p>
          <a:p>
            <a:endParaRPr lang="en-IE"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Emissions from the material production sector currently comprise approximately 25% of global emissions. Current production and consumption trajectories indicate global material use is predicted to double from 2015 to 2060.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industries with the highest contribution to this sector are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800" dirty="0">
                <a:effectLst/>
                <a:latin typeface="Arial" panose="020B0604020202020204" pitchFamily="34" charset="0"/>
                <a:ea typeface="Calibri" panose="020F0502020204030204" pitchFamily="34" charset="0"/>
                <a:cs typeface="Times New Roman" panose="02020603050405020304" pitchFamily="18" charset="0"/>
              </a:rPr>
              <a:t>, concrete, steel and plastics. The production of these four materials alone is currently responsible for 78% of GHG emissions from the material production sector.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Taking a Business as Usual (BAU) approach to materials production will lead to exceeding the budget by almost five times and result in a trajectory towards warming of 2.5oC.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Is net zero enough for the materials sector?, Zero Waste Europe,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https://zerowasteeurope.eu/library/is-net-zero-enough-for-the-materials-sector/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In the last 25 years, the amount of solid waste produced globally has soared from roughly 3 million tons per day to about 6 million tons per day. </a:t>
            </a:r>
          </a:p>
          <a:p>
            <a:r>
              <a:rPr lang="en-GB" dirty="0"/>
              <a:t>Since 1997 we have used over half the non-renewable resources extracted since the origin of humans.</a:t>
            </a:r>
          </a:p>
          <a:p>
            <a:r>
              <a:rPr lang="en-GB" dirty="0"/>
              <a:t>Further, if the economy keeps gro</a:t>
            </a:r>
            <a:r>
              <a:rPr lang="en-GB" dirty="0">
                <a:effectLst/>
              </a:rPr>
              <a:t>wing at the recent rate, in the next 25 years we will approximately double the amount of energy and materials we use. And by 50 years from today our energy and materials usage will have doubled again, and will therefore be four times current levels. In a hundred years, we will be using 16 times as much. If this same 2 to 3 percent rate of growth were to persist for a century beyond that, by the year 2222 we’d be using about 250 times the amount of physical resources we do now, and we’d be generating about 250 times as much waste.</a:t>
            </a:r>
            <a:endParaRPr lang="en-GB" dirty="0"/>
          </a:p>
          <a:p>
            <a:r>
              <a:rPr lang="en-GB" dirty="0">
                <a:effectLst/>
              </a:rPr>
              <a:t>The Final Doubling: On the Growth Ahead, Richard </a:t>
            </a:r>
            <a:r>
              <a:rPr lang="en-GB" dirty="0" err="1">
                <a:effectLst/>
              </a:rPr>
              <a:t>Heinberg</a:t>
            </a:r>
            <a:r>
              <a:rPr lang="en-GB" dirty="0">
                <a:effectLst/>
              </a:rPr>
              <a:t>, Common Dreams, 2022</a:t>
            </a:r>
            <a:endParaRPr lang="en-GB" dirty="0"/>
          </a:p>
          <a:p>
            <a:r>
              <a:rPr lang="en-GB" dirty="0">
                <a:solidFill>
                  <a:srgbClr val="1D9BF0"/>
                </a:solidFill>
                <a:effectLst/>
              </a:rPr>
              <a:t>https://www.commondreams.org/views/2022/11/06/final-doubling-growth-ahead</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“We're using more resources than the planet can sustainably provide, and half of total global emissions comes from the way we use materials. Shifting to a circular economy means a change in how we design not only products and new materials to eliminate waste, but also new policie</a:t>
            </a:r>
            <a:r>
              <a:rPr lang="en-GB" dirty="0">
                <a:effectLst/>
              </a:rPr>
              <a:t>s, infrastructure and business ecosystems.” </a:t>
            </a:r>
            <a:endParaRPr lang="en-GB" dirty="0"/>
          </a:p>
          <a:p>
            <a:r>
              <a:rPr lang="en-GB" dirty="0">
                <a:effectLst/>
              </a:rPr>
              <a:t>Stephen Jamieson – Global Head of Circular Economy Solutions at SAP</a:t>
            </a:r>
            <a:endParaRPr lang="en-GB" dirty="0"/>
          </a:p>
          <a:p>
            <a:r>
              <a:rPr lang="en-GB" dirty="0">
                <a:solidFill>
                  <a:srgbClr val="1D9BF0"/>
                </a:solidFill>
                <a:effectLst/>
              </a:rPr>
              <a:t>https://supplychaindigital.com/sustainability/supply-chain-circular-economy-still-distant-goal-says-sap</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sz="1200" dirty="0"/>
              <a:t>The vast majority of plastic that people put into recycling bins is headed to landfills, or worse, according to a report from Greenpeace on the state of plastic recycling in the U.S.</a:t>
            </a:r>
          </a:p>
          <a:p>
            <a:r>
              <a:rPr lang="en-GB" sz="1200" dirty="0"/>
              <a:t>The amount of plastic actually turned into new things has fallen to new lows of around 5%. That n</a:t>
            </a:r>
            <a:r>
              <a:rPr lang="en-GB" sz="1200" dirty="0">
                <a:effectLst/>
              </a:rPr>
              <a:t>umber is expected to drop further as more plastic is produced.</a:t>
            </a:r>
          </a:p>
          <a:p>
            <a:r>
              <a:rPr lang="en-GB" sz="1200" dirty="0">
                <a:effectLst/>
              </a:rPr>
              <a:t>This is no a bug but rather a feature of the system. The business model of plastics is waste. The business model of electronics is e-waste.</a:t>
            </a:r>
            <a:endParaRPr lang="en-GB" sz="1200" dirty="0"/>
          </a:p>
          <a:p>
            <a:r>
              <a:rPr lang="en-GB" sz="1200" dirty="0">
                <a:effectLst/>
              </a:rPr>
              <a:t>Recycling plastic is practically impossible — and the problem is getting worse, Laura Sullivan, 2022</a:t>
            </a:r>
            <a:endParaRPr lang="en-GB" sz="1200" dirty="0"/>
          </a:p>
          <a:p>
            <a:r>
              <a:rPr lang="en-GB" sz="1200" dirty="0">
                <a:solidFill>
                  <a:srgbClr val="1D9BF0"/>
                </a:solidFill>
                <a:effectLst/>
              </a:rPr>
              <a:t>https://www.npr.org/2022/10/24/1131131088/recycling-plastic-is-practically-impossible-and-the-problem-is-getting-worse</a:t>
            </a:r>
            <a:r>
              <a:rPr lang="en-GB" sz="1200" dirty="0">
                <a:effectLst/>
              </a:rPr>
              <a:t> </a:t>
            </a:r>
            <a:endParaRPr lang="en-GB" sz="1200"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Minerals are essential ingredients of the UN Sustainable Development Goals, but in contrast to other natural resources, they are missing from the goals and targets. </a:t>
            </a:r>
          </a:p>
          <a:p>
            <a:r>
              <a:rPr lang="en-GB" dirty="0"/>
              <a:t>The publication, Transforming Our World: The 2030 Agenda for Sustainable Development does not refer to the words </a:t>
            </a:r>
            <a:r>
              <a:rPr lang="en-GB" dirty="0">
                <a:effectLst/>
              </a:rPr>
              <a:t>‘mineral’, ‘mining’ or ‘miner’. </a:t>
            </a:r>
            <a:endParaRPr lang="en-GB" dirty="0"/>
          </a:p>
          <a:p>
            <a:r>
              <a:rPr lang="en-GB" dirty="0">
                <a:effectLst/>
              </a:rPr>
              <a:t>Mineral security essential to achieving the Sustainable Development Goals, Daniel M. Franks, Julia Keenan, </a:t>
            </a:r>
            <a:r>
              <a:rPr lang="en-GB" dirty="0" err="1">
                <a:effectLst/>
              </a:rPr>
              <a:t>Degol</a:t>
            </a:r>
            <a:r>
              <a:rPr lang="en-GB" dirty="0">
                <a:effectLst/>
              </a:rPr>
              <a:t> Hailu, Nature Sustainability, 2022 </a:t>
            </a:r>
            <a:endParaRPr lang="en-GB" dirty="0"/>
          </a:p>
          <a:p>
            <a:r>
              <a:rPr lang="en-GB" dirty="0">
                <a:solidFill>
                  <a:srgbClr val="1D9BF0"/>
                </a:solidFill>
                <a:effectLst/>
              </a:rPr>
              <a:t>https://www.nature.com/articles/s41893-022-00967-9</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In the last 50 years, our consumption of the Earth’s natural resources has more than tripled to a consumption of 1.8 planets today - and that alarming rate is set to rise to an expected consumption of 2.3 planets by 2040. Yet we’re currently only recycling 25-35% of the waste str</a:t>
            </a:r>
            <a:r>
              <a:rPr lang="en-GB" dirty="0">
                <a:effectLst/>
              </a:rPr>
              <a:t>eams that, by value and volume, are the most detrimental to the environment. </a:t>
            </a:r>
            <a:endParaRPr lang="en-GB" dirty="0"/>
          </a:p>
          <a:p>
            <a:r>
              <a:rPr lang="en-GB" dirty="0">
                <a:effectLst/>
              </a:rPr>
              <a:t>‘A “Paris Agreement” for recycling the Earth’s resources’, World Business Council for Sustainable Development, 2022</a:t>
            </a:r>
            <a:endParaRPr lang="en-GB" dirty="0"/>
          </a:p>
          <a:p>
            <a:r>
              <a:rPr lang="en-GB" dirty="0">
                <a:solidFill>
                  <a:srgbClr val="1D9BF0"/>
                </a:solidFill>
                <a:effectLst/>
              </a:rPr>
              <a:t>https://www.wbcsd.org/Pathways/Products-and-Materials/News/Why-we-need-a-Paris-Agreement-for-recycling-resources</a:t>
            </a:r>
            <a:r>
              <a:rPr lang="en-GB" dirty="0">
                <a:effectLst/>
              </a:rPr>
              <a:t> </a:t>
            </a:r>
            <a:endParaRPr lang="en-GB" dirty="0"/>
          </a:p>
          <a:p>
            <a:endParaRPr lang="en-IE" dirty="0">
              <a:effectLst/>
              <a:latin typeface="Arial" panose="020B0604020202020204" pitchFamily="34" charset="0"/>
            </a:endParaRPr>
          </a:p>
          <a:p>
            <a:endParaRPr lang="en-GB" dirty="0"/>
          </a:p>
          <a:p>
            <a:r>
              <a:rPr lang="en-GB" dirty="0"/>
              <a:t>"Mining companies are embracing their new role as stewards of the planet due in part to the perceived financial incentives that come from pursuing sustainability initiatives, specifically decarbonization." </a:t>
            </a:r>
          </a:p>
          <a:p>
            <a:r>
              <a:rPr lang="en-GB" dirty="0"/>
              <a:t>The study found that investors’ motivation for miners to pursue decarbonization is driven mainly by financial rather than environmental reasons.</a:t>
            </a:r>
          </a:p>
          <a:p>
            <a:r>
              <a:rPr lang="en-GB" dirty="0"/>
              <a:t>83% of investors view improving financial performance and strengthening the balance sheet as “important” or “very important” in the allocation of capital.</a:t>
            </a:r>
          </a:p>
          <a:p>
            <a:r>
              <a:rPr lang="en-GB" dirty="0"/>
              <a:t>37% of investors cited sustainability initiatives as having a great impact on the value of a mining company, coming in second to last.</a:t>
            </a:r>
          </a:p>
          <a:p>
            <a:r>
              <a:rPr lang="en-GB" dirty="0">
                <a:solidFill>
                  <a:srgbClr val="1D9BF0"/>
                </a:solidFill>
                <a:effectLst/>
              </a:rPr>
              <a:t>Mining’s new role as a champion of decarbonization, </a:t>
            </a:r>
            <a:r>
              <a:rPr lang="en-IE" dirty="0"/>
              <a:t>Kathryn Jacobs, Sean Keenan, Accenture, 2022</a:t>
            </a:r>
            <a:endParaRPr lang="en-GB" dirty="0">
              <a:solidFill>
                <a:srgbClr val="1D9BF0"/>
              </a:solidFill>
              <a:effectLst/>
            </a:endParaRPr>
          </a:p>
          <a:p>
            <a:r>
              <a:rPr lang="en-GB" dirty="0">
                <a:solidFill>
                  <a:srgbClr val="1D9BF0"/>
                </a:solidFill>
                <a:effectLst/>
              </a:rPr>
              <a:t>https://www.accenture.com/us-en/insights/natural-resources/mining-decarbonization</a:t>
            </a:r>
            <a:r>
              <a:rPr lang="en-GB" dirty="0"/>
              <a:t> </a:t>
            </a:r>
          </a:p>
          <a:p>
            <a:endParaRPr lang="en-IE" dirty="0">
              <a:effectLst/>
              <a:latin typeface="Arial" panose="020B0604020202020204" pitchFamily="34" charset="0"/>
            </a:endParaRPr>
          </a:p>
          <a:p>
            <a:endParaRPr lang="en-IE"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really no benign way of getting minerals out of the earth,” said Timothy Johnson, an expert on energy, natural resources, and the environment at Duke University told Grist magazine.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electric vehicle boom could bring lithium mines back to North Carolina, Blanca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Begert</a:t>
            </a:r>
            <a:r>
              <a:rPr lang="en-US" sz="1800" dirty="0">
                <a:effectLst/>
                <a:latin typeface="Arial" panose="020B0604020202020204" pitchFamily="34" charset="0"/>
                <a:ea typeface="Calibri" panose="020F0502020204030204" pitchFamily="34" charset="0"/>
                <a:cs typeface="Times New Roman" panose="02020603050405020304" pitchFamily="18" charset="0"/>
              </a:rPr>
              <a:t>, Grist,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https://grist.org/equity/electric-vehicles-north-carolina-lithium-mining-albemarle/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This way of living cannot last. And when it is over it would be far better that there be more of the world left rather than less. This is why our actions now are so important. What we do now determines what life is like—or, indeed, whether it exists at all—for those humans and nonhumans who come after us.</a:t>
            </a:r>
            <a:endParaRPr lang="en-IE" dirty="0">
              <a:effectLst/>
              <a:latin typeface="Arial" panose="020B0604020202020204" pitchFamily="34" charset="0"/>
            </a:endParaRPr>
          </a:p>
          <a:p>
            <a:r>
              <a:rPr lang="en-GB" dirty="0"/>
              <a:t>Bright Green Lies, Derrick Jensen, </a:t>
            </a:r>
            <a:r>
              <a:rPr lang="en-GB" dirty="0" err="1"/>
              <a:t>Lierre</a:t>
            </a:r>
            <a:r>
              <a:rPr lang="en-GB" dirty="0"/>
              <a:t> Keith, &amp; Max Wilbert, </a:t>
            </a:r>
            <a:r>
              <a:rPr lang="en-IE" dirty="0"/>
              <a:t>Monkfish Book Publishing, 2021</a:t>
            </a:r>
            <a:endParaRPr lang="en-GB" dirty="0"/>
          </a:p>
          <a:p>
            <a:endParaRPr lang="en-GB" dirty="0"/>
          </a:p>
          <a:p>
            <a:endParaRPr lang="en-GB" dirty="0"/>
          </a:p>
          <a:p>
            <a:r>
              <a:rPr lang="en-GB" sz="1800" b="0" i="0" u="none" strike="noStrike" baseline="0" dirty="0">
                <a:solidFill>
                  <a:srgbClr val="000000"/>
                </a:solidFill>
                <a:latin typeface="FormaDJRDeck"/>
              </a:rPr>
              <a:t>It is estimated that greenhouse gas emissions associated with primary metal and mineral production accounted for approximately 10% of total global energy-related emissions in 2018.*78 If historical trends and current patterns of production and consumption are followed - without transformative policy changes - the overall environmental impacts of extraction and processing of key minerals are projected to at least double between 2017 and 2060, as a result of both the increased scale of extraction and production and of declining ore grades</a:t>
            </a:r>
          </a:p>
          <a:p>
            <a:r>
              <a:rPr lang="en-GB" sz="1800" b="0" i="0" u="none" strike="noStrike" baseline="0" dirty="0">
                <a:solidFill>
                  <a:srgbClr val="000000"/>
                </a:solidFill>
                <a:latin typeface="FormaDJRDeck"/>
              </a:rPr>
              <a:t>Friends of the Earth</a:t>
            </a:r>
          </a:p>
          <a:p>
            <a:endParaRPr lang="en-GB" dirty="0"/>
          </a:p>
          <a:p>
            <a:endParaRPr lang="en-GB" dirty="0"/>
          </a:p>
          <a:p>
            <a:r>
              <a:rPr lang="en-GB" sz="1800" b="0" i="0" u="none" strike="noStrike" baseline="0" dirty="0">
                <a:solidFill>
                  <a:srgbClr val="000000"/>
                </a:solidFill>
                <a:latin typeface="FormaDJRDeck"/>
              </a:rPr>
              <a:t>By 2020, human-made materials outweighed all living biomass on earth.</a:t>
            </a:r>
          </a:p>
          <a:p>
            <a:r>
              <a:rPr lang="en-GB" sz="1800" b="0" i="0" u="none" strike="noStrike" baseline="0" dirty="0">
                <a:solidFill>
                  <a:srgbClr val="000000"/>
                </a:solidFill>
                <a:latin typeface="FormaDJRDeck"/>
              </a:rPr>
              <a:t>75% of the terrestrial environment and 40% of the marine environment are already severely altered, combined with an alarming and rapid loss of biodiversity, with close to one million species facing extinction.</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‘Green mining’ is a myth, Friends of the Earth Europe, 2021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https://friendsoftheearth.eu/publication/green-mining-myth-report/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A report by the International Energy Agency speaks of a need to open 50 more lithium and nickel mines, as well as 17 cobalt mines. The world will need to increase the production of metals and minerals by at least 12 times by 2050. Every year we need a Mount Everest. </a:t>
            </a:r>
          </a:p>
          <a:p>
            <a:r>
              <a:rPr lang="en-GB" dirty="0"/>
              <a:t>The weight </a:t>
            </a:r>
            <a:r>
              <a:rPr lang="en-GB" dirty="0">
                <a:effectLst/>
              </a:rPr>
              <a:t>of current technological waste exceeds that of the Great Wall of China, Pablo </a:t>
            </a:r>
            <a:r>
              <a:rPr lang="en-GB" dirty="0" err="1">
                <a:effectLst/>
              </a:rPr>
              <a:t>Gámez</a:t>
            </a:r>
            <a:r>
              <a:rPr lang="en-GB" dirty="0">
                <a:effectLst/>
              </a:rPr>
              <a:t>, Morning Express, 2022</a:t>
            </a:r>
            <a:endParaRPr lang="en-GB" dirty="0"/>
          </a:p>
          <a:p>
            <a:r>
              <a:rPr lang="en-GB" dirty="0">
                <a:solidFill>
                  <a:srgbClr val="1D9BF0"/>
                </a:solidFill>
                <a:effectLst/>
              </a:rPr>
              <a:t>https://morningexpress.in/pablo-gamez-researcher-the-weight-of-current-technological-waste-exceeds-that-of-the-great-wall-of-china/</a:t>
            </a:r>
            <a:r>
              <a:rPr lang="en-GB" dirty="0">
                <a:effectLst/>
              </a:rPr>
              <a:t> </a:t>
            </a:r>
            <a:endParaRPr lang="en-GB" dirty="0"/>
          </a:p>
          <a:p>
            <a:endParaRPr lang="en-GB" dirty="0"/>
          </a:p>
          <a:p>
            <a:endParaRPr lang="en-GB" dirty="0"/>
          </a:p>
          <a:p>
            <a:r>
              <a:rPr lang="en-GB" dirty="0"/>
              <a:t>Ensure sustainable consumption and production patterns, United Nations, 2019</a:t>
            </a:r>
          </a:p>
          <a:p>
            <a:r>
              <a:rPr lang="en-GB" dirty="0">
                <a:solidFill>
                  <a:srgbClr val="1D9BF0"/>
                </a:solidFill>
                <a:effectLst/>
              </a:rPr>
              <a:t>https://unstats.un.org/sdgs/report/2019/goal-12/</a:t>
            </a:r>
            <a:r>
              <a:rPr lang="en-GB" dirty="0"/>
              <a:t> </a:t>
            </a:r>
          </a:p>
          <a:p>
            <a:endParaRPr lang="en-GB" dirty="0"/>
          </a:p>
          <a:p>
            <a:r>
              <a:rPr lang="en-GB" dirty="0"/>
              <a:t>"The highest function of ecology is the understanding of consequences." -Frank Herbert</a:t>
            </a:r>
          </a:p>
          <a:p>
            <a:endParaRPr lang="en-GB" dirty="0"/>
          </a:p>
          <a:p>
            <a:endParaRPr lang="en-GB" dirty="0"/>
          </a:p>
          <a:p>
            <a:r>
              <a:rPr lang="en-GB" sz="1200" dirty="0"/>
              <a:t>Most often, the technique of recovering rare metals is to strip the earth to reach the ores.</a:t>
            </a:r>
          </a:p>
          <a:p>
            <a:r>
              <a:rPr lang="en-GB" sz="1200" dirty="0"/>
              <a:t>Once the excavation has been carried out, the rocks must be crushed into a fine powder and the elements separated. Most often this operation is done with strong acids or other chemicals t</a:t>
            </a:r>
            <a:r>
              <a:rPr lang="en-GB" sz="1200" dirty="0">
                <a:effectLst/>
              </a:rPr>
              <a:t>hat seep into the soil to the waterways and pollute groundwater. Then comes the refining operation, which produces radioactively charged metal dust.</a:t>
            </a:r>
            <a:endParaRPr lang="en-GB" sz="1200" dirty="0"/>
          </a:p>
          <a:p>
            <a:r>
              <a:rPr lang="en-GB" sz="1200" dirty="0">
                <a:effectLst/>
              </a:rPr>
              <a:t>Cancer rates among people living near open-pit rare earth mines are extremely high. </a:t>
            </a:r>
            <a:endParaRPr lang="en-GB" sz="1200" dirty="0"/>
          </a:p>
          <a:p>
            <a:r>
              <a:rPr lang="en-GB" sz="1200" dirty="0">
                <a:solidFill>
                  <a:srgbClr val="1D9BF0"/>
                </a:solidFill>
                <a:effectLst/>
              </a:rPr>
              <a:t>Rare Earth Recycling, Rona Rita David, Energy Industry Review, 2022</a:t>
            </a:r>
          </a:p>
          <a:p>
            <a:r>
              <a:rPr lang="en-GB" sz="1200" dirty="0">
                <a:solidFill>
                  <a:srgbClr val="1D9BF0"/>
                </a:solidFill>
                <a:effectLst/>
              </a:rPr>
              <a:t>https://energyindustryreview.com/metals-mining/rare-earth-recycling/</a:t>
            </a:r>
            <a:r>
              <a:rPr lang="en-GB" sz="1200" dirty="0">
                <a:effectLst/>
              </a:rPr>
              <a:t> </a:t>
            </a:r>
            <a:endParaRPr lang="en-GB" sz="1200" dirty="0"/>
          </a:p>
          <a:p>
            <a:endParaRPr lang="en-GB" dirty="0"/>
          </a:p>
          <a:p>
            <a:endParaRPr lang="en-GB" dirty="0"/>
          </a:p>
          <a:p>
            <a:r>
              <a:rPr lang="en-GB" dirty="0"/>
              <a:t>Half of all the oil consumed since the dawn of the modern oil age in 1859 has been consumed from 1998 through 2021 inclusive based on data available from the BP Statistical Review of World Energy. </a:t>
            </a:r>
          </a:p>
          <a:p>
            <a:r>
              <a:rPr lang="en-GB" dirty="0"/>
              <a:t>Acceleration forever? The increasing momentum of mineral extraction, By Kurt Cobb,</a:t>
            </a:r>
            <a:r>
              <a:rPr lang="en-GB" dirty="0">
                <a:effectLst/>
              </a:rPr>
              <a:t> Resource Insights, 2022 </a:t>
            </a:r>
            <a:endParaRPr lang="en-GB" dirty="0"/>
          </a:p>
          <a:p>
            <a:r>
              <a:rPr lang="en-GB" dirty="0">
                <a:solidFill>
                  <a:srgbClr val="1D9BF0"/>
                </a:solidFill>
                <a:effectLst/>
              </a:rPr>
              <a:t>https://www.resilience.org/stories/2022-07-10/acceleration-forever-the-increasing-momentum-of-mineral-extraction/</a:t>
            </a:r>
            <a:r>
              <a:rPr lang="en-GB" dirty="0">
                <a:effectLst/>
              </a:rPr>
              <a:t> </a:t>
            </a:r>
            <a:endParaRPr lang="en-GB" dirty="0"/>
          </a:p>
          <a:p>
            <a:endParaRPr lang="en-GB" dirty="0"/>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resource curse (also known as the paradox of plenty) refers to the failure of many resource-rich countries to benefit fully from their natural resource wealth, and for governments in these countries to respond effectively to public welfare needs. While one might expect to see better development outcomes after countries discover natural resources, resource-rich countries tend to have higher rates of conflict and authoritarianism, and lower rates of economic stability and economic growth, compared to their non-resource-rich neighbors.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Resource Curse, Natural Resource Governance Institute, 2015</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https://resourcegovernance.org/sites/default/files/nrgi_Resource-Curse.pdf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Greenhouse gas emissions from global mining and resource extraction result in up to £2.5tn ($3tn) in damages worldwide every year, according to a new study.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Dr Gavin Mudd, a mining researcher at the Royal Melbourne Institute of Technology who was not involved in the study, adds: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no recognition of the numerous other potential impacts associated with mining either – especially water pollution, water depletion, acid rain and particulate pollution associated with smelters”.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from mining cause ‘up to £2.5tn’ in environmental damages each year,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Anastasiia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Zagoruichyk</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GB" dirty="0" err="1"/>
              <a:t>CarbonBrief</a:t>
            </a:r>
            <a:r>
              <a:rPr lang="en-GB" dirty="0"/>
              <a:t>, 2022</a:t>
            </a:r>
          </a:p>
          <a:p>
            <a:r>
              <a:rPr lang="en-GB" dirty="0">
                <a:solidFill>
                  <a:srgbClr val="1D9BF0"/>
                </a:solidFill>
                <a:effectLst/>
              </a:rPr>
              <a:t>https://www.carbonbrief.org/emissions-from-mining-cause-up-to-2-5tn-in-environmental-damages-each-year/</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“According to the world Resources institute, every Year more than 100 billion tonnes of resources enter the economy and only 8.6% of them are recycled. If we continue this path, by 2050 we will need 1.5 planets to meet the market’s needs.” </a:t>
            </a:r>
          </a:p>
          <a:p>
            <a:br>
              <a:rPr lang="en-GB" dirty="0"/>
            </a:br>
            <a:endParaRPr lang="en-GB" dirty="0"/>
          </a:p>
          <a:p>
            <a:r>
              <a:rPr lang="en-GB" dirty="0">
                <a:solidFill>
                  <a:srgbClr val="1D9BF0"/>
                </a:solidFill>
                <a:effectLst/>
              </a:rPr>
              <a:t>https://assets.website-files.com/616e4a8481f6380f4a500f9a/61c232af93307c67550e67c0_Circulist_White_Paper_v1.5_Dec.2021.pdf</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50 years, global use of materials has nearly quadrupled—outpacing population growth. 1972: 28.6 billion tons. 2000: 54.9 billion tons 2019: 100 billion tonnes. 2050: 170 billion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90% of all materials extracted and used are wasted. It's getting worse: in only two years, global circularity wilted from 9.1% in 2018 to 8.6% in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https://www.circularity-gap.world/2022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https://www.bbc.com/future/article/20211215-the-buildings-made-from-rubbish</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mass of Mount Everest is 150 billion tonnes of rock and 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solidFill>
                  <a:srgbClr val="1D9BF0"/>
                </a:solidFill>
                <a:effectLst/>
              </a:rPr>
              <a:t>https://www.newscientist.com/article/mg25333730-800-the-end-of-waste-the-grand-plan-to-build-a-truly-circular-economy/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2800" dirty="0"/>
              <a:t>Humanity has now destroyed two-thirds of the world’s rainforests, half the coral reefs, and 87% of all wetlands. Now a million species are howling on the sharp edge of extinction. </a:t>
            </a:r>
          </a:p>
          <a:p>
            <a:r>
              <a:rPr lang="en-GB" sz="2800" dirty="0">
                <a:solidFill>
                  <a:srgbClr val="1D9BF0"/>
                </a:solidFill>
                <a:effectLst/>
              </a:rPr>
              <a:t>http://www.envirosagainstwar.org/2022/04/07/extinction-alert-this-time-the-asteroid-is-us/</a:t>
            </a:r>
            <a:r>
              <a:rPr lang="en-GB" sz="2800" dirty="0"/>
              <a:t> </a:t>
            </a:r>
          </a:p>
          <a:p>
            <a:endParaRPr lang="en-IE" dirty="0"/>
          </a:p>
          <a:p>
            <a:endParaRPr lang="en-IE" dirty="0"/>
          </a:p>
          <a:p>
            <a:r>
              <a:rPr lang="en-GB" sz="2800" dirty="0"/>
              <a:t>A single Tesla battery weighing 1,000 pounds requires extracting and processing some 500,000 pounds of materials. At this rate, over the next thirty years, we will need to mine more mineral ores than humans have extracted over the last 70,000 years. </a:t>
            </a:r>
          </a:p>
          <a:p>
            <a:r>
              <a:rPr lang="en-GB" sz="2800" dirty="0">
                <a:solidFill>
                  <a:srgbClr val="1D9BF0"/>
                </a:solidFill>
                <a:effectLst/>
              </a:rPr>
              <a:t>https://celdf.org/2022/04/some-things-never-change-but-we-better-start/</a:t>
            </a:r>
            <a:r>
              <a:rPr lang="en-GB" sz="2800" dirty="0"/>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dirty="0"/>
              <a:t>2020 UN report: Human activities have already altered 70% of the Earth’s land surface, degrading up to 40% of it. Four of the nine “planetary boundaries” – limits on how humans can safely use Earth’s resources – have already been exceeded. </a:t>
            </a:r>
          </a:p>
          <a:p>
            <a:r>
              <a:rPr lang="en-GB" dirty="0">
                <a:solidFill>
                  <a:srgbClr val="1D9BF0"/>
                </a:solidFill>
                <a:effectLst/>
              </a:rPr>
              <a:t>https://www.carbonbrief.org/un-land-report-five-key-takeaways-for-climate-change-food-systems-and-nature-loss</a:t>
            </a:r>
            <a:r>
              <a:rPr lang="en-GB" dirty="0"/>
              <a:t> </a:t>
            </a:r>
          </a:p>
          <a:p>
            <a:endParaRPr lang="en-IE" dirty="0"/>
          </a:p>
          <a:p>
            <a:r>
              <a:rPr lang="en-GB" dirty="0"/>
              <a:t>If you live in a middle-income country, every year you use roughly 17 tonnes of raw materials – equivalent to the weight of three elephants and twice as much as 20 years ago. For a person in a high-income country, it is 26 tonnes – or four and a half elephants' worth. </a:t>
            </a:r>
          </a:p>
          <a:p>
            <a:r>
              <a:rPr lang="en-GB" dirty="0">
                <a:solidFill>
                  <a:srgbClr val="1D9BF0"/>
                </a:solidFill>
                <a:effectLst/>
              </a:rPr>
              <a:t>https://www.bbc.com/future/article/20220413-how-ending-mining-would-change-the-world?ocid=ww.social.link.twitter</a:t>
            </a:r>
            <a:r>
              <a:rPr lang="en-GB" dirty="0">
                <a:effectLst/>
              </a:rPr>
              <a:t> </a:t>
            </a:r>
            <a:endParaRPr lang="en-GB" dirty="0"/>
          </a:p>
          <a:p>
            <a:endParaRPr lang="en-GB" dirty="0">
              <a:effectLst/>
            </a:endParaRPr>
          </a:p>
          <a:p>
            <a:endParaRPr lang="en-GB" dirty="0">
              <a:effectLst/>
            </a:endParaRPr>
          </a:p>
          <a:p>
            <a:r>
              <a:rPr lang="en-GB" dirty="0"/>
              <a:t>Victor Maus, a researcher in geoinformatics and sustainability at the University of Economics and Business in Vienna, Austria, has spent the last three years poring over satellite images of the Earth's surface to estimate the total area humans currently give over to mining. The r</a:t>
            </a:r>
            <a:r>
              <a:rPr lang="en-GB" dirty="0">
                <a:effectLst/>
              </a:rPr>
              <a:t>esults surprised him. "It's a country-sized area, and that's just with the mines that are reported," he says. </a:t>
            </a:r>
          </a:p>
          <a:p>
            <a:r>
              <a:rPr lang="en-GB" dirty="0"/>
              <a:t>Above ground, he found, mining sites covered around </a:t>
            </a:r>
            <a:r>
              <a:rPr lang="en-GB" dirty="0">
                <a:hlinkClick r:id="rId5"/>
              </a:rPr>
              <a:t>100,000 </a:t>
            </a:r>
            <a:r>
              <a:rPr lang="en-GB" dirty="0" err="1">
                <a:hlinkClick r:id="rId5"/>
              </a:rPr>
              <a:t>sq</a:t>
            </a:r>
            <a:r>
              <a:rPr lang="en-GB" dirty="0">
                <a:hlinkClick r:id="rId5"/>
              </a:rPr>
              <a:t> km (38,600 </a:t>
            </a:r>
            <a:r>
              <a:rPr lang="en-GB" dirty="0" err="1">
                <a:hlinkClick r:id="rId5"/>
              </a:rPr>
              <a:t>sq</a:t>
            </a:r>
            <a:r>
              <a:rPr lang="en-GB" dirty="0">
                <a:hlinkClick r:id="rId5"/>
              </a:rPr>
              <a:t> miles),</a:t>
            </a:r>
            <a:r>
              <a:rPr lang="en-GB" dirty="0"/>
              <a:t> larger than Austria or five times the size of Wales. "And that's just the mines that are active," says Maus.</a:t>
            </a:r>
          </a:p>
          <a:p>
            <a:r>
              <a:rPr lang="en-GB" dirty="0"/>
              <a:t>Mining is also one of the most basic forms of enterprise, and many locations are unreported. "In reality, the world's total mining area is even larger."</a:t>
            </a:r>
          </a:p>
          <a:p>
            <a:r>
              <a:rPr lang="en-GB" dirty="0">
                <a:solidFill>
                  <a:srgbClr val="1D9BF0"/>
                </a:solidFill>
                <a:effectLst/>
              </a:rPr>
              <a:t>https://www.bbc.com/future/article/20220413-how-ending-mining-would-change-the-world?ocid=ww.social.link.twitter</a:t>
            </a:r>
            <a:r>
              <a:rPr lang="en-GB" dirty="0">
                <a:effectLst/>
              </a:rPr>
              <a:t> </a:t>
            </a:r>
            <a:endParaRPr lang="en-GB" dirty="0"/>
          </a:p>
          <a:p>
            <a:endParaRPr lang="en-IE" dirty="0"/>
          </a:p>
          <a:p>
            <a:r>
              <a:rPr lang="en-GB" dirty="0"/>
              <a:t>The land area for Ireland is 68,890.0 </a:t>
            </a:r>
            <a:r>
              <a:rPr lang="en-GB" dirty="0" err="1"/>
              <a:t>sq</a:t>
            </a:r>
            <a:r>
              <a:rPr lang="en-GB" dirty="0"/>
              <a:t> km </a:t>
            </a:r>
          </a:p>
          <a:p>
            <a:r>
              <a:rPr lang="en-GB" dirty="0">
                <a:solidFill>
                  <a:srgbClr val="1D9BF0"/>
                </a:solidFill>
                <a:effectLst/>
              </a:rPr>
              <a:t>https://data.worldbank.org/indicator/AG.LND.TOTL.K2?locations=IE</a:t>
            </a:r>
            <a:r>
              <a:rPr lang="en-GB" dirty="0"/>
              <a:t> </a:t>
            </a:r>
          </a:p>
          <a:p>
            <a:endParaRPr lang="en-IE" dirty="0"/>
          </a:p>
          <a:p>
            <a:r>
              <a:rPr lang="en-GB" dirty="0"/>
              <a:t>“In the twentieth century, the human population increased four-fold, from 1.6 to 6.1 billion people. During the same time, global energy consumption increased between twelve and sixteen-fold."</a:t>
            </a:r>
          </a:p>
          <a:p>
            <a:r>
              <a:rPr lang="en-GB" dirty="0"/>
              <a:t>Soumya Dutta, India Climate Justice</a:t>
            </a:r>
          </a:p>
          <a:p>
            <a:r>
              <a:rPr lang="en-GB" dirty="0">
                <a:solidFill>
                  <a:srgbClr val="1D9BF0"/>
                </a:solidFill>
                <a:effectLst/>
              </a:rPr>
              <a:t>https://www.ourwebofinconvenienttruths.com/letter-3/</a:t>
            </a:r>
            <a:r>
              <a:rPr lang="en-GB" dirty="0"/>
              <a:t> </a:t>
            </a:r>
          </a:p>
          <a:p>
            <a:endParaRPr lang="en-IE" dirty="0"/>
          </a:p>
          <a:p>
            <a:r>
              <a:rPr lang="en-GB" dirty="0"/>
              <a:t>“Our tech consumption habits remain highly unsustainable and have left us at risk of exhausting the raw elements we need, thus continuing to exacerbate environmental damage.” </a:t>
            </a:r>
          </a:p>
          <a:p>
            <a:r>
              <a:rPr lang="en-GB" dirty="0"/>
              <a:t>Prof. Tom Welton</a:t>
            </a:r>
          </a:p>
          <a:p>
            <a:r>
              <a:rPr lang="en-GB" dirty="0"/>
              <a:t>President of UK Royal Society of Chemistry </a:t>
            </a:r>
            <a:r>
              <a:rPr lang="en-GB" dirty="0">
                <a:solidFill>
                  <a:srgbClr val="1D9BF0"/>
                </a:solidFill>
                <a:effectLst/>
              </a:rPr>
              <a:t>https://wonderfulengineering.com/these-scientists-say-that-we-need-to-start-mining-e-waste-instead-of-the-earth/</a:t>
            </a:r>
            <a:r>
              <a:rPr lang="en-GB" dirty="0"/>
              <a:t> </a:t>
            </a:r>
          </a:p>
          <a:p>
            <a:endParaRPr lang="en-IE" dirty="0"/>
          </a:p>
          <a:p>
            <a:r>
              <a:rPr lang="en-GB" dirty="0"/>
              <a:t>You’re a typical American in 1870. You live on a rural farm. If you’re a man, you likely began a lifetime of manual labour as a teen, which will end when you’re disabled or dead. If you’re a woman, you spend your time on labour-intensive housework. If you're Black or any other mi</a:t>
            </a:r>
            <a:r>
              <a:rPr lang="en-GB" dirty="0">
                <a:effectLst/>
              </a:rPr>
              <a:t>nority, life is even harder.</a:t>
            </a:r>
            <a:endParaRPr lang="en-GB" dirty="0"/>
          </a:p>
          <a:p>
            <a:r>
              <a:rPr lang="en-GB" dirty="0">
                <a:effectLst/>
              </a:rPr>
              <a:t>You’re isolated from the world, with no telephone or postal service. When night falls, you live by candlelight. You defecate in an outhouse.</a:t>
            </a:r>
            <a:endParaRPr lang="en-GB" dirty="0"/>
          </a:p>
          <a:p>
            <a:r>
              <a:rPr lang="en-GB" dirty="0">
                <a:effectLst/>
              </a:rPr>
              <a:t>One day, you fall asleep and wake up in 1940. Life is totally different. Your home is "networked" – you have electricity, gas, telephone, water, and sewer connections. You marvel at new forms of entertainment, like the phonograph, radio, and motion picture. The Empire State Building looms over New York, surrounded by other impossibly tall buildings. You might own a car, and if you don’t, you have met people who do. Some of the wealthiest people you encounter have even flown in a plane. </a:t>
            </a:r>
          </a:p>
          <a:p>
            <a:r>
              <a:rPr lang="en-GB" dirty="0"/>
              <a:t>Progress studies doesn't desire a world where humans live more harmoniously with nature. "Humanism says that when improving human life requires altering the environment, humanity takes moral precedence over nature."</a:t>
            </a:r>
          </a:p>
          <a:p>
            <a:r>
              <a:rPr lang="en-GB" dirty="0"/>
              <a:t>Jason Crawford, </a:t>
            </a:r>
            <a:r>
              <a:rPr lang="en-IE" dirty="0"/>
              <a:t>entrepreneur </a:t>
            </a:r>
            <a:r>
              <a:rPr lang="en-GB" dirty="0"/>
              <a:t> </a:t>
            </a:r>
          </a:p>
          <a:p>
            <a:r>
              <a:rPr lang="en-GB" dirty="0">
                <a:solidFill>
                  <a:srgbClr val="1D9BF0"/>
                </a:solidFill>
                <a:effectLst/>
              </a:rPr>
              <a:t>Do we need a better understanding of 'progress’? </a:t>
            </a:r>
            <a:r>
              <a:rPr lang="en-IE" dirty="0"/>
              <a:t>Garrison Lovely, BBC, 2022</a:t>
            </a:r>
            <a:endParaRPr lang="en-GB" dirty="0">
              <a:solidFill>
                <a:srgbClr val="1D9BF0"/>
              </a:solidFill>
              <a:effectLst/>
            </a:endParaRPr>
          </a:p>
          <a:p>
            <a:r>
              <a:rPr lang="en-GB" dirty="0">
                <a:solidFill>
                  <a:srgbClr val="1D9BF0"/>
                </a:solidFill>
                <a:effectLst/>
              </a:rPr>
              <a:t>https://www.bbc.com/future/article/20220615-do-we-need-a-better-understanding-of-progress?ocid=ww.social.link.email=</a:t>
            </a:r>
            <a:r>
              <a:rPr lang="en-GB" dirty="0">
                <a:effectLst/>
              </a:rPr>
              <a:t> </a:t>
            </a:r>
            <a:endParaRPr lang="en-GB" dirty="0"/>
          </a:p>
          <a:p>
            <a:endParaRPr lang="en-IE" dirty="0"/>
          </a:p>
          <a:p>
            <a:r>
              <a:rPr lang="en-GB" dirty="0"/>
              <a:t>Yes, We Need to Talk About Cutting Energy Demand</a:t>
            </a:r>
          </a:p>
          <a:p>
            <a:r>
              <a:rPr lang="en-GB" dirty="0"/>
              <a:t>By focusing only on energy supply, the world is ignoring some of the cheapest and quickest ways to fight the crisis. </a:t>
            </a:r>
          </a:p>
          <a:p>
            <a:r>
              <a:rPr lang="en-GB" dirty="0">
                <a:solidFill>
                  <a:srgbClr val="1D9BF0"/>
                </a:solidFill>
                <a:effectLst/>
              </a:rPr>
              <a:t>https://foreignpolicy.com/2022/06/29/energy-demand-supply-efficiency-conservation-oil-gas-crisis-russia-europe-prices-inflation/?utm_campaign=Weekly%20Briefing&amp;utm_content=20220701&amp;utm_medium=email&amp;utm_source=Revue%20newsletter</a:t>
            </a:r>
            <a:r>
              <a:rPr lang="en-GB" dirty="0"/>
              <a:t> </a:t>
            </a:r>
          </a:p>
          <a:p>
            <a:endParaRPr lang="en-IE" dirty="0"/>
          </a:p>
          <a:p>
            <a:r>
              <a:rPr lang="en-GB" dirty="0"/>
              <a:t>Life Helps Make Almost Half of All Minerals on Earth, Joanna Thompson, Quanta Magazine, 2022 </a:t>
            </a:r>
          </a:p>
          <a:p>
            <a:r>
              <a:rPr lang="en-GB" dirty="0">
                <a:solidFill>
                  <a:srgbClr val="1D9BF0"/>
                </a:solidFill>
                <a:effectLst/>
              </a:rPr>
              <a:t>https://www.quantamagazine.org/life-helps-make-almost-half-of-all-minerals-20220701/</a:t>
            </a:r>
            <a:r>
              <a:rPr lang="en-GB" dirty="0"/>
              <a:t> </a:t>
            </a:r>
          </a:p>
          <a:p>
            <a:endParaRPr lang="en-IE"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This whole debate about global warming, to me, it is so annoying,” Vaclav Smil said to David Wallace-Wells in a totally must-read article in the Intelligencer. “We knew, we got an inkling of it with Joseph Fourier in 1828. We were on pretty solid ground understanding the physics of it by 1860s. And by the time we got to Svante Arrhenius in 1895, he did the calculations, which are almost perfectly the same ones as we do now with these massive machines and 200,000 lines of code.”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Vaclav Smil: We Must Leave Growth Behind, David Wallace-Wells, Intelligencer, 2019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https://nymag.com/intelligencer/2019/09/vaclav-smil-on-the-need-to-abandon-growth.html</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t>“Global reserves are not large enough to supply enough metals to build the renewable non-fossil fuels industrial system.”</a:t>
            </a:r>
          </a:p>
          <a:p>
            <a:r>
              <a:rPr lang="en-GB" sz="1800" dirty="0"/>
              <a:t>Simon Michaux of the Finnish Geological Survey </a:t>
            </a:r>
            <a:r>
              <a:rPr lang="en-GB" sz="1800" dirty="0">
                <a:solidFill>
                  <a:srgbClr val="1D9BF0"/>
                </a:solidFill>
                <a:effectLst/>
              </a:rPr>
              <a:t>https://www.commondreams.org/views/2022/11/06/final-doubling-growth-ahead</a:t>
            </a:r>
            <a:r>
              <a:rPr lang="en-GB" sz="1800" dirty="0"/>
              <a:t> </a:t>
            </a:r>
          </a:p>
          <a:p>
            <a:endParaRPr lang="en-GB" sz="1800" dirty="0"/>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In The Wall Street Journal Guide to Investing in the Apocalypse, authors James </a:t>
            </a:r>
            <a:r>
              <a:rPr lang="en-GB" sz="2800" dirty="0" err="1"/>
              <a:t>Altucher</a:t>
            </a:r>
            <a:r>
              <a:rPr lang="en-GB" sz="2800" dirty="0"/>
              <a:t> and Douglas R. </a:t>
            </a:r>
            <a:r>
              <a:rPr lang="en-GB" sz="2800" dirty="0" err="1"/>
              <a:t>Sease</a:t>
            </a:r>
            <a:r>
              <a:rPr lang="en-GB" sz="2800" dirty="0"/>
              <a:t> provide investors with provocative and essential guidance that will enable them to take advantage of the lucrative investment opportunities that inevitably will arise when disaster strikes. The only book of its kind currently on the market, this </a:t>
            </a:r>
            <a:r>
              <a:rPr lang="en-GB" sz="2800" dirty="0" err="1"/>
              <a:t>indispensible</a:t>
            </a:r>
            <a:r>
              <a:rPr lang="en-GB" sz="2800" dirty="0"/>
              <a:t> handbook will help savvy investors make money by seeing opportunity where others see only peril.</a:t>
            </a:r>
          </a:p>
          <a:p>
            <a:r>
              <a:rPr lang="en-GB" sz="1800" dirty="0"/>
              <a:t>The Wall Street Journal Guide to Investing in the Apocalypse: Make Money by Seeing Opportunity Where Others See Peril, James </a:t>
            </a:r>
            <a:r>
              <a:rPr lang="en-GB" sz="1800" dirty="0" err="1"/>
              <a:t>Altucher</a:t>
            </a:r>
            <a:r>
              <a:rPr lang="en-GB" sz="1800" dirty="0"/>
              <a:t>, Douglas R </a:t>
            </a:r>
            <a:r>
              <a:rPr lang="en-GB" sz="1800" dirty="0" err="1"/>
              <a:t>Sease</a:t>
            </a:r>
            <a:r>
              <a:rPr lang="en-GB" sz="1800"/>
              <a:t>, 2011</a:t>
            </a:r>
            <a:endParaRPr lang="en-GB" sz="1800" dirty="0"/>
          </a:p>
          <a:p>
            <a:endParaRPr lang="en-GB" sz="1800" dirty="0"/>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76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After 90 days, the probability of a piece of content being reused is 5%</a:t>
            </a:r>
          </a:p>
          <a:p>
            <a:r>
              <a:rPr lang="en-GB" dirty="0">
                <a:solidFill>
                  <a:srgbClr val="1D9BF0"/>
                </a:solidFill>
                <a:effectLst/>
              </a:rPr>
              <a:t>Data Is the New Oil, and That Makes It an Environmental Hazard, 2021, Bill Tolson VP of Global Compliance and eDiscovery, Archive 360, </a:t>
            </a:r>
            <a:r>
              <a:rPr lang="en-GB" dirty="0" err="1">
                <a:solidFill>
                  <a:srgbClr val="1D9BF0"/>
                </a:solidFill>
                <a:effectLst/>
              </a:rPr>
              <a:t>Toolox</a:t>
            </a:r>
            <a:endParaRPr lang="en-GB" dirty="0">
              <a:solidFill>
                <a:srgbClr val="1D9BF0"/>
              </a:solidFill>
              <a:effectLst/>
            </a:endParaRPr>
          </a:p>
          <a:p>
            <a:r>
              <a:rPr lang="en-GB" dirty="0">
                <a:solidFill>
                  <a:srgbClr val="1D9BF0"/>
                </a:solidFill>
                <a:effectLst/>
              </a:rPr>
              <a:t>https://www.toolbox.com/tech/big-data/guest-article/data-is-the-new-oil-and-that-makes-it-an-environmental-hazard/</a:t>
            </a:r>
            <a:r>
              <a:rPr lang="en-GB"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429225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The global IP traffic, which was just 100 GB per day three decades ago, has gone up to 1,50,000 GB per second. </a:t>
            </a:r>
          </a:p>
          <a:p>
            <a:r>
              <a:rPr lang="en-GB" dirty="0">
                <a:solidFill>
                  <a:srgbClr val="1B95E0"/>
                </a:solidFill>
                <a:effectLst/>
              </a:rPr>
              <a:t>https://www.thehindubusinessline.com/opinion/digitalisations-dark-side/article36207944.ece</a:t>
            </a:r>
            <a:r>
              <a:rPr lang="en-GB" dirty="0"/>
              <a:t> </a:t>
            </a:r>
          </a:p>
          <a:p>
            <a:endParaRPr lang="en-GB" dirty="0"/>
          </a:p>
          <a:p>
            <a:endParaRPr lang="en-GB" dirty="0"/>
          </a:p>
          <a:p>
            <a:r>
              <a:rPr lang="en-GB" dirty="0"/>
              <a:t>https://ahrefs.com/blog/search-traffic-study/</a:t>
            </a:r>
          </a:p>
          <a:p>
            <a:r>
              <a:rPr lang="en-GB" b="1" dirty="0"/>
              <a:t>90.63% of Content Gets No Traffic From Google. And How to Be in the Other 9.37% [New Research for 2020]</a:t>
            </a:r>
          </a:p>
          <a:p>
            <a:r>
              <a:rPr lang="en-GB" dirty="0">
                <a:hlinkClick r:id="rId3" tooltip="Posts by Tim Soulo"/>
              </a:rPr>
              <a:t>Tim </a:t>
            </a:r>
            <a:r>
              <a:rPr lang="en-GB" dirty="0" err="1">
                <a:hlinkClick r:id="rId3" tooltip="Posts by Tim Soulo"/>
              </a:rPr>
              <a:t>Soulo</a:t>
            </a:r>
            <a:r>
              <a:rPr lang="en-GB" dirty="0">
                <a:hlinkClick r:id="rId3" tooltip="Posts by Tim Soulo"/>
              </a:rPr>
              <a:t> </a:t>
            </a:r>
            <a:r>
              <a:rPr lang="en-GB" dirty="0"/>
              <a:t>Updated: March 31, 2020</a:t>
            </a:r>
          </a:p>
          <a:p>
            <a:endParaRPr lang="en-GB" dirty="0"/>
          </a:p>
          <a:p>
            <a:endParaRPr lang="en-GB" dirty="0"/>
          </a:p>
          <a:p>
            <a:endParaRPr lang="en-GB" dirty="0"/>
          </a:p>
          <a:p>
            <a:r>
              <a:rPr lang="en-GB" dirty="0"/>
              <a:t>On 6 August 1991, British physicist Tim Berners-Lee at CERN in Switzerland published the first ever website, the </a:t>
            </a:r>
            <a:r>
              <a:rPr lang="en-GB" dirty="0" err="1"/>
              <a:t>WorldWideWeb</a:t>
            </a:r>
            <a:r>
              <a:rPr lang="en-GB" dirty="0"/>
              <a:t> (W3). By the end of 1992 there were ten websites online and, after CERN made the W3 technology publicly available on a royalty-free basis in 1993, the internet gradually started to grow into the all-encompassing giant that it is today. </a:t>
            </a:r>
            <a:br>
              <a:rPr lang="en-GB" dirty="0"/>
            </a:br>
            <a:br>
              <a:rPr lang="en-GB" dirty="0"/>
            </a:br>
            <a:r>
              <a:rPr lang="en-GB" dirty="0"/>
              <a:t>By 1994, there were close to 3 thousand sites, one of which was a fledgling Yahoo! which, originally called 'Jerry and David's Guide to the World Wide Web', started its online life as a web directory. By the time Google came onto the scene there were over two million websites. As our infographic shows, today there are 1.71 billion, and looking at Internet Live Stats' counter, despite being lower than 2017's 1.76 billion, this figure is currently increasing at a fast rate.</a:t>
            </a:r>
          </a:p>
          <a:p>
            <a:r>
              <a:rPr lang="en-GB" dirty="0"/>
              <a:t>Image: Statista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eaLnBrk="1" hangingPunct="1"/>
            <a:endParaRPr lang="en-US" dirty="0">
              <a:latin typeface="Arial" charset="0"/>
              <a:cs typeface="Arial" charset="0"/>
            </a:endParaRPr>
          </a:p>
        </p:txBody>
      </p:sp>
    </p:spTree>
    <p:extLst>
      <p:ext uri="{BB962C8B-B14F-4D97-AF65-F5344CB8AC3E}">
        <p14:creationId xmlns:p14="http://schemas.microsoft.com/office/powerpoint/2010/main" val="405938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GB" dirty="0"/>
              <a:t>Based on </a:t>
            </a:r>
            <a:r>
              <a:rPr lang="en-GB" dirty="0" err="1"/>
              <a:t>Quettra’s</a:t>
            </a:r>
            <a:r>
              <a:rPr lang="en-GB" dirty="0"/>
              <a:t> data, we can see that the average app loses 77% of its DAUs within the first 3 days after the install. Within 30 days, it’s lost 90% of DAUs. Within 90 days, it’s over 95%. Stunning. The other way to say this is that the average app mostly loses its entire userbase within a few months, which is why of the &gt;1.5 million apps in the Google Play store, only a few thousand sustain meaningful traffic. (*Tabular data in the footnotes if you’re interested)</a:t>
            </a:r>
            <a:endParaRPr lang="en-US" dirty="0">
              <a:latin typeface="Arial" charset="0"/>
              <a:cs typeface="Arial" charset="0"/>
            </a:endParaRPr>
          </a:p>
          <a:p>
            <a:pPr eaLnBrk="1" hangingPunct="1"/>
            <a:endParaRPr lang="en-US" dirty="0">
              <a:latin typeface="Arial" charset="0"/>
              <a:cs typeface="Arial" charset="0"/>
            </a:endParaRPr>
          </a:p>
          <a:p>
            <a:pPr eaLnBrk="1" hangingPunct="1"/>
            <a:r>
              <a:rPr lang="en-US" dirty="0">
                <a:latin typeface="Arial" charset="0"/>
                <a:cs typeface="Arial" charset="0"/>
              </a:rPr>
              <a:t>95% of apps become unused after 90 days.</a:t>
            </a:r>
          </a:p>
          <a:p>
            <a:pPr eaLnBrk="1" hangingPunct="1"/>
            <a:r>
              <a:rPr lang="en-US" dirty="0">
                <a:latin typeface="Arial" charset="0"/>
                <a:cs typeface="Arial" charset="0"/>
              </a:rPr>
              <a:t>https://andrewchen.com/new-data-shows-why-losing-80-of-your-mobile-users-is-normal-and-that-the-best-apps-do-much-better/</a:t>
            </a: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73048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Smartphone life cycle costs</a:t>
            </a:r>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30% - 40% of the devices are being replaced, because hardware and software are no longer compatible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Android “brands only committed to two Android version updates, only phones released in the last two years will get the latest Android update — leaving tens of millions of devices out in the cold.”</a:t>
            </a:r>
          </a:p>
          <a:p>
            <a:r>
              <a:rPr lang="en-GB" dirty="0"/>
              <a:t>four or five years of updates that Apple delivers to its iPhones</a:t>
            </a:r>
          </a:p>
          <a:p>
            <a:r>
              <a:rPr lang="en-GB" dirty="0"/>
              <a:t>Two years of software updates is no longer enough for $1000 Android phones, Android Central, 2020 </a:t>
            </a:r>
          </a:p>
          <a:p>
            <a:r>
              <a:rPr lang="en-GB" dirty="0">
                <a:solidFill>
                  <a:srgbClr val="1D9BF0"/>
                </a:solidFill>
                <a:effectLst/>
              </a:rPr>
              <a:t>https://www.androidcentral.com/android-phones-software-updates-longer-two-years-apple</a:t>
            </a:r>
            <a:r>
              <a:rPr lang="en-GB" dirty="0"/>
              <a:t> </a:t>
            </a:r>
          </a:p>
          <a:p>
            <a:endParaRPr lang="en-GB" dirty="0"/>
          </a:p>
          <a:p>
            <a:r>
              <a:rPr lang="en-GB" dirty="0"/>
              <a:t>The full lifecycle of Europe’s smartphones is responsible for 14 million tonnes of emissions (CO2eq) each year, which is more than the carbon budget of Latvia in 2017. Increasing their lifetime by just one year would save more than 2 million tonnes of emissions; The average lifespan of a smartphone in Europe is three years, with annual sales of almost 211 million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Coolproducts</a:t>
            </a:r>
            <a:r>
              <a:rPr lang="en-GB" b="1" dirty="0"/>
              <a:t> don’t cost the Earth – European Environmental Bureau (EEB),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https://eeb.org/library/coolproducts-report/</a:t>
            </a:r>
          </a:p>
          <a:p>
            <a:endParaRPr lang="en-GB" dirty="0"/>
          </a:p>
          <a:p>
            <a:r>
              <a:rPr lang="en-GB" dirty="0">
                <a:effectLst/>
                <a:latin typeface="Arial" panose="020B0604020202020204" pitchFamily="34" charset="0"/>
              </a:rPr>
              <a:t>In Europe, “smartphones are on average replaced by users every two years. In more than half of the cases, the</a:t>
            </a:r>
            <a:br>
              <a:rPr lang="en-GB" dirty="0"/>
            </a:br>
            <a:r>
              <a:rPr lang="en-GB" dirty="0">
                <a:effectLst/>
                <a:latin typeface="Arial" panose="020B0604020202020204" pitchFamily="34" charset="0"/>
              </a:rPr>
              <a:t>replacement was found to be due to the user wanting a new model/software (in absence of failures).”</a:t>
            </a:r>
          </a:p>
          <a:p>
            <a:r>
              <a:rPr lang="en-GB" dirty="0">
                <a:effectLst/>
                <a:latin typeface="Arial" panose="020B0604020202020204" pitchFamily="34" charset="0"/>
              </a:rPr>
              <a:t>Guidance for the Assessment of Material Efficiency: Application to Smartphones, European Union, 2020</a:t>
            </a:r>
          </a:p>
          <a:p>
            <a:r>
              <a:rPr lang="en-GB" dirty="0">
                <a:effectLst/>
                <a:latin typeface="Arial" panose="020B0604020202020204" pitchFamily="34" charset="0"/>
              </a:rPr>
              <a:t>https://publications.jrc.ec.europa.eu/repository/bitstream/JRC116106/jrc116106_jrc_e4c_task2_smartphones_final_publ_id.pdf</a:t>
            </a:r>
          </a:p>
          <a:p>
            <a:endParaRPr lang="en-GB" dirty="0"/>
          </a:p>
          <a:p>
            <a:r>
              <a:rPr lang="en-GB" dirty="0"/>
              <a:t>It was calculated that the 1:1 displacement of new smartphones by used devices could decrease the carbon footprint (CF) by 52–79% (excluding communication services) and the life cycle costs (LCC) by 5–16%. An extension of the replacement cycle from 2 to 3 years could decrease the CF by 23–30% and the LCC by 4–10%, de</a:t>
            </a:r>
            <a:r>
              <a:rPr lang="en-GB" dirty="0">
                <a:effectLst/>
              </a:rPr>
              <a:t>pending on whether repair operations are required. </a:t>
            </a:r>
          </a:p>
          <a:p>
            <a:r>
              <a:rPr lang="en-IE" b="1" dirty="0"/>
              <a:t>Reducing the carbon footprint of ICT products through material efficiency strategies: A life cycle analysis of smartphones</a:t>
            </a:r>
          </a:p>
          <a:p>
            <a:r>
              <a:rPr lang="en-IE" dirty="0">
                <a:hlinkClick r:id="rId3"/>
              </a:rPr>
              <a:t>Mauro </a:t>
            </a:r>
            <a:r>
              <a:rPr lang="en-IE" dirty="0" err="1">
                <a:hlinkClick r:id="rId3"/>
              </a:rPr>
              <a:t>Cordella</a:t>
            </a:r>
            <a:r>
              <a:rPr lang="en-IE" dirty="0"/>
              <a:t>, </a:t>
            </a:r>
            <a:r>
              <a:rPr lang="en-IE" dirty="0">
                <a:hlinkClick r:id="rId4"/>
              </a:rPr>
              <a:t>Felice Alfieri</a:t>
            </a:r>
            <a:r>
              <a:rPr lang="en-IE" dirty="0"/>
              <a:t>, </a:t>
            </a:r>
            <a:r>
              <a:rPr lang="en-IE" dirty="0">
                <a:hlinkClick r:id="rId5"/>
              </a:rPr>
              <a:t>Javier </a:t>
            </a:r>
            <a:r>
              <a:rPr lang="en-IE" dirty="0" err="1">
                <a:hlinkClick r:id="rId5"/>
              </a:rPr>
              <a:t>Sanfelix</a:t>
            </a:r>
            <a:endParaRPr lang="en-IE" dirty="0"/>
          </a:p>
          <a:p>
            <a:r>
              <a:rPr lang="en-IE" dirty="0"/>
              <a:t>First published: 31 March 2021</a:t>
            </a:r>
          </a:p>
          <a:p>
            <a:r>
              <a:rPr lang="en-GB" dirty="0">
                <a:solidFill>
                  <a:srgbClr val="1D9BF0"/>
                </a:solidFill>
                <a:effectLst/>
              </a:rPr>
              <a:t>https://onlinelibrary.wiley.com/doi/10.1111/jiec.13119</a:t>
            </a:r>
            <a:r>
              <a:rPr lang="en-GB" dirty="0">
                <a:effectLst/>
              </a:rPr>
              <a:t> </a:t>
            </a:r>
            <a:endParaRPr lang="en-GB" dirty="0"/>
          </a:p>
          <a:p>
            <a:endParaRPr lang="en-GB" dirty="0"/>
          </a:p>
          <a:p>
            <a:r>
              <a:rPr lang="en-GB" dirty="0"/>
              <a:t>The cost of repairing a circuit board is about 10% of buying a new one, so why are we throwing them away so easily? </a:t>
            </a:r>
          </a:p>
          <a:p>
            <a:r>
              <a:rPr lang="en-GB" dirty="0">
                <a:solidFill>
                  <a:srgbClr val="1D9BF0"/>
                </a:solidFill>
                <a:effectLst/>
              </a:rPr>
              <a:t>https://interestingengineering.com/the-solution-to-our-e-waste-problem-repair-dont-waste</a:t>
            </a:r>
            <a:r>
              <a:rPr lang="en-GB" dirty="0"/>
              <a:t> </a:t>
            </a:r>
          </a:p>
          <a:p>
            <a:endParaRPr lang="en-GB" dirty="0"/>
          </a:p>
          <a:p>
            <a:r>
              <a:rPr lang="en-GB" b="1" dirty="0"/>
              <a:t>Extending the lifespan of smartphones and other electronics by just one year would save the EU as much carbon emissions as taking 2 million cars off the roads annually, </a:t>
            </a:r>
            <a:r>
              <a:rPr lang="en-GB" dirty="0"/>
              <a:t>European Environmental Bureau (EEB)</a:t>
            </a:r>
          </a:p>
          <a:p>
            <a:r>
              <a:rPr lang="en-GB" dirty="0"/>
              <a:t>https://eeb.org/revealed-the-climate-cost-of-disposable-smartphones/</a:t>
            </a:r>
          </a:p>
          <a:p>
            <a:endParaRPr lang="en-GB" dirty="0"/>
          </a:p>
          <a:p>
            <a:r>
              <a:rPr lang="en-GB" dirty="0"/>
              <a:t>If a phone is kept in use for at least 5 years, instead of the typical 2-3 years, the carbon impact per year of use could be cut by 50 per cent and the water impact could be halved.</a:t>
            </a:r>
            <a:endParaRPr lang="en-IE" dirty="0"/>
          </a:p>
          <a:p>
            <a:r>
              <a:rPr lang="en-IE" dirty="0"/>
              <a:t>https://www.green-alliance.org.uk/resources/Design_for_a_circular_economy.pdf</a:t>
            </a:r>
          </a:p>
          <a:p>
            <a:endParaRPr lang="en-IE" dirty="0"/>
          </a:p>
          <a:p>
            <a:r>
              <a:rPr lang="en-GB" dirty="0"/>
              <a:t>Software and hardware become obsolete within roughly a four-year period, meaning students are likely to be required to purchase a new smartphone or laptop during their college careers. </a:t>
            </a:r>
          </a:p>
          <a:p>
            <a:r>
              <a:rPr lang="en-GB" dirty="0">
                <a:solidFill>
                  <a:srgbClr val="1D9BF0"/>
                </a:solidFill>
                <a:effectLst/>
              </a:rPr>
              <a:t>https://limits.pubpub.org/pub/rn94aofn/release/2</a:t>
            </a:r>
            <a:r>
              <a:rPr lang="en-GB"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244968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800" dirty="0"/>
              <a:t>Archive storage</a:t>
            </a:r>
          </a:p>
          <a:p>
            <a:pPr marL="0" algn="l" rtl="0" eaLnBrk="1" fontAlgn="b"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b"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Azure blob storage prices 2021</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 Per GB / cents</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Premium: 	0.13 </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Hot:	0.016</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Cool	0.008</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Archive	0.0008</a:t>
            </a:r>
            <a:endParaRPr lang="en-IE" sz="18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ctr"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Archive is 151 times cheaper than Premium</a:t>
            </a:r>
            <a:endParaRPr lang="en-IE"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Azure Blob storage is Microsoft's object storage solution for the cloud. Blob storage is optimized for storing massive amounts of unstructured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https://azure.microsoft.com/en-gb/pricing/details/storage/blobs/</a:t>
            </a:r>
          </a:p>
          <a:p>
            <a:endParaRPr lang="en-IE"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89495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Apple Right to Repair</a:t>
            </a:r>
          </a:p>
          <a:p>
            <a:endParaRPr lang="en-GB" dirty="0"/>
          </a:p>
          <a:p>
            <a:r>
              <a:rPr lang="en-GB" dirty="0"/>
              <a:t>Why the Official iPhone Repair Kit Is So Cumbersome</a:t>
            </a:r>
          </a:p>
          <a:p>
            <a:r>
              <a:rPr lang="en-GB" dirty="0">
                <a:solidFill>
                  <a:srgbClr val="1D9BF0"/>
                </a:solidFill>
                <a:effectLst/>
              </a:rPr>
              <a:t>https://california18.com/why-the-official-iphone-repair-kit-is-so-cumbersome/4827262022/</a:t>
            </a:r>
            <a:r>
              <a:rPr lang="en-GB" dirty="0"/>
              <a:t> </a:t>
            </a:r>
          </a:p>
          <a:p>
            <a:endParaRPr lang="en-GB" dirty="0"/>
          </a:p>
          <a:p>
            <a:r>
              <a:rPr lang="en-GB" dirty="0"/>
              <a:t>Apple killed Right to Repair bills in more than 20 states because it wants to maintain the exclusive right to sell you repair services at massive markups compared to the tax-paying, local small businesses in your </a:t>
            </a:r>
            <a:r>
              <a:rPr lang="en-GB" dirty="0" err="1"/>
              <a:t>neighborhood</a:t>
            </a:r>
            <a:r>
              <a:rPr lang="en-GB" dirty="0"/>
              <a:t>. You are the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Cory Doctorow @Doctorow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Documents reveal tech lobbyists revised a right-to-repair bill before New York's governor 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Big Tech Rewrote the Nation’s First </a:t>
            </a:r>
            <a:r>
              <a:rPr lang="en-GB" dirty="0" err="1"/>
              <a:t>Cellphone</a:t>
            </a:r>
            <a:r>
              <a:rPr lang="en-GB" dirty="0"/>
              <a:t> Repair Law, Maddie Stone, Grist,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https://themarkup.org/news/2023/02/08/how-big-tech-rewrote-the-nations-first-cellphone-repair-law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42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In 2021, the UK and US, “49% of people have struggled to gain access to one or more services over the past year because of how they are offered online, including vital digital resources.”</a:t>
            </a:r>
          </a:p>
          <a:p>
            <a:r>
              <a:rPr lang="en-IE" dirty="0"/>
              <a:t>https://bdaily.co.uk/articles/2021/03/25/half-of-us-havent-been-able-to-use-basic-online-services-during-pandemic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130526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https://www.buzzfeed.com/hunterschwarz/how-many-photos-have-been-taken-ever-6zgv</a:t>
            </a:r>
          </a:p>
          <a:p>
            <a:pPr eaLnBrk="1" hangingPunct="1"/>
            <a:endParaRPr lang="en-US" dirty="0">
              <a:latin typeface="Arial" charset="0"/>
              <a:cs typeface="Arial" charset="0"/>
            </a:endParaRPr>
          </a:p>
          <a:p>
            <a:pPr eaLnBrk="1" hangingPunct="1"/>
            <a:r>
              <a:rPr lang="en-US" dirty="0">
                <a:latin typeface="Arial" charset="0"/>
                <a:cs typeface="Arial" charset="0"/>
              </a:rPr>
              <a:t>https://www.nytimes.com/2015/07/23/arts/international/photos-photos-everywhere.html</a:t>
            </a:r>
          </a:p>
          <a:p>
            <a:pPr eaLnBrk="1" hangingPunct="1"/>
            <a:endParaRPr lang="en-US" dirty="0">
              <a:latin typeface="Arial" charset="0"/>
              <a:cs typeface="Arial" charset="0"/>
            </a:endParaRPr>
          </a:p>
          <a:p>
            <a:pPr eaLnBrk="1" hangingPunct="1"/>
            <a:r>
              <a:rPr lang="en-GB" dirty="0">
                <a:latin typeface="Arial" charset="0"/>
                <a:cs typeface="Arial" charset="0"/>
              </a:rPr>
              <a:t>How Many Photos Will Be Taken in 2021?</a:t>
            </a:r>
          </a:p>
          <a:p>
            <a:pPr eaLnBrk="1" hangingPunct="1"/>
            <a:r>
              <a:rPr lang="en-GB" dirty="0">
                <a:latin typeface="Arial" charset="0"/>
                <a:cs typeface="Arial" charset="0"/>
              </a:rPr>
              <a:t>After a pandemic-related decline, photo-taking is expected to surge back up in 2021.</a:t>
            </a:r>
          </a:p>
          <a:p>
            <a:pPr eaLnBrk="1" hangingPunct="1"/>
            <a:r>
              <a:rPr lang="en-GB" dirty="0">
                <a:latin typeface="Arial" charset="0"/>
                <a:cs typeface="Arial" charset="0"/>
              </a:rPr>
              <a:t>By Nina </a:t>
            </a:r>
            <a:r>
              <a:rPr lang="en-GB" dirty="0" err="1">
                <a:latin typeface="Arial" charset="0"/>
                <a:cs typeface="Arial" charset="0"/>
              </a:rPr>
              <a:t>Pantic</a:t>
            </a:r>
            <a:r>
              <a:rPr lang="en-GB" dirty="0">
                <a:latin typeface="Arial" charset="0"/>
                <a:cs typeface="Arial" charset="0"/>
              </a:rPr>
              <a:t>, </a:t>
            </a:r>
            <a:r>
              <a:rPr lang="en-GB" dirty="0" err="1">
                <a:latin typeface="Arial" charset="0"/>
                <a:cs typeface="Arial" charset="0"/>
              </a:rPr>
              <a:t>Mylio</a:t>
            </a:r>
            <a:endParaRPr lang="en-US" dirty="0">
              <a:latin typeface="Arial" charset="0"/>
              <a:cs typeface="Arial" charset="0"/>
            </a:endParaRPr>
          </a:p>
          <a:p>
            <a:pPr eaLnBrk="1" hangingPunct="1"/>
            <a:r>
              <a:rPr lang="en-US" dirty="0">
                <a:latin typeface="Arial" charset="0"/>
                <a:cs typeface="Arial" charset="0"/>
              </a:rPr>
              <a:t>https://focus.mylio.com/tech-today/how-many-photos-will-be-taken-in-2021</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419272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(For a 24Bit *.BMP file 1X 700x500px = 1MB) (2X means that we multiply both edges so the file would be 1400x1000px and that's 4MB)</a:t>
            </a:r>
            <a:endParaRPr lang="en-IE" sz="1800">
              <a:effectLst/>
              <a:latin typeface="Arial" panose="020B060402020202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441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79180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Smartphone homepage</a:t>
            </a:r>
          </a:p>
          <a:p>
            <a:endParaRPr lang="en-GB" dirty="0"/>
          </a:p>
          <a:p>
            <a:endParaRPr lang="en-GB" dirty="0"/>
          </a:p>
          <a:p>
            <a:r>
              <a:rPr lang="en-GB" dirty="0"/>
              <a:t>The mass production of smartphones has exacerbated a wide range of environmental crises, including deforestation and water pollution. But the rising market of refurbished phones might offer some hope.</a:t>
            </a:r>
          </a:p>
          <a:p>
            <a:r>
              <a:rPr lang="en-GB" dirty="0"/>
              <a:t>A closer look at smartphone pollution: the true cost of our devices | </a:t>
            </a:r>
            <a:r>
              <a:rPr lang="en-GB" dirty="0" err="1"/>
              <a:t>FairPlanet</a:t>
            </a:r>
            <a:r>
              <a:rPr lang="en-GB" dirty="0"/>
              <a:t> https://www.fairplanet.org/story/smartphone-pollution-electronic-waste/</a:t>
            </a:r>
          </a:p>
          <a:p>
            <a:endParaRPr lang="en-GB" dirty="0"/>
          </a:p>
          <a:p>
            <a:r>
              <a:rPr lang="en-GB" dirty="0"/>
              <a:t>The manufacturing of a phone, which is composed of at least 70 materials, is energy intensive and often takes place in countries where electricity production results in high carbon emissions, according to industrial design experts. </a:t>
            </a:r>
          </a:p>
          <a:p>
            <a:r>
              <a:rPr lang="en-GB" dirty="0"/>
              <a:t>Smartphones Are Like Cars. So Why Don’t We Main</a:t>
            </a:r>
            <a:r>
              <a:rPr lang="en-GB" dirty="0">
                <a:effectLst/>
              </a:rPr>
              <a:t>tain Them?, Brian X. Chen, The New York Times, 2022</a:t>
            </a:r>
            <a:endParaRPr lang="en-GB" dirty="0"/>
          </a:p>
          <a:p>
            <a:r>
              <a:rPr lang="en-GB" dirty="0">
                <a:solidFill>
                  <a:srgbClr val="1D9BF0"/>
                </a:solidFill>
                <a:effectLst/>
              </a:rPr>
              <a:t>https://www.nytimes.com/2022/11/09/technology/personaltech/smartphone-repair.html?smid=tw-share</a:t>
            </a:r>
            <a:r>
              <a:rPr lang="en-GB" dirty="0">
                <a:effectLst/>
              </a:rPr>
              <a:t> </a:t>
            </a:r>
            <a:endParaRPr lang="en-GB" dirty="0"/>
          </a:p>
          <a:p>
            <a:endParaRPr lang="en-GB" dirty="0"/>
          </a:p>
          <a:p>
            <a:endParaRPr lang="en-GB" dirty="0"/>
          </a:p>
          <a:p>
            <a:r>
              <a:rPr lang="en-GB" dirty="0"/>
              <a:t>This year, 5.3 billion mobile phones will be thrown away the international waste electrical and electronic equipment (WEEE) forum says. </a:t>
            </a:r>
          </a:p>
          <a:p>
            <a:r>
              <a:rPr lang="en-GB" dirty="0"/>
              <a:t>E-waste: Five billion phones to be thrown away in 2022, Victoria Gill, BBC, 2022</a:t>
            </a:r>
          </a:p>
          <a:p>
            <a:r>
              <a:rPr lang="en-GB" dirty="0">
                <a:solidFill>
                  <a:srgbClr val="1D9BF0"/>
                </a:solidFill>
                <a:effectLst/>
              </a:rPr>
              <a:t>https://www.bbc.com/news/science-environment-63245150</a:t>
            </a:r>
            <a:r>
              <a:rPr lang="en-GB" dirty="0"/>
              <a:t> </a:t>
            </a:r>
          </a:p>
          <a:p>
            <a:endParaRPr lang="en-GB" dirty="0"/>
          </a:p>
          <a:p>
            <a:r>
              <a:rPr lang="en-GB" dirty="0"/>
              <a:t>Apple says that 70% of its carbon emissions come from manufacturing alone. And Compare and Recycle estimates that iPhone manufacturing in 2022 alone will generate a mind-boggling 17 megatons of CO2 emissions. </a:t>
            </a:r>
          </a:p>
          <a:p>
            <a:r>
              <a:rPr lang="en-GB" dirty="0"/>
              <a:t>Apple Isn't as Green as It Pretends to Be: Here's Why,</a:t>
            </a:r>
          </a:p>
          <a:p>
            <a:r>
              <a:rPr lang="en-GB" dirty="0" err="1"/>
              <a:t>Lucus</a:t>
            </a:r>
            <a:r>
              <a:rPr lang="en-GB" dirty="0"/>
              <a:t> Newman, </a:t>
            </a:r>
            <a:r>
              <a:rPr lang="en-GB" dirty="0">
                <a:effectLst/>
              </a:rPr>
              <a:t>Make Use Of, 2022</a:t>
            </a:r>
            <a:endParaRPr lang="en-GB" dirty="0"/>
          </a:p>
          <a:p>
            <a:r>
              <a:rPr lang="en-GB" dirty="0">
                <a:solidFill>
                  <a:srgbClr val="1D9BF0"/>
                </a:solidFill>
                <a:effectLst/>
              </a:rPr>
              <a:t>https://www.makeuseof.com/apple-isnt-as-green-as-it-pretends-to-be/</a:t>
            </a:r>
            <a:r>
              <a:rPr lang="en-GB" dirty="0">
                <a:effectLst/>
              </a:rPr>
              <a:t> </a:t>
            </a:r>
            <a:endParaRPr lang="en-GB" dirty="0"/>
          </a:p>
          <a:p>
            <a:endParaRPr lang="en-GB" dirty="0"/>
          </a:p>
          <a:p>
            <a:endParaRPr lang="en-GB" dirty="0"/>
          </a:p>
          <a:p>
            <a:endParaRPr lang="en-GB" dirty="0"/>
          </a:p>
          <a:p>
            <a:r>
              <a:rPr lang="en-GB" dirty="0"/>
              <a:t>Smartphones contribute to 12% of global e-waste, report says, Abhishek Chatterjee, The Hindu, 2021</a:t>
            </a:r>
          </a:p>
          <a:p>
            <a:r>
              <a:rPr lang="en-GB" dirty="0">
                <a:solidFill>
                  <a:srgbClr val="1D9BF0"/>
                </a:solidFill>
                <a:effectLst/>
              </a:rPr>
              <a:t>https://www.thehindu.com/sci-tech/technology/smartphones-contribute-to-12-of-global-e-waste-report-says/article38004581.ece</a:t>
            </a:r>
            <a:r>
              <a:rPr lang="en-GB" dirty="0"/>
              <a:t> </a:t>
            </a:r>
          </a:p>
          <a:p>
            <a:endParaRPr lang="en-GB" dirty="0"/>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How to Extend the Life of Your 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 Fix your smartphone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2. Replace the battery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3. Protect your screen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4. Repair damage immediately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5. Clean your ports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6. Pay attention to storage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7. Reset your device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When it's time to pass on your old 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https://www.techlicious.com/tip/how-to-make-your-smartphone-last-longer/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Smartphone production generates 60kg of CO2e, which is more than 300 times the weight of the phone itself. </a:t>
            </a:r>
            <a:endParaRPr lang="en-GB" dirty="0"/>
          </a:p>
          <a:p>
            <a:r>
              <a:rPr lang="en-GB" dirty="0"/>
              <a:t>If a phone is kept in use for at least 5 years, instead of the typical 2-3 years, the carbon impact per year of use could be cut by 50 per cent and the water impact could be halved.</a:t>
            </a:r>
            <a:endParaRPr lang="en-IE" dirty="0"/>
          </a:p>
          <a:p>
            <a:r>
              <a:rPr lang="en-IE" dirty="0"/>
              <a:t>https://www.green-alliance.org.uk/resources/Design_for_a_circular_economy.pdf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Chances are good that the device was assembled in a factory in China. The copper wiring from Indonesia, the cobalt in its rech</a:t>
            </a:r>
            <a:r>
              <a:rPr lang="en-GB" dirty="0">
                <a:effectLst/>
              </a:rPr>
              <a:t>argeable battery from the Democratic Republic of Congo, and the iron in its speakers and microphone from the Amazon. </a:t>
            </a:r>
            <a:r>
              <a:rPr lang="en-GB" dirty="0">
                <a:solidFill>
                  <a:srgbClr val="1D9BF0"/>
                </a:solidFill>
                <a:effectLst/>
              </a:rPr>
              <a:t>https://grist.org/sponsored/a-circular-economy-for-smartphones-and-laptops-electronics-circle-it/</a:t>
            </a:r>
            <a:r>
              <a:rPr lang="en-GB" dirty="0">
                <a:effectLst/>
              </a:rPr>
              <a:t> </a:t>
            </a:r>
            <a:endParaRPr lang="en-GB" dirty="0"/>
          </a:p>
          <a:p>
            <a:endParaRPr lang="en-GB" dirty="0"/>
          </a:p>
          <a:p>
            <a:r>
              <a:rPr lang="en-GB" dirty="0"/>
              <a:t>When the water required for all the steps to make a smart phone is added up, the water footprint of the production of a single phone is an estimated 3,190 gallons (14,500 </a:t>
            </a:r>
            <a:r>
              <a:rPr lang="en-GB" dirty="0" err="1"/>
              <a:t>liters</a:t>
            </a:r>
            <a:r>
              <a:rPr lang="en-GB" dirty="0"/>
              <a:t>). </a:t>
            </a:r>
          </a:p>
          <a:p>
            <a:r>
              <a:rPr lang="en-GB" dirty="0">
                <a:solidFill>
                  <a:srgbClr val="1D9BF0"/>
                </a:solidFill>
                <a:effectLst/>
              </a:rPr>
              <a:t>https://www.watercalculator.org/footprint/the-hidden-water-in-everyday-products/</a:t>
            </a:r>
            <a:r>
              <a:rPr lang="en-GB" dirty="0"/>
              <a:t> </a:t>
            </a:r>
          </a:p>
          <a:p>
            <a:endParaRPr lang="en-GB" dirty="0"/>
          </a:p>
          <a:p>
            <a:r>
              <a:rPr lang="en-GB" dirty="0"/>
              <a:t>"During the production of a typical smartphone 12,760 litres of water (equal to 160 baths) are used."</a:t>
            </a:r>
          </a:p>
          <a:p>
            <a:r>
              <a:rPr lang="en-IE" dirty="0"/>
              <a:t>https://www.green-alliance.org.uk/resources/Design_for_a_circular_economy.pdf</a:t>
            </a:r>
          </a:p>
          <a:p>
            <a:endParaRPr lang="en-GB" dirty="0"/>
          </a:p>
          <a:p>
            <a:r>
              <a:rPr lang="en-GB" dirty="0"/>
              <a:t>A smartphone handset consists of around 40% metals (predominantly copper, gold, platinum, silver and tungsten), 40% plastics and 20% ceramics and trace materials. </a:t>
            </a:r>
          </a:p>
          <a:p>
            <a:r>
              <a:rPr lang="en-GB" dirty="0">
                <a:solidFill>
                  <a:srgbClr val="1D9BF0"/>
                </a:solidFill>
                <a:effectLst/>
              </a:rPr>
              <a:t>https://www.techradar.com/news/phone-and-communications/mobile-phones/our-smartphone-addiction-is-costing-the-earth-1299378</a:t>
            </a:r>
            <a:r>
              <a:rPr lang="en-GB" dirty="0"/>
              <a:t> </a:t>
            </a:r>
          </a:p>
          <a:p>
            <a:endParaRPr lang="en-GB" dirty="0"/>
          </a:p>
          <a:p>
            <a:r>
              <a:rPr lang="en-GB" dirty="0"/>
              <a:t>A mobile phone is made up of 15% copper and other compounds, 10% other metals and 3% iron, according to the World Economic Forum’s report, A New Circular Vision for Electronics, Time for a Global Reboot. </a:t>
            </a:r>
          </a:p>
          <a:p>
            <a:r>
              <a:rPr lang="en-GB" dirty="0">
                <a:solidFill>
                  <a:srgbClr val="1B95E0"/>
                </a:solidFill>
                <a:effectLst/>
              </a:rPr>
              <a:t>https://theprint.in/world/your-old-phone-or-laptop-can-be-reborn-as-gold-jewellery-that-you-can-now-wear/637109/</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Of the 83 stable and non-radioactive elements in the periodic table, at least 70 can be found in smartphones. Of the 17 rare Earth metals, 16 are included in phones.</a:t>
            </a: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Neodymium, terbium and dysprosium, for example, are three of the rare Earth metals: they give your phone the power to vibrate. Terbium and dysprosium are used in touchscre</a:t>
            </a:r>
            <a:r>
              <a:rPr lang="en-GB" dirty="0">
                <a:effectLst/>
              </a:rPr>
              <a:t>ens to produce the colours of a phone display.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https://www.techradar.com/news/phone-and-communications/mobile-phones/our-smartphone-addiction-is-costing-the-earth-1299378</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F1419"/>
              </a:solidFill>
              <a:effectLst/>
              <a:latin typeface="TwitterChir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single smartphone, for example, can carry roughly 80% of the stable elements on the periodic table. </a:t>
            </a:r>
            <a:r>
              <a:rPr lang="en-GB" dirty="0">
                <a:solidFill>
                  <a:srgbClr val="1D9BF0"/>
                </a:solidFill>
                <a:effectLst/>
              </a:rPr>
              <a:t>https://www.visualcapitalist.com/visualizing-the-accumulation-of-human-made-mass-on-earth/</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F1419"/>
              </a:solidFill>
              <a:effectLst/>
              <a:latin typeface="TwitterChir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F1419"/>
                </a:solidFill>
                <a:effectLst/>
                <a:latin typeface="TwitterChirp"/>
              </a:rPr>
              <a:t>Only twenty of smartphone metals are currently recyclable.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D9BF0"/>
                </a:solidFill>
                <a:effectLst/>
                <a:latin typeface="TwitterChirp"/>
              </a:rPr>
              <a:t>https://www.cea.fr/presse/Pages/actualites-communiques/ntic/tout-s-explique-materiaux-critiques-smartphones.aspx</a:t>
            </a:r>
            <a:r>
              <a:rPr lang="en-GB" b="0" i="0" dirty="0">
                <a:solidFill>
                  <a:srgbClr val="0F1419"/>
                </a:solidFill>
                <a:effectLst/>
                <a:latin typeface="TwitterChirp"/>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China, the number of discarded mobile phones in the country is tipped to exceed 6 billion by 2025.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https://www.mobileworldlive.com/devices/news-devices/china-expected-to-have-6b-abandoned-handsets-by-2025</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About 70% of the phones in use are replaced by customers when still in perfectly good working condition.</a:t>
            </a:r>
          </a:p>
          <a:p>
            <a:r>
              <a:rPr lang="en-GB" dirty="0" err="1"/>
              <a:t>Wieser</a:t>
            </a:r>
            <a:r>
              <a:rPr lang="en-GB" dirty="0"/>
              <a:t> H, </a:t>
            </a:r>
            <a:r>
              <a:rPr lang="en-GB" dirty="0" err="1"/>
              <a:t>Tröger</a:t>
            </a:r>
            <a:r>
              <a:rPr lang="en-GB" dirty="0"/>
              <a:t> N (2017) Exploring the inner loops of the circular economy: Replacement, repair, and re-use of mobile phones in Austria. Elsevier, </a:t>
            </a:r>
            <a:r>
              <a:rPr lang="en-GB" dirty="0">
                <a:hlinkClick r:id="rId5"/>
              </a:rPr>
              <a:t>https://www.sciencedirect.com/science/article/abs/pii/S0959652617327798</a:t>
            </a:r>
            <a:endParaRPr lang="en-GB" dirty="0"/>
          </a:p>
          <a:p>
            <a:endParaRPr lang="en-GB" dirty="0"/>
          </a:p>
          <a:p>
            <a:r>
              <a:rPr lang="en-GB" dirty="0"/>
              <a:t>Modelling of different circular end-of-use scenarios for smartphones </a:t>
            </a:r>
          </a:p>
          <a:p>
            <a:r>
              <a:rPr lang="en-GB" dirty="0"/>
              <a:t>Repairing, refurbishing and remanufacturing </a:t>
            </a:r>
          </a:p>
          <a:p>
            <a:r>
              <a:rPr lang="en-GB" dirty="0">
                <a:solidFill>
                  <a:srgbClr val="1D9BF0"/>
                </a:solidFill>
                <a:effectLst/>
              </a:rPr>
              <a:t>https://link.springer.com/article/10.1007/s11367-021-01869-2</a:t>
            </a:r>
            <a:r>
              <a:rPr lang="en-GB" dirty="0"/>
              <a:t> </a:t>
            </a:r>
          </a:p>
          <a:p>
            <a:endParaRPr lang="en-GB" dirty="0"/>
          </a:p>
          <a:p>
            <a:r>
              <a:rPr lang="en-GB" dirty="0"/>
              <a:t>A new smartphone produces 56 kg of carbon emissions vs. just 11 kg from a refurbished smartphone. </a:t>
            </a:r>
          </a:p>
          <a:p>
            <a:r>
              <a:rPr lang="en-GB" dirty="0">
                <a:solidFill>
                  <a:srgbClr val="1D9BF0"/>
                </a:solidFill>
                <a:effectLst/>
              </a:rPr>
              <a:t>https://www.techrepublic.com/article/why-you-should-consider-purchasing-refurbished-over-new-electronics/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Smartphones contribute to 12% of global e-waste. This number will continue to increase unless we take measures to check it. From the perspective of carbon emissions, </a:t>
            </a:r>
            <a:r>
              <a:rPr lang="en-GB" dirty="0">
                <a:hlinkClick r:id="rId6"/>
              </a:rPr>
              <a:t>smartphone production</a:t>
            </a:r>
            <a:r>
              <a:rPr lang="en-GB" dirty="0"/>
              <a:t> alone contributes 80-90% of carbon emissions by the device.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Management Needs Push from Industry, Consumer, Govt, 2021, Counterpoint Research</a:t>
            </a:r>
            <a:endParaRPr lang="en-GB" dirty="0">
              <a:effectLst/>
              <a:latin typeface="Arial" panose="020B0604020202020204" pitchFamily="34" charset="0"/>
            </a:endParaRPr>
          </a:p>
          <a:p>
            <a:r>
              <a:rPr lang="en-GB" dirty="0">
                <a:effectLst/>
                <a:latin typeface="Arial" panose="020B0604020202020204" pitchFamily="34" charset="0"/>
              </a:rPr>
              <a:t>https://www.counterpointresearch.com/e-waste-management/</a:t>
            </a:r>
          </a:p>
          <a:p>
            <a:endParaRPr lang="en-GB" dirty="0">
              <a:effectLst/>
              <a:latin typeface="Arial" panose="020B0604020202020204" pitchFamily="34" charset="0"/>
            </a:endParaRPr>
          </a:p>
          <a:p>
            <a:r>
              <a:rPr lang="en-GB" dirty="0"/>
              <a:t>"While roughly 10 percent of the life cycle emissions of gas cars comes from manufacturing, 85 percent of the life cycle emissions of, for example, the iPhone 12 come from manufacturing." </a:t>
            </a:r>
          </a:p>
          <a:p>
            <a:r>
              <a:rPr lang="en-GB" dirty="0">
                <a:solidFill>
                  <a:srgbClr val="1B95E0"/>
                </a:solidFill>
                <a:effectLst/>
              </a:rPr>
              <a:t>https://www.vice.com/en/article/k78zjz/is-it-good-for-the-environment-to-replace-my-used-car-with-an-electric-vehicle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If we held on to our phones one year longer on average, the emissions reductions would be equivalent to taking 636,000 cars off the road and would reduce manufacturing material demand by 42.5 million pounds per day — which would be like cutting a jumbo-jet’s weight in raw materia</a:t>
            </a:r>
            <a:r>
              <a:rPr lang="en-GB" dirty="0">
                <a:effectLst/>
              </a:rPr>
              <a:t>l use every 17 minutes. </a:t>
            </a:r>
            <a:endParaRPr lang="en-GB" dirty="0"/>
          </a:p>
          <a:p>
            <a:r>
              <a:rPr lang="en-GB" dirty="0">
                <a:solidFill>
                  <a:srgbClr val="1B95E0"/>
                </a:solidFill>
                <a:effectLst/>
              </a:rPr>
              <a:t>https://uspirg.org/feature/usp/fix</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Americans used their phones a year longer, it would be the equivalent of taking 636,000 cars off the road annually. In the case of Europe, that figure rises to </a:t>
            </a:r>
            <a:r>
              <a:rPr lang="en-GB" dirty="0">
                <a:effectLst/>
              </a:rPr>
              <a:t>2 million cars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https://www.digitaltrends.com/features/smartphones-removable-batteries-climate-impact-comeback-analysis/</a:t>
            </a:r>
            <a:r>
              <a:rPr lang="en-GB" dirty="0">
                <a:effectLst/>
              </a:rPr>
              <a:t> </a:t>
            </a:r>
            <a:endParaRPr lang="en-GB" dirty="0"/>
          </a:p>
          <a:p>
            <a:endParaRPr lang="en-GB" dirty="0">
              <a:effectLst/>
              <a:hlinkClick r:id="rId7"/>
            </a:endParaRPr>
          </a:p>
          <a:p>
            <a:r>
              <a:rPr lang="en-GB" dirty="0"/>
              <a:t>“The iPhone is exemplary of American capitalism, in that it is produced almost entirely in the global South, with Southern resources and Southern labour, and yet the profits are booked as GDP in the USA.” </a:t>
            </a:r>
            <a:r>
              <a:rPr lang="en-GB" dirty="0">
                <a:hlinkClick r:id="rId7"/>
              </a:rPr>
              <a:t>Jason Hickel @jasonhickel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"Apple's own environmental reports, in fact, show that lifetime carbon emissions of newer iPhone models are higher than older models, and are growing — directly contradicting their claims of a greener phone." </a:t>
            </a:r>
          </a:p>
          <a:p>
            <a:r>
              <a:rPr lang="en-GB" dirty="0">
                <a:solidFill>
                  <a:srgbClr val="1B95E0"/>
                </a:solidFill>
                <a:effectLst/>
              </a:rPr>
              <a:t>https://www.businessinsider.com/broken-tech-right-to-repair-devices-environment-disaster-2021-8?r=US&amp;IR=T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When we switch off the screen, the phone takes several seconds to reach a stable low-power mode. More energy is consumed when we switch the smart-phone apps to the background instead of terminating them explicitly.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More energy is consumed when many hardware com-ponents are not turned off, such as Wi-Fi.</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background services wake up the phone periodically in the background, causing frequent power surges.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http://sei.pku.edu.cn/~yaoguo/papers/Wang-MobileCloud-16.pdf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The use of carbon </a:t>
            </a:r>
            <a:r>
              <a:rPr lang="en-GB" dirty="0" err="1"/>
              <a:t>fiber</a:t>
            </a:r>
            <a:r>
              <a:rPr lang="en-GB" dirty="0"/>
              <a:t> brings the weight of the device down to 125 g, 33% less than the average smartphone weight of 182 g. The phone is also 25% thinner than the average 8.3 mm thick smartphone at only 6.3 mm thick. </a:t>
            </a:r>
          </a:p>
          <a:p>
            <a:r>
              <a:rPr lang="en-GB" dirty="0">
                <a:solidFill>
                  <a:srgbClr val="1B95E0"/>
                </a:solidFill>
                <a:effectLst/>
              </a:rPr>
              <a:t>http://compositesmanufacturingmagazine.com/2021/03/worlds-first-carbon-fiber-monocoque-smartphone-introduced/</a:t>
            </a:r>
            <a:r>
              <a:rPr lang="en-GB" dirty="0"/>
              <a:t> </a:t>
            </a:r>
          </a:p>
          <a:p>
            <a:endParaRPr lang="en-GB" dirty="0"/>
          </a:p>
          <a:p>
            <a:pPr algn="l"/>
            <a:r>
              <a:rPr lang="en-GB" sz="1800" b="0" i="0" u="none" strike="noStrike" baseline="0" dirty="0">
                <a:latin typeface="NimbusRomNo9L-Regu"/>
              </a:rPr>
              <a:t>Manufacturing (capex) accounts for roughly 75% of the emissions for battery-powered devices. Energy consumed (</a:t>
            </a:r>
            <a:r>
              <a:rPr lang="en-GB" sz="1800" b="0" i="0" u="none" strike="noStrike" baseline="0" dirty="0" err="1">
                <a:latin typeface="NimbusRomNo9L-Regu"/>
              </a:rPr>
              <a:t>opex</a:t>
            </a:r>
            <a:r>
              <a:rPr lang="en-GB" sz="1800" b="0" i="0" u="none" strike="noStrike" baseline="0" dirty="0">
                <a:latin typeface="NimbusRomNo9L-Regu"/>
              </a:rPr>
              <a:t>) by these devices accounts for approximately 20% of emissions. By comparison, most emissions for always connected devices are from their energy consumption. Nonetheless, even for these devices, hardware manufacturing accounts for 40% of carbon output from personal assistants (e.g., Google Home) and 50% from desktops.</a:t>
            </a:r>
          </a:p>
          <a:p>
            <a:r>
              <a:rPr lang="en-GB" dirty="0">
                <a:effectLst/>
                <a:latin typeface="Arial" panose="020B0604020202020204" pitchFamily="34" charset="0"/>
              </a:rPr>
              <a:t>Chasing Carbon: The Elusive Environmental Footprint of Computing, Harvard University, 2020</a:t>
            </a:r>
            <a:endParaRPr lang="en-GB" dirty="0"/>
          </a:p>
          <a:p>
            <a:r>
              <a:rPr lang="en-GB" dirty="0">
                <a:solidFill>
                  <a:srgbClr val="1D9BF0"/>
                </a:solidFill>
                <a:effectLst/>
              </a:rPr>
              <a:t>https://arxiv.org/pdf/2011.02839.pdf</a:t>
            </a:r>
            <a:r>
              <a:rPr lang="en-GB" dirty="0"/>
              <a:t> </a:t>
            </a:r>
          </a:p>
          <a:p>
            <a:endParaRPr lang="en-GB" dirty="0"/>
          </a:p>
          <a:p>
            <a:endParaRPr lang="en-GB" dirty="0"/>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study published in the Journal of the Association of Consumer Research demonstrated that having your phone in the same room, even if it’s switched off and you’re doing your best to ignore it, can reduce available cognitive capacity.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“brain drain,” the more dependent we are on our devices, the higher this cognitive cost will be.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Canadian study found that even just sitting next to someone who is multitasking on a laptop can negatively affect a person’s learning and performance.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Nowadays, if you don’t know something, all you have to do is type a quick query into a search engine. But although this is certainly useful, researchers have also found that the more we use the internet to support and extend our memory, the more reliant we become on it and the less likely we are to form a memory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found that frequent media multitaskers report greater impulsivity and sensation seeking along with poorer working memory performance. Another showed that greater investment in mobile devices correlates with weaker tendency to delay gratification.</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from Dartmouth College showed that when we use digital platforms such as tablets or laptops for reading, we are more inclined to focus on concrete details rather than interpreting information more abstractly. Although this isn’t a bad thing per se, there are times when it’s beneficial to foster abstract thinking, so it’s important to be aware of how technology can affect our perceptions.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German study also found that compassionate people tend to spend less time on social media than those who are more self-centred.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study by University of British Columbia researchers found that even minor phone use during a meal with friends was enough to reduce a person’s enjoyment.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Digital, not all bad: research shows that video games can benefit our visual and decision-making skills, and even make us more detail-oriented.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from Dundee University in Scotland, adults who grew up in households with black-and-white television sets were more likely to dream in black-and-white, whereas younger participants almost always experienced their dreams in colour. A follow up study from the American Psychological Association found evidence suggesting that true greyscale dreams only occur in people who have had access to black-and-white media.</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5 Tips for Managing Digital Technology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Of course, given the potential downsides of constantly having our smartphones and other devices always at the ready, it’s important that we find a good balance between using digital technology constructively and keeping it in its place to avoid distractions and stay focused.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If you’re not sure where to start, here are a few ideas of things you can do to manage your use of digital technology.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1. Start with a digital detox.</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Research shows that the more dependent we are on our devices, the more mental energy they will eat up. So if you find that you’re struggling to disconnect or notice that your thoughts tend to drift to your phone even when you’re not using it, a digital detox might be in order.</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This might seem difficult to do if you’re expected to be online a lot for work or school, but just about anyone can afford to spend at least one day away from their devices. Taking a tech-free day is a great way to identify any time-wasting habits you may have formed and set some goals towards becoming more productive.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2. Set aside specific times in the day for email and social media.</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Rather than allowing yourself to be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sidetracked</a:t>
            </a:r>
            <a:r>
              <a:rPr lang="en-IE" sz="1800" dirty="0">
                <a:effectLst/>
                <a:latin typeface="Arial" panose="020B0604020202020204" pitchFamily="34" charset="0"/>
                <a:ea typeface="Calibri" panose="020F0502020204030204" pitchFamily="34" charset="0"/>
                <a:cs typeface="Times New Roman" panose="02020603050405020304" pitchFamily="18" charset="0"/>
              </a:rPr>
              <a:t> by the notifications and emails that will inevitably be streaming in throughout the day, set aside specific times throughout day for checking your emails, catching up on social media, and reading the news.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For example, if you’re expecting some important messages, you might decide to check your email every hour, but only log into social media or read the news during your lunch break. The rest of the time, or at least when it’s time to work or study, you should silence your notifications in order to prevent yourself from mindlessly checking your phone every time it buzzes.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3. Resist the urge to multi-task.</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One of the biggest downsides of using digital technology such as smartphones and laptops is that these devices allow us to do multiple things at once. We might be checking our emails while simultaneously reading the news, shopping online, and listening to music.</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But while you might feel like you’re being productive by tackling multiple tasks at once, research clearly shows that focusing on more than one activity at a time hinders our performance.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So if you want to kick this habit, put together a to-do list with everything that needs to be done that day and then make a conscious effort to engage with just one task at a time. Anything that isn’t on your list, provided it’s not urgent, can only be tackled once everything else has been completed.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4. Balance your use of technology with print.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Technology has made us more efficient in many ways, but there are still some instances where writing by hand or reading books could be beneficial. For example, writing by hand is thought to be better for brainstorming and can reduce distractions.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Of course, it’s not practical or logical to write everything by hand or ditch your laptop entirely in favour of textbooks, but there may still be cases where paper would better suit your purpose. For instance, since research shows that we tend to think more abstractly when reading from a book than a screen, if you know you need to be creative, you could make an effort to avoid using digital technology for that particular task. This might mean using a pen and paper to jot down your ideas, using print books rather than eBooks, or even printing out your reading materials beforehand.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5. Banish your phone when it’s time to focus.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Since simply having your phone near you is enough to distract you and consume precious mental energy, make a point of leaving your phone in another room when it’s time to focus.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If you need to use your phone, laptop or tablet to study or work, you can also try using an app that blocks distracting websites for a certain amount of time or allows you to set daily limits, such as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Offtime</a:t>
            </a:r>
            <a:r>
              <a:rPr lang="en-IE" sz="1800" dirty="0">
                <a:effectLst/>
                <a:latin typeface="Arial" panose="020B0604020202020204" pitchFamily="34" charset="0"/>
                <a:ea typeface="Calibri" panose="020F0502020204030204" pitchFamily="34" charset="0"/>
                <a:cs typeface="Times New Roman" panose="02020603050405020304" pitchFamily="18" charset="0"/>
              </a:rPr>
              <a:t>, Moment,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SelfControl</a:t>
            </a:r>
            <a:r>
              <a:rPr lang="en-IE" sz="1800" dirty="0">
                <a:effectLst/>
                <a:latin typeface="Arial" panose="020B0604020202020204" pitchFamily="34" charset="0"/>
                <a:ea typeface="Calibri" panose="020F0502020204030204" pitchFamily="34" charset="0"/>
                <a:cs typeface="Times New Roman" panose="02020603050405020304" pitchFamily="18" charset="0"/>
              </a:rPr>
              <a:t>, or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AppBlock</a:t>
            </a:r>
            <a:r>
              <a:rPr lang="en-IE" sz="1800"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When it isn’t possible to leave your devices in another room while you work, some experts suggest taking recharging breaks every hour and a half. These breaks don’t have to be very long, provided you use the time to step away from technology entirely. For example, you could go for a quick walk, do some stretching exercises or try meditating.</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What are some of the things you have tried in order to stay focused and avoid distractions when using digital technology? Let us know in the comments.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Digital Technology Shapes Cognitive Function</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By Marianne Stenger</a:t>
            </a:r>
          </a:p>
          <a:p>
            <a:pPr>
              <a:lnSpc>
                <a:spcPct val="107000"/>
              </a:lnSpc>
            </a:pPr>
            <a:r>
              <a:rPr lang="en-IE"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https://www.opencolleges.edu.au/informed/features/digital-technology-shapes-cognitive-function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a:p>
            <a:pPr algn="l"/>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27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The Mobile Performance Inequality Gap, 2021, Alex Russell</a:t>
            </a:r>
          </a:p>
          <a:p>
            <a:r>
              <a:rPr lang="en-GB" dirty="0">
                <a:effectLst/>
              </a:rPr>
              <a:t>We can now afford ~100KiB of HTML/CSS/fonts and ~300-350KiB of JS (</a:t>
            </a:r>
            <a:r>
              <a:rPr lang="en-GB" dirty="0" err="1">
                <a:effectLst/>
              </a:rPr>
              <a:t>gzipped</a:t>
            </a:r>
            <a:r>
              <a:rPr lang="en-GB" dirty="0">
                <a:effectLst/>
              </a:rPr>
              <a:t>). </a:t>
            </a:r>
          </a:p>
          <a:p>
            <a:r>
              <a:rPr lang="en-GB" dirty="0">
                <a:solidFill>
                  <a:srgbClr val="1D9BF0"/>
                </a:solidFill>
                <a:effectLst/>
              </a:rPr>
              <a:t>https://infrequently.org/2021/03/the-performance-inequality-gap/#mind-the-gap</a:t>
            </a:r>
            <a:r>
              <a:rPr lang="en-GB" dirty="0">
                <a:effectLst/>
              </a:rPr>
              <a:t>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r>
              <a:rPr lang="en-GB" dirty="0"/>
              <a:t>The state of web development</a:t>
            </a:r>
          </a:p>
          <a:p>
            <a:br>
              <a:rPr lang="en-GB" dirty="0"/>
            </a:br>
            <a:endParaRPr lang="en-GB" dirty="0"/>
          </a:p>
          <a:p>
            <a:r>
              <a:rPr lang="en-GB" dirty="0"/>
              <a:t>* We’re not answering to the users’ needs.</a:t>
            </a:r>
          </a:p>
          <a:p>
            <a:r>
              <a:rPr lang="en-GB" dirty="0"/>
              <a:t>* We’re overusing JS</a:t>
            </a:r>
          </a:p>
          <a:p>
            <a:r>
              <a:rPr lang="en-GB" dirty="0"/>
              <a:t>* We’re underusing HTML and CSS</a:t>
            </a:r>
          </a:p>
          <a:p>
            <a:br>
              <a:rPr lang="en-GB" dirty="0"/>
            </a:br>
            <a:endParaRPr lang="en-GB" dirty="0"/>
          </a:p>
          <a:p>
            <a:r>
              <a:rPr lang="en-GB" dirty="0">
                <a:solidFill>
                  <a:srgbClr val="1D9BF0"/>
                </a:solidFill>
                <a:effectLst/>
              </a:rPr>
              <a:t>https://engineering.linecorp.com/en/blog/the-baseline-for-web-development-in-2022/</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rPr>
              <a:t>Between 2011 and 2019, JavaScript file size grew by over 600%, from an average of 52 KB to 370 KB.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rPr>
              <a:t>370 KB JS can take 9 seconds on normal phone to download and process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282828"/>
                </a:solidFill>
                <a:effectLst/>
                <a:uLnTx/>
                <a:uFillTx/>
                <a:latin typeface="Arial"/>
                <a:ea typeface="+mn-ea"/>
                <a:cs typeface="+mn-cs"/>
              </a:rPr>
              <a:t>https://almanac.httparchive.org/en/2020/javascript#fig-5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r>
              <a:rPr lang="en-GB" dirty="0"/>
              <a:t>Not only are we serving more scripts than ever – with all the performance risks that those entail – we're also bulking out pages with 500 KB of JS weight. (2022) </a:t>
            </a:r>
          </a:p>
          <a:p>
            <a:r>
              <a:rPr lang="en-GB" dirty="0">
                <a:solidFill>
                  <a:srgbClr val="1D9BF0"/>
                </a:solidFill>
                <a:effectLst/>
              </a:rPr>
              <a:t>https://www.speedcurve.com/blog/ten-years-page-bloat/</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r>
              <a:rPr lang="en-GB" dirty="0"/>
              <a:t>“JavaScript is, byte-for-byte, the most expensive resource on the web and we’re using more of it than ever in our sites. You can optimize the delivery, the parsing and the execution until you’re blue in the face but you’ll never make it as performant as simply not using it in the first place.”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Tim Kadlec  </a:t>
            </a:r>
            <a:r>
              <a:rPr lang="en-GB" dirty="0">
                <a:hlinkClick r:id="rId3"/>
              </a:rPr>
              <a:t>When JavaScript Bytes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https://www.youtube.com/watch?v=JvJ0v5OohNg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"Then there is the laughable quality of software running on our gadgets. Software is the only kind of engineering that gets measurably less efficient every year."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Dr Andy Farrell, author of Digital Vegan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http://techrights.org/2022/01/02/article-on-digital-rights-in-2021-part-9/</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313904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Software homepage</a:t>
            </a:r>
          </a:p>
          <a:p>
            <a:pPr eaLnBrk="1" hangingPunct="1"/>
            <a:endParaRPr lang="en-US" dirty="0">
              <a:latin typeface="Arial" charset="0"/>
              <a:cs typeface="Arial" charset="0"/>
            </a:endParaRPr>
          </a:p>
          <a:p>
            <a:r>
              <a:rPr lang="en-GB" dirty="0"/>
              <a:t>Energy Efficiency across Programming Languages</a:t>
            </a:r>
          </a:p>
          <a:p>
            <a:r>
              <a:rPr lang="en-GB" dirty="0"/>
              <a:t>How does energy, time, and memory relate? </a:t>
            </a:r>
          </a:p>
          <a:p>
            <a:r>
              <a:rPr lang="en-GB" dirty="0">
                <a:solidFill>
                  <a:srgbClr val="1D9BF0"/>
                </a:solidFill>
                <a:effectLst/>
              </a:rPr>
              <a:t>https://sites.google.com/view/energy-efficiency-languages/</a:t>
            </a:r>
            <a:r>
              <a:rPr lang="en-GB" dirty="0"/>
              <a:t> </a:t>
            </a:r>
          </a:p>
          <a:p>
            <a:endParaRPr lang="en-GB" dirty="0"/>
          </a:p>
          <a:p>
            <a:endParaRPr lang="en-GB" dirty="0"/>
          </a:p>
          <a:p>
            <a:r>
              <a:rPr lang="en-GB" dirty="0"/>
              <a:t>How Does Linux Help Reduce E-Waste?</a:t>
            </a:r>
          </a:p>
          <a:p>
            <a:r>
              <a:rPr lang="en-GB" dirty="0"/>
              <a:t>While many proprietary OS vendors have stopped supporting older hardware, Linux continues to power such low-end devices to prevent e-waste disposal. </a:t>
            </a:r>
          </a:p>
          <a:p>
            <a:r>
              <a:rPr lang="en-GB" dirty="0">
                <a:solidFill>
                  <a:srgbClr val="1D9BF0"/>
                </a:solidFill>
                <a:effectLst/>
              </a:rPr>
              <a:t>https://www.makeuseof.com/ways-linux-reduces-ewaste/</a:t>
            </a:r>
            <a:r>
              <a:rPr lang="en-GB" dirty="0"/>
              <a:t> </a:t>
            </a:r>
          </a:p>
          <a:p>
            <a:endParaRPr lang="en-GB" dirty="0"/>
          </a:p>
          <a:p>
            <a:endParaRPr lang="en-IE"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3014729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Save by converting from old </a:t>
            </a:r>
            <a:r>
              <a:rPr lang="en-IE"/>
              <a:t>file formats</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173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https://citeseerx.ist.psu.edu/viewdoc/download;jsessionid=5A00BE5D54A9C4CE633B8A7C01B614BF?doi=10.1.1.720.446&amp;rep=rep1&amp;type=pdf</a:t>
            </a:r>
          </a:p>
          <a:p>
            <a:endParaRPr lang="en-IE" dirty="0"/>
          </a:p>
          <a:p>
            <a:r>
              <a:rPr lang="en-IE" sz="1800" dirty="0">
                <a:effectLst/>
                <a:latin typeface="Calibri" panose="020F0502020204030204" pitchFamily="34" charset="0"/>
                <a:ea typeface="Calibri" panose="020F0502020204030204" pitchFamily="34" charset="0"/>
                <a:cs typeface="Times New Roman" panose="02020603050405020304" pitchFamily="18" charset="0"/>
              </a:rPr>
              <a:t>I think it's as much or more a matter of the overhead cost of the system rather than the marginal [energy] cost of a call as such.</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 haven't found the original reference - I didn't bookmark it and I fancy it may be behind a paywall now - but almost all the references that did come up on a quick search are related to schemes to mitigate VoIP energy costs, and I don't think I've seen anyone suggesting that those are not inherently much higher then PSTN to start with.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One I did find open to download is this</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https://citeseerx.ist.psu.edu/viewdoc/download;jsessionid=5A00BE5D54A9C4CE633B8A7C01B614BF?doi=10.1.1.720.446&amp;rep=rep1&amp;type=pdf</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and the graph in there (fig 8 - note that it's a logarithmic scale) shows an underlying efficiency ratio of c.10:1.</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 think there are two basic underlying causes. One is that the IP infrastructure absorbs a lot of overhead - ethernet, for instance, uses a lot of power just to maintain connectivity, and the phone set itself is much more complex than a traditional landline job. The other is that the internet and its underlying processes were never designed for telephone type functions and technically don't do that sort of job very efficiently.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Whether any mitigation scheme can achieve in practice, on a plausible accounting basis, and with equivalent service quality, anything like their best-case scenario of roughly even costs I don't know. At a guess no one knows. But I doubt anyone would choose to start with a 10:1 disadvantage if they set out to design from scratch with energy-efficiency in mind.</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If I come across anything else on this of course I'll let you know.</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Best regards</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Bob</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938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95593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2 A4 pages</a:t>
            </a:r>
          </a:p>
          <a:p>
            <a:pPr eaLnBrk="1" hangingPunct="1"/>
            <a:endParaRPr lang="en-US" dirty="0">
              <a:latin typeface="Arial" charset="0"/>
              <a:cs typeface="Arial" charset="0"/>
            </a:endParaRPr>
          </a:p>
          <a:p>
            <a:pPr eaLnBrk="1" hangingPunct="1"/>
            <a:r>
              <a:rPr lang="en-US" dirty="0">
                <a:latin typeface="Arial" charset="0"/>
                <a:cs typeface="Arial" charset="0"/>
              </a:rPr>
              <a:t>1 A4-size image</a:t>
            </a:r>
          </a:p>
          <a:p>
            <a:r>
              <a:rPr lang="en-IE" sz="1800" dirty="0">
                <a:effectLst/>
                <a:latin typeface="Calibri" panose="020F0502020204030204" pitchFamily="34" charset="0"/>
                <a:ea typeface="Calibri" panose="020F0502020204030204" pitchFamily="34" charset="0"/>
              </a:rPr>
              <a:t>A4 and 300dpi Jpeg - 496kB</a:t>
            </a:r>
          </a:p>
          <a:p>
            <a:r>
              <a:rPr lang="en-IE" sz="1800" dirty="0">
                <a:effectLst/>
                <a:latin typeface="Calibri" panose="020F0502020204030204" pitchFamily="34" charset="0"/>
                <a:ea typeface="Calibri" panose="020F0502020204030204" pitchFamily="34" charset="0"/>
              </a:rPr>
              <a:t>A4 and 300dpi </a:t>
            </a:r>
            <a:r>
              <a:rPr lang="en-IE" sz="1800" dirty="0" err="1">
                <a:effectLst/>
                <a:latin typeface="Calibri" panose="020F0502020204030204" pitchFamily="34" charset="0"/>
                <a:ea typeface="Calibri" panose="020F0502020204030204" pitchFamily="34" charset="0"/>
              </a:rPr>
              <a:t>Webp</a:t>
            </a:r>
            <a:r>
              <a:rPr lang="en-IE" sz="1800" dirty="0">
                <a:effectLst/>
                <a:latin typeface="Calibri" panose="020F0502020204030204" pitchFamily="34" charset="0"/>
                <a:ea typeface="Calibri" panose="020F0502020204030204" pitchFamily="34" charset="0"/>
              </a:rPr>
              <a:t> - 196kB</a:t>
            </a:r>
          </a:p>
          <a:p>
            <a:r>
              <a:rPr lang="en-IE" sz="1800" dirty="0">
                <a:effectLst/>
                <a:latin typeface="Calibri" panose="020F0502020204030204" pitchFamily="34" charset="0"/>
                <a:ea typeface="Calibri" panose="020F0502020204030204" pitchFamily="34" charset="0"/>
              </a:rPr>
              <a:t>A4 and 150dpi Jpeg -  202kB</a:t>
            </a:r>
          </a:p>
          <a:p>
            <a:r>
              <a:rPr lang="en-IE" sz="1800" dirty="0">
                <a:effectLst/>
                <a:latin typeface="Calibri" panose="020F0502020204030204" pitchFamily="34" charset="0"/>
                <a:ea typeface="Calibri" panose="020F0502020204030204" pitchFamily="34" charset="0"/>
              </a:rPr>
              <a:t>A4 and 150dpi </a:t>
            </a:r>
            <a:r>
              <a:rPr lang="en-IE" sz="1800" dirty="0" err="1">
                <a:effectLst/>
                <a:latin typeface="Calibri" panose="020F0502020204030204" pitchFamily="34" charset="0"/>
                <a:ea typeface="Calibri" panose="020F0502020204030204" pitchFamily="34" charset="0"/>
              </a:rPr>
              <a:t>Webp</a:t>
            </a:r>
            <a:r>
              <a:rPr lang="en-IE" sz="1800" dirty="0">
                <a:effectLst/>
                <a:latin typeface="Calibri" panose="020F0502020204030204" pitchFamily="34" charset="0"/>
                <a:ea typeface="Calibri" panose="020F0502020204030204" pitchFamily="34" charset="0"/>
              </a:rPr>
              <a:t> - 89kB</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1103888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4 minutes of audio</a:t>
            </a:r>
          </a:p>
          <a:p>
            <a:pPr eaLnBrk="1" hangingPunct="1"/>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rPr>
              <a:t>Audio 4 min MP3 (128kbps - rather too compressed for music but well ok for speech) - 3.6MB</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rPr>
              <a:t>Audio 4 min MP3 (256kbps - rather too compressed for music but well ok for speech) – 7.2MB</a:t>
            </a:r>
          </a:p>
          <a:p>
            <a:endParaRPr lang="en-IE" sz="1800" dirty="0">
              <a:effectLst/>
              <a:latin typeface="Calibri" panose="020F0502020204030204" pitchFamily="34" charset="0"/>
              <a:ea typeface="Calibri" panose="020F0502020204030204" pitchFamily="34" charset="0"/>
            </a:endParaRPr>
          </a:p>
          <a:p>
            <a:r>
              <a:rPr lang="en-IE" sz="1800" dirty="0">
                <a:effectLst/>
                <a:latin typeface="Calibri" panose="020F0502020204030204" pitchFamily="34" charset="0"/>
                <a:ea typeface="Calibri" panose="020F0502020204030204" pitchFamily="34" charset="0"/>
              </a:rPr>
              <a:t>Audio 4 min WAV - 66MB</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31523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4 minutes of video</a:t>
            </a:r>
          </a:p>
          <a:p>
            <a:pPr eaLnBrk="1" hangingPunct="1"/>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Calibri" panose="020F0502020204030204" pitchFamily="34" charset="0"/>
                <a:ea typeface="Calibri" panose="020F0502020204030204" pitchFamily="34" charset="0"/>
              </a:rPr>
              <a:t>MP4 - 1200x668px 24fps high compression - 31MB</a:t>
            </a:r>
          </a:p>
          <a:p>
            <a:r>
              <a:rPr lang="en-IE" sz="1200" dirty="0">
                <a:effectLst/>
                <a:latin typeface="Calibri" panose="020F0502020204030204" pitchFamily="34" charset="0"/>
                <a:ea typeface="Calibri" panose="020F0502020204030204" pitchFamily="34" charset="0"/>
              </a:rPr>
              <a:t>MP4 - 1200x668px 24fps medium compression - 55MB</a:t>
            </a:r>
          </a:p>
          <a:p>
            <a:r>
              <a:rPr lang="en-IE" sz="1800" dirty="0">
                <a:effectLst/>
                <a:latin typeface="Calibri" panose="020F0502020204030204" pitchFamily="34" charset="0"/>
                <a:ea typeface="Calibri" panose="020F0502020204030204" pitchFamily="34" charset="0"/>
              </a:rPr>
              <a:t>4min </a:t>
            </a:r>
            <a:r>
              <a:rPr lang="en-IE" sz="1800" dirty="0" err="1">
                <a:effectLst/>
                <a:latin typeface="Calibri" panose="020F0502020204030204" pitchFamily="34" charset="0"/>
                <a:ea typeface="Calibri" panose="020F0502020204030204" pitchFamily="34" charset="0"/>
              </a:rPr>
              <a:t>FullHD</a:t>
            </a:r>
            <a:r>
              <a:rPr lang="en-IE" sz="1800" dirty="0">
                <a:effectLst/>
                <a:latin typeface="Calibri" panose="020F0502020204030204" pitchFamily="34" charset="0"/>
                <a:ea typeface="Calibri" panose="020F0502020204030204" pitchFamily="34" charset="0"/>
              </a:rPr>
              <a:t> 30fps video downloaded from </a:t>
            </a:r>
            <a:r>
              <a:rPr lang="en-IE" sz="1800" dirty="0" err="1">
                <a:effectLst/>
                <a:latin typeface="Calibri" panose="020F0502020204030204" pitchFamily="34" charset="0"/>
                <a:ea typeface="Calibri" panose="020F0502020204030204" pitchFamily="34" charset="0"/>
              </a:rPr>
              <a:t>youtube</a:t>
            </a:r>
            <a:r>
              <a:rPr lang="en-IE" sz="1800" dirty="0">
                <a:effectLst/>
                <a:latin typeface="Calibri" panose="020F0502020204030204" pitchFamily="34" charset="0"/>
                <a:ea typeface="Calibri" panose="020F0502020204030204" pitchFamily="34" charset="0"/>
              </a:rPr>
              <a:t> = around 70MB</a:t>
            </a:r>
          </a:p>
          <a:p>
            <a:r>
              <a:rPr lang="en-IE" sz="1800" dirty="0">
                <a:effectLst/>
                <a:latin typeface="Calibri" panose="020F0502020204030204" pitchFamily="34" charset="0"/>
                <a:ea typeface="Calibri" panose="020F0502020204030204" pitchFamily="34" charset="0"/>
              </a:rPr>
              <a:t>4min </a:t>
            </a:r>
            <a:r>
              <a:rPr lang="en-IE" sz="1800" dirty="0" err="1">
                <a:effectLst/>
                <a:latin typeface="Calibri" panose="020F0502020204030204" pitchFamily="34" charset="0"/>
                <a:ea typeface="Calibri" panose="020F0502020204030204" pitchFamily="34" charset="0"/>
              </a:rPr>
              <a:t>FullHD</a:t>
            </a:r>
            <a:r>
              <a:rPr lang="en-IE" sz="1800" dirty="0">
                <a:effectLst/>
                <a:latin typeface="Calibri" panose="020F0502020204030204" pitchFamily="34" charset="0"/>
                <a:ea typeface="Calibri" panose="020F0502020204030204" pitchFamily="34" charset="0"/>
              </a:rPr>
              <a:t> 60fps video = around 110MB</a:t>
            </a:r>
          </a:p>
          <a:p>
            <a:endParaRPr lang="en-I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effectLst/>
              <a:latin typeface="Calibri" panose="020F0502020204030204" pitchFamily="34" charset="0"/>
              <a:ea typeface="Calibri" panose="020F0502020204030204" pitchFamily="34" charset="0"/>
            </a:endParaRPr>
          </a:p>
          <a:p>
            <a:endParaRPr lang="en-IE" sz="1200" dirty="0">
              <a:effectLst/>
              <a:latin typeface="Calibri" panose="020F0502020204030204" pitchFamily="34" charset="0"/>
              <a:ea typeface="Calibri" panose="020F0502020204030204" pitchFamily="34" charset="0"/>
            </a:endParaRPr>
          </a:p>
          <a:p>
            <a:r>
              <a:rPr lang="en-GB" sz="2800" dirty="0"/>
              <a:t>How much MB is a 4K video?</a:t>
            </a:r>
          </a:p>
          <a:p>
            <a:r>
              <a:rPr lang="en-GB" sz="2800" dirty="0"/>
              <a:t>Per Minute</a:t>
            </a:r>
            <a:r>
              <a:rPr lang="en-GB" sz="2800" b="1" dirty="0"/>
              <a:t>233 </a:t>
            </a:r>
            <a:r>
              <a:rPr lang="en-GB" sz="2800" b="1" dirty="0" err="1"/>
              <a:t>MB</a:t>
            </a:r>
            <a:r>
              <a:rPr lang="en-GB" sz="2800" dirty="0" err="1">
                <a:effectLst/>
              </a:rPr>
              <a:t>Per</a:t>
            </a:r>
            <a:r>
              <a:rPr lang="en-GB" sz="2800" dirty="0">
                <a:effectLst/>
              </a:rPr>
              <a:t> Hour</a:t>
            </a:r>
            <a:r>
              <a:rPr lang="en-GB" sz="2800" dirty="0"/>
              <a:t>14 </a:t>
            </a:r>
            <a:r>
              <a:rPr lang="en-GB" sz="2800" dirty="0" err="1"/>
              <a:t>GBMar</a:t>
            </a:r>
            <a:r>
              <a:rPr lang="en-GB" sz="2800" dirty="0"/>
              <a:t> 13, 2021</a:t>
            </a:r>
            <a:br>
              <a:rPr lang="en-GB" sz="2800" dirty="0">
                <a:hlinkClick r:id="rId3"/>
              </a:rPr>
            </a:br>
            <a:r>
              <a:rPr lang="en-GB" sz="2800" b="1" dirty="0">
                <a:hlinkClick r:id="rId3"/>
              </a:rPr>
              <a:t>How much MB is a 1 minute video? - </a:t>
            </a:r>
            <a:r>
              <a:rPr lang="en-GB" sz="2800" b="1" dirty="0" err="1">
                <a:hlinkClick r:id="rId3"/>
              </a:rPr>
              <a:t>MVOrganizing</a:t>
            </a:r>
            <a:endParaRPr lang="en-GB" sz="2800" b="1" dirty="0">
              <a:hlinkClick r:id="rId3"/>
            </a:endParaRPr>
          </a:p>
          <a:p>
            <a:r>
              <a:rPr lang="en-GB" sz="2800" i="1" dirty="0">
                <a:hlinkClick r:id="rId3"/>
              </a:rPr>
              <a:t>https://www.mvorganizing.org</a:t>
            </a:r>
            <a:endParaRPr lang="en-GB" sz="2800" dirty="0">
              <a:hlinkClick r:id="rId3"/>
            </a:endParaRPr>
          </a:p>
          <a:p>
            <a:endParaRPr lang="en-IE" sz="1800" dirty="0">
              <a:effectLst/>
              <a:latin typeface="Calibri" panose="020F0502020204030204" pitchFamily="34" charset="0"/>
              <a:ea typeface="Calibri" panose="020F0502020204030204" pitchFamily="34" charset="0"/>
            </a:endParaRPr>
          </a:p>
          <a:p>
            <a:endParaRPr lang="en-IE" sz="1800" dirty="0">
              <a:effectLst/>
              <a:latin typeface="Calibri" panose="020F0502020204030204" pitchFamily="34" charset="0"/>
              <a:ea typeface="Calibri" panose="020F0502020204030204" pitchFamily="34" charset="0"/>
            </a:endParaRPr>
          </a:p>
          <a:p>
            <a:r>
              <a:rPr lang="en-GB" dirty="0">
                <a:effectLst/>
              </a:rPr>
              <a:t>8K footage recorded on the Samsung Galaxy S20 will take up around 600MB per minute, according to Samsung, meaning that storage could quickly become an issue if you want to record video at the highest-possible resolution. Samsung also told us that five minutes of 8K footage would take up </a:t>
            </a:r>
            <a:r>
              <a:rPr lang="en-GB" b="1" dirty="0">
                <a:effectLst/>
              </a:rPr>
              <a:t>around 3GB of </a:t>
            </a:r>
            <a:r>
              <a:rPr lang="en-GB" b="1" dirty="0" err="1">
                <a:effectLst/>
              </a:rPr>
              <a:t>space</a:t>
            </a:r>
            <a:r>
              <a:rPr lang="en-GB" dirty="0" err="1">
                <a:effectLst/>
              </a:rPr>
              <a:t>.Feb</a:t>
            </a:r>
            <a:r>
              <a:rPr lang="en-GB" dirty="0">
                <a:effectLst/>
              </a:rPr>
              <a:t> 12, 2020</a:t>
            </a:r>
            <a:br>
              <a:rPr lang="en-GB" dirty="0">
                <a:hlinkClick r:id="rId4"/>
              </a:rPr>
            </a:br>
            <a:r>
              <a:rPr lang="en-GB" b="1" dirty="0">
                <a:hlinkClick r:id="rId4"/>
              </a:rPr>
              <a:t>Shooting 8K videos on the Galaxy S20 requires 600MB per minute</a:t>
            </a:r>
          </a:p>
          <a:p>
            <a:r>
              <a:rPr lang="en-GB" i="1" dirty="0">
                <a:hlinkClick r:id="rId4"/>
              </a:rPr>
              <a:t>https://www.theverge.com › </a:t>
            </a:r>
            <a:endParaRPr lang="en-GB" dirty="0">
              <a:hlinkClick r:id="rId4"/>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148162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https://www.mckinsey.com/industries/paper-forest-products-and-packaging/our-insights/pulp-paper-and-packaging-in-the-next-decade-transformational-change</a:t>
            </a:r>
          </a:p>
          <a:p>
            <a:pPr eaLnBrk="1" hangingPunct="1"/>
            <a:endParaRPr lang="en-US" dirty="0">
              <a:latin typeface="Arial" charset="0"/>
              <a:cs typeface="Arial" charset="0"/>
            </a:endParaRPr>
          </a:p>
          <a:p>
            <a:pPr eaLnBrk="1" hangingPunct="1"/>
            <a:r>
              <a:rPr lang="en-GB" dirty="0">
                <a:latin typeface="Arial" charset="0"/>
                <a:cs typeface="Arial" charset="0"/>
              </a:rPr>
              <a:t>The global office printing paper industry is growing significantly</a:t>
            </a:r>
          </a:p>
          <a:p>
            <a:pPr eaLnBrk="1" hangingPunct="1"/>
            <a:r>
              <a:rPr lang="en-GB" dirty="0">
                <a:latin typeface="Arial" charset="0"/>
                <a:cs typeface="Arial" charset="0"/>
              </a:rPr>
              <a:t>Office Printing Papers Market Forecast, Trend Analysis &amp; Competition Tracking - Global Market Insights 2018 to 2028 https://www.factmr.com/report/1633/office-printing-papers-market</a:t>
            </a:r>
            <a:endParaRPr lang="en-US" dirty="0">
              <a:latin typeface="Arial" charset="0"/>
              <a:cs typeface="Arial" charset="0"/>
            </a:endParaRPr>
          </a:p>
        </p:txBody>
      </p:sp>
    </p:spTree>
    <p:extLst>
      <p:ext uri="{BB962C8B-B14F-4D97-AF65-F5344CB8AC3E}">
        <p14:creationId xmlns:p14="http://schemas.microsoft.com/office/powerpoint/2010/main" val="449158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Domestic traffic of letter post worldwide in 2019, broken down by region. That year, industrialized countries accounted for the highest share of letter post traffic, with over 252.6 billion letters distributed in the domestic sector. The global postal tra</a:t>
            </a:r>
            <a:r>
              <a:rPr lang="en-GB" dirty="0">
                <a:effectLst/>
              </a:rPr>
              <a:t>ffic, however, is on the decline. </a:t>
            </a:r>
            <a:endParaRPr lang="en-GB" dirty="0"/>
          </a:p>
          <a:p>
            <a:r>
              <a:rPr lang="en-GB" dirty="0">
                <a:solidFill>
                  <a:srgbClr val="1B95E0"/>
                </a:solidFill>
                <a:effectLst/>
              </a:rPr>
              <a:t>https://www.statista.com/statistics/737139/domestic-letter-post-traffic/</a:t>
            </a:r>
            <a:r>
              <a:rPr lang="en-GB" dirty="0">
                <a:effectLst/>
              </a:rPr>
              <a:t> </a:t>
            </a:r>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14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a phone has been disassembled you are left with a ‘horrendous mix of metals’ that are very difficult to separate from each other." </a:t>
            </a:r>
            <a:r>
              <a:rPr lang="en-GB" dirty="0">
                <a:solidFill>
                  <a:srgbClr val="1D9BF0"/>
                </a:solidFill>
                <a:effectLst/>
              </a:rPr>
              <a:t>https://www.chemistryworld.com/features/smartphone-recycling/2500497.article</a:t>
            </a:r>
            <a:r>
              <a:rPr lang="en-GB" dirty="0"/>
              <a:t> </a:t>
            </a:r>
          </a:p>
          <a:p>
            <a:endParaRPr lang="en-GB" dirty="0"/>
          </a:p>
          <a:p>
            <a:endParaRPr lang="en-GB" dirty="0"/>
          </a:p>
          <a:p>
            <a:r>
              <a:rPr lang="en-GB" dirty="0"/>
              <a:t>Did you know that your mobile phone contains at least 30 different naturally-occurring elements? Natural sources of six of these are set to run out within the next 100 years, with several more under rising threat from increased use. </a:t>
            </a:r>
          </a:p>
          <a:p>
            <a:r>
              <a:rPr lang="en-GB" dirty="0">
                <a:solidFill>
                  <a:srgbClr val="1D9BF0"/>
                </a:solidFill>
                <a:effectLst/>
              </a:rPr>
              <a:t>https://www.rsc.org/new-perspectives/sustainability/elements-in-danger/</a:t>
            </a:r>
            <a:r>
              <a:rPr lang="en-GB" dirty="0"/>
              <a:t> </a:t>
            </a:r>
          </a:p>
          <a:p>
            <a:endParaRPr lang="en-GB" dirty="0"/>
          </a:p>
          <a:p>
            <a:pPr algn="l"/>
            <a:r>
              <a:rPr lang="en-IE" sz="1800" b="0" i="0" u="none" strike="noStrike" baseline="0" dirty="0">
                <a:latin typeface="TimesLTStd-Roman"/>
              </a:rPr>
              <a:t>A 1987 </a:t>
            </a:r>
            <a:r>
              <a:rPr lang="en-GB" sz="1800" b="0" i="0" u="none" strike="noStrike" baseline="0" dirty="0">
                <a:latin typeface="TimesLTStd-Roman"/>
              </a:rPr>
              <a:t>Nokia </a:t>
            </a:r>
            <a:r>
              <a:rPr lang="en-GB" sz="1800" b="0" i="0" u="none" strike="noStrike" baseline="0" dirty="0" err="1">
                <a:latin typeface="TimesLTStd-Roman"/>
              </a:rPr>
              <a:t>Cityman</a:t>
            </a:r>
            <a:r>
              <a:rPr lang="en-GB" sz="1800" b="0" i="0" u="none" strike="noStrike" baseline="0" dirty="0">
                <a:latin typeface="TimesLTStd-Roman"/>
              </a:rPr>
              <a:t> mobile phone weighed 770 g and contained few elements whereas a modern Nokia smart phone weighs about 100 g and contains &gt;40 elements</a:t>
            </a:r>
          </a:p>
          <a:p>
            <a:pPr algn="l"/>
            <a:r>
              <a:rPr lang="en-GB" sz="1800" b="0" i="0" u="none" strike="noStrike" baseline="0" dirty="0">
                <a:latin typeface="TimesLTStd-Roman"/>
              </a:rPr>
              <a:t>Ian Jennings</a:t>
            </a:r>
            <a:endParaRPr lang="en-GB" dirty="0"/>
          </a:p>
          <a:p>
            <a:endParaRPr lang="en-IE" b="1" i="1" dirty="0"/>
          </a:p>
          <a:p>
            <a:endParaRPr lang="en-IE" b="1" i="1" dirty="0"/>
          </a:p>
          <a:p>
            <a:endParaRPr lang="en-IE" b="1" i="1" dirty="0"/>
          </a:p>
          <a:p>
            <a:r>
              <a:rPr lang="en-IE" b="1" i="1" dirty="0"/>
              <a:t>1,000 plus materials in a smartphone</a:t>
            </a:r>
          </a:p>
          <a:p>
            <a:r>
              <a:rPr lang="en-IE" b="1" i="1" dirty="0"/>
              <a:t>The Battery: </a:t>
            </a:r>
            <a:r>
              <a:rPr lang="en-IE" dirty="0" err="1"/>
              <a:t>Aluminum</a:t>
            </a:r>
            <a:r>
              <a:rPr lang="en-IE" dirty="0"/>
              <a:t>, cadmium, carbon graphite, coal tar, cobalt (children have been maimed and buried alive mining for cobalt)[6], coltan (more people have been murdered over coltan than any other single event since WWII)[7], copper, graphite, lead, lithium cobalt oxide, lithium, manganese, mercury, nickel-metal hydride, </a:t>
            </a:r>
            <a:r>
              <a:rPr lang="en-IE" dirty="0" err="1"/>
              <a:t>organohalogen</a:t>
            </a:r>
            <a:r>
              <a:rPr lang="en-IE" dirty="0"/>
              <a:t> compounds, tantalum, zinc.</a:t>
            </a:r>
          </a:p>
          <a:p>
            <a:r>
              <a:rPr lang="en-IE" b="1" i="1" dirty="0"/>
              <a:t>Vibration: </a:t>
            </a:r>
            <a:r>
              <a:rPr lang="en-IE" dirty="0"/>
              <a:t>Neodymium, tungsten.</a:t>
            </a:r>
          </a:p>
          <a:p>
            <a:r>
              <a:rPr lang="en-IE" b="1" i="1" dirty="0"/>
              <a:t>The Camera:</a:t>
            </a:r>
            <a:r>
              <a:rPr lang="en-IE" dirty="0"/>
              <a:t> Lanthanum, yttrium, copper, gold, silver, cobalt.</a:t>
            </a:r>
          </a:p>
          <a:p>
            <a:r>
              <a:rPr lang="en-IE" b="1" i="1" dirty="0"/>
              <a:t>The Speakers:</a:t>
            </a:r>
            <a:r>
              <a:rPr lang="en-IE" dirty="0"/>
              <a:t> Dysprosium, praseodymium, neodymium-iron-boron, gadolinium.</a:t>
            </a:r>
          </a:p>
          <a:p>
            <a:r>
              <a:rPr lang="en-IE" b="1" i="1" dirty="0"/>
              <a:t>The Electronics (i.e. the circuit board, wiring and motors): </a:t>
            </a:r>
            <a:r>
              <a:rPr lang="en-IE" dirty="0"/>
              <a:t>Acetone, acetylene gas, antimony, arsenic, arsenic pentafluoride, arsine gas, benzene (a solvent linked to factory workers’ </a:t>
            </a:r>
            <a:r>
              <a:rPr lang="en-IE" dirty="0" err="1"/>
              <a:t>leukemia</a:t>
            </a:r>
            <a:r>
              <a:rPr lang="en-IE" dirty="0"/>
              <a:t>)[8], beryllium, beryllium oxide, boron, boron tri-chloride, boron trifluoride, cadmium, charcoal, chlorofluorocarbons, chloroform, chromium, coal, copper (for every kilogram of copper mined, at least 21 kilograms of waste are generated)[9], diborane, dysprosium, eucalyptus trees, gallium, gadolinium, gold, glycol ethers, hafnium, hydrochloric acid, hydrogen, hydrogen chloride gas, hydrofluoric acid, indium, lanthanum, lead, methylene chloride, neodymium-iron-boron, n-hexane (another solvent, linked to workers’ nerve damage[10]), nickel, perchloroethylene, petroleum coke, palladium, phosphine, phosphorous, platinum, polychlorinated biphenyl, potassium, praseodymium, quartz, scandium, silicon, silicon tetrachloride, silver, </a:t>
            </a:r>
            <a:r>
              <a:rPr lang="en-IE" dirty="0" err="1"/>
              <a:t>sulfur</a:t>
            </a:r>
            <a:r>
              <a:rPr lang="en-IE" dirty="0"/>
              <a:t> dioxide, tantalum, terbium, tin, titanium </a:t>
            </a:r>
            <a:r>
              <a:rPr lang="en-IE" dirty="0" err="1"/>
              <a:t>aluminum</a:t>
            </a:r>
            <a:r>
              <a:rPr lang="en-IE" dirty="0"/>
              <a:t> nitride, titanium nitride, toluene, tri-chloroethylene, tungsten, water, wood, xylene, yttrium, zinc.</a:t>
            </a:r>
          </a:p>
          <a:p>
            <a:r>
              <a:rPr kumimoji="0" lang="en-IE" sz="1200" b="0" i="0" u="none" strike="noStrike" kern="1200" cap="none" spc="0" normalizeH="0" baseline="0" noProof="0" dirty="0">
                <a:ln>
                  <a:noFill/>
                </a:ln>
                <a:solidFill>
                  <a:prstClr val="white"/>
                </a:solidFill>
                <a:effectLst/>
                <a:uLnTx/>
                <a:uFillTx/>
                <a:latin typeface="Calibri" panose="020F0502020204030204"/>
                <a:ea typeface="+mn-ea"/>
                <a:cs typeface="+mn-cs"/>
              </a:rPr>
              <a:t>https://www.ourwebofinconvenienttruths.com/letter-3/</a:t>
            </a:r>
            <a:endParaRPr lang="en-IE" dirty="0"/>
          </a:p>
          <a:p>
            <a:endParaRPr lang="en-GB" dirty="0"/>
          </a:p>
          <a:p>
            <a:endParaRPr lang="en-GB" dirty="0"/>
          </a:p>
          <a:p>
            <a:r>
              <a:rPr lang="en-GB" dirty="0"/>
              <a:t>A </a:t>
            </a:r>
            <a:r>
              <a:rPr lang="en-GB" dirty="0">
                <a:hlinkClick r:id="rId3"/>
              </a:rPr>
              <a:t>study</a:t>
            </a:r>
            <a:r>
              <a:rPr lang="en-GB" dirty="0"/>
              <a:t> by Swedish waste management and recycling association </a:t>
            </a:r>
            <a:r>
              <a:rPr lang="en-GB" dirty="0" err="1"/>
              <a:t>Avfall</a:t>
            </a:r>
            <a:r>
              <a:rPr lang="en-GB" dirty="0"/>
              <a:t> Sverige calculated the invisible waste generated for a typical smartphone and 3-kilogram laptop to be about 86 and 1,200 kilograms (190 and 2,645 pounds) respectively. </a:t>
            </a:r>
          </a:p>
          <a:p>
            <a:r>
              <a:rPr lang="en-GB" dirty="0"/>
              <a:t>"That [figure] includes stones, gravel, tailings and slag," said Anna Carin </a:t>
            </a:r>
            <a:r>
              <a:rPr lang="en-GB" dirty="0" err="1"/>
              <a:t>Gripwall</a:t>
            </a:r>
            <a:r>
              <a:rPr lang="en-GB" dirty="0"/>
              <a:t>, co-author of the study. "It's also the fuel and electricity used — but that is a very small amount compared to the mining waste."</a:t>
            </a:r>
          </a:p>
          <a:p>
            <a:r>
              <a:rPr lang="en-GB" dirty="0"/>
              <a:t>This far outweighs other products surveyed, including 1 kilogram of beef and a pair of cotton trousers (600), which generate 4 and 25 kilograms respectively.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The total waste of products – a study on waste footprint and climate cost,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Avfall</a:t>
            </a:r>
            <a:r>
              <a:rPr lang="en-GB" sz="1200" dirty="0">
                <a:effectLst/>
                <a:latin typeface="Arial" panose="020B0604020202020204" pitchFamily="34" charset="0"/>
                <a:ea typeface="Calibri" panose="020F0502020204030204" pitchFamily="34" charset="0"/>
                <a:cs typeface="Times New Roman" panose="02020603050405020304" pitchFamily="18" charset="0"/>
              </a:rPr>
              <a:t> Swedish waste management and recycling association, 2015</a:t>
            </a:r>
            <a:r>
              <a:rPr lang="en-GB" sz="1200" dirty="0"/>
              <a:t> </a:t>
            </a:r>
            <a:r>
              <a:rPr lang="en-GB" sz="1200" dirty="0">
                <a:solidFill>
                  <a:srgbClr val="1D9BF0"/>
                </a:solidFill>
                <a:effectLst/>
              </a:rPr>
              <a:t>https://www.avfallsverige.se/invisiblewaste/index.php?eID=tx_securedownloads&amp;p=426&amp;u=0&amp;g=0&amp;t=1640793474&amp;hash=f825d8d82a0c841d7eb6126f0fbd162822cac2f0&amp;file=/fileadmin/user_upload/Rapporter/2015/2015-22-eng_webb.pdf</a:t>
            </a:r>
            <a:r>
              <a:rPr lang="en-GB" sz="1200" dirty="0"/>
              <a:t> </a:t>
            </a:r>
          </a:p>
          <a:p>
            <a:pPr>
              <a:lnSpc>
                <a:spcPct val="107000"/>
              </a:lnSpc>
            </a:pPr>
            <a:r>
              <a:rPr lang="en-IE" sz="10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https://www.avfallsverige.se/invisiblewaste/</a:t>
            </a:r>
            <a:endParaRPr lang="en-IE"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IE" b="1" i="1" dirty="0"/>
          </a:p>
          <a:p>
            <a:endParaRPr lang="en-IE" b="1" i="1" dirty="0"/>
          </a:p>
          <a:p>
            <a:r>
              <a:rPr lang="en-GB" dirty="0">
                <a:hlinkClick r:id="rId4"/>
              </a:rPr>
              <a:t>tailings</a:t>
            </a:r>
            <a:r>
              <a:rPr lang="en-GB" dirty="0"/>
              <a:t>, toxic by products which seep into the soil and water.</a:t>
            </a:r>
          </a:p>
          <a:p>
            <a:endParaRPr lang="en-GB" b="1" i="1" dirty="0"/>
          </a:p>
          <a:p>
            <a:r>
              <a:rPr lang="en-GB" dirty="0"/>
              <a:t>The Chemical Elements of a Smartphone </a:t>
            </a:r>
          </a:p>
          <a:p>
            <a:r>
              <a:rPr lang="en-GB" dirty="0">
                <a:solidFill>
                  <a:srgbClr val="1D9BF0"/>
                </a:solidFill>
                <a:effectLst/>
              </a:rPr>
              <a:t>https://www.compoundchem.com/2014/02/19/the-chemical-elements-of-a-smartphone/</a:t>
            </a:r>
            <a:r>
              <a:rPr lang="en-GB" dirty="0"/>
              <a:t> </a:t>
            </a:r>
          </a:p>
          <a:p>
            <a:endParaRPr lang="en-GB" b="1" i="1" dirty="0"/>
          </a:p>
          <a:p>
            <a:endParaRPr lang="en-IE" b="1" i="1" dirty="0"/>
          </a:p>
          <a:p>
            <a:endParaRPr lang="en-GB" dirty="0"/>
          </a:p>
          <a:p>
            <a:r>
              <a:rPr lang="en-GB" dirty="0">
                <a:effectLst/>
              </a:rPr>
              <a:t>A good example of our increasing reliance on a wide array of metals is the average mobile phone. In the 1980s, a mobile needed 20 or so different elements. A new smartphone today needs more than twice that.</a:t>
            </a:r>
          </a:p>
          <a:p>
            <a:r>
              <a:rPr lang="en-GB" dirty="0"/>
              <a:t>Simon </a:t>
            </a:r>
            <a:r>
              <a:rPr lang="en-GB" dirty="0" err="1"/>
              <a:t>Jowitt</a:t>
            </a:r>
            <a:r>
              <a:rPr lang="en-GB" dirty="0"/>
              <a:t>, an economic geologist at the University of Nevada, Las Vegas</a:t>
            </a:r>
            <a:endParaRPr lang="en-GB" dirty="0">
              <a:effectLst/>
            </a:endParaRPr>
          </a:p>
          <a:p>
            <a:r>
              <a:rPr lang="en-GB" dirty="0">
                <a:solidFill>
                  <a:srgbClr val="1D9BF0"/>
                </a:solidFill>
                <a:effectLst/>
              </a:rPr>
              <a:t>https://www.bbc.com/future/article/20220413-how-ending-mining-would-change-the-world?ocid=ww.social.link.twitter</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Of the 83 stable (nonradioactive) elements, at least 70 of them can be found in smartphones</a:t>
            </a:r>
          </a:p>
          <a:p>
            <a:r>
              <a:rPr lang="en-GB" dirty="0">
                <a:solidFill>
                  <a:srgbClr val="1D9BF0"/>
                </a:solidFill>
                <a:effectLst/>
              </a:rPr>
              <a:t>https://www.acs.org/content/dam/acsorg/education/resources/highschool/chemmatters/archive/chemmatters-april2015-smartphones.pdf</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Materials In Cell Phones: What They Are And How To Stay Safe </a:t>
            </a:r>
          </a:p>
          <a:p>
            <a:r>
              <a:rPr lang="en-GB" dirty="0">
                <a:solidFill>
                  <a:srgbClr val="1D9BF0"/>
                </a:solidFill>
                <a:effectLst/>
              </a:rPr>
              <a:t>https://mybrokenphone.com/blog/materials-in-cell-phones/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metals are also used in the production of smartphones:</a:t>
            </a:r>
          </a:p>
          <a:p>
            <a:r>
              <a:rPr lang="en-GB" dirty="0"/>
              <a:t>Copper: Used for wires and printed circuit boards of smartphones. Main countries of origin: Chile, China, USA</a:t>
            </a:r>
          </a:p>
          <a:p>
            <a:r>
              <a:rPr lang="en-GB" dirty="0" err="1"/>
              <a:t>Aluminum</a:t>
            </a:r>
            <a:r>
              <a:rPr lang="en-GB" dirty="0"/>
              <a:t>: Used as a shielding plate to shield the electronics from the electromagnetic radia</a:t>
            </a:r>
            <a:r>
              <a:rPr lang="en-GB" dirty="0">
                <a:effectLst/>
              </a:rPr>
              <a:t>tion coming from the antenna. Main countries of origin: Jamaica, China, Russia, Canada.</a:t>
            </a:r>
            <a:endParaRPr lang="en-GB" dirty="0"/>
          </a:p>
          <a:p>
            <a:r>
              <a:rPr lang="en-GB" dirty="0">
                <a:effectLst/>
              </a:rPr>
              <a:t>Iron: Used for all screws. Main countries of origin: Brazil, China, Australia, India.</a:t>
            </a:r>
            <a:endParaRPr lang="en-GB" dirty="0"/>
          </a:p>
          <a:p>
            <a:r>
              <a:rPr lang="en-GB" dirty="0">
                <a:effectLst/>
              </a:rPr>
              <a:t>Palladium: Used for the contact surfaces between individual components. Main countries of origin: Canada, South Africa, Russia.</a:t>
            </a:r>
            <a:endParaRPr lang="en-GB" dirty="0"/>
          </a:p>
          <a:p>
            <a:r>
              <a:rPr lang="en-GB" dirty="0">
                <a:effectLst/>
              </a:rPr>
              <a:t>Silver: Used in the conductive tracks of the printed circuit board. Main countries of origin: Peru, Mexico, China, Australia.</a:t>
            </a:r>
            <a:endParaRPr lang="en-GB" dirty="0"/>
          </a:p>
          <a:p>
            <a:r>
              <a:rPr lang="en-GB" dirty="0">
                <a:effectLst/>
              </a:rPr>
              <a:t>Gold: Used for the smartphone’s contacts on a SIM card and on the battery. Main countries of origin: China, South Africa, Australia, USA.</a:t>
            </a:r>
            <a:endParaRPr lang="en-GB" dirty="0"/>
          </a:p>
          <a:p>
            <a:r>
              <a:rPr lang="en-GB" dirty="0">
                <a:effectLst/>
              </a:rPr>
              <a:t>Cobalt: Used for the battery. Main countries of origin: Democratic Republic of the Congo, Zambia, China.</a:t>
            </a:r>
            <a:endParaRPr lang="en-GB" dirty="0"/>
          </a:p>
          <a:p>
            <a:r>
              <a:rPr lang="en-GB" dirty="0">
                <a:effectLst/>
              </a:rPr>
              <a:t>Tantalum: Used as a capacitor. Main countries of origin: Democratic Republic of the Congo, Australia, Brazil.</a:t>
            </a:r>
            <a:endParaRPr lang="en-GB" dirty="0"/>
          </a:p>
          <a:p>
            <a:r>
              <a:rPr lang="en-GB" dirty="0">
                <a:effectLst/>
              </a:rPr>
              <a:t>Tin: Used as solder that connects the components of the smartphone to the copper layer of the board. Main countries of origin: China, Indonesia, Peru.</a:t>
            </a:r>
            <a:endParaRPr lang="en-GB" dirty="0"/>
          </a:p>
          <a:p>
            <a:r>
              <a:rPr lang="en-GB" dirty="0">
                <a:effectLst/>
              </a:rPr>
              <a:t>Gallium: Used in LEDs (light-emitting diodes) as back lighting of the display or camera light. Main country of origin: Kazakhstan.</a:t>
            </a:r>
            <a:endParaRPr lang="en-GB" dirty="0"/>
          </a:p>
          <a:p>
            <a:r>
              <a:rPr lang="en-GB" dirty="0">
                <a:effectLst/>
              </a:rPr>
              <a:t>Indium: Used for LCD displays. This is a very rare metal and it’s main countries of origin are China, Canada, Peru. </a:t>
            </a:r>
            <a:endParaRPr lang="en-GB" dirty="0"/>
          </a:p>
          <a:p>
            <a:r>
              <a:rPr lang="en-GB" dirty="0">
                <a:solidFill>
                  <a:srgbClr val="1D9BF0"/>
                </a:solidFill>
                <a:effectLst/>
              </a:rPr>
              <a:t>https://curiosityguide.org/technology/what-materials-are-used-to-make-smartphones/</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Mobile phone components</a:t>
            </a:r>
          </a:p>
          <a:p>
            <a:r>
              <a:rPr lang="en-GB" b="1" dirty="0"/>
              <a:t>1.- Rear camera and flash.</a:t>
            </a:r>
            <a:r>
              <a:rPr lang="en-GB" dirty="0"/>
              <a:t> In itself, it is an independent device. The flash, in the most advanced models, has two LEDs, one warm and one cold.</a:t>
            </a:r>
          </a:p>
          <a:p>
            <a:r>
              <a:rPr lang="en-GB" b="1" dirty="0"/>
              <a:t>2.- Antenna.</a:t>
            </a:r>
            <a:r>
              <a:rPr lang="en-GB" dirty="0"/>
              <a:t> An element that receives the electrical signals from the cellular network and sends them to the modem to transform them into voice and data.</a:t>
            </a:r>
          </a:p>
          <a:p>
            <a:r>
              <a:rPr lang="en-GB" b="1" dirty="0"/>
              <a:t>3.- Connections.</a:t>
            </a:r>
            <a:r>
              <a:rPr lang="en-GB" dirty="0"/>
              <a:t> An area where the data buses are attached to the device’s elements and controlled by the motherboard and processor.</a:t>
            </a:r>
          </a:p>
          <a:p>
            <a:r>
              <a:rPr lang="en-GB" b="1" dirty="0"/>
              <a:t>4.- Front camera.</a:t>
            </a:r>
            <a:r>
              <a:rPr lang="en-GB" dirty="0"/>
              <a:t> The selfie camera by definition. Typically, it has a lower resolution and a wider field of view than the main camera.</a:t>
            </a:r>
          </a:p>
          <a:p>
            <a:r>
              <a:rPr lang="en-GB" b="1" dirty="0"/>
              <a:t>5.- Processor + RAM.</a:t>
            </a:r>
            <a:r>
              <a:rPr lang="en-GB" dirty="0"/>
              <a:t> Known as the brain of the system, it is a microchip similar to that of computers. The RAM memory stores the data.</a:t>
            </a:r>
          </a:p>
          <a:p>
            <a:r>
              <a:rPr lang="en-GB" b="1" dirty="0"/>
              <a:t>6.- Modem.</a:t>
            </a:r>
            <a:r>
              <a:rPr lang="en-GB" dirty="0"/>
              <a:t> Establishes communication with the cellular network. It is the component that functions as a telephone in the smartphone. It is also responsible for the data connection.</a:t>
            </a:r>
          </a:p>
          <a:p>
            <a:r>
              <a:rPr lang="en-GB" b="1" dirty="0"/>
              <a:t>7.- Buttons.</a:t>
            </a:r>
            <a:r>
              <a:rPr lang="en-GB" dirty="0"/>
              <a:t> Although most smartphones are tactile, some are not. Generally, it has two functions: power on and power off.</a:t>
            </a:r>
          </a:p>
          <a:p>
            <a:r>
              <a:rPr lang="en-GB" b="1" dirty="0"/>
              <a:t>8.- Gyroscope and accelerometer.</a:t>
            </a:r>
            <a:r>
              <a:rPr lang="en-GB" dirty="0"/>
              <a:t> In addition to measuring moving objects on three axes, these sensors also measure their magnitude.</a:t>
            </a:r>
          </a:p>
          <a:p>
            <a:r>
              <a:rPr lang="en-GB" b="1" dirty="0"/>
              <a:t>9.- SIM.</a:t>
            </a:r>
            <a:r>
              <a:rPr lang="en-GB" dirty="0"/>
              <a:t> The SIM tray is one of the elements that may disappear with the implementation of the virtual SIM.</a:t>
            </a:r>
          </a:p>
          <a:p>
            <a:r>
              <a:rPr lang="en-GB" b="1" dirty="0"/>
              <a:t>10.- Speaker.</a:t>
            </a:r>
            <a:r>
              <a:rPr lang="en-GB" dirty="0"/>
              <a:t> Miniaturizing a loudspeaker while maintaining its quality is always difficult, which is why mobile phones tend to sound mediocre.</a:t>
            </a:r>
          </a:p>
          <a:p>
            <a:r>
              <a:rPr lang="en-GB" b="1" dirty="0"/>
              <a:t>11.- USB Connection and jack.</a:t>
            </a:r>
            <a:r>
              <a:rPr lang="en-GB" dirty="0"/>
              <a:t> Recharges the battery and provides data access. A jack lets users connect headphones.</a:t>
            </a:r>
          </a:p>
          <a:p>
            <a:r>
              <a:rPr lang="en-GB" b="1" dirty="0"/>
              <a:t>12.- Microphone.</a:t>
            </a:r>
            <a:r>
              <a:rPr lang="en-GB" dirty="0"/>
              <a:t> There are mobiles that use up to three microphones to obtain enhanced sound fidelity in conversations or videos.</a:t>
            </a:r>
          </a:p>
          <a:p>
            <a:r>
              <a:rPr lang="en-GB" b="1" dirty="0"/>
              <a:t>13.- Haptic engine.</a:t>
            </a:r>
            <a:r>
              <a:rPr lang="en-GB" dirty="0"/>
              <a:t> It detects pressure on the screen and reacts accordingly.</a:t>
            </a:r>
          </a:p>
          <a:p>
            <a:r>
              <a:rPr lang="en-GB" b="1" dirty="0"/>
              <a:t>14.- Battery.</a:t>
            </a:r>
            <a:r>
              <a:rPr lang="en-GB" dirty="0"/>
              <a:t> Energy is stored in the smartphone’s batteries to power its circuits and screen. Most smartphones have lithium-ion batteries.</a:t>
            </a:r>
          </a:p>
          <a:p>
            <a:r>
              <a:rPr lang="en-GB" b="1" dirty="0"/>
              <a:t>15.- Finger scanner.</a:t>
            </a:r>
            <a:r>
              <a:rPr lang="en-GB" dirty="0"/>
              <a:t> This is a security feature that enables the recognition of fingerprints and only gives access if the fingerprints match the authorized ones.</a:t>
            </a:r>
          </a:p>
          <a:p>
            <a:r>
              <a:rPr lang="en-GB" b="1" dirty="0"/>
              <a:t>16.- Screen.</a:t>
            </a:r>
            <a:r>
              <a:rPr lang="en-GB" dirty="0"/>
              <a:t> Its size, between 4 and 5.4 inches, and quality determine the overall feeling of the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https://curiosityguide.org/technology/what-materials-are-used-to-make-smartphones/</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Identifying the impact of the circular economy on the Fast-Moving Consumer Goods Industry: opportunities and challenges for businesses, workers and consumers – mobile phones as an example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282828"/>
                </a:solidFill>
                <a:effectLst/>
                <a:uLnTx/>
                <a:uFillTx/>
                <a:latin typeface="Arial"/>
                <a:ea typeface="+mn-ea"/>
                <a:cs typeface="+mn-cs"/>
              </a:rPr>
              <a:t>https://circulareconomy.europa.eu/platform/sites/default/files/impact_of_ce_on_fmcg_-_mobile_phones_case_study.pdf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iPhone, on average, weighs 150g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https://www.zdnet.com/article/apples-colossal-e-waste-timebomb/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smartphones "are no longer made with screws; they’re made with glue. Glue makes things very hard to take apart and recover materials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https://cnb.cx/3rtIyGa</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 416,000 cell phones thrown away each day; 151 million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https://www.freethink.com/videos/e-waste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“Up to 69 elements from the periodic table can be found in EEE, including precious metals (e.g. gold, silver, copper, platinum, palladium, ruthenium, rhodium, iridium, and osmium), Critical Raw Materials (e.g. cobalt, palladium, indium, germanium, bismuth, and antimony), and non-critical metals, such as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200" dirty="0">
                <a:effectLst/>
                <a:latin typeface="Arial" panose="020B0604020202020204" pitchFamily="34" charset="0"/>
                <a:ea typeface="Calibri" panose="020F0502020204030204" pitchFamily="34" charset="0"/>
                <a:cs typeface="Times New Roman" panose="02020603050405020304" pitchFamily="18" charset="0"/>
              </a:rPr>
              <a:t> and iron.”</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http://ewastemonitor.info/wp-content/uploads/2020/12/GEM_2020_def_dec_2020-1.pdf</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209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Email homepage</a:t>
            </a:r>
          </a:p>
          <a:p>
            <a:endParaRPr lang="en-IE" dirty="0"/>
          </a:p>
          <a:p>
            <a:r>
              <a:rPr lang="en-GB" dirty="0"/>
              <a:t>1 kilo of paper results in approximately 1 kilo of CO2 during its production (1.2kg of CO2 for unrecycled, and 0.7kg of CO2 for recycled paper).</a:t>
            </a:r>
          </a:p>
          <a:p>
            <a:r>
              <a:rPr lang="en-GB" dirty="0"/>
              <a:t>If we take office paper which is usually 80g/m², then we end up with 16 pages of paper per square meter.</a:t>
            </a:r>
          </a:p>
          <a:p>
            <a:r>
              <a:rPr lang="en-GB" dirty="0"/>
              <a:t>Dividing this 80g </a:t>
            </a:r>
            <a:r>
              <a:rPr lang="en-GB" dirty="0">
                <a:effectLst/>
              </a:rPr>
              <a:t>by the 16 sheets, we come to a figure of just 5g of CO2 per page.</a:t>
            </a:r>
            <a:endParaRPr lang="en-GB" dirty="0"/>
          </a:p>
          <a:p>
            <a:br>
              <a:rPr lang="en-GB" dirty="0"/>
            </a:br>
            <a:endParaRPr lang="en-GB" dirty="0"/>
          </a:p>
          <a:p>
            <a:r>
              <a:rPr lang="en-GB" dirty="0">
                <a:effectLst/>
              </a:rPr>
              <a:t>Energy consumption during the printing process also plays a role. This is almost negligible for an inkjet printer, which only needs 15 watts to print. Using a laser printer, which during the warm-up phase requires 1300 watts, we have calculated the following figures:</a:t>
            </a:r>
            <a:endParaRPr lang="en-GB" dirty="0"/>
          </a:p>
          <a:p>
            <a:br>
              <a:rPr lang="en-GB" dirty="0"/>
            </a:br>
            <a:endParaRPr lang="en-GB" dirty="0"/>
          </a:p>
          <a:p>
            <a:r>
              <a:rPr lang="en-GB" dirty="0">
                <a:effectLst/>
              </a:rPr>
              <a:t>Per kilowatt hour, 474g CO2, or 7.9g of CO2 per minute is produced.</a:t>
            </a:r>
            <a:endParaRPr lang="en-GB" dirty="0"/>
          </a:p>
          <a:p>
            <a:r>
              <a:rPr lang="en-GB" dirty="0">
                <a:effectLst/>
              </a:rPr>
              <a:t>A laser printer that prints 10 pages per minute with 1.3KW causes 7.9g CO2 x 1.3KW = 10.27g CO2.</a:t>
            </a:r>
            <a:endParaRPr lang="en-GB" dirty="0"/>
          </a:p>
          <a:p>
            <a:r>
              <a:rPr lang="en-GB" dirty="0">
                <a:effectLst/>
              </a:rPr>
              <a:t>This means that a page printed with a laser printer produces approximately 1g of CO2.</a:t>
            </a:r>
            <a:endParaRPr lang="en-GB" dirty="0"/>
          </a:p>
          <a:p>
            <a:br>
              <a:rPr lang="en-GB" dirty="0"/>
            </a:br>
            <a:endParaRPr lang="en-GB" dirty="0"/>
          </a:p>
          <a:p>
            <a:r>
              <a:rPr lang="en-GB" dirty="0">
                <a:effectLst/>
              </a:rPr>
              <a:t>This means that the CO2 emissions per printed page is 5g if an inkjet printer is used, and 6g if a laser printer is used. </a:t>
            </a:r>
            <a:endParaRPr lang="en-GB" dirty="0"/>
          </a:p>
          <a:p>
            <a:r>
              <a:rPr lang="en-GB" dirty="0">
                <a:solidFill>
                  <a:srgbClr val="1B95E0"/>
                </a:solidFill>
                <a:effectLst/>
              </a:rPr>
              <a:t>https://www.ezeep.com/co2-neutral-printing/</a:t>
            </a:r>
            <a:r>
              <a:rPr lang="en-GB" dirty="0">
                <a:effectLst/>
              </a:rPr>
              <a:t> </a:t>
            </a:r>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47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marL="0" marR="0" lvl="0" indent="0" algn="r" defTabSz="474739" rtl="0" eaLnBrk="1" fontAlgn="auto" latinLnBrk="0" hangingPunct="1">
              <a:lnSpc>
                <a:spcPct val="100000"/>
              </a:lnSpc>
              <a:spcBef>
                <a:spcPts val="0"/>
              </a:spcBef>
              <a:spcAft>
                <a:spcPts val="0"/>
              </a:spcAft>
              <a:buClrTx/>
              <a:buSzTx/>
              <a:buFontTx/>
              <a:buNone/>
              <a:tabLst/>
              <a:defRPr/>
            </a:pPr>
            <a:fld id="{77D8E003-7E80-40F7-A83A-7A5FF7CA0EDF}" type="slidenum">
              <a:rPr kumimoji="0" lang="en-US" sz="1200" b="0" i="0" u="none" strike="noStrike" kern="0" cap="none" spc="0" normalizeH="0" baseline="0" noProof="0">
                <a:ln>
                  <a:noFill/>
                </a:ln>
                <a:solidFill>
                  <a:srgbClr val="000000"/>
                </a:solidFill>
                <a:effectLst/>
                <a:uLnTx/>
                <a:uFillTx/>
                <a:latin typeface="Times New Roman" pitchFamily="18" charset="0"/>
                <a:ea typeface="+mn-ea"/>
                <a:cs typeface="+mn-cs"/>
              </a:rPr>
              <a:pPr marL="0" marR="0" lvl="0" indent="0" algn="r" defTabSz="47473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Water homepage </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Water We Doing to the Planet?, Pierre-Louis Godin, </a:t>
            </a:r>
            <a:r>
              <a:rPr lang="en-GB" sz="2800" dirty="0" err="1"/>
              <a:t>Illuminem</a:t>
            </a:r>
            <a:r>
              <a:rPr lang="en-GB" sz="2800" dirty="0"/>
              <a:t>, 2022</a:t>
            </a:r>
          </a:p>
          <a:p>
            <a:r>
              <a:rPr lang="en-GB" sz="2800" dirty="0">
                <a:solidFill>
                  <a:srgbClr val="1D9BF0"/>
                </a:solidFill>
                <a:effectLst/>
              </a:rPr>
              <a:t>https://illuminem.com/illuminemvoices/11979813-d139-4e84-aecc-937d337b239d</a:t>
            </a:r>
            <a:r>
              <a:rPr lang="en-GB" sz="2800" dirty="0"/>
              <a:t> </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Overview</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Drought</a:t>
            </a:r>
          </a:p>
          <a:p>
            <a:r>
              <a:rPr lang="en-GB" sz="4000" dirty="0"/>
              <a:t>Human-caused climate change made this summer's drought across the Northern Hemisphere at least 20 times more likely, according to a rapid analysis released today that warns such extreme dry periods will become increasingly common with global heating.</a:t>
            </a:r>
          </a:p>
          <a:p>
            <a:r>
              <a:rPr lang="en-GB" sz="4000" dirty="0"/>
              <a:t>The three months from June to</a:t>
            </a:r>
            <a:r>
              <a:rPr lang="en-GB" sz="4000" dirty="0">
                <a:effectLst/>
              </a:rPr>
              <a:t> August were the hottest in Europe since records began, and the exceptionally high temperatures led to the worst drought the continent has witnessed since the Middle </a:t>
            </a:r>
            <a:r>
              <a:rPr lang="en-GB" sz="4000" dirty="0" err="1">
                <a:effectLst/>
              </a:rPr>
              <a:t>Ages.Climate</a:t>
            </a:r>
            <a:r>
              <a:rPr lang="en-GB" sz="4000" dirty="0">
                <a:effectLst/>
              </a:rPr>
              <a:t> change made 2022 drought 'at least 20 times likelier’, RTE, 2022</a:t>
            </a:r>
            <a:endParaRPr lang="en-GB" sz="4000" dirty="0"/>
          </a:p>
          <a:p>
            <a:r>
              <a:rPr lang="en-GB" sz="4000" dirty="0">
                <a:solidFill>
                  <a:srgbClr val="1D9BF0"/>
                </a:solidFill>
                <a:effectLst/>
              </a:rPr>
              <a:t>https://www.rte.ie/news/world/2022/1005/1327410-drought-2022/</a:t>
            </a:r>
            <a:r>
              <a:rPr lang="en-GB" sz="4000" dirty="0">
                <a:effectLst/>
              </a:rPr>
              <a:t> </a:t>
            </a:r>
            <a:endParaRPr lang="en-GB" sz="4000" dirty="0"/>
          </a:p>
          <a:p>
            <a:endParaRPr lang="en-GB" sz="2800" dirty="0"/>
          </a:p>
          <a:p>
            <a:r>
              <a:rPr lang="en-GB" sz="2800" dirty="0"/>
              <a:t>One-third of the world is currently facing water stress. The horn of Africa is in the grip of a devastating drought, putting millions at risk of famine. In China, low water levels are causing cuts to hydropower in Sichuan province. Nearly two-thirds of Europe is currently under s</a:t>
            </a:r>
            <a:r>
              <a:rPr lang="en-GB" sz="2800" dirty="0">
                <a:effectLst/>
              </a:rPr>
              <a:t>ome level of drought warning, the worst water conditions in 500 years in that region.</a:t>
            </a:r>
            <a:endParaRPr lang="en-GB" sz="2800" dirty="0"/>
          </a:p>
          <a:p>
            <a:r>
              <a:rPr lang="en-GB" sz="2800" dirty="0">
                <a:effectLst/>
              </a:rPr>
              <a:t>Drought is resurfacing lost relics around the world, Dharna Noor, Canary Media, 2022</a:t>
            </a:r>
            <a:endParaRPr lang="en-GB" sz="2800" dirty="0"/>
          </a:p>
          <a:p>
            <a:r>
              <a:rPr lang="en-GB" sz="2800" dirty="0">
                <a:solidFill>
                  <a:srgbClr val="1D9BF0"/>
                </a:solidFill>
                <a:effectLst/>
              </a:rPr>
              <a:t>https://www.canarymedia.com/podcasts/the-carbon-copy/drought-is-surfacing-lost-relics-around-the-world?utm_source=climateActionTech&amp;utm_medium=email</a:t>
            </a:r>
            <a:r>
              <a:rPr lang="en-GB" sz="2800" dirty="0">
                <a:effectLst/>
              </a:rPr>
              <a:t> </a:t>
            </a:r>
            <a:endParaRPr lang="en-GB" sz="2800" dirty="0"/>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Galba-</a:t>
            </a:r>
            <a:r>
              <a:rPr lang="en-GB" sz="1800" dirty="0" err="1">
                <a:effectLst/>
                <a:latin typeface="Arial" panose="020B0604020202020204" pitchFamily="34" charset="0"/>
                <a:ea typeface="Calibri" panose="020F0502020204030204" pitchFamily="34" charset="0"/>
                <a:cs typeface="Times New Roman" panose="02020603050405020304" pitchFamily="18" charset="0"/>
              </a:rPr>
              <a:t>Uush</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Doloodin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Gobiu</a:t>
            </a:r>
            <a:r>
              <a:rPr lang="en-GB" sz="1800" dirty="0">
                <a:effectLst/>
                <a:latin typeface="Arial" panose="020B0604020202020204" pitchFamily="34" charset="0"/>
                <a:ea typeface="Calibri" panose="020F0502020204030204" pitchFamily="34" charset="0"/>
                <a:cs typeface="Times New Roman" panose="02020603050405020304" pitchFamily="18" charset="0"/>
              </a:rPr>
              <a:t> Basin/Mongolia, 85 % of the water available is used in the mining sector, reducing directly the availability of water for the population.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2014, over 40,000 cubic meters of copper sulphate containing residues were dispersed into the rivers Sonora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Bacanuchi</a:t>
            </a:r>
            <a:r>
              <a:rPr lang="en-GB" sz="1800" dirty="0">
                <a:effectLst/>
                <a:latin typeface="Arial" panose="020B0604020202020204" pitchFamily="34" charset="0"/>
                <a:ea typeface="Calibri" panose="020F0502020204030204" pitchFamily="34" charset="0"/>
                <a:cs typeface="Times New Roman" panose="02020603050405020304" pitchFamily="18" charset="0"/>
              </a:rPr>
              <a:t> in So-</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err="1">
                <a:effectLst/>
                <a:latin typeface="Arial" panose="020B0604020202020204" pitchFamily="34" charset="0"/>
                <a:ea typeface="Calibri" panose="020F0502020204030204" pitchFamily="34" charset="0"/>
                <a:cs typeface="Times New Roman" panose="02020603050405020304" pitchFamily="18" charset="0"/>
              </a:rPr>
              <a:t>nora</a:t>
            </a:r>
            <a:r>
              <a:rPr lang="en-GB" sz="1800" dirty="0">
                <a:effectLst/>
                <a:latin typeface="Arial" panose="020B0604020202020204" pitchFamily="34" charset="0"/>
                <a:ea typeface="Calibri" panose="020F0502020204030204" pitchFamily="34" charset="0"/>
                <a:cs typeface="Times New Roman" panose="02020603050405020304" pitchFamily="18" charset="0"/>
              </a:rPr>
              <a:t>/Mexico after a dam burst. Heavy metals have been contaminating both rivers and the groundwater since then, rendering food pro-</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duction in the region merely impossible.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Due to household leaks, the average U.S. family can waste 180 gallons of water each week, or 9,400 gallons per year. That’s the same amount of water required to wash over 300 laundry loads. On a nationwide scale, household leaks can lead to almost 900 billion gallons of water being wasted annually.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Much Do We Waste? A Data-Driven Guide to Waste and Landfills,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Eponline</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https://eponline.com/Articles/2022/07/13/How-Much-Do-We-Waste.aspx?Page=2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is at the centre of the economy, health and climate, Yet, our society severely undervalues it because we equate value with price and marginalise invaluable assets like water into simple externalities.”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Prof. Mariana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Mazzucato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Prof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Mazzucato</a:t>
            </a:r>
            <a:r>
              <a:rPr lang="en-IE" sz="1800" dirty="0">
                <a:effectLst/>
                <a:latin typeface="Arial" panose="020B0604020202020204" pitchFamily="34" charset="0"/>
                <a:ea typeface="Calibri" panose="020F0502020204030204" pitchFamily="34" charset="0"/>
                <a:cs typeface="Times New Roman" panose="02020603050405020304" pitchFamily="18" charset="0"/>
              </a:rPr>
              <a:t> to co-chair the newly launched Global Commission on the Economics of Water, UCL,2022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https://www.ucl.ac.uk/bartlett/public-purpose/news/2022/mar/prof-mazzucato-co-chair-newly-launched-global-commission-economics-water#:~:text=On%2022March%20the%20Global,the%20UN%202023%20Water%20conference.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UN is currently predicting a 40% shortfall in freshwater resources by 2030.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Why water is the next net-zero environmental target, Ian Thomas, CNBC,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https://www.cnbc.com/2021/10/31/why-water-is-the-next-net-zero-environmental-target.html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Just 3% of all that liquid mass is fresh water. And of that, most of is locked up in glaciers, leaving less than 1% accessible and usable for drinking and growing food. So as the world population increases, there is less water to go around — and to grow the extra crops needed to feed us.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top of that, our available water is increasingly being polluted by fertilizers and factories, or is simply being overused — causing aquifer levels in overcrowded cities to plummet. Ultimately, more of us fighting for less good water.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scarcity: What's the big deal? Stuart Braun, DW,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https://p.dw.com/p/3yt4H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assessment suggests that nearly 40% of global croplands have experienced water scarcity in the past and the situation would worsen in the future. Water Scarcity Index is projected to be higher than in the past in 83%–84% of global total croplands."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Global Agricultural Water Scarcity Assessment Incorporating Blue and Green Water Availability Under Future Climate Change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Xingcai</a:t>
            </a:r>
            <a:r>
              <a:rPr lang="en-US" sz="1800" dirty="0">
                <a:effectLst/>
                <a:latin typeface="Arial" panose="020B0604020202020204" pitchFamily="34" charset="0"/>
                <a:ea typeface="Calibri" panose="020F0502020204030204" pitchFamily="34" charset="0"/>
                <a:cs typeface="Times New Roman" panose="02020603050405020304" pitchFamily="18" charset="0"/>
              </a:rPr>
              <a:t> Liu,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Wenfeng</a:t>
            </a:r>
            <a:r>
              <a:rPr lang="en-US" sz="1800" dirty="0">
                <a:effectLst/>
                <a:latin typeface="Arial" panose="020B0604020202020204" pitchFamily="34" charset="0"/>
                <a:ea typeface="Calibri" panose="020F0502020204030204" pitchFamily="34" charset="0"/>
                <a:cs typeface="Times New Roman" panose="02020603050405020304" pitchFamily="18" charset="0"/>
              </a:rPr>
              <a:t> Liu,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Qiuhong</a:t>
            </a:r>
            <a:r>
              <a:rPr lang="en-US" sz="1800" dirty="0">
                <a:effectLst/>
                <a:latin typeface="Arial" panose="020B0604020202020204" pitchFamily="34" charset="0"/>
                <a:ea typeface="Calibri" panose="020F0502020204030204" pitchFamily="34" charset="0"/>
                <a:cs typeface="Times New Roman" panose="02020603050405020304" pitchFamily="18" charset="0"/>
              </a:rPr>
              <a:t> Tang, Bo Liu, Yoshihide Wada, Hong Yang</a:t>
            </a:r>
            <a:r>
              <a:rPr lang="en-IE"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AGU journal Earth’s Future,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https://agupubs.onlinelibrary.wiley.com/doi/10.1029/2021EF002567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facts and figures of this publication all point in the same direction: an upward trajectory in the duration of droughts and the severity of impacts, not only affecting human societies but also the ecological systems upon which the survival of all life depends, including that of our own species.” UNCCD Executive Secretary Ibrahim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Thiaw</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More Than 75% of the World Could Face Drought by 2050, UN Report Warns, Olivia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Rosane</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EcoWatch</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https://www.ecowatch.com/drought-global-forecast-un.html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Since 1970, numbers of freshwater vertebrates, including birds, fish, amphibians, reptiles and mammals, have declined by a staggering 83% through the extraction of lake water, pollution, invasive species and disease. Now, climate change threatens to drive even deeper losses.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Climate change: world’s lakes are in hot water – threatening rare wildlife, Antonia Law,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https://theconversation.com/climate-change-worlds-lakes-are-in-hot-water-threatening-rare-wildlife-156148?utm_medium=Social&amp;utm_source=Twitter#Echobox=1636117691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By 2025, two-thirds of the world’s population may face water shortages.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overview, World Wildlife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https://www.worldwildlife.org/threats/water-scarcity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scarcity affects every continent. Use has been growing globally at more than twice rate of population increase in last century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facts, United 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https://www.unwater.org/water-facts/scarcity/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"Yearly, we directly waste or mismanage around 78% of the total water withdrawn.”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warning against the society of waste, Isabel Marín-</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Beltrána</a:t>
            </a:r>
            <a:r>
              <a:rPr lang="en-GB" sz="1800" dirty="0">
                <a:effectLst/>
                <a:latin typeface="Arial" panose="020B0604020202020204" pitchFamily="34" charset="0"/>
                <a:ea typeface="Calibri" panose="020F0502020204030204" pitchFamily="34" charset="0"/>
                <a:cs typeface="Times New Roman" panose="02020603050405020304" pitchFamily="18" charset="0"/>
              </a:rPr>
              <a:t>, Federico Demaria, Claudia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Ofeliod</a:t>
            </a:r>
            <a:r>
              <a:rPr lang="en-GB" sz="1800" dirty="0">
                <a:effectLst/>
                <a:latin typeface="Arial" panose="020B0604020202020204" pitchFamily="34" charset="0"/>
                <a:ea typeface="Calibri" panose="020F0502020204030204" pitchFamily="34" charset="0"/>
                <a:cs typeface="Times New Roman" panose="02020603050405020304" pitchFamily="18" charset="0"/>
              </a:rPr>
              <a:t>, Luis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M.Serrae</a:t>
            </a:r>
            <a:r>
              <a:rPr lang="en-GB" sz="1800" dirty="0">
                <a:effectLst/>
                <a:latin typeface="Arial" panose="020B0604020202020204" pitchFamily="34" charset="0"/>
                <a:ea typeface="Calibri" panose="020F0502020204030204" pitchFamily="34" charset="0"/>
                <a:cs typeface="Times New Roman" panose="02020603050405020304" pitchFamily="18" charset="0"/>
              </a:rPr>
              <a:t>, Antonio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Turielf</a:t>
            </a:r>
            <a:r>
              <a:rPr lang="en-GB" sz="1800" dirty="0">
                <a:effectLst/>
                <a:latin typeface="Arial" panose="020B0604020202020204" pitchFamily="34" charset="0"/>
                <a:ea typeface="Calibri" panose="020F0502020204030204" pitchFamily="34" charset="0"/>
                <a:cs typeface="Times New Roman" panose="02020603050405020304" pitchFamily="18" charset="0"/>
              </a:rPr>
              <a:t> William, J. Ripple, Sharif 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Muku</a:t>
            </a:r>
            <a:r>
              <a:rPr lang="en-GB" sz="1800" dirty="0">
                <a:effectLst/>
                <a:latin typeface="Arial" panose="020B0604020202020204" pitchFamily="34" charset="0"/>
                <a:ea typeface="Calibri" panose="020F0502020204030204" pitchFamily="34" charset="0"/>
                <a:cs typeface="Times New Roman" panose="02020603050405020304" pitchFamily="18" charset="0"/>
              </a:rPr>
              <a:t> Maria Clara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Costaai</a:t>
            </a:r>
            <a:r>
              <a:rPr lang="en-GB" sz="1800" dirty="0">
                <a:effectLst/>
                <a:latin typeface="Arial" panose="020B0604020202020204" pitchFamily="34" charset="0"/>
                <a:ea typeface="Calibri" panose="020F0502020204030204" pitchFamily="34" charset="0"/>
                <a:cs typeface="Times New Roman" panose="02020603050405020304" pitchFamily="18" charset="0"/>
              </a:rPr>
              <a:t>, ScienceDirect,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https://www.sciencedirect.com/science/article/pii/S0048969721064378?via%3Dihub#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Water usage statistics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a:t>
            </a:r>
            <a:r>
              <a:rPr lang="en-GB" sz="1800" dirty="0"/>
              <a:t>n August 2019, the Arizona Municipal Water Users Association built a 16ft pyramid of jugs in its main entrance in Phoenix. The goal was to show residents of this desert region how much water they each use a day – 120 gallons – and to encourage conservation.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t>‘If Google’s data centre water consumption was a pyramid of jugs, it would tower thousands of feet into Arizona’s cloudless sky.’ </a:t>
            </a:r>
          </a:p>
          <a:p>
            <a:r>
              <a:rPr lang="en-GB" sz="1800" dirty="0"/>
              <a:t>Google’s secret data centre cost: billions of gallons of water, </a:t>
            </a:r>
            <a:r>
              <a:rPr lang="en-GB" sz="1800" dirty="0" err="1"/>
              <a:t>Nikitha</a:t>
            </a:r>
            <a:r>
              <a:rPr lang="en-GB" sz="1800" dirty="0"/>
              <a:t> </a:t>
            </a:r>
            <a:r>
              <a:rPr lang="en-GB" sz="1800" dirty="0" err="1"/>
              <a:t>Sattiraju</a:t>
            </a:r>
            <a:r>
              <a:rPr lang="en-GB" sz="1800" dirty="0"/>
              <a:t>, The Independent, 2020 </a:t>
            </a:r>
            <a:r>
              <a:rPr lang="en-GB" sz="1800" dirty="0">
                <a:solidFill>
                  <a:srgbClr val="1D9BF0"/>
                </a:solidFill>
                <a:effectLst/>
              </a:rPr>
              <a:t>https://www.independent.co.uk/tech/secret-google-data-centre-extreme-water-usage-a9454471.html?amp</a:t>
            </a:r>
            <a:r>
              <a:rPr lang="en-GB" sz="1800" dirty="0"/>
              <a:t> </a:t>
            </a: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Approximately 50 litres of water per person per day are needed to ensure that most basic needs are met while keeping public health risks at a low level.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Sanitation and Hygiene, United 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https://www.unwater.org/water-facts/water-sanitation-and-hygiene/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Spain’s National Statistics Institute reported that average household water consumption in Spain was 137 litres per person per day in 2012.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WHO estimates that optimal access allows for the consumption of 100 litres per person per day on average.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many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IE" sz="1800" dirty="0">
                <a:effectLst/>
                <a:latin typeface="Arial" panose="020B0604020202020204" pitchFamily="34" charset="0"/>
                <a:ea typeface="Calibri" panose="020F0502020204030204" pitchFamily="34" charset="0"/>
                <a:cs typeface="Times New Roman" panose="02020603050405020304" pitchFamily="18" charset="0"/>
              </a:rPr>
              <a:t> of water does a person need per day? Cristina Moral,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Ferrovial</a:t>
            </a:r>
            <a:r>
              <a:rPr lang="en-IE" sz="1800" dirty="0">
                <a:effectLst/>
                <a:latin typeface="Arial" panose="020B0604020202020204" pitchFamily="34" charset="0"/>
                <a:ea typeface="Calibri" panose="020F0502020204030204" pitchFamily="34" charset="0"/>
                <a:cs typeface="Times New Roman" panose="02020603050405020304" pitchFamily="18" charset="0"/>
              </a:rPr>
              <a:t>, 2020</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https://blog.ferrovial.com/en/2020/03/liters-of-water-does-a-person-need-per-day/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people of the USA have the largest water footprint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footprint of individual consumers (Domestic Sector), Wikipedia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https://en.wikipedia.org/wiki/Water_footprint#Water_footprint_of_individual_consumers_(Domestic_Sector)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Each American uses an average of 82 gallons of water a day at home (USGS, Estimated Use of Water in the United States in 2015).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statistics and facts, US Environmental Protection Agency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https://www.epa.gov/watersense/statistics-and-facts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per-capita water usage is 80 to 100 gallons per day in the United States.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National Average Water Usage Per Person? Reference,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https://www.reference.com/world-view/national-average-water-usage-per-person-e5768e4c5cb14b34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California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For the first time, the United States government will approach water scarcity as a national security issue, Vice President Kamala Harris said this week.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security is now a key US foreign policy priority, Diana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Kruzman</a:t>
            </a:r>
            <a:r>
              <a:rPr lang="en-GB" sz="1800" dirty="0">
                <a:effectLst/>
                <a:latin typeface="Arial" panose="020B0604020202020204" pitchFamily="34" charset="0"/>
                <a:ea typeface="Calibri" panose="020F0502020204030204" pitchFamily="34" charset="0"/>
                <a:cs typeface="Times New Roman" panose="02020603050405020304" pitchFamily="18" charset="0"/>
              </a:rPr>
              <a:t>, Grist,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https://grist.org/article/water-security-is-now-a-key-us-foreign-policy-priority/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Over a third of America's vegetables and two-thirds of its fruits and nuts are grown in California. But tens of thousands of acres lie idle because farmers can't get enough water to grow crops.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Drought-stricken US warned of looming 'dead pool’, Regan Morris and Sophie Long, BBC,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https://www.bbc.com/news/world-us-canada-61669233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California, governor Gavin Newsom launched $100mn advertising campaign urging water conservation. He asked residents in March to cut their water usage by 15% compared with 2020 levels, consumption across the state increased by nearly 20% instead.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‘Megadrought’ threatens water and power supplies to millions in 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Aime</a:t>
            </a:r>
            <a:r>
              <a:rPr lang="en-US" sz="1800" dirty="0">
                <a:effectLst/>
                <a:latin typeface="Arial" panose="020B0604020202020204" pitchFamily="34" charset="0"/>
                <a:ea typeface="Calibri" panose="020F0502020204030204" pitchFamily="34" charset="0"/>
                <a:cs typeface="Times New Roman" panose="02020603050405020304" pitchFamily="18" charset="0"/>
              </a:rPr>
              <a:t> Williams, Financial Times,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https://www.ft.com/content/9f00dfff-3a44-483f-9d5a-f58db7806046?shareType=nongift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2019, prior to the current drought, 19 percent of in-state electricity generation came from hydroelectric dams, according to data from the California Energy Commission. In 2020, hydro dropped to just over 11 percent of the in-state power mix due to the effects of heat and drought. Now, EIA predicts that number could drop to just 8 percent this summer.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Report: California hydropower could be cut in half this summer, Emily Pontecorvo, Grist,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https://grist.org/energy/report-california-hydropower-could-be-cut-in-half-this-summer/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Locally, Santa Clara Valley Water District (Valley Water), the water agency that oversees Santa Clara County’s supplies, declared a water shortage emergency condition and is shifting from a voluntary to mandatory water conservation target (15% reduction from 2019 levels of use) for retailers (cities, our members California Water Service and San Jose Water, etc.) and consumers to implement and achieve.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Silicon Valley’s water situation — how bad is it, and what can we do? Christophe LaBelle, </a:t>
            </a:r>
            <a:r>
              <a:rPr lang="en-US" sz="1800" dirty="0">
                <a:effectLst/>
                <a:latin typeface="Arial" panose="020B0604020202020204" pitchFamily="34" charset="0"/>
                <a:ea typeface="Calibri" panose="020F0502020204030204" pitchFamily="34" charset="0"/>
                <a:cs typeface="Times New Roman" panose="02020603050405020304" pitchFamily="18" charset="0"/>
              </a:rPr>
              <a:t>Silicon Valley Leadership Group, </a:t>
            </a:r>
            <a:r>
              <a:rPr lang="en-GB" sz="1800" dirty="0">
                <a:effectLst/>
                <a:latin typeface="Arial" panose="020B0604020202020204" pitchFamily="34" charset="0"/>
                <a:ea typeface="Calibri" panose="020F0502020204030204" pitchFamily="34" charset="0"/>
                <a:cs typeface="Times New Roman" panose="02020603050405020304" pitchFamily="18" charset="0"/>
              </a:rPr>
              <a:t>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https://www.svlg.org/silicon-valleys-water-situation-how-bad-is-it-and-what-can-we-do/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Chip making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island is going to great lengths to keep water flowing to its all-important semiconductor industry, including shutting off irrigation to legions of rice growers.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Drought in Taiwan Pits Chip Makers Against Farmers, Raymond Zhong, Amy Chang Chien, The New York Times,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https://www.nytimes.com/2021/04/08/technology/taiwan-drought-tsmc-semiconductors.html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Taiwan has issued a red alert on its water supply, as reservoirs plummeted to dangerously low levels.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government will reduce water supply to two science parks in Taichung by 15 percent, home to chip fabs operated by Taiwan Semiconductor Manufacturing Co. (TSMC) and Micron Technology.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https://www.datacenterdynamics.com/en/news/taiwan-cuts-water-supply-tsmc-and-micron-chipmakers-say-they-have-sufficient-reserves/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reported that ~8000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litres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ultra-pure water is required to produce ~100 chips. Chip manufacturing plant like TSMC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Explainer: why is a drought contributing to the silicon chip shortage? Ellen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Phiddian</a:t>
            </a:r>
            <a:r>
              <a:rPr lang="en-US" sz="1800" dirty="0">
                <a:effectLst/>
                <a:latin typeface="Arial" panose="020B0604020202020204" pitchFamily="34" charset="0"/>
                <a:ea typeface="Calibri" panose="020F0502020204030204" pitchFamily="34" charset="0"/>
                <a:cs typeface="Times New Roman" panose="02020603050405020304" pitchFamily="18" charset="0"/>
              </a:rPr>
              <a:t>, Cosmos Magazine,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https://cosmosmagazine.com/technology/droughts-affect-on-silicon-chip-shortage/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Taiwanese semiconductor company TSMC consumed over 150,000 tons of water per day in 20198.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environmental footprint of a terminal at different stages of its life cycle? Sophie Quinton,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Inria</a:t>
            </a:r>
            <a:r>
              <a:rPr lang="en-GB" sz="1800" dirty="0">
                <a:effectLst/>
                <a:latin typeface="Arial" panose="020B0604020202020204" pitchFamily="34" charset="0"/>
                <a:ea typeface="Calibri" panose="020F0502020204030204" pitchFamily="34" charset="0"/>
                <a:cs typeface="Times New Roman" panose="02020603050405020304" pitchFamily="18" charset="0"/>
              </a:rPr>
              <a: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https://learninglab.gitlabpages.inria.fr/mooc-impacts-num/mooc-impacts-num-ressources/en/Partie2/FichesConcept/FC2.2.1-EmpreinteEnvironnementaleTerminal-MoocImpactNum.html?lang=en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Taiwan-based TSMC revealed its daily water use grew 25% last year, to 193,000 tonnes per day, as revenue grew 30%. Although this means a per-wafer drop in water usage of 8.9%, it still represents a dramatic increase in real terms at a time when Taiwan is coming to terms with its worst drought for 50 years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US chipmaker Intel’s 2020 sustainability report shows that it used the equivalent 161,000 tonnes of water a day last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The environmental impact of chip making needs closer scrutiny, Matthew Gooding, Tech Monitor, 2021</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https://techmonitor.ai/leadership/sustainability/chip-making-and-sustainability-intel-tsmc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To make 1,000 gallons of UPW takes roughly 1,400 -1,600 gallons of municipal water1.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8 Things You Should Know About Water &amp; Semiconductors, China Water Risk, 2013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https://www.chinawaterrisk.org/resources/analysis-reviews/8-things-you-should-know-about-water-and-semiconductors/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takes about 37 litres of water to make a single computer chip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Much Water does it Take to Make a Computer, Del Brockett, Prezi, 2014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https://prezi.com/pdxxnwsy5vnf/how-much-water-does-it-take-to-make-a-computer/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Federal government announces historic water cuts as Colorado River falls to new lows, Zoya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Teirstein</a:t>
            </a:r>
            <a:r>
              <a:rPr lang="en-GB" sz="1800" dirty="0">
                <a:effectLst/>
                <a:latin typeface="Arial" panose="020B0604020202020204" pitchFamily="34" charset="0"/>
                <a:ea typeface="Calibri" panose="020F0502020204030204" pitchFamily="34" charset="0"/>
                <a:cs typeface="Times New Roman" panose="02020603050405020304" pitchFamily="18" charset="0"/>
              </a:rPr>
              <a:t>, Jake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Bittle</a:t>
            </a:r>
            <a:r>
              <a:rPr lang="en-GB" sz="1800" dirty="0">
                <a:effectLst/>
                <a:latin typeface="Arial" panose="020B0604020202020204" pitchFamily="34" charset="0"/>
                <a:ea typeface="Calibri" panose="020F0502020204030204" pitchFamily="34" charset="0"/>
                <a:cs typeface="Times New Roman" panose="02020603050405020304" pitchFamily="18" charset="0"/>
              </a:rPr>
              <a:t>, Grist,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https://grist.org/politics/federal-government-announces-historic-water-cuts-as-colorado-river-falls-to-new-lows/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There’s a computer chip building boom in Silicon Valley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was 18% less water flowing in the Colorado river between 2000 and 2018 than the 20th-century average. The same statistics show that Lake Mead, a holding reservoir, is now at 39% of capacity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Silicon Desert – Chipmaking in an era of water scarcity, James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Teeple</a:t>
            </a:r>
            <a:r>
              <a:rPr lang="en-IE" sz="1800" dirty="0">
                <a:effectLst/>
                <a:latin typeface="Arial" panose="020B0604020202020204" pitchFamily="34" charset="0"/>
                <a:ea typeface="Calibri" panose="020F0502020204030204" pitchFamily="34" charset="0"/>
                <a:cs typeface="Times New Roman" panose="02020603050405020304" pitchFamily="18" charset="0"/>
              </a:rPr>
              <a:t>, National Center for Business Journalism, 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https://businessjournalism.org/2022/05/silicon-desert/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California can learn from Saudi Arabia’s water mystery, Nathan Halverson, Reveal, 2015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https://revealnews.org/article/what-california-can-learn-from-saudi-arabias-water-mystery/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Saudi-based Almarai owns 15,000 acres of an irrigated valley – but what business does a foreign food production company have drawing resources from a US desert?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Who keeps buying California's scarce water? Saudi Arabia, Lauren Markham, The Guardian, 2019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https://www.theguardian.com/us-news/2019/mar/25/california-water-drought-scarce-saudi-arabia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Export of water-intensive crops has been accelerating for decades.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Foreign Firms Sucking “Virtual” Water From America’s Parched Southwest,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Kruzman</a:t>
            </a:r>
            <a:r>
              <a:rPr lang="en-GB" sz="1800" dirty="0">
                <a:effectLst/>
                <a:latin typeface="Arial" panose="020B0604020202020204" pitchFamily="34" charset="0"/>
                <a:ea typeface="Calibri" panose="020F0502020204030204" pitchFamily="34" charset="0"/>
                <a:cs typeface="Times New Roman" panose="02020603050405020304" pitchFamily="18" charset="0"/>
              </a:rPr>
              <a:t>, Mother Jones,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https://www.motherjones.com/environment/2021/06/foreign-companies-export-virtual-water-american-drought-southwest/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Arizona is leasing farmland to a Saudi company, straining aquifers and threatening future water supplies for Phoenix</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Arizona provides sweet deal to Saudi farm to pump water from Phoenix's backup supply, Rob O'Dell and Ian James, Arizona Republic, 2022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https://eu.azcentral.com/in-depth/news/local/arizona-environment/2022/06/09/arizona-gives-sweet-deal-saudi-farm-pumping-water-state-land/8225377002/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Digital device manufacture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electronics only make up 2% of the garbage in landfills, they account for 70% of landfills’ toxic waste. Many metals in smart devices also never break down in landfills and can bleed into the ground, poisoning drinking water.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Smartphone Supply Cycle Has a Toxic Hole — and It's Growing, William Crockett Jr., Supply Chain Brain,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https://www.supplychainbrain.com/blogs/1-think-tank/post/32264-why-the-smart-device-industry-must-prioritize-consumer-recycling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Heavy metals produced in mining areas and in e-waste dumps reach coastal waters through rivers and streams and accumulate in marine sediments. From there, they will enter the food chain through plankton.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We eat fish contaminated by the electronic waste we send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https://cvbj.biz/we-eat-fish-contaminated-by-the-electronic-waste-we-send-to-africa.html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return of European electronic waste to African countries closes a circle which is a clear example of current global politics: the first world extracts what it needs and gives back what it no longer wants.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would we do if we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tuna from different fishing areas and traded in Spain? The metals extracted in African mines, present in electronic waste, would they be concentrated in tuna from African waters?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answer is yes. The results of a recently published study show higher concentrations of all metals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tuna caught in African waters, including mercury and lead.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Heavy metal contamination: return to sender, Alba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Ardura</a:t>
            </a:r>
            <a:r>
              <a:rPr lang="en-IE" sz="1800" dirty="0">
                <a:effectLst/>
                <a:latin typeface="Arial" panose="020B0604020202020204" pitchFamily="34" charset="0"/>
                <a:ea typeface="Calibri" panose="020F0502020204030204" pitchFamily="34" charset="0"/>
                <a:cs typeface="Times New Roman" panose="02020603050405020304" pitchFamily="18" charset="0"/>
              </a:rPr>
              <a:t> Gutiérrez, DV8, 2021 </a:t>
            </a:r>
            <a:r>
              <a:rPr lang="en-GB" sz="1800" dirty="0">
                <a:effectLst/>
                <a:latin typeface="Arial" panose="020B0604020202020204" pitchFamily="34" charset="0"/>
                <a:ea typeface="Calibri" panose="020F0502020204030204" pitchFamily="34" charset="0"/>
                <a:cs typeface="Times New Roman" panose="02020603050405020304" pitchFamily="18" charset="0"/>
              </a:rPr>
              <a:t>https://www.dv8worldnews.com/contamination-du-poisson-par-les-dechets-electroniques/article/2021/09/10/contamination-aux-metaux-lourds-retour-a-lenvoyeur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Some critical raw materials (CRMs) that supply the worldwide demand of technology are mainly sourced from Africa, but their resulting heavy metal pollution can reach citizens from other regions of the world through seafood caught in African waters, which would act as a vector.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Oceanic karma? Eco-ethical gaps in African EEE metal cycle may hit back through seafood contamination, Eva Garcia-</a:t>
            </a:r>
            <a:r>
              <a:rPr lang="en-GB" sz="1800" dirty="0" err="1">
                <a:effectLst/>
                <a:latin typeface="Arial" panose="020B0604020202020204" pitchFamily="34" charset="0"/>
                <a:ea typeface="Calibri" panose="020F0502020204030204" pitchFamily="34" charset="0"/>
                <a:cs typeface="Times New Roman" panose="02020603050405020304" pitchFamily="18" charset="0"/>
              </a:rPr>
              <a:t>Vazqueza</a:t>
            </a:r>
            <a:r>
              <a:rPr lang="en-GB" sz="1800" dirty="0">
                <a:effectLst/>
                <a:latin typeface="Arial" panose="020B0604020202020204" pitchFamily="34" charset="0"/>
                <a:ea typeface="Calibri" panose="020F0502020204030204" pitchFamily="34" charset="0"/>
                <a:cs typeface="Times New Roman" panose="02020603050405020304" pitchFamily="18" charset="0"/>
              </a:rPr>
              <a:t>, ScienceDirect,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https://www.sciencedirect.com/science/article/abs/pii/S0048969720366286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According to the Columbia Center on Sustainable Investment, about 70% of the mining operations of the six largest companies are located in water-stressed countries. Thus, the water requirements for copper production in Peru and lithium production in Argentina, Chile and Bolivia conflict with the needs of local populations.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environmental footprint of a terminal at different stages of its life cycle? Sophie Quinton,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Inria</a:t>
            </a:r>
            <a:r>
              <a:rPr lang="en-GB" sz="1800" dirty="0">
                <a:effectLst/>
                <a:latin typeface="Arial" panose="020B0604020202020204" pitchFamily="34" charset="0"/>
                <a:ea typeface="Calibri" panose="020F0502020204030204" pitchFamily="34" charset="0"/>
                <a:cs typeface="Times New Roman" panose="02020603050405020304" pitchFamily="18" charset="0"/>
              </a:rPr>
              <a: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https://learninglab.gitlabpages.inria.fr/mooc-impacts-num/mooc-impacts-num-ressources/en/Partie2/FichesConcept/FC2.2.1-EmpreinteEnvironnementaleTerminal-MoocImpactNum.html?lang=en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Chile, 500,000 gallons of water are required to mine 1 ton of lithium. In Chile’s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Salar</a:t>
            </a:r>
            <a:r>
              <a:rPr lang="en-GB" sz="1800" dirty="0">
                <a:effectLst/>
                <a:latin typeface="Arial" panose="020B0604020202020204" pitchFamily="34" charset="0"/>
                <a:ea typeface="Calibri" panose="020F0502020204030204" pitchFamily="34" charset="0"/>
                <a:cs typeface="Times New Roman" panose="02020603050405020304" pitchFamily="18" charset="0"/>
              </a:rPr>
              <a:t> de Atacama (and other Andean regions of Argentina and Bolivia), huge quantities of water are evaporated to obtain the lithium that fuels our electronic batteries, to the detriment of local farmers.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Hidden Environmental Toll of Smartphones, Bruno Martín, BBVA,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https://www.bbvaopenmind.com/en/science/environment/the-hidden-environmental-toll-of-smartphones/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One tonne of lithium usually requires as much as 2 million litres of water. A standard electric car uses roughly 20 kilograms of lithium; this translates to 40,000 litres of water. A Tesla using an 850 kWh lithium-ion battery uses about 51 kilograms of lithium, or 110,000 litres of water, taken directly from Indigenous peoples already experiencing droughts and water shortages.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No to lithium, yes to water and life in our territories!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Areocene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https://aerocene.org/no-lithium-extraction/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190,000 litres of water used to make a 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Carbon Footprint Of A Laptop? Circular Computing,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https://circularcomputing.com/news/carbon-footprint-laptop/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More than 400 gallons of water (1,900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GB" sz="1800" dirty="0">
                <a:effectLst/>
                <a:latin typeface="Arial" panose="020B0604020202020204" pitchFamily="34" charset="0"/>
                <a:ea typeface="Calibri" panose="020F0502020204030204" pitchFamily="34" charset="0"/>
                <a:cs typeface="Times New Roman" panose="02020603050405020304" pitchFamily="18" charset="0"/>
              </a:rPr>
              <a:t>) are needed to make the entire computer.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Are Computers Made? Nathan Chandler, How Stuff Works</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https://computer.howstuffworks.com/how-computers-are-made3.htm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Approximately 190,000 litres of water is required to extract and process the raw materials for a laptop.</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Raw materials in a laptop, Circular Computing, 2019</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https://circularcomputing.com/news/raw-materials-in-a-laptop/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has been estimated that it takes at least 1.5 tons of water to make a computer and CRT monitor.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E-waste, tech’s big dirty secret, Tom Li, IT World Canada, 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https://www.itworldcanada.com/article/e-waste-techs-big-dirty-secret/481142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When the water required for all the steps to make a smart phone is added up, the water footprint of the production of a single phone is an estimated 3,190 gallons (14,500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The Hidden Water in Everyday Products, Water Calculator, 2017</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https://www.watercalculator.org/footprint/the-hidden-water-in-everyday-products/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production of a typical smartphone 12,760 litres of water (equal to 160 baths) are used"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If a phone is kept in use for at least 5 years, instead of the typical 2-3 years, the water impact could be halved.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Design for a circular economy, UK Green Alliance,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https://www.green-alliance.org.uk/resources/Design_for_a_circular_economy.pdf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GB" dirty="0"/>
          </a:p>
        </p:txBody>
      </p:sp>
    </p:spTree>
    <p:extLst>
      <p:ext uri="{BB962C8B-B14F-4D97-AF65-F5344CB8AC3E}">
        <p14:creationId xmlns:p14="http://schemas.microsoft.com/office/powerpoint/2010/main" val="28806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15 billion smartphones made and trashed since 2007.</a:t>
            </a:r>
          </a:p>
          <a:p>
            <a:r>
              <a:rPr lang="en-GB" dirty="0"/>
              <a:t>That’s:</a:t>
            </a:r>
          </a:p>
          <a:p>
            <a:r>
              <a:rPr lang="en-GB" dirty="0"/>
              <a:t>204 billion tons of water</a:t>
            </a:r>
          </a:p>
          <a:p>
            <a:r>
              <a:rPr lang="en-GB" dirty="0"/>
              <a:t>900 million tons of CO2</a:t>
            </a:r>
          </a:p>
          <a:p>
            <a:r>
              <a:rPr lang="en-GB" dirty="0"/>
              <a:t>1.35 billion tons of stones, gravel, tailings, slag</a:t>
            </a:r>
          </a:p>
          <a:p>
            <a:r>
              <a:rPr lang="en-GB" dirty="0"/>
              <a:t>105 million tons of high-grade gold ore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Number of smartphones sold to end users worldwide from 2007 to 2021, Statista 2021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https://www.statista.com/statistics/263437/global-smartphone-sales-to-end-users-since-2007/</a:t>
            </a:r>
          </a:p>
          <a:p>
            <a:pPr>
              <a:lnSpc>
                <a:spcPct val="107000"/>
              </a:lnSpc>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Worldwide smartphone shipments declined 18.3% year over year to 300.3 million units in the fourth quarter of 2022 (4Q22), according to preliminary data from the International Data Corporation (IDC) Worldwide Quarterly Mobile Phone Tracker. The drop marks the largest-ever decline in a single quarter and contributed to a steep 11.3% decline for the year. 2022 ended with shipments of 1.21 billion units, which represents the lowest annual shipment total since 2013 due to significantly dampened consumer demand, inflation, and economic uncertainties.</a:t>
            </a: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Smartphone Shipments Suffer the Largest-Ever Decline with 18.3% Drop in the Holiday Quarter and a 11.3% Decline in 2022, According to IDC Tracker https://www.idc.com/getdoc.jsp?containerId=prUS50146623</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Since launching the iPhone in 2007, Apple has shipped enough smartphones to circle the Earth more than a dozen times. </a:t>
            </a:r>
          </a:p>
          <a:p>
            <a:r>
              <a:rPr lang="en-GB" dirty="0">
                <a:solidFill>
                  <a:srgbClr val="1D9BF0"/>
                </a:solidFill>
                <a:effectLst/>
              </a:rPr>
              <a:t>https://www.cnet.com/tech/mobile/why-an-iphone-subscription-service-is-actually-a-great-idea/</a:t>
            </a:r>
            <a:r>
              <a:rPr lang="en-GB" dirty="0"/>
              <a:t> </a:t>
            </a:r>
          </a:p>
          <a:p>
            <a:endParaRPr lang="en-GB" dirty="0"/>
          </a:p>
          <a:p>
            <a:r>
              <a:rPr lang="en-GB" dirty="0"/>
              <a:t>Research firm Counterpoint estimated that about 6-7 kg of high-grade gold ore is mined to make a single mobile phone.  </a:t>
            </a:r>
          </a:p>
          <a:p>
            <a:r>
              <a:rPr lang="en-GB" dirty="0">
                <a:solidFill>
                  <a:srgbClr val="1D9BF0"/>
                </a:solidFill>
                <a:effectLst/>
              </a:rPr>
              <a:t>https://www.thehindu.com/sci-tech/technology/smartphones-contribute-to-12-of-global-e-waste-report-says/article38004581.ece</a:t>
            </a:r>
            <a:r>
              <a:rPr lang="en-GB" dirty="0"/>
              <a:t>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Production: 50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Use: 10 kg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Transport: 3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Disposal: 2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https://www.fairphone.com/en/2013/08/01/whats-in-a-life-cycle-assessment/</a:t>
            </a:r>
          </a:p>
          <a:p>
            <a:endParaRPr lang="en-GB" b="1" dirty="0"/>
          </a:p>
          <a:p>
            <a:endParaRPr lang="en-GB" b="1" dirty="0"/>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49576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Laptop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From the mining, manufacture and production of a single laptop, 316 kg of CO₂ emissions are generated on average </a:t>
            </a:r>
          </a:p>
          <a:p>
            <a:r>
              <a:rPr lang="en-GB" dirty="0">
                <a:solidFill>
                  <a:srgbClr val="1D9BF0"/>
                </a:solidFill>
                <a:effectLst/>
              </a:rPr>
              <a:t>https://circularcomputing.com/what-is-sustainable-it/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Through our research of 230 specific laptops, we discovered the average CO2 emissions during production of a new laptop is 331kgs. </a:t>
            </a:r>
          </a:p>
          <a:p>
            <a:r>
              <a:rPr lang="en-GB" dirty="0"/>
              <a:t>This means that just 3 new laptops produces roughly a tonne of CO2, filling around 19,000 cubic feet which is similar to filling an entire 3 bed house with CO2 equivalent.</a:t>
            </a:r>
          </a:p>
          <a:p>
            <a:r>
              <a:rPr lang="en-GB" dirty="0">
                <a:solidFill>
                  <a:srgbClr val="1D9BF0"/>
                </a:solidFill>
                <a:effectLst/>
              </a:rPr>
              <a:t>https://circularcomputing.com/news/carbon-footprint-laptop/</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It has been estimated that it takes at least 1.5 tons of water, 48 pounds of chemicals, and 530 pounds of fossil fuel to produce a computer and CRT monitor. </a:t>
            </a:r>
          </a:p>
          <a:p>
            <a:r>
              <a:rPr lang="en-GB" dirty="0">
                <a:solidFill>
                  <a:srgbClr val="1D9BF0"/>
                </a:solidFill>
                <a:effectLst/>
              </a:rPr>
              <a:t>https://www.itworldcanada.com/article/e-waste-techs-big-dirty-secret/481142</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Around 80% of the carbon emissions associated with manufacturing electronics comes from the energy-intensive processes used to make chips. </a:t>
            </a:r>
            <a:r>
              <a:rPr lang="en-GB" dirty="0">
                <a:solidFill>
                  <a:srgbClr val="1D9BF0"/>
                </a:solidFill>
                <a:effectLst/>
              </a:rPr>
              <a:t>https://www.washington.edu/news/2022/04/21/sustainable-electronics/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Through our research of 230 specific laptops, we discovered the average CO2 emissions during production of a new laptop is 331kgs. </a:t>
            </a:r>
          </a:p>
          <a:p>
            <a:r>
              <a:rPr lang="en-GB" dirty="0">
                <a:solidFill>
                  <a:srgbClr val="1D9BF0"/>
                </a:solidFill>
                <a:effectLst/>
              </a:rPr>
              <a:t>https://circularcomputing.com/news/carbon-footprint-laptop/</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takes about 1.8 tons of raw materials to make one desktop PC, meaning each computer requires about 10 times its weight in materials and chemicals before it's ready to go to work. That means computers are more demanding in terms of materials than say, a much bigger appliance, s</a:t>
            </a:r>
            <a:r>
              <a:rPr lang="en-GB" dirty="0">
                <a:effectLst/>
              </a:rPr>
              <a:t>uch as an oven or refrigerator, or even an automobile, which require roughly one to two times their own weight in materials. </a:t>
            </a:r>
          </a:p>
          <a:p>
            <a:r>
              <a:rPr lang="en-GB" dirty="0"/>
              <a:t>More than 400 gallons of water are needed to make the entire computer. </a:t>
            </a:r>
          </a:p>
          <a:p>
            <a:r>
              <a:rPr lang="en-GB" dirty="0">
                <a:solidFill>
                  <a:srgbClr val="1D9BF0"/>
                </a:solidFill>
                <a:effectLst/>
              </a:rPr>
              <a:t>https://computer.howstuffworks.com/how-computers-are-made3.htm</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 </a:t>
            </a:r>
            <a:endParaRPr lang="en-GB" dirty="0"/>
          </a:p>
          <a:p>
            <a:r>
              <a:rPr lang="en-GB" dirty="0"/>
              <a:t>What takes five hundred pounds of fossil fuels, fifty pounds of chemicals, and more than a ton and a half of water to produce? It's not an oil rig or a jumbo jet—it's a typical desktop computer. </a:t>
            </a:r>
          </a:p>
          <a:p>
            <a:r>
              <a:rPr lang="en-GB" b="1" dirty="0"/>
              <a:t>United Nations University in Tokyo. Lead scientist Eric Williams says that making a personal computer consumes far more resources, pound for pound, than many larger machines. </a:t>
            </a:r>
            <a:r>
              <a:rPr lang="en-GB" dirty="0"/>
              <a:t>For instance, for an automobile or a refrigerator, the amount of fossil fuels you need to make them are about one or two times their weights, as compared to ten times for a computer. </a:t>
            </a:r>
          </a:p>
          <a:p>
            <a:r>
              <a:rPr lang="en-GB" dirty="0">
                <a:solidFill>
                  <a:srgbClr val="1D9BF0"/>
                </a:solidFill>
                <a:effectLst/>
              </a:rPr>
              <a:t>http://sciencenetlinks.com/science-news/science-updates/greedy-computers/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Remanufactured laptops:</a:t>
            </a:r>
          </a:p>
          <a:p>
            <a:r>
              <a:rPr lang="en-GB" dirty="0"/>
              <a:t>* 40-50% saving against the cost of new</a:t>
            </a:r>
          </a:p>
          <a:p>
            <a:r>
              <a:rPr lang="en-GB" dirty="0"/>
              <a:t>* 380 kg of CO2 </a:t>
            </a:r>
            <a:r>
              <a:rPr lang="en-GB" dirty="0" err="1"/>
              <a:t>eq</a:t>
            </a:r>
            <a:r>
              <a:rPr lang="en-GB" dirty="0"/>
              <a:t> saved</a:t>
            </a:r>
          </a:p>
          <a:p>
            <a:r>
              <a:rPr lang="en-GB" dirty="0"/>
              <a:t>* 1,200 kg of natural resources saved</a:t>
            </a:r>
          </a:p>
          <a:p>
            <a:r>
              <a:rPr lang="en-GB" dirty="0"/>
              <a:t>* 190,000 l of water preserved</a:t>
            </a:r>
          </a:p>
          <a:p>
            <a:r>
              <a:rPr lang="en-GB" dirty="0"/>
              <a:t>* Zero </a:t>
            </a:r>
            <a:r>
              <a:rPr lang="en-GB" dirty="0" err="1"/>
              <a:t>eWaste</a:t>
            </a:r>
            <a:r>
              <a:rPr lang="en-GB" dirty="0"/>
              <a:t> as laptops are taken back and the process is repeated</a:t>
            </a:r>
          </a:p>
          <a:p>
            <a:r>
              <a:rPr lang="en-GB" dirty="0">
                <a:solidFill>
                  <a:srgbClr val="1D9BF0"/>
                </a:solidFill>
                <a:effectLst/>
              </a:rPr>
              <a:t>https://circulareconomy.europa.eu/platform/en/good-practices/circular-computing-remanufactured-laptops-go-mainstream</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single desktop computer requires 240 kilograms of fossil fuels, 22 kilograms of chemicals, and 1,500 kilograms of water to manufacture.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"Just over a third of a tonne of CO2 is produced on average for every new laptop while it also takes approximately 190,000 litres of water, itself a vital natural resource, to extract and process those materials.“</a:t>
            </a:r>
          </a:p>
          <a:p>
            <a:r>
              <a:rPr lang="en-GB" dirty="0"/>
              <a:t>https://t.co/f5NZhWqkDt?amp=1</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build computer and monitor, it takes 1.5 tons of water, 48 pounds of chemicals, and 530 pounds of fossil fuels.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https://katv.com/news/nation-world/an-electronic-waste-recycler-figured-out-how-to-reuse-products-instead-of-trashing-them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63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stones, gravel, tailings, slag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Producing a laptop computer that weighs a few kilograms takes around one tonne of raw metal, plastic and silicon. </a:t>
            </a:r>
          </a:p>
          <a:p>
            <a:r>
              <a:rPr lang="en-GB" sz="2800" dirty="0"/>
              <a:t>To get serious on the circular economy, upend how global business works, Editorial, Nature, 2022</a:t>
            </a:r>
          </a:p>
          <a:p>
            <a:r>
              <a:rPr lang="en-GB" sz="2800" dirty="0">
                <a:solidFill>
                  <a:srgbClr val="1D9BF0"/>
                </a:solidFill>
                <a:effectLst/>
              </a:rPr>
              <a:t>https://www.nature.com/articles/d41586-022-04330-y</a:t>
            </a:r>
            <a:r>
              <a:rPr lang="en-GB" sz="2800" dirty="0"/>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1,200kgs of earth dug and mined to make a laptop. </a:t>
            </a:r>
          </a:p>
          <a:p>
            <a:r>
              <a:rPr lang="en-GB" sz="2800" dirty="0">
                <a:solidFill>
                  <a:srgbClr val="1D9BF0"/>
                </a:solidFill>
                <a:effectLst/>
              </a:rPr>
              <a:t>https://circularcomputing.com/news/carbon-footprint-laptop/</a:t>
            </a:r>
            <a:r>
              <a:rPr lang="en-GB" sz="2800" dirty="0"/>
              <a:t> </a:t>
            </a:r>
          </a:p>
          <a:p>
            <a:endParaRPr lang="en-GB" sz="2800" dirty="0"/>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12% of an average laptop weight is made up of metals.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Raw materials in a laptop, Circular Computing, 2019</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https://circularcomputing.com/news/raw-materials-in-a-laptop/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65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4.9 billion laptops made and trashed since 2006</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1.4 billion tons CO2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5.8 billion tons material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930 billion tons water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For all of 2022, laptop and desktop sales were down about 16% compared to 2021, according to all the three reports. Last year's decline was somewhat cushioned by a nearly historic year in PC sales in 2021, where year-over-year growth was around 15%.</a:t>
            </a:r>
          </a:p>
          <a:p>
            <a:r>
              <a:rPr lang="en-GB" dirty="0"/>
              <a:t>PC sales fell hard in 2022 | Computerworld https://www.computerworld.com/article/3685433/pc-sales-fell-hard-in-2022.html</a:t>
            </a:r>
          </a:p>
          <a:p>
            <a:endParaRPr lang="en-GB" dirty="0"/>
          </a:p>
          <a:p>
            <a:r>
              <a:rPr lang="en-GB" dirty="0"/>
              <a:t>Global PC shipments pass 340 million in 2021 and 2022 is set to be even stronger </a:t>
            </a:r>
          </a:p>
          <a:p>
            <a:r>
              <a:rPr lang="en-GB" dirty="0">
                <a:solidFill>
                  <a:srgbClr val="1D9BF0"/>
                </a:solidFill>
                <a:effectLst/>
              </a:rPr>
              <a:t>https://www.canalys.com/newsroom/global-pc-market-Q4-2021</a:t>
            </a:r>
            <a:r>
              <a:rPr lang="en-GB" dirty="0"/>
              <a:t> </a:t>
            </a:r>
          </a:p>
          <a:p>
            <a:endParaRPr lang="en-GB" dirty="0"/>
          </a:p>
          <a:p>
            <a:r>
              <a:rPr lang="en-GB" dirty="0"/>
              <a:t>Market research firm </a:t>
            </a:r>
            <a:r>
              <a:rPr lang="en-GB" dirty="0" err="1"/>
              <a:t>Canalys</a:t>
            </a:r>
            <a:r>
              <a:rPr lang="en-GB" dirty="0"/>
              <a:t> reports that PC shipments reached 297 million units in 2020</a:t>
            </a:r>
            <a:endParaRPr lang="en-GB" b="1" dirty="0"/>
          </a:p>
          <a:p>
            <a:endParaRPr lang="en-GB" b="1" dirty="0"/>
          </a:p>
          <a:p>
            <a:r>
              <a:rPr lang="en-GB" b="1" dirty="0"/>
              <a:t>Global PC computer unit shipments 2006-2019 </a:t>
            </a:r>
          </a:p>
          <a:p>
            <a:endParaRPr lang="en-GB" b="1" dirty="0"/>
          </a:p>
          <a:p>
            <a:r>
              <a:rPr lang="en-GB" dirty="0"/>
              <a:t>Since 2006, there have been about 4 billion PCs sold. Each PC creates about 350 KG of CO2 during manufacture. That's about 1.5 trillion KGs of CO2 for the manufacture of PCs.</a:t>
            </a:r>
            <a:endParaRPr lang="en-GB" b="1" dirty="0"/>
          </a:p>
          <a:p>
            <a:endParaRPr lang="en-GB" b="1" dirty="0"/>
          </a:p>
          <a:p>
            <a:r>
              <a:rPr lang="en-GB" dirty="0"/>
              <a:t>Published by </a:t>
            </a:r>
            <a:r>
              <a:rPr lang="en-GB" dirty="0">
                <a:hlinkClick r:id="rId3"/>
              </a:rPr>
              <a:t>Thomas Alsop</a:t>
            </a:r>
            <a:r>
              <a:rPr lang="en-GB" dirty="0"/>
              <a:t>, Mar 2, 2020 </a:t>
            </a:r>
          </a:p>
          <a:p>
            <a:r>
              <a:rPr lang="en-GB" dirty="0"/>
              <a:t>In 2019, approximately 261.24 million PCs were shipped around the world. This is a slight increase from 2018, reverting the decreasing trajectory since 2011. The market also has become more consolidated, with HP, Lenovo, Dell, Apple, Asus, and Acer taking a</a:t>
            </a:r>
            <a:r>
              <a:rPr lang="en-GB" dirty="0">
                <a:hlinkClick r:id="rId4"/>
              </a:rPr>
              <a:t> increasing market share </a:t>
            </a:r>
            <a:r>
              <a:rPr lang="en-GB" dirty="0"/>
              <a:t>compared to other vendors . </a:t>
            </a:r>
            <a:br>
              <a:rPr lang="en-GB" dirty="0"/>
            </a:br>
            <a:br>
              <a:rPr lang="en-GB" dirty="0"/>
            </a:br>
            <a:r>
              <a:rPr lang="en-GB" b="1" dirty="0"/>
              <a:t>Why PC sales have declined</a:t>
            </a:r>
            <a:br>
              <a:rPr lang="en-GB" dirty="0"/>
            </a:br>
            <a:br>
              <a:rPr lang="en-GB" dirty="0"/>
            </a:br>
            <a:r>
              <a:rPr lang="en-GB" dirty="0"/>
              <a:t>One reason for the downturn in unit shipments is the 2018 shortage in Intel central processing units, which caused difficulty for merchants’ supply chains; though the bigger companies could easier withstand the financial strain of offsetting the shortage. Recent significant shifts in the PC market, such as from on premise hardware to cloud solutions, have also contributed to declining PC sales. Additionally, the </a:t>
            </a:r>
            <a:r>
              <a:rPr lang="en-GB" dirty="0">
                <a:hlinkClick r:id="rId5"/>
              </a:rPr>
              <a:t>rise in usage</a:t>
            </a:r>
            <a:r>
              <a:rPr lang="en-GB" dirty="0"/>
              <a:t> of smartphones (and to a lesser extent, tablet computers) has cut into the size of the PC market. </a:t>
            </a:r>
            <a:br>
              <a:rPr lang="en-GB" dirty="0"/>
            </a:br>
            <a:br>
              <a:rPr lang="en-GB" dirty="0"/>
            </a:br>
            <a:r>
              <a:rPr lang="en-GB" b="1" dirty="0"/>
              <a:t>Vendors reacting to market shift </a:t>
            </a:r>
            <a:br>
              <a:rPr lang="en-GB" dirty="0"/>
            </a:br>
            <a:br>
              <a:rPr lang="en-GB" dirty="0"/>
            </a:br>
            <a:r>
              <a:rPr lang="en-GB" dirty="0"/>
              <a:t>Many vendors in the PC market have wisely begun to devote funds to higher margin business segments, resulting in a shift away from hardware production into software, services, and cloud services. For example, HP grew and spun off its enterprise solutions segment into a separate business, </a:t>
            </a:r>
            <a:r>
              <a:rPr lang="en-GB" dirty="0">
                <a:hlinkClick r:id="rId6"/>
              </a:rPr>
              <a:t>Hewlett Packard Enterprise (HPE)</a:t>
            </a:r>
            <a:r>
              <a:rPr lang="en-GB" dirty="0"/>
              <a:t>. As the size of the IoT market worldwide has steadily increased since 2016, and is projected to reach </a:t>
            </a:r>
            <a:r>
              <a:rPr lang="en-GB" dirty="0">
                <a:hlinkClick r:id="rId7"/>
              </a:rPr>
              <a:t>over 457 billion U.S. dollars</a:t>
            </a:r>
            <a:r>
              <a:rPr lang="en-GB" dirty="0"/>
              <a:t> by 2020, other vendors are focusing on Internet of Things products and solutions. Lenovo for example is positioning itself as a strong player in IoT with a strategy termed Device + Cloud, which involves investing heavily in VR/AR, big data, and </a:t>
            </a:r>
            <a:r>
              <a:rPr lang="en-GB" dirty="0">
                <a:hlinkClick r:id="rId8"/>
              </a:rPr>
              <a:t>artificial intelligence (AI)</a:t>
            </a:r>
            <a:r>
              <a:rPr lang="en-GB" dirty="0"/>
              <a:t>. Similarly, Dell Technologies is developing a range of machine learning technologies that integrates with IoT infrastructure. </a:t>
            </a:r>
          </a:p>
          <a:p>
            <a:endParaRPr lang="en-GB" dirty="0"/>
          </a:p>
          <a:p>
            <a:r>
              <a:rPr lang="en-GB" dirty="0"/>
              <a:t>Artificial Intelligence</a:t>
            </a:r>
          </a:p>
          <a:p>
            <a:r>
              <a:rPr lang="en-GB" dirty="0"/>
              <a:t>Silicon Valley and the Environmental Costs of AI - Political Economy Research Centre https://www.perc.org.uk/project_posts/silicon-valley-and-the-environmental-costs-of-ai/</a:t>
            </a:r>
          </a:p>
          <a:p>
            <a:endParaRPr lang="en-IE" dirty="0"/>
          </a:p>
          <a:p>
            <a:r>
              <a:rPr lang="en-IE" sz="1800" b="0" i="0" u="none" strike="noStrike" dirty="0">
                <a:solidFill>
                  <a:srgbClr val="000000"/>
                </a:solidFill>
                <a:effectLst/>
                <a:latin typeface="Arial" panose="020B0604020202020204" pitchFamily="34" charset="0"/>
              </a:rPr>
              <a:t>239</a:t>
            </a:r>
            <a:r>
              <a:rPr lang="en-IE" dirty="0"/>
              <a:t> </a:t>
            </a:r>
            <a:r>
              <a:rPr lang="en-IE" sz="1800" b="0" i="0" u="none" strike="noStrike" dirty="0">
                <a:solidFill>
                  <a:srgbClr val="000000"/>
                </a:solidFill>
                <a:effectLst/>
                <a:latin typeface="Arial" panose="020B0604020202020204" pitchFamily="34" charset="0"/>
              </a:rPr>
              <a:t>272</a:t>
            </a:r>
            <a:r>
              <a:rPr lang="en-IE" dirty="0"/>
              <a:t> </a:t>
            </a:r>
            <a:r>
              <a:rPr lang="en-IE" sz="1800" b="0" i="0" u="none" strike="noStrike" dirty="0">
                <a:solidFill>
                  <a:srgbClr val="000000"/>
                </a:solidFill>
                <a:effectLst/>
                <a:latin typeface="Arial" panose="020B0604020202020204" pitchFamily="34" charset="0"/>
              </a:rPr>
              <a:t>290</a:t>
            </a:r>
            <a:r>
              <a:rPr lang="en-IE" dirty="0"/>
              <a:t> </a:t>
            </a:r>
            <a:r>
              <a:rPr lang="en-IE" sz="1800" b="0" i="0" u="none" strike="noStrike" dirty="0">
                <a:solidFill>
                  <a:srgbClr val="000000"/>
                </a:solidFill>
                <a:effectLst/>
                <a:latin typeface="Arial" panose="020B0604020202020204" pitchFamily="34" charset="0"/>
              </a:rPr>
              <a:t>308</a:t>
            </a:r>
            <a:r>
              <a:rPr lang="en-IE" dirty="0"/>
              <a:t> </a:t>
            </a:r>
            <a:r>
              <a:rPr lang="en-IE" sz="1800" b="0" i="0" u="none" strike="noStrike" dirty="0">
                <a:solidFill>
                  <a:srgbClr val="000000"/>
                </a:solidFill>
                <a:effectLst/>
                <a:latin typeface="Arial" panose="020B0604020202020204" pitchFamily="34" charset="0"/>
              </a:rPr>
              <a:t>350</a:t>
            </a:r>
            <a:r>
              <a:rPr lang="en-IE" dirty="0"/>
              <a:t> </a:t>
            </a:r>
            <a:r>
              <a:rPr lang="en-IE" sz="1800" b="0" i="0" u="none" strike="noStrike" dirty="0">
                <a:solidFill>
                  <a:srgbClr val="000000"/>
                </a:solidFill>
                <a:effectLst/>
                <a:latin typeface="Arial" panose="020B0604020202020204" pitchFamily="34" charset="0"/>
              </a:rPr>
              <a:t>365</a:t>
            </a:r>
            <a:r>
              <a:rPr lang="en-IE" dirty="0"/>
              <a:t> </a:t>
            </a:r>
            <a:r>
              <a:rPr lang="en-IE" sz="1800" b="0" i="0" u="none" strike="noStrike" dirty="0">
                <a:solidFill>
                  <a:srgbClr val="000000"/>
                </a:solidFill>
                <a:effectLst/>
                <a:latin typeface="Arial" panose="020B0604020202020204" pitchFamily="34" charset="0"/>
              </a:rPr>
              <a:t>351</a:t>
            </a:r>
            <a:r>
              <a:rPr lang="en-IE" dirty="0"/>
              <a:t> </a:t>
            </a:r>
            <a:r>
              <a:rPr lang="en-IE" sz="1800" b="0" i="0" u="none" strike="noStrike" dirty="0">
                <a:solidFill>
                  <a:srgbClr val="000000"/>
                </a:solidFill>
                <a:effectLst/>
                <a:latin typeface="Arial" panose="020B0604020202020204" pitchFamily="34" charset="0"/>
              </a:rPr>
              <a:t>316</a:t>
            </a:r>
            <a:r>
              <a:rPr lang="en-IE" dirty="0"/>
              <a:t> </a:t>
            </a:r>
            <a:r>
              <a:rPr lang="en-IE" sz="1800" b="0" i="0" u="none" strike="noStrike" dirty="0">
                <a:solidFill>
                  <a:srgbClr val="000000"/>
                </a:solidFill>
                <a:effectLst/>
                <a:latin typeface="Arial" panose="020B0604020202020204" pitchFamily="34" charset="0"/>
              </a:rPr>
              <a:t>313</a:t>
            </a:r>
            <a:r>
              <a:rPr lang="en-IE" dirty="0"/>
              <a:t> </a:t>
            </a:r>
            <a:r>
              <a:rPr lang="en-IE" sz="1800" b="0" i="0" u="none" strike="noStrike" dirty="0">
                <a:solidFill>
                  <a:srgbClr val="000000"/>
                </a:solidFill>
                <a:effectLst/>
                <a:latin typeface="Arial" panose="020B0604020202020204" pitchFamily="34" charset="0"/>
              </a:rPr>
              <a:t>287</a:t>
            </a:r>
            <a:r>
              <a:rPr lang="en-IE" dirty="0"/>
              <a:t> </a:t>
            </a:r>
            <a:r>
              <a:rPr lang="en-IE" sz="1800" b="0" i="0" u="none" strike="noStrike" dirty="0">
                <a:solidFill>
                  <a:srgbClr val="000000"/>
                </a:solidFill>
                <a:effectLst/>
                <a:latin typeface="Arial" panose="020B0604020202020204" pitchFamily="34" charset="0"/>
              </a:rPr>
              <a:t>269</a:t>
            </a:r>
            <a:r>
              <a:rPr lang="en-IE" dirty="0"/>
              <a:t> </a:t>
            </a:r>
            <a:r>
              <a:rPr lang="en-IE" sz="1800" b="0" i="0" u="none" strike="noStrike" dirty="0">
                <a:solidFill>
                  <a:srgbClr val="000000"/>
                </a:solidFill>
                <a:effectLst/>
                <a:latin typeface="Arial" panose="020B0604020202020204" pitchFamily="34" charset="0"/>
              </a:rPr>
              <a:t>262</a:t>
            </a:r>
            <a:r>
              <a:rPr lang="en-IE" dirty="0"/>
              <a:t> </a:t>
            </a:r>
            <a:r>
              <a:rPr lang="en-IE" sz="1800" b="0" i="0" u="none" strike="noStrike" dirty="0">
                <a:solidFill>
                  <a:srgbClr val="000000"/>
                </a:solidFill>
                <a:effectLst/>
                <a:latin typeface="Arial" panose="020B0604020202020204" pitchFamily="34" charset="0"/>
              </a:rPr>
              <a:t>259</a:t>
            </a:r>
            <a:r>
              <a:rPr lang="en-IE" dirty="0"/>
              <a:t> </a:t>
            </a:r>
            <a:r>
              <a:rPr lang="en-IE" sz="1800" b="0" i="0" u="none" strike="noStrike" dirty="0">
                <a:solidFill>
                  <a:srgbClr val="000000"/>
                </a:solidFill>
                <a:effectLst/>
                <a:latin typeface="Arial" panose="020B0604020202020204" pitchFamily="34" charset="0"/>
              </a:rPr>
              <a:t>261</a:t>
            </a:r>
            <a:r>
              <a:rPr lang="en-IE"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177028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59148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22295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4507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53825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44975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4881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63118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6267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101373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7442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267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77513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001486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9123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821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1578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6855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Plain Tex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838" y="137160"/>
            <a:ext cx="7427670" cy="571500"/>
          </a:xfrm>
        </p:spPr>
        <p:txBody>
          <a:bodyPr>
            <a:normAutofit/>
          </a:bodyPr>
          <a:lstStyle>
            <a:lvl1pPr>
              <a:defRPr sz="2025"/>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100000"/>
              </a:lnSpc>
              <a:spcBef>
                <a:spcPts val="225"/>
              </a:spcBef>
              <a:buNone/>
              <a:defRPr sz="900" b="0" i="0">
                <a:solidFill>
                  <a:schemeClr val="tx1"/>
                </a:solidFill>
                <a:latin typeface="Arial" panose="020B0604020202020204" pitchFamily="34" charset="0"/>
                <a:cs typeface="Arial" panose="020B0604020202020204" pitchFamily="34" charset="0"/>
              </a:defRPr>
            </a:lvl1pPr>
            <a:lvl2pPr marL="0" indent="0">
              <a:lnSpc>
                <a:spcPct val="100000"/>
              </a:lnSpc>
              <a:spcBef>
                <a:spcPts val="225"/>
              </a:spcBef>
              <a:buNone/>
              <a:defRPr sz="900" b="0">
                <a:solidFill>
                  <a:schemeClr val="tx1"/>
                </a:solidFill>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1"/>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100000"/>
              </a:lnSpc>
              <a:spcBef>
                <a:spcPts val="225"/>
              </a:spcBef>
              <a:buNone/>
              <a:defRPr sz="900" b="0" i="0">
                <a:solidFill>
                  <a:schemeClr val="tx1"/>
                </a:solidFill>
                <a:latin typeface="Arial" panose="020B0604020202020204" pitchFamily="34" charset="0"/>
                <a:cs typeface="Arial" panose="020B0604020202020204" pitchFamily="34" charset="0"/>
              </a:defRPr>
            </a:lvl1pPr>
            <a:lvl2pPr marL="0" indent="0">
              <a:lnSpc>
                <a:spcPct val="100000"/>
              </a:lnSpc>
              <a:spcBef>
                <a:spcPts val="225"/>
              </a:spcBef>
              <a:buNone/>
              <a:defRPr sz="900" b="0">
                <a:solidFill>
                  <a:schemeClr val="tx1"/>
                </a:solidFill>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1"/>
            <a:r>
              <a:rPr lang="en-US" dirty="0"/>
              <a:t>Third level</a:t>
            </a:r>
          </a:p>
        </p:txBody>
      </p:sp>
    </p:spTree>
    <p:extLst>
      <p:ext uri="{BB962C8B-B14F-4D97-AF65-F5344CB8AC3E}">
        <p14:creationId xmlns:p14="http://schemas.microsoft.com/office/powerpoint/2010/main" val="1184246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1" indent="-223787">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88454437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2732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02386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artile Colors">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169008" y="121025"/>
            <a:ext cx="7428155" cy="597050"/>
          </a:xfrm>
          <a:prstGeom prst="rect">
            <a:avLst/>
          </a:prstGeom>
        </p:spPr>
        <p:txBody>
          <a:bodyPr vert="horz" lIns="0" tIns="0" rIns="0" bIns="0" rtlCol="0" anchor="b" anchorCtr="0">
            <a:normAutofit/>
          </a:bodyPr>
          <a:lstStyle>
            <a:lvl1pPr>
              <a:defRPr sz="2699">
                <a:solidFill>
                  <a:schemeClr val="tx1"/>
                </a:solidFill>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Line 2</a:t>
            </a:r>
          </a:p>
        </p:txBody>
      </p:sp>
      <p:sp>
        <p:nvSpPr>
          <p:cNvPr id="19" name="Oval 18"/>
          <p:cNvSpPr/>
          <p:nvPr userDrawn="1"/>
        </p:nvSpPr>
        <p:spPr>
          <a:xfrm>
            <a:off x="1550255" y="1633846"/>
            <a:ext cx="891000" cy="891540"/>
          </a:xfrm>
          <a:prstGeom prst="ellipse">
            <a:avLst/>
          </a:prstGeom>
          <a:solidFill>
            <a:srgbClr val="FFFF99"/>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0" name="Oval 19"/>
          <p:cNvSpPr/>
          <p:nvPr userDrawn="1"/>
        </p:nvSpPr>
        <p:spPr>
          <a:xfrm>
            <a:off x="4135490" y="1633846"/>
            <a:ext cx="891000" cy="891540"/>
          </a:xfrm>
          <a:prstGeom prst="ellipse">
            <a:avLst/>
          </a:prstGeom>
          <a:solidFill>
            <a:srgbClr val="C4D79B"/>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1" name="Oval 20"/>
          <p:cNvSpPr/>
          <p:nvPr userDrawn="1"/>
        </p:nvSpPr>
        <p:spPr>
          <a:xfrm>
            <a:off x="6693755" y="1633846"/>
            <a:ext cx="891000" cy="891540"/>
          </a:xfrm>
          <a:prstGeom prst="ellipse">
            <a:avLst/>
          </a:prstGeom>
          <a:solidFill>
            <a:srgbClr val="B8E1FA"/>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13" name="Text Placeholder 5"/>
          <p:cNvSpPr>
            <a:spLocks noGrp="1"/>
          </p:cNvSpPr>
          <p:nvPr>
            <p:ph type="body" sz="quarter" idx="15"/>
          </p:nvPr>
        </p:nvSpPr>
        <p:spPr>
          <a:xfrm>
            <a:off x="955497" y="2836092"/>
            <a:ext cx="208051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cap="none">
                <a:solidFill>
                  <a:schemeClr val="accent5">
                    <a:lumMod val="25000"/>
                  </a:schemeClr>
                </a:solidFill>
              </a:rPr>
              <a:t>Click to edit Master text styles</a:t>
            </a:r>
          </a:p>
        </p:txBody>
      </p:sp>
      <p:sp>
        <p:nvSpPr>
          <p:cNvPr id="16" name="Text Placeholder 8"/>
          <p:cNvSpPr>
            <a:spLocks noGrp="1"/>
          </p:cNvSpPr>
          <p:nvPr>
            <p:ph type="body" sz="quarter" idx="18"/>
          </p:nvPr>
        </p:nvSpPr>
        <p:spPr>
          <a:xfrm>
            <a:off x="3552290" y="2836092"/>
            <a:ext cx="2057400"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accent5">
                    <a:lumMod val="25000"/>
                  </a:schemeClr>
                </a:solidFill>
              </a:rPr>
              <a:t>Click to edit Master text styles</a:t>
            </a:r>
          </a:p>
        </p:txBody>
      </p:sp>
      <p:sp>
        <p:nvSpPr>
          <p:cNvPr id="23" name="Text Placeholder 11"/>
          <p:cNvSpPr>
            <a:spLocks noGrp="1"/>
          </p:cNvSpPr>
          <p:nvPr>
            <p:ph type="body" sz="quarter" idx="21"/>
          </p:nvPr>
        </p:nvSpPr>
        <p:spPr>
          <a:xfrm>
            <a:off x="6125967" y="2836092"/>
            <a:ext cx="202657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bg2">
                    <a:lumMod val="75000"/>
                  </a:schemeClr>
                </a:solidFill>
              </a:rPr>
              <a:t>Click to edit Master text styles</a:t>
            </a:r>
          </a:p>
        </p:txBody>
      </p:sp>
    </p:spTree>
    <p:extLst>
      <p:ext uri="{BB962C8B-B14F-4D97-AF65-F5344CB8AC3E}">
        <p14:creationId xmlns:p14="http://schemas.microsoft.com/office/powerpoint/2010/main" val="1061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68672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wo Plain Tex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838" y="137160"/>
            <a:ext cx="7427670" cy="571500"/>
          </a:xfrm>
        </p:spPr>
        <p:txBody>
          <a:bodyPr>
            <a:normAutofit/>
          </a:bodyPr>
          <a:lstStyle>
            <a:lvl1pPr>
              <a:defRPr sz="2699"/>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67259"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08333"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567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282828"/>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latin typeface="Arial" panose="020B0604020202020204" pitchFamily="34" charset="0"/>
                <a:cs typeface="Arial" panose="020B0604020202020204" pitchFamily="34" charset="0"/>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282828"/>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tx1"/>
                </a:solidFill>
                <a:latin typeface="Arial" panose="020B0604020202020204" pitchFamily="34" charset="0"/>
                <a:cs typeface="Arial" panose="020B0604020202020204" pitchFamily="34" charset="0"/>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1945776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6" descr="border.png"/>
          <p:cNvPicPr>
            <a:picLocks noChangeAspect="1"/>
          </p:cNvPicPr>
          <p:nvPr userDrawn="1"/>
        </p:nvPicPr>
        <p:blipFill>
          <a:blip r:embed="rId2" cstate="print"/>
          <a:srcRect/>
          <a:stretch>
            <a:fillRect/>
          </a:stretch>
        </p:blipFill>
        <p:spPr bwMode="auto">
          <a:xfrm>
            <a:off x="0" y="-1200150"/>
            <a:ext cx="4572000" cy="6457950"/>
          </a:xfrm>
          <a:prstGeom prst="rect">
            <a:avLst/>
          </a:prstGeom>
          <a:noFill/>
          <a:ln w="9525">
            <a:noFill/>
            <a:miter lim="800000"/>
            <a:headEnd/>
            <a:tailEnd/>
          </a:ln>
        </p:spPr>
      </p:pic>
      <p:sp>
        <p:nvSpPr>
          <p:cNvPr id="3" name="Text Placeholder 2"/>
          <p:cNvSpPr>
            <a:spLocks noGrp="1"/>
          </p:cNvSpPr>
          <p:nvPr>
            <p:ph type="body" idx="1"/>
          </p:nvPr>
        </p:nvSpPr>
        <p:spPr>
          <a:xfrm>
            <a:off x="4724401" y="2743200"/>
            <a:ext cx="3465513" cy="285750"/>
          </a:xfrm>
        </p:spPr>
        <p:txBody>
          <a:bodyPr anchor="b"/>
          <a:lstStyle>
            <a:lvl1pPr marL="0" indent="0">
              <a:spcBef>
                <a:spcPts val="0"/>
              </a:spcBef>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Title 1"/>
          <p:cNvSpPr>
            <a:spLocks noGrp="1"/>
          </p:cNvSpPr>
          <p:nvPr>
            <p:ph type="title"/>
          </p:nvPr>
        </p:nvSpPr>
        <p:spPr>
          <a:xfrm>
            <a:off x="4724400" y="1771650"/>
            <a:ext cx="3962400" cy="857250"/>
          </a:xfrm>
        </p:spPr>
        <p:txBody>
          <a:bodyPr>
            <a:normAutofit/>
          </a:bodyPr>
          <a:lstStyle>
            <a:lvl1pPr algn="l">
              <a:defRPr sz="2400"/>
            </a:lvl1pPr>
          </a:lstStyle>
          <a:p>
            <a:r>
              <a:rPr lang="en-US"/>
              <a:t>Click to edit Master title style</a:t>
            </a:r>
            <a:endParaRPr lang="en-US" dirty="0"/>
          </a:p>
        </p:txBody>
      </p:sp>
    </p:spTree>
    <p:extLst>
      <p:ext uri="{BB962C8B-B14F-4D97-AF65-F5344CB8AC3E}">
        <p14:creationId xmlns:p14="http://schemas.microsoft.com/office/powerpoint/2010/main" val="159909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1211324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347209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356888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187800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26796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621631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831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122908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89129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66800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885511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406041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06695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52813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89617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659912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584981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327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0621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658796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585160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70"/>
            <a:ext cx="7772400" cy="1102519"/>
          </a:xfrm>
        </p:spPr>
        <p:txBody>
          <a:bodyPr anchor="ctr"/>
          <a:lstStyle>
            <a:lvl1pPr algn="ctr">
              <a:defRPr spc="-4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7"/>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4000"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570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3520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76640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080462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25178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6"/>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67819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2790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2515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944641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33669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037449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5092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746892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80315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69149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286548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92134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579998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6" y="273845"/>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78187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356093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1644488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2"/>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174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71551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466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151336"/>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248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284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7214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8"/>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3"/>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33096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8"/>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34863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2"/>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9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771780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87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4786" y="0"/>
            <a:ext cx="7428153" cy="762000"/>
          </a:xfrm>
          <a:prstGeom prst="rect">
            <a:avLst/>
          </a:prstGeom>
        </p:spPr>
        <p:txBody>
          <a:bodyPr/>
          <a:lstStyle/>
          <a:p>
            <a:r>
              <a:rPr lang="en-US"/>
              <a:t>Click to edit Master title style</a:t>
            </a:r>
            <a:endParaRPr lang="en-IE"/>
          </a:p>
        </p:txBody>
      </p:sp>
    </p:spTree>
    <p:extLst>
      <p:ext uri="{BB962C8B-B14F-4D97-AF65-F5344CB8AC3E}">
        <p14:creationId xmlns:p14="http://schemas.microsoft.com/office/powerpoint/2010/main" val="2308834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a:prstGeom prst="rect">
            <a:avLst/>
          </a:prstGeo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71583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96521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4786" y="0"/>
            <a:ext cx="7428153" cy="762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IE"/>
          </a:p>
        </p:txBody>
      </p:sp>
    </p:spTree>
    <p:extLst>
      <p:ext uri="{BB962C8B-B14F-4D97-AF65-F5344CB8AC3E}">
        <p14:creationId xmlns:p14="http://schemas.microsoft.com/office/powerpoint/2010/main" val="119929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a:prstGeom prst="rect">
            <a:avLst/>
          </a:prstGeo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81237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62902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7713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0703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8150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22/02/2023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916692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a:prstGeom prst="rect">
            <a:avLst/>
          </a:prstGeo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59" indent="-169859">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2"/>
            <a:ext cx="3568743" cy="3544887"/>
          </a:xfrm>
          <a:prstGeom prst="rect">
            <a:avLst/>
          </a:prstGeo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59" indent="-169859">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92357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Only4">
    <p:spTree>
      <p:nvGrpSpPr>
        <p:cNvPr id="1" name=""/>
        <p:cNvGrpSpPr/>
        <p:nvPr/>
      </p:nvGrpSpPr>
      <p:grpSpPr>
        <a:xfrm>
          <a:off x="0" y="0"/>
          <a:ext cx="0" cy="0"/>
          <a:chOff x="0" y="0"/>
          <a:chExt cx="0" cy="0"/>
        </a:xfrm>
      </p:grpSpPr>
      <p:sp>
        <p:nvSpPr>
          <p:cNvPr id="2" name="Title 1"/>
          <p:cNvSpPr>
            <a:spLocks noGrp="1"/>
          </p:cNvSpPr>
          <p:nvPr>
            <p:ph type="title"/>
          </p:nvPr>
        </p:nvSpPr>
        <p:spPr>
          <a:xfrm>
            <a:off x="194788" y="77823"/>
            <a:ext cx="8822753" cy="667276"/>
          </a:xfrm>
          <a:prstGeom prst="rect">
            <a:avLst/>
          </a:prstGeom>
        </p:spPr>
        <p:txBody>
          <a:bodyPr>
            <a:normAutofit/>
          </a:bodyPr>
          <a:lstStyle>
            <a:lvl1pPr>
              <a:defRPr sz="2000">
                <a:solidFill>
                  <a:schemeClr val="tx1"/>
                </a:solidFill>
              </a:defRPr>
            </a:lvl1pPr>
          </a:lstStyle>
          <a:p>
            <a:r>
              <a:rPr lang="en-US"/>
              <a:t>Click to edit Master title style</a:t>
            </a:r>
            <a:endParaRPr lang="en-US" dirty="0"/>
          </a:p>
        </p:txBody>
      </p:sp>
      <p:sp>
        <p:nvSpPr>
          <p:cNvPr id="3" name="Rectangle 2"/>
          <p:cNvSpPr/>
          <p:nvPr userDrawn="1"/>
        </p:nvSpPr>
        <p:spPr>
          <a:xfrm>
            <a:off x="0" y="4892896"/>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409332" y="4915306"/>
            <a:ext cx="5077068" cy="184666"/>
          </a:xfrm>
          <a:prstGeom prst="rect">
            <a:avLst/>
          </a:prstGeom>
        </p:spPr>
        <p:txBody>
          <a:bodyPr wrap="square" lIns="0" tIns="0" rIns="0" bIns="0">
            <a:spAutoFit/>
          </a:bodyPr>
          <a:lstStyle/>
          <a:p>
            <a:r>
              <a:rPr lang="en-US" sz="1200" b="0" i="0" baseline="0" dirty="0">
                <a:solidFill>
                  <a:schemeClr val="bg1"/>
                </a:solidFill>
                <a:latin typeface="+mj-lt"/>
                <a:cs typeface="Helvetica"/>
              </a:rPr>
              <a:t>www.</a:t>
            </a:r>
            <a:r>
              <a:rPr lang="en-US" sz="1200" b="1" i="0" baseline="0" dirty="0">
                <a:solidFill>
                  <a:schemeClr val="bg1"/>
                </a:solidFill>
                <a:latin typeface="+mj-lt"/>
                <a:cs typeface="Helvetica"/>
              </a:rPr>
              <a:t>customercarewords.com</a:t>
            </a:r>
            <a:endParaRPr lang="en-US" sz="1200" b="1" i="0" dirty="0">
              <a:solidFill>
                <a:schemeClr val="bg1"/>
              </a:solidFill>
              <a:latin typeface="+mj-lt"/>
              <a:cs typeface="Helvetica"/>
            </a:endParaRPr>
          </a:p>
        </p:txBody>
      </p:sp>
    </p:spTree>
    <p:extLst>
      <p:ext uri="{BB962C8B-B14F-4D97-AF65-F5344CB8AC3E}">
        <p14:creationId xmlns:p14="http://schemas.microsoft.com/office/powerpoint/2010/main" val="25044478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79973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4" indent="-127394">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4" indent="-127394">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9961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noAutofit/>
          </a:bodyPr>
          <a:lstStyle>
            <a:lvl1pPr algn="l">
              <a:defRPr sz="5539"/>
            </a:lvl1pPr>
          </a:lstStyle>
          <a:p>
            <a:r>
              <a:rPr lang="en-US" dirty="0"/>
              <a:t>Click to edit Master title style</a:t>
            </a:r>
            <a:endParaRPr lang="en-AU" dirty="0"/>
          </a:p>
        </p:txBody>
      </p:sp>
      <p:sp>
        <p:nvSpPr>
          <p:cNvPr id="5" name="Footer Placeholder 4"/>
          <p:cNvSpPr>
            <a:spLocks noGrp="1"/>
          </p:cNvSpPr>
          <p:nvPr>
            <p:ph type="ftr" sz="quarter" idx="11"/>
          </p:nvPr>
        </p:nvSpPr>
        <p:spPr>
          <a:xfrm>
            <a:off x="2821850" y="4869657"/>
            <a:ext cx="28956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974416" y="4884960"/>
            <a:ext cx="2057400" cy="273844"/>
          </a:xfrm>
          <a:prstGeom prst="rect">
            <a:avLst/>
          </a:prstGeom>
        </p:spPr>
        <p:txBody>
          <a:bodyPr/>
          <a:lstStyle/>
          <a:p>
            <a:fld id="{58D11333-BFBA-41B6-A956-B7FF8637005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553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4.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3802790151"/>
      </p:ext>
    </p:extLst>
  </p:cSld>
  <p:clrMap bg1="lt1" tx1="dk1" bg2="lt2" tx2="dk2" accent1="accent1" accent2="accent2" accent3="accent3" accent4="accent4" accent5="accent5" accent6="accent6" hlink="hlink" folHlink="folHlink"/>
  <p:sldLayoutIdLst>
    <p:sldLayoutId id="2147483827" r:id="rId1"/>
    <p:sldLayoutId id="2147483697" r:id="rId2"/>
    <p:sldLayoutId id="2147483698" r:id="rId3"/>
    <p:sldLayoutId id="2147483828" r:id="rId4"/>
    <p:sldLayoutId id="2147483699" r:id="rId5"/>
    <p:sldLayoutId id="2147483700" r:id="rId6"/>
    <p:sldLayoutId id="2147483829" r:id="rId7"/>
    <p:sldLayoutId id="2147483701" r:id="rId8"/>
    <p:sldLayoutId id="2147483702" r:id="rId9"/>
    <p:sldLayoutId id="2147483703" r:id="rId10"/>
    <p:sldLayoutId id="2147483830" r:id="rId11"/>
    <p:sldLayoutId id="2147483831" r:id="rId12"/>
    <p:sldLayoutId id="2147483704" r:id="rId13"/>
    <p:sldLayoutId id="2147483705" r:id="rId14"/>
    <p:sldLayoutId id="2147483706" r:id="rId15"/>
    <p:sldLayoutId id="2147483707" r:id="rId16"/>
    <p:sldLayoutId id="2147484851" r:id="rId17"/>
    <p:sldLayoutId id="2147484858" r:id="rId18"/>
    <p:sldLayoutId id="2147484859" r:id="rId19"/>
    <p:sldLayoutId id="2147484880" r:id="rId20"/>
    <p:sldLayoutId id="2147484887" r:id="rId21"/>
    <p:sldLayoutId id="2147484888" r:id="rId22"/>
    <p:sldLayoutId id="2147484938" r:id="rId23"/>
    <p:sldLayoutId id="2147484939" r:id="rId24"/>
    <p:sldLayoutId id="2147485020" r:id="rId25"/>
    <p:sldLayoutId id="2147485036" r:id="rId26"/>
    <p:sldLayoutId id="2147485264" r:id="rId27"/>
    <p:sldLayoutId id="2147485265" r:id="rId28"/>
    <p:sldLayoutId id="2147485275" r:id="rId29"/>
    <p:sldLayoutId id="2147485276" r:id="rId30"/>
    <p:sldLayoutId id="2147485369" r:id="rId31"/>
    <p:sldLayoutId id="2147485379" r:id="rId32"/>
    <p:sldLayoutId id="2147485382" r:id="rId33"/>
    <p:sldLayoutId id="2147485386" r:id="rId34"/>
    <p:sldLayoutId id="2147485390" r:id="rId3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216529468"/>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84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2"/>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1" y="4868667"/>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594454"/>
      </p:ext>
    </p:extLst>
  </p:cSld>
  <p:clrMap bg1="lt1" tx1="dk1" bg2="lt2" tx2="dk2" accent1="accent1" accent2="accent2" accent3="accent3" accent4="accent4" accent5="accent5" accent6="accent6" hlink="hlink" folHlink="folHlink"/>
  <p:sldLayoutIdLst>
    <p:sldLayoutId id="2147484861" r:id="rId1"/>
    <p:sldLayoutId id="2147484862" r:id="rId2"/>
  </p:sldLayoutIdLst>
  <p:hf hdr="0" dt="0"/>
  <p:txStyles>
    <p:titleStyle>
      <a:lvl1pPr algn="l" defTabSz="457189" rtl="0" eaLnBrk="1" latinLnBrk="0" hangingPunct="1">
        <a:lnSpc>
          <a:spcPct val="90000"/>
        </a:lnSpc>
        <a:spcBef>
          <a:spcPts val="0"/>
        </a:spcBef>
        <a:buNone/>
        <a:defRPr sz="2700"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457189" rtl="0" eaLnBrk="1" latinLnBrk="0" hangingPunct="1">
        <a:spcBef>
          <a:spcPct val="20000"/>
        </a:spcBef>
        <a:buClr>
          <a:schemeClr val="accent2"/>
        </a:buClr>
        <a:buFont typeface="Arial"/>
        <a:buChar char="•"/>
        <a:defRPr sz="2200" b="0" i="0" kern="1200" spc="-40" baseline="0">
          <a:solidFill>
            <a:schemeClr val="tx1"/>
          </a:solidFill>
          <a:latin typeface="Arial" panose="020B0604020202020204" pitchFamily="34" charset="0"/>
          <a:ea typeface="+mn-ea"/>
          <a:cs typeface="Arial" panose="020B0604020202020204" pitchFamily="34" charset="0"/>
        </a:defRPr>
      </a:lvl1pPr>
      <a:lvl2pPr marL="511163" indent="-282568"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2pPr>
      <a:lvl3pPr marL="741344" indent="-230183"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3pPr>
      <a:lvl4pPr marL="1031849" indent="-290506"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4pPr>
      <a:lvl5pPr marL="1314417" indent="-282568"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22/02/2023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1794831638"/>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 id="2147485361" r:id="rId12"/>
    <p:sldLayoutId id="2147485362" r:id="rId13"/>
    <p:sldLayoutId id="2147485363" r:id="rId14"/>
    <p:sldLayoutId id="2147485364" r:id="rId15"/>
    <p:sldLayoutId id="2147485365" r:id="rId1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778348"/>
      </p:ext>
    </p:extLst>
  </p:cSld>
  <p:clrMap bg1="lt1" tx1="dk1" bg2="lt2" tx2="dk2" accent1="accent1" accent2="accent2" accent3="accent3" accent4="accent4" accent5="accent5" accent6="accent6" hlink="hlink" folHlink="folHlink"/>
  <p:sldLayoutIdLst>
    <p:sldLayoutId id="2147485401" r:id="rId1"/>
    <p:sldLayoutId id="2147485402" r:id="rId2"/>
    <p:sldLayoutId id="2147485403" r:id="rId3"/>
    <p:sldLayoutId id="2147485404" r:id="rId4"/>
    <p:sldLayoutId id="2147485405" r:id="rId5"/>
    <p:sldLayoutId id="2147485406" r:id="rId6"/>
    <p:sldLayoutId id="2147485407" r:id="rId7"/>
    <p:sldLayoutId id="2147485408" r:id="rId8"/>
    <p:sldLayoutId id="2147485409" r:id="rId9"/>
    <p:sldLayoutId id="2147485410" r:id="rId10"/>
    <p:sldLayoutId id="2147485411" r:id="rId11"/>
    <p:sldLayoutId id="2147485412" r:id="rId12"/>
    <p:sldLayoutId id="2147485413" r:id="rId13"/>
    <p:sldLayoutId id="2147485414" r:id="rId14"/>
    <p:sldLayoutId id="2147485416" r:id="rId15"/>
    <p:sldLayoutId id="2147485417" r:id="rId16"/>
    <p:sldLayoutId id="2147485418" r:id="rId17"/>
    <p:sldLayoutId id="2147485435" r:id="rId18"/>
    <p:sldLayoutId id="2147485436" r:id="rId19"/>
    <p:sldLayoutId id="2147485439" r:id="rId20"/>
    <p:sldLayoutId id="2147485440" r:id="rId21"/>
    <p:sldLayoutId id="2147485443" r:id="rId22"/>
    <p:sldLayoutId id="2147485449" r:id="rId23"/>
    <p:sldLayoutId id="2147485450" r:id="rId24"/>
    <p:sldLayoutId id="2147485461" r:id="rId25"/>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0920819-4064-4128-95A9-DDB973792E59}"/>
              </a:ext>
            </a:extLst>
          </p:cNvPr>
          <p:cNvPicPr>
            <a:picLocks noChangeAspect="1"/>
          </p:cNvPicPr>
          <p:nvPr/>
        </p:nvPicPr>
        <p:blipFill rotWithShape="1">
          <a:blip r:embed="rId3"/>
          <a:srcRect t="33588" b="28865"/>
          <a:stretch/>
        </p:blipFill>
        <p:spPr>
          <a:xfrm>
            <a:off x="20" y="10"/>
            <a:ext cx="9143980" cy="5143490"/>
          </a:xfrm>
          <a:prstGeom prst="rect">
            <a:avLst/>
          </a:prstGeom>
        </p:spPr>
      </p:pic>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0D0598-33D2-44F4-83AB-467B9177CDA8}"/>
              </a:ext>
            </a:extLst>
          </p:cNvPr>
          <p:cNvSpPr txBox="1"/>
          <p:nvPr/>
        </p:nvSpPr>
        <p:spPr>
          <a:xfrm>
            <a:off x="5185008" y="192505"/>
            <a:ext cx="3858749" cy="369332"/>
          </a:xfrm>
          <a:prstGeom prst="rect">
            <a:avLst/>
          </a:prstGeom>
          <a:noFill/>
        </p:spPr>
        <p:txBody>
          <a:bodyPr wrap="none" rtlCol="0">
            <a:spAutoFit/>
          </a:bodyPr>
          <a:lstStyle/>
          <a:p>
            <a:r>
              <a:rPr lang="fr-CA">
                <a:latin typeface="Arial" panose="020B0604020202020204" pitchFamily="34" charset="0"/>
                <a:cs typeface="Arial" panose="020B0604020202020204" pitchFamily="34" charset="0"/>
              </a:rPr>
              <a:t>@gerrymcgovern@mastodon.green</a:t>
            </a:r>
          </a:p>
        </p:txBody>
      </p:sp>
      <p:sp>
        <p:nvSpPr>
          <p:cNvPr id="2" name="TextBox 1">
            <a:extLst>
              <a:ext uri="{FF2B5EF4-FFF2-40B4-BE49-F238E27FC236}">
                <a16:creationId xmlns:a16="http://schemas.microsoft.com/office/drawing/2014/main" id="{1055C0F7-CFA1-3F47-204C-1EA6A373E560}"/>
              </a:ext>
            </a:extLst>
          </p:cNvPr>
          <p:cNvSpPr txBox="1"/>
          <p:nvPr/>
        </p:nvSpPr>
        <p:spPr>
          <a:xfrm>
            <a:off x="6728058" y="761987"/>
            <a:ext cx="2124997" cy="646331"/>
          </a:xfrm>
          <a:prstGeom prst="rect">
            <a:avLst/>
          </a:prstGeom>
          <a:noFill/>
        </p:spPr>
        <p:txBody>
          <a:bodyPr wrap="square" rtlCol="0">
            <a:spAutoFit/>
          </a:bodyPr>
          <a:lstStyle/>
          <a:p>
            <a:r>
              <a:rPr lang="fr-CA">
                <a:latin typeface="Arial" panose="020B0604020202020204" pitchFamily="34" charset="0"/>
                <a:cs typeface="Arial" panose="020B0604020202020204" pitchFamily="34" charset="0"/>
              </a:rPr>
              <a:t>Respectez les matériaux de la Terre pour toujours</a:t>
            </a:r>
          </a:p>
        </p:txBody>
      </p:sp>
      <p:sp>
        <p:nvSpPr>
          <p:cNvPr id="10" name="TextBox 4">
            <a:extLst>
              <a:ext uri="{FF2B5EF4-FFF2-40B4-BE49-F238E27FC236}">
                <a16:creationId xmlns:a16="http://schemas.microsoft.com/office/drawing/2014/main" id="{C75ECB0E-29CB-595F-20CB-604F3F779867}"/>
              </a:ext>
            </a:extLst>
          </p:cNvPr>
          <p:cNvSpPr txBox="1"/>
          <p:nvPr/>
        </p:nvSpPr>
        <p:spPr>
          <a:xfrm>
            <a:off x="-1619431" y="355125"/>
            <a:ext cx="8996658" cy="2800767"/>
          </a:xfrm>
          <a:prstGeom prst="rect">
            <a:avLst/>
          </a:prstGeom>
          <a:noFill/>
          <a:ln>
            <a:noFill/>
          </a:ln>
          <a:effectLst>
            <a:softEdge rad="317500"/>
          </a:effectLst>
        </p:spPr>
        <p:txBody>
          <a:bodyPr wrap="square" rtlCol="0">
            <a:spAutoFit/>
            <a:scene3d>
              <a:camera prst="isometricOffAxis1Right"/>
              <a:lightRig rig="threePt" dir="t"/>
            </a:scene3d>
            <a:sp3d extrusionH="57150" contourW="12700" prstMaterial="dkEdge">
              <a:bevelB w="57150" h="38100" prst="artDeco"/>
              <a:extrusionClr>
                <a:schemeClr val="bg1">
                  <a:lumMod val="95000"/>
                </a:schemeClr>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8800" b="1" dirty="0">
                <a:ln w="28575">
                  <a:solidFill>
                    <a:prstClr val="white">
                      <a:hueOff val="0"/>
                      <a:satOff val="0"/>
                      <a:lumOff val="0"/>
                    </a:prstClr>
                  </a:solidFill>
                </a:ln>
                <a:effectLst>
                  <a:glow rad="1282700">
                    <a:schemeClr val="tx1">
                      <a:lumMod val="65000"/>
                      <a:lumOff val="35000"/>
                    </a:schemeClr>
                  </a:glow>
                  <a:outerShdw blurRad="50800" dist="38100" algn="l" rotWithShape="0">
                    <a:schemeClr val="bg2">
                      <a:alpha val="40000"/>
                    </a:schemeClr>
                  </a:outerShdw>
                  <a:reflection blurRad="6350" stA="55000" endA="300" endPos="45500" dir="5400000" sy="-100000" algn="bl" rotWithShape="0"/>
                </a:effectLst>
                <a:latin typeface="Arial"/>
                <a:cs typeface="Helvetica Light"/>
              </a:rPr>
              <a:t>POIDS DES DONNÉES</a:t>
            </a:r>
          </a:p>
        </p:txBody>
      </p:sp>
    </p:spTree>
    <p:extLst>
      <p:ext uri="{BB962C8B-B14F-4D97-AF65-F5344CB8AC3E}">
        <p14:creationId xmlns:p14="http://schemas.microsoft.com/office/powerpoint/2010/main" val="369296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Ventes mondiales de PC (millions)</a:t>
            </a:r>
          </a:p>
        </p:txBody>
      </p:sp>
      <p:sp>
        <p:nvSpPr>
          <p:cNvPr id="2" name="TextBox 1">
            <a:extLst>
              <a:ext uri="{FF2B5EF4-FFF2-40B4-BE49-F238E27FC236}">
                <a16:creationId xmlns:a16="http://schemas.microsoft.com/office/drawing/2014/main" id="{21E78062-0B01-48BD-856B-29B0F9031381}"/>
              </a:ext>
            </a:extLst>
          </p:cNvPr>
          <p:cNvSpPr txBox="1"/>
          <p:nvPr/>
        </p:nvSpPr>
        <p:spPr>
          <a:xfrm>
            <a:off x="7720072" y="4847130"/>
            <a:ext cx="12698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Source : Statista</a:t>
            </a:r>
          </a:p>
        </p:txBody>
      </p:sp>
      <p:sp>
        <p:nvSpPr>
          <p:cNvPr id="8" name="TextBox 7">
            <a:extLst>
              <a:ext uri="{FF2B5EF4-FFF2-40B4-BE49-F238E27FC236}">
                <a16:creationId xmlns:a16="http://schemas.microsoft.com/office/drawing/2014/main" id="{AA7C32F8-B1E5-429B-943B-87BFFD28397A}"/>
              </a:ext>
            </a:extLst>
          </p:cNvPr>
          <p:cNvSpPr txBox="1"/>
          <p:nvPr/>
        </p:nvSpPr>
        <p:spPr>
          <a:xfrm>
            <a:off x="4572000" y="597720"/>
            <a:ext cx="4008779"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4600" b="1" i="0" u="none" strike="noStrike" cap="none"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5 MILLIARDS</a:t>
            </a:r>
          </a:p>
        </p:txBody>
      </p:sp>
      <p:sp>
        <p:nvSpPr>
          <p:cNvPr id="10" name="TextBox 9">
            <a:extLst>
              <a:ext uri="{FF2B5EF4-FFF2-40B4-BE49-F238E27FC236}">
                <a16:creationId xmlns:a16="http://schemas.microsoft.com/office/drawing/2014/main" id="{59F4A782-E3FA-412C-A807-C903DBBD0D54}"/>
              </a:ext>
            </a:extLst>
          </p:cNvPr>
          <p:cNvSpPr txBox="1"/>
          <p:nvPr/>
        </p:nvSpPr>
        <p:spPr>
          <a:xfrm>
            <a:off x="647700" y="1905820"/>
            <a:ext cx="8422629"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1,5 MILLIARD DE TONNES DE CO</a:t>
            </a:r>
            <a:r>
              <a:rPr kumimoji="0" lang="fr-CA" sz="3600" b="1" i="0" u="none" strike="noStrike" cap="none" normalizeH="0" baseline="-2500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6 MILLIARDS DE TONNES DE MATÉRIAUX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960 MILLIARDS DE TONNES D’EAU</a:t>
            </a:r>
          </a:p>
        </p:txBody>
      </p:sp>
    </p:spTree>
    <p:extLst>
      <p:ext uri="{BB962C8B-B14F-4D97-AF65-F5344CB8AC3E}">
        <p14:creationId xmlns:p14="http://schemas.microsoft.com/office/powerpoint/2010/main" val="13800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des déchets électroniques (millions de tonnes)</a:t>
            </a:r>
          </a:p>
        </p:txBody>
      </p:sp>
    </p:spTree>
    <p:extLst>
      <p:ext uri="{BB962C8B-B14F-4D97-AF65-F5344CB8AC3E}">
        <p14:creationId xmlns:p14="http://schemas.microsoft.com/office/powerpoint/2010/main" val="33985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282D"/>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with smoke coming out of it&#10;&#10;Description automatically generated">
            <a:extLst>
              <a:ext uri="{FF2B5EF4-FFF2-40B4-BE49-F238E27FC236}">
                <a16:creationId xmlns:a16="http://schemas.microsoft.com/office/drawing/2014/main" id="{40AA9351-B6E7-4CBA-A738-8C1D497168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22" r="20237"/>
          <a:stretch/>
        </p:blipFill>
        <p:spPr>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9" name="TextBox 8">
            <a:extLst>
              <a:ext uri="{FF2B5EF4-FFF2-40B4-BE49-F238E27FC236}">
                <a16:creationId xmlns:a16="http://schemas.microsoft.com/office/drawing/2014/main" id="{6324E1C2-7CF7-4FAF-BF98-11187FEA21AB}"/>
              </a:ext>
            </a:extLst>
          </p:cNvPr>
          <p:cNvSpPr txBox="1"/>
          <p:nvPr/>
        </p:nvSpPr>
        <p:spPr>
          <a:xfrm>
            <a:off x="1647824" y="206959"/>
            <a:ext cx="5884191" cy="4770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7600" b="1" i="0" u="none" strike="noStrike" cap="none" normalizeH="0" baseline="0" noProof="0">
                <a:ln w="6350">
                  <a:solidFill>
                    <a:prstClr val="black"/>
                  </a:solidFill>
                </a:ln>
                <a:solidFill>
                  <a:prstClr val="white"/>
                </a:solidFill>
                <a:effectLst>
                  <a:glow rad="101600">
                    <a:srgbClr val="E7E6E6">
                      <a:lumMod val="90000"/>
                      <a:alpha val="40000"/>
                    </a:srgb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18 millions d’enfants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7600" b="1" i="0" u="none" strike="noStrike" cap="none" normalizeH="0" baseline="0" noProof="0">
                <a:ln w="6350">
                  <a:solidFill>
                    <a:prstClr val="black"/>
                  </a:solidFill>
                </a:ln>
                <a:solidFill>
                  <a:prstClr val="white"/>
                </a:solidFill>
                <a:effectLst>
                  <a:glow rad="101600">
                    <a:srgbClr val="E7E6E6">
                      <a:lumMod val="90000"/>
                      <a:alpha val="40000"/>
                    </a:srgb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13 millions de femmes</a:t>
            </a:r>
          </a:p>
        </p:txBody>
      </p:sp>
    </p:spTree>
    <p:extLst>
      <p:ext uri="{BB962C8B-B14F-4D97-AF65-F5344CB8AC3E}">
        <p14:creationId xmlns:p14="http://schemas.microsoft.com/office/powerpoint/2010/main" val="33644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FF837-4916-4894-9BD5-D0B7B42403F1}"/>
              </a:ext>
            </a:extLst>
          </p:cNvPr>
          <p:cNvSpPr/>
          <p:nvPr/>
        </p:nvSpPr>
        <p:spPr>
          <a:xfrm>
            <a:off x="-8241" y="2599038"/>
            <a:ext cx="4547286" cy="25455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5221357-0C19-48D1-8A68-3F373F964F91}"/>
              </a:ext>
            </a:extLst>
          </p:cNvPr>
          <p:cNvSpPr/>
          <p:nvPr/>
        </p:nvSpPr>
        <p:spPr>
          <a:xfrm>
            <a:off x="0" y="-6"/>
            <a:ext cx="4547286" cy="254550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06E02CE-48BE-4803-A9F1-7A79D0681D94}"/>
              </a:ext>
            </a:extLst>
          </p:cNvPr>
          <p:cNvCxnSpPr>
            <a:cxnSpLocks/>
          </p:cNvCxnSpPr>
          <p:nvPr/>
        </p:nvCxnSpPr>
        <p:spPr>
          <a:xfrm>
            <a:off x="4572000" y="-6"/>
            <a:ext cx="0" cy="25825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02828CC-FC58-4531-AD11-E34711692CAF}"/>
              </a:ext>
            </a:extLst>
          </p:cNvPr>
          <p:cNvSpPr txBox="1"/>
          <p:nvPr/>
        </p:nvSpPr>
        <p:spPr>
          <a:xfrm>
            <a:off x="559872" y="853511"/>
            <a:ext cx="3225562"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25 %</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800" b="1">
                <a:ln w="3175">
                  <a:solidFill>
                    <a:prstClr val="black"/>
                  </a:solidFill>
                </a:ln>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200 000 av. J.-C.-1975</a:t>
            </a:r>
          </a:p>
        </p:txBody>
      </p:sp>
      <p:cxnSp>
        <p:nvCxnSpPr>
          <p:cNvPr id="13" name="Straight Connector 12">
            <a:extLst>
              <a:ext uri="{FF2B5EF4-FFF2-40B4-BE49-F238E27FC236}">
                <a16:creationId xmlns:a16="http://schemas.microsoft.com/office/drawing/2014/main" id="{2FE43EBC-41F4-461E-A618-68761676F52C}"/>
              </a:ext>
            </a:extLst>
          </p:cNvPr>
          <p:cNvCxnSpPr>
            <a:cxnSpLocks/>
          </p:cNvCxnSpPr>
          <p:nvPr/>
        </p:nvCxnSpPr>
        <p:spPr>
          <a:xfrm flipH="1">
            <a:off x="0" y="2545495"/>
            <a:ext cx="4571999" cy="370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9CC0E6-86F1-4D48-BBB2-154D514FFF8C}"/>
              </a:ext>
            </a:extLst>
          </p:cNvPr>
          <p:cNvCxnSpPr>
            <a:cxnSpLocks/>
          </p:cNvCxnSpPr>
          <p:nvPr/>
        </p:nvCxnSpPr>
        <p:spPr>
          <a:xfrm>
            <a:off x="4576119" y="2549609"/>
            <a:ext cx="0" cy="25825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A12D3D-6590-48C6-A4DF-008474601E73}"/>
              </a:ext>
            </a:extLst>
          </p:cNvPr>
          <p:cNvSpPr txBox="1"/>
          <p:nvPr/>
        </p:nvSpPr>
        <p:spPr>
          <a:xfrm>
            <a:off x="962558" y="2969745"/>
            <a:ext cx="2646879" cy="150810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5600" b="1" i="0" u="none" strike="noStrike" cap="none" normalizeH="0" baseline="0" noProof="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1975-1995</a:t>
            </a:r>
          </a:p>
        </p:txBody>
      </p:sp>
      <p:sp>
        <p:nvSpPr>
          <p:cNvPr id="11" name="TextBox 10">
            <a:extLst>
              <a:ext uri="{FF2B5EF4-FFF2-40B4-BE49-F238E27FC236}">
                <a16:creationId xmlns:a16="http://schemas.microsoft.com/office/drawing/2014/main" id="{0338175A-99B6-C4CC-2F80-DE748E3CDE4E}"/>
              </a:ext>
            </a:extLst>
          </p:cNvPr>
          <p:cNvSpPr txBox="1"/>
          <p:nvPr/>
        </p:nvSpPr>
        <p:spPr>
          <a:xfrm>
            <a:off x="242764" y="1225042"/>
            <a:ext cx="8458442" cy="2400657"/>
          </a:xfrm>
          <a:prstGeom prst="rect">
            <a:avLst/>
          </a:prstGeom>
          <a:noFill/>
        </p:spPr>
        <p:txBody>
          <a:bodyPr wrap="square" rtlCol="0">
            <a:spAutoFit/>
            <a:scene3d>
              <a:camera prst="orthographicFront"/>
              <a:lightRig rig="sunrise" dir="t"/>
            </a:scene3d>
            <a:sp3d extrusionH="57150" prstMaterial="metal">
              <a:bevelT w="38100" h="38100"/>
              <a:bevelB w="38100" h="38100" prst="angle"/>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3175">
                  <a:solidFill>
                    <a:prstClr val="black"/>
                  </a:solidFill>
                </a:ln>
                <a:solidFill>
                  <a:prstClr val="black"/>
                </a:solidFill>
                <a:effectLst>
                  <a:glow rad="228600">
                    <a:prstClr val="white">
                      <a:lumMod val="85000"/>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CO</a:t>
            </a:r>
            <a:r>
              <a:rPr kumimoji="0" lang="fr-CA" sz="15000" b="1" i="0" u="none" strike="noStrike" cap="none" normalizeH="0" baseline="-25000" noProof="0">
                <a:ln w="3175">
                  <a:solidFill>
                    <a:prstClr val="black"/>
                  </a:solidFill>
                </a:ln>
                <a:solidFill>
                  <a:prstClr val="black"/>
                </a:solidFill>
                <a:effectLst>
                  <a:glow rad="228600">
                    <a:prstClr val="white">
                      <a:lumMod val="85000"/>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p>
        </p:txBody>
      </p:sp>
      <p:sp>
        <p:nvSpPr>
          <p:cNvPr id="20" name="TextBox 19">
            <a:extLst>
              <a:ext uri="{FF2B5EF4-FFF2-40B4-BE49-F238E27FC236}">
                <a16:creationId xmlns:a16="http://schemas.microsoft.com/office/drawing/2014/main" id="{7440EA1D-D0A1-4FFC-91D0-077AEC4ECF31}"/>
              </a:ext>
            </a:extLst>
          </p:cNvPr>
          <p:cNvSpPr txBox="1"/>
          <p:nvPr/>
        </p:nvSpPr>
        <p:spPr>
          <a:xfrm>
            <a:off x="4697098" y="234486"/>
            <a:ext cx="4033476" cy="5047536"/>
          </a:xfrm>
          <a:prstGeom prst="rect">
            <a:avLst/>
          </a:prstGeom>
          <a:noFill/>
        </p:spPr>
        <p:txBody>
          <a:bodyPr wrap="none" rtlCol="0">
            <a:spAutoFit/>
            <a:scene3d>
              <a:camera prst="orthographicFront"/>
              <a:lightRig rig="sunrise" dir="t"/>
            </a:scene3d>
            <a:sp3d extrusionH="57150" prstMaterial="metal">
              <a:bevelT w="38100" h="38100"/>
              <a:bevelB w="38100" h="38100" prst="angle"/>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8600" b="1" i="0" u="none" strike="noStrike" cap="none" normalizeH="0" baseline="0" noProof="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1995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8600" b="1" i="0" u="none" strike="noStrike" cap="none" normalizeH="0" baseline="0" noProof="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2020</a:t>
            </a:r>
          </a:p>
        </p:txBody>
      </p:sp>
    </p:spTree>
    <p:extLst>
      <p:ext uri="{BB962C8B-B14F-4D97-AF65-F5344CB8AC3E}">
        <p14:creationId xmlns:p14="http://schemas.microsoft.com/office/powerpoint/2010/main" val="32056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176270" y="1"/>
          <a:ext cx="8922010" cy="5113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4292481"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mondiale du CO</a:t>
            </a:r>
            <a:r>
              <a:rPr kumimoji="0" lang="fr-CA" sz="28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par rapport à la croissance mondiale de la haute technologie</a:t>
            </a:r>
          </a:p>
        </p:txBody>
      </p:sp>
      <p:sp>
        <p:nvSpPr>
          <p:cNvPr id="3" name="TextBox 2">
            <a:extLst>
              <a:ext uri="{FF2B5EF4-FFF2-40B4-BE49-F238E27FC236}">
                <a16:creationId xmlns:a16="http://schemas.microsoft.com/office/drawing/2014/main" id="{72A93EF2-400E-4B1E-3E52-3547A9ECAD94}"/>
              </a:ext>
            </a:extLst>
          </p:cNvPr>
          <p:cNvSpPr txBox="1"/>
          <p:nvPr/>
        </p:nvSpPr>
        <p:spPr>
          <a:xfrm>
            <a:off x="5190861" y="3014455"/>
            <a:ext cx="14537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0">
                  <a:solidFill>
                    <a:prstClr val="white">
                      <a:hueOff val="0"/>
                      <a:satOff val="0"/>
                      <a:lumOff val="0"/>
                    </a:prstClr>
                  </a:solidFill>
                </a:ln>
                <a:solidFill>
                  <a:srgbClr val="4472C4"/>
                </a:solidFill>
                <a:effectLst>
                  <a:innerShdw blurRad="63500" dist="50800" dir="13500000">
                    <a:prstClr val="black">
                      <a:alpha val="50000"/>
                    </a:prstClr>
                  </a:innerShdw>
                </a:effectLst>
                <a:uLnTx/>
                <a:uFillTx/>
                <a:latin typeface="Arial"/>
                <a:ea typeface="+mn-ea"/>
                <a:cs typeface="Helvetica Light"/>
              </a:rPr>
              <a:t>CO</a:t>
            </a:r>
            <a:r>
              <a:rPr kumimoji="0" lang="fr-CA" sz="2800" b="1" i="0" u="none" strike="noStrike" cap="none" normalizeH="0" baseline="-25000" noProof="0">
                <a:ln w="31750">
                  <a:solidFill>
                    <a:prstClr val="white">
                      <a:hueOff val="0"/>
                      <a:satOff val="0"/>
                      <a:lumOff val="0"/>
                    </a:prstClr>
                  </a:solidFill>
                </a:ln>
                <a:solidFill>
                  <a:srgbClr val="4472C4"/>
                </a:solidFill>
                <a:effectLst>
                  <a:innerShdw blurRad="63500" dist="50800" dir="13500000">
                    <a:prstClr val="black">
                      <a:alpha val="50000"/>
                    </a:prstClr>
                  </a:innerShdw>
                </a:effectLst>
                <a:uLnTx/>
                <a:uFillTx/>
                <a:latin typeface="Arial"/>
                <a:ea typeface="+mn-ea"/>
                <a:cs typeface="Helvetica Light"/>
              </a:rPr>
              <a:t>2</a:t>
            </a:r>
          </a:p>
        </p:txBody>
      </p:sp>
      <p:sp>
        <p:nvSpPr>
          <p:cNvPr id="5" name="TextBox 4">
            <a:extLst>
              <a:ext uri="{FF2B5EF4-FFF2-40B4-BE49-F238E27FC236}">
                <a16:creationId xmlns:a16="http://schemas.microsoft.com/office/drawing/2014/main" id="{71BBFC10-1836-5FAF-77DB-F3EF4305E62B}"/>
              </a:ext>
            </a:extLst>
          </p:cNvPr>
          <p:cNvSpPr txBox="1"/>
          <p:nvPr/>
        </p:nvSpPr>
        <p:spPr>
          <a:xfrm>
            <a:off x="4966636" y="3537675"/>
            <a:ext cx="365957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dirty="0">
                <a:ln w="31750">
                  <a:solidFill>
                    <a:prstClr val="white">
                      <a:hueOff val="0"/>
                      <a:satOff val="0"/>
                      <a:lumOff val="0"/>
                    </a:prstClr>
                  </a:solidFill>
                </a:ln>
                <a:solidFill>
                  <a:srgbClr val="FF0000"/>
                </a:solidFill>
                <a:effectLst>
                  <a:innerShdw blurRad="63500" dist="50800" dir="13500000">
                    <a:prstClr val="black">
                      <a:alpha val="50000"/>
                    </a:prstClr>
                  </a:innerShdw>
                </a:effectLst>
                <a:uLnTx/>
                <a:uFillTx/>
                <a:latin typeface="Arial"/>
                <a:ea typeface="+mn-ea"/>
                <a:cs typeface="Helvetica Light"/>
              </a:rPr>
              <a:t>HAUTE TECHNOLOGIE</a:t>
            </a:r>
          </a:p>
        </p:txBody>
      </p:sp>
    </p:spTree>
    <p:extLst>
      <p:ext uri="{BB962C8B-B14F-4D97-AF65-F5344CB8AC3E}">
        <p14:creationId xmlns:p14="http://schemas.microsoft.com/office/powerpoint/2010/main" val="329994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4043486"/>
              </p:ext>
            </p:extLst>
          </p:nvPr>
        </p:nvGraphicFramePr>
        <p:xfrm>
          <a:off x="73671" y="659867"/>
          <a:ext cx="9070329" cy="40895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14375" y="29795"/>
            <a:ext cx="8220331" cy="480131"/>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CA" sz="2800" b="1" i="0" u="none" strike="noStrike" cap="none" normalizeH="0" baseline="0" noProof="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de l’extraction de matériaux de haute technologie : 2013-2035</a:t>
            </a:r>
          </a:p>
        </p:txBody>
      </p:sp>
      <p:sp>
        <p:nvSpPr>
          <p:cNvPr id="8" name="TextBox 7">
            <a:extLst>
              <a:ext uri="{FF2B5EF4-FFF2-40B4-BE49-F238E27FC236}">
                <a16:creationId xmlns:a16="http://schemas.microsoft.com/office/drawing/2014/main" id="{995BC55D-57FC-44AA-9AEF-4FF5C4FD4FD2}"/>
              </a:ext>
            </a:extLst>
          </p:cNvPr>
          <p:cNvSpPr txBox="1"/>
          <p:nvPr/>
        </p:nvSpPr>
        <p:spPr>
          <a:xfrm>
            <a:off x="6033809" y="4788528"/>
            <a:ext cx="308162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La Fondation Heinrich Böll, 2020 </a:t>
            </a:r>
          </a:p>
        </p:txBody>
      </p:sp>
      <p:sp>
        <p:nvSpPr>
          <p:cNvPr id="2" name="TextBox 1">
            <a:extLst>
              <a:ext uri="{FF2B5EF4-FFF2-40B4-BE49-F238E27FC236}">
                <a16:creationId xmlns:a16="http://schemas.microsoft.com/office/drawing/2014/main" id="{825438E9-F528-F7A5-5A00-19CD30F7A56D}"/>
              </a:ext>
            </a:extLst>
          </p:cNvPr>
          <p:cNvSpPr txBox="1"/>
          <p:nvPr/>
        </p:nvSpPr>
        <p:spPr>
          <a:xfrm>
            <a:off x="1777101" y="3383823"/>
            <a:ext cx="14537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2013</a:t>
            </a:r>
          </a:p>
        </p:txBody>
      </p:sp>
      <p:sp>
        <p:nvSpPr>
          <p:cNvPr id="3" name="TextBox 2">
            <a:extLst>
              <a:ext uri="{FF2B5EF4-FFF2-40B4-BE49-F238E27FC236}">
                <a16:creationId xmlns:a16="http://schemas.microsoft.com/office/drawing/2014/main" id="{B6D057EF-453D-A6AA-2FF9-FEF15E68BFA9}"/>
              </a:ext>
            </a:extLst>
          </p:cNvPr>
          <p:cNvSpPr txBox="1"/>
          <p:nvPr/>
        </p:nvSpPr>
        <p:spPr>
          <a:xfrm>
            <a:off x="2971801" y="2310140"/>
            <a:ext cx="10515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2035</a:t>
            </a:r>
          </a:p>
        </p:txBody>
      </p:sp>
      <p:sp>
        <p:nvSpPr>
          <p:cNvPr id="5" name="TextBox 4">
            <a:extLst>
              <a:ext uri="{FF2B5EF4-FFF2-40B4-BE49-F238E27FC236}">
                <a16:creationId xmlns:a16="http://schemas.microsoft.com/office/drawing/2014/main" id="{6E6A3ACB-92DD-02BF-EE8A-062C713BE012}"/>
              </a:ext>
            </a:extLst>
          </p:cNvPr>
          <p:cNvSpPr txBox="1"/>
          <p:nvPr/>
        </p:nvSpPr>
        <p:spPr>
          <a:xfrm>
            <a:off x="7193281" y="2310140"/>
            <a:ext cx="10515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2035</a:t>
            </a:r>
          </a:p>
        </p:txBody>
      </p:sp>
      <p:sp>
        <p:nvSpPr>
          <p:cNvPr id="6" name="TextBox 5">
            <a:extLst>
              <a:ext uri="{FF2B5EF4-FFF2-40B4-BE49-F238E27FC236}">
                <a16:creationId xmlns:a16="http://schemas.microsoft.com/office/drawing/2014/main" id="{2C6E6E3E-8B82-DA3C-B6AD-A6A9EE99AFE1}"/>
              </a:ext>
            </a:extLst>
          </p:cNvPr>
          <p:cNvSpPr txBox="1"/>
          <p:nvPr/>
        </p:nvSpPr>
        <p:spPr>
          <a:xfrm>
            <a:off x="5913121" y="3383823"/>
            <a:ext cx="10972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2013</a:t>
            </a:r>
          </a:p>
        </p:txBody>
      </p:sp>
    </p:spTree>
    <p:extLst>
      <p:ext uri="{BB962C8B-B14F-4D97-AF65-F5344CB8AC3E}">
        <p14:creationId xmlns:p14="http://schemas.microsoft.com/office/powerpoint/2010/main" val="335893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63177-F5FC-7A57-276C-E505D9D0DA67}"/>
              </a:ext>
            </a:extLst>
          </p:cNvPr>
          <p:cNvPicPr>
            <a:picLocks noChangeAspect="1"/>
          </p:cNvPicPr>
          <p:nvPr/>
        </p:nvPicPr>
        <p:blipFill>
          <a:blip r:embed="rId3"/>
          <a:stretch>
            <a:fillRect/>
          </a:stretch>
        </p:blipFill>
        <p:spPr>
          <a:xfrm>
            <a:off x="4091884" y="0"/>
            <a:ext cx="5154731" cy="5143500"/>
          </a:xfrm>
          <a:prstGeom prst="rect">
            <a:avLst/>
          </a:prstGeom>
        </p:spPr>
      </p:pic>
      <p:sp>
        <p:nvSpPr>
          <p:cNvPr id="4" name="TextBox 3">
            <a:extLst>
              <a:ext uri="{FF2B5EF4-FFF2-40B4-BE49-F238E27FC236}">
                <a16:creationId xmlns:a16="http://schemas.microsoft.com/office/drawing/2014/main" id="{F3BA1247-75B8-BDFA-E0E0-DCE14C022B70}"/>
              </a:ext>
            </a:extLst>
          </p:cNvPr>
          <p:cNvSpPr txBox="1"/>
          <p:nvPr/>
        </p:nvSpPr>
        <p:spPr>
          <a:xfrm>
            <a:off x="2352" y="-17803"/>
            <a:ext cx="4569648" cy="5632311"/>
          </a:xfrm>
          <a:prstGeom prst="rect">
            <a:avLst/>
          </a:prstGeom>
          <a:solidFill>
            <a:schemeClr val="tx1"/>
          </a:solid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36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70 MILLIONS DE SERVEURS</a:t>
            </a:r>
            <a:r>
              <a:rPr kumimoji="0" lang="fr-CA" sz="36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 </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36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1–2 TONNES DE CO</a:t>
            </a:r>
            <a:r>
              <a:rPr lang="fr-CA" sz="3600" b="1" baseline="-25000"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2</a:t>
            </a:r>
            <a:r>
              <a:rPr lang="fr-CA" sz="36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 POUR LES FABRIQUER</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3600" b="1" noProof="0"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20 MILLIONS DÉTRUITS CHAQUE ANNÉE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36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AFBE22-4D24-AAA9-B597-BA26D094C4E6}"/>
              </a:ext>
            </a:extLst>
          </p:cNvPr>
          <p:cNvSpPr txBox="1"/>
          <p:nvPr/>
        </p:nvSpPr>
        <p:spPr>
          <a:xfrm>
            <a:off x="7365376" y="4127710"/>
            <a:ext cx="1896673" cy="1015663"/>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60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2022</a:t>
            </a:r>
          </a:p>
        </p:txBody>
      </p:sp>
    </p:spTree>
    <p:extLst>
      <p:ext uri="{BB962C8B-B14F-4D97-AF65-F5344CB8AC3E}">
        <p14:creationId xmlns:p14="http://schemas.microsoft.com/office/powerpoint/2010/main" val="35781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des données (zettaoctets)</a:t>
            </a:r>
          </a:p>
        </p:txBody>
      </p:sp>
      <p:sp>
        <p:nvSpPr>
          <p:cNvPr id="8" name="TextBox 7">
            <a:extLst>
              <a:ext uri="{FF2B5EF4-FFF2-40B4-BE49-F238E27FC236}">
                <a16:creationId xmlns:a16="http://schemas.microsoft.com/office/drawing/2014/main" id="{D727C0F5-CE92-494A-85EC-DF8A84977EB2}"/>
              </a:ext>
            </a:extLst>
          </p:cNvPr>
          <p:cNvSpPr txBox="1"/>
          <p:nvPr/>
        </p:nvSpPr>
        <p:spPr>
          <a:xfrm>
            <a:off x="914400" y="905473"/>
            <a:ext cx="4627418" cy="304698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4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28 % de taux de croissance annuel</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4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90 % INUTILES</a:t>
            </a:r>
          </a:p>
        </p:txBody>
      </p:sp>
    </p:spTree>
    <p:extLst>
      <p:ext uri="{BB962C8B-B14F-4D97-AF65-F5344CB8AC3E}">
        <p14:creationId xmlns:p14="http://schemas.microsoft.com/office/powerpoint/2010/main" val="32217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63177-F5FC-7A57-276C-E505D9D0DA67}"/>
              </a:ext>
            </a:extLst>
          </p:cNvPr>
          <p:cNvPicPr>
            <a:picLocks noChangeAspect="1"/>
          </p:cNvPicPr>
          <p:nvPr/>
        </p:nvPicPr>
        <p:blipFill>
          <a:blip r:embed="rId3"/>
          <a:stretch>
            <a:fillRect/>
          </a:stretch>
        </p:blipFill>
        <p:spPr>
          <a:xfrm>
            <a:off x="4091884" y="0"/>
            <a:ext cx="5154731" cy="5143500"/>
          </a:xfrm>
          <a:prstGeom prst="rect">
            <a:avLst/>
          </a:prstGeom>
        </p:spPr>
      </p:pic>
      <p:sp>
        <p:nvSpPr>
          <p:cNvPr id="4" name="TextBox 3">
            <a:extLst>
              <a:ext uri="{FF2B5EF4-FFF2-40B4-BE49-F238E27FC236}">
                <a16:creationId xmlns:a16="http://schemas.microsoft.com/office/drawing/2014/main" id="{F3BA1247-75B8-BDFA-E0E0-DCE14C022B70}"/>
              </a:ext>
            </a:extLst>
          </p:cNvPr>
          <p:cNvSpPr txBox="1"/>
          <p:nvPr/>
        </p:nvSpPr>
        <p:spPr>
          <a:xfrm>
            <a:off x="2352" y="-17803"/>
            <a:ext cx="4646766" cy="5016758"/>
          </a:xfrm>
          <a:prstGeom prst="rect">
            <a:avLst/>
          </a:prstGeom>
          <a:solidFill>
            <a:schemeClr val="tx1"/>
          </a:solid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1,6 </a:t>
            </a:r>
            <a:r>
              <a:rPr kumimoji="0" lang="fr-CA" sz="4000" b="1" i="0" u="none" strike="noStrike" cap="none" normalizeH="0" baseline="0" noProof="0" dirty="0">
                <a:ln>
                  <a:solidFill>
                    <a:prstClr val="white"/>
                  </a:solidFill>
                </a:ln>
                <a:solidFill>
                  <a:srgbClr val="FF0000"/>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MILLIARD</a:t>
            </a:r>
            <a:r>
              <a:rPr kumimoji="0" lang="fr-CA" sz="1400" b="1" i="0" u="none" strike="noStrike" cap="none" normalizeH="0" baseline="0" noProof="0" dirty="0">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a:t>
            </a:r>
            <a:r>
              <a:rPr kumimoji="0" lang="fr-CA" sz="2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DE SERVEURS STOCKANT 230 ZETTAOCTETS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1–2 TONNES DE CO</a:t>
            </a:r>
            <a:r>
              <a:rPr kumimoji="0" lang="fr-CA" sz="2800" b="1" i="0" u="none" strike="noStrike" cap="none" normalizeH="0" baseline="-2500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2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POUR FABRIQUER CHACUN D’EUX</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428 MILLIONS DÉTRUITS CHAQUE ANNÉE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D84D079-43CD-3586-047B-820D13D774EC}"/>
              </a:ext>
            </a:extLst>
          </p:cNvPr>
          <p:cNvSpPr txBox="1"/>
          <p:nvPr/>
        </p:nvSpPr>
        <p:spPr>
          <a:xfrm>
            <a:off x="7365376" y="4127710"/>
            <a:ext cx="1896673" cy="1015663"/>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60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2035</a:t>
            </a:r>
          </a:p>
        </p:txBody>
      </p:sp>
    </p:spTree>
    <p:extLst>
      <p:ext uri="{BB962C8B-B14F-4D97-AF65-F5344CB8AC3E}">
        <p14:creationId xmlns:p14="http://schemas.microsoft.com/office/powerpoint/2010/main" val="10328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1EB9F274-B6A0-C120-F35A-056B58CCF107}"/>
              </a:ext>
            </a:extLst>
          </p:cNvPr>
          <p:cNvSpPr txBox="1"/>
          <p:nvPr/>
        </p:nvSpPr>
        <p:spPr>
          <a:xfrm>
            <a:off x="267419" y="168599"/>
            <a:ext cx="8996658" cy="4278094"/>
          </a:xfrm>
          <a:prstGeom prst="rect">
            <a:avLst/>
          </a:prstGeom>
          <a:noFill/>
          <a:ln>
            <a:noFill/>
          </a:ln>
          <a:effectLst>
            <a:softEdge rad="317500"/>
          </a:effectLst>
        </p:spPr>
        <p:txBody>
          <a:bodyPr wrap="square" rtlCol="0">
            <a:spAutoFit/>
            <a:scene3d>
              <a:camera prst="isometricOffAxis1Right"/>
              <a:lightRig rig="threePt" dir="t"/>
            </a:scene3d>
            <a:sp3d extrusionH="57150" contourW="12700" prstMaterial="dkEdge">
              <a:bevelB w="57150" h="38100" prst="artDeco"/>
              <a:extrusionClr>
                <a:schemeClr val="bg1">
                  <a:lumMod val="95000"/>
                </a:schemeClr>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4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Définition des données massives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4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Lorsque le coût de la conservation des données est inférieur au coût de la recherche de ce qu’il faut jeter. » </a:t>
            </a:r>
          </a:p>
        </p:txBody>
      </p:sp>
    </p:spTree>
    <p:extLst>
      <p:ext uri="{BB962C8B-B14F-4D97-AF65-F5344CB8AC3E}">
        <p14:creationId xmlns:p14="http://schemas.microsoft.com/office/powerpoint/2010/main" val="315650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261AA-7654-40F3-94B2-36C9D96708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1412"/>
            <a:ext cx="9144000" cy="5826324"/>
          </a:xfrm>
          <a:prstGeom prst="rect">
            <a:avLst/>
          </a:prstGeom>
        </p:spPr>
      </p:pic>
      <p:sp>
        <p:nvSpPr>
          <p:cNvPr id="2" name="Rectangle 1">
            <a:extLst>
              <a:ext uri="{FF2B5EF4-FFF2-40B4-BE49-F238E27FC236}">
                <a16:creationId xmlns:a16="http://schemas.microsoft.com/office/drawing/2014/main" id="{1B3F78F2-7043-43FA-AEFC-736F0F49977F}"/>
              </a:ext>
            </a:extLst>
          </p:cNvPr>
          <p:cNvSpPr/>
          <p:nvPr/>
        </p:nvSpPr>
        <p:spPr>
          <a:xfrm>
            <a:off x="169334" y="-50801"/>
            <a:ext cx="1345702" cy="5257800"/>
          </a:xfrm>
          <a:prstGeom prst="rect">
            <a:avLst/>
          </a:prstGeom>
          <a:solidFill>
            <a:srgbClr val="000000"/>
          </a:solidFill>
          <a:ln w="444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Rectangle 3">
            <a:extLst>
              <a:ext uri="{FF2B5EF4-FFF2-40B4-BE49-F238E27FC236}">
                <a16:creationId xmlns:a16="http://schemas.microsoft.com/office/drawing/2014/main" id="{F5BD9BA7-803C-4BA1-9852-40DCE80A3104}"/>
              </a:ext>
            </a:extLst>
          </p:cNvPr>
          <p:cNvSpPr/>
          <p:nvPr/>
        </p:nvSpPr>
        <p:spPr>
          <a:xfrm>
            <a:off x="319489" y="368893"/>
            <a:ext cx="5266063" cy="5257800"/>
          </a:xfrm>
          <a:prstGeom prst="rect">
            <a:avLst/>
          </a:prstGeom>
          <a:solidFill>
            <a:srgbClr val="000000"/>
          </a:solidFill>
          <a:ln w="444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FFE0B47-111D-4981-A40E-6E8534E90D14}"/>
              </a:ext>
            </a:extLst>
          </p:cNvPr>
          <p:cNvSpPr/>
          <p:nvPr/>
        </p:nvSpPr>
        <p:spPr>
          <a:xfrm>
            <a:off x="4307595" y="81434"/>
            <a:ext cx="4943981" cy="5257800"/>
          </a:xfrm>
          <a:prstGeom prst="rect">
            <a:avLst/>
          </a:prstGeom>
          <a:solidFill>
            <a:srgbClr val="0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65D7CFCA-D28D-8CFF-C13C-EC819B81D2D1}"/>
              </a:ext>
            </a:extLst>
          </p:cNvPr>
          <p:cNvSpPr txBox="1"/>
          <p:nvPr/>
        </p:nvSpPr>
        <p:spPr>
          <a:xfrm>
            <a:off x="145790" y="-197063"/>
            <a:ext cx="6128601" cy="4570482"/>
          </a:xfrm>
          <a:prstGeom prst="rect">
            <a:avLst/>
          </a:prstGeom>
          <a:noFill/>
        </p:spPr>
        <p:txBody>
          <a:bodyPr wrap="none" rtlCol="0">
            <a:spAutoFit/>
          </a:bodyPr>
          <a:lstStyle/>
          <a:p>
            <a:r>
              <a:rPr lang="fr-CA" sz="9700" b="1"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PLUS DE</a:t>
            </a:r>
          </a:p>
          <a:p>
            <a:r>
              <a:rPr lang="fr-CA" sz="9700" b="1"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 90 % </a:t>
            </a:r>
          </a:p>
          <a:p>
            <a:r>
              <a:rPr lang="fr-CA" sz="9700" b="1"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DÉCHETS</a:t>
            </a:r>
          </a:p>
        </p:txBody>
      </p:sp>
    </p:spTree>
    <p:extLst>
      <p:ext uri="{BB962C8B-B14F-4D97-AF65-F5344CB8AC3E}">
        <p14:creationId xmlns:p14="http://schemas.microsoft.com/office/powerpoint/2010/main" val="15495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2525B-BD0C-4155-AC6B-94BCDFA8B4CE}"/>
              </a:ext>
            </a:extLst>
          </p:cNvPr>
          <p:cNvPicPr>
            <a:picLocks noChangeAspect="1"/>
          </p:cNvPicPr>
          <p:nvPr/>
        </p:nvPicPr>
        <p:blipFill>
          <a:blip r:embed="rId3"/>
          <a:stretch>
            <a:fillRect/>
          </a:stretch>
        </p:blipFill>
        <p:spPr>
          <a:xfrm>
            <a:off x="2" y="-29098"/>
            <a:ext cx="9179219" cy="6148166"/>
          </a:xfrm>
          <a:prstGeom prst="rect">
            <a:avLst/>
          </a:prstGeom>
        </p:spPr>
      </p:pic>
      <p:sp>
        <p:nvSpPr>
          <p:cNvPr id="5" name="TextBox 4">
            <a:extLst>
              <a:ext uri="{FF2B5EF4-FFF2-40B4-BE49-F238E27FC236}">
                <a16:creationId xmlns:a16="http://schemas.microsoft.com/office/drawing/2014/main" id="{D5AABA6C-37F7-4749-A78A-7D605AAFE969}"/>
              </a:ext>
            </a:extLst>
          </p:cNvPr>
          <p:cNvSpPr txBox="1"/>
          <p:nvPr/>
        </p:nvSpPr>
        <p:spPr>
          <a:xfrm>
            <a:off x="3560291" y="718456"/>
            <a:ext cx="2440092" cy="523220"/>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w="6350">
                  <a:noFill/>
                </a:ln>
                <a:solidFill>
                  <a:prstClr val="black"/>
                </a:solidFill>
                <a:effectLst>
                  <a:glow rad="228600">
                    <a:prstClr val="white">
                      <a:alpha val="99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14 % UTILE</a:t>
            </a:r>
          </a:p>
        </p:txBody>
      </p:sp>
      <p:sp>
        <p:nvSpPr>
          <p:cNvPr id="7" name="TextBox 6">
            <a:extLst>
              <a:ext uri="{FF2B5EF4-FFF2-40B4-BE49-F238E27FC236}">
                <a16:creationId xmlns:a16="http://schemas.microsoft.com/office/drawing/2014/main" id="{7EDB5F83-B21F-4295-9E0C-A0FFEACD911C}"/>
              </a:ext>
            </a:extLst>
          </p:cNvPr>
          <p:cNvSpPr txBox="1"/>
          <p:nvPr/>
        </p:nvSpPr>
        <p:spPr>
          <a:xfrm>
            <a:off x="4350011" y="1685933"/>
            <a:ext cx="4639412" cy="861774"/>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5000" b="1" i="0" u="none" strike="noStrike" cap="none" normalizeH="0" baseline="0" noProof="0">
                <a:ln w="6350">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32 % INUTILE</a:t>
            </a:r>
          </a:p>
        </p:txBody>
      </p:sp>
      <p:sp>
        <p:nvSpPr>
          <p:cNvPr id="8" name="TextBox 7">
            <a:extLst>
              <a:ext uri="{FF2B5EF4-FFF2-40B4-BE49-F238E27FC236}">
                <a16:creationId xmlns:a16="http://schemas.microsoft.com/office/drawing/2014/main" id="{E1CE5CC6-B6E3-4B53-AB15-5397E01EDDEB}"/>
              </a:ext>
            </a:extLst>
          </p:cNvPr>
          <p:cNvSpPr txBox="1"/>
          <p:nvPr/>
        </p:nvSpPr>
        <p:spPr>
          <a:xfrm>
            <a:off x="4210805" y="2937983"/>
            <a:ext cx="4969630" cy="2246769"/>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7000" b="1" i="0" u="none" strike="noStrike" cap="none" normalizeH="0" baseline="0" noProof="0">
                <a:ln w="6350">
                  <a:solidFill>
                    <a:prstClr val="black"/>
                  </a:solidFill>
                </a:ln>
                <a:solidFill>
                  <a:prstClr val="white"/>
                </a:solidFill>
                <a:effectLst>
                  <a:glow rad="1905000">
                    <a:prstClr val="black">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54 %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7000" b="1" i="0" u="none" strike="noStrike" cap="none" normalizeH="0" baseline="0" noProof="0">
                <a:ln w="6350">
                  <a:solidFill>
                    <a:prstClr val="black"/>
                  </a:solidFill>
                </a:ln>
                <a:solidFill>
                  <a:prstClr val="white"/>
                </a:solidFill>
                <a:effectLst>
                  <a:glow rad="1905000">
                    <a:prstClr val="black">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INCONNU</a:t>
            </a:r>
          </a:p>
        </p:txBody>
      </p:sp>
    </p:spTree>
    <p:extLst>
      <p:ext uri="{BB962C8B-B14F-4D97-AF65-F5344CB8AC3E}">
        <p14:creationId xmlns:p14="http://schemas.microsoft.com/office/powerpoint/2010/main" val="9198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36871920"/>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80021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4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Probabilité de réutilisation des données</a:t>
            </a:r>
          </a:p>
        </p:txBody>
      </p:sp>
    </p:spTree>
    <p:extLst>
      <p:ext uri="{BB962C8B-B14F-4D97-AF65-F5344CB8AC3E}">
        <p14:creationId xmlns:p14="http://schemas.microsoft.com/office/powerpoint/2010/main" val="304823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Nombre de sites Web</a:t>
            </a:r>
          </a:p>
        </p:txBody>
      </p:sp>
      <p:sp>
        <p:nvSpPr>
          <p:cNvPr id="2" name="TextBox 1">
            <a:extLst>
              <a:ext uri="{FF2B5EF4-FFF2-40B4-BE49-F238E27FC236}">
                <a16:creationId xmlns:a16="http://schemas.microsoft.com/office/drawing/2014/main" id="{F954CB8E-C0E7-46EE-8275-BF29544826D2}"/>
              </a:ext>
            </a:extLst>
          </p:cNvPr>
          <p:cNvSpPr txBox="1"/>
          <p:nvPr/>
        </p:nvSpPr>
        <p:spPr>
          <a:xfrm>
            <a:off x="7586024" y="4882555"/>
            <a:ext cx="12698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Source : Statista</a:t>
            </a:r>
          </a:p>
        </p:txBody>
      </p:sp>
      <p:sp>
        <p:nvSpPr>
          <p:cNvPr id="5" name="TextBox 4">
            <a:extLst>
              <a:ext uri="{FF2B5EF4-FFF2-40B4-BE49-F238E27FC236}">
                <a16:creationId xmlns:a16="http://schemas.microsoft.com/office/drawing/2014/main" id="{D5EB29AF-A36E-4AB3-97C7-DAD73CC452BD}"/>
              </a:ext>
            </a:extLst>
          </p:cNvPr>
          <p:cNvSpPr txBox="1"/>
          <p:nvPr/>
        </p:nvSpPr>
        <p:spPr>
          <a:xfrm>
            <a:off x="1068512" y="619432"/>
            <a:ext cx="6318607" cy="2677656"/>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5600" b="1" i="0" u="none" strike="noStrike" cap="none" normalizeH="0" baseline="0" noProof="0">
                <a:ln w="952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91 % du contenu ne reçoit aucun trafic de Google</a:t>
            </a:r>
          </a:p>
        </p:txBody>
      </p:sp>
    </p:spTree>
    <p:extLst>
      <p:ext uri="{BB962C8B-B14F-4D97-AF65-F5344CB8AC3E}">
        <p14:creationId xmlns:p14="http://schemas.microsoft.com/office/powerpoint/2010/main" val="20037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13792948"/>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Applications Android à rétention moyenne</a:t>
            </a:r>
          </a:p>
        </p:txBody>
      </p:sp>
      <p:sp>
        <p:nvSpPr>
          <p:cNvPr id="2" name="TextBox 1">
            <a:extLst>
              <a:ext uri="{FF2B5EF4-FFF2-40B4-BE49-F238E27FC236}">
                <a16:creationId xmlns:a16="http://schemas.microsoft.com/office/drawing/2014/main" id="{F954CB8E-C0E7-46EE-8275-BF29544826D2}"/>
              </a:ext>
            </a:extLst>
          </p:cNvPr>
          <p:cNvSpPr txBox="1"/>
          <p:nvPr/>
        </p:nvSpPr>
        <p:spPr>
          <a:xfrm>
            <a:off x="7170875" y="4882555"/>
            <a:ext cx="1923925"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Source : andrewchen.com</a:t>
            </a:r>
          </a:p>
        </p:txBody>
      </p:sp>
      <p:sp>
        <p:nvSpPr>
          <p:cNvPr id="3" name="TextBox 2">
            <a:extLst>
              <a:ext uri="{FF2B5EF4-FFF2-40B4-BE49-F238E27FC236}">
                <a16:creationId xmlns:a16="http://schemas.microsoft.com/office/drawing/2014/main" id="{5EF36F44-F7A3-3E48-376E-03C100AA1384}"/>
              </a:ext>
            </a:extLst>
          </p:cNvPr>
          <p:cNvSpPr txBox="1"/>
          <p:nvPr/>
        </p:nvSpPr>
        <p:spPr>
          <a:xfrm>
            <a:off x="5618603" y="997443"/>
            <a:ext cx="3338137" cy="2554545"/>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72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5 %</a:t>
            </a:r>
            <a:r>
              <a:rPr kumimoji="0" lang="fr-CA" sz="16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a:t>
            </a:r>
            <a:r>
              <a:rPr kumimoji="0" lang="fr-CA" sz="32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de rétention après</a:t>
            </a:r>
            <a:r>
              <a:rPr kumimoji="0" lang="fr-CA" sz="16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a:t>
            </a:r>
            <a:r>
              <a:rPr kumimoji="0" lang="fr-CA" sz="5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90 jours</a:t>
            </a:r>
          </a:p>
        </p:txBody>
      </p:sp>
    </p:spTree>
    <p:extLst>
      <p:ext uri="{BB962C8B-B14F-4D97-AF65-F5344CB8AC3E}">
        <p14:creationId xmlns:p14="http://schemas.microsoft.com/office/powerpoint/2010/main" val="295593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56690753"/>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Empreinte carbone par an (KG CO</a:t>
            </a:r>
            <a:r>
              <a:rPr kumimoji="0" lang="fr-CA" sz="3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a:t>
            </a:r>
          </a:p>
        </p:txBody>
      </p:sp>
      <p:sp>
        <p:nvSpPr>
          <p:cNvPr id="2" name="TextBox 1">
            <a:extLst>
              <a:ext uri="{FF2B5EF4-FFF2-40B4-BE49-F238E27FC236}">
                <a16:creationId xmlns:a16="http://schemas.microsoft.com/office/drawing/2014/main" id="{F954CB8E-C0E7-46EE-8275-BF29544826D2}"/>
              </a:ext>
            </a:extLst>
          </p:cNvPr>
          <p:cNvSpPr txBox="1"/>
          <p:nvPr/>
        </p:nvSpPr>
        <p:spPr>
          <a:xfrm>
            <a:off x="7344195" y="4882555"/>
            <a:ext cx="175355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Source : Green Alliance</a:t>
            </a:r>
          </a:p>
        </p:txBody>
      </p:sp>
      <p:sp>
        <p:nvSpPr>
          <p:cNvPr id="6" name="TextBox 5">
            <a:extLst>
              <a:ext uri="{FF2B5EF4-FFF2-40B4-BE49-F238E27FC236}">
                <a16:creationId xmlns:a16="http://schemas.microsoft.com/office/drawing/2014/main" id="{C2D5AB09-BD20-48DB-940A-846B04AA713D}"/>
              </a:ext>
            </a:extLst>
          </p:cNvPr>
          <p:cNvSpPr txBox="1"/>
          <p:nvPr/>
        </p:nvSpPr>
        <p:spPr>
          <a:xfrm>
            <a:off x="2001171" y="939487"/>
            <a:ext cx="7107731" cy="175432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Conserver pendant 2 ans : 30 appareils sur 60 ans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Conserver pendant 5 ans : 12 appareils</a:t>
            </a:r>
          </a:p>
        </p:txBody>
      </p:sp>
    </p:spTree>
    <p:extLst>
      <p:ext uri="{BB962C8B-B14F-4D97-AF65-F5344CB8AC3E}">
        <p14:creationId xmlns:p14="http://schemas.microsoft.com/office/powerpoint/2010/main" val="23526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32662887"/>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Pollution du stockage (1 g CO</a:t>
            </a:r>
            <a:r>
              <a:rPr kumimoji="0" lang="fr-CA" sz="3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/Go) </a:t>
            </a:r>
          </a:p>
        </p:txBody>
      </p:sp>
    </p:spTree>
    <p:extLst>
      <p:ext uri="{BB962C8B-B14F-4D97-AF65-F5344CB8AC3E}">
        <p14:creationId xmlns:p14="http://schemas.microsoft.com/office/powerpoint/2010/main" val="42911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F8AEE9-CD4D-FC7E-BA94-0E914F648FAA}"/>
              </a:ext>
            </a:extLst>
          </p:cNvPr>
          <p:cNvPicPr>
            <a:picLocks noChangeAspect="1"/>
          </p:cNvPicPr>
          <p:nvPr/>
        </p:nvPicPr>
        <p:blipFill>
          <a:blip r:embed="rId3"/>
          <a:stretch>
            <a:fillRect/>
          </a:stretch>
        </p:blipFill>
        <p:spPr>
          <a:xfrm>
            <a:off x="2911126" y="482600"/>
            <a:ext cx="3321747" cy="4178299"/>
          </a:xfrm>
          <a:prstGeom prst="rect">
            <a:avLst/>
          </a:prstGeom>
        </p:spPr>
      </p:pic>
      <p:cxnSp>
        <p:nvCxnSpPr>
          <p:cNvPr id="18" name="Straight Arrow Connector 17">
            <a:extLst>
              <a:ext uri="{FF2B5EF4-FFF2-40B4-BE49-F238E27FC236}">
                <a16:creationId xmlns:a16="http://schemas.microsoft.com/office/drawing/2014/main" id="{CF6239A2-1198-8705-EBAF-F24C1B7659B0}"/>
              </a:ext>
            </a:extLst>
          </p:cNvPr>
          <p:cNvCxnSpPr/>
          <p:nvPr/>
        </p:nvCxnSpPr>
        <p:spPr>
          <a:xfrm flipH="1">
            <a:off x="5029200" y="1790700"/>
            <a:ext cx="2425700" cy="2362200"/>
          </a:xfrm>
          <a:prstGeom prst="straightConnector1">
            <a:avLst/>
          </a:prstGeom>
          <a:ln w="260350" cap="rnd">
            <a:solidFill>
              <a:srgbClr val="FF0000"/>
            </a:solidFill>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123D9B-5212-4E63-9985-2BB71D5801F9}"/>
              </a:ext>
            </a:extLst>
          </p:cNvPr>
          <p:cNvSpPr txBox="1"/>
          <p:nvPr/>
        </p:nvSpPr>
        <p:spPr>
          <a:xfrm>
            <a:off x="98612" y="52890"/>
            <a:ext cx="2133599" cy="304698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2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Taille de la page Web (Mo) : 2005 à 2020</a:t>
            </a:r>
          </a:p>
        </p:txBody>
      </p:sp>
      <p:pic>
        <p:nvPicPr>
          <p:cNvPr id="7" name="Picture 6">
            <a:extLst>
              <a:ext uri="{FF2B5EF4-FFF2-40B4-BE49-F238E27FC236}">
                <a16:creationId xmlns:a16="http://schemas.microsoft.com/office/drawing/2014/main" id="{EA0C8D59-1FE5-4E72-AD64-0F7DCCD5F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436" y="3531820"/>
            <a:ext cx="504935" cy="720000"/>
          </a:xfrm>
          <a:prstGeom prst="rect">
            <a:avLst/>
          </a:prstGeom>
        </p:spPr>
      </p:pic>
      <p:sp>
        <p:nvSpPr>
          <p:cNvPr id="9" name="TextBox 8">
            <a:extLst>
              <a:ext uri="{FF2B5EF4-FFF2-40B4-BE49-F238E27FC236}">
                <a16:creationId xmlns:a16="http://schemas.microsoft.com/office/drawing/2014/main" id="{B02DAE67-505E-4CD7-B841-F4E1C49DD8D4}"/>
              </a:ext>
            </a:extLst>
          </p:cNvPr>
          <p:cNvSpPr txBox="1"/>
          <p:nvPr/>
        </p:nvSpPr>
        <p:spPr>
          <a:xfrm>
            <a:off x="368611" y="4276164"/>
            <a:ext cx="58702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2005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0,4 Mo</a:t>
            </a:r>
          </a:p>
        </p:txBody>
      </p:sp>
      <p:pic>
        <p:nvPicPr>
          <p:cNvPr id="10" name="Picture 9">
            <a:extLst>
              <a:ext uri="{FF2B5EF4-FFF2-40B4-BE49-F238E27FC236}">
                <a16:creationId xmlns:a16="http://schemas.microsoft.com/office/drawing/2014/main" id="{29C28503-73B4-4641-B9D1-2060299BF2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272" y="2970000"/>
            <a:ext cx="883636" cy="1260000"/>
          </a:xfrm>
          <a:prstGeom prst="rect">
            <a:avLst/>
          </a:prstGeom>
        </p:spPr>
      </p:pic>
      <p:sp>
        <p:nvSpPr>
          <p:cNvPr id="11" name="TextBox 10">
            <a:extLst>
              <a:ext uri="{FF2B5EF4-FFF2-40B4-BE49-F238E27FC236}">
                <a16:creationId xmlns:a16="http://schemas.microsoft.com/office/drawing/2014/main" id="{4819DBBF-72DF-4CB1-92C9-EEF095207868}"/>
              </a:ext>
            </a:extLst>
          </p:cNvPr>
          <p:cNvSpPr txBox="1"/>
          <p:nvPr/>
        </p:nvSpPr>
        <p:spPr>
          <a:xfrm>
            <a:off x="1349895" y="4276164"/>
            <a:ext cx="78739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0,7 Mo</a:t>
            </a:r>
          </a:p>
        </p:txBody>
      </p:sp>
      <p:pic>
        <p:nvPicPr>
          <p:cNvPr id="12" name="Picture 11">
            <a:extLst>
              <a:ext uri="{FF2B5EF4-FFF2-40B4-BE49-F238E27FC236}">
                <a16:creationId xmlns:a16="http://schemas.microsoft.com/office/drawing/2014/main" id="{796EB3CD-D466-4A59-99FE-2C9E71C9A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3291" y="630000"/>
            <a:ext cx="2524674" cy="3600000"/>
          </a:xfrm>
          <a:prstGeom prst="rect">
            <a:avLst/>
          </a:prstGeom>
        </p:spPr>
      </p:pic>
      <p:sp>
        <p:nvSpPr>
          <p:cNvPr id="13" name="TextBox 12">
            <a:extLst>
              <a:ext uri="{FF2B5EF4-FFF2-40B4-BE49-F238E27FC236}">
                <a16:creationId xmlns:a16="http://schemas.microsoft.com/office/drawing/2014/main" id="{104C7545-F523-4819-B981-B21AE2B239BC}"/>
              </a:ext>
            </a:extLst>
          </p:cNvPr>
          <p:cNvSpPr txBox="1"/>
          <p:nvPr/>
        </p:nvSpPr>
        <p:spPr>
          <a:xfrm>
            <a:off x="1901094" y="4274106"/>
            <a:ext cx="252467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2015 2 Mo</a:t>
            </a:r>
          </a:p>
        </p:txBody>
      </p:sp>
      <p:pic>
        <p:nvPicPr>
          <p:cNvPr id="8" name="Picture 7">
            <a:extLst>
              <a:ext uri="{FF2B5EF4-FFF2-40B4-BE49-F238E27FC236}">
                <a16:creationId xmlns:a16="http://schemas.microsoft.com/office/drawing/2014/main" id="{7D0C13A3-370F-43D2-A4FE-C8B2540FF33D}"/>
              </a:ext>
            </a:extLst>
          </p:cNvPr>
          <p:cNvPicPr>
            <a:picLocks noChangeAspect="1"/>
          </p:cNvPicPr>
          <p:nvPr/>
        </p:nvPicPr>
        <p:blipFill>
          <a:blip r:embed="rId6"/>
          <a:stretch>
            <a:fillRect/>
          </a:stretch>
        </p:blipFill>
        <p:spPr>
          <a:xfrm>
            <a:off x="4094650" y="0"/>
            <a:ext cx="5049350" cy="7200000"/>
          </a:xfrm>
          <a:prstGeom prst="rect">
            <a:avLst/>
          </a:prstGeom>
        </p:spPr>
      </p:pic>
      <p:sp>
        <p:nvSpPr>
          <p:cNvPr id="14" name="TextBox 13">
            <a:extLst>
              <a:ext uri="{FF2B5EF4-FFF2-40B4-BE49-F238E27FC236}">
                <a16:creationId xmlns:a16="http://schemas.microsoft.com/office/drawing/2014/main" id="{22C247FD-34A3-4C57-87DC-1997D45FB90C}"/>
              </a:ext>
            </a:extLst>
          </p:cNvPr>
          <p:cNvSpPr txBox="1"/>
          <p:nvPr/>
        </p:nvSpPr>
        <p:spPr>
          <a:xfrm>
            <a:off x="5308849" y="1568822"/>
            <a:ext cx="2524673"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7200" b="1" i="0" u="none" strike="noStrike" cap="none" normalizeH="0" baseline="0" noProof="0">
                <a:ln>
                  <a:noFill/>
                </a:ln>
                <a:solidFill>
                  <a:prstClr val="white"/>
                </a:solidFill>
                <a:effectLst>
                  <a:glow rad="228600">
                    <a:prstClr val="black"/>
                  </a:glow>
                </a:effectLst>
                <a:uLnTx/>
                <a:uFillTx/>
                <a:latin typeface="Arial" panose="020B0604020202020204" pitchFamily="34" charset="0"/>
                <a:ea typeface="+mn-ea"/>
                <a:cs typeface="Arial" panose="020B0604020202020204" pitchFamily="34" charset="0"/>
              </a:rPr>
              <a:t>2020 4 Mo</a:t>
            </a:r>
          </a:p>
        </p:txBody>
      </p:sp>
    </p:spTree>
    <p:extLst>
      <p:ext uri="{BB962C8B-B14F-4D97-AF65-F5344CB8AC3E}">
        <p14:creationId xmlns:p14="http://schemas.microsoft.com/office/powerpoint/2010/main" val="3510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22191857"/>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des photos</a:t>
            </a:r>
          </a:p>
        </p:txBody>
      </p:sp>
      <p:sp>
        <p:nvSpPr>
          <p:cNvPr id="5" name="TextBox 4">
            <a:extLst>
              <a:ext uri="{FF2B5EF4-FFF2-40B4-BE49-F238E27FC236}">
                <a16:creationId xmlns:a16="http://schemas.microsoft.com/office/drawing/2014/main" id="{FCA96417-DA2F-4AA8-A59C-083AFC214B5B}"/>
              </a:ext>
            </a:extLst>
          </p:cNvPr>
          <p:cNvSpPr txBox="1"/>
          <p:nvPr/>
        </p:nvSpPr>
        <p:spPr>
          <a:xfrm>
            <a:off x="1891893" y="1568547"/>
            <a:ext cx="6569313"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Plus de photos prises en 2019 que pendant TOUT le XX</a:t>
            </a:r>
            <a:r>
              <a:rPr kumimoji="0" lang="fr-CA" sz="3600" b="1" i="0" u="none" strike="noStrike" cap="none" normalizeH="0" baseline="30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e</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siècle</a:t>
            </a:r>
          </a:p>
        </p:txBody>
      </p:sp>
      <p:sp>
        <p:nvSpPr>
          <p:cNvPr id="6" name="TextBox 5">
            <a:extLst>
              <a:ext uri="{FF2B5EF4-FFF2-40B4-BE49-F238E27FC236}">
                <a16:creationId xmlns:a16="http://schemas.microsoft.com/office/drawing/2014/main" id="{0A3BE9BD-C957-40A3-9F63-731E6F6F1DDC}"/>
              </a:ext>
            </a:extLst>
          </p:cNvPr>
          <p:cNvSpPr txBox="1"/>
          <p:nvPr/>
        </p:nvSpPr>
        <p:spPr>
          <a:xfrm>
            <a:off x="5978015" y="985437"/>
            <a:ext cx="2483191" cy="64633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1,4 billion</a:t>
            </a:r>
          </a:p>
        </p:txBody>
      </p:sp>
    </p:spTree>
    <p:extLst>
      <p:ext uri="{BB962C8B-B14F-4D97-AF65-F5344CB8AC3E}">
        <p14:creationId xmlns:p14="http://schemas.microsoft.com/office/powerpoint/2010/main" val="24339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14675A-044E-4A63-86E8-6FE312BAD0B1}"/>
              </a:ext>
            </a:extLst>
          </p:cNvPr>
          <p:cNvSpPr/>
          <p:nvPr/>
        </p:nvSpPr>
        <p:spPr>
          <a:xfrm>
            <a:off x="2030483"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8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4 Mo</a:t>
            </a:r>
          </a:p>
        </p:txBody>
      </p:sp>
      <p:sp>
        <p:nvSpPr>
          <p:cNvPr id="10" name="Rectangle 9">
            <a:extLst>
              <a:ext uri="{FF2B5EF4-FFF2-40B4-BE49-F238E27FC236}">
                <a16:creationId xmlns:a16="http://schemas.microsoft.com/office/drawing/2014/main" id="{DBCB3425-846D-428B-9747-BE81B440F00A}"/>
              </a:ext>
            </a:extLst>
          </p:cNvPr>
          <p:cNvSpPr/>
          <p:nvPr/>
        </p:nvSpPr>
        <p:spPr>
          <a:xfrm>
            <a:off x="208966"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 Mo</a:t>
            </a:r>
          </a:p>
        </p:txBody>
      </p:sp>
      <p:sp>
        <p:nvSpPr>
          <p:cNvPr id="11" name="Rectangle 10">
            <a:extLst>
              <a:ext uri="{FF2B5EF4-FFF2-40B4-BE49-F238E27FC236}">
                <a16:creationId xmlns:a16="http://schemas.microsoft.com/office/drawing/2014/main" id="{080449EE-237B-4464-A7FE-2A8FB7A7D824}"/>
              </a:ext>
            </a:extLst>
          </p:cNvPr>
          <p:cNvSpPr/>
          <p:nvPr/>
        </p:nvSpPr>
        <p:spPr>
          <a:xfrm>
            <a:off x="3852000"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9 Mo</a:t>
            </a:r>
          </a:p>
        </p:txBody>
      </p:sp>
      <p:sp>
        <p:nvSpPr>
          <p:cNvPr id="12" name="Rectangle 11">
            <a:extLst>
              <a:ext uri="{FF2B5EF4-FFF2-40B4-BE49-F238E27FC236}">
                <a16:creationId xmlns:a16="http://schemas.microsoft.com/office/drawing/2014/main" id="{3D568ACC-49F2-4106-B38A-D2A979DA18EC}"/>
              </a:ext>
            </a:extLst>
          </p:cNvPr>
          <p:cNvSpPr/>
          <p:nvPr/>
        </p:nvSpPr>
        <p:spPr>
          <a:xfrm>
            <a:off x="5673517" y="1685524"/>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16 Mo</a:t>
            </a:r>
          </a:p>
        </p:txBody>
      </p:sp>
      <p:sp>
        <p:nvSpPr>
          <p:cNvPr id="13" name="Rectangle 12">
            <a:extLst>
              <a:ext uri="{FF2B5EF4-FFF2-40B4-BE49-F238E27FC236}">
                <a16:creationId xmlns:a16="http://schemas.microsoft.com/office/drawing/2014/main" id="{FA523C15-8408-4FA7-8C7E-80A1BD59E8D3}"/>
              </a:ext>
            </a:extLst>
          </p:cNvPr>
          <p:cNvSpPr/>
          <p:nvPr/>
        </p:nvSpPr>
        <p:spPr>
          <a:xfrm>
            <a:off x="7495034" y="1685524"/>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D69E5FB-DB89-4990-930A-46515BA27C28}"/>
              </a:ext>
            </a:extLst>
          </p:cNvPr>
          <p:cNvSpPr txBox="1"/>
          <p:nvPr/>
        </p:nvSpPr>
        <p:spPr>
          <a:xfrm>
            <a:off x="568171" y="230817"/>
            <a:ext cx="385233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Résolution des photos</a:t>
            </a:r>
          </a:p>
        </p:txBody>
      </p:sp>
      <p:sp>
        <p:nvSpPr>
          <p:cNvPr id="14" name="TextBox 13">
            <a:extLst>
              <a:ext uri="{FF2B5EF4-FFF2-40B4-BE49-F238E27FC236}">
                <a16:creationId xmlns:a16="http://schemas.microsoft.com/office/drawing/2014/main" id="{9601CA7F-643C-45D6-985B-37268CF12A11}"/>
              </a:ext>
            </a:extLst>
          </p:cNvPr>
          <p:cNvSpPr txBox="1"/>
          <p:nvPr/>
        </p:nvSpPr>
        <p:spPr>
          <a:xfrm>
            <a:off x="208966" y="967664"/>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0"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1X</a:t>
            </a:r>
          </a:p>
        </p:txBody>
      </p:sp>
      <p:sp>
        <p:nvSpPr>
          <p:cNvPr id="16" name="TextBox 15">
            <a:extLst>
              <a:ext uri="{FF2B5EF4-FFF2-40B4-BE49-F238E27FC236}">
                <a16:creationId xmlns:a16="http://schemas.microsoft.com/office/drawing/2014/main" id="{626E6B08-4AFC-43F1-9731-B61620ACE3D0}"/>
              </a:ext>
            </a:extLst>
          </p:cNvPr>
          <p:cNvSpPr txBox="1"/>
          <p:nvPr/>
        </p:nvSpPr>
        <p:spPr>
          <a:xfrm>
            <a:off x="2030483" y="9691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0"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2X</a:t>
            </a:r>
          </a:p>
        </p:txBody>
      </p:sp>
      <p:sp>
        <p:nvSpPr>
          <p:cNvPr id="18" name="TextBox 17">
            <a:extLst>
              <a:ext uri="{FF2B5EF4-FFF2-40B4-BE49-F238E27FC236}">
                <a16:creationId xmlns:a16="http://schemas.microsoft.com/office/drawing/2014/main" id="{CF522BE6-CEAB-4D17-930A-7C9C5F1D89A9}"/>
              </a:ext>
            </a:extLst>
          </p:cNvPr>
          <p:cNvSpPr txBox="1"/>
          <p:nvPr/>
        </p:nvSpPr>
        <p:spPr>
          <a:xfrm>
            <a:off x="3789741" y="9691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0"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3X</a:t>
            </a:r>
          </a:p>
        </p:txBody>
      </p:sp>
      <p:sp>
        <p:nvSpPr>
          <p:cNvPr id="19" name="TextBox 18">
            <a:extLst>
              <a:ext uri="{FF2B5EF4-FFF2-40B4-BE49-F238E27FC236}">
                <a16:creationId xmlns:a16="http://schemas.microsoft.com/office/drawing/2014/main" id="{DED3E0A2-D267-488D-AE97-F6B81676C9CC}"/>
              </a:ext>
            </a:extLst>
          </p:cNvPr>
          <p:cNvSpPr txBox="1"/>
          <p:nvPr/>
        </p:nvSpPr>
        <p:spPr>
          <a:xfrm>
            <a:off x="5673517" y="9617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4X</a:t>
            </a:r>
          </a:p>
        </p:txBody>
      </p:sp>
      <p:sp>
        <p:nvSpPr>
          <p:cNvPr id="20" name="TextBox 19">
            <a:extLst>
              <a:ext uri="{FF2B5EF4-FFF2-40B4-BE49-F238E27FC236}">
                <a16:creationId xmlns:a16="http://schemas.microsoft.com/office/drawing/2014/main" id="{6F9F077D-DEC4-4EC3-B9FB-AEDF07B87B46}"/>
              </a:ext>
            </a:extLst>
          </p:cNvPr>
          <p:cNvSpPr txBox="1"/>
          <p:nvPr/>
        </p:nvSpPr>
        <p:spPr>
          <a:xfrm>
            <a:off x="7432775" y="961741"/>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8X</a:t>
            </a:r>
          </a:p>
        </p:txBody>
      </p:sp>
      <p:sp>
        <p:nvSpPr>
          <p:cNvPr id="15" name="TextBox 14">
            <a:extLst>
              <a:ext uri="{FF2B5EF4-FFF2-40B4-BE49-F238E27FC236}">
                <a16:creationId xmlns:a16="http://schemas.microsoft.com/office/drawing/2014/main" id="{15661817-D406-4B4D-9F40-008DF8C2F56D}"/>
              </a:ext>
            </a:extLst>
          </p:cNvPr>
          <p:cNvSpPr txBox="1"/>
          <p:nvPr/>
        </p:nvSpPr>
        <p:spPr>
          <a:xfrm>
            <a:off x="5014502" y="1162428"/>
            <a:ext cx="4541628" cy="280076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CA" sz="8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64 Mo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88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10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p:bldP spid="16" grpId="0"/>
      <p:bldP spid="18" grpId="0"/>
      <p:bldP spid="19" grpId="0"/>
      <p:bldP spid="2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speaker&#10;&#10;Description automatically generated with medium confidence">
            <a:extLst>
              <a:ext uri="{FF2B5EF4-FFF2-40B4-BE49-F238E27FC236}">
                <a16:creationId xmlns:a16="http://schemas.microsoft.com/office/drawing/2014/main" id="{6DBB2924-B594-4862-B4D8-58CB9301B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72" y="-49428"/>
            <a:ext cx="1886912" cy="1800000"/>
          </a:xfrm>
          <a:prstGeom prst="rect">
            <a:avLst/>
          </a:prstGeom>
        </p:spPr>
      </p:pic>
      <p:pic>
        <p:nvPicPr>
          <p:cNvPr id="5" name="Picture 4" descr="A close-up of a speaker&#10;&#10;Description automatically generated with medium confidence">
            <a:extLst>
              <a:ext uri="{FF2B5EF4-FFF2-40B4-BE49-F238E27FC236}">
                <a16:creationId xmlns:a16="http://schemas.microsoft.com/office/drawing/2014/main" id="{3D4FE9FE-463D-49B8-9D4E-23E6927DB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91" y="-49428"/>
            <a:ext cx="1886912" cy="1800000"/>
          </a:xfrm>
          <a:prstGeom prst="rect">
            <a:avLst/>
          </a:prstGeom>
        </p:spPr>
      </p:pic>
      <p:pic>
        <p:nvPicPr>
          <p:cNvPr id="6" name="Picture 5" descr="A close-up of a speaker&#10;&#10;Description automatically generated with medium confidence">
            <a:extLst>
              <a:ext uri="{FF2B5EF4-FFF2-40B4-BE49-F238E27FC236}">
                <a16:creationId xmlns:a16="http://schemas.microsoft.com/office/drawing/2014/main" id="{C6152C53-1E4D-4490-97DE-365635BD33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710" y="-49428"/>
            <a:ext cx="1886912" cy="1800000"/>
          </a:xfrm>
          <a:prstGeom prst="rect">
            <a:avLst/>
          </a:prstGeom>
        </p:spPr>
      </p:pic>
      <p:pic>
        <p:nvPicPr>
          <p:cNvPr id="7" name="Picture 6" descr="A close-up of a speaker&#10;&#10;Description automatically generated with medium confidence">
            <a:extLst>
              <a:ext uri="{FF2B5EF4-FFF2-40B4-BE49-F238E27FC236}">
                <a16:creationId xmlns:a16="http://schemas.microsoft.com/office/drawing/2014/main" id="{ACFE8710-4D2E-48D4-9B36-2E7C2C44C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2029" y="-49428"/>
            <a:ext cx="1886912" cy="1800000"/>
          </a:xfrm>
          <a:prstGeom prst="rect">
            <a:avLst/>
          </a:prstGeom>
        </p:spPr>
      </p:pic>
      <p:pic>
        <p:nvPicPr>
          <p:cNvPr id="8" name="Picture 7" descr="A close-up of a speaker&#10;&#10;Description automatically generated with medium confidence">
            <a:extLst>
              <a:ext uri="{FF2B5EF4-FFF2-40B4-BE49-F238E27FC236}">
                <a16:creationId xmlns:a16="http://schemas.microsoft.com/office/drawing/2014/main" id="{A0AFA399-DDE9-4473-B0DD-63E01746E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72" y="1709345"/>
            <a:ext cx="1886912" cy="1800000"/>
          </a:xfrm>
          <a:prstGeom prst="rect">
            <a:avLst/>
          </a:prstGeom>
        </p:spPr>
      </p:pic>
      <p:pic>
        <p:nvPicPr>
          <p:cNvPr id="9" name="Picture 8" descr="A close-up of a speaker&#10;&#10;Description automatically generated with medium confidence">
            <a:extLst>
              <a:ext uri="{FF2B5EF4-FFF2-40B4-BE49-F238E27FC236}">
                <a16:creationId xmlns:a16="http://schemas.microsoft.com/office/drawing/2014/main" id="{DA838709-F3DB-4812-8428-BBF54FD99A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91" y="1709345"/>
            <a:ext cx="1886912" cy="1800000"/>
          </a:xfrm>
          <a:prstGeom prst="rect">
            <a:avLst/>
          </a:prstGeom>
        </p:spPr>
      </p:pic>
      <p:pic>
        <p:nvPicPr>
          <p:cNvPr id="10" name="Picture 9" descr="A close-up of a speaker&#10;&#10;Description automatically generated with medium confidence">
            <a:extLst>
              <a:ext uri="{FF2B5EF4-FFF2-40B4-BE49-F238E27FC236}">
                <a16:creationId xmlns:a16="http://schemas.microsoft.com/office/drawing/2014/main" id="{B58F590F-CE15-4ECB-A098-AEDC5DFA6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710" y="1709345"/>
            <a:ext cx="1886912" cy="1800000"/>
          </a:xfrm>
          <a:prstGeom prst="rect">
            <a:avLst/>
          </a:prstGeom>
        </p:spPr>
      </p:pic>
      <p:pic>
        <p:nvPicPr>
          <p:cNvPr id="11" name="Picture 10" descr="A close-up of a speaker&#10;&#10;Description automatically generated with medium confidence">
            <a:extLst>
              <a:ext uri="{FF2B5EF4-FFF2-40B4-BE49-F238E27FC236}">
                <a16:creationId xmlns:a16="http://schemas.microsoft.com/office/drawing/2014/main" id="{96A51885-CFD6-49DF-AE44-68F30FD3E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2029" y="1709345"/>
            <a:ext cx="1886912" cy="1800000"/>
          </a:xfrm>
          <a:prstGeom prst="rect">
            <a:avLst/>
          </a:prstGeom>
        </p:spPr>
      </p:pic>
      <p:pic>
        <p:nvPicPr>
          <p:cNvPr id="16" name="Picture 15" descr="A close-up of a speaker&#10;&#10;Description automatically generated with medium confidence">
            <a:extLst>
              <a:ext uri="{FF2B5EF4-FFF2-40B4-BE49-F238E27FC236}">
                <a16:creationId xmlns:a16="http://schemas.microsoft.com/office/drawing/2014/main" id="{C27DD91D-8D95-452B-A458-49A06B378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12" y="3426944"/>
            <a:ext cx="1886912" cy="1800000"/>
          </a:xfrm>
          <a:prstGeom prst="rect">
            <a:avLst/>
          </a:prstGeom>
        </p:spPr>
      </p:pic>
      <p:pic>
        <p:nvPicPr>
          <p:cNvPr id="17" name="Picture 16" descr="A close-up of a speaker&#10;&#10;Description automatically generated with medium confidence">
            <a:extLst>
              <a:ext uri="{FF2B5EF4-FFF2-40B4-BE49-F238E27FC236}">
                <a16:creationId xmlns:a16="http://schemas.microsoft.com/office/drawing/2014/main" id="{15FEAC2D-641F-4151-BF3B-44ECFAA5CC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6931" y="3426944"/>
            <a:ext cx="1886912" cy="1800000"/>
          </a:xfrm>
          <a:prstGeom prst="rect">
            <a:avLst/>
          </a:prstGeom>
        </p:spPr>
      </p:pic>
      <p:pic>
        <p:nvPicPr>
          <p:cNvPr id="18" name="Picture 17" descr="A close-up of a speaker&#10;&#10;Description automatically generated with medium confidence">
            <a:extLst>
              <a:ext uri="{FF2B5EF4-FFF2-40B4-BE49-F238E27FC236}">
                <a16:creationId xmlns:a16="http://schemas.microsoft.com/office/drawing/2014/main" id="{6D1D00E9-7962-4E7F-9AFA-49577E77A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5250" y="3426944"/>
            <a:ext cx="1886912" cy="1800000"/>
          </a:xfrm>
          <a:prstGeom prst="rect">
            <a:avLst/>
          </a:prstGeom>
        </p:spPr>
      </p:pic>
      <p:pic>
        <p:nvPicPr>
          <p:cNvPr id="19" name="Picture 18" descr="A close-up of a speaker&#10;&#10;Description automatically generated with medium confidence">
            <a:extLst>
              <a:ext uri="{FF2B5EF4-FFF2-40B4-BE49-F238E27FC236}">
                <a16:creationId xmlns:a16="http://schemas.microsoft.com/office/drawing/2014/main" id="{2251A065-A48C-4335-AD8B-98EB1BCBD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3569" y="3426944"/>
            <a:ext cx="1886912" cy="1800000"/>
          </a:xfrm>
          <a:prstGeom prst="rect">
            <a:avLst/>
          </a:prstGeom>
        </p:spPr>
      </p:pic>
      <p:pic>
        <p:nvPicPr>
          <p:cNvPr id="15" name="Picture 14">
            <a:extLst>
              <a:ext uri="{FF2B5EF4-FFF2-40B4-BE49-F238E27FC236}">
                <a16:creationId xmlns:a16="http://schemas.microsoft.com/office/drawing/2014/main" id="{6D8EA946-99FF-41F8-B6B3-8D60F18438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573" t="74292" r="9205"/>
          <a:stretch/>
        </p:blipFill>
        <p:spPr>
          <a:xfrm>
            <a:off x="4218269" y="2036279"/>
            <a:ext cx="578838" cy="1046288"/>
          </a:xfrm>
          <a:prstGeom prst="rect">
            <a:avLst/>
          </a:prstGeom>
        </p:spPr>
      </p:pic>
      <p:sp>
        <p:nvSpPr>
          <p:cNvPr id="20" name="TextBox 19">
            <a:extLst>
              <a:ext uri="{FF2B5EF4-FFF2-40B4-BE49-F238E27FC236}">
                <a16:creationId xmlns:a16="http://schemas.microsoft.com/office/drawing/2014/main" id="{84E51347-5C49-48F9-B059-17184FFF8249}"/>
              </a:ext>
            </a:extLst>
          </p:cNvPr>
          <p:cNvSpPr txBox="1"/>
          <p:nvPr/>
        </p:nvSpPr>
        <p:spPr>
          <a:xfrm>
            <a:off x="-185059" y="208097"/>
            <a:ext cx="9143999" cy="470898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60 KG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CO</a:t>
            </a:r>
            <a:r>
              <a:rPr kumimoji="0" lang="fr-CA" sz="15000" b="1" i="0" u="none" strike="noStrike" cap="none" normalizeH="0" baseline="-2500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a:t>
            </a:r>
          </a:p>
        </p:txBody>
      </p:sp>
    </p:spTree>
    <p:extLst>
      <p:ext uri="{BB962C8B-B14F-4D97-AF65-F5344CB8AC3E}">
        <p14:creationId xmlns:p14="http://schemas.microsoft.com/office/powerpoint/2010/main" val="1009471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36386791"/>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9FA3A10-53E5-4D6A-966F-075ED9A8DE7F}"/>
              </a:ext>
            </a:extLst>
          </p:cNvPr>
          <p:cNvSpPr txBox="1"/>
          <p:nvPr/>
        </p:nvSpPr>
        <p:spPr>
          <a:xfrm>
            <a:off x="1250830" y="1117065"/>
            <a:ext cx="5581292" cy="2086725"/>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CA" sz="3600" b="1" i="0" u="none" strike="noStrike" cap="none"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Nombre d’arbres qu’il faudrait planter pour faire face à la pollution au CO</a:t>
            </a:r>
            <a:r>
              <a:rPr kumimoji="0" lang="fr-CA" sz="3600" b="1" i="0" u="none" strike="noStrike" cap="none" normalizeH="0" baseline="-2500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des photos de 2000-2020</a:t>
            </a:r>
          </a:p>
        </p:txBody>
      </p:sp>
      <p:sp>
        <p:nvSpPr>
          <p:cNvPr id="6" name="TextBox 5">
            <a:extLst>
              <a:ext uri="{FF2B5EF4-FFF2-40B4-BE49-F238E27FC236}">
                <a16:creationId xmlns:a16="http://schemas.microsoft.com/office/drawing/2014/main" id="{0A9105FC-D1EA-4DC8-B6C4-8F3353ACA377}"/>
              </a:ext>
            </a:extLst>
          </p:cNvPr>
          <p:cNvSpPr txBox="1"/>
          <p:nvPr/>
        </p:nvSpPr>
        <p:spPr>
          <a:xfrm>
            <a:off x="753035" y="143121"/>
            <a:ext cx="6929718" cy="1089529"/>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CA" sz="7200" b="1" i="0" u="none" strike="noStrike" cap="none"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675 MILLIONS</a:t>
            </a:r>
          </a:p>
        </p:txBody>
      </p:sp>
    </p:spTree>
    <p:extLst>
      <p:ext uri="{BB962C8B-B14F-4D97-AF65-F5344CB8AC3E}">
        <p14:creationId xmlns:p14="http://schemas.microsoft.com/office/powerpoint/2010/main" val="373866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92AB408-31D0-441E-A8F5-8DA0430FFFE5}"/>
              </a:ext>
            </a:extLst>
          </p:cNvPr>
          <p:cNvSpPr txBox="1"/>
          <p:nvPr/>
        </p:nvSpPr>
        <p:spPr>
          <a:xfrm>
            <a:off x="453618" y="99073"/>
            <a:ext cx="8578069" cy="58477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2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JavaScript : croissance de 900 % de Ko (2011-2022)</a:t>
            </a:r>
          </a:p>
        </p:txBody>
      </p:sp>
      <p:sp>
        <p:nvSpPr>
          <p:cNvPr id="6" name="TextBox 5">
            <a:extLst>
              <a:ext uri="{FF2B5EF4-FFF2-40B4-BE49-F238E27FC236}">
                <a16:creationId xmlns:a16="http://schemas.microsoft.com/office/drawing/2014/main" id="{97DC5D1D-FE51-4438-8B03-686A68A1CE91}"/>
              </a:ext>
            </a:extLst>
          </p:cNvPr>
          <p:cNvSpPr txBox="1"/>
          <p:nvPr/>
        </p:nvSpPr>
        <p:spPr>
          <a:xfrm>
            <a:off x="606019" y="907255"/>
            <a:ext cx="5325549" cy="3046988"/>
          </a:xfrm>
          <a:prstGeom prst="rect">
            <a:avLst/>
          </a:prstGeom>
          <a:noFill/>
        </p:spPr>
        <p:txBody>
          <a:bodyPr wrap="square" rtlCol="0">
            <a:spAutoFit/>
          </a:bodyPr>
          <a:lstStyle/>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37 % des octets JavaScript des pages de cellulaires sont inutilisés</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80 pétaoctets par mois inutilisés</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54 000 tonnes de CO</a:t>
            </a:r>
            <a:r>
              <a:rPr kumimoji="0" lang="fr-CA" sz="2400" b="1" i="0" u="none" strike="noStrike" cap="none" normalizeH="0" baseline="-2500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37 millions d’arbres</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Budget JavaScript : 350 Ko</a:t>
            </a:r>
          </a:p>
        </p:txBody>
      </p:sp>
      <p:sp>
        <p:nvSpPr>
          <p:cNvPr id="7" name="TextBox 6">
            <a:extLst>
              <a:ext uri="{FF2B5EF4-FFF2-40B4-BE49-F238E27FC236}">
                <a16:creationId xmlns:a16="http://schemas.microsoft.com/office/drawing/2014/main" id="{2FD66C3C-3C77-FCF6-F92C-294C857C8F4F}"/>
              </a:ext>
            </a:extLst>
          </p:cNvPr>
          <p:cNvSpPr txBox="1"/>
          <p:nvPr/>
        </p:nvSpPr>
        <p:spPr>
          <a:xfrm>
            <a:off x="4147461" y="4795844"/>
            <a:ext cx="4572000" cy="646331"/>
          </a:xfrm>
          <a:prstGeom prst="rect">
            <a:avLst/>
          </a:prstGeom>
          <a:noFill/>
        </p:spPr>
        <p:txBody>
          <a:bodyPr wrap="square">
            <a:spAutoFit/>
          </a:bodyPr>
          <a:lstStyle/>
          <a:p>
            <a:r>
              <a:rPr lang="fr-CA">
                <a:solidFill>
                  <a:schemeClr val="bg1"/>
                </a:solidFill>
                <a:latin typeface="Arial" panose="020B0604020202020204" pitchFamily="34" charset="0"/>
                <a:cs typeface="Arial" panose="020B0604020202020204" pitchFamily="34" charset="0"/>
              </a:rPr>
              <a:t>https://almanac.httparchive.org/en/2020/javascript</a:t>
            </a:r>
          </a:p>
        </p:txBody>
      </p:sp>
    </p:spTree>
    <p:extLst>
      <p:ext uri="{BB962C8B-B14F-4D97-AF65-F5344CB8AC3E}">
        <p14:creationId xmlns:p14="http://schemas.microsoft.com/office/powerpoint/2010/main" val="1028029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6440" y="29795"/>
            <a:ext cx="8681318" cy="523220"/>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Efficacité énergétique dans tous les langages de programmation</a:t>
            </a:r>
          </a:p>
        </p:txBody>
      </p:sp>
    </p:spTree>
    <p:extLst>
      <p:ext uri="{BB962C8B-B14F-4D97-AF65-F5344CB8AC3E}">
        <p14:creationId xmlns:p14="http://schemas.microsoft.com/office/powerpoint/2010/main" val="1073940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F1092-4326-CB85-7159-C6A807F94F3A}"/>
              </a:ext>
            </a:extLst>
          </p:cNvPr>
          <p:cNvPicPr>
            <a:picLocks noChangeAspect="1"/>
          </p:cNvPicPr>
          <p:nvPr/>
        </p:nvPicPr>
        <p:blipFill>
          <a:blip r:embed="rId3"/>
          <a:stretch>
            <a:fillRect/>
          </a:stretch>
        </p:blipFill>
        <p:spPr>
          <a:xfrm>
            <a:off x="5061398" y="1791405"/>
            <a:ext cx="2863997" cy="1708238"/>
          </a:xfrm>
          <a:prstGeom prst="rect">
            <a:avLst/>
          </a:prstGeom>
        </p:spPr>
      </p:pic>
      <p:pic>
        <p:nvPicPr>
          <p:cNvPr id="7" name="Picture 6">
            <a:extLst>
              <a:ext uri="{FF2B5EF4-FFF2-40B4-BE49-F238E27FC236}">
                <a16:creationId xmlns:a16="http://schemas.microsoft.com/office/drawing/2014/main" id="{57770BD0-6D50-299C-28C0-50D6B10E3E23}"/>
              </a:ext>
            </a:extLst>
          </p:cNvPr>
          <p:cNvPicPr>
            <a:picLocks noChangeAspect="1"/>
          </p:cNvPicPr>
          <p:nvPr/>
        </p:nvPicPr>
        <p:blipFill>
          <a:blip r:embed="rId3"/>
          <a:stretch>
            <a:fillRect/>
          </a:stretch>
        </p:blipFill>
        <p:spPr>
          <a:xfrm>
            <a:off x="867372" y="1791405"/>
            <a:ext cx="2863997" cy="1708238"/>
          </a:xfrm>
          <a:prstGeom prst="rect">
            <a:avLst/>
          </a:prstGeom>
        </p:spPr>
      </p:pic>
      <p:sp>
        <p:nvSpPr>
          <p:cNvPr id="8" name="TextBox 7">
            <a:extLst>
              <a:ext uri="{FF2B5EF4-FFF2-40B4-BE49-F238E27FC236}">
                <a16:creationId xmlns:a16="http://schemas.microsoft.com/office/drawing/2014/main" id="{158E9B61-9D65-45B8-8C4B-6F733F9BAE80}"/>
              </a:ext>
            </a:extLst>
          </p:cNvPr>
          <p:cNvSpPr txBox="1"/>
          <p:nvPr/>
        </p:nvSpPr>
        <p:spPr>
          <a:xfrm>
            <a:off x="1149856" y="1738031"/>
            <a:ext cx="2299027"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a:solidFill>
                  <a:prstClr val="black"/>
                </a:solidFill>
                <a:latin typeface="Arial" panose="020B0604020202020204" pitchFamily="34" charset="0"/>
                <a:cs typeface="Arial" panose="020B0604020202020204" pitchFamily="34" charset="0"/>
              </a:rPr>
              <a:t>PPS</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a:solidFill>
                  <a:prstClr val="black"/>
                </a:solidFill>
                <a:latin typeface="Arial" panose="020B0604020202020204" pitchFamily="34" charset="0"/>
                <a:cs typeface="Arial" panose="020B0604020202020204" pitchFamily="34" charset="0"/>
              </a:rPr>
              <a:t>84 Mo</a:t>
            </a:r>
          </a:p>
        </p:txBody>
      </p:sp>
      <p:sp>
        <p:nvSpPr>
          <p:cNvPr id="10" name="TextBox 9">
            <a:extLst>
              <a:ext uri="{FF2B5EF4-FFF2-40B4-BE49-F238E27FC236}">
                <a16:creationId xmlns:a16="http://schemas.microsoft.com/office/drawing/2014/main" id="{64602F85-CD62-4847-A407-2337ED86000D}"/>
              </a:ext>
            </a:extLst>
          </p:cNvPr>
          <p:cNvSpPr txBox="1"/>
          <p:nvPr/>
        </p:nvSpPr>
        <p:spPr>
          <a:xfrm>
            <a:off x="5343882" y="1737583"/>
            <a:ext cx="2299027"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a:solidFill>
                  <a:prstClr val="black"/>
                </a:solidFill>
                <a:latin typeface="Arial" panose="020B0604020202020204" pitchFamily="34" charset="0"/>
                <a:cs typeface="Arial" panose="020B0604020202020204" pitchFamily="34" charset="0"/>
              </a:rPr>
              <a:t>PPTX</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noProof="0">
                <a:solidFill>
                  <a:prstClr val="black"/>
                </a:solidFill>
                <a:latin typeface="Arial" panose="020B0604020202020204" pitchFamily="34" charset="0"/>
                <a:cs typeface="Arial" panose="020B0604020202020204" pitchFamily="34" charset="0"/>
              </a:rPr>
              <a:t>39 Mo</a:t>
            </a:r>
          </a:p>
        </p:txBody>
      </p:sp>
    </p:spTree>
    <p:extLst>
      <p:ext uri="{BB962C8B-B14F-4D97-AF65-F5344CB8AC3E}">
        <p14:creationId xmlns:p14="http://schemas.microsoft.com/office/powerpoint/2010/main" val="12380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DF179C-387F-4E2F-BCF1-D48167A64477}"/>
              </a:ext>
            </a:extLst>
          </p:cNvPr>
          <p:cNvSpPr txBox="1"/>
          <p:nvPr/>
        </p:nvSpPr>
        <p:spPr>
          <a:xfrm>
            <a:off x="157319" y="-29472"/>
            <a:ext cx="4257367" cy="469551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1"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Calcul du coût de la pollution des analyses de sites Web (partie 4)</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Si 50 millions de sites Web utilisent activement Google Analytics, cela pourrait entraîner, selon mes calculs, une pollution de 100 millions de kg de CO</a:t>
            </a:r>
            <a:r>
              <a:rPr kumimoji="0" lang="fr-CA" sz="700" b="0" i="0" u="none" strike="noStrike" cap="none" normalizeH="0" baseline="-2500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2</a:t>
            </a: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par an. Il faudrait planter 10 millions d’arbres pour faire face à ce genre de pollution.</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La plupart de ces 50 millions de sites Web en apprendront très peu en utilisant Google Analytics, car la grande majorité des données d’analyse ne sont pas utiles à une organisation typique. Si vous utilisez Google Analytics, vous ralentissez votre site. Pour quelle raison? Vous êtes également devenu un capitaliste de la surveillance en vous inscrivant à Google Analytics. Bien que vous pensiez bénéficier gratuitement de ses services, Google vous utilise en réalité pour recueillir des données sur les utilisatrices et les utilisateurs, car la vente de ces données représente 90 % de leurs revenus. Si vous avez Google Analytics sur votre site, ou tout autre logiciel de suivi, alors vous êtes un traqueur non rémunéré pour le capitalisme de surveillance. Ces jolis petits boutons de partage de médias sociaux colorés espionnent les personnes qui visitent votre site et envoient leurs renseignements à Twitter ou Facebook. Pourquoi? Pourquoi faites-vous cela?</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Les logiciels de suivi ont de nombreux coûts. Cela rend le Web plus lourd et plus lent. Cela crée un réseau de contrôle psychologique. Cela nous dépouille de notre vie privée. Pourquoi? La plupart de ce suivi et de cette analyse de ce que les gens font sur un site Web n’améliorent même pas les revenus. Cela ajoute juste du poids et de la complexité.</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Un radiodiffuseur national néerlandais a supprimé le logiciel de suivi de son site Web et a vu ses revenus augmenter.</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Après le règlement général sur la protection des données, le New York Times a interrompu les échanges publicitaires en Europe et a continué à augmenter ses revenus publicitaires.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En janvier 2020, Gartner a prédit que d’ici 2025, 80 % des spécialistes du marketing qui ont investi dans la personnalisation abandonneront leurs efforts de personnalisation.</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Pourquoi? Ce n’est pas tout le monde qui aime être suivi, ou qui aime permettre aux entreprises de connaître leur vie privée. Plus nous deviendrons numériques, plus nous réaliserons que la confidentialité des données est un droit de la personne.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L’analyse des données est vraiment, vraiment difficile à bien faire. Si vous avez un énorme pic de visiteurs sur votre site Web, est-ce une bonne ou une mauvaise chose? Les équipes Web des sites gouvernementaux de santé rêvent-elles de pandémies dans l’espoir d’attirer un plus grand achalandage? Les mesures d’analyse de site Web alimentent le culte du volume. Souvent, les spécialistes du marketing et les communicateurs sont fanatiques du volume, chassant le prochain coup alors qu’ils essaient de transformer leurs visiteuses et visiteurs en fanatiques grâce à des tactiques « d’engagement ». De telles tactiques apportent rarement une valeur ajoutée à qui que ce soit.</a:t>
            </a:r>
          </a:p>
        </p:txBody>
      </p:sp>
      <p:sp>
        <p:nvSpPr>
          <p:cNvPr id="6" name="TextBox 5">
            <a:extLst>
              <a:ext uri="{FF2B5EF4-FFF2-40B4-BE49-F238E27FC236}">
                <a16:creationId xmlns:a16="http://schemas.microsoft.com/office/drawing/2014/main" id="{F5200FF6-7719-4029-A6D0-F65491B4B6E4}"/>
              </a:ext>
            </a:extLst>
          </p:cNvPr>
          <p:cNvSpPr txBox="1"/>
          <p:nvPr/>
        </p:nvSpPr>
        <p:spPr>
          <a:xfrm>
            <a:off x="4586751" y="-29472"/>
            <a:ext cx="4257367" cy="469551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1"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Calcul du coût de la pollution des analyses de sites Web (partie 4)</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Si 50 millions de sites Web utilisent activement Google Analytics, cela pourrait entraîner, selon mes calculs, une pollution de 100 millions de kg de CO</a:t>
            </a:r>
            <a:r>
              <a:rPr kumimoji="0" lang="fr-CA" sz="700" b="0" i="0" u="none" strike="noStrike" cap="none" normalizeH="0" baseline="-2500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2</a:t>
            </a: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par an. Il faudrait planter 10 millions d’arbres pour faire face à ce genre de pollution.</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La plupart de ces 50 millions de sites Web en apprendront très peu en utilisant Google Analytics, car la grande majorité des données d’analyse ne sont pas utiles à une organisation typique. Si vous utilisez Google Analytics, vous ralentissez votre site. Pour quelle raison? Vous êtes également devenu un capitaliste de la surveillance en vous inscrivant à Google Analytics. Bien que vous pensiez bénéficier gratuitement de ses services, Google vous utilise en réalité pour recueillir des données sur les utilisatrices et les utilisateurs, car la vente de ces données représente 90 % de leurs revenus. Si vous avez Google Analytics sur votre site, ou tout autre logiciel de suivi, alors vous êtes un traqueur non rémunéré pour le capitalisme de surveillance. Ces jolis petits boutons de partage de médias sociaux colorés espionnent les personnes qui visitent votre site et envoient leurs renseignements à Twitter ou Facebook. Pourquoi? Pourquoi faites-vous cela?</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Les logiciels de suivi ont de nombreux coûts. Cela rend le Web plus lourd et plus lent. Cela crée un réseau de contrôle psychologique. Cela nous dépouille de notre vie privée. Pourquoi? La plupart de ce suivi et de cette analyse de ce que les gens font sur un site Web n’améliorent même pas les revenus. Cela ajoute juste du poids et de la complexité.</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Un radiodiffuseur national néerlandais a supprimé le logiciel de suivi de son site Web et a vu ses revenus augmenter.</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Après le règlement général sur la protection des données, le New York Times a interrompu les échanges publicitaires en Europe et a continué à augmenter ses revenus publicitaires.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En janvier 2020, Gartner a prédit que d’ici 2025, 80 % des spécialistes du marketing qui ont investi dans la personnalisation abandonneront leurs efforts de personnalisation.</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Pourquoi? Ce n’est pas tout le monde qui aime être suivi, ou qui aime permettre aux entreprises de connaître leur vie privée. Plus nous deviendrons numériques, plus nous réaliserons que la confidentialité des données est un droit de la personne.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CA" sz="700" b="0" i="0" u="none" strike="noStrike" cap="none" normalizeH="0" baseline="0" noProof="0" dirty="0">
                <a:ln>
                  <a:noFill/>
                </a:ln>
                <a:solidFill>
                  <a:prstClr val="black"/>
                </a:solidFill>
                <a:uLnTx/>
                <a:uFillTx/>
                <a:latin typeface="Arial" panose="020B0604020202020204" pitchFamily="34" charset="0"/>
                <a:ea typeface="Calibri" panose="020F0502020204030204" pitchFamily="34" charset="0"/>
                <a:cs typeface="Times New Roman" panose="02020603050405020304" pitchFamily="18" charset="0"/>
              </a:rPr>
              <a:t>L’analyse des données est vraiment, vraiment difficile à bien faire. Si vous avez un énorme pic de visiteurs sur votre site Web, est-ce une bonne ou une mauvaise chose? Les équipes Web des sites gouvernementaux de santé rêvent-elles de pandémies dans l’espoir d’attirer un plus grand achalandage? Les mesures d’analyse de site Web alimentent le culte du volume. Souvent, les spécialistes du marketing et les communicateurs sont fanatiques du volume, chassant le prochain coup alors qu’ils essaient de transformer leurs visiteuses et visiteurs en fanatiques grâce à des tactiques « d’engagement ». De telles tactiques apportent rarement une valeur ajoutée à qui que ce soit.</a:t>
            </a:r>
          </a:p>
        </p:txBody>
      </p:sp>
      <p:sp>
        <p:nvSpPr>
          <p:cNvPr id="8" name="TextBox 7">
            <a:extLst>
              <a:ext uri="{FF2B5EF4-FFF2-40B4-BE49-F238E27FC236}">
                <a16:creationId xmlns:a16="http://schemas.microsoft.com/office/drawing/2014/main" id="{158E9B61-9D65-45B8-8C4B-6F733F9BAE80}"/>
              </a:ext>
            </a:extLst>
          </p:cNvPr>
          <p:cNvSpPr txBox="1"/>
          <p:nvPr/>
        </p:nvSpPr>
        <p:spPr>
          <a:xfrm>
            <a:off x="924233" y="1738031"/>
            <a:ext cx="2220480"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5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HTML</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a:solidFill>
                  <a:prstClr val="black"/>
                </a:solidFill>
                <a:latin typeface="Arial" panose="020B0604020202020204" pitchFamily="34" charset="0"/>
                <a:ea typeface="+mn-ea"/>
                <a:cs typeface="Arial" panose="020B0604020202020204" pitchFamily="34" charset="0"/>
              </a:rPr>
              <a:t>7 Ko</a:t>
            </a:r>
          </a:p>
        </p:txBody>
      </p:sp>
      <p:sp>
        <p:nvSpPr>
          <p:cNvPr id="10" name="TextBox 9">
            <a:extLst>
              <a:ext uri="{FF2B5EF4-FFF2-40B4-BE49-F238E27FC236}">
                <a16:creationId xmlns:a16="http://schemas.microsoft.com/office/drawing/2014/main" id="{64602F85-CD62-4847-A407-2337ED86000D}"/>
              </a:ext>
            </a:extLst>
          </p:cNvPr>
          <p:cNvSpPr txBox="1"/>
          <p:nvPr/>
        </p:nvSpPr>
        <p:spPr>
          <a:xfrm>
            <a:off x="5605195" y="1737583"/>
            <a:ext cx="2220481"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56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PDF</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5600" b="1">
                <a:solidFill>
                  <a:prstClr val="black"/>
                </a:solidFill>
                <a:latin typeface="Arial" panose="020B0604020202020204" pitchFamily="34" charset="0"/>
                <a:ea typeface="+mn-ea"/>
                <a:cs typeface="Arial" panose="020B0604020202020204" pitchFamily="34" charset="0"/>
              </a:rPr>
              <a:t>63 Ko</a:t>
            </a:r>
          </a:p>
        </p:txBody>
      </p:sp>
    </p:spTree>
    <p:extLst>
      <p:ext uri="{BB962C8B-B14F-4D97-AF65-F5344CB8AC3E}">
        <p14:creationId xmlns:p14="http://schemas.microsoft.com/office/powerpoint/2010/main" val="39394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05268981"/>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4" y="62126"/>
            <a:ext cx="5748056"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1 000 mots de texte (Ko)</a:t>
            </a:r>
          </a:p>
        </p:txBody>
      </p:sp>
      <p:sp>
        <p:nvSpPr>
          <p:cNvPr id="8" name="TextBox 7">
            <a:extLst>
              <a:ext uri="{FF2B5EF4-FFF2-40B4-BE49-F238E27FC236}">
                <a16:creationId xmlns:a16="http://schemas.microsoft.com/office/drawing/2014/main" id="{8189066B-0B22-4D69-A7C0-D325A4820DB8}"/>
              </a:ext>
            </a:extLst>
          </p:cNvPr>
          <p:cNvSpPr txBox="1"/>
          <p:nvPr/>
        </p:nvSpPr>
        <p:spPr>
          <a:xfrm>
            <a:off x="470615" y="787113"/>
            <a:ext cx="5310753" cy="221599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4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PDF 9 fois plus de CO</a:t>
            </a:r>
            <a:r>
              <a:rPr kumimoji="0" lang="fr-CA" sz="4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4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que le HTML optimisé</a:t>
            </a:r>
          </a:p>
        </p:txBody>
      </p:sp>
    </p:spTree>
    <p:extLst>
      <p:ext uri="{BB962C8B-B14F-4D97-AF65-F5344CB8AC3E}">
        <p14:creationId xmlns:p14="http://schemas.microsoft.com/office/powerpoint/2010/main" val="38369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21312998"/>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4" y="62126"/>
            <a:ext cx="7540998"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1 000 mots de texte = images (Ko)</a:t>
            </a:r>
          </a:p>
        </p:txBody>
      </p:sp>
      <p:sp>
        <p:nvSpPr>
          <p:cNvPr id="6" name="TextBox 5">
            <a:extLst>
              <a:ext uri="{FF2B5EF4-FFF2-40B4-BE49-F238E27FC236}">
                <a16:creationId xmlns:a16="http://schemas.microsoft.com/office/drawing/2014/main" id="{DF039707-8C65-434B-8AB2-192D21190FEE}"/>
              </a:ext>
            </a:extLst>
          </p:cNvPr>
          <p:cNvSpPr txBox="1"/>
          <p:nvPr/>
        </p:nvSpPr>
        <p:spPr>
          <a:xfrm>
            <a:off x="2664542" y="1089599"/>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212 fois plus de CO</a:t>
            </a:r>
            <a:r>
              <a:rPr kumimoji="0" lang="fr-CA" sz="3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que le texte</a:t>
            </a:r>
          </a:p>
        </p:txBody>
      </p:sp>
    </p:spTree>
    <p:extLst>
      <p:ext uri="{BB962C8B-B14F-4D97-AF65-F5344CB8AC3E}">
        <p14:creationId xmlns:p14="http://schemas.microsoft.com/office/powerpoint/2010/main" val="20937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33117378"/>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3" y="62126"/>
            <a:ext cx="8578069"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1 000 mots de texte = 4 min d’audio (Mo)</a:t>
            </a:r>
          </a:p>
        </p:txBody>
      </p:sp>
      <p:sp>
        <p:nvSpPr>
          <p:cNvPr id="6" name="TextBox 5">
            <a:extLst>
              <a:ext uri="{FF2B5EF4-FFF2-40B4-BE49-F238E27FC236}">
                <a16:creationId xmlns:a16="http://schemas.microsoft.com/office/drawing/2014/main" id="{13FB7AF7-345C-4CC5-93F2-2E8078051098}"/>
              </a:ext>
            </a:extLst>
          </p:cNvPr>
          <p:cNvSpPr txBox="1"/>
          <p:nvPr/>
        </p:nvSpPr>
        <p:spPr>
          <a:xfrm>
            <a:off x="1170039" y="1068946"/>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11 000 fois plus de CO</a:t>
            </a:r>
            <a:r>
              <a:rPr kumimoji="0" lang="fr-CA" sz="3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que le texte</a:t>
            </a:r>
          </a:p>
        </p:txBody>
      </p:sp>
    </p:spTree>
    <p:extLst>
      <p:ext uri="{BB962C8B-B14F-4D97-AF65-F5344CB8AC3E}">
        <p14:creationId xmlns:p14="http://schemas.microsoft.com/office/powerpoint/2010/main" val="17760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44832487"/>
              </p:ext>
            </p:extLst>
          </p:nvPr>
        </p:nvGraphicFramePr>
        <p:xfrm>
          <a:off x="73671" y="771444"/>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636258" y="62126"/>
            <a:ext cx="8578069"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1 000 mots de texte = 4 min de vidéo (Mo)</a:t>
            </a:r>
          </a:p>
        </p:txBody>
      </p:sp>
      <p:sp>
        <p:nvSpPr>
          <p:cNvPr id="6" name="TextBox 5">
            <a:extLst>
              <a:ext uri="{FF2B5EF4-FFF2-40B4-BE49-F238E27FC236}">
                <a16:creationId xmlns:a16="http://schemas.microsoft.com/office/drawing/2014/main" id="{ADE73647-68DB-402B-9D31-B4068DEF8E0E}"/>
              </a:ext>
            </a:extLst>
          </p:cNvPr>
          <p:cNvSpPr txBox="1"/>
          <p:nvPr/>
        </p:nvSpPr>
        <p:spPr>
          <a:xfrm>
            <a:off x="3000278" y="1413509"/>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400 000 fois plus de CO</a:t>
            </a:r>
            <a:r>
              <a:rPr kumimoji="0" lang="fr-CA" sz="3600" b="1" i="0" u="none" strike="noStrike" cap="none" normalizeH="0" baseline="-2500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a:t>
            </a:r>
            <a:r>
              <a:rPr kumimoji="0" lang="fr-CA" sz="3600" b="1" i="0" u="none" strike="noStrike" cap="none"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que le texte</a:t>
            </a:r>
          </a:p>
        </p:txBody>
      </p:sp>
    </p:spTree>
    <p:extLst>
      <p:ext uri="{BB962C8B-B14F-4D97-AF65-F5344CB8AC3E}">
        <p14:creationId xmlns:p14="http://schemas.microsoft.com/office/powerpoint/2010/main" val="28954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07964955"/>
              </p:ext>
            </p:extLst>
          </p:nvPr>
        </p:nvGraphicFramePr>
        <p:xfrm>
          <a:off x="73672" y="505630"/>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8" y="29796"/>
            <a:ext cx="8578069" cy="563231"/>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378" rtl="0" eaLnBrk="1" fontAlgn="auto" latinLnBrk="0" hangingPunct="1">
              <a:lnSpc>
                <a:spcPct val="90000"/>
              </a:lnSpc>
              <a:spcBef>
                <a:spcPct val="0"/>
              </a:spcBef>
              <a:spcAft>
                <a:spcPts val="600"/>
              </a:spcAft>
              <a:buClrTx/>
              <a:buSzTx/>
              <a:buFontTx/>
              <a:buNone/>
              <a:tabLst/>
              <a:defRPr/>
            </a:pPr>
            <a:r>
              <a:rPr kumimoji="0" lang="fr-CA" sz="3400" b="1" i="0" u="none" strike="noStrike" cap="none" normalizeH="0" baseline="0" noProof="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Croissance de la production de papier (millions de tonnes)</a:t>
            </a:r>
          </a:p>
        </p:txBody>
      </p:sp>
      <p:sp>
        <p:nvSpPr>
          <p:cNvPr id="2" name="TextBox 1">
            <a:extLst>
              <a:ext uri="{FF2B5EF4-FFF2-40B4-BE49-F238E27FC236}">
                <a16:creationId xmlns:a16="http://schemas.microsoft.com/office/drawing/2014/main" id="{3D293103-00D3-6F05-A96B-44C77C5F8B84}"/>
              </a:ext>
            </a:extLst>
          </p:cNvPr>
          <p:cNvSpPr txBox="1"/>
          <p:nvPr/>
        </p:nvSpPr>
        <p:spPr>
          <a:xfrm>
            <a:off x="5138475" y="4835723"/>
            <a:ext cx="3796232" cy="307777"/>
          </a:xfrm>
          <a:prstGeom prst="rect">
            <a:avLst/>
          </a:prstGeom>
          <a:noFill/>
        </p:spPr>
        <p:txBody>
          <a:bodyPr wrap="none" rtlCol="0">
            <a:spAutoFit/>
          </a:bodyPr>
          <a:lstStyle/>
          <a:p>
            <a:r>
              <a:rPr lang="fr-CA" sz="1400">
                <a:solidFill>
                  <a:schemeClr val="bg1"/>
                </a:solidFill>
                <a:latin typeface="Arial" panose="020B0604020202020204" pitchFamily="34" charset="0"/>
                <a:cs typeface="Arial" panose="020B0604020202020204" pitchFamily="34" charset="0"/>
              </a:rPr>
              <a:t>Source : Resource Information Systems, 2019</a:t>
            </a:r>
          </a:p>
        </p:txBody>
      </p:sp>
      <p:sp>
        <p:nvSpPr>
          <p:cNvPr id="3" name="TextBox 2">
            <a:extLst>
              <a:ext uri="{FF2B5EF4-FFF2-40B4-BE49-F238E27FC236}">
                <a16:creationId xmlns:a16="http://schemas.microsoft.com/office/drawing/2014/main" id="{084D774F-D2F2-6917-1501-F8BB9738DE14}"/>
              </a:ext>
            </a:extLst>
          </p:cNvPr>
          <p:cNvSpPr txBox="1"/>
          <p:nvPr/>
        </p:nvSpPr>
        <p:spPr>
          <a:xfrm>
            <a:off x="1211402" y="1643247"/>
            <a:ext cx="7723305" cy="2751522"/>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378" rtl="0" eaLnBrk="1" fontAlgn="auto" latinLnBrk="0" hangingPunct="1">
              <a:lnSpc>
                <a:spcPct val="90000"/>
              </a:lnSpc>
              <a:spcBef>
                <a:spcPct val="0"/>
              </a:spcBef>
              <a:spcAft>
                <a:spcPts val="600"/>
              </a:spcAft>
              <a:buClrTx/>
              <a:buSzTx/>
              <a:buFontTx/>
              <a:buNone/>
              <a:tabLst/>
              <a:defRPr/>
            </a:pPr>
            <a:r>
              <a:rPr lang="fr-CA" sz="4800" b="1" dirty="0">
                <a:solidFill>
                  <a:srgbClr val="FFFFFF"/>
                </a:solidFill>
                <a:effectLst>
                  <a:glow rad="1358900">
                    <a:schemeClr val="bg1">
                      <a:alpha val="52000"/>
                    </a:schemeClr>
                  </a:glow>
                  <a:innerShdw blurRad="63500" dist="50800" dir="13500000">
                    <a:prstClr val="black">
                      <a:alpha val="50000"/>
                    </a:prstClr>
                  </a:innerShdw>
                </a:effectLst>
                <a:latin typeface="Arial" panose="020B0604020202020204" pitchFamily="34" charset="0"/>
                <a:ea typeface="+mn-ea"/>
                <a:cs typeface="Arial" panose="020B0604020202020204" pitchFamily="34" charset="0"/>
              </a:rPr>
              <a:t>L’industrie mondiale du papier d’impression de bureau connaît une croissance importante</a:t>
            </a:r>
          </a:p>
        </p:txBody>
      </p:sp>
    </p:spTree>
    <p:extLst>
      <p:ext uri="{BB962C8B-B14F-4D97-AF65-F5344CB8AC3E}">
        <p14:creationId xmlns:p14="http://schemas.microsoft.com/office/powerpoint/2010/main" val="316049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5317"/>
            <a:ext cx="4093590" cy="442341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885" y="1432439"/>
            <a:ext cx="3847338" cy="2289166"/>
          </a:xfrm>
          <a:prstGeom prst="rect">
            <a:avLst/>
          </a:prstGeom>
        </p:spPr>
      </p:pic>
      <p:sp>
        <p:nvSpPr>
          <p:cNvPr id="62" name="Rectangle 61">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360045"/>
            <a:ext cx="4093591" cy="442341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1034"/>
          <a:stretch/>
        </p:blipFill>
        <p:spPr>
          <a:xfrm>
            <a:off x="4889020" y="482600"/>
            <a:ext cx="3438551" cy="4178299"/>
          </a:xfrm>
          <a:prstGeom prst="rect">
            <a:avLst/>
          </a:prstGeom>
        </p:spPr>
      </p:pic>
      <p:sp>
        <p:nvSpPr>
          <p:cNvPr id="18" name="TextBox 17">
            <a:extLst>
              <a:ext uri="{FF2B5EF4-FFF2-40B4-BE49-F238E27FC236}">
                <a16:creationId xmlns:a16="http://schemas.microsoft.com/office/drawing/2014/main" id="{A8C03EE9-AAD7-4845-8B40-C62A12A7AC93}"/>
              </a:ext>
            </a:extLst>
          </p:cNvPr>
          <p:cNvSpPr txBox="1"/>
          <p:nvPr/>
        </p:nvSpPr>
        <p:spPr>
          <a:xfrm>
            <a:off x="357759" y="1982467"/>
            <a:ext cx="8428481" cy="212365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66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PIERRES, GRAVIER, RÉSIDUS, SCORIES</a:t>
            </a:r>
          </a:p>
        </p:txBody>
      </p:sp>
      <p:sp>
        <p:nvSpPr>
          <p:cNvPr id="19" name="TextBox 18">
            <a:extLst>
              <a:ext uri="{FF2B5EF4-FFF2-40B4-BE49-F238E27FC236}">
                <a16:creationId xmlns:a16="http://schemas.microsoft.com/office/drawing/2014/main" id="{FD674582-8E3F-44A6-A174-1C491AE209C2}"/>
              </a:ext>
            </a:extLst>
          </p:cNvPr>
          <p:cNvSpPr txBox="1"/>
          <p:nvPr/>
        </p:nvSpPr>
        <p:spPr>
          <a:xfrm>
            <a:off x="542817" y="66583"/>
            <a:ext cx="8428481" cy="178510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1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90 KG</a:t>
            </a:r>
          </a:p>
        </p:txBody>
      </p:sp>
      <p:pic>
        <p:nvPicPr>
          <p:cNvPr id="24" name="Picture 23">
            <a:extLst>
              <a:ext uri="{FF2B5EF4-FFF2-40B4-BE49-F238E27FC236}">
                <a16:creationId xmlns:a16="http://schemas.microsoft.com/office/drawing/2014/main" id="{53BCADCE-0B27-4DDC-B78E-0D3DF254DF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6573" t="74292" r="9205"/>
          <a:stretch/>
        </p:blipFill>
        <p:spPr>
          <a:xfrm>
            <a:off x="419156" y="381648"/>
            <a:ext cx="578838" cy="1046288"/>
          </a:xfrm>
          <a:prstGeom prst="rect">
            <a:avLst/>
          </a:prstGeom>
        </p:spPr>
      </p:pic>
    </p:spTree>
    <p:extLst>
      <p:ext uri="{BB962C8B-B14F-4D97-AF65-F5344CB8AC3E}">
        <p14:creationId xmlns:p14="http://schemas.microsoft.com/office/powerpoint/2010/main" val="1224168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4833A-859B-44FE-A68A-54BF6A1B8DBC}"/>
              </a:ext>
            </a:extLst>
          </p:cNvPr>
          <p:cNvPicPr>
            <a:picLocks noChangeAspect="1"/>
          </p:cNvPicPr>
          <p:nvPr/>
        </p:nvPicPr>
        <p:blipFill>
          <a:blip r:embed="rId3"/>
          <a:stretch>
            <a:fillRect/>
          </a:stretch>
        </p:blipFill>
        <p:spPr>
          <a:xfrm>
            <a:off x="371926" y="523556"/>
            <a:ext cx="2760391" cy="4117456"/>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25B9316C-4846-454A-A65B-7BD710BD7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2114" y="0"/>
            <a:ext cx="2891773" cy="5143500"/>
          </a:xfrm>
          <a:prstGeom prst="rect">
            <a:avLst/>
          </a:prstGeom>
        </p:spPr>
      </p:pic>
      <p:sp>
        <p:nvSpPr>
          <p:cNvPr id="2" name="TextBox 1">
            <a:extLst>
              <a:ext uri="{FF2B5EF4-FFF2-40B4-BE49-F238E27FC236}">
                <a16:creationId xmlns:a16="http://schemas.microsoft.com/office/drawing/2014/main" id="{51CD1F96-8616-440B-AFC9-67C34C54E2ED}"/>
              </a:ext>
            </a:extLst>
          </p:cNvPr>
          <p:cNvSpPr txBox="1"/>
          <p:nvPr/>
        </p:nvSpPr>
        <p:spPr>
          <a:xfrm>
            <a:off x="146304" y="201168"/>
            <a:ext cx="8823960" cy="381642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dirty="0">
                <a:ln w="31750">
                  <a:solidFill>
                    <a:prstClr val="white"/>
                  </a:solidFill>
                </a:ln>
                <a:solidFill>
                  <a:prstClr val="black"/>
                </a:solidFill>
                <a:uLnTx/>
                <a:uFillTx/>
                <a:latin typeface="Arial" panose="020B0604020202020204" pitchFamily="34" charset="0"/>
                <a:ea typeface="+mn-ea"/>
                <a:cs typeface="Arial" panose="020B0604020202020204" pitchFamily="34" charset="0"/>
              </a:rPr>
              <a:t>405 milliards de lettres postées chaque année</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dirty="0">
                <a:ln w="31750">
                  <a:solidFill>
                    <a:prstClr val="white"/>
                  </a:solidFill>
                </a:ln>
                <a:solidFill>
                  <a:prstClr val="black"/>
                </a:solidFill>
                <a:uLnTx/>
                <a:uFillTx/>
                <a:latin typeface="Arial" panose="020B0604020202020204" pitchFamily="34" charset="0"/>
                <a:ea typeface="+mn-ea"/>
                <a:cs typeface="Arial" panose="020B0604020202020204" pitchFamily="34" charset="0"/>
              </a:rPr>
              <a:t>390 milliards de courriels envoyés chaque</a:t>
            </a:r>
            <a:r>
              <a:rPr kumimoji="0" lang="fr-CA" sz="1100" b="1" i="0" u="none" strike="noStrike" cap="none" normalizeH="0" baseline="0" noProof="0" dirty="0">
                <a:solidFill>
                  <a:prstClr val="black"/>
                </a:solidFill>
                <a:uLnTx/>
                <a:uFillTx/>
                <a:latin typeface="Arial" panose="020B0604020202020204" pitchFamily="34" charset="0"/>
                <a:ea typeface="+mn-ea"/>
                <a:cs typeface="Arial" panose="020B0604020202020204" pitchFamily="34" charset="0"/>
              </a:rPr>
              <a:t> </a:t>
            </a:r>
            <a:r>
              <a:rPr kumimoji="0" lang="fr-CA" sz="7200" b="1" i="0" u="none" strike="noStrike" cap="none" normalizeH="0" baseline="0" noProof="0" dirty="0">
                <a:ln w="31750">
                  <a:noFill/>
                </a:ln>
                <a:solidFill>
                  <a:prstClr val="black"/>
                </a:solidFill>
                <a:uLnTx/>
                <a:uFillTx/>
                <a:latin typeface="Arial" panose="020B0604020202020204" pitchFamily="34" charset="0"/>
                <a:ea typeface="+mn-ea"/>
                <a:cs typeface="Arial" panose="020B0604020202020204" pitchFamily="34" charset="0"/>
              </a:rPr>
              <a:t>JOUR</a:t>
            </a:r>
          </a:p>
        </p:txBody>
      </p:sp>
    </p:spTree>
    <p:extLst>
      <p:ext uri="{BB962C8B-B14F-4D97-AF65-F5344CB8AC3E}">
        <p14:creationId xmlns:p14="http://schemas.microsoft.com/office/powerpoint/2010/main" val="9173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AC62623-9808-4379-9687-C753F9AA49D5}"/>
              </a:ext>
            </a:extLst>
          </p:cNvPr>
          <p:cNvGraphicFramePr>
            <a:graphicFrameLocks noGrp="1"/>
          </p:cNvGraphicFramePr>
          <p:nvPr>
            <p:extLst>
              <p:ext uri="{D42A27DB-BD31-4B8C-83A1-F6EECF244321}">
                <p14:modId xmlns:p14="http://schemas.microsoft.com/office/powerpoint/2010/main" val="274211874"/>
              </p:ext>
            </p:extLst>
          </p:nvPr>
        </p:nvGraphicFramePr>
        <p:xfrm>
          <a:off x="0" y="-94399"/>
          <a:ext cx="9219414" cy="2271991"/>
        </p:xfrm>
        <a:graphic>
          <a:graphicData uri="http://schemas.openxmlformats.org/drawingml/2006/table">
            <a:tbl>
              <a:tblPr>
                <a:tableStyleId>{5C22544A-7EE6-4342-B048-85BDC9FD1C3A}</a:tableStyleId>
              </a:tblPr>
              <a:tblGrid>
                <a:gridCol w="9219414">
                  <a:extLst>
                    <a:ext uri="{9D8B030D-6E8A-4147-A177-3AD203B41FA5}">
                      <a16:colId xmlns:a16="http://schemas.microsoft.com/office/drawing/2014/main" val="3882237241"/>
                    </a:ext>
                  </a:extLst>
                </a:gridCol>
              </a:tblGrid>
              <a:tr h="2271991">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CA" sz="9600" b="1" dirty="0">
                          <a:solidFill>
                            <a:schemeClr val="tx1"/>
                          </a:solidFill>
                          <a:latin typeface="Arial" panose="020B0604020202020204" pitchFamily="34" charset="0"/>
                          <a:ea typeface="+mn-ea"/>
                          <a:cs typeface="Arial" panose="020B0604020202020204" pitchFamily="34" charset="0"/>
                        </a:rPr>
                        <a:t>32 MILLIARDS</a:t>
                      </a:r>
                    </a:p>
                  </a:txBody>
                  <a:tcPr marL="85725" marR="85725" marT="0" marB="0">
                    <a:noFill/>
                  </a:tcPr>
                </a:tc>
                <a:extLst>
                  <a:ext uri="{0D108BD9-81ED-4DB2-BD59-A6C34878D82A}">
                    <a16:rowId xmlns:a16="http://schemas.microsoft.com/office/drawing/2014/main" val="462875907"/>
                  </a:ext>
                </a:extLst>
              </a:tr>
            </a:tbl>
          </a:graphicData>
        </a:graphic>
      </p:graphicFrame>
      <p:graphicFrame>
        <p:nvGraphicFramePr>
          <p:cNvPr id="3" name="Table 2">
            <a:extLst>
              <a:ext uri="{FF2B5EF4-FFF2-40B4-BE49-F238E27FC236}">
                <a16:creationId xmlns:a16="http://schemas.microsoft.com/office/drawing/2014/main" id="{9526F5DB-E467-45A0-9089-C727ED55BC2B}"/>
              </a:ext>
            </a:extLst>
          </p:cNvPr>
          <p:cNvGraphicFramePr>
            <a:graphicFrameLocks noGrp="1"/>
          </p:cNvGraphicFramePr>
          <p:nvPr>
            <p:extLst>
              <p:ext uri="{D42A27DB-BD31-4B8C-83A1-F6EECF244321}">
                <p14:modId xmlns:p14="http://schemas.microsoft.com/office/powerpoint/2010/main" val="400546569"/>
              </p:ext>
            </p:extLst>
          </p:nvPr>
        </p:nvGraphicFramePr>
        <p:xfrm>
          <a:off x="2543139" y="1377505"/>
          <a:ext cx="6558439" cy="3288792"/>
        </p:xfrm>
        <a:graphic>
          <a:graphicData uri="http://schemas.openxmlformats.org/drawingml/2006/table">
            <a:tbl>
              <a:tblPr>
                <a:tableStyleId>{5C22544A-7EE6-4342-B048-85BDC9FD1C3A}</a:tableStyleId>
              </a:tblPr>
              <a:tblGrid>
                <a:gridCol w="6558439">
                  <a:extLst>
                    <a:ext uri="{9D8B030D-6E8A-4147-A177-3AD203B41FA5}">
                      <a16:colId xmlns:a16="http://schemas.microsoft.com/office/drawing/2014/main" val="3882237241"/>
                    </a:ext>
                  </a:extLst>
                </a:gridCol>
              </a:tblGrid>
              <a:tr h="3159672">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CA" sz="4400" b="1" dirty="0">
                          <a:solidFill>
                            <a:schemeClr val="tx1"/>
                          </a:solidFill>
                          <a:latin typeface="Arial" panose="020B0604020202020204" pitchFamily="34" charset="0"/>
                          <a:ea typeface="+mn-ea"/>
                          <a:cs typeface="Arial" panose="020B0604020202020204" pitchFamily="34" charset="0"/>
                        </a:rPr>
                        <a:t>32</a:t>
                      </a:r>
                      <a:r>
                        <a:rPr lang="fr-CA" sz="4400" b="1" dirty="0">
                          <a:latin typeface="Arial" panose="020B0604020202020204" pitchFamily="34" charset="0"/>
                          <a:ea typeface="+mn-ea"/>
                          <a:cs typeface="Arial" panose="020B0604020202020204" pitchFamily="34" charset="0"/>
                        </a:rPr>
                        <a:t> </a:t>
                      </a:r>
                      <a:r>
                        <a:rPr lang="fr-CA" sz="4400" b="1" dirty="0">
                          <a:solidFill>
                            <a:schemeClr val="dk1"/>
                          </a:solidFill>
                          <a:latin typeface="Arial" panose="020B0604020202020204" pitchFamily="34" charset="0"/>
                          <a:ea typeface="+mn-ea"/>
                          <a:cs typeface="Arial" panose="020B0604020202020204" pitchFamily="34" charset="0"/>
                        </a:rPr>
                        <a:t>milliards d’arbres</a:t>
                      </a:r>
                      <a:r>
                        <a:rPr lang="fr-CA" sz="1200" dirty="0">
                          <a:latin typeface="Arial" panose="020B0604020202020204" pitchFamily="34" charset="0"/>
                          <a:ea typeface="+mn-ea"/>
                          <a:cs typeface="Arial" panose="020B0604020202020204" pitchFamily="34" charset="0"/>
                        </a:rPr>
                        <a:t> </a:t>
                      </a:r>
                      <a:r>
                        <a:rPr lang="fr-CA" sz="3200" dirty="0">
                          <a:solidFill>
                            <a:schemeClr val="dk1"/>
                          </a:solidFill>
                          <a:latin typeface="Arial" panose="020B0604020202020204" pitchFamily="34" charset="0"/>
                          <a:ea typeface="+mn-ea"/>
                          <a:cs typeface="Arial" panose="020B0604020202020204" pitchFamily="34" charset="0"/>
                        </a:rPr>
                        <a:t>devraient être plantés CHAQUE ANNÉE pour compenser la pollution causée par les pièces jointes non ouvertes, les courriels non lus et les pourriels. </a:t>
                      </a:r>
                    </a:p>
                  </a:txBody>
                  <a:tcPr marL="85725" marR="85725" marT="0" marB="0">
                    <a:noFill/>
                  </a:tcPr>
                </a:tc>
                <a:extLst>
                  <a:ext uri="{0D108BD9-81ED-4DB2-BD59-A6C34878D82A}">
                    <a16:rowId xmlns:a16="http://schemas.microsoft.com/office/drawing/2014/main" val="462875907"/>
                  </a:ext>
                </a:extLst>
              </a:tr>
            </a:tbl>
          </a:graphicData>
        </a:graphic>
      </p:graphicFrame>
      <p:pic>
        <p:nvPicPr>
          <p:cNvPr id="277" name="Picture 276">
            <a:extLst>
              <a:ext uri="{FF2B5EF4-FFF2-40B4-BE49-F238E27FC236}">
                <a16:creationId xmlns:a16="http://schemas.microsoft.com/office/drawing/2014/main" id="{2DDE8D6F-69C0-47B2-8ADF-5BE9DA761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2623" y="2540050"/>
            <a:ext cx="768569" cy="770622"/>
          </a:xfrm>
          <a:prstGeom prst="rect">
            <a:avLst/>
          </a:prstGeom>
        </p:spPr>
      </p:pic>
      <p:pic>
        <p:nvPicPr>
          <p:cNvPr id="6" name="Picture 5">
            <a:extLst>
              <a:ext uri="{FF2B5EF4-FFF2-40B4-BE49-F238E27FC236}">
                <a16:creationId xmlns:a16="http://schemas.microsoft.com/office/drawing/2014/main" id="{E934833A-859B-44FE-A68A-54BF6A1B8DBC}"/>
              </a:ext>
            </a:extLst>
          </p:cNvPr>
          <p:cNvPicPr>
            <a:picLocks noChangeAspect="1"/>
          </p:cNvPicPr>
          <p:nvPr/>
        </p:nvPicPr>
        <p:blipFill>
          <a:blip r:embed="rId4"/>
          <a:stretch>
            <a:fillRect/>
          </a:stretch>
        </p:blipFill>
        <p:spPr>
          <a:xfrm>
            <a:off x="-28283" y="1952151"/>
            <a:ext cx="2453587" cy="3659821"/>
          </a:xfrm>
          <a:prstGeom prst="rect">
            <a:avLst/>
          </a:prstGeom>
        </p:spPr>
      </p:pic>
    </p:spTree>
    <p:extLst>
      <p:ext uri="{BB962C8B-B14F-4D97-AF65-F5344CB8AC3E}">
        <p14:creationId xmlns:p14="http://schemas.microsoft.com/office/powerpoint/2010/main" val="360893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74500-3F3D-45EE-880F-B67A48608D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0111" y="2983500"/>
            <a:ext cx="2329411" cy="1980000"/>
          </a:xfrm>
          <a:prstGeom prst="rect">
            <a:avLst/>
          </a:prstGeom>
        </p:spPr>
      </p:pic>
      <p:pic>
        <p:nvPicPr>
          <p:cNvPr id="5" name="Picture 4">
            <a:extLst>
              <a:ext uri="{FF2B5EF4-FFF2-40B4-BE49-F238E27FC236}">
                <a16:creationId xmlns:a16="http://schemas.microsoft.com/office/drawing/2014/main" id="{FE4E9164-45C4-4F7D-A0A6-DE2A56D22D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701" y="22221"/>
            <a:ext cx="2329411" cy="1980000"/>
          </a:xfrm>
          <a:prstGeom prst="rect">
            <a:avLst/>
          </a:prstGeom>
        </p:spPr>
      </p:pic>
      <p:pic>
        <p:nvPicPr>
          <p:cNvPr id="6" name="Picture 5">
            <a:extLst>
              <a:ext uri="{FF2B5EF4-FFF2-40B4-BE49-F238E27FC236}">
                <a16:creationId xmlns:a16="http://schemas.microsoft.com/office/drawing/2014/main" id="{727D7862-25AB-4933-982E-2544B8391E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703" y="2939058"/>
            <a:ext cx="2329411" cy="1980000"/>
          </a:xfrm>
          <a:prstGeom prst="rect">
            <a:avLst/>
          </a:prstGeom>
        </p:spPr>
      </p:pic>
      <p:pic>
        <p:nvPicPr>
          <p:cNvPr id="7" name="Picture 6">
            <a:extLst>
              <a:ext uri="{FF2B5EF4-FFF2-40B4-BE49-F238E27FC236}">
                <a16:creationId xmlns:a16="http://schemas.microsoft.com/office/drawing/2014/main" id="{782E79CF-8818-415E-8768-FC57B29C85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0112" y="0"/>
            <a:ext cx="2329411" cy="1980000"/>
          </a:xfrm>
          <a:prstGeom prst="rect">
            <a:avLst/>
          </a:prstGeom>
        </p:spPr>
      </p:pic>
      <p:pic>
        <p:nvPicPr>
          <p:cNvPr id="8" name="Picture 7">
            <a:extLst>
              <a:ext uri="{FF2B5EF4-FFF2-40B4-BE49-F238E27FC236}">
                <a16:creationId xmlns:a16="http://schemas.microsoft.com/office/drawing/2014/main" id="{064FC46A-03FD-497E-9941-A36596183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291" y="0"/>
            <a:ext cx="2329411" cy="1980000"/>
          </a:xfrm>
          <a:prstGeom prst="rect">
            <a:avLst/>
          </a:prstGeom>
        </p:spPr>
      </p:pic>
      <p:pic>
        <p:nvPicPr>
          <p:cNvPr id="9" name="Picture 8">
            <a:extLst>
              <a:ext uri="{FF2B5EF4-FFF2-40B4-BE49-F238E27FC236}">
                <a16:creationId xmlns:a16="http://schemas.microsoft.com/office/drawing/2014/main" id="{8F564284-99D3-426A-AAE1-307FD7480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290" y="2983500"/>
            <a:ext cx="2329411" cy="1980000"/>
          </a:xfrm>
          <a:prstGeom prst="rect">
            <a:avLst/>
          </a:prstGeom>
        </p:spPr>
      </p:pic>
      <p:pic>
        <p:nvPicPr>
          <p:cNvPr id="10" name="Picture 9">
            <a:extLst>
              <a:ext uri="{FF2B5EF4-FFF2-40B4-BE49-F238E27FC236}">
                <a16:creationId xmlns:a16="http://schemas.microsoft.com/office/drawing/2014/main" id="{0B4C704F-54CC-45DF-8E90-E4C0535765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77" y="1757727"/>
            <a:ext cx="2329411" cy="1980000"/>
          </a:xfrm>
          <a:prstGeom prst="rect">
            <a:avLst/>
          </a:prstGeom>
        </p:spPr>
      </p:pic>
      <p:sp>
        <p:nvSpPr>
          <p:cNvPr id="11" name="TextBox 10">
            <a:extLst>
              <a:ext uri="{FF2B5EF4-FFF2-40B4-BE49-F238E27FC236}">
                <a16:creationId xmlns:a16="http://schemas.microsoft.com/office/drawing/2014/main" id="{CCE4379F-C603-4610-8592-F26D5307B202}"/>
              </a:ext>
            </a:extLst>
          </p:cNvPr>
          <p:cNvSpPr txBox="1"/>
          <p:nvPr/>
        </p:nvSpPr>
        <p:spPr>
          <a:xfrm>
            <a:off x="2393888" y="1855303"/>
            <a:ext cx="6750112" cy="861774"/>
          </a:xfrm>
          <a:prstGeom prst="rect">
            <a:avLst/>
          </a:prstGeom>
          <a:noFill/>
          <a:ln>
            <a:noFill/>
          </a:ln>
        </p:spPr>
        <p:txBody>
          <a:bodyPr wrap="square" rtlCol="0">
            <a:spAutoFit/>
            <a:scene3d>
              <a:camera prst="orthographicFront"/>
              <a:lightRig rig="threePt" dir="t"/>
            </a:scene3d>
            <a:sp3d extrusionH="57150">
              <a:bevelT w="69850" h="69850" prst="divot"/>
              <a:bevelB w="57150" h="38100" prst="artDeco"/>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5000" b="1" i="0" u="none" strike="noStrike" cap="none" normalizeH="0" baseline="0" noProof="0">
                <a:ln w="38100">
                  <a:solidFill>
                    <a:prstClr val="black"/>
                  </a:solidFill>
                </a:ln>
                <a:solidFill>
                  <a:prstClr val="black"/>
                </a:solidFill>
                <a:effectLst>
                  <a:innerShdw blurRad="63500" dist="50800" dir="13500000">
                    <a:prstClr val="black">
                      <a:alpha val="50000"/>
                    </a:prstClr>
                  </a:innerShdw>
                </a:effectLst>
                <a:uLnTx/>
                <a:uFillTx/>
                <a:latin typeface="Arial"/>
                <a:ea typeface="+mn-ea"/>
                <a:cs typeface="Helvetica Light"/>
              </a:rPr>
              <a:t>13 600 litres d’EAU</a:t>
            </a:r>
          </a:p>
        </p:txBody>
      </p:sp>
      <p:pic>
        <p:nvPicPr>
          <p:cNvPr id="12" name="Picture 11" descr="A close-up of a screw&#10;&#10;Description automatically generated with low confidence">
            <a:extLst>
              <a:ext uri="{FF2B5EF4-FFF2-40B4-BE49-F238E27FC236}">
                <a16:creationId xmlns:a16="http://schemas.microsoft.com/office/drawing/2014/main" id="{FDCB96F4-4953-4C3C-94CF-FCD2EFF60A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319" y="159027"/>
            <a:ext cx="795131" cy="1188829"/>
          </a:xfrm>
          <a:prstGeom prst="rect">
            <a:avLst/>
          </a:prstGeom>
        </p:spPr>
      </p:pic>
    </p:spTree>
    <p:extLst>
      <p:ext uri="{BB962C8B-B14F-4D97-AF65-F5344CB8AC3E}">
        <p14:creationId xmlns:p14="http://schemas.microsoft.com/office/powerpoint/2010/main" val="30884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107721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CA" sz="3200" b="1" i="0" u="none" strike="noStrike" cap="none"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Ventes mondiales de téléphone intelligent (millions)</a:t>
            </a:r>
          </a:p>
        </p:txBody>
      </p:sp>
      <p:sp>
        <p:nvSpPr>
          <p:cNvPr id="5" name="TextBox 4">
            <a:extLst>
              <a:ext uri="{FF2B5EF4-FFF2-40B4-BE49-F238E27FC236}">
                <a16:creationId xmlns:a16="http://schemas.microsoft.com/office/drawing/2014/main" id="{68E7470E-3ABA-49BB-AF27-99D111B5028D}"/>
              </a:ext>
            </a:extLst>
          </p:cNvPr>
          <p:cNvSpPr txBox="1"/>
          <p:nvPr/>
        </p:nvSpPr>
        <p:spPr>
          <a:xfrm>
            <a:off x="439947" y="687069"/>
            <a:ext cx="4321834" cy="76944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4400" b="1" i="0" u="none" strike="noStrike" cap="none"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16 MILLIARDS</a:t>
            </a:r>
          </a:p>
        </p:txBody>
      </p:sp>
      <p:sp>
        <p:nvSpPr>
          <p:cNvPr id="6" name="TextBox 4">
            <a:extLst>
              <a:ext uri="{FF2B5EF4-FFF2-40B4-BE49-F238E27FC236}">
                <a16:creationId xmlns:a16="http://schemas.microsoft.com/office/drawing/2014/main" id="{F5819373-0D19-44FB-BBD4-D218369F973E}"/>
              </a:ext>
            </a:extLst>
          </p:cNvPr>
          <p:cNvSpPr txBox="1"/>
          <p:nvPr/>
        </p:nvSpPr>
        <p:spPr>
          <a:xfrm>
            <a:off x="4646517" y="1807784"/>
            <a:ext cx="4422951" cy="2308324"/>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cap="none"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950 MILLIONS DE TONNES DE CO</a:t>
            </a:r>
            <a:r>
              <a:rPr kumimoji="0" lang="fr-CA" sz="2400" b="1" i="0" u="none" strike="noStrike" cap="none" normalizeH="0" baseline="-2500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cap="none"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1,4 MILLIARD DE TONNES DE MATÉRIAUX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cap="none"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214 MILLIARDS DE TONNES D’EAU</a:t>
            </a:r>
          </a:p>
        </p:txBody>
      </p:sp>
      <p:sp>
        <p:nvSpPr>
          <p:cNvPr id="2" name="TextBox 1">
            <a:extLst>
              <a:ext uri="{FF2B5EF4-FFF2-40B4-BE49-F238E27FC236}">
                <a16:creationId xmlns:a16="http://schemas.microsoft.com/office/drawing/2014/main" id="{21E78062-0B01-48BD-856B-29B0F9031381}"/>
              </a:ext>
            </a:extLst>
          </p:cNvPr>
          <p:cNvSpPr txBox="1"/>
          <p:nvPr/>
        </p:nvSpPr>
        <p:spPr>
          <a:xfrm>
            <a:off x="7544545" y="4847130"/>
            <a:ext cx="162095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Source : Statista, IDC</a:t>
            </a:r>
          </a:p>
        </p:txBody>
      </p:sp>
    </p:spTree>
    <p:extLst>
      <p:ext uri="{BB962C8B-B14F-4D97-AF65-F5344CB8AC3E}">
        <p14:creationId xmlns:p14="http://schemas.microsoft.com/office/powerpoint/2010/main" val="19636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F7C90FB-DBBB-409D-8885-46321351E076}"/>
              </a:ext>
            </a:extLst>
          </p:cNvPr>
          <p:cNvSpPr txBox="1"/>
          <p:nvPr/>
        </p:nvSpPr>
        <p:spPr>
          <a:xfrm>
            <a:off x="0" y="10424"/>
            <a:ext cx="9135836"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       .                .          .               .  .           .   .          .            .        .          </a:t>
            </a:r>
          </a:p>
        </p:txBody>
      </p:sp>
      <p:sp>
        <p:nvSpPr>
          <p:cNvPr id="41" name="Rectangle 4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2581915" cy="209105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11" y="714342"/>
            <a:ext cx="2341608" cy="1393256"/>
          </a:xfrm>
          <a:prstGeom prst="rect">
            <a:avLst/>
          </a:prstGeom>
        </p:spPr>
      </p:pic>
      <p:sp>
        <p:nvSpPr>
          <p:cNvPr id="45" name="Rectangle 4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5317"/>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257" y="687802"/>
            <a:ext cx="2439677" cy="1451607"/>
          </a:xfrm>
          <a:prstGeom prst="rect">
            <a:avLst/>
          </a:prstGeom>
        </p:spPr>
      </p:pic>
      <p:sp>
        <p:nvSpPr>
          <p:cNvPr id="47" name="Rectangle 4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365317"/>
            <a:ext cx="2691131"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5F11EF6-B776-4B8E-886A-FD48AC83F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138" y="687802"/>
            <a:ext cx="2439677" cy="1451607"/>
          </a:xfrm>
          <a:prstGeom prst="rect">
            <a:avLst/>
          </a:prstGeom>
        </p:spPr>
      </p:pic>
      <p:sp>
        <p:nvSpPr>
          <p:cNvPr id="49" name="Rectangle 4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258191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omputer with a blank screen&#10;&#10;Description automatically generated with low confidence">
            <a:extLst>
              <a:ext uri="{FF2B5EF4-FFF2-40B4-BE49-F238E27FC236}">
                <a16:creationId xmlns:a16="http://schemas.microsoft.com/office/drawing/2014/main" id="{DA2F30EB-C84E-47B3-B7AF-698329826E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911" y="2960800"/>
            <a:ext cx="2328708" cy="1554412"/>
          </a:xfrm>
          <a:prstGeom prst="rect">
            <a:avLst/>
          </a:prstGeom>
        </p:spPr>
      </p:pic>
      <p:sp>
        <p:nvSpPr>
          <p:cNvPr id="51" name="Rectangle 5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2702752"/>
            <a:ext cx="270087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2708025"/>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39EDCA2-2758-4456-89E4-AC3BDA33B7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4074" y="3046584"/>
            <a:ext cx="2413000" cy="1435735"/>
          </a:xfrm>
          <a:prstGeom prst="rect">
            <a:avLst/>
          </a:prstGeom>
        </p:spPr>
      </p:pic>
      <p:pic>
        <p:nvPicPr>
          <p:cNvPr id="20" name="Picture 19">
            <a:extLst>
              <a:ext uri="{FF2B5EF4-FFF2-40B4-BE49-F238E27FC236}">
                <a16:creationId xmlns:a16="http://schemas.microsoft.com/office/drawing/2014/main" id="{ABE39A8C-8D49-4967-A287-C19A53BEB6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138" y="3014839"/>
            <a:ext cx="2439677" cy="1451607"/>
          </a:xfrm>
          <a:prstGeom prst="rect">
            <a:avLst/>
          </a:prstGeom>
        </p:spPr>
      </p:pic>
      <p:sp>
        <p:nvSpPr>
          <p:cNvPr id="16" name="TextBox 15">
            <a:extLst>
              <a:ext uri="{FF2B5EF4-FFF2-40B4-BE49-F238E27FC236}">
                <a16:creationId xmlns:a16="http://schemas.microsoft.com/office/drawing/2014/main" id="{7F73CB95-0796-43B9-B543-358E7EF4F983}"/>
              </a:ext>
            </a:extLst>
          </p:cNvPr>
          <p:cNvSpPr txBox="1"/>
          <p:nvPr/>
        </p:nvSpPr>
        <p:spPr>
          <a:xfrm>
            <a:off x="76201" y="184947"/>
            <a:ext cx="8882740" cy="470898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300 KG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CO</a:t>
            </a:r>
            <a:r>
              <a:rPr kumimoji="0" lang="fr-CA" sz="15000" b="1" i="0" u="none" strike="noStrike" cap="none" normalizeH="0" baseline="-2500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a:t>
            </a:r>
          </a:p>
        </p:txBody>
      </p:sp>
    </p:spTree>
    <p:extLst>
      <p:ext uri="{BB962C8B-B14F-4D97-AF65-F5344CB8AC3E}">
        <p14:creationId xmlns:p14="http://schemas.microsoft.com/office/powerpoint/2010/main" val="230326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2581915" cy="209105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12" y="714342"/>
            <a:ext cx="907564" cy="540000"/>
          </a:xfrm>
          <a:prstGeom prst="rect">
            <a:avLst/>
          </a:prstGeom>
        </p:spPr>
      </p:pic>
      <p:sp>
        <p:nvSpPr>
          <p:cNvPr id="45" name="Rectangle 4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5317"/>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9344" y="714342"/>
            <a:ext cx="907564" cy="540000"/>
          </a:xfrm>
          <a:prstGeom prst="rect">
            <a:avLst/>
          </a:prstGeom>
        </p:spPr>
      </p:pic>
      <p:sp>
        <p:nvSpPr>
          <p:cNvPr id="47" name="Rectangle 4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365317"/>
            <a:ext cx="2691131"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5F11EF6-B776-4B8E-886A-FD48AC83F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138" y="687802"/>
            <a:ext cx="907564" cy="540000"/>
          </a:xfrm>
          <a:prstGeom prst="rect">
            <a:avLst/>
          </a:prstGeom>
        </p:spPr>
      </p:pic>
      <p:sp>
        <p:nvSpPr>
          <p:cNvPr id="49" name="Rectangle 4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258191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2702752"/>
            <a:ext cx="270087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2708025"/>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39EDCA2-2758-4456-89E4-AC3BDA33B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4735" y="3011051"/>
            <a:ext cx="907563" cy="540000"/>
          </a:xfrm>
          <a:prstGeom prst="rect">
            <a:avLst/>
          </a:prstGeom>
        </p:spPr>
      </p:pic>
      <p:pic>
        <p:nvPicPr>
          <p:cNvPr id="20" name="Picture 19">
            <a:extLst>
              <a:ext uri="{FF2B5EF4-FFF2-40B4-BE49-F238E27FC236}">
                <a16:creationId xmlns:a16="http://schemas.microsoft.com/office/drawing/2014/main" id="{ABE39A8C-8D49-4967-A287-C19A53BEB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138" y="3014839"/>
            <a:ext cx="907564" cy="540000"/>
          </a:xfrm>
          <a:prstGeom prst="rect">
            <a:avLst/>
          </a:prstGeom>
        </p:spPr>
      </p:pic>
      <p:pic>
        <p:nvPicPr>
          <p:cNvPr id="16" name="Picture 15">
            <a:extLst>
              <a:ext uri="{FF2B5EF4-FFF2-40B4-BE49-F238E27FC236}">
                <a16:creationId xmlns:a16="http://schemas.microsoft.com/office/drawing/2014/main" id="{CB7552F5-A97E-4118-A8E9-B11C4FCDF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6965" y="1643439"/>
            <a:ext cx="907564" cy="540000"/>
          </a:xfrm>
          <a:prstGeom prst="rect">
            <a:avLst/>
          </a:prstGeom>
        </p:spPr>
      </p:pic>
      <p:pic>
        <p:nvPicPr>
          <p:cNvPr id="17" name="Picture 16">
            <a:extLst>
              <a:ext uri="{FF2B5EF4-FFF2-40B4-BE49-F238E27FC236}">
                <a16:creationId xmlns:a16="http://schemas.microsoft.com/office/drawing/2014/main" id="{870F7F50-40D8-4780-A2C9-12EA9D78D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499" y="1655225"/>
            <a:ext cx="907564" cy="540000"/>
          </a:xfrm>
          <a:prstGeom prst="rect">
            <a:avLst/>
          </a:prstGeom>
        </p:spPr>
      </p:pic>
      <p:pic>
        <p:nvPicPr>
          <p:cNvPr id="18" name="Picture 17">
            <a:extLst>
              <a:ext uri="{FF2B5EF4-FFF2-40B4-BE49-F238E27FC236}">
                <a16:creationId xmlns:a16="http://schemas.microsoft.com/office/drawing/2014/main" id="{957A51D9-E5C3-4371-866F-EDE6B7A74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0016" y="714342"/>
            <a:ext cx="907564" cy="540000"/>
          </a:xfrm>
          <a:prstGeom prst="rect">
            <a:avLst/>
          </a:prstGeom>
        </p:spPr>
      </p:pic>
      <p:pic>
        <p:nvPicPr>
          <p:cNvPr id="19" name="Picture 18">
            <a:extLst>
              <a:ext uri="{FF2B5EF4-FFF2-40B4-BE49-F238E27FC236}">
                <a16:creationId xmlns:a16="http://schemas.microsoft.com/office/drawing/2014/main" id="{F0FAE14A-63D8-499D-B8E8-C9DB325642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896" y="3950097"/>
            <a:ext cx="907564" cy="540000"/>
          </a:xfrm>
          <a:prstGeom prst="rect">
            <a:avLst/>
          </a:prstGeom>
        </p:spPr>
      </p:pic>
      <p:pic>
        <p:nvPicPr>
          <p:cNvPr id="24" name="Picture 23">
            <a:extLst>
              <a:ext uri="{FF2B5EF4-FFF2-40B4-BE49-F238E27FC236}">
                <a16:creationId xmlns:a16="http://schemas.microsoft.com/office/drawing/2014/main" id="{AF41F660-083E-442B-B112-6E544DE4C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145" y="3930554"/>
            <a:ext cx="907564" cy="540000"/>
          </a:xfrm>
          <a:prstGeom prst="rect">
            <a:avLst/>
          </a:prstGeom>
        </p:spPr>
      </p:pic>
      <p:pic>
        <p:nvPicPr>
          <p:cNvPr id="25" name="Picture 24">
            <a:extLst>
              <a:ext uri="{FF2B5EF4-FFF2-40B4-BE49-F238E27FC236}">
                <a16:creationId xmlns:a16="http://schemas.microsoft.com/office/drawing/2014/main" id="{A5F6C748-FD79-495D-B89E-8F7026D63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3950097"/>
            <a:ext cx="907564" cy="540000"/>
          </a:xfrm>
          <a:prstGeom prst="rect">
            <a:avLst/>
          </a:prstGeom>
        </p:spPr>
      </p:pic>
      <p:pic>
        <p:nvPicPr>
          <p:cNvPr id="26" name="Picture 25">
            <a:extLst>
              <a:ext uri="{FF2B5EF4-FFF2-40B4-BE49-F238E27FC236}">
                <a16:creationId xmlns:a16="http://schemas.microsoft.com/office/drawing/2014/main" id="{F33F893E-F13A-4A01-93CF-7F71E3C34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4074" y="3950097"/>
            <a:ext cx="907564" cy="540000"/>
          </a:xfrm>
          <a:prstGeom prst="rect">
            <a:avLst/>
          </a:prstGeom>
        </p:spPr>
      </p:pic>
      <p:pic>
        <p:nvPicPr>
          <p:cNvPr id="27" name="Picture 26">
            <a:extLst>
              <a:ext uri="{FF2B5EF4-FFF2-40B4-BE49-F238E27FC236}">
                <a16:creationId xmlns:a16="http://schemas.microsoft.com/office/drawing/2014/main" id="{B533C319-9C59-41F9-B217-FFA2504B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896" y="3011051"/>
            <a:ext cx="907564" cy="540000"/>
          </a:xfrm>
          <a:prstGeom prst="rect">
            <a:avLst/>
          </a:prstGeom>
        </p:spPr>
      </p:pic>
      <p:pic>
        <p:nvPicPr>
          <p:cNvPr id="28" name="Picture 27">
            <a:extLst>
              <a:ext uri="{FF2B5EF4-FFF2-40B4-BE49-F238E27FC236}">
                <a16:creationId xmlns:a16="http://schemas.microsoft.com/office/drawing/2014/main" id="{ECA252F1-76C1-4391-AA51-038785199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3011051"/>
            <a:ext cx="907564" cy="540000"/>
          </a:xfrm>
          <a:prstGeom prst="rect">
            <a:avLst/>
          </a:prstGeom>
        </p:spPr>
      </p:pic>
      <p:pic>
        <p:nvPicPr>
          <p:cNvPr id="30" name="Picture 29">
            <a:extLst>
              <a:ext uri="{FF2B5EF4-FFF2-40B4-BE49-F238E27FC236}">
                <a16:creationId xmlns:a16="http://schemas.microsoft.com/office/drawing/2014/main" id="{6242F683-17ED-4F49-B6E1-0F7E4E049D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7563" y="1642514"/>
            <a:ext cx="907564" cy="540000"/>
          </a:xfrm>
          <a:prstGeom prst="rect">
            <a:avLst/>
          </a:prstGeom>
        </p:spPr>
      </p:pic>
      <p:pic>
        <p:nvPicPr>
          <p:cNvPr id="31" name="Picture 30">
            <a:extLst>
              <a:ext uri="{FF2B5EF4-FFF2-40B4-BE49-F238E27FC236}">
                <a16:creationId xmlns:a16="http://schemas.microsoft.com/office/drawing/2014/main" id="{385910D5-C94A-462A-8AE3-1D7693311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0910" y="1655225"/>
            <a:ext cx="907564" cy="540000"/>
          </a:xfrm>
          <a:prstGeom prst="rect">
            <a:avLst/>
          </a:prstGeom>
        </p:spPr>
      </p:pic>
      <p:pic>
        <p:nvPicPr>
          <p:cNvPr id="32" name="Picture 31">
            <a:extLst>
              <a:ext uri="{FF2B5EF4-FFF2-40B4-BE49-F238E27FC236}">
                <a16:creationId xmlns:a16="http://schemas.microsoft.com/office/drawing/2014/main" id="{D38755D6-566E-4C2A-8706-45D4DF3FB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7563" y="654327"/>
            <a:ext cx="907564" cy="540000"/>
          </a:xfrm>
          <a:prstGeom prst="rect">
            <a:avLst/>
          </a:prstGeom>
        </p:spPr>
      </p:pic>
      <p:pic>
        <p:nvPicPr>
          <p:cNvPr id="33" name="Picture 32">
            <a:extLst>
              <a:ext uri="{FF2B5EF4-FFF2-40B4-BE49-F238E27FC236}">
                <a16:creationId xmlns:a16="http://schemas.microsoft.com/office/drawing/2014/main" id="{9EDEBE52-07C5-40A8-91C2-ABA01218C8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8581" y="1619659"/>
            <a:ext cx="907564" cy="540000"/>
          </a:xfrm>
          <a:prstGeom prst="rect">
            <a:avLst/>
          </a:prstGeom>
        </p:spPr>
      </p:pic>
      <p:pic>
        <p:nvPicPr>
          <p:cNvPr id="34" name="Picture 33">
            <a:extLst>
              <a:ext uri="{FF2B5EF4-FFF2-40B4-BE49-F238E27FC236}">
                <a16:creationId xmlns:a16="http://schemas.microsoft.com/office/drawing/2014/main" id="{7A09C7C3-94CF-4227-B38D-8D4FA67D3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4075" y="1628742"/>
            <a:ext cx="907564" cy="540000"/>
          </a:xfrm>
          <a:prstGeom prst="rect">
            <a:avLst/>
          </a:prstGeom>
        </p:spPr>
      </p:pic>
      <p:pic>
        <p:nvPicPr>
          <p:cNvPr id="35" name="Picture 34">
            <a:extLst>
              <a:ext uri="{FF2B5EF4-FFF2-40B4-BE49-F238E27FC236}">
                <a16:creationId xmlns:a16="http://schemas.microsoft.com/office/drawing/2014/main" id="{EAD4B45E-B8B6-4062-A08E-8BA9C3599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714342"/>
            <a:ext cx="907564" cy="540000"/>
          </a:xfrm>
          <a:prstGeom prst="rect">
            <a:avLst/>
          </a:prstGeom>
        </p:spPr>
      </p:pic>
      <p:pic>
        <p:nvPicPr>
          <p:cNvPr id="36" name="Picture 35" descr="A computer with a blank screen&#10;&#10;Description automatically generated with low confidence">
            <a:extLst>
              <a:ext uri="{FF2B5EF4-FFF2-40B4-BE49-F238E27FC236}">
                <a16:creationId xmlns:a16="http://schemas.microsoft.com/office/drawing/2014/main" id="{27EABD07-CB60-4D1B-8C82-29DC57F6C8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911" y="2960800"/>
            <a:ext cx="2328708" cy="1554412"/>
          </a:xfrm>
          <a:prstGeom prst="rect">
            <a:avLst/>
          </a:prstGeom>
        </p:spPr>
      </p:pic>
      <p:sp>
        <p:nvSpPr>
          <p:cNvPr id="37" name="TextBox 36">
            <a:extLst>
              <a:ext uri="{FF2B5EF4-FFF2-40B4-BE49-F238E27FC236}">
                <a16:creationId xmlns:a16="http://schemas.microsoft.com/office/drawing/2014/main" id="{0D7A35DC-5DFC-47D8-8825-AE2E294BB64F}"/>
              </a:ext>
            </a:extLst>
          </p:cNvPr>
          <p:cNvSpPr txBox="1"/>
          <p:nvPr/>
        </p:nvSpPr>
        <p:spPr>
          <a:xfrm>
            <a:off x="-185059" y="208097"/>
            <a:ext cx="9143999" cy="240065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1 200 KG</a:t>
            </a:r>
          </a:p>
        </p:txBody>
      </p:sp>
      <p:sp>
        <p:nvSpPr>
          <p:cNvPr id="38" name="TextBox 37">
            <a:extLst>
              <a:ext uri="{FF2B5EF4-FFF2-40B4-BE49-F238E27FC236}">
                <a16:creationId xmlns:a16="http://schemas.microsoft.com/office/drawing/2014/main" id="{522BC286-5C0A-441F-A940-1B69E2EDC914}"/>
              </a:ext>
            </a:extLst>
          </p:cNvPr>
          <p:cNvSpPr txBox="1"/>
          <p:nvPr/>
        </p:nvSpPr>
        <p:spPr>
          <a:xfrm>
            <a:off x="357759" y="2504983"/>
            <a:ext cx="8428481" cy="212365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66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PIERRES, GRAVIER, RÉSIDUS, SCORIES</a:t>
            </a:r>
          </a:p>
        </p:txBody>
      </p:sp>
    </p:spTree>
    <p:extLst>
      <p:ext uri="{BB962C8B-B14F-4D97-AF65-F5344CB8AC3E}">
        <p14:creationId xmlns:p14="http://schemas.microsoft.com/office/powerpoint/2010/main" val="396058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74056-8E18-183F-6C11-FFA7EBF902F4}"/>
              </a:ext>
            </a:extLst>
          </p:cNvPr>
          <p:cNvPicPr>
            <a:picLocks noChangeAspect="1"/>
          </p:cNvPicPr>
          <p:nvPr/>
        </p:nvPicPr>
        <p:blipFill>
          <a:blip r:embed="rId2"/>
          <a:stretch>
            <a:fillRect/>
          </a:stretch>
        </p:blipFill>
        <p:spPr>
          <a:xfrm>
            <a:off x="946150" y="1970985"/>
            <a:ext cx="1397000" cy="1017588"/>
          </a:xfrm>
          <a:prstGeom prst="rect">
            <a:avLst/>
          </a:prstGeom>
        </p:spPr>
      </p:pic>
      <p:pic>
        <p:nvPicPr>
          <p:cNvPr id="7" name="Picture 6">
            <a:extLst>
              <a:ext uri="{FF2B5EF4-FFF2-40B4-BE49-F238E27FC236}">
                <a16:creationId xmlns:a16="http://schemas.microsoft.com/office/drawing/2014/main" id="{51B62F35-9472-69EA-54B2-DD6B8CC0019E}"/>
              </a:ext>
            </a:extLst>
          </p:cNvPr>
          <p:cNvPicPr>
            <a:picLocks noChangeAspect="1"/>
          </p:cNvPicPr>
          <p:nvPr/>
        </p:nvPicPr>
        <p:blipFill>
          <a:blip r:embed="rId2"/>
          <a:stretch>
            <a:fillRect/>
          </a:stretch>
        </p:blipFill>
        <p:spPr>
          <a:xfrm>
            <a:off x="2408238" y="1970985"/>
            <a:ext cx="1397000" cy="1017588"/>
          </a:xfrm>
          <a:prstGeom prst="rect">
            <a:avLst/>
          </a:prstGeom>
        </p:spPr>
      </p:pic>
      <p:pic>
        <p:nvPicPr>
          <p:cNvPr id="8" name="Picture 7">
            <a:extLst>
              <a:ext uri="{FF2B5EF4-FFF2-40B4-BE49-F238E27FC236}">
                <a16:creationId xmlns:a16="http://schemas.microsoft.com/office/drawing/2014/main" id="{2A81A0BD-9D52-874F-37AE-FD2C54834420}"/>
              </a:ext>
            </a:extLst>
          </p:cNvPr>
          <p:cNvPicPr>
            <a:picLocks noChangeAspect="1"/>
          </p:cNvPicPr>
          <p:nvPr/>
        </p:nvPicPr>
        <p:blipFill>
          <a:blip r:embed="rId2"/>
          <a:stretch>
            <a:fillRect/>
          </a:stretch>
        </p:blipFill>
        <p:spPr>
          <a:xfrm>
            <a:off x="3871913" y="1970985"/>
            <a:ext cx="1397000" cy="1017588"/>
          </a:xfrm>
          <a:prstGeom prst="rect">
            <a:avLst/>
          </a:prstGeom>
        </p:spPr>
      </p:pic>
      <p:pic>
        <p:nvPicPr>
          <p:cNvPr id="9" name="Picture 8">
            <a:extLst>
              <a:ext uri="{FF2B5EF4-FFF2-40B4-BE49-F238E27FC236}">
                <a16:creationId xmlns:a16="http://schemas.microsoft.com/office/drawing/2014/main" id="{4940A883-8436-04C3-AE83-4341A9D265CD}"/>
              </a:ext>
            </a:extLst>
          </p:cNvPr>
          <p:cNvPicPr>
            <a:picLocks noChangeAspect="1"/>
          </p:cNvPicPr>
          <p:nvPr/>
        </p:nvPicPr>
        <p:blipFill>
          <a:blip r:embed="rId2"/>
          <a:stretch>
            <a:fillRect/>
          </a:stretch>
        </p:blipFill>
        <p:spPr>
          <a:xfrm>
            <a:off x="5334000" y="1970985"/>
            <a:ext cx="1397000" cy="1017588"/>
          </a:xfrm>
          <a:prstGeom prst="rect">
            <a:avLst/>
          </a:prstGeom>
        </p:spPr>
      </p:pic>
      <p:pic>
        <p:nvPicPr>
          <p:cNvPr id="10" name="Picture 9">
            <a:extLst>
              <a:ext uri="{FF2B5EF4-FFF2-40B4-BE49-F238E27FC236}">
                <a16:creationId xmlns:a16="http://schemas.microsoft.com/office/drawing/2014/main" id="{18CA8045-0982-19F7-41AB-200AB120C15B}"/>
              </a:ext>
            </a:extLst>
          </p:cNvPr>
          <p:cNvPicPr>
            <a:picLocks noChangeAspect="1"/>
          </p:cNvPicPr>
          <p:nvPr/>
        </p:nvPicPr>
        <p:blipFill>
          <a:blip r:embed="rId2"/>
          <a:stretch>
            <a:fillRect/>
          </a:stretch>
        </p:blipFill>
        <p:spPr>
          <a:xfrm>
            <a:off x="6797675" y="1970985"/>
            <a:ext cx="1397000" cy="1017588"/>
          </a:xfrm>
          <a:prstGeom prst="rect">
            <a:avLst/>
          </a:prstGeom>
        </p:spPr>
      </p:pic>
      <p:pic>
        <p:nvPicPr>
          <p:cNvPr id="11" name="Picture 10">
            <a:extLst>
              <a:ext uri="{FF2B5EF4-FFF2-40B4-BE49-F238E27FC236}">
                <a16:creationId xmlns:a16="http://schemas.microsoft.com/office/drawing/2014/main" id="{561CDBD0-4A6D-4EF9-C733-841CE5DB2B77}"/>
              </a:ext>
            </a:extLst>
          </p:cNvPr>
          <p:cNvPicPr>
            <a:picLocks noChangeAspect="1"/>
          </p:cNvPicPr>
          <p:nvPr/>
        </p:nvPicPr>
        <p:blipFill>
          <a:blip r:embed="rId2"/>
          <a:stretch>
            <a:fillRect/>
          </a:stretch>
        </p:blipFill>
        <p:spPr>
          <a:xfrm>
            <a:off x="946150" y="3055248"/>
            <a:ext cx="1397000" cy="1017588"/>
          </a:xfrm>
          <a:prstGeom prst="rect">
            <a:avLst/>
          </a:prstGeom>
        </p:spPr>
      </p:pic>
      <p:pic>
        <p:nvPicPr>
          <p:cNvPr id="12" name="Picture 11">
            <a:extLst>
              <a:ext uri="{FF2B5EF4-FFF2-40B4-BE49-F238E27FC236}">
                <a16:creationId xmlns:a16="http://schemas.microsoft.com/office/drawing/2014/main" id="{0D66F803-F7FC-9BF8-70F9-5BB9CEB56CB4}"/>
              </a:ext>
            </a:extLst>
          </p:cNvPr>
          <p:cNvPicPr>
            <a:picLocks noChangeAspect="1"/>
          </p:cNvPicPr>
          <p:nvPr/>
        </p:nvPicPr>
        <p:blipFill>
          <a:blip r:embed="rId2"/>
          <a:stretch>
            <a:fillRect/>
          </a:stretch>
        </p:blipFill>
        <p:spPr>
          <a:xfrm>
            <a:off x="2408238" y="3055248"/>
            <a:ext cx="1397000" cy="1017588"/>
          </a:xfrm>
          <a:prstGeom prst="rect">
            <a:avLst/>
          </a:prstGeom>
        </p:spPr>
      </p:pic>
      <p:pic>
        <p:nvPicPr>
          <p:cNvPr id="13" name="Picture 12">
            <a:extLst>
              <a:ext uri="{FF2B5EF4-FFF2-40B4-BE49-F238E27FC236}">
                <a16:creationId xmlns:a16="http://schemas.microsoft.com/office/drawing/2014/main" id="{454CEC16-9D95-84BC-EFF6-EE6249E0EAFC}"/>
              </a:ext>
            </a:extLst>
          </p:cNvPr>
          <p:cNvPicPr>
            <a:picLocks noChangeAspect="1"/>
          </p:cNvPicPr>
          <p:nvPr/>
        </p:nvPicPr>
        <p:blipFill>
          <a:blip r:embed="rId2"/>
          <a:stretch>
            <a:fillRect/>
          </a:stretch>
        </p:blipFill>
        <p:spPr>
          <a:xfrm>
            <a:off x="3871913" y="3055248"/>
            <a:ext cx="1397000" cy="1017588"/>
          </a:xfrm>
          <a:prstGeom prst="rect">
            <a:avLst/>
          </a:prstGeom>
        </p:spPr>
      </p:pic>
      <p:pic>
        <p:nvPicPr>
          <p:cNvPr id="14" name="Picture 13">
            <a:extLst>
              <a:ext uri="{FF2B5EF4-FFF2-40B4-BE49-F238E27FC236}">
                <a16:creationId xmlns:a16="http://schemas.microsoft.com/office/drawing/2014/main" id="{7C275FEE-128E-5ADF-B581-03F058C5A0DF}"/>
              </a:ext>
            </a:extLst>
          </p:cNvPr>
          <p:cNvPicPr>
            <a:picLocks noChangeAspect="1"/>
          </p:cNvPicPr>
          <p:nvPr/>
        </p:nvPicPr>
        <p:blipFill>
          <a:blip r:embed="rId2"/>
          <a:stretch>
            <a:fillRect/>
          </a:stretch>
        </p:blipFill>
        <p:spPr>
          <a:xfrm>
            <a:off x="5334000" y="3055248"/>
            <a:ext cx="1397000" cy="1017588"/>
          </a:xfrm>
          <a:prstGeom prst="rect">
            <a:avLst/>
          </a:prstGeom>
        </p:spPr>
      </p:pic>
      <p:pic>
        <p:nvPicPr>
          <p:cNvPr id="15" name="Picture 14">
            <a:extLst>
              <a:ext uri="{FF2B5EF4-FFF2-40B4-BE49-F238E27FC236}">
                <a16:creationId xmlns:a16="http://schemas.microsoft.com/office/drawing/2014/main" id="{D285770C-0BBE-EEF7-DE27-E9A3E80CAF82}"/>
              </a:ext>
            </a:extLst>
          </p:cNvPr>
          <p:cNvPicPr>
            <a:picLocks noChangeAspect="1"/>
          </p:cNvPicPr>
          <p:nvPr/>
        </p:nvPicPr>
        <p:blipFill>
          <a:blip r:embed="rId2"/>
          <a:stretch>
            <a:fillRect/>
          </a:stretch>
        </p:blipFill>
        <p:spPr>
          <a:xfrm>
            <a:off x="6797675" y="3055248"/>
            <a:ext cx="1397000" cy="1017588"/>
          </a:xfrm>
          <a:prstGeom prst="rect">
            <a:avLst/>
          </a:prstGeom>
        </p:spPr>
      </p:pic>
      <p:sp>
        <p:nvSpPr>
          <p:cNvPr id="16" name="TextBox 15">
            <a:extLst>
              <a:ext uri="{FF2B5EF4-FFF2-40B4-BE49-F238E27FC236}">
                <a16:creationId xmlns:a16="http://schemas.microsoft.com/office/drawing/2014/main" id="{2E86E691-8E46-F6B1-B93D-3ADBA4A82B77}"/>
              </a:ext>
            </a:extLst>
          </p:cNvPr>
          <p:cNvSpPr txBox="1"/>
          <p:nvPr/>
        </p:nvSpPr>
        <p:spPr>
          <a:xfrm>
            <a:off x="0" y="-301062"/>
            <a:ext cx="9144000" cy="240065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5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190 000</a:t>
            </a:r>
          </a:p>
        </p:txBody>
      </p:sp>
      <p:pic>
        <p:nvPicPr>
          <p:cNvPr id="18" name="Picture 17">
            <a:extLst>
              <a:ext uri="{FF2B5EF4-FFF2-40B4-BE49-F238E27FC236}">
                <a16:creationId xmlns:a16="http://schemas.microsoft.com/office/drawing/2014/main" id="{DE71AA82-07F3-73E1-E49B-B2726BB0918E}"/>
              </a:ext>
            </a:extLst>
          </p:cNvPr>
          <p:cNvPicPr>
            <a:picLocks noChangeAspect="1"/>
          </p:cNvPicPr>
          <p:nvPr/>
        </p:nvPicPr>
        <p:blipFill>
          <a:blip r:embed="rId3"/>
          <a:stretch>
            <a:fillRect/>
          </a:stretch>
        </p:blipFill>
        <p:spPr>
          <a:xfrm>
            <a:off x="8026343" y="4240149"/>
            <a:ext cx="1117657" cy="895396"/>
          </a:xfrm>
          <a:prstGeom prst="rect">
            <a:avLst/>
          </a:prstGeom>
        </p:spPr>
      </p:pic>
      <p:sp>
        <p:nvSpPr>
          <p:cNvPr id="2" name="TextBox 1">
            <a:extLst>
              <a:ext uri="{FF2B5EF4-FFF2-40B4-BE49-F238E27FC236}">
                <a16:creationId xmlns:a16="http://schemas.microsoft.com/office/drawing/2014/main" id="{C09B84EF-0F35-B3CA-16CF-C4EED8396C87}"/>
              </a:ext>
            </a:extLst>
          </p:cNvPr>
          <p:cNvSpPr txBox="1"/>
          <p:nvPr/>
        </p:nvSpPr>
        <p:spPr>
          <a:xfrm>
            <a:off x="845061" y="4158832"/>
            <a:ext cx="8298939"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6000" b="1" i="0" u="none" strike="noStrike" cap="none" normalizeH="0" baseline="0" noProof="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litres d’eau</a:t>
            </a:r>
          </a:p>
        </p:txBody>
      </p:sp>
    </p:spTree>
    <p:extLst>
      <p:ext uri="{BB962C8B-B14F-4D97-AF65-F5344CB8AC3E}">
        <p14:creationId xmlns:p14="http://schemas.microsoft.com/office/powerpoint/2010/main" val="24537864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66FF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115766</TotalTime>
  <Words>31584</Words>
  <Application>Microsoft Office PowerPoint</Application>
  <PresentationFormat>On-screen Show (16:9)</PresentationFormat>
  <Paragraphs>1959</Paragraphs>
  <Slides>41</Slides>
  <Notes>40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Arial</vt:lpstr>
      <vt:lpstr>Calibri</vt:lpstr>
      <vt:lpstr>Calibri Light</vt:lpstr>
      <vt:lpstr>Cambria Math</vt:lpstr>
      <vt:lpstr>FormaDJRDeck</vt:lpstr>
      <vt:lpstr>Helvetica</vt:lpstr>
      <vt:lpstr>NimbusRomNo9L-Regu</vt:lpstr>
      <vt:lpstr>Symbol</vt:lpstr>
      <vt:lpstr>Times New Roman</vt:lpstr>
      <vt:lpstr>TimesLTStd-Roman</vt:lpstr>
      <vt:lpstr>TwitterChirp</vt:lpstr>
      <vt:lpstr>Wingdings</vt:lpstr>
      <vt:lpstr>2_Office Theme</vt:lpstr>
      <vt:lpstr>11_Office Theme</vt:lpstr>
      <vt:lpstr>28_Office Theme</vt:lpstr>
      <vt:lpstr>12_Office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McGovern</dc:creator>
  <cp:lastModifiedBy>Author</cp:lastModifiedBy>
  <cp:revision>3206</cp:revision>
  <dcterms:created xsi:type="dcterms:W3CDTF">2020-11-18T11:44:05Z</dcterms:created>
  <dcterms:modified xsi:type="dcterms:W3CDTF">2023-02-22T17:31:38Z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4" name="_AdHocReviewCycleID">
    <vt:i4>-1445086572</vt:i4>
  </property>
  <property fmtid="{D5CDD505-2E9C-101B-9397-08002B2CF9AE}" pid="5" name="_EmailSubject">
    <vt:lpwstr>Gerry McGovern and Data Strategy Renewal Slides</vt:lpwstr>
  </property>
  <property fmtid="{D5CDD505-2E9C-101B-9397-08002B2CF9AE}" pid="6" name="_AuthorEmail">
    <vt:lpwstr>bianca.villeneuve2@csps-efpc.gc.ca</vt:lpwstr>
  </property>
  <property fmtid="{D5CDD505-2E9C-101B-9397-08002B2CF9AE}" pid="7" name="_AuthorEmailDisplayName">
    <vt:lpwstr>Bianca Villeneuve (CSPS-EFPC)</vt:lpwstr>
  </property>
  <property fmtid="{D5CDD505-2E9C-101B-9397-08002B2CF9AE}" pid="8" name="_PreviousAdHocReviewCycleID">
    <vt:i4>-1879957097</vt:i4>
  </property>
</Properties>
</file>