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5.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7.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8.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78" r:id="rId2"/>
    <p:sldId id="279" r:id="rId3"/>
    <p:sldId id="280" r:id="rId4"/>
    <p:sldId id="281" r:id="rId5"/>
    <p:sldId id="277" r:id="rId6"/>
    <p:sldId id="276" r:id="rId7"/>
    <p:sldId id="270" r:id="rId8"/>
    <p:sldId id="282" r:id="rId9"/>
    <p:sldId id="283" r:id="rId10"/>
  </p:sldIdLst>
  <p:sldSz cx="9144000" cy="6858000" type="screen4x3"/>
  <p:notesSz cx="7010400" cy="92964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das, Barbara" initials="DB" lastIdx="9" clrIdx="0">
    <p:extLst>
      <p:ext uri="{19B8F6BF-5375-455C-9EA6-DF929625EA0E}">
        <p15:presenceInfo xmlns:p15="http://schemas.microsoft.com/office/powerpoint/2012/main" userId="S-1-5-21-667784661-3259641414-1538980133-62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E48"/>
    <a:srgbClr val="004D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25" autoAdjust="0"/>
    <p:restoredTop sz="86405" autoAdjust="0"/>
  </p:normalViewPr>
  <p:slideViewPr>
    <p:cSldViewPr showGuides="1">
      <p:cViewPr varScale="1">
        <p:scale>
          <a:sx n="75" d="100"/>
          <a:sy n="75" d="100"/>
        </p:scale>
        <p:origin x="1392" y="48"/>
      </p:cViewPr>
      <p:guideLst>
        <p:guide orient="horz" pos="2160"/>
        <p:guide orient="horz" pos="482"/>
        <p:guide orient="horz" pos="300"/>
        <p:guide orient="horz" pos="572"/>
        <p:guide pos="2880"/>
        <p:guide pos="499"/>
      </p:guideLst>
    </p:cSldViewPr>
  </p:slideViewPr>
  <p:outlineViewPr>
    <p:cViewPr>
      <p:scale>
        <a:sx n="33" d="100"/>
        <a:sy n="33" d="100"/>
      </p:scale>
      <p:origin x="0" y="-3450"/>
    </p:cViewPr>
  </p:outlineViewPr>
  <p:notesTextViewPr>
    <p:cViewPr>
      <p:scale>
        <a:sx n="3" d="2"/>
        <a:sy n="3" d="2"/>
      </p:scale>
      <p:origin x="0" y="0"/>
    </p:cViewPr>
  </p:notesTextViewPr>
  <p:sorterViewPr>
    <p:cViewPr>
      <p:scale>
        <a:sx n="200" d="100"/>
        <a:sy n="200" d="100"/>
      </p:scale>
      <p:origin x="0" y="0"/>
    </p:cViewPr>
  </p:sorterViewPr>
  <p:notesViewPr>
    <p:cSldViewPr>
      <p:cViewPr>
        <p:scale>
          <a:sx n="150" d="100"/>
          <a:sy n="150" d="100"/>
        </p:scale>
        <p:origin x="1680" y="4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2018-07-10</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2018-07-10</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a:p>
        </p:txBody>
      </p:sp>
    </p:spTree>
    <p:extLst>
      <p:ext uri="{BB962C8B-B14F-4D97-AF65-F5344CB8AC3E}">
        <p14:creationId xmlns:p14="http://schemas.microsoft.com/office/powerpoint/2010/main" val="3953967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spcBef>
                <a:spcPts val="600"/>
              </a:spcBef>
              <a:buFont typeface="Arial" panose="020B0604020202020204" pitchFamily="34" charset="0"/>
              <a:buChar char="•"/>
            </a:pPr>
            <a:endParaRPr lang="en-CA" sz="1400"/>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53654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spcAft>
                <a:spcPts val="600"/>
              </a:spcAft>
              <a:buFont typeface="Arial" panose="020B0604020202020204" pitchFamily="34" charset="0"/>
              <a:buChar char="•"/>
            </a:pPr>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3895637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fontAlgn="auto">
              <a:lnSpc>
                <a:spcPct val="100000"/>
              </a:lnSpc>
              <a:spcBef>
                <a:spcPct val="0"/>
              </a:spcBef>
              <a:spcAft>
                <a:spcPts val="600"/>
              </a:spcAft>
              <a:buClrTx/>
              <a:buSzTx/>
              <a:buFont typeface="Arial" panose="020B0604020202020204" pitchFamily="34" charset="0"/>
              <a:buChar char="•"/>
              <a:defRPr/>
            </a:pPr>
            <a:endParaRPr lang="en-CA" sz="1400"/>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2512190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616997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3955628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250266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2159050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9</a:t>
            </a:fld>
            <a:endParaRPr lang="en-CA"/>
          </a:p>
        </p:txBody>
      </p:sp>
    </p:spTree>
    <p:extLst>
      <p:ext uri="{BB962C8B-B14F-4D97-AF65-F5344CB8AC3E}">
        <p14:creationId xmlns:p14="http://schemas.microsoft.com/office/powerpoint/2010/main" val="16974093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dirty="0" smtClean="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smtClean="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smtClean="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smtClean="0"/>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Tree>
    <p:extLst>
      <p:ext uri="{BB962C8B-B14F-4D97-AF65-F5344CB8AC3E}">
        <p14:creationId xmlns:p14="http://schemas.microsoft.com/office/powerpoint/2010/main" val="20771134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dirty="0" smtClean="0"/>
              <a:t>Photo Caption</a:t>
            </a:r>
            <a:endParaRPr lang="en-CA" dirty="0"/>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Tree>
    <p:extLst>
      <p:ext uri="{BB962C8B-B14F-4D97-AF65-F5344CB8AC3E}">
        <p14:creationId xmlns:p14="http://schemas.microsoft.com/office/powerpoint/2010/main" val="13137406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add text</a:t>
            </a:r>
            <a:endParaRPr lang="en-CA" dirty="0"/>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smtClean="0"/>
              <a:t>This is</a:t>
            </a:r>
            <a:r>
              <a:rPr lang="en-CA" sz="1200" baseline="0" dirty="0" smtClean="0"/>
              <a:t> the sample</a:t>
            </a:r>
            <a:br>
              <a:rPr lang="en-CA" sz="1200" baseline="0" dirty="0" smtClean="0"/>
            </a:br>
            <a:r>
              <a:rPr lang="en-CA" sz="1200" baseline="0" dirty="0" smtClean="0"/>
              <a:t>icon page.</a:t>
            </a:r>
          </a:p>
          <a:p>
            <a:endParaRPr lang="en-CA" sz="1200" dirty="0" smtClean="0"/>
          </a:p>
          <a:p>
            <a:r>
              <a:rPr lang="en-CA" sz="1200" dirty="0" smtClean="0"/>
              <a:t>It features a </a:t>
            </a:r>
            <a:r>
              <a:rPr lang="en-CA" sz="1200" baseline="0" dirty="0" smtClean="0"/>
              <a:t/>
            </a:r>
            <a:br>
              <a:rPr lang="en-CA" sz="1200" baseline="0" dirty="0" smtClean="0"/>
            </a:br>
            <a:r>
              <a:rPr lang="en-CA" sz="1200" baseline="0" dirty="0" smtClean="0"/>
              <a:t>selection of symbols</a:t>
            </a:r>
            <a:br>
              <a:rPr lang="en-CA" sz="1200" baseline="0" dirty="0" smtClean="0"/>
            </a:br>
            <a:r>
              <a:rPr lang="en-CA" sz="1200" baseline="0" dirty="0" smtClean="0"/>
              <a:t>for use in your presentation.</a:t>
            </a:r>
          </a:p>
          <a:p>
            <a:endParaRPr lang="en-CA" sz="1200" baseline="0" dirty="0" smtClean="0"/>
          </a:p>
          <a:p>
            <a:r>
              <a:rPr lang="en-CA" sz="1200" baseline="0" dirty="0" smtClean="0"/>
              <a:t>To use a particular symbol, simply go to the </a:t>
            </a:r>
            <a:r>
              <a:rPr lang="en-CA" sz="1200" b="1" baseline="0" dirty="0" smtClean="0"/>
              <a:t>(1) View </a:t>
            </a:r>
            <a:r>
              <a:rPr lang="en-CA" sz="1200" baseline="0" dirty="0" smtClean="0"/>
              <a:t>Tab and select </a:t>
            </a:r>
            <a:r>
              <a:rPr lang="en-CA" sz="1200" b="1" baseline="0" dirty="0" smtClean="0"/>
              <a:t>Slide Master (2)</a:t>
            </a:r>
            <a:r>
              <a:rPr lang="en-CA" sz="1200" baseline="0" dirty="0" smtClean="0"/>
              <a:t>. Navigate to the last layout and select the icon(s) you would like to use. Copy them, return to </a:t>
            </a:r>
            <a:r>
              <a:rPr lang="en-CA" sz="1200" b="1" baseline="0" dirty="0" smtClean="0"/>
              <a:t>(3) Normal</a:t>
            </a:r>
            <a:r>
              <a:rPr lang="en-CA" sz="1200" baseline="0" dirty="0" smtClean="0"/>
              <a:t> view and paste them on the correct slide. Change the colour by choosing a new shape fill if you wish.</a:t>
            </a:r>
            <a:endParaRPr lang="en-CA" sz="1200" dirty="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1</a:t>
              </a:r>
              <a:endParaRPr lang="en-CA" b="1" dirty="0">
                <a:solidFill>
                  <a:schemeClr val="bg2"/>
                </a:solidFill>
              </a:endParaRP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2</a:t>
              </a:r>
              <a:endParaRPr lang="en-CA" b="1" dirty="0">
                <a:solidFill>
                  <a:schemeClr val="bg2"/>
                </a:solidFill>
              </a:endParaRP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3</a:t>
              </a:r>
              <a:endParaRPr lang="en-CA" b="1" dirty="0">
                <a:solidFill>
                  <a:schemeClr val="bg2"/>
                </a:solidFill>
              </a:endParaRP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hl"/>
          <p:cNvSpPr txBox="1"/>
          <p:nvPr userDrawn="1"/>
        </p:nvSpPr>
        <p:spPr>
          <a:xfrm>
            <a:off x="0" y="0"/>
            <a:ext cx="9144000" cy="369332"/>
          </a:xfrm>
          <a:prstGeom prst="rect">
            <a:avLst/>
          </a:prstGeom>
          <a:noFill/>
        </p:spPr>
        <p:txBody>
          <a:bodyPr vert="horz" rtlCol="0">
            <a:spAutoFit/>
          </a:bodyPr>
          <a:lstStyle/>
          <a:p>
            <a:endParaRPr lang="en-CA">
              <a:solidFill>
                <a:schemeClr val="tx1"/>
              </a:solidFill>
            </a:endParaRP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5.xml"/></Relationships>
</file>

<file path=ppt/slides/_rels/slide2.xml.rels><?xml version="1.0" encoding="UTF-8" standalone="yes"?>
<Relationships xmlns="http://schemas.openxmlformats.org/package/2006/relationships"><Relationship Id="rId8" Type="http://schemas.openxmlformats.org/officeDocument/2006/relationships/tags" Target="../tags/tag13.xml"/><Relationship Id="rId3" Type="http://schemas.openxmlformats.org/officeDocument/2006/relationships/tags" Target="../tags/tag8.xml"/><Relationship Id="rId7" Type="http://schemas.openxmlformats.org/officeDocument/2006/relationships/tags" Target="../tags/tag1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notesSlide" Target="../notesSlides/notesSlide2.xml"/><Relationship Id="rId5" Type="http://schemas.openxmlformats.org/officeDocument/2006/relationships/tags" Target="../tags/tag10.xml"/><Relationship Id="rId10" Type="http://schemas.openxmlformats.org/officeDocument/2006/relationships/slideLayout" Target="../slideLayouts/slideLayout3.xml"/><Relationship Id="rId4" Type="http://schemas.openxmlformats.org/officeDocument/2006/relationships/tags" Target="../tags/tag9.xml"/><Relationship Id="rId9" Type="http://schemas.openxmlformats.org/officeDocument/2006/relationships/tags" Target="../tags/tag14.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7.xml"/><Relationship Id="rId7" Type="http://schemas.openxmlformats.org/officeDocument/2006/relationships/tags" Target="../tags/tag21.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notesSlide" Target="../notesSlides/notesSlide5.xml"/><Relationship Id="rId5" Type="http://schemas.openxmlformats.org/officeDocument/2006/relationships/slideLayout" Target="../slideLayouts/slideLayout3.xml"/><Relationship Id="rId4" Type="http://schemas.openxmlformats.org/officeDocument/2006/relationships/tags" Target="../tags/tag28.xml"/></Relationships>
</file>

<file path=ppt/slides/_rels/slide6.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notesSlide" Target="../notesSlides/notesSlide6.xml"/><Relationship Id="rId5" Type="http://schemas.openxmlformats.org/officeDocument/2006/relationships/slideLayout" Target="../slideLayouts/slideLayout3.xml"/><Relationship Id="rId4" Type="http://schemas.openxmlformats.org/officeDocument/2006/relationships/tags" Target="../tags/tag32.xml"/></Relationships>
</file>

<file path=ppt/slides/_rels/slide7.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tags" Target="../tags/tag45.xml"/><Relationship Id="rId3" Type="http://schemas.openxmlformats.org/officeDocument/2006/relationships/tags" Target="../tags/tag35.xml"/><Relationship Id="rId7" Type="http://schemas.openxmlformats.org/officeDocument/2006/relationships/tags" Target="../tags/tag39.xml"/><Relationship Id="rId12" Type="http://schemas.openxmlformats.org/officeDocument/2006/relationships/tags" Target="../tags/tag44.xml"/><Relationship Id="rId2" Type="http://schemas.openxmlformats.org/officeDocument/2006/relationships/tags" Target="../tags/tag34.xml"/><Relationship Id="rId16" Type="http://schemas.openxmlformats.org/officeDocument/2006/relationships/hyperlink" Target="mailto:ippd-dpiprp@tbs-sct.gc.ca" TargetMode="External"/><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tags" Target="../tags/tag43.xml"/><Relationship Id="rId5" Type="http://schemas.openxmlformats.org/officeDocument/2006/relationships/tags" Target="../tags/tag37.xml"/><Relationship Id="rId15" Type="http://schemas.openxmlformats.org/officeDocument/2006/relationships/notesSlide" Target="../notesSlides/notesSlide7.xml"/><Relationship Id="rId10" Type="http://schemas.openxmlformats.org/officeDocument/2006/relationships/tags" Target="../tags/tag42.xml"/><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48.xml"/><Relationship Id="rId7" Type="http://schemas.openxmlformats.org/officeDocument/2006/relationships/notesSlide" Target="../notesSlides/notesSlide8.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slideLayout" Target="../slideLayouts/slideLayout3.xml"/><Relationship Id="rId5" Type="http://schemas.openxmlformats.org/officeDocument/2006/relationships/tags" Target="../tags/tag50.xml"/><Relationship Id="rId4" Type="http://schemas.openxmlformats.org/officeDocument/2006/relationships/tags" Target="../tags/tag49.xml"/></Relationships>
</file>

<file path=ppt/slides/_rels/slide9.xml.rels><?xml version="1.0" encoding="UTF-8" standalone="yes"?>
<Relationships xmlns="http://schemas.openxmlformats.org/package/2006/relationships"><Relationship Id="rId3" Type="http://schemas.openxmlformats.org/officeDocument/2006/relationships/tags" Target="../tags/tag53.xml"/><Relationship Id="rId7" Type="http://schemas.openxmlformats.org/officeDocument/2006/relationships/notesSlide" Target="../notesSlides/notesSlide9.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slideLayout" Target="../slideLayouts/slideLayout3.xml"/><Relationship Id="rId5" Type="http://schemas.openxmlformats.org/officeDocument/2006/relationships/tags" Target="../tags/tag55.xml"/><Relationship Id="rId4" Type="http://schemas.openxmlformats.org/officeDocument/2006/relationships/tags" Target="../tags/tag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359532" y="2060848"/>
            <a:ext cx="8170602" cy="613891"/>
          </a:xfrm>
        </p:spPr>
        <p:txBody>
          <a:bodyPr>
            <a:normAutofit fontScale="90000"/>
          </a:bodyPr>
          <a:lstStyle/>
          <a:p>
            <a:r>
              <a:rPr lang="fr-CA" altLang="en-US" noProof="0" dirty="0"/>
              <a:t>Modifications aux politiques de confidentialité</a:t>
            </a:r>
          </a:p>
        </p:txBody>
      </p:sp>
      <p:sp>
        <p:nvSpPr>
          <p:cNvPr id="3" name="Text Placeholder 2"/>
          <p:cNvSpPr>
            <a:spLocks noGrp="1"/>
          </p:cNvSpPr>
          <p:nvPr>
            <p:ph type="body" sz="quarter" idx="13"/>
            <p:custDataLst>
              <p:tags r:id="rId2"/>
            </p:custDataLst>
          </p:nvPr>
        </p:nvSpPr>
        <p:spPr>
          <a:xfrm>
            <a:off x="827584" y="2674739"/>
            <a:ext cx="7704856" cy="3238537"/>
          </a:xfrm>
        </p:spPr>
        <p:txBody>
          <a:bodyPr/>
          <a:lstStyle/>
          <a:p>
            <a:pPr marL="342900" indent="-342900">
              <a:buFont typeface="Arial" panose="020B0604020202020204" pitchFamily="34" charset="0"/>
              <a:buChar char="•"/>
            </a:pPr>
            <a:r>
              <a:rPr lang="fr-CA" altLang="en-US" noProof="0" dirty="0">
                <a:solidFill>
                  <a:srgbClr val="004D71"/>
                </a:solidFill>
              </a:rPr>
              <a:t>Réponse dans les 30 jours ou garantie d’explication écrite</a:t>
            </a:r>
          </a:p>
          <a:p>
            <a:r>
              <a:rPr lang="fr-CA" altLang="en-US" noProof="0" dirty="0"/>
              <a:t/>
            </a:r>
            <a:br>
              <a:rPr lang="fr-CA" altLang="en-US" noProof="0" dirty="0"/>
            </a:br>
            <a:endParaRPr lang="fr-CA" altLang="en-US" noProof="0" dirty="0" smtClean="0"/>
          </a:p>
          <a:p>
            <a:r>
              <a:rPr lang="fr-FR" altLang="en-US" sz="2000" dirty="0" smtClean="0"/>
              <a:t>Mise </a:t>
            </a:r>
            <a:r>
              <a:rPr lang="fr-FR" altLang="en-US" sz="2000" dirty="0"/>
              <a:t>à jour à l’intention de la </a:t>
            </a:r>
            <a:r>
              <a:rPr lang="fr-FR" altLang="en-US" sz="2000" dirty="0" smtClean="0"/>
              <a:t>communauté de </a:t>
            </a:r>
            <a:r>
              <a:rPr lang="fr-FR" altLang="en-US" sz="2000" dirty="0"/>
              <a:t>l’accès à l’information et de la protection des renseignements personnel</a:t>
            </a:r>
            <a:endParaRPr lang="fr-CA" altLang="en-US" sz="2000" noProof="0" dirty="0"/>
          </a:p>
          <a:p>
            <a:pPr>
              <a:lnSpc>
                <a:spcPct val="90000"/>
              </a:lnSpc>
            </a:pPr>
            <a:r>
              <a:rPr lang="fr-CA" altLang="en-US" sz="2000" noProof="0" dirty="0" smtClean="0"/>
              <a:t>Le 19 juin 2018</a:t>
            </a:r>
            <a:endParaRPr lang="fr-CA" altLang="en-US" sz="2000" noProof="0" dirty="0"/>
          </a:p>
        </p:txBody>
      </p:sp>
      <p:sp>
        <p:nvSpPr>
          <p:cNvPr id="4" name="Slide Number Placeholder 3"/>
          <p:cNvSpPr>
            <a:spLocks noGrp="1"/>
          </p:cNvSpPr>
          <p:nvPr>
            <p:ph type="sldNum" sz="quarter" idx="12"/>
            <p:custDataLst>
              <p:tags r:id="rId3"/>
            </p:custDataLst>
          </p:nvPr>
        </p:nvSpPr>
        <p:spPr/>
        <p:txBody>
          <a:bodyPr/>
          <a:lstStyle/>
          <a:p>
            <a:fld id="{32D4B517-E49B-41B6-9DBC-23634E0F1CDC}" type="slidenum">
              <a:rPr lang="en-CA" smtClean="0"/>
              <a:t>1</a:t>
            </a:fld>
            <a:endParaRPr lang="en-CA"/>
          </a:p>
        </p:txBody>
      </p:sp>
      <p:sp>
        <p:nvSpPr>
          <p:cNvPr id="7" name="TextBox 6"/>
          <p:cNvSpPr txBox="1"/>
          <p:nvPr>
            <p:custDataLst>
              <p:tags r:id="rId4"/>
            </p:custDataLst>
          </p:nvPr>
        </p:nvSpPr>
        <p:spPr>
          <a:xfrm>
            <a:off x="825829" y="5987018"/>
            <a:ext cx="2232248" cy="369332"/>
          </a:xfrm>
          <a:prstGeom prst="rect">
            <a:avLst/>
          </a:prstGeom>
          <a:noFill/>
        </p:spPr>
        <p:txBody>
          <a:bodyPr wrap="square" rtlCol="0">
            <a:spAutoFit/>
          </a:bodyPr>
          <a:lstStyle/>
          <a:p>
            <a:r>
              <a:rPr lang="en-CA" dirty="0" smtClean="0"/>
              <a:t>GcDocs </a:t>
            </a:r>
            <a:r>
              <a:rPr lang="en-CA" dirty="0">
                <a:solidFill>
                  <a:srgbClr val="333E48"/>
                </a:solidFill>
              </a:rPr>
              <a:t>nº</a:t>
            </a:r>
            <a:r>
              <a:rPr lang="en-CA" dirty="0" smtClean="0"/>
              <a:t> 31513262</a:t>
            </a:r>
            <a:endParaRPr lang="en-CA" dirty="0">
              <a:solidFill>
                <a:srgbClr val="333E48"/>
              </a:solidFill>
            </a:endParaRPr>
          </a:p>
        </p:txBody>
      </p:sp>
    </p:spTree>
    <p:extLst>
      <p:ext uri="{BB962C8B-B14F-4D97-AF65-F5344CB8AC3E}">
        <p14:creationId xmlns:p14="http://schemas.microsoft.com/office/powerpoint/2010/main" val="14077207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FR" smtClean="0"/>
              <a:t>2</a:t>
            </a:fld>
            <a:endParaRPr lang="fr-FR"/>
          </a:p>
        </p:txBody>
      </p:sp>
      <p:grpSp>
        <p:nvGrpSpPr>
          <p:cNvPr id="5" name="Group 4"/>
          <p:cNvGrpSpPr/>
          <p:nvPr>
            <p:custDataLst>
              <p:tags r:id="rId2"/>
            </p:custDataLst>
          </p:nvPr>
        </p:nvGrpSpPr>
        <p:grpSpPr>
          <a:xfrm>
            <a:off x="630218" y="1300951"/>
            <a:ext cx="7905750" cy="3805386"/>
            <a:chOff x="842714" y="397210"/>
            <a:chExt cx="7905750" cy="2801840"/>
          </a:xfrm>
        </p:grpSpPr>
        <p:grpSp>
          <p:nvGrpSpPr>
            <p:cNvPr id="6" name="Group 5"/>
            <p:cNvGrpSpPr/>
            <p:nvPr/>
          </p:nvGrpSpPr>
          <p:grpSpPr>
            <a:xfrm>
              <a:off x="842714" y="397210"/>
              <a:ext cx="7905750" cy="2579516"/>
              <a:chOff x="842714" y="1112726"/>
              <a:chExt cx="7905750" cy="2579516"/>
            </a:xfrm>
          </p:grpSpPr>
          <p:sp>
            <p:nvSpPr>
              <p:cNvPr id="8" name="Rounded Rectangle 7"/>
              <p:cNvSpPr/>
              <p:nvPr>
                <p:custDataLst>
                  <p:tags r:id="rId8"/>
                </p:custDataLst>
              </p:nvPr>
            </p:nvSpPr>
            <p:spPr>
              <a:xfrm>
                <a:off x="842714" y="1401620"/>
                <a:ext cx="7905750" cy="2290622"/>
              </a:xfrm>
              <a:prstGeom prst="roundRect">
                <a:avLst/>
              </a:prstGeom>
              <a:noFill/>
              <a:ln w="19050" cap="flat" algn="ctr">
                <a:solidFill>
                  <a:srgbClr val="005172"/>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Calibri" panose="020F0502020204030204" pitchFamily="34" charset="0"/>
                </a:endParaRPr>
              </a:p>
            </p:txBody>
          </p:sp>
          <p:sp>
            <p:nvSpPr>
              <p:cNvPr id="9" name="Rectangle 8"/>
              <p:cNvSpPr/>
              <p:nvPr/>
            </p:nvSpPr>
            <p:spPr>
              <a:xfrm>
                <a:off x="842714" y="1700808"/>
                <a:ext cx="7896225" cy="1140110"/>
              </a:xfrm>
              <a:prstGeom prst="rect">
                <a:avLst/>
              </a:prstGeom>
              <a:noFill/>
              <a:ln w="254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Bef>
                    <a:spcPts val="1200"/>
                  </a:spcBef>
                  <a:spcAft>
                    <a:spcPts val="1200"/>
                  </a:spcAft>
                </a:pPr>
                <a:endParaRPr lang="fr-FR">
                  <a:solidFill>
                    <a:schemeClr val="tx1">
                      <a:lumMod val="65000"/>
                      <a:lumOff val="35000"/>
                    </a:schemeClr>
                  </a:solidFill>
                  <a:latin typeface="Calibri" panose="020F0502020204030204" pitchFamily="34" charset="0"/>
                  <a:cs typeface="Arial" pitchFamily="34" charset="0"/>
                </a:endParaRPr>
              </a:p>
            </p:txBody>
          </p:sp>
          <p:sp>
            <p:nvSpPr>
              <p:cNvPr id="10" name="Rounded Rectangle 9"/>
              <p:cNvSpPr/>
              <p:nvPr>
                <p:custDataLst>
                  <p:tags r:id="rId9"/>
                </p:custDataLst>
              </p:nvPr>
            </p:nvSpPr>
            <p:spPr>
              <a:xfrm>
                <a:off x="6876256" y="1112726"/>
                <a:ext cx="1785070" cy="403245"/>
              </a:xfrm>
              <a:prstGeom prst="roundRect">
                <a:avLst/>
              </a:prstGeom>
              <a:solidFill>
                <a:srgbClr val="005172"/>
              </a:solidFill>
              <a:ln w="9525" cap="flat" algn="ctr">
                <a:solidFill>
                  <a:srgbClr val="005172"/>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a:latin typeface="Calibri" panose="020F0502020204030204" pitchFamily="34" charset="0"/>
                  </a:rPr>
                  <a:t>Contexte</a:t>
                </a:r>
              </a:p>
            </p:txBody>
          </p:sp>
        </p:grpSp>
        <p:sp>
          <p:nvSpPr>
            <p:cNvPr id="7" name="Rectangle 6"/>
            <p:cNvSpPr/>
            <p:nvPr/>
          </p:nvSpPr>
          <p:spPr>
            <a:xfrm>
              <a:off x="852239" y="706587"/>
              <a:ext cx="7896225" cy="2492463"/>
            </a:xfrm>
            <a:prstGeom prst="rect">
              <a:avLst/>
            </a:prstGeom>
            <a:noFill/>
          </p:spPr>
          <p:txBody>
            <a:bodyPr wrap="square" anchor="t" anchorCtr="0">
              <a:noAutofit/>
            </a:bodyPr>
            <a:lstStyle/>
            <a:p>
              <a:pPr>
                <a:defRPr/>
              </a:pPr>
              <a:endParaRPr lang="fr-FR" sz="1600" dirty="0">
                <a:solidFill>
                  <a:srgbClr val="004D71"/>
                </a:solidFill>
                <a:latin typeface="Calibri" panose="020F0502020204030204" pitchFamily="34" charset="0"/>
                <a:cs typeface="Arial" pitchFamily="34" charset="0"/>
              </a:endParaRPr>
            </a:p>
            <a:p>
              <a:pPr>
                <a:defRPr/>
              </a:pPr>
              <a:r>
                <a:rPr lang="fr-FR" sz="1600" dirty="0">
                  <a:solidFill>
                    <a:srgbClr val="004D71"/>
                  </a:solidFill>
                  <a:latin typeface="Calibri" panose="020F0502020204030204" pitchFamily="34" charset="0"/>
                  <a:cs typeface="Arial" pitchFamily="34" charset="0"/>
                </a:rPr>
                <a:t>Budget de 2016 : « s’il faut plus de 30 jours pour répondre à une demande [de renseignements personnels], le gouvernement présente au demandeur et au commissaire à la protection de la vie privée une explication écrite pour justifier le retard ».</a:t>
              </a:r>
            </a:p>
            <a:p>
              <a:pPr>
                <a:defRPr/>
              </a:pPr>
              <a:endParaRPr lang="fr-FR" sz="1600" dirty="0">
                <a:solidFill>
                  <a:srgbClr val="004D71"/>
                </a:solidFill>
                <a:latin typeface="Calibri" panose="020F0502020204030204" pitchFamily="34" charset="0"/>
                <a:cs typeface="Arial" pitchFamily="34" charset="0"/>
              </a:endParaRPr>
            </a:p>
            <a:p>
              <a:pPr>
                <a:defRPr/>
              </a:pPr>
              <a:r>
                <a:rPr lang="fr-FR" sz="1600" dirty="0">
                  <a:solidFill>
                    <a:srgbClr val="004D71"/>
                  </a:solidFill>
                  <a:latin typeface="Calibri" panose="020F0502020204030204" pitchFamily="34" charset="0"/>
                  <a:cs typeface="Arial" pitchFamily="34" charset="0"/>
                </a:rPr>
                <a:t>L’approche proposée a été éclairée par des consultations auprès des 20 institutions qui ont reçu le plus grand nombre de demandes et auprès du Commissariat à la protection de la vie privée.</a:t>
              </a:r>
            </a:p>
            <a:p>
              <a:pPr>
                <a:defRPr/>
              </a:pPr>
              <a:endParaRPr lang="fr-FR" sz="1600" dirty="0">
                <a:solidFill>
                  <a:srgbClr val="004D71"/>
                </a:solidFill>
                <a:latin typeface="Calibri" panose="020F0502020204030204" pitchFamily="34" charset="0"/>
                <a:cs typeface="Arial" pitchFamily="34" charset="0"/>
              </a:endParaRPr>
            </a:p>
            <a:p>
              <a:pPr>
                <a:defRPr/>
              </a:pPr>
              <a:r>
                <a:rPr lang="fr-FR" sz="1600" dirty="0">
                  <a:solidFill>
                    <a:srgbClr val="004D71"/>
                  </a:solidFill>
                  <a:latin typeface="Calibri" panose="020F0502020204030204" pitchFamily="34" charset="0"/>
                  <a:cs typeface="Arial" pitchFamily="34" charset="0"/>
                </a:rPr>
                <a:t>Elle respecterait l’engagement du gouvernement tout en équilibrant les préoccupations en matière de ressources des institutions et du Commissariat à la protection de la vie privée.</a:t>
              </a:r>
            </a:p>
            <a:p>
              <a:pPr>
                <a:defRPr/>
              </a:pPr>
              <a:endParaRPr lang="fr-FR" sz="1600" dirty="0">
                <a:solidFill>
                  <a:srgbClr val="004D71"/>
                </a:solidFill>
                <a:latin typeface="Calibri" panose="020F0502020204030204" pitchFamily="34" charset="0"/>
                <a:cs typeface="Arial" pitchFamily="34" charset="0"/>
              </a:endParaRPr>
            </a:p>
            <a:p>
              <a:pPr>
                <a:defRPr/>
              </a:pPr>
              <a:endParaRPr lang="fr-FR" sz="1600" dirty="0">
                <a:solidFill>
                  <a:srgbClr val="004D71"/>
                </a:solidFill>
                <a:latin typeface="Calibri" panose="020F0502020204030204" pitchFamily="34" charset="0"/>
                <a:cs typeface="Arial" pitchFamily="34" charset="0"/>
              </a:endParaRPr>
            </a:p>
            <a:p>
              <a:pPr>
                <a:defRPr/>
              </a:pPr>
              <a:endParaRPr lang="fr-FR" sz="1600" dirty="0">
                <a:solidFill>
                  <a:srgbClr val="004D71"/>
                </a:solidFill>
                <a:latin typeface="Calibri" panose="020F0502020204030204" pitchFamily="34" charset="0"/>
                <a:cs typeface="Arial" pitchFamily="34" charset="0"/>
              </a:endParaRPr>
            </a:p>
            <a:p>
              <a:pPr>
                <a:defRPr/>
              </a:pPr>
              <a:endParaRPr lang="fr-FR" sz="1600" dirty="0">
                <a:solidFill>
                  <a:srgbClr val="004D71"/>
                </a:solidFill>
                <a:latin typeface="Calibri" panose="020F0502020204030204" pitchFamily="34" charset="0"/>
                <a:cs typeface="Arial" pitchFamily="34" charset="0"/>
              </a:endParaRPr>
            </a:p>
            <a:p>
              <a:pPr>
                <a:defRPr/>
              </a:pPr>
              <a:endParaRPr lang="fr-FR" sz="1600" dirty="0">
                <a:solidFill>
                  <a:srgbClr val="004D71"/>
                </a:solidFill>
                <a:latin typeface="Calibri" panose="020F0502020204030204" pitchFamily="34" charset="0"/>
                <a:cs typeface="Arial" pitchFamily="34" charset="0"/>
              </a:endParaRPr>
            </a:p>
          </p:txBody>
        </p:sp>
      </p:grpSp>
      <p:grpSp>
        <p:nvGrpSpPr>
          <p:cNvPr id="11" name="Group 10"/>
          <p:cNvGrpSpPr/>
          <p:nvPr>
            <p:custDataLst>
              <p:tags r:id="rId3"/>
            </p:custDataLst>
          </p:nvPr>
        </p:nvGrpSpPr>
        <p:grpSpPr>
          <a:xfrm>
            <a:off x="611560" y="5157193"/>
            <a:ext cx="7924408" cy="1419877"/>
            <a:chOff x="842714" y="452959"/>
            <a:chExt cx="7905750" cy="1672443"/>
          </a:xfrm>
        </p:grpSpPr>
        <p:grpSp>
          <p:nvGrpSpPr>
            <p:cNvPr id="12" name="Group 11"/>
            <p:cNvGrpSpPr/>
            <p:nvPr/>
          </p:nvGrpSpPr>
          <p:grpSpPr>
            <a:xfrm>
              <a:off x="842714" y="452959"/>
              <a:ext cx="7905750" cy="1672443"/>
              <a:chOff x="842714" y="1168475"/>
              <a:chExt cx="7905750" cy="1672443"/>
            </a:xfrm>
          </p:grpSpPr>
          <p:sp>
            <p:nvSpPr>
              <p:cNvPr id="14" name="Rounded Rectangle 13"/>
              <p:cNvSpPr/>
              <p:nvPr>
                <p:custDataLst>
                  <p:tags r:id="rId6"/>
                </p:custDataLst>
              </p:nvPr>
            </p:nvSpPr>
            <p:spPr>
              <a:xfrm>
                <a:off x="842714" y="1473841"/>
                <a:ext cx="7905750" cy="1367077"/>
              </a:xfrm>
              <a:prstGeom prst="roundRect">
                <a:avLst/>
              </a:prstGeom>
              <a:noFill/>
              <a:ln w="19050" cap="flat" algn="ctr">
                <a:solidFill>
                  <a:srgbClr val="005172"/>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Calibri" panose="020F0502020204030204" pitchFamily="34" charset="0"/>
                </a:endParaRPr>
              </a:p>
            </p:txBody>
          </p:sp>
          <p:sp>
            <p:nvSpPr>
              <p:cNvPr id="15" name="Rectangle 14"/>
              <p:cNvSpPr/>
              <p:nvPr/>
            </p:nvSpPr>
            <p:spPr>
              <a:xfrm>
                <a:off x="842714" y="1700808"/>
                <a:ext cx="7896225" cy="831417"/>
              </a:xfrm>
              <a:prstGeom prst="rect">
                <a:avLst/>
              </a:prstGeom>
              <a:noFill/>
              <a:ln w="254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Bef>
                    <a:spcPts val="1200"/>
                  </a:spcBef>
                  <a:spcAft>
                    <a:spcPts val="1200"/>
                  </a:spcAft>
                </a:pPr>
                <a:endParaRPr lang="fr-FR">
                  <a:solidFill>
                    <a:schemeClr val="tx1">
                      <a:lumMod val="65000"/>
                      <a:lumOff val="35000"/>
                    </a:schemeClr>
                  </a:solidFill>
                  <a:latin typeface="Calibri" panose="020F0502020204030204" pitchFamily="34" charset="0"/>
                  <a:cs typeface="Arial" pitchFamily="34" charset="0"/>
                </a:endParaRPr>
              </a:p>
            </p:txBody>
          </p:sp>
          <p:sp>
            <p:nvSpPr>
              <p:cNvPr id="16" name="Rounded Rectangle 15"/>
              <p:cNvSpPr/>
              <p:nvPr>
                <p:custDataLst>
                  <p:tags r:id="rId7"/>
                </p:custDataLst>
              </p:nvPr>
            </p:nvSpPr>
            <p:spPr>
              <a:xfrm>
                <a:off x="1101328" y="1168475"/>
                <a:ext cx="3692500" cy="344944"/>
              </a:xfrm>
              <a:prstGeom prst="roundRect">
                <a:avLst/>
              </a:prstGeom>
              <a:solidFill>
                <a:srgbClr val="005172"/>
              </a:solidFill>
              <a:ln w="9525" cap="flat" algn="ctr">
                <a:solidFill>
                  <a:srgbClr val="005172"/>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a:latin typeface="Calibri" panose="020F0502020204030204" pitchFamily="34" charset="0"/>
                  </a:rPr>
                  <a:t>Harmonisation avec les priorités</a:t>
                </a:r>
              </a:p>
            </p:txBody>
          </p:sp>
        </p:grpSp>
        <p:sp>
          <p:nvSpPr>
            <p:cNvPr id="13" name="Rectangle 12"/>
            <p:cNvSpPr/>
            <p:nvPr/>
          </p:nvSpPr>
          <p:spPr>
            <a:xfrm>
              <a:off x="852239" y="1075524"/>
              <a:ext cx="7896225" cy="928576"/>
            </a:xfrm>
            <a:prstGeom prst="rect">
              <a:avLst/>
            </a:prstGeom>
          </p:spPr>
          <p:txBody>
            <a:bodyPr wrap="square" anchor="t" anchorCtr="0">
              <a:noAutofit/>
            </a:bodyPr>
            <a:lstStyle/>
            <a:p>
              <a:pPr marL="285750" indent="-285750">
                <a:buFont typeface="Arial" panose="020B0604020202020204" pitchFamily="34" charset="0"/>
                <a:buChar char="•"/>
                <a:defRPr/>
              </a:pPr>
              <a:r>
                <a:rPr lang="fr-FR" sz="1600" dirty="0">
                  <a:solidFill>
                    <a:srgbClr val="004D71"/>
                  </a:solidFill>
                  <a:latin typeface="Calibri" panose="020F0502020204030204" pitchFamily="34" charset="0"/>
                  <a:cs typeface="Arial" pitchFamily="34" charset="0"/>
                </a:rPr>
                <a:t>Améliorer les services aux </a:t>
              </a:r>
              <a:r>
                <a:rPr lang="fr-FR" sz="1600" dirty="0" smtClean="0">
                  <a:solidFill>
                    <a:srgbClr val="004D71"/>
                  </a:solidFill>
                  <a:latin typeface="Calibri" panose="020F0502020204030204" pitchFamily="34" charset="0"/>
                  <a:cs typeface="Arial" pitchFamily="34" charset="0"/>
                </a:rPr>
                <a:t>Canadiens.</a:t>
              </a:r>
              <a:endParaRPr lang="fr-FR" sz="1600" dirty="0">
                <a:solidFill>
                  <a:srgbClr val="004D71"/>
                </a:solidFill>
                <a:latin typeface="Calibri" panose="020F0502020204030204" pitchFamily="34" charset="0"/>
                <a:cs typeface="Arial" pitchFamily="34" charset="0"/>
              </a:endParaRPr>
            </a:p>
            <a:p>
              <a:pPr marL="285750" indent="-285750">
                <a:buFont typeface="Arial" panose="020B0604020202020204" pitchFamily="34" charset="0"/>
                <a:buChar char="•"/>
                <a:defRPr/>
              </a:pPr>
              <a:r>
                <a:rPr lang="fr-FR" sz="1600" dirty="0">
                  <a:solidFill>
                    <a:srgbClr val="004D71"/>
                  </a:solidFill>
                  <a:latin typeface="Calibri" panose="020F0502020204030204" pitchFamily="34" charset="0"/>
                  <a:cs typeface="Arial" pitchFamily="34" charset="0"/>
                </a:rPr>
                <a:t>Augmenter la </a:t>
              </a:r>
              <a:r>
                <a:rPr lang="fr-FR" sz="1600" dirty="0" smtClean="0">
                  <a:solidFill>
                    <a:srgbClr val="004D71"/>
                  </a:solidFill>
                  <a:latin typeface="Calibri" panose="020F0502020204030204" pitchFamily="34" charset="0"/>
                  <a:cs typeface="Arial" pitchFamily="34" charset="0"/>
                </a:rPr>
                <a:t>transparence.</a:t>
              </a:r>
              <a:endParaRPr lang="fr-FR" sz="1600" dirty="0">
                <a:solidFill>
                  <a:srgbClr val="004D71"/>
                </a:solidFill>
                <a:latin typeface="Calibri" panose="020F0502020204030204" pitchFamily="34" charset="0"/>
                <a:cs typeface="Arial" pitchFamily="34" charset="0"/>
              </a:endParaRPr>
            </a:p>
            <a:p>
              <a:pPr marL="285750" indent="-285750">
                <a:buFont typeface="Arial" panose="020B0604020202020204" pitchFamily="34" charset="0"/>
                <a:buChar char="•"/>
                <a:defRPr/>
              </a:pPr>
              <a:r>
                <a:rPr lang="fr-CA" sz="1600" dirty="0">
                  <a:solidFill>
                    <a:srgbClr val="004D71"/>
                  </a:solidFill>
                  <a:latin typeface="Calibri" panose="020F0502020204030204" pitchFamily="34" charset="0"/>
                  <a:cs typeface="Arial" pitchFamily="34" charset="0"/>
                </a:rPr>
                <a:t>Engagement du Plan d’action pour un gouvernement ouvert (date limite : </a:t>
              </a:r>
              <a:r>
                <a:rPr lang="fr-CA" sz="1600" dirty="0" smtClean="0">
                  <a:solidFill>
                    <a:srgbClr val="004D71"/>
                  </a:solidFill>
                  <a:latin typeface="Calibri" panose="020F0502020204030204" pitchFamily="34" charset="0"/>
                  <a:cs typeface="Arial" pitchFamily="34" charset="0"/>
                </a:rPr>
                <a:t>le 30</a:t>
              </a:r>
              <a:r>
                <a:rPr lang="fr-CA" sz="1600" dirty="0">
                  <a:solidFill>
                    <a:srgbClr val="004D71"/>
                  </a:solidFill>
                  <a:latin typeface="Calibri" panose="020F0502020204030204" pitchFamily="34" charset="0"/>
                  <a:cs typeface="Arial" pitchFamily="34" charset="0"/>
                </a:rPr>
                <a:t> juin 2018</a:t>
              </a:r>
              <a:r>
                <a:rPr lang="fr-CA" sz="1600" dirty="0" smtClean="0">
                  <a:solidFill>
                    <a:srgbClr val="004D71"/>
                  </a:solidFill>
                  <a:latin typeface="Calibri" panose="020F0502020204030204" pitchFamily="34" charset="0"/>
                  <a:cs typeface="Arial" pitchFamily="34" charset="0"/>
                </a:rPr>
                <a:t>).</a:t>
              </a:r>
              <a:endParaRPr lang="fr-FR" sz="1600" dirty="0">
                <a:solidFill>
                  <a:srgbClr val="004D71"/>
                </a:solidFill>
                <a:latin typeface="Calibri" panose="020F0502020204030204" pitchFamily="34" charset="0"/>
                <a:cs typeface="Arial" pitchFamily="34" charset="0"/>
              </a:endParaRPr>
            </a:p>
            <a:p>
              <a:pPr>
                <a:defRPr/>
              </a:pPr>
              <a:endParaRPr lang="fr-FR" dirty="0">
                <a:solidFill>
                  <a:srgbClr val="004D71"/>
                </a:solidFill>
                <a:latin typeface="Calibri" panose="020F0502020204030204" pitchFamily="34" charset="0"/>
                <a:cs typeface="Arial" pitchFamily="34" charset="0"/>
              </a:endParaRPr>
            </a:p>
          </p:txBody>
        </p:sp>
      </p:grpSp>
      <p:sp>
        <p:nvSpPr>
          <p:cNvPr id="17" name="Text Placeholder 2"/>
          <p:cNvSpPr txBox="1"/>
          <p:nvPr>
            <p:custDataLst>
              <p:tags r:id="rId4"/>
            </p:custDataLst>
          </p:nvPr>
        </p:nvSpPr>
        <p:spPr>
          <a:xfrm>
            <a:off x="621107" y="302252"/>
            <a:ext cx="7341193"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ct val="0"/>
              </a:spcAft>
              <a:buClrTx/>
              <a:buSzTx/>
              <a:buFont typeface="Arial" panose="020B0604020202020204" pitchFamily="34" charset="0"/>
              <a:buNone/>
              <a:defRPr sz="2800" kern="1200" baseline="0">
                <a:solidFill>
                  <a:schemeClr val="accent1"/>
                </a:solidFill>
                <a:latin typeface="Calibri" panose="020F0502020204030204" pitchFamily="34" charset="0"/>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dirty="0">
                <a:solidFill>
                  <a:srgbClr val="004D71"/>
                </a:solidFill>
              </a:rPr>
              <a:t>Engagement du gouvernement</a:t>
            </a:r>
          </a:p>
        </p:txBody>
      </p:sp>
      <p:sp>
        <p:nvSpPr>
          <p:cNvPr id="3" name="ZoneTexte 2">
            <a:extLst>
              <a:ext uri="{FF2B5EF4-FFF2-40B4-BE49-F238E27FC236}">
                <a16:creationId xmlns:a16="http://schemas.microsoft.com/office/drawing/2014/main" xmlns="" id="{2747F427-F08A-4DC4-AB49-C2B5B4D916DF}"/>
              </a:ext>
            </a:extLst>
          </p:cNvPr>
          <p:cNvSpPr txBox="1"/>
          <p:nvPr>
            <p:custDataLst>
              <p:tags r:id="rId5"/>
            </p:custDataLst>
          </p:nvPr>
        </p:nvSpPr>
        <p:spPr>
          <a:xfrm>
            <a:off x="0" y="0"/>
            <a:ext cx="3810000" cy="1270000"/>
          </a:xfrm>
          <a:prstGeom prst="rect">
            <a:avLst/>
          </a:prstGeom>
          <a:noFill/>
        </p:spPr>
        <p:txBody>
          <a:bodyPr vert="horz" rtlCol="0">
            <a:spAutoFit/>
          </a:bodyPr>
          <a:lstStyle/>
          <a:p>
            <a:endParaRPr lang="fr-CA"/>
          </a:p>
        </p:txBody>
      </p:sp>
    </p:spTree>
    <p:extLst>
      <p:ext uri="{BB962C8B-B14F-4D97-AF65-F5344CB8AC3E}">
        <p14:creationId xmlns:p14="http://schemas.microsoft.com/office/powerpoint/2010/main" val="42522278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3</a:t>
            </a:fld>
            <a:endParaRPr lang="fr-CA"/>
          </a:p>
        </p:txBody>
      </p:sp>
      <p:grpSp>
        <p:nvGrpSpPr>
          <p:cNvPr id="39" name="Group 38"/>
          <p:cNvGrpSpPr/>
          <p:nvPr>
            <p:custDataLst>
              <p:tags r:id="rId2"/>
            </p:custDataLst>
          </p:nvPr>
        </p:nvGrpSpPr>
        <p:grpSpPr>
          <a:xfrm>
            <a:off x="535134" y="1412776"/>
            <a:ext cx="8488874" cy="5078313"/>
            <a:chOff x="565584" y="1635096"/>
            <a:chExt cx="8488874" cy="3990671"/>
          </a:xfrm>
        </p:grpSpPr>
        <p:sp>
          <p:nvSpPr>
            <p:cNvPr id="40" name="Rounded Rectangle 39"/>
            <p:cNvSpPr/>
            <p:nvPr>
              <p:custDataLst>
                <p:tags r:id="rId5"/>
              </p:custDataLst>
            </p:nvPr>
          </p:nvSpPr>
          <p:spPr>
            <a:xfrm>
              <a:off x="3883694" y="1635096"/>
              <a:ext cx="5170764" cy="3276600"/>
            </a:xfrm>
            <a:prstGeom prst="roundRect">
              <a:avLst/>
            </a:prstGeom>
            <a:solidFill>
              <a:schemeClr val="accent6">
                <a:lumMod val="75000"/>
              </a:schemeClr>
            </a:solidFill>
            <a:ln w="254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a:p>
          </p:txBody>
        </p:sp>
        <p:sp>
          <p:nvSpPr>
            <p:cNvPr id="41" name="Rounded Rectangle 40"/>
            <p:cNvSpPr/>
            <p:nvPr>
              <p:custDataLst>
                <p:tags r:id="rId6"/>
              </p:custDataLst>
            </p:nvPr>
          </p:nvSpPr>
          <p:spPr>
            <a:xfrm>
              <a:off x="3883694" y="2811106"/>
              <a:ext cx="4204682" cy="2021241"/>
            </a:xfrm>
            <a:prstGeom prst="roundRect">
              <a:avLst/>
            </a:prstGeom>
            <a:solidFill>
              <a:schemeClr val="tx1">
                <a:lumMod val="50000"/>
                <a:lumOff val="50000"/>
              </a:schemeClr>
            </a:solidFill>
            <a:ln w="254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a:p>
          </p:txBody>
        </p:sp>
        <p:sp>
          <p:nvSpPr>
            <p:cNvPr id="42" name="Rounded Rectangle 41"/>
            <p:cNvSpPr/>
            <p:nvPr>
              <p:custDataLst>
                <p:tags r:id="rId7"/>
              </p:custDataLst>
            </p:nvPr>
          </p:nvSpPr>
          <p:spPr>
            <a:xfrm>
              <a:off x="3987919" y="3637493"/>
              <a:ext cx="3699720" cy="1155251"/>
            </a:xfrm>
            <a:prstGeom prst="roundRect">
              <a:avLst/>
            </a:prstGeom>
            <a:solidFill>
              <a:srgbClr val="005172"/>
            </a:solidFill>
            <a:ln w="254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a:p>
          </p:txBody>
        </p:sp>
        <p:sp>
          <p:nvSpPr>
            <p:cNvPr id="43" name="TextBox 6"/>
            <p:cNvSpPr txBox="1"/>
            <p:nvPr/>
          </p:nvSpPr>
          <p:spPr>
            <a:xfrm>
              <a:off x="4233263" y="3612326"/>
              <a:ext cx="988730" cy="40759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2800" b="1">
                  <a:solidFill>
                    <a:schemeClr val="bg1"/>
                  </a:solidFill>
                </a:rPr>
                <a:t>5 248</a:t>
              </a:r>
            </a:p>
          </p:txBody>
        </p:sp>
        <p:sp>
          <p:nvSpPr>
            <p:cNvPr id="44" name="TextBox 8"/>
            <p:cNvSpPr txBox="1"/>
            <p:nvPr/>
          </p:nvSpPr>
          <p:spPr>
            <a:xfrm>
              <a:off x="4233263" y="2807958"/>
              <a:ext cx="1169886" cy="40759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2800" b="1">
                  <a:solidFill>
                    <a:schemeClr val="bg1"/>
                  </a:solidFill>
                </a:rPr>
                <a:t>18 189</a:t>
              </a:r>
            </a:p>
          </p:txBody>
        </p:sp>
        <p:sp>
          <p:nvSpPr>
            <p:cNvPr id="45" name="TextBox 9"/>
            <p:cNvSpPr txBox="1"/>
            <p:nvPr/>
          </p:nvSpPr>
          <p:spPr>
            <a:xfrm>
              <a:off x="4216893" y="1869663"/>
              <a:ext cx="1169886" cy="40759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2800" b="1" dirty="0">
                  <a:solidFill>
                    <a:schemeClr val="bg1"/>
                  </a:solidFill>
                </a:rPr>
                <a:t>65 713</a:t>
              </a:r>
            </a:p>
          </p:txBody>
        </p:sp>
        <p:sp>
          <p:nvSpPr>
            <p:cNvPr id="46" name="TextBox 13"/>
            <p:cNvSpPr txBox="1"/>
            <p:nvPr/>
          </p:nvSpPr>
          <p:spPr>
            <a:xfrm>
              <a:off x="4233263" y="3987450"/>
              <a:ext cx="3454376" cy="8465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600" dirty="0">
                  <a:solidFill>
                    <a:schemeClr val="bg1"/>
                  </a:solidFill>
                </a:rPr>
                <a:t>prorogations de délai demandées.*86 % ont dit que cela « entraverait de façon sérieuse le fonctionnement » (15(a)(i</a:t>
              </a:r>
              <a:r>
                <a:rPr lang="fr-CA" sz="1600" dirty="0" smtClean="0">
                  <a:solidFill>
                    <a:schemeClr val="bg1"/>
                  </a:solidFill>
                </a:rPr>
                <a:t>)).</a:t>
              </a:r>
              <a:endParaRPr lang="fr-CA" sz="1600" dirty="0">
                <a:solidFill>
                  <a:schemeClr val="bg1"/>
                </a:solidFill>
              </a:endParaRPr>
            </a:p>
          </p:txBody>
        </p:sp>
        <p:sp>
          <p:nvSpPr>
            <p:cNvPr id="47" name="TextBox 14"/>
            <p:cNvSpPr txBox="1"/>
            <p:nvPr/>
          </p:nvSpPr>
          <p:spPr>
            <a:xfrm>
              <a:off x="4233263" y="3149436"/>
              <a:ext cx="3717559" cy="4595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600" dirty="0">
                  <a:solidFill>
                    <a:schemeClr val="bg1"/>
                  </a:solidFill>
                </a:rPr>
                <a:t>demandes dont le délai initial de 30 jours est </a:t>
              </a:r>
              <a:r>
                <a:rPr lang="fr-CA" sz="1600" dirty="0" smtClean="0">
                  <a:solidFill>
                    <a:schemeClr val="bg1"/>
                  </a:solidFill>
                </a:rPr>
                <a:t>dépassé;</a:t>
              </a:r>
              <a:endParaRPr lang="fr-CA" sz="1600" dirty="0">
                <a:solidFill>
                  <a:schemeClr val="bg1"/>
                </a:solidFill>
              </a:endParaRPr>
            </a:p>
          </p:txBody>
        </p:sp>
        <p:sp>
          <p:nvSpPr>
            <p:cNvPr id="48" name="TextBox 15"/>
            <p:cNvSpPr txBox="1"/>
            <p:nvPr/>
          </p:nvSpPr>
          <p:spPr>
            <a:xfrm>
              <a:off x="4221157" y="2220802"/>
              <a:ext cx="4193007" cy="4595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600" dirty="0">
                  <a:solidFill>
                    <a:schemeClr val="bg1"/>
                  </a:solidFill>
                </a:rPr>
                <a:t>demandes fermées par les institutions fédérales</a:t>
              </a:r>
            </a:p>
            <a:p>
              <a:r>
                <a:rPr lang="fr-CA" sz="1600" dirty="0">
                  <a:solidFill>
                    <a:schemeClr val="bg1"/>
                  </a:solidFill>
                </a:rPr>
                <a:t>en </a:t>
              </a:r>
              <a:r>
                <a:rPr lang="fr-CA" sz="1600" dirty="0" smtClean="0">
                  <a:solidFill>
                    <a:schemeClr val="bg1"/>
                  </a:solidFill>
                </a:rPr>
                <a:t>2016-2017;</a:t>
              </a:r>
              <a:endParaRPr lang="fr-CA" sz="1600" dirty="0">
                <a:solidFill>
                  <a:schemeClr val="bg1"/>
                </a:solidFill>
              </a:endParaRPr>
            </a:p>
          </p:txBody>
        </p:sp>
        <p:sp>
          <p:nvSpPr>
            <p:cNvPr id="51" name="TextBox 22"/>
            <p:cNvSpPr txBox="1"/>
            <p:nvPr/>
          </p:nvSpPr>
          <p:spPr>
            <a:xfrm>
              <a:off x="565584" y="1635096"/>
              <a:ext cx="3000938" cy="399067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a:t>Article 15 de la </a:t>
              </a:r>
              <a:r>
                <a:rPr lang="fr-CA" i="1" dirty="0"/>
                <a:t>Loi sur la protection des renseignements personnels </a:t>
              </a:r>
              <a:r>
                <a:rPr lang="fr-CA" dirty="0"/>
                <a:t>:</a:t>
              </a:r>
            </a:p>
            <a:p>
              <a:endParaRPr lang="fr-CA" dirty="0"/>
            </a:p>
            <a:p>
              <a:pPr marL="342900" indent="-342900">
                <a:buFontTx/>
                <a:buChar char="-"/>
              </a:pPr>
              <a:r>
                <a:rPr lang="fr-CA" b="1" dirty="0"/>
                <a:t>Délai initial de 30 jours </a:t>
              </a:r>
              <a:r>
                <a:rPr lang="fr-CA" dirty="0"/>
                <a:t>pour les demandes de renseignements </a:t>
              </a:r>
              <a:r>
                <a:rPr lang="fr-CA" dirty="0" smtClean="0"/>
                <a:t>personnels.</a:t>
              </a:r>
              <a:endParaRPr lang="fr-CA" dirty="0"/>
            </a:p>
            <a:p>
              <a:pPr marL="342900" indent="-342900">
                <a:buFontTx/>
                <a:buChar char="-"/>
              </a:pPr>
              <a:endParaRPr lang="fr-CA" dirty="0"/>
            </a:p>
            <a:p>
              <a:pPr marL="342900" indent="-342900">
                <a:buFontTx/>
                <a:buChar char="-"/>
              </a:pPr>
              <a:r>
                <a:rPr lang="fr-CA" b="1" dirty="0"/>
                <a:t>Prorogation de délai de 30 jours supplémentaires </a:t>
              </a:r>
              <a:r>
                <a:rPr lang="fr-CA" dirty="0"/>
                <a:t>permise pour certains </a:t>
              </a:r>
              <a:r>
                <a:rPr lang="fr-CA" dirty="0" smtClean="0"/>
                <a:t>motifs.</a:t>
              </a:r>
              <a:endParaRPr lang="fr-CA" dirty="0"/>
            </a:p>
            <a:p>
              <a:pPr marL="342900" indent="-342900">
                <a:buFontTx/>
                <a:buChar char="-"/>
              </a:pPr>
              <a:endParaRPr lang="fr-CA" dirty="0"/>
            </a:p>
            <a:p>
              <a:pPr marL="342900" indent="-342900">
                <a:buFontTx/>
                <a:buChar char="-"/>
              </a:pPr>
              <a:r>
                <a:rPr lang="fr-CA" b="1" dirty="0"/>
                <a:t>Doit aviser </a:t>
              </a:r>
              <a:r>
                <a:rPr lang="fr-CA" dirty="0"/>
                <a:t>le demandeur de la prorogation et du droit de porter </a:t>
              </a:r>
              <a:r>
                <a:rPr lang="fr-CA" dirty="0" smtClean="0"/>
                <a:t>plainte.</a:t>
              </a:r>
              <a:endParaRPr lang="fr-CA" dirty="0"/>
            </a:p>
            <a:p>
              <a:endParaRPr lang="fr-CA" dirty="0"/>
            </a:p>
          </p:txBody>
        </p:sp>
      </p:grpSp>
      <p:sp>
        <p:nvSpPr>
          <p:cNvPr id="3" name="TextBox 2"/>
          <p:cNvSpPr txBox="1"/>
          <p:nvPr>
            <p:custDataLst>
              <p:tags r:id="rId3"/>
            </p:custDataLst>
          </p:nvPr>
        </p:nvSpPr>
        <p:spPr>
          <a:xfrm>
            <a:off x="3957468" y="5769260"/>
            <a:ext cx="4424926" cy="461665"/>
          </a:xfrm>
          <a:prstGeom prst="rect">
            <a:avLst/>
          </a:prstGeom>
          <a:noFill/>
        </p:spPr>
        <p:txBody>
          <a:bodyPr wrap="square" rtlCol="0">
            <a:spAutoFit/>
          </a:bodyPr>
          <a:lstStyle/>
          <a:p>
            <a:r>
              <a:rPr lang="fr-CA" sz="1200" dirty="0"/>
              <a:t>* Les institutions ont omis de donner un avis de prorogation dans 12 941 cas. </a:t>
            </a:r>
          </a:p>
        </p:txBody>
      </p:sp>
      <p:sp>
        <p:nvSpPr>
          <p:cNvPr id="19" name="Text Placeholder 2"/>
          <p:cNvSpPr txBox="1"/>
          <p:nvPr>
            <p:custDataLst>
              <p:tags r:id="rId4"/>
            </p:custDataLst>
          </p:nvPr>
        </p:nvSpPr>
        <p:spPr>
          <a:xfrm>
            <a:off x="649298" y="291731"/>
            <a:ext cx="8279186"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ct val="0"/>
              </a:spcAft>
              <a:buClrTx/>
              <a:buSzTx/>
              <a:buFont typeface="Arial" panose="020B0604020202020204" pitchFamily="34" charset="0"/>
              <a:buNone/>
              <a:defRPr sz="2800" kern="1200" baseline="0">
                <a:solidFill>
                  <a:schemeClr val="accent1"/>
                </a:solidFill>
                <a:latin typeface="Calibri" panose="020F0502020204030204" pitchFamily="34" charset="0"/>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CA" dirty="0">
                <a:solidFill>
                  <a:srgbClr val="004D71"/>
                </a:solidFill>
              </a:rPr>
              <a:t>Prorogations de délai : pratiques actuelles</a:t>
            </a:r>
          </a:p>
        </p:txBody>
      </p:sp>
    </p:spTree>
    <p:extLst>
      <p:ext uri="{BB962C8B-B14F-4D97-AF65-F5344CB8AC3E}">
        <p14:creationId xmlns:p14="http://schemas.microsoft.com/office/powerpoint/2010/main" val="767753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en-CA" smtClean="0"/>
              <a:t>4</a:t>
            </a:fld>
            <a:endParaRPr lang="en-CA"/>
          </a:p>
        </p:txBody>
      </p:sp>
      <p:sp>
        <p:nvSpPr>
          <p:cNvPr id="4" name="Content Placeholder 3"/>
          <p:cNvSpPr>
            <a:spLocks noGrp="1"/>
          </p:cNvSpPr>
          <p:nvPr>
            <p:ph idx="10"/>
            <p:custDataLst>
              <p:tags r:id="rId2"/>
            </p:custDataLst>
          </p:nvPr>
        </p:nvSpPr>
        <p:spPr/>
        <p:txBody>
          <a:bodyPr/>
          <a:lstStyle/>
          <a:p>
            <a:r>
              <a:rPr lang="fr-CA" b="1" noProof="0" dirty="0"/>
              <a:t>Directive sur les demandes de renseignements personnels et sur la correction de renseignements personnels</a:t>
            </a:r>
          </a:p>
          <a:p>
            <a:endParaRPr lang="fr-CA" noProof="0" dirty="0"/>
          </a:p>
          <a:p>
            <a:r>
              <a:rPr lang="fr-CA" dirty="0"/>
              <a:t>4.2 Les responsables des institutions gouvernementales ou leurs délégués sont responsables de ce qui suit :</a:t>
            </a:r>
            <a:endParaRPr lang="fr-CA" noProof="0" dirty="0"/>
          </a:p>
          <a:p>
            <a:r>
              <a:rPr lang="fr-CA" noProof="0" dirty="0"/>
              <a:t>	</a:t>
            </a:r>
          </a:p>
          <a:p>
            <a:pPr marL="457200" lvl="1" indent="0">
              <a:buNone/>
            </a:pPr>
            <a:r>
              <a:rPr lang="fr-CA" b="1" dirty="0">
                <a:solidFill>
                  <a:schemeClr val="accent6">
                    <a:lumMod val="75000"/>
                  </a:schemeClr>
                </a:solidFill>
              </a:rPr>
              <a:t>4.2.7 Fournir une explication écrite au demandeur s’il faut plus de 30 jours pour répondre à une demande d’accès aux renseignements </a:t>
            </a:r>
            <a:r>
              <a:rPr lang="fr-CA" b="1" dirty="0" smtClean="0">
                <a:solidFill>
                  <a:schemeClr val="accent6">
                    <a:lumMod val="75000"/>
                  </a:schemeClr>
                </a:solidFill>
              </a:rPr>
              <a:t>personnels.</a:t>
            </a:r>
            <a:endParaRPr lang="fr-CA" b="1" noProof="0" dirty="0">
              <a:solidFill>
                <a:schemeClr val="accent6">
                  <a:lumMod val="75000"/>
                </a:schemeClr>
              </a:solidFill>
            </a:endParaRPr>
          </a:p>
          <a:p>
            <a:pPr marL="457200" lvl="1" indent="0">
              <a:buNone/>
            </a:pPr>
            <a:r>
              <a:rPr lang="fr-CA" b="1" dirty="0">
                <a:solidFill>
                  <a:schemeClr val="accent6">
                    <a:lumMod val="75000"/>
                  </a:schemeClr>
                </a:solidFill>
              </a:rPr>
              <a:t>4.2.8 Indiquer dans le rapport annuel de l’institution au Parlement, le nombre de prorogations de délai et les motifs sous­-jacents.</a:t>
            </a:r>
            <a:endParaRPr lang="fr-CA" b="1" noProof="0" dirty="0">
              <a:solidFill>
                <a:schemeClr val="accent6">
                  <a:lumMod val="75000"/>
                </a:schemeClr>
              </a:solidFill>
            </a:endParaRPr>
          </a:p>
        </p:txBody>
      </p:sp>
      <p:sp>
        <p:nvSpPr>
          <p:cNvPr id="6" name="Text Placeholder 2"/>
          <p:cNvSpPr txBox="1"/>
          <p:nvPr>
            <p:custDataLst>
              <p:tags r:id="rId3"/>
            </p:custDataLst>
          </p:nvPr>
        </p:nvSpPr>
        <p:spPr>
          <a:xfrm>
            <a:off x="786210" y="381824"/>
            <a:ext cx="7900590"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ct val="0"/>
              </a:spcAft>
              <a:buClrTx/>
              <a:buSzTx/>
              <a:buFont typeface="Arial" panose="020B0604020202020204" pitchFamily="34" charset="0"/>
              <a:buNone/>
              <a:defRPr sz="2800" kern="1200" baseline="0">
                <a:solidFill>
                  <a:schemeClr val="accent1"/>
                </a:solidFill>
                <a:latin typeface="Calibri" panose="020F0502020204030204" pitchFamily="34" charset="0"/>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CA">
                <a:solidFill>
                  <a:srgbClr val="004D71"/>
                </a:solidFill>
              </a:rPr>
              <a:t>Approche</a:t>
            </a:r>
          </a:p>
          <a:p>
            <a:endParaRPr lang="en-CA">
              <a:solidFill>
                <a:srgbClr val="004D71"/>
              </a:solidFill>
            </a:endParaRPr>
          </a:p>
        </p:txBody>
      </p:sp>
    </p:spTree>
    <p:extLst>
      <p:ext uri="{BB962C8B-B14F-4D97-AF65-F5344CB8AC3E}">
        <p14:creationId xmlns:p14="http://schemas.microsoft.com/office/powerpoint/2010/main" val="34263285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en-CA" smtClean="0"/>
              <a:t>5</a:t>
            </a:fld>
            <a:endParaRPr lang="en-CA"/>
          </a:p>
        </p:txBody>
      </p:sp>
      <p:sp>
        <p:nvSpPr>
          <p:cNvPr id="3" name="Text Placeholder 2"/>
          <p:cNvSpPr>
            <a:spLocks noGrp="1"/>
          </p:cNvSpPr>
          <p:nvPr>
            <p:ph type="body" sz="quarter" idx="11"/>
            <p:custDataLst>
              <p:tags r:id="rId2"/>
            </p:custDataLst>
          </p:nvPr>
        </p:nvSpPr>
        <p:spPr>
          <a:xfrm>
            <a:off x="683568" y="246074"/>
            <a:ext cx="7632848" cy="878670"/>
          </a:xfrm>
        </p:spPr>
        <p:txBody>
          <a:bodyPr/>
          <a:lstStyle/>
          <a:p>
            <a:r>
              <a:rPr lang="fr-CA" sz="2400" dirty="0" smtClean="0"/>
              <a:t>Nouvelles exigences en matière d’établissement de rapports</a:t>
            </a:r>
            <a:endParaRPr lang="en-CA" sz="2400" dirty="0"/>
          </a:p>
        </p:txBody>
      </p:sp>
      <p:graphicFrame>
        <p:nvGraphicFramePr>
          <p:cNvPr id="7" name="Content Placeholder 6"/>
          <p:cNvGraphicFramePr>
            <a:graphicFrameLocks noGrp="1"/>
          </p:cNvGraphicFramePr>
          <p:nvPr>
            <p:ph idx="10"/>
            <p:custDataLst>
              <p:tags r:id="rId3"/>
            </p:custDataLst>
            <p:extLst>
              <p:ext uri="{D42A27DB-BD31-4B8C-83A1-F6EECF244321}">
                <p14:modId xmlns:p14="http://schemas.microsoft.com/office/powerpoint/2010/main" val="2041473344"/>
              </p:ext>
            </p:extLst>
          </p:nvPr>
        </p:nvGraphicFramePr>
        <p:xfrm>
          <a:off x="1394576" y="1120800"/>
          <a:ext cx="7281880" cy="2172069"/>
        </p:xfrm>
        <a:graphic>
          <a:graphicData uri="http://schemas.openxmlformats.org/drawingml/2006/table">
            <a:tbl>
              <a:tblPr>
                <a:tableStyleId>{5C22544A-7EE6-4342-B048-85BDC9FD1C3A}</a:tableStyleId>
              </a:tblPr>
              <a:tblGrid>
                <a:gridCol w="1305216"/>
                <a:gridCol w="710398"/>
                <a:gridCol w="485568"/>
                <a:gridCol w="536148"/>
                <a:gridCol w="538678"/>
                <a:gridCol w="538678"/>
                <a:gridCol w="1021717"/>
                <a:gridCol w="971135"/>
                <a:gridCol w="971135"/>
                <a:gridCol w="203207"/>
              </a:tblGrid>
              <a:tr h="441076">
                <a:tc gridSpan="9">
                  <a:txBody>
                    <a:bodyPr/>
                    <a:lstStyle/>
                    <a:p>
                      <a:pPr algn="l" fontAlgn="ctr"/>
                      <a:r>
                        <a:rPr lang="fr-CA" sz="1000" u="none" strike="noStrike" noProof="0" dirty="0" smtClean="0">
                          <a:effectLst/>
                        </a:rPr>
                        <a:t> Raisons de la prorogation</a:t>
                      </a:r>
                      <a:r>
                        <a:rPr lang="fr-CA" sz="1000" u="none" strike="noStrike" baseline="0" noProof="0" dirty="0" smtClean="0">
                          <a:effectLst/>
                        </a:rPr>
                        <a:t> et de la disposition de demandes</a:t>
                      </a:r>
                      <a:endParaRPr lang="fr-CA" sz="1000" b="1" i="0" u="none" strike="noStrike" noProof="0" dirty="0">
                        <a:solidFill>
                          <a:srgbClr val="000000"/>
                        </a:solidFill>
                        <a:effectLst/>
                        <a:latin typeface="Arial" panose="020B0604020202020204" pitchFamily="34" charset="0"/>
                      </a:endParaRPr>
                    </a:p>
                  </a:txBody>
                  <a:tcPr marL="79146" marR="8794" marT="8794" marB="0" anchor="ct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pPr algn="l" fontAlgn="b"/>
                      <a:endParaRPr lang="en-CA" sz="1000" b="0" i="0" u="none" strike="noStrike" dirty="0">
                        <a:solidFill>
                          <a:srgbClr val="000000"/>
                        </a:solidFill>
                        <a:effectLst/>
                        <a:latin typeface="Arial" panose="020B0604020202020204" pitchFamily="34" charset="0"/>
                      </a:endParaRPr>
                    </a:p>
                  </a:txBody>
                  <a:tcPr marL="8794" marR="8794" marT="8794" marB="0" anchor="b"/>
                </a:tc>
                <a:tc hMerge="1">
                  <a:txBody>
                    <a:bodyPr/>
                    <a:lstStyle/>
                    <a:p>
                      <a:pPr algn="l" fontAlgn="b"/>
                      <a:endParaRPr lang="en-CA" sz="1000" b="0" i="0" u="none" strike="noStrike">
                        <a:solidFill>
                          <a:srgbClr val="000000"/>
                        </a:solidFill>
                        <a:effectLst/>
                        <a:latin typeface="Arial" panose="020B0604020202020204" pitchFamily="34" charset="0"/>
                      </a:endParaRPr>
                    </a:p>
                  </a:txBody>
                  <a:tcPr marL="8794" marR="8794" marT="8794" marB="0" anchor="b"/>
                </a:tc>
                <a:tc hMerge="1">
                  <a:txBody>
                    <a:bodyPr/>
                    <a:lstStyle/>
                    <a:p>
                      <a:pPr algn="l" fontAlgn="b"/>
                      <a:endParaRPr lang="en-CA" sz="1000" b="0" i="0" u="none" strike="noStrike">
                        <a:solidFill>
                          <a:srgbClr val="000000"/>
                        </a:solidFill>
                        <a:effectLst/>
                        <a:latin typeface="Arial" panose="020B0604020202020204" pitchFamily="34" charset="0"/>
                      </a:endParaRPr>
                    </a:p>
                  </a:txBody>
                  <a:tcPr marL="8794" marR="8794" marT="8794" marB="0" anchor="b"/>
                </a:tc>
                <a:tc hMerge="1">
                  <a:txBody>
                    <a:bodyPr/>
                    <a:lstStyle/>
                    <a:p>
                      <a:pPr algn="l" fontAlgn="b"/>
                      <a:endParaRPr lang="en-CA" sz="1000" b="0" i="0" u="none" strike="noStrike">
                        <a:solidFill>
                          <a:srgbClr val="000000"/>
                        </a:solidFill>
                        <a:effectLst/>
                        <a:latin typeface="Arial" panose="020B0604020202020204" pitchFamily="34" charset="0"/>
                      </a:endParaRPr>
                    </a:p>
                  </a:txBody>
                  <a:tcPr marL="8794" marR="8794" marT="8794" marB="0" anchor="b"/>
                </a:tc>
                <a:tc>
                  <a:txBody>
                    <a:bodyPr/>
                    <a:lstStyle/>
                    <a:p>
                      <a:pPr algn="l" fontAlgn="b"/>
                      <a:endParaRPr lang="fr-CA" sz="1000" b="0" i="0" u="none" strike="noStrike" noProof="0" dirty="0">
                        <a:solidFill>
                          <a:srgbClr val="000000"/>
                        </a:solidFill>
                        <a:effectLst/>
                        <a:latin typeface="Arial" panose="020B0604020202020204" pitchFamily="34" charset="0"/>
                      </a:endParaRPr>
                    </a:p>
                  </a:txBody>
                  <a:tcPr marL="8794" marR="8794" marT="8794" marB="0" anchor="b"/>
                </a:tc>
              </a:tr>
              <a:tr h="475937">
                <a:tc rowSpan="2">
                  <a:txBody>
                    <a:bodyPr/>
                    <a:lstStyle/>
                    <a:p>
                      <a:pPr algn="ctr" fontAlgn="b"/>
                      <a:r>
                        <a:rPr lang="fr-CA" sz="900" u="none" strike="noStrike" baseline="0" noProof="0" dirty="0" smtClean="0">
                          <a:effectLst/>
                        </a:rPr>
                        <a:t>Nombre </a:t>
                      </a:r>
                      <a:r>
                        <a:rPr lang="fr-CA" sz="900" u="none" strike="noStrike" noProof="0" dirty="0" smtClean="0">
                          <a:effectLst/>
                        </a:rPr>
                        <a:t>de demandes quand une prorogation</a:t>
                      </a:r>
                      <a:r>
                        <a:rPr lang="fr-CA" sz="900" u="none" strike="noStrike" baseline="0" noProof="0" dirty="0" smtClean="0">
                          <a:effectLst/>
                        </a:rPr>
                        <a:t> a été effectuée</a:t>
                      </a:r>
                      <a:endParaRPr lang="fr-CA" sz="900" b="1" i="0" u="none" strike="noStrike" noProof="0" dirty="0">
                        <a:solidFill>
                          <a:srgbClr val="000000"/>
                        </a:solidFill>
                        <a:effectLst/>
                        <a:latin typeface="Arial" panose="020B0604020202020204" pitchFamily="34" charset="0"/>
                      </a:endParaRPr>
                    </a:p>
                  </a:txBody>
                  <a:tcPr marL="8794" marR="8794" marT="8794" marB="0" anchor="b"/>
                </a:tc>
                <a:tc gridSpan="4">
                  <a:txBody>
                    <a:bodyPr/>
                    <a:lstStyle/>
                    <a:p>
                      <a:pPr algn="ctr" fontAlgn="b"/>
                      <a:r>
                        <a:rPr lang="fr-CA" sz="900" u="none" strike="noStrike" noProof="0" dirty="0" smtClean="0">
                          <a:effectLst/>
                        </a:rPr>
                        <a:t>15</a:t>
                      </a:r>
                      <a:r>
                        <a:rPr lang="fr-CA" sz="900" i="1" u="none" strike="noStrike" noProof="0" dirty="0" smtClean="0">
                          <a:effectLst/>
                        </a:rPr>
                        <a:t>a)</a:t>
                      </a:r>
                      <a:r>
                        <a:rPr lang="fr-CA" sz="900" u="none" strike="noStrike" noProof="0" dirty="0" smtClean="0">
                          <a:effectLst/>
                        </a:rPr>
                        <a:t>(i) Interférence non-raisonnable avec les opération</a:t>
                      </a:r>
                      <a:endParaRPr lang="fr-CA" sz="900" b="1" i="0" u="none" strike="noStrike" noProof="0" dirty="0">
                        <a:solidFill>
                          <a:srgbClr val="000000"/>
                        </a:solidFill>
                        <a:effectLst/>
                        <a:latin typeface="Arial" panose="020B0604020202020204" pitchFamily="34" charset="0"/>
                      </a:endParaRPr>
                    </a:p>
                  </a:txBody>
                  <a:tcPr marL="8794" marR="8794" marT="8794" marB="0" anchor="b"/>
                </a:tc>
                <a:tc hMerge="1">
                  <a:txBody>
                    <a:bodyPr/>
                    <a:lstStyle/>
                    <a:p>
                      <a:endParaRPr lang="en-CA"/>
                    </a:p>
                  </a:txBody>
                  <a:tcPr/>
                </a:tc>
                <a:tc hMerge="1">
                  <a:txBody>
                    <a:bodyPr/>
                    <a:lstStyle/>
                    <a:p>
                      <a:endParaRPr lang="en-CA"/>
                    </a:p>
                  </a:txBody>
                  <a:tcPr/>
                </a:tc>
                <a:tc hMerge="1">
                  <a:txBody>
                    <a:bodyPr/>
                    <a:lstStyle/>
                    <a:p>
                      <a:endParaRPr lang="en-CA"/>
                    </a:p>
                  </a:txBody>
                  <a:tcPr/>
                </a:tc>
                <a:tc gridSpan="3">
                  <a:txBody>
                    <a:bodyPr/>
                    <a:lstStyle/>
                    <a:p>
                      <a:pPr algn="ctr" fontAlgn="b"/>
                      <a:r>
                        <a:rPr lang="fr-CA" sz="900" u="none" strike="noStrike" noProof="0" dirty="0" smtClean="0">
                          <a:effectLst/>
                        </a:rPr>
                        <a:t>15</a:t>
                      </a:r>
                      <a:r>
                        <a:rPr lang="fr-CA" sz="900" i="1" u="none" strike="noStrike" noProof="0" dirty="0" smtClean="0">
                          <a:effectLst/>
                        </a:rPr>
                        <a:t>a)</a:t>
                      </a:r>
                      <a:r>
                        <a:rPr lang="fr-CA" sz="900" u="none" strike="noStrike" noProof="0" dirty="0" smtClean="0">
                          <a:effectLst/>
                        </a:rPr>
                        <a:t>(ii)</a:t>
                      </a:r>
                      <a:br>
                        <a:rPr lang="fr-CA" sz="900" u="none" strike="noStrike" noProof="0" dirty="0" smtClean="0">
                          <a:effectLst/>
                        </a:rPr>
                      </a:br>
                      <a:r>
                        <a:rPr lang="fr-CA" sz="900" u="none" strike="noStrike" noProof="0" dirty="0" smtClean="0">
                          <a:effectLst/>
                        </a:rPr>
                        <a:t>Consultations</a:t>
                      </a:r>
                      <a:endParaRPr lang="fr-CA" sz="900" b="1" i="0" u="none" strike="noStrike" noProof="0" dirty="0">
                        <a:solidFill>
                          <a:srgbClr val="000000"/>
                        </a:solidFill>
                        <a:effectLst/>
                        <a:latin typeface="Arial" panose="020B0604020202020204" pitchFamily="34" charset="0"/>
                      </a:endParaRPr>
                    </a:p>
                  </a:txBody>
                  <a:tcPr marL="8794" marR="8794" marT="8794" marB="0" anchor="b"/>
                </a:tc>
                <a:tc hMerge="1">
                  <a:txBody>
                    <a:bodyPr/>
                    <a:lstStyle/>
                    <a:p>
                      <a:endParaRPr lang="en-CA"/>
                    </a:p>
                  </a:txBody>
                  <a:tcPr/>
                </a:tc>
                <a:tc hMerge="1">
                  <a:txBody>
                    <a:bodyPr/>
                    <a:lstStyle/>
                    <a:p>
                      <a:endParaRPr lang="en-CA"/>
                    </a:p>
                  </a:txBody>
                  <a:tcPr/>
                </a:tc>
                <a:tc rowSpan="2">
                  <a:txBody>
                    <a:bodyPr/>
                    <a:lstStyle/>
                    <a:p>
                      <a:pPr algn="ctr" fontAlgn="t"/>
                      <a:r>
                        <a:rPr lang="fr-CA" sz="900" u="none" strike="noStrike" noProof="0" dirty="0" smtClean="0">
                          <a:effectLst/>
                        </a:rPr>
                        <a:t>15</a:t>
                      </a:r>
                      <a:r>
                        <a:rPr lang="fr-CA" sz="900" i="1" u="none" strike="noStrike" noProof="0" dirty="0" smtClean="0">
                          <a:effectLst/>
                        </a:rPr>
                        <a:t>b)</a:t>
                      </a:r>
                      <a:r>
                        <a:rPr lang="fr-CA" sz="900" u="none" strike="noStrike" noProof="0" dirty="0" smtClean="0">
                          <a:effectLst/>
                        </a:rPr>
                        <a:t/>
                      </a:r>
                      <a:br>
                        <a:rPr lang="fr-CA" sz="900" u="none" strike="noStrike" noProof="0" dirty="0" smtClean="0">
                          <a:effectLst/>
                        </a:rPr>
                      </a:br>
                      <a:r>
                        <a:rPr lang="fr-CA" sz="900" u="none" strike="noStrike" noProof="0" dirty="0" smtClean="0">
                          <a:effectLst/>
                        </a:rPr>
                        <a:t>Traduction</a:t>
                      </a:r>
                      <a:r>
                        <a:rPr lang="fr-CA" sz="900" u="none" strike="noStrike" baseline="0" noProof="0" dirty="0" smtClean="0">
                          <a:effectLst/>
                        </a:rPr>
                        <a:t> ou conversion</a:t>
                      </a:r>
                      <a:endParaRPr lang="fr-CA" sz="900" b="1" i="0" u="none" strike="noStrike" noProof="0" dirty="0">
                        <a:solidFill>
                          <a:srgbClr val="000000"/>
                        </a:solidFill>
                        <a:effectLst/>
                        <a:latin typeface="Arial" panose="020B0604020202020204" pitchFamily="34" charset="0"/>
                      </a:endParaRPr>
                    </a:p>
                  </a:txBody>
                  <a:tcPr marL="8794" marR="8794" marT="8794" marB="0"/>
                </a:tc>
                <a:tc>
                  <a:txBody>
                    <a:bodyPr/>
                    <a:lstStyle/>
                    <a:p>
                      <a:endParaRPr lang="fr-CA" sz="1700" noProof="0" dirty="0"/>
                    </a:p>
                  </a:txBody>
                  <a:tcPr marL="84422" marR="84422" marT="42211" marB="42211"/>
                </a:tc>
              </a:tr>
              <a:tr h="779119">
                <a:tc vMerge="1">
                  <a:txBody>
                    <a:bodyPr/>
                    <a:lstStyle/>
                    <a:p>
                      <a:endParaRPr lang="en-CA"/>
                    </a:p>
                  </a:txBody>
                  <a:tcPr/>
                </a:tc>
                <a:tc>
                  <a:txBody>
                    <a:bodyPr/>
                    <a:lstStyle/>
                    <a:p>
                      <a:pPr algn="ctr" fontAlgn="b"/>
                      <a:r>
                        <a:rPr lang="fr-CA" sz="700" b="0" i="0" u="none" strike="noStrike" baseline="0" noProof="0" dirty="0" smtClean="0">
                          <a:solidFill>
                            <a:srgbClr val="000000"/>
                          </a:solidFill>
                          <a:effectLst/>
                          <a:latin typeface="+mn-lt"/>
                        </a:rPr>
                        <a:t>Examen plus approfondi requis</a:t>
                      </a:r>
                      <a:endParaRPr lang="fr-CA" sz="700" b="0" i="0" u="none" strike="noStrike" noProof="0" dirty="0">
                        <a:solidFill>
                          <a:srgbClr val="000000"/>
                        </a:solidFill>
                        <a:effectLst/>
                        <a:latin typeface="+mn-lt"/>
                      </a:endParaRPr>
                    </a:p>
                  </a:txBody>
                  <a:tcPr marL="8794" marR="8794" marT="8794"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fr-CA" sz="700" u="none" strike="noStrike" noProof="0" dirty="0" smtClean="0">
                          <a:effectLst/>
                        </a:rPr>
                        <a:t>Volume important</a:t>
                      </a:r>
                      <a:endParaRPr lang="fr-CA" sz="700" b="1" i="0" u="none" strike="noStrike" noProof="0" dirty="0" smtClean="0">
                        <a:solidFill>
                          <a:srgbClr val="000000"/>
                        </a:solidFill>
                        <a:effectLst/>
                        <a:latin typeface="Arial" panose="020B0604020202020204" pitchFamily="34" charset="0"/>
                      </a:endParaRPr>
                    </a:p>
                    <a:p>
                      <a:pPr algn="ctr" fontAlgn="b"/>
                      <a:r>
                        <a:rPr lang="fr-CA" sz="700" u="none" strike="noStrike" noProof="0" dirty="0" smtClean="0">
                          <a:effectLst/>
                        </a:rPr>
                        <a:t> de pages</a:t>
                      </a:r>
                      <a:endParaRPr lang="fr-CA" sz="700" b="1" i="0" u="none" strike="noStrike" noProof="0" dirty="0">
                        <a:solidFill>
                          <a:srgbClr val="000000"/>
                        </a:solidFill>
                        <a:effectLst/>
                        <a:latin typeface="Arial" panose="020B0604020202020204" pitchFamily="34" charset="0"/>
                      </a:endParaRPr>
                    </a:p>
                  </a:txBody>
                  <a:tcPr marL="8794" marR="8794" marT="8794" marB="0" anchor="b"/>
                </a:tc>
                <a:tc>
                  <a:txBody>
                    <a:bodyPr/>
                    <a:lstStyle/>
                    <a:p>
                      <a:pPr algn="ctr" fontAlgn="b"/>
                      <a:r>
                        <a:rPr lang="fr-CA" sz="700" u="none" strike="noStrike" noProof="0" dirty="0" smtClean="0">
                          <a:effectLst/>
                        </a:rPr>
                        <a:t>Volume</a:t>
                      </a:r>
                      <a:r>
                        <a:rPr lang="fr-CA" sz="700" u="none" strike="noStrike" baseline="0" noProof="0" dirty="0" smtClean="0">
                          <a:effectLst/>
                        </a:rPr>
                        <a:t> important de demandes</a:t>
                      </a:r>
                      <a:endParaRPr lang="fr-CA" sz="700" b="1" i="0" u="none" strike="noStrike" noProof="0" dirty="0">
                        <a:solidFill>
                          <a:srgbClr val="000000"/>
                        </a:solidFill>
                        <a:effectLst/>
                        <a:latin typeface="Arial" panose="020B0604020202020204" pitchFamily="34" charset="0"/>
                      </a:endParaRPr>
                    </a:p>
                  </a:txBody>
                  <a:tcPr marL="8794" marR="8794" marT="8794" marB="0" anchor="b"/>
                </a:tc>
                <a:tc>
                  <a:txBody>
                    <a:bodyPr/>
                    <a:lstStyle/>
                    <a:p>
                      <a:pPr algn="ctr" fontAlgn="b"/>
                      <a:r>
                        <a:rPr lang="fr-CA" sz="700" u="none" strike="noStrike" noProof="0" dirty="0" smtClean="0">
                          <a:effectLst/>
                        </a:rPr>
                        <a:t>Documents difficiles à obtenir</a:t>
                      </a:r>
                      <a:endParaRPr lang="fr-CA" sz="700" b="1" i="0" u="none" strike="noStrike" noProof="0" dirty="0">
                        <a:solidFill>
                          <a:srgbClr val="000000"/>
                        </a:solidFill>
                        <a:effectLst/>
                        <a:latin typeface="Arial" panose="020B0604020202020204" pitchFamily="34" charset="0"/>
                      </a:endParaRPr>
                    </a:p>
                  </a:txBody>
                  <a:tcPr marL="8794" marR="8794" marT="8794" marB="0" anchor="b"/>
                </a:tc>
                <a:tc>
                  <a:txBody>
                    <a:bodyPr/>
                    <a:lstStyle/>
                    <a:p>
                      <a:pPr algn="ctr" fontAlgn="b"/>
                      <a:r>
                        <a:rPr lang="fr-CA" sz="700" u="none" strike="noStrike" noProof="0" dirty="0" smtClean="0">
                          <a:effectLst/>
                        </a:rPr>
                        <a:t>Document</a:t>
                      </a:r>
                      <a:r>
                        <a:rPr lang="fr-CA" sz="700" u="none" strike="noStrike" baseline="0" noProof="0" dirty="0" smtClean="0">
                          <a:effectLst/>
                        </a:rPr>
                        <a:t> confidentiel du Cabinet</a:t>
                      </a:r>
                      <a:r>
                        <a:rPr lang="fr-CA" sz="700" u="none" strike="noStrike" noProof="0" dirty="0" smtClean="0">
                          <a:effectLst/>
                        </a:rPr>
                        <a:t> (Section 70)</a:t>
                      </a:r>
                      <a:endParaRPr lang="fr-CA" sz="700" b="1" i="0" u="none" strike="noStrike" noProof="0" dirty="0">
                        <a:solidFill>
                          <a:srgbClr val="000000"/>
                        </a:solidFill>
                        <a:effectLst/>
                        <a:latin typeface="Arial" panose="020B0604020202020204" pitchFamily="34" charset="0"/>
                      </a:endParaRPr>
                    </a:p>
                  </a:txBody>
                  <a:tcPr marL="8794" marR="8794" marT="8794" marB="0" anchor="b"/>
                </a:tc>
                <a:tc>
                  <a:txBody>
                    <a:bodyPr/>
                    <a:lstStyle/>
                    <a:p>
                      <a:pPr algn="ctr" fontAlgn="b"/>
                      <a:r>
                        <a:rPr lang="fr-CA" sz="900" u="none" strike="noStrike" noProof="0" dirty="0" smtClean="0">
                          <a:effectLst/>
                        </a:rPr>
                        <a:t>Externe</a:t>
                      </a:r>
                      <a:endParaRPr lang="fr-CA" sz="900" b="1" i="0" u="none" strike="noStrike" noProof="0" dirty="0">
                        <a:solidFill>
                          <a:srgbClr val="000000"/>
                        </a:solidFill>
                        <a:effectLst/>
                        <a:latin typeface="Arial" panose="020B0604020202020204" pitchFamily="34" charset="0"/>
                      </a:endParaRPr>
                    </a:p>
                  </a:txBody>
                  <a:tcPr marL="8794" marR="8794" marT="8794" marB="0" anchor="b"/>
                </a:tc>
                <a:tc>
                  <a:txBody>
                    <a:bodyPr/>
                    <a:lstStyle/>
                    <a:p>
                      <a:pPr algn="ctr" fontAlgn="b"/>
                      <a:r>
                        <a:rPr lang="fr-CA" sz="900" u="none" strike="noStrike" noProof="0" dirty="0" smtClean="0">
                          <a:effectLst/>
                        </a:rPr>
                        <a:t>Interne</a:t>
                      </a:r>
                      <a:endParaRPr lang="fr-CA" sz="900" b="1" i="0" u="none" strike="noStrike" noProof="0" dirty="0">
                        <a:solidFill>
                          <a:srgbClr val="000000"/>
                        </a:solidFill>
                        <a:effectLst/>
                        <a:latin typeface="Arial" panose="020B0604020202020204" pitchFamily="34" charset="0"/>
                      </a:endParaRPr>
                    </a:p>
                  </a:txBody>
                  <a:tcPr marL="8794" marR="8794" marT="8794" marB="0" anchor="b"/>
                </a:tc>
                <a:tc vMerge="1">
                  <a:txBody>
                    <a:bodyPr/>
                    <a:lstStyle/>
                    <a:p>
                      <a:endParaRPr lang="en-CA"/>
                    </a:p>
                  </a:txBody>
                  <a:tcPr/>
                </a:tc>
                <a:tc>
                  <a:txBody>
                    <a:bodyPr/>
                    <a:lstStyle/>
                    <a:p>
                      <a:endParaRPr lang="fr-CA" sz="1700" noProof="0" dirty="0"/>
                    </a:p>
                  </a:txBody>
                  <a:tcPr marL="84422" marR="84422" marT="42211" marB="42211"/>
                </a:tc>
              </a:tr>
              <a:tr h="475937">
                <a:tc>
                  <a:txBody>
                    <a:bodyPr/>
                    <a:lstStyle/>
                    <a:p>
                      <a:pPr algn="l" fontAlgn="ctr"/>
                      <a:r>
                        <a:rPr lang="fr-CA" sz="700" b="0" i="0" u="none" strike="noStrike" noProof="0" dirty="0" smtClean="0">
                          <a:solidFill>
                            <a:srgbClr val="000000"/>
                          </a:solidFill>
                          <a:effectLst/>
                          <a:latin typeface="Arial" panose="020B0604020202020204" pitchFamily="34" charset="0"/>
                        </a:rPr>
                        <a:t>Totale</a:t>
                      </a:r>
                      <a:endParaRPr lang="fr-CA" sz="700" b="0" i="0" u="none" strike="noStrike" noProof="0" dirty="0">
                        <a:solidFill>
                          <a:srgbClr val="000000"/>
                        </a:solidFill>
                        <a:effectLst/>
                        <a:latin typeface="Arial" panose="020B0604020202020204" pitchFamily="34" charset="0"/>
                      </a:endParaRPr>
                    </a:p>
                  </a:txBody>
                  <a:tcPr marL="79146" marR="8794" marT="8794" marB="0" anchor="ctr"/>
                </a:tc>
                <a:tc>
                  <a:txBody>
                    <a:bodyPr/>
                    <a:lstStyle/>
                    <a:p>
                      <a:pPr algn="r" fontAlgn="ctr"/>
                      <a:r>
                        <a:rPr lang="fr-CA" sz="700" b="0" i="0" u="none" strike="noStrike" noProof="0" dirty="0" smtClean="0">
                          <a:solidFill>
                            <a:srgbClr val="000000"/>
                          </a:solidFill>
                          <a:effectLst/>
                          <a:latin typeface="Arial" panose="020B0604020202020204" pitchFamily="34" charset="0"/>
                        </a:rPr>
                        <a:t>0</a:t>
                      </a:r>
                      <a:endParaRPr lang="fr-CA" sz="700" b="0" i="0" u="none" strike="noStrike" noProof="0" dirty="0">
                        <a:solidFill>
                          <a:srgbClr val="000000"/>
                        </a:solidFill>
                        <a:effectLst/>
                        <a:latin typeface="Arial" panose="020B0604020202020204" pitchFamily="34" charset="0"/>
                      </a:endParaRPr>
                    </a:p>
                  </a:txBody>
                  <a:tcPr marL="8794" marR="8794" marT="8794" marB="0" anchor="ctr"/>
                </a:tc>
                <a:tc>
                  <a:txBody>
                    <a:bodyPr/>
                    <a:lstStyle/>
                    <a:p>
                      <a:pPr algn="r" fontAlgn="ctr"/>
                      <a:r>
                        <a:rPr lang="fr-CA" sz="700" b="0" i="0" u="none" strike="noStrike" noProof="0" dirty="0" smtClean="0">
                          <a:solidFill>
                            <a:srgbClr val="000000"/>
                          </a:solidFill>
                          <a:effectLst/>
                          <a:latin typeface="Arial" panose="020B0604020202020204" pitchFamily="34" charset="0"/>
                        </a:rPr>
                        <a:t>0</a:t>
                      </a:r>
                      <a:endParaRPr lang="fr-CA" sz="700" b="0" i="0" u="none" strike="noStrike" noProof="0" dirty="0">
                        <a:solidFill>
                          <a:srgbClr val="000000"/>
                        </a:solidFill>
                        <a:effectLst/>
                        <a:latin typeface="Arial" panose="020B0604020202020204" pitchFamily="34" charset="0"/>
                      </a:endParaRPr>
                    </a:p>
                  </a:txBody>
                  <a:tcPr marL="8794" marR="8794" marT="8794" marB="0" anchor="ctr"/>
                </a:tc>
                <a:tc>
                  <a:txBody>
                    <a:bodyPr/>
                    <a:lstStyle/>
                    <a:p>
                      <a:pPr algn="r" fontAlgn="ctr"/>
                      <a:r>
                        <a:rPr lang="fr-CA" sz="700" b="0" i="0" u="none" strike="noStrike" noProof="0" dirty="0" smtClean="0">
                          <a:solidFill>
                            <a:srgbClr val="000000"/>
                          </a:solidFill>
                          <a:effectLst/>
                          <a:latin typeface="Arial" panose="020B0604020202020204" pitchFamily="34" charset="0"/>
                        </a:rPr>
                        <a:t>0</a:t>
                      </a:r>
                      <a:endParaRPr lang="fr-CA" sz="700" b="0" i="0" u="none" strike="noStrike" noProof="0" dirty="0">
                        <a:solidFill>
                          <a:srgbClr val="000000"/>
                        </a:solidFill>
                        <a:effectLst/>
                        <a:latin typeface="Arial" panose="020B0604020202020204" pitchFamily="34" charset="0"/>
                      </a:endParaRPr>
                    </a:p>
                  </a:txBody>
                  <a:tcPr marL="8794" marR="8794" marT="8794" marB="0" anchor="ctr"/>
                </a:tc>
                <a:tc>
                  <a:txBody>
                    <a:bodyPr/>
                    <a:lstStyle/>
                    <a:p>
                      <a:pPr algn="r" fontAlgn="ctr"/>
                      <a:r>
                        <a:rPr lang="fr-CA" sz="700" b="0" i="0" u="none" strike="noStrike" noProof="0" dirty="0" smtClean="0">
                          <a:solidFill>
                            <a:srgbClr val="000000"/>
                          </a:solidFill>
                          <a:effectLst/>
                          <a:latin typeface="Arial" panose="020B0604020202020204" pitchFamily="34" charset="0"/>
                        </a:rPr>
                        <a:t>0</a:t>
                      </a:r>
                      <a:endParaRPr lang="fr-CA" sz="700" b="0" i="0" u="none" strike="noStrike" noProof="0" dirty="0">
                        <a:solidFill>
                          <a:srgbClr val="000000"/>
                        </a:solidFill>
                        <a:effectLst/>
                        <a:latin typeface="Arial" panose="020B0604020202020204" pitchFamily="34" charset="0"/>
                      </a:endParaRPr>
                    </a:p>
                  </a:txBody>
                  <a:tcPr marL="8794" marR="8794" marT="8794" marB="0" anchor="ctr"/>
                </a:tc>
                <a:tc>
                  <a:txBody>
                    <a:bodyPr/>
                    <a:lstStyle/>
                    <a:p>
                      <a:pPr algn="r" fontAlgn="ctr"/>
                      <a:endParaRPr lang="fr-CA" sz="700" b="0" i="0" u="none" strike="noStrike" noProof="0" dirty="0">
                        <a:solidFill>
                          <a:srgbClr val="000000"/>
                        </a:solidFill>
                        <a:effectLst/>
                        <a:latin typeface="Arial" panose="020B0604020202020204" pitchFamily="34" charset="0"/>
                      </a:endParaRPr>
                    </a:p>
                  </a:txBody>
                  <a:tcPr marL="8794" marR="8794" marT="8794" marB="0" anchor="ctr"/>
                </a:tc>
                <a:tc>
                  <a:txBody>
                    <a:bodyPr/>
                    <a:lstStyle/>
                    <a:p>
                      <a:pPr algn="r" fontAlgn="ctr"/>
                      <a:r>
                        <a:rPr lang="fr-CA" sz="700" b="0" i="0" u="none" strike="noStrike" noProof="0" dirty="0" smtClean="0">
                          <a:solidFill>
                            <a:srgbClr val="000000"/>
                          </a:solidFill>
                          <a:effectLst/>
                          <a:latin typeface="Arial" panose="020B0604020202020204" pitchFamily="34" charset="0"/>
                        </a:rPr>
                        <a:t>0</a:t>
                      </a:r>
                      <a:endParaRPr lang="fr-CA" sz="700" b="0" i="0" u="none" strike="noStrike" noProof="0" dirty="0">
                        <a:solidFill>
                          <a:srgbClr val="000000"/>
                        </a:solidFill>
                        <a:effectLst/>
                        <a:latin typeface="Arial" panose="020B0604020202020204" pitchFamily="34" charset="0"/>
                      </a:endParaRPr>
                    </a:p>
                  </a:txBody>
                  <a:tcPr marL="8794" marR="8794" marT="8794" marB="0" anchor="ctr"/>
                </a:tc>
                <a:tc>
                  <a:txBody>
                    <a:bodyPr/>
                    <a:lstStyle/>
                    <a:p>
                      <a:pPr algn="r" fontAlgn="ctr"/>
                      <a:r>
                        <a:rPr lang="fr-CA" sz="700" b="0" i="0" u="none" strike="noStrike" noProof="0" dirty="0" smtClean="0">
                          <a:solidFill>
                            <a:srgbClr val="000000"/>
                          </a:solidFill>
                          <a:effectLst/>
                          <a:latin typeface="Arial" panose="020B0604020202020204" pitchFamily="34" charset="0"/>
                        </a:rPr>
                        <a:t>0</a:t>
                      </a:r>
                      <a:endParaRPr lang="fr-CA" sz="700" b="0" i="0" u="none" strike="noStrike" noProof="0" dirty="0">
                        <a:solidFill>
                          <a:srgbClr val="000000"/>
                        </a:solidFill>
                        <a:effectLst/>
                        <a:latin typeface="Arial" panose="020B0604020202020204" pitchFamily="34" charset="0"/>
                      </a:endParaRPr>
                    </a:p>
                  </a:txBody>
                  <a:tcPr marL="8794" marR="8794" marT="8794" marB="0" anchor="ctr"/>
                </a:tc>
                <a:tc>
                  <a:txBody>
                    <a:bodyPr/>
                    <a:lstStyle/>
                    <a:p>
                      <a:pPr algn="r" fontAlgn="ctr"/>
                      <a:r>
                        <a:rPr lang="fr-CA" sz="700" b="0" i="0" u="none" strike="noStrike" noProof="0" dirty="0" smtClean="0">
                          <a:solidFill>
                            <a:srgbClr val="000000"/>
                          </a:solidFill>
                          <a:effectLst/>
                          <a:latin typeface="Arial" panose="020B0604020202020204" pitchFamily="34" charset="0"/>
                        </a:rPr>
                        <a:t>0</a:t>
                      </a:r>
                      <a:endParaRPr lang="fr-CA" sz="700" b="0" i="0" u="none" strike="noStrike" noProof="0" dirty="0">
                        <a:solidFill>
                          <a:srgbClr val="000000"/>
                        </a:solidFill>
                        <a:effectLst/>
                        <a:latin typeface="Arial" panose="020B0604020202020204" pitchFamily="34" charset="0"/>
                      </a:endParaRPr>
                    </a:p>
                  </a:txBody>
                  <a:tcPr marL="8794" marR="8794" marT="8794" marB="0" anchor="ctr"/>
                </a:tc>
                <a:tc>
                  <a:txBody>
                    <a:bodyPr/>
                    <a:lstStyle/>
                    <a:p>
                      <a:endParaRPr lang="fr-CA" sz="700" noProof="0" dirty="0"/>
                    </a:p>
                  </a:txBody>
                  <a:tcPr marL="84422" marR="84422" marT="42211" marB="42211"/>
                </a:tc>
              </a:tr>
            </a:tbl>
          </a:graphicData>
        </a:graphic>
      </p:graphicFrame>
      <p:sp>
        <p:nvSpPr>
          <p:cNvPr id="6" name="Freeform 5"/>
          <p:cNvSpPr>
            <a:spLocks noEditPoints="1"/>
          </p:cNvSpPr>
          <p:nvPr>
            <p:custDataLst>
              <p:tags r:id="rId4"/>
            </p:custDataLst>
          </p:nvPr>
        </p:nvSpPr>
        <p:spPr bwMode="auto">
          <a:xfrm>
            <a:off x="683568" y="1124744"/>
            <a:ext cx="571500" cy="491853"/>
          </a:xfrm>
          <a:custGeom>
            <a:avLst/>
            <a:gdLst>
              <a:gd name="T0" fmla="*/ 74 w 173"/>
              <a:gd name="T1" fmla="*/ 75 h 149"/>
              <a:gd name="T2" fmla="*/ 74 w 173"/>
              <a:gd name="T3" fmla="*/ 49 h 149"/>
              <a:gd name="T4" fmla="*/ 148 w 173"/>
              <a:gd name="T5" fmla="*/ 16 h 149"/>
              <a:gd name="T6" fmla="*/ 148 w 173"/>
              <a:gd name="T7" fmla="*/ 108 h 149"/>
              <a:gd name="T8" fmla="*/ 74 w 173"/>
              <a:gd name="T9" fmla="*/ 75 h 149"/>
              <a:gd name="T10" fmla="*/ 161 w 173"/>
              <a:gd name="T11" fmla="*/ 13 h 149"/>
              <a:gd name="T12" fmla="*/ 157 w 173"/>
              <a:gd name="T13" fmla="*/ 4 h 149"/>
              <a:gd name="T14" fmla="*/ 148 w 173"/>
              <a:gd name="T15" fmla="*/ 0 h 149"/>
              <a:gd name="T16" fmla="*/ 62 w 173"/>
              <a:gd name="T17" fmla="*/ 37 h 149"/>
              <a:gd name="T18" fmla="*/ 16 w 173"/>
              <a:gd name="T19" fmla="*/ 37 h 149"/>
              <a:gd name="T20" fmla="*/ 5 w 173"/>
              <a:gd name="T21" fmla="*/ 42 h 149"/>
              <a:gd name="T22" fmla="*/ 0 w 173"/>
              <a:gd name="T23" fmla="*/ 53 h 149"/>
              <a:gd name="T24" fmla="*/ 0 w 173"/>
              <a:gd name="T25" fmla="*/ 71 h 149"/>
              <a:gd name="T26" fmla="*/ 5 w 173"/>
              <a:gd name="T27" fmla="*/ 82 h 149"/>
              <a:gd name="T28" fmla="*/ 16 w 173"/>
              <a:gd name="T29" fmla="*/ 87 h 149"/>
              <a:gd name="T30" fmla="*/ 28 w 173"/>
              <a:gd name="T31" fmla="*/ 87 h 149"/>
              <a:gd name="T32" fmla="*/ 25 w 173"/>
              <a:gd name="T33" fmla="*/ 97 h 149"/>
              <a:gd name="T34" fmla="*/ 25 w 173"/>
              <a:gd name="T35" fmla="*/ 107 h 149"/>
              <a:gd name="T36" fmla="*/ 27 w 173"/>
              <a:gd name="T37" fmla="*/ 117 h 149"/>
              <a:gd name="T38" fmla="*/ 29 w 173"/>
              <a:gd name="T39" fmla="*/ 125 h 149"/>
              <a:gd name="T40" fmla="*/ 32 w 173"/>
              <a:gd name="T41" fmla="*/ 134 h 149"/>
              <a:gd name="T42" fmla="*/ 35 w 173"/>
              <a:gd name="T43" fmla="*/ 143 h 149"/>
              <a:gd name="T44" fmla="*/ 47 w 173"/>
              <a:gd name="T45" fmla="*/ 148 h 149"/>
              <a:gd name="T46" fmla="*/ 64 w 173"/>
              <a:gd name="T47" fmla="*/ 147 h 149"/>
              <a:gd name="T48" fmla="*/ 74 w 173"/>
              <a:gd name="T49" fmla="*/ 139 h 149"/>
              <a:gd name="T50" fmla="*/ 68 w 173"/>
              <a:gd name="T51" fmla="*/ 134 h 149"/>
              <a:gd name="T52" fmla="*/ 64 w 173"/>
              <a:gd name="T53" fmla="*/ 129 h 149"/>
              <a:gd name="T54" fmla="*/ 61 w 173"/>
              <a:gd name="T55" fmla="*/ 124 h 149"/>
              <a:gd name="T56" fmla="*/ 60 w 173"/>
              <a:gd name="T57" fmla="*/ 118 h 149"/>
              <a:gd name="T58" fmla="*/ 62 w 173"/>
              <a:gd name="T59" fmla="*/ 112 h 149"/>
              <a:gd name="T60" fmla="*/ 58 w 173"/>
              <a:gd name="T61" fmla="*/ 103 h 149"/>
              <a:gd name="T62" fmla="*/ 61 w 173"/>
              <a:gd name="T63" fmla="*/ 93 h 149"/>
              <a:gd name="T64" fmla="*/ 70 w 173"/>
              <a:gd name="T65" fmla="*/ 87 h 149"/>
              <a:gd name="T66" fmla="*/ 148 w 173"/>
              <a:gd name="T67" fmla="*/ 124 h 149"/>
              <a:gd name="T68" fmla="*/ 157 w 173"/>
              <a:gd name="T69" fmla="*/ 120 h 149"/>
              <a:gd name="T70" fmla="*/ 161 w 173"/>
              <a:gd name="T71" fmla="*/ 111 h 149"/>
              <a:gd name="T72" fmla="*/ 161 w 173"/>
              <a:gd name="T73" fmla="*/ 74 h 149"/>
              <a:gd name="T74" fmla="*/ 169 w 173"/>
              <a:gd name="T75" fmla="*/ 71 h 149"/>
              <a:gd name="T76" fmla="*/ 173 w 173"/>
              <a:gd name="T77" fmla="*/ 62 h 149"/>
              <a:gd name="T78" fmla="*/ 169 w 173"/>
              <a:gd name="T79" fmla="*/ 53 h 149"/>
              <a:gd name="T80" fmla="*/ 161 w 173"/>
              <a:gd name="T81" fmla="*/ 50 h 149"/>
              <a:gd name="T82" fmla="*/ 161 w 173"/>
              <a:gd name="T83" fmla="*/ 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3" h="149">
                <a:moveTo>
                  <a:pt x="74" y="75"/>
                </a:moveTo>
                <a:cubicBezTo>
                  <a:pt x="74" y="49"/>
                  <a:pt x="74" y="49"/>
                  <a:pt x="74" y="49"/>
                </a:cubicBezTo>
                <a:cubicBezTo>
                  <a:pt x="98" y="46"/>
                  <a:pt x="123" y="35"/>
                  <a:pt x="148" y="16"/>
                </a:cubicBezTo>
                <a:cubicBezTo>
                  <a:pt x="148" y="108"/>
                  <a:pt x="148" y="108"/>
                  <a:pt x="148" y="108"/>
                </a:cubicBezTo>
                <a:cubicBezTo>
                  <a:pt x="123" y="89"/>
                  <a:pt x="99" y="78"/>
                  <a:pt x="74" y="75"/>
                </a:cubicBezTo>
                <a:close/>
                <a:moveTo>
                  <a:pt x="161" y="13"/>
                </a:moveTo>
                <a:cubicBezTo>
                  <a:pt x="161" y="9"/>
                  <a:pt x="160" y="6"/>
                  <a:pt x="157" y="4"/>
                </a:cubicBezTo>
                <a:cubicBezTo>
                  <a:pt x="155" y="2"/>
                  <a:pt x="152" y="0"/>
                  <a:pt x="148" y="0"/>
                </a:cubicBezTo>
                <a:cubicBezTo>
                  <a:pt x="119" y="25"/>
                  <a:pt x="90" y="37"/>
                  <a:pt x="62" y="37"/>
                </a:cubicBezTo>
                <a:cubicBezTo>
                  <a:pt x="16" y="37"/>
                  <a:pt x="16" y="37"/>
                  <a:pt x="16" y="37"/>
                </a:cubicBezTo>
                <a:cubicBezTo>
                  <a:pt x="12" y="37"/>
                  <a:pt x="8" y="39"/>
                  <a:pt x="5" y="42"/>
                </a:cubicBezTo>
                <a:cubicBezTo>
                  <a:pt x="2" y="45"/>
                  <a:pt x="0" y="48"/>
                  <a:pt x="0" y="53"/>
                </a:cubicBezTo>
                <a:cubicBezTo>
                  <a:pt x="0" y="71"/>
                  <a:pt x="0" y="71"/>
                  <a:pt x="0" y="71"/>
                </a:cubicBezTo>
                <a:cubicBezTo>
                  <a:pt x="0" y="75"/>
                  <a:pt x="2" y="79"/>
                  <a:pt x="5" y="82"/>
                </a:cubicBezTo>
                <a:cubicBezTo>
                  <a:pt x="8" y="85"/>
                  <a:pt x="12" y="87"/>
                  <a:pt x="16" y="87"/>
                </a:cubicBezTo>
                <a:cubicBezTo>
                  <a:pt x="28" y="87"/>
                  <a:pt x="28" y="87"/>
                  <a:pt x="28" y="87"/>
                </a:cubicBezTo>
                <a:cubicBezTo>
                  <a:pt x="26" y="90"/>
                  <a:pt x="26" y="94"/>
                  <a:pt x="25" y="97"/>
                </a:cubicBezTo>
                <a:cubicBezTo>
                  <a:pt x="25" y="101"/>
                  <a:pt x="25" y="104"/>
                  <a:pt x="25" y="107"/>
                </a:cubicBezTo>
                <a:cubicBezTo>
                  <a:pt x="25" y="110"/>
                  <a:pt x="26" y="113"/>
                  <a:pt x="27" y="117"/>
                </a:cubicBezTo>
                <a:cubicBezTo>
                  <a:pt x="27" y="120"/>
                  <a:pt x="28" y="123"/>
                  <a:pt x="29" y="125"/>
                </a:cubicBezTo>
                <a:cubicBezTo>
                  <a:pt x="29" y="127"/>
                  <a:pt x="30" y="130"/>
                  <a:pt x="32" y="134"/>
                </a:cubicBezTo>
                <a:cubicBezTo>
                  <a:pt x="33" y="138"/>
                  <a:pt x="34" y="141"/>
                  <a:pt x="35" y="143"/>
                </a:cubicBezTo>
                <a:cubicBezTo>
                  <a:pt x="38" y="145"/>
                  <a:pt x="42" y="147"/>
                  <a:pt x="47" y="148"/>
                </a:cubicBezTo>
                <a:cubicBezTo>
                  <a:pt x="53" y="149"/>
                  <a:pt x="58" y="148"/>
                  <a:pt x="64" y="147"/>
                </a:cubicBezTo>
                <a:cubicBezTo>
                  <a:pt x="69" y="145"/>
                  <a:pt x="73" y="143"/>
                  <a:pt x="74" y="139"/>
                </a:cubicBezTo>
                <a:cubicBezTo>
                  <a:pt x="72" y="137"/>
                  <a:pt x="70" y="135"/>
                  <a:pt x="68" y="134"/>
                </a:cubicBezTo>
                <a:cubicBezTo>
                  <a:pt x="67" y="133"/>
                  <a:pt x="65" y="131"/>
                  <a:pt x="64" y="129"/>
                </a:cubicBezTo>
                <a:cubicBezTo>
                  <a:pt x="62" y="127"/>
                  <a:pt x="61" y="126"/>
                  <a:pt x="61" y="124"/>
                </a:cubicBezTo>
                <a:cubicBezTo>
                  <a:pt x="60" y="122"/>
                  <a:pt x="60" y="120"/>
                  <a:pt x="60" y="118"/>
                </a:cubicBezTo>
                <a:cubicBezTo>
                  <a:pt x="60" y="116"/>
                  <a:pt x="61" y="114"/>
                  <a:pt x="62" y="112"/>
                </a:cubicBezTo>
                <a:cubicBezTo>
                  <a:pt x="60" y="110"/>
                  <a:pt x="59" y="107"/>
                  <a:pt x="58" y="103"/>
                </a:cubicBezTo>
                <a:cubicBezTo>
                  <a:pt x="58" y="100"/>
                  <a:pt x="59" y="96"/>
                  <a:pt x="61" y="93"/>
                </a:cubicBezTo>
                <a:cubicBezTo>
                  <a:pt x="63" y="90"/>
                  <a:pt x="66" y="88"/>
                  <a:pt x="70" y="87"/>
                </a:cubicBezTo>
                <a:cubicBezTo>
                  <a:pt x="96" y="89"/>
                  <a:pt x="122" y="101"/>
                  <a:pt x="148" y="124"/>
                </a:cubicBezTo>
                <a:cubicBezTo>
                  <a:pt x="152" y="124"/>
                  <a:pt x="155" y="122"/>
                  <a:pt x="157" y="120"/>
                </a:cubicBezTo>
                <a:cubicBezTo>
                  <a:pt x="160" y="118"/>
                  <a:pt x="161" y="115"/>
                  <a:pt x="161" y="111"/>
                </a:cubicBezTo>
                <a:cubicBezTo>
                  <a:pt x="161" y="74"/>
                  <a:pt x="161" y="74"/>
                  <a:pt x="161" y="74"/>
                </a:cubicBezTo>
                <a:cubicBezTo>
                  <a:pt x="164" y="74"/>
                  <a:pt x="167" y="73"/>
                  <a:pt x="169" y="71"/>
                </a:cubicBezTo>
                <a:cubicBezTo>
                  <a:pt x="172" y="68"/>
                  <a:pt x="173" y="65"/>
                  <a:pt x="173" y="62"/>
                </a:cubicBezTo>
                <a:cubicBezTo>
                  <a:pt x="173" y="59"/>
                  <a:pt x="172" y="56"/>
                  <a:pt x="169" y="53"/>
                </a:cubicBezTo>
                <a:cubicBezTo>
                  <a:pt x="167" y="51"/>
                  <a:pt x="164" y="50"/>
                  <a:pt x="161" y="50"/>
                </a:cubicBezTo>
                <a:lnTo>
                  <a:pt x="161" y="13"/>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Tree>
    <p:extLst>
      <p:ext uri="{BB962C8B-B14F-4D97-AF65-F5344CB8AC3E}">
        <p14:creationId xmlns:p14="http://schemas.microsoft.com/office/powerpoint/2010/main" val="3109394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6</a:t>
            </a:fld>
            <a:endParaRPr lang="fr-CA" dirty="0"/>
          </a:p>
        </p:txBody>
      </p:sp>
      <p:sp>
        <p:nvSpPr>
          <p:cNvPr id="3" name="Text Placeholder 2"/>
          <p:cNvSpPr>
            <a:spLocks noGrp="1"/>
          </p:cNvSpPr>
          <p:nvPr>
            <p:ph type="body" sz="quarter" idx="11"/>
            <p:custDataLst>
              <p:tags r:id="rId2"/>
            </p:custDataLst>
          </p:nvPr>
        </p:nvSpPr>
        <p:spPr>
          <a:xfrm>
            <a:off x="755576" y="282248"/>
            <a:ext cx="5432982" cy="878670"/>
          </a:xfrm>
        </p:spPr>
        <p:txBody>
          <a:bodyPr/>
          <a:lstStyle/>
          <a:p>
            <a:r>
              <a:rPr lang="fr-CA" dirty="0" smtClean="0"/>
              <a:t>Modèle d’explications écrites</a:t>
            </a:r>
          </a:p>
        </p:txBody>
      </p:sp>
      <p:sp>
        <p:nvSpPr>
          <p:cNvPr id="4" name="Content Placeholder 3"/>
          <p:cNvSpPr>
            <a:spLocks noGrp="1"/>
          </p:cNvSpPr>
          <p:nvPr>
            <p:ph idx="10"/>
            <p:custDataLst>
              <p:tags r:id="rId3"/>
            </p:custDataLst>
          </p:nvPr>
        </p:nvSpPr>
        <p:spPr>
          <a:xfrm>
            <a:off x="755576" y="1232756"/>
            <a:ext cx="6810126" cy="2407397"/>
          </a:xfrm>
        </p:spPr>
        <p:txBody>
          <a:bodyPr/>
          <a:lstStyle/>
          <a:p>
            <a:pPr marL="342900" indent="-342900">
              <a:buFont typeface="Arial" panose="020B0604020202020204" pitchFamily="34" charset="0"/>
              <a:buChar char="•"/>
            </a:pPr>
            <a:r>
              <a:rPr lang="fr-CA" dirty="0" smtClean="0"/>
              <a:t>Est fourni à titre de ressource.</a:t>
            </a:r>
          </a:p>
          <a:p>
            <a:pPr marL="342900" indent="-342900">
              <a:buFont typeface="Arial" panose="020B0604020202020204" pitchFamily="34" charset="0"/>
              <a:buChar char="•"/>
            </a:pPr>
            <a:r>
              <a:rPr lang="fr-CA" dirty="0" smtClean="0"/>
              <a:t>Peut être adapté, au besoin.</a:t>
            </a:r>
          </a:p>
          <a:p>
            <a:pPr marL="342900" indent="-342900">
              <a:buFont typeface="Arial" panose="020B0604020202020204" pitchFamily="34" charset="0"/>
              <a:buChar char="•"/>
            </a:pPr>
            <a:r>
              <a:rPr lang="fr-CA" dirty="0" smtClean="0"/>
              <a:t>Vise à fournir aux demandeurs une explication simple relativement au retard.</a:t>
            </a:r>
          </a:p>
          <a:p>
            <a:pPr marL="342900" indent="-342900">
              <a:buFont typeface="Arial" panose="020B0604020202020204" pitchFamily="34" charset="0"/>
              <a:buChar char="•"/>
            </a:pPr>
            <a:r>
              <a:rPr lang="fr-CA" dirty="0" smtClean="0"/>
              <a:t>Ne change pas les exigences légales.</a:t>
            </a:r>
          </a:p>
          <a:p>
            <a:endParaRPr lang="fr-CA" dirty="0" smtClean="0"/>
          </a:p>
          <a:p>
            <a:r>
              <a:rPr lang="fr-CA" dirty="0" smtClean="0"/>
              <a:t>Exemple :</a:t>
            </a:r>
          </a:p>
          <a:p>
            <a:endParaRPr lang="fr-CA" dirty="0" smtClean="0"/>
          </a:p>
        </p:txBody>
      </p:sp>
      <p:sp>
        <p:nvSpPr>
          <p:cNvPr id="5" name="TextBox 4"/>
          <p:cNvSpPr txBox="1"/>
          <p:nvPr>
            <p:custDataLst>
              <p:tags r:id="rId4"/>
            </p:custDataLst>
          </p:nvPr>
        </p:nvSpPr>
        <p:spPr>
          <a:xfrm>
            <a:off x="2411760" y="4149080"/>
            <a:ext cx="6275040" cy="2308324"/>
          </a:xfrm>
          <a:prstGeom prst="rect">
            <a:avLst/>
          </a:prstGeom>
          <a:noFill/>
        </p:spPr>
        <p:txBody>
          <a:bodyPr wrap="square" rtlCol="0">
            <a:spAutoFit/>
          </a:bodyPr>
          <a:lstStyle/>
          <a:p>
            <a:r>
              <a:rPr lang="fr-CA" sz="2400" b="1" dirty="0" smtClean="0">
                <a:solidFill>
                  <a:schemeClr val="accent6">
                    <a:lumMod val="75000"/>
                  </a:schemeClr>
                </a:solidFill>
              </a:rPr>
              <a:t>« Nous avons besoin de plus de temps que les 30 jours prévus par la </a:t>
            </a:r>
            <a:r>
              <a:rPr lang="fr-CA" sz="2400" b="1" i="1" dirty="0" smtClean="0">
                <a:solidFill>
                  <a:schemeClr val="accent6">
                    <a:lumMod val="75000"/>
                  </a:schemeClr>
                </a:solidFill>
              </a:rPr>
              <a:t>Loi sur la protection des renseignements personnels </a:t>
            </a:r>
            <a:r>
              <a:rPr lang="fr-CA" sz="2400" b="1" dirty="0" smtClean="0">
                <a:solidFill>
                  <a:schemeClr val="accent6">
                    <a:lumMod val="75000"/>
                  </a:schemeClr>
                </a:solidFill>
              </a:rPr>
              <a:t>pour répondre à votre demande parce que vous devons consulter des organismes externes, comme les gouvernements provinciaux ou territoriaux. »</a:t>
            </a:r>
            <a:endParaRPr lang="fr-CA" sz="2400" b="1" dirty="0">
              <a:solidFill>
                <a:schemeClr val="accent6">
                  <a:lumMod val="75000"/>
                </a:schemeClr>
              </a:solidFill>
            </a:endParaRPr>
          </a:p>
        </p:txBody>
      </p:sp>
    </p:spTree>
    <p:extLst>
      <p:ext uri="{BB962C8B-B14F-4D97-AF65-F5344CB8AC3E}">
        <p14:creationId xmlns:p14="http://schemas.microsoft.com/office/powerpoint/2010/main" val="1632341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7</a:t>
            </a:fld>
            <a:endParaRPr lang="fr-CA" dirty="0"/>
          </a:p>
        </p:txBody>
      </p:sp>
      <p:sp>
        <p:nvSpPr>
          <p:cNvPr id="3" name="Text Placeholder 2"/>
          <p:cNvSpPr>
            <a:spLocks noGrp="1"/>
          </p:cNvSpPr>
          <p:nvPr>
            <p:ph type="body" sz="quarter" idx="11"/>
            <p:custDataLst>
              <p:tags r:id="rId2"/>
            </p:custDataLst>
          </p:nvPr>
        </p:nvSpPr>
        <p:spPr>
          <a:xfrm>
            <a:off x="611560" y="255829"/>
            <a:ext cx="7956884" cy="878670"/>
          </a:xfrm>
        </p:spPr>
        <p:txBody>
          <a:bodyPr/>
          <a:lstStyle/>
          <a:p>
            <a:r>
              <a:rPr lang="fr-CA" dirty="0" smtClean="0"/>
              <a:t>Prochaines étapes</a:t>
            </a:r>
          </a:p>
          <a:p>
            <a:endParaRPr lang="fr-CA" dirty="0"/>
          </a:p>
        </p:txBody>
      </p:sp>
      <p:sp>
        <p:nvSpPr>
          <p:cNvPr id="12" name="Oval 11"/>
          <p:cNvSpPr/>
          <p:nvPr>
            <p:custDataLst>
              <p:tags r:id="rId3"/>
            </p:custDataLst>
          </p:nvPr>
        </p:nvSpPr>
        <p:spPr>
          <a:xfrm>
            <a:off x="2447577" y="1651338"/>
            <a:ext cx="1280160" cy="128016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latin typeface="Calibri" panose="020F0502020204030204" pitchFamily="34" charset="0"/>
            </a:endParaRPr>
          </a:p>
        </p:txBody>
      </p:sp>
      <p:sp>
        <p:nvSpPr>
          <p:cNvPr id="13" name="Freeform 12"/>
          <p:cNvSpPr>
            <a:spLocks noEditPoints="1"/>
          </p:cNvSpPr>
          <p:nvPr>
            <p:custDataLst>
              <p:tags r:id="rId4"/>
            </p:custDataLst>
          </p:nvPr>
        </p:nvSpPr>
        <p:spPr bwMode="auto">
          <a:xfrm>
            <a:off x="2695736" y="2053322"/>
            <a:ext cx="755369" cy="545755"/>
          </a:xfrm>
          <a:custGeom>
            <a:avLst/>
            <a:gdLst>
              <a:gd name="T0" fmla="*/ 1067 w 1200"/>
              <a:gd name="T1" fmla="*/ 617 h 867"/>
              <a:gd name="T2" fmla="*/ 228 w 1200"/>
              <a:gd name="T3" fmla="*/ 95 h 867"/>
              <a:gd name="T4" fmla="*/ 1200 w 1200"/>
              <a:gd name="T5" fmla="*/ 867 h 867"/>
              <a:gd name="T6" fmla="*/ 730 w 1200"/>
              <a:gd name="T7" fmla="*/ 826 h 867"/>
              <a:gd name="T8" fmla="*/ 587 w 1200"/>
              <a:gd name="T9" fmla="*/ 645 h 867"/>
              <a:gd name="T10" fmla="*/ 1067 w 1200"/>
              <a:gd name="T11" fmla="*/ 645 h 867"/>
              <a:gd name="T12" fmla="*/ 932 w 1200"/>
              <a:gd name="T13" fmla="*/ 700 h 867"/>
              <a:gd name="T14" fmla="*/ 965 w 1200"/>
              <a:gd name="T15" fmla="*/ 717 h 867"/>
              <a:gd name="T16" fmla="*/ 901 w 1200"/>
              <a:gd name="T17" fmla="*/ 743 h 867"/>
              <a:gd name="T18" fmla="*/ 863 w 1200"/>
              <a:gd name="T19" fmla="*/ 676 h 867"/>
              <a:gd name="T20" fmla="*/ 863 w 1200"/>
              <a:gd name="T21" fmla="*/ 676 h 867"/>
              <a:gd name="T22" fmla="*/ 882 w 1200"/>
              <a:gd name="T23" fmla="*/ 717 h 867"/>
              <a:gd name="T24" fmla="*/ 841 w 1200"/>
              <a:gd name="T25" fmla="*/ 700 h 867"/>
              <a:gd name="T26" fmla="*/ 758 w 1200"/>
              <a:gd name="T27" fmla="*/ 743 h 867"/>
              <a:gd name="T28" fmla="*/ 718 w 1200"/>
              <a:gd name="T29" fmla="*/ 676 h 867"/>
              <a:gd name="T30" fmla="*/ 718 w 1200"/>
              <a:gd name="T31" fmla="*/ 676 h 867"/>
              <a:gd name="T32" fmla="*/ 647 w 1200"/>
              <a:gd name="T33" fmla="*/ 700 h 867"/>
              <a:gd name="T34" fmla="*/ 613 w 1200"/>
              <a:gd name="T35" fmla="*/ 717 h 867"/>
              <a:gd name="T36" fmla="*/ 628 w 1200"/>
              <a:gd name="T37" fmla="*/ 676 h 867"/>
              <a:gd name="T38" fmla="*/ 594 w 1200"/>
              <a:gd name="T39" fmla="*/ 743 h 867"/>
              <a:gd name="T40" fmla="*/ 594 w 1200"/>
              <a:gd name="T41" fmla="*/ 743 h 867"/>
              <a:gd name="T42" fmla="*/ 504 w 1200"/>
              <a:gd name="T43" fmla="*/ 700 h 867"/>
              <a:gd name="T44" fmla="*/ 473 w 1200"/>
              <a:gd name="T45" fmla="*/ 717 h 867"/>
              <a:gd name="T46" fmla="*/ 483 w 1200"/>
              <a:gd name="T47" fmla="*/ 676 h 867"/>
              <a:gd name="T48" fmla="*/ 449 w 1200"/>
              <a:gd name="T49" fmla="*/ 743 h 867"/>
              <a:gd name="T50" fmla="*/ 449 w 1200"/>
              <a:gd name="T51" fmla="*/ 743 h 867"/>
              <a:gd name="T52" fmla="*/ 359 w 1200"/>
              <a:gd name="T53" fmla="*/ 700 h 867"/>
              <a:gd name="T54" fmla="*/ 328 w 1200"/>
              <a:gd name="T55" fmla="*/ 717 h 867"/>
              <a:gd name="T56" fmla="*/ 340 w 1200"/>
              <a:gd name="T57" fmla="*/ 676 h 867"/>
              <a:gd name="T58" fmla="*/ 309 w 1200"/>
              <a:gd name="T59" fmla="*/ 743 h 867"/>
              <a:gd name="T60" fmla="*/ 309 w 1200"/>
              <a:gd name="T61" fmla="*/ 743 h 867"/>
              <a:gd name="T62" fmla="*/ 216 w 1200"/>
              <a:gd name="T63" fmla="*/ 700 h 867"/>
              <a:gd name="T64" fmla="*/ 238 w 1200"/>
              <a:gd name="T65" fmla="*/ 743 h 867"/>
              <a:gd name="T66" fmla="*/ 145 w 1200"/>
              <a:gd name="T67" fmla="*/ 781 h 867"/>
              <a:gd name="T68" fmla="*/ 261 w 1200"/>
              <a:gd name="T69" fmla="*/ 781 h 867"/>
              <a:gd name="T70" fmla="*/ 261 w 1200"/>
              <a:gd name="T71" fmla="*/ 781 h 867"/>
              <a:gd name="T72" fmla="*/ 333 w 1200"/>
              <a:gd name="T73" fmla="*/ 755 h 867"/>
              <a:gd name="T74" fmla="*/ 352 w 1200"/>
              <a:gd name="T75" fmla="*/ 755 h 867"/>
              <a:gd name="T76" fmla="*/ 475 w 1200"/>
              <a:gd name="T77" fmla="*/ 781 h 867"/>
              <a:gd name="T78" fmla="*/ 475 w 1200"/>
              <a:gd name="T79" fmla="*/ 781 h 867"/>
              <a:gd name="T80" fmla="*/ 685 w 1200"/>
              <a:gd name="T81" fmla="*/ 755 h 867"/>
              <a:gd name="T82" fmla="*/ 737 w 1200"/>
              <a:gd name="T83" fmla="*/ 743 h 867"/>
              <a:gd name="T84" fmla="*/ 711 w 1200"/>
              <a:gd name="T85" fmla="*/ 781 h 867"/>
              <a:gd name="T86" fmla="*/ 834 w 1200"/>
              <a:gd name="T87" fmla="*/ 781 h 867"/>
              <a:gd name="T88" fmla="*/ 834 w 1200"/>
              <a:gd name="T89" fmla="*/ 781 h 867"/>
              <a:gd name="T90" fmla="*/ 906 w 1200"/>
              <a:gd name="T91" fmla="*/ 755 h 867"/>
              <a:gd name="T92" fmla="*/ 925 w 1200"/>
              <a:gd name="T93" fmla="*/ 755 h 867"/>
              <a:gd name="T94" fmla="*/ 989 w 1200"/>
              <a:gd name="T95" fmla="*/ 781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00" h="867">
                <a:moveTo>
                  <a:pt x="1067" y="0"/>
                </a:moveTo>
                <a:lnTo>
                  <a:pt x="135" y="0"/>
                </a:lnTo>
                <a:lnTo>
                  <a:pt x="135" y="617"/>
                </a:lnTo>
                <a:lnTo>
                  <a:pt x="1067" y="617"/>
                </a:lnTo>
                <a:lnTo>
                  <a:pt x="1067" y="0"/>
                </a:lnTo>
                <a:close/>
                <a:moveTo>
                  <a:pt x="972" y="521"/>
                </a:moveTo>
                <a:lnTo>
                  <a:pt x="228" y="521"/>
                </a:lnTo>
                <a:lnTo>
                  <a:pt x="228" y="95"/>
                </a:lnTo>
                <a:lnTo>
                  <a:pt x="972" y="95"/>
                </a:lnTo>
                <a:lnTo>
                  <a:pt x="972" y="521"/>
                </a:lnTo>
                <a:close/>
                <a:moveTo>
                  <a:pt x="1200" y="826"/>
                </a:moveTo>
                <a:lnTo>
                  <a:pt x="1200" y="867"/>
                </a:lnTo>
                <a:lnTo>
                  <a:pt x="0" y="867"/>
                </a:lnTo>
                <a:lnTo>
                  <a:pt x="0" y="826"/>
                </a:lnTo>
                <a:lnTo>
                  <a:pt x="475" y="826"/>
                </a:lnTo>
                <a:lnTo>
                  <a:pt x="730" y="826"/>
                </a:lnTo>
                <a:lnTo>
                  <a:pt x="1200" y="826"/>
                </a:lnTo>
                <a:close/>
                <a:moveTo>
                  <a:pt x="1067" y="645"/>
                </a:moveTo>
                <a:lnTo>
                  <a:pt x="613" y="645"/>
                </a:lnTo>
                <a:lnTo>
                  <a:pt x="587" y="645"/>
                </a:lnTo>
                <a:lnTo>
                  <a:pt x="135" y="645"/>
                </a:lnTo>
                <a:lnTo>
                  <a:pt x="7" y="815"/>
                </a:lnTo>
                <a:lnTo>
                  <a:pt x="1193" y="815"/>
                </a:lnTo>
                <a:lnTo>
                  <a:pt x="1067" y="645"/>
                </a:lnTo>
                <a:close/>
                <a:moveTo>
                  <a:pt x="932" y="676"/>
                </a:moveTo>
                <a:lnTo>
                  <a:pt x="984" y="676"/>
                </a:lnTo>
                <a:lnTo>
                  <a:pt x="984" y="700"/>
                </a:lnTo>
                <a:lnTo>
                  <a:pt x="932" y="700"/>
                </a:lnTo>
                <a:lnTo>
                  <a:pt x="932" y="676"/>
                </a:lnTo>
                <a:close/>
                <a:moveTo>
                  <a:pt x="1015" y="743"/>
                </a:moveTo>
                <a:lnTo>
                  <a:pt x="965" y="743"/>
                </a:lnTo>
                <a:lnTo>
                  <a:pt x="965" y="717"/>
                </a:lnTo>
                <a:lnTo>
                  <a:pt x="1015" y="717"/>
                </a:lnTo>
                <a:lnTo>
                  <a:pt x="1015" y="743"/>
                </a:lnTo>
                <a:close/>
                <a:moveTo>
                  <a:pt x="951" y="743"/>
                </a:moveTo>
                <a:lnTo>
                  <a:pt x="901" y="743"/>
                </a:lnTo>
                <a:lnTo>
                  <a:pt x="901" y="717"/>
                </a:lnTo>
                <a:lnTo>
                  <a:pt x="951" y="717"/>
                </a:lnTo>
                <a:lnTo>
                  <a:pt x="951" y="743"/>
                </a:lnTo>
                <a:close/>
                <a:moveTo>
                  <a:pt x="863" y="676"/>
                </a:moveTo>
                <a:lnTo>
                  <a:pt x="913" y="676"/>
                </a:lnTo>
                <a:lnTo>
                  <a:pt x="913" y="700"/>
                </a:lnTo>
                <a:lnTo>
                  <a:pt x="863" y="700"/>
                </a:lnTo>
                <a:lnTo>
                  <a:pt x="863" y="676"/>
                </a:lnTo>
                <a:close/>
                <a:moveTo>
                  <a:pt x="882" y="743"/>
                </a:moveTo>
                <a:lnTo>
                  <a:pt x="830" y="743"/>
                </a:lnTo>
                <a:lnTo>
                  <a:pt x="830" y="717"/>
                </a:lnTo>
                <a:lnTo>
                  <a:pt x="882" y="717"/>
                </a:lnTo>
                <a:lnTo>
                  <a:pt x="882" y="743"/>
                </a:lnTo>
                <a:close/>
                <a:moveTo>
                  <a:pt x="792" y="676"/>
                </a:moveTo>
                <a:lnTo>
                  <a:pt x="841" y="676"/>
                </a:lnTo>
                <a:lnTo>
                  <a:pt x="841" y="700"/>
                </a:lnTo>
                <a:lnTo>
                  <a:pt x="792" y="700"/>
                </a:lnTo>
                <a:lnTo>
                  <a:pt x="792" y="676"/>
                </a:lnTo>
                <a:close/>
                <a:moveTo>
                  <a:pt x="811" y="743"/>
                </a:moveTo>
                <a:lnTo>
                  <a:pt x="758" y="743"/>
                </a:lnTo>
                <a:lnTo>
                  <a:pt x="758" y="717"/>
                </a:lnTo>
                <a:lnTo>
                  <a:pt x="811" y="717"/>
                </a:lnTo>
                <a:lnTo>
                  <a:pt x="811" y="743"/>
                </a:lnTo>
                <a:close/>
                <a:moveTo>
                  <a:pt x="718" y="676"/>
                </a:moveTo>
                <a:lnTo>
                  <a:pt x="768" y="676"/>
                </a:lnTo>
                <a:lnTo>
                  <a:pt x="768" y="700"/>
                </a:lnTo>
                <a:lnTo>
                  <a:pt x="718" y="700"/>
                </a:lnTo>
                <a:lnTo>
                  <a:pt x="718" y="676"/>
                </a:lnTo>
                <a:close/>
                <a:moveTo>
                  <a:pt x="647" y="676"/>
                </a:moveTo>
                <a:lnTo>
                  <a:pt x="696" y="676"/>
                </a:lnTo>
                <a:lnTo>
                  <a:pt x="696" y="700"/>
                </a:lnTo>
                <a:lnTo>
                  <a:pt x="647" y="700"/>
                </a:lnTo>
                <a:lnTo>
                  <a:pt x="647" y="676"/>
                </a:lnTo>
                <a:close/>
                <a:moveTo>
                  <a:pt x="666" y="743"/>
                </a:moveTo>
                <a:lnTo>
                  <a:pt x="613" y="743"/>
                </a:lnTo>
                <a:lnTo>
                  <a:pt x="613" y="717"/>
                </a:lnTo>
                <a:lnTo>
                  <a:pt x="666" y="717"/>
                </a:lnTo>
                <a:lnTo>
                  <a:pt x="666" y="743"/>
                </a:lnTo>
                <a:close/>
                <a:moveTo>
                  <a:pt x="575" y="676"/>
                </a:moveTo>
                <a:lnTo>
                  <a:pt x="628" y="676"/>
                </a:lnTo>
                <a:lnTo>
                  <a:pt x="628" y="700"/>
                </a:lnTo>
                <a:lnTo>
                  <a:pt x="575" y="700"/>
                </a:lnTo>
                <a:lnTo>
                  <a:pt x="575" y="676"/>
                </a:lnTo>
                <a:close/>
                <a:moveTo>
                  <a:pt x="594" y="743"/>
                </a:moveTo>
                <a:lnTo>
                  <a:pt x="544" y="743"/>
                </a:lnTo>
                <a:lnTo>
                  <a:pt x="544" y="717"/>
                </a:lnTo>
                <a:lnTo>
                  <a:pt x="594" y="717"/>
                </a:lnTo>
                <a:lnTo>
                  <a:pt x="594" y="743"/>
                </a:lnTo>
                <a:close/>
                <a:moveTo>
                  <a:pt x="504" y="676"/>
                </a:moveTo>
                <a:lnTo>
                  <a:pt x="556" y="676"/>
                </a:lnTo>
                <a:lnTo>
                  <a:pt x="556" y="700"/>
                </a:lnTo>
                <a:lnTo>
                  <a:pt x="504" y="700"/>
                </a:lnTo>
                <a:lnTo>
                  <a:pt x="504" y="676"/>
                </a:lnTo>
                <a:close/>
                <a:moveTo>
                  <a:pt x="523" y="743"/>
                </a:moveTo>
                <a:lnTo>
                  <a:pt x="473" y="743"/>
                </a:lnTo>
                <a:lnTo>
                  <a:pt x="473" y="717"/>
                </a:lnTo>
                <a:lnTo>
                  <a:pt x="523" y="717"/>
                </a:lnTo>
                <a:lnTo>
                  <a:pt x="523" y="743"/>
                </a:lnTo>
                <a:close/>
                <a:moveTo>
                  <a:pt x="430" y="676"/>
                </a:moveTo>
                <a:lnTo>
                  <a:pt x="483" y="676"/>
                </a:lnTo>
                <a:lnTo>
                  <a:pt x="483" y="700"/>
                </a:lnTo>
                <a:lnTo>
                  <a:pt x="430" y="700"/>
                </a:lnTo>
                <a:lnTo>
                  <a:pt x="430" y="676"/>
                </a:lnTo>
                <a:close/>
                <a:moveTo>
                  <a:pt x="449" y="743"/>
                </a:moveTo>
                <a:lnTo>
                  <a:pt x="399" y="743"/>
                </a:lnTo>
                <a:lnTo>
                  <a:pt x="399" y="717"/>
                </a:lnTo>
                <a:lnTo>
                  <a:pt x="449" y="717"/>
                </a:lnTo>
                <a:lnTo>
                  <a:pt x="449" y="743"/>
                </a:lnTo>
                <a:close/>
                <a:moveTo>
                  <a:pt x="359" y="676"/>
                </a:moveTo>
                <a:lnTo>
                  <a:pt x="411" y="676"/>
                </a:lnTo>
                <a:lnTo>
                  <a:pt x="411" y="700"/>
                </a:lnTo>
                <a:lnTo>
                  <a:pt x="359" y="700"/>
                </a:lnTo>
                <a:lnTo>
                  <a:pt x="359" y="676"/>
                </a:lnTo>
                <a:close/>
                <a:moveTo>
                  <a:pt x="378" y="743"/>
                </a:moveTo>
                <a:lnTo>
                  <a:pt x="328" y="743"/>
                </a:lnTo>
                <a:lnTo>
                  <a:pt x="328" y="717"/>
                </a:lnTo>
                <a:lnTo>
                  <a:pt x="378" y="717"/>
                </a:lnTo>
                <a:lnTo>
                  <a:pt x="378" y="743"/>
                </a:lnTo>
                <a:close/>
                <a:moveTo>
                  <a:pt x="290" y="676"/>
                </a:moveTo>
                <a:lnTo>
                  <a:pt x="340" y="676"/>
                </a:lnTo>
                <a:lnTo>
                  <a:pt x="340" y="700"/>
                </a:lnTo>
                <a:lnTo>
                  <a:pt x="290" y="700"/>
                </a:lnTo>
                <a:lnTo>
                  <a:pt x="290" y="676"/>
                </a:lnTo>
                <a:close/>
                <a:moveTo>
                  <a:pt x="309" y="743"/>
                </a:moveTo>
                <a:lnTo>
                  <a:pt x="257" y="743"/>
                </a:lnTo>
                <a:lnTo>
                  <a:pt x="257" y="717"/>
                </a:lnTo>
                <a:lnTo>
                  <a:pt x="309" y="717"/>
                </a:lnTo>
                <a:lnTo>
                  <a:pt x="309" y="743"/>
                </a:lnTo>
                <a:close/>
                <a:moveTo>
                  <a:pt x="216" y="676"/>
                </a:moveTo>
                <a:lnTo>
                  <a:pt x="269" y="676"/>
                </a:lnTo>
                <a:lnTo>
                  <a:pt x="269" y="700"/>
                </a:lnTo>
                <a:lnTo>
                  <a:pt x="216" y="700"/>
                </a:lnTo>
                <a:lnTo>
                  <a:pt x="216" y="676"/>
                </a:lnTo>
                <a:close/>
                <a:moveTo>
                  <a:pt x="185" y="717"/>
                </a:moveTo>
                <a:lnTo>
                  <a:pt x="238" y="717"/>
                </a:lnTo>
                <a:lnTo>
                  <a:pt x="238" y="743"/>
                </a:lnTo>
                <a:lnTo>
                  <a:pt x="185" y="743"/>
                </a:lnTo>
                <a:lnTo>
                  <a:pt x="185" y="717"/>
                </a:lnTo>
                <a:close/>
                <a:moveTo>
                  <a:pt x="195" y="781"/>
                </a:moveTo>
                <a:lnTo>
                  <a:pt x="145" y="781"/>
                </a:lnTo>
                <a:lnTo>
                  <a:pt x="145" y="755"/>
                </a:lnTo>
                <a:lnTo>
                  <a:pt x="195" y="755"/>
                </a:lnTo>
                <a:lnTo>
                  <a:pt x="195" y="781"/>
                </a:lnTo>
                <a:close/>
                <a:moveTo>
                  <a:pt x="261" y="781"/>
                </a:moveTo>
                <a:lnTo>
                  <a:pt x="209" y="781"/>
                </a:lnTo>
                <a:lnTo>
                  <a:pt x="209" y="755"/>
                </a:lnTo>
                <a:lnTo>
                  <a:pt x="261" y="755"/>
                </a:lnTo>
                <a:lnTo>
                  <a:pt x="261" y="781"/>
                </a:lnTo>
                <a:close/>
                <a:moveTo>
                  <a:pt x="333" y="781"/>
                </a:moveTo>
                <a:lnTo>
                  <a:pt x="280" y="781"/>
                </a:lnTo>
                <a:lnTo>
                  <a:pt x="280" y="755"/>
                </a:lnTo>
                <a:lnTo>
                  <a:pt x="333" y="755"/>
                </a:lnTo>
                <a:lnTo>
                  <a:pt x="333" y="781"/>
                </a:lnTo>
                <a:close/>
                <a:moveTo>
                  <a:pt x="402" y="781"/>
                </a:moveTo>
                <a:lnTo>
                  <a:pt x="352" y="781"/>
                </a:lnTo>
                <a:lnTo>
                  <a:pt x="352" y="755"/>
                </a:lnTo>
                <a:lnTo>
                  <a:pt x="402" y="755"/>
                </a:lnTo>
                <a:lnTo>
                  <a:pt x="402" y="781"/>
                </a:lnTo>
                <a:lnTo>
                  <a:pt x="402" y="781"/>
                </a:lnTo>
                <a:close/>
                <a:moveTo>
                  <a:pt x="475" y="781"/>
                </a:moveTo>
                <a:lnTo>
                  <a:pt x="423" y="781"/>
                </a:lnTo>
                <a:lnTo>
                  <a:pt x="423" y="755"/>
                </a:lnTo>
                <a:lnTo>
                  <a:pt x="475" y="755"/>
                </a:lnTo>
                <a:lnTo>
                  <a:pt x="475" y="781"/>
                </a:lnTo>
                <a:close/>
                <a:moveTo>
                  <a:pt x="685" y="781"/>
                </a:moveTo>
                <a:lnTo>
                  <a:pt x="497" y="781"/>
                </a:lnTo>
                <a:lnTo>
                  <a:pt x="497" y="755"/>
                </a:lnTo>
                <a:lnTo>
                  <a:pt x="685" y="755"/>
                </a:lnTo>
                <a:lnTo>
                  <a:pt x="685" y="781"/>
                </a:lnTo>
                <a:close/>
                <a:moveTo>
                  <a:pt x="685" y="717"/>
                </a:moveTo>
                <a:lnTo>
                  <a:pt x="737" y="717"/>
                </a:lnTo>
                <a:lnTo>
                  <a:pt x="737" y="743"/>
                </a:lnTo>
                <a:lnTo>
                  <a:pt x="685" y="743"/>
                </a:lnTo>
                <a:lnTo>
                  <a:pt x="685" y="717"/>
                </a:lnTo>
                <a:close/>
                <a:moveTo>
                  <a:pt x="761" y="781"/>
                </a:moveTo>
                <a:lnTo>
                  <a:pt x="711" y="781"/>
                </a:lnTo>
                <a:lnTo>
                  <a:pt x="711" y="755"/>
                </a:lnTo>
                <a:lnTo>
                  <a:pt x="761" y="755"/>
                </a:lnTo>
                <a:lnTo>
                  <a:pt x="761" y="781"/>
                </a:lnTo>
                <a:close/>
                <a:moveTo>
                  <a:pt x="834" y="781"/>
                </a:moveTo>
                <a:lnTo>
                  <a:pt x="782" y="781"/>
                </a:lnTo>
                <a:lnTo>
                  <a:pt x="782" y="755"/>
                </a:lnTo>
                <a:lnTo>
                  <a:pt x="834" y="755"/>
                </a:lnTo>
                <a:lnTo>
                  <a:pt x="834" y="781"/>
                </a:lnTo>
                <a:close/>
                <a:moveTo>
                  <a:pt x="906" y="781"/>
                </a:moveTo>
                <a:lnTo>
                  <a:pt x="856" y="781"/>
                </a:lnTo>
                <a:lnTo>
                  <a:pt x="856" y="755"/>
                </a:lnTo>
                <a:lnTo>
                  <a:pt x="906" y="755"/>
                </a:lnTo>
                <a:lnTo>
                  <a:pt x="906" y="781"/>
                </a:lnTo>
                <a:close/>
                <a:moveTo>
                  <a:pt x="977" y="781"/>
                </a:moveTo>
                <a:lnTo>
                  <a:pt x="925" y="781"/>
                </a:lnTo>
                <a:lnTo>
                  <a:pt x="925" y="755"/>
                </a:lnTo>
                <a:lnTo>
                  <a:pt x="977" y="755"/>
                </a:lnTo>
                <a:lnTo>
                  <a:pt x="977" y="781"/>
                </a:lnTo>
                <a:close/>
                <a:moveTo>
                  <a:pt x="1041" y="781"/>
                </a:moveTo>
                <a:lnTo>
                  <a:pt x="989" y="781"/>
                </a:lnTo>
                <a:lnTo>
                  <a:pt x="989" y="755"/>
                </a:lnTo>
                <a:lnTo>
                  <a:pt x="1041" y="755"/>
                </a:lnTo>
                <a:lnTo>
                  <a:pt x="1041" y="781"/>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latin typeface="Calibri" panose="020F0502020204030204" pitchFamily="34" charset="0"/>
            </a:endParaRPr>
          </a:p>
        </p:txBody>
      </p:sp>
      <p:grpSp>
        <p:nvGrpSpPr>
          <p:cNvPr id="14" name="Group 13"/>
          <p:cNvGrpSpPr>
            <a:grpSpLocks noChangeAspect="1"/>
          </p:cNvGrpSpPr>
          <p:nvPr>
            <p:custDataLst>
              <p:tags r:id="rId5"/>
            </p:custDataLst>
          </p:nvPr>
        </p:nvGrpSpPr>
        <p:grpSpPr bwMode="auto">
          <a:xfrm>
            <a:off x="2929255" y="2112677"/>
            <a:ext cx="274593" cy="310216"/>
            <a:chOff x="1727" y="1475"/>
            <a:chExt cx="185" cy="209"/>
          </a:xfrm>
        </p:grpSpPr>
        <p:sp>
          <p:nvSpPr>
            <p:cNvPr id="15" name="AutoShape 16"/>
            <p:cNvSpPr>
              <a:spLocks noChangeAspect="1" noChangeArrowheads="1" noTextEdit="1"/>
            </p:cNvSpPr>
            <p:nvPr/>
          </p:nvSpPr>
          <p:spPr bwMode="auto">
            <a:xfrm>
              <a:off x="1732" y="1478"/>
              <a:ext cx="178"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latin typeface="Calibri" panose="020F0502020204030204" pitchFamily="34" charset="0"/>
              </a:endParaRPr>
            </a:p>
          </p:txBody>
        </p:sp>
        <p:sp>
          <p:nvSpPr>
            <p:cNvPr id="16" name="Oval 15"/>
            <p:cNvSpPr>
              <a:spLocks noChangeArrowheads="1"/>
            </p:cNvSpPr>
            <p:nvPr>
              <p:custDataLst>
                <p:tags r:id="rId12"/>
              </p:custDataLst>
            </p:nvPr>
          </p:nvSpPr>
          <p:spPr bwMode="auto">
            <a:xfrm>
              <a:off x="1764" y="1475"/>
              <a:ext cx="114" cy="116"/>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latin typeface="Calibri" panose="020F0502020204030204" pitchFamily="34" charset="0"/>
              </a:endParaRPr>
            </a:p>
          </p:txBody>
        </p:sp>
        <p:sp>
          <p:nvSpPr>
            <p:cNvPr id="17" name="Freeform 16"/>
            <p:cNvSpPr>
              <a:spLocks/>
            </p:cNvSpPr>
            <p:nvPr>
              <p:custDataLst>
                <p:tags r:id="rId13"/>
              </p:custDataLst>
            </p:nvPr>
          </p:nvSpPr>
          <p:spPr bwMode="auto">
            <a:xfrm>
              <a:off x="1727" y="1596"/>
              <a:ext cx="185" cy="88"/>
            </a:xfrm>
            <a:custGeom>
              <a:avLst/>
              <a:gdLst>
                <a:gd name="T0" fmla="*/ 38 w 75"/>
                <a:gd name="T1" fmla="*/ 1 h 36"/>
                <a:gd name="T2" fmla="*/ 2 w 75"/>
                <a:gd name="T3" fmla="*/ 36 h 36"/>
                <a:gd name="T4" fmla="*/ 74 w 75"/>
                <a:gd name="T5" fmla="*/ 36 h 36"/>
                <a:gd name="T6" fmla="*/ 38 w 75"/>
                <a:gd name="T7" fmla="*/ 1 h 36"/>
              </a:gdLst>
              <a:ahLst/>
              <a:cxnLst>
                <a:cxn ang="0">
                  <a:pos x="T0" y="T1"/>
                </a:cxn>
                <a:cxn ang="0">
                  <a:pos x="T2" y="T3"/>
                </a:cxn>
                <a:cxn ang="0">
                  <a:pos x="T4" y="T5"/>
                </a:cxn>
                <a:cxn ang="0">
                  <a:pos x="T6" y="T7"/>
                </a:cxn>
              </a:cxnLst>
              <a:rect l="0" t="0" r="r" b="b"/>
              <a:pathLst>
                <a:path w="75" h="36">
                  <a:moveTo>
                    <a:pt x="38" y="1"/>
                  </a:moveTo>
                  <a:cubicBezTo>
                    <a:pt x="0" y="0"/>
                    <a:pt x="2" y="36"/>
                    <a:pt x="2" y="36"/>
                  </a:cubicBezTo>
                  <a:cubicBezTo>
                    <a:pt x="74" y="36"/>
                    <a:pt x="74" y="36"/>
                    <a:pt x="74" y="36"/>
                  </a:cubicBezTo>
                  <a:cubicBezTo>
                    <a:pt x="74" y="36"/>
                    <a:pt x="75" y="1"/>
                    <a:pt x="38"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latin typeface="Calibri" panose="020F0502020204030204" pitchFamily="34" charset="0"/>
              </a:endParaRPr>
            </a:p>
          </p:txBody>
        </p:sp>
      </p:grpSp>
      <p:sp>
        <p:nvSpPr>
          <p:cNvPr id="18" name="TextBox 17"/>
          <p:cNvSpPr txBox="1"/>
          <p:nvPr>
            <p:custDataLst>
              <p:tags r:id="rId6"/>
            </p:custDataLst>
          </p:nvPr>
        </p:nvSpPr>
        <p:spPr>
          <a:xfrm>
            <a:off x="2123728" y="3110822"/>
            <a:ext cx="1905000" cy="338554"/>
          </a:xfrm>
          <a:prstGeom prst="rect">
            <a:avLst/>
          </a:prstGeom>
          <a:noFill/>
        </p:spPr>
        <p:txBody>
          <a:bodyPr wrap="square" rtlCol="0">
            <a:spAutoFit/>
          </a:bodyPr>
          <a:lstStyle/>
          <a:p>
            <a:pPr algn="ctr"/>
            <a:r>
              <a:rPr lang="fr-CA" sz="1600" b="1" dirty="0" smtClean="0">
                <a:solidFill>
                  <a:srgbClr val="004D71"/>
                </a:solidFill>
                <a:latin typeface="Calibri" panose="020F0502020204030204" pitchFamily="34" charset="0"/>
                <a:cs typeface="Arial" pitchFamily="34" charset="0"/>
              </a:rPr>
              <a:t>Mise sur pied</a:t>
            </a:r>
            <a:endParaRPr lang="fr-CA" sz="1600" b="1" dirty="0">
              <a:solidFill>
                <a:srgbClr val="004D71"/>
              </a:solidFill>
              <a:latin typeface="Calibri" panose="020F0502020204030204" pitchFamily="34" charset="0"/>
              <a:cs typeface="Arial" pitchFamily="34" charset="0"/>
            </a:endParaRPr>
          </a:p>
        </p:txBody>
      </p:sp>
      <p:sp>
        <p:nvSpPr>
          <p:cNvPr id="19" name="Oval 18"/>
          <p:cNvSpPr/>
          <p:nvPr>
            <p:custDataLst>
              <p:tags r:id="rId7"/>
            </p:custDataLst>
          </p:nvPr>
        </p:nvSpPr>
        <p:spPr>
          <a:xfrm>
            <a:off x="5255889" y="1700808"/>
            <a:ext cx="1280160" cy="1280160"/>
          </a:xfrm>
          <a:prstGeom prst="ellipse">
            <a:avLst/>
          </a:prstGeom>
          <a:solidFill>
            <a:srgbClr val="669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latin typeface="Calibri" panose="020F0502020204030204" pitchFamily="34" charset="0"/>
            </a:endParaRPr>
          </a:p>
        </p:txBody>
      </p:sp>
      <p:sp>
        <p:nvSpPr>
          <p:cNvPr id="20" name="TextBox 19"/>
          <p:cNvSpPr txBox="1"/>
          <p:nvPr>
            <p:custDataLst>
              <p:tags r:id="rId8"/>
            </p:custDataLst>
          </p:nvPr>
        </p:nvSpPr>
        <p:spPr>
          <a:xfrm>
            <a:off x="4594111" y="3104964"/>
            <a:ext cx="2603716" cy="338554"/>
          </a:xfrm>
          <a:prstGeom prst="rect">
            <a:avLst/>
          </a:prstGeom>
          <a:noFill/>
        </p:spPr>
        <p:txBody>
          <a:bodyPr wrap="square" rtlCol="0">
            <a:spAutoFit/>
          </a:bodyPr>
          <a:lstStyle/>
          <a:p>
            <a:pPr algn="ctr"/>
            <a:r>
              <a:rPr lang="fr-CA" sz="1600" b="1" dirty="0" smtClean="0">
                <a:solidFill>
                  <a:srgbClr val="004D71"/>
                </a:solidFill>
                <a:latin typeface="Calibri" panose="020F0502020204030204" pitchFamily="34" charset="0"/>
                <a:cs typeface="Arial" pitchFamily="34" charset="0"/>
              </a:rPr>
              <a:t>Date d’entrée en vigueur</a:t>
            </a:r>
            <a:endParaRPr lang="fr-CA" sz="1600" b="1" dirty="0">
              <a:solidFill>
                <a:srgbClr val="004D71"/>
              </a:solidFill>
              <a:latin typeface="Calibri" panose="020F0502020204030204" pitchFamily="34" charset="0"/>
              <a:cs typeface="Arial" pitchFamily="34" charset="0"/>
            </a:endParaRPr>
          </a:p>
        </p:txBody>
      </p:sp>
      <p:sp>
        <p:nvSpPr>
          <p:cNvPr id="21" name="TextBox 20"/>
          <p:cNvSpPr txBox="1"/>
          <p:nvPr>
            <p:custDataLst>
              <p:tags r:id="rId9"/>
            </p:custDataLst>
          </p:nvPr>
        </p:nvSpPr>
        <p:spPr>
          <a:xfrm>
            <a:off x="4824028" y="3443518"/>
            <a:ext cx="2282991" cy="3539430"/>
          </a:xfrm>
          <a:prstGeom prst="rect">
            <a:avLst/>
          </a:prstGeom>
          <a:noFill/>
        </p:spPr>
        <p:txBody>
          <a:bodyPr wrap="square" rtlCol="0">
            <a:spAutoFit/>
          </a:bodyPr>
          <a:lstStyle/>
          <a:p>
            <a:pPr marL="171450" indent="-171450">
              <a:buFont typeface="Arial" panose="020B0604020202020204" pitchFamily="34" charset="0"/>
              <a:buChar char="•"/>
            </a:pPr>
            <a:r>
              <a:rPr lang="fr-CA" sz="1600" dirty="0" smtClean="0">
                <a:solidFill>
                  <a:srgbClr val="004D71"/>
                </a:solidFill>
                <a:latin typeface="Calibri" panose="020F0502020204030204" pitchFamily="34" charset="0"/>
                <a:cs typeface="Arial" pitchFamily="34" charset="0"/>
              </a:rPr>
              <a:t>Le 1</a:t>
            </a:r>
            <a:r>
              <a:rPr lang="fr-CA" sz="1600" baseline="30000" dirty="0" smtClean="0">
                <a:solidFill>
                  <a:srgbClr val="004D71"/>
                </a:solidFill>
                <a:latin typeface="Calibri" panose="020F0502020204030204" pitchFamily="34" charset="0"/>
                <a:cs typeface="Arial" pitchFamily="34" charset="0"/>
              </a:rPr>
              <a:t>er</a:t>
            </a:r>
            <a:r>
              <a:rPr lang="fr-CA" sz="1600" dirty="0" smtClean="0">
                <a:solidFill>
                  <a:srgbClr val="004D71"/>
                </a:solidFill>
                <a:latin typeface="Calibri" panose="020F0502020204030204" pitchFamily="34" charset="0"/>
                <a:cs typeface="Arial" pitchFamily="34" charset="0"/>
              </a:rPr>
              <a:t> octobre 2018 est la date d’entrée en vigueur proposée.</a:t>
            </a:r>
          </a:p>
          <a:p>
            <a:pPr marL="171450" indent="-171450">
              <a:buFont typeface="Arial" panose="020B0604020202020204" pitchFamily="34" charset="0"/>
              <a:buChar char="•"/>
            </a:pPr>
            <a:endParaRPr lang="fr-CA" sz="1600" dirty="0" smtClean="0">
              <a:solidFill>
                <a:srgbClr val="004D71"/>
              </a:solidFill>
              <a:latin typeface="Calibri" panose="020F0502020204030204" pitchFamily="34" charset="0"/>
              <a:cs typeface="Arial" pitchFamily="34" charset="0"/>
            </a:endParaRPr>
          </a:p>
          <a:p>
            <a:pPr marL="171450" indent="-171450">
              <a:buFont typeface="Arial" panose="020B0604020202020204" pitchFamily="34" charset="0"/>
              <a:buChar char="•"/>
            </a:pPr>
            <a:r>
              <a:rPr lang="fr-CA" sz="1600" dirty="0" smtClean="0">
                <a:solidFill>
                  <a:srgbClr val="004D71"/>
                </a:solidFill>
                <a:latin typeface="Calibri" panose="020F0502020204030204" pitchFamily="34" charset="0"/>
                <a:cs typeface="Arial" pitchFamily="34" charset="0"/>
              </a:rPr>
              <a:t>Les institutions sont encouragées à changer leur processus opérationnel afin de commencer à fournir une explication écrite aux demandeurs relativement aux prorogations avant le 1</a:t>
            </a:r>
            <a:r>
              <a:rPr lang="fr-CA" sz="1600" baseline="30000" dirty="0" smtClean="0">
                <a:solidFill>
                  <a:srgbClr val="004D71"/>
                </a:solidFill>
                <a:latin typeface="Calibri" panose="020F0502020204030204" pitchFamily="34" charset="0"/>
                <a:cs typeface="Arial" pitchFamily="34" charset="0"/>
              </a:rPr>
              <a:t>er</a:t>
            </a:r>
            <a:r>
              <a:rPr lang="fr-CA" sz="1600" dirty="0" smtClean="0">
                <a:solidFill>
                  <a:srgbClr val="004D71"/>
                </a:solidFill>
                <a:latin typeface="Calibri" panose="020F0502020204030204" pitchFamily="34" charset="0"/>
                <a:cs typeface="Arial" pitchFamily="34" charset="0"/>
              </a:rPr>
              <a:t> octobre.</a:t>
            </a:r>
          </a:p>
        </p:txBody>
      </p:sp>
      <p:sp>
        <p:nvSpPr>
          <p:cNvPr id="22" name="Freeform 21"/>
          <p:cNvSpPr>
            <a:spLocks noEditPoints="1"/>
          </p:cNvSpPr>
          <p:nvPr>
            <p:custDataLst>
              <p:tags r:id="rId10"/>
            </p:custDataLst>
          </p:nvPr>
        </p:nvSpPr>
        <p:spPr bwMode="auto">
          <a:xfrm>
            <a:off x="5595764" y="2053322"/>
            <a:ext cx="571500" cy="616857"/>
          </a:xfrm>
          <a:custGeom>
            <a:avLst/>
            <a:gdLst>
              <a:gd name="T0" fmla="*/ 148 w 160"/>
              <a:gd name="T1" fmla="*/ 25 h 173"/>
              <a:gd name="T2" fmla="*/ 135 w 160"/>
              <a:gd name="T3" fmla="*/ 16 h 173"/>
              <a:gd name="T4" fmla="*/ 120 w 160"/>
              <a:gd name="T5" fmla="*/ 0 h 173"/>
              <a:gd name="T6" fmla="*/ 103 w 160"/>
              <a:gd name="T7" fmla="*/ 5 h 173"/>
              <a:gd name="T8" fmla="*/ 98 w 160"/>
              <a:gd name="T9" fmla="*/ 25 h 173"/>
              <a:gd name="T10" fmla="*/ 61 w 160"/>
              <a:gd name="T11" fmla="*/ 16 h 173"/>
              <a:gd name="T12" fmla="*/ 46 w 160"/>
              <a:gd name="T13" fmla="*/ 0 h 173"/>
              <a:gd name="T14" fmla="*/ 29 w 160"/>
              <a:gd name="T15" fmla="*/ 5 h 173"/>
              <a:gd name="T16" fmla="*/ 24 w 160"/>
              <a:gd name="T17" fmla="*/ 25 h 173"/>
              <a:gd name="T18" fmla="*/ 3 w 160"/>
              <a:gd name="T19" fmla="*/ 29 h 173"/>
              <a:gd name="T20" fmla="*/ 0 w 160"/>
              <a:gd name="T21" fmla="*/ 161 h 173"/>
              <a:gd name="T22" fmla="*/ 12 w 160"/>
              <a:gd name="T23" fmla="*/ 173 h 173"/>
              <a:gd name="T24" fmla="*/ 156 w 160"/>
              <a:gd name="T25" fmla="*/ 169 h 173"/>
              <a:gd name="T26" fmla="*/ 160 w 160"/>
              <a:gd name="T27" fmla="*/ 37 h 173"/>
              <a:gd name="T28" fmla="*/ 122 w 160"/>
              <a:gd name="T29" fmla="*/ 46 h 173"/>
              <a:gd name="T30" fmla="*/ 114 w 160"/>
              <a:gd name="T31" fmla="*/ 47 h 173"/>
              <a:gd name="T32" fmla="*/ 111 w 160"/>
              <a:gd name="T33" fmla="*/ 44 h 173"/>
              <a:gd name="T34" fmla="*/ 111 w 160"/>
              <a:gd name="T35" fmla="*/ 14 h 173"/>
              <a:gd name="T36" fmla="*/ 120 w 160"/>
              <a:gd name="T37" fmla="*/ 13 h 173"/>
              <a:gd name="T38" fmla="*/ 123 w 160"/>
              <a:gd name="T39" fmla="*/ 16 h 173"/>
              <a:gd name="T40" fmla="*/ 122 w 160"/>
              <a:gd name="T41" fmla="*/ 46 h 173"/>
              <a:gd name="T42" fmla="*/ 148 w 160"/>
              <a:gd name="T43" fmla="*/ 62 h 173"/>
              <a:gd name="T44" fmla="*/ 120 w 160"/>
              <a:gd name="T45" fmla="*/ 90 h 173"/>
              <a:gd name="T46" fmla="*/ 83 w 160"/>
              <a:gd name="T47" fmla="*/ 62 h 173"/>
              <a:gd name="T48" fmla="*/ 114 w 160"/>
              <a:gd name="T49" fmla="*/ 90 h 173"/>
              <a:gd name="T50" fmla="*/ 83 w 160"/>
              <a:gd name="T51" fmla="*/ 62 h 173"/>
              <a:gd name="T52" fmla="*/ 148 w 160"/>
              <a:gd name="T53" fmla="*/ 96 h 173"/>
              <a:gd name="T54" fmla="*/ 120 w 160"/>
              <a:gd name="T55" fmla="*/ 127 h 173"/>
              <a:gd name="T56" fmla="*/ 48 w 160"/>
              <a:gd name="T57" fmla="*/ 46 h 173"/>
              <a:gd name="T58" fmla="*/ 40 w 160"/>
              <a:gd name="T59" fmla="*/ 47 h 173"/>
              <a:gd name="T60" fmla="*/ 37 w 160"/>
              <a:gd name="T61" fmla="*/ 44 h 173"/>
              <a:gd name="T62" fmla="*/ 37 w 160"/>
              <a:gd name="T63" fmla="*/ 14 h 173"/>
              <a:gd name="T64" fmla="*/ 46 w 160"/>
              <a:gd name="T65" fmla="*/ 13 h 173"/>
              <a:gd name="T66" fmla="*/ 49 w 160"/>
              <a:gd name="T67" fmla="*/ 16 h 173"/>
              <a:gd name="T68" fmla="*/ 48 w 160"/>
              <a:gd name="T69" fmla="*/ 46 h 173"/>
              <a:gd name="T70" fmla="*/ 114 w 160"/>
              <a:gd name="T71" fmla="*/ 96 h 173"/>
              <a:gd name="T72" fmla="*/ 83 w 160"/>
              <a:gd name="T73" fmla="*/ 127 h 173"/>
              <a:gd name="T74" fmla="*/ 120 w 160"/>
              <a:gd name="T75" fmla="*/ 133 h 173"/>
              <a:gd name="T76" fmla="*/ 148 w 160"/>
              <a:gd name="T77" fmla="*/ 161 h 173"/>
              <a:gd name="T78" fmla="*/ 120 w 160"/>
              <a:gd name="T79" fmla="*/ 133 h 173"/>
              <a:gd name="T80" fmla="*/ 77 w 160"/>
              <a:gd name="T81" fmla="*/ 62 h 173"/>
              <a:gd name="T82" fmla="*/ 46 w 160"/>
              <a:gd name="T83" fmla="*/ 90 h 173"/>
              <a:gd name="T84" fmla="*/ 83 w 160"/>
              <a:gd name="T85" fmla="*/ 133 h 173"/>
              <a:gd name="T86" fmla="*/ 114 w 160"/>
              <a:gd name="T87" fmla="*/ 161 h 173"/>
              <a:gd name="T88" fmla="*/ 83 w 160"/>
              <a:gd name="T89" fmla="*/ 133 h 173"/>
              <a:gd name="T90" fmla="*/ 40 w 160"/>
              <a:gd name="T91" fmla="*/ 62 h 173"/>
              <a:gd name="T92" fmla="*/ 12 w 160"/>
              <a:gd name="T93" fmla="*/ 90 h 173"/>
              <a:gd name="T94" fmla="*/ 46 w 160"/>
              <a:gd name="T95" fmla="*/ 96 h 173"/>
              <a:gd name="T96" fmla="*/ 77 w 160"/>
              <a:gd name="T97" fmla="*/ 127 h 173"/>
              <a:gd name="T98" fmla="*/ 46 w 160"/>
              <a:gd name="T99" fmla="*/ 96 h 173"/>
              <a:gd name="T100" fmla="*/ 40 w 160"/>
              <a:gd name="T101" fmla="*/ 96 h 173"/>
              <a:gd name="T102" fmla="*/ 12 w 160"/>
              <a:gd name="T103" fmla="*/ 127 h 173"/>
              <a:gd name="T104" fmla="*/ 46 w 160"/>
              <a:gd name="T105" fmla="*/ 133 h 173"/>
              <a:gd name="T106" fmla="*/ 77 w 160"/>
              <a:gd name="T107" fmla="*/ 161 h 173"/>
              <a:gd name="T108" fmla="*/ 46 w 160"/>
              <a:gd name="T109" fmla="*/ 133 h 173"/>
              <a:gd name="T110" fmla="*/ 40 w 160"/>
              <a:gd name="T111" fmla="*/ 133 h 173"/>
              <a:gd name="T112" fmla="*/ 12 w 160"/>
              <a:gd name="T113" fmla="*/ 16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 h="173">
                <a:moveTo>
                  <a:pt x="156" y="29"/>
                </a:moveTo>
                <a:cubicBezTo>
                  <a:pt x="154" y="26"/>
                  <a:pt x="151" y="25"/>
                  <a:pt x="148" y="25"/>
                </a:cubicBezTo>
                <a:cubicBezTo>
                  <a:pt x="135" y="25"/>
                  <a:pt x="135" y="25"/>
                  <a:pt x="135" y="25"/>
                </a:cubicBezTo>
                <a:cubicBezTo>
                  <a:pt x="135" y="16"/>
                  <a:pt x="135" y="16"/>
                  <a:pt x="135" y="16"/>
                </a:cubicBezTo>
                <a:cubicBezTo>
                  <a:pt x="135" y="12"/>
                  <a:pt x="134" y="8"/>
                  <a:pt x="131" y="5"/>
                </a:cubicBezTo>
                <a:cubicBezTo>
                  <a:pt x="128" y="2"/>
                  <a:pt x="124" y="0"/>
                  <a:pt x="120" y="0"/>
                </a:cubicBezTo>
                <a:cubicBezTo>
                  <a:pt x="114" y="0"/>
                  <a:pt x="114" y="0"/>
                  <a:pt x="114" y="0"/>
                </a:cubicBezTo>
                <a:cubicBezTo>
                  <a:pt x="109" y="0"/>
                  <a:pt x="106" y="2"/>
                  <a:pt x="103" y="5"/>
                </a:cubicBezTo>
                <a:cubicBezTo>
                  <a:pt x="100" y="8"/>
                  <a:pt x="98" y="12"/>
                  <a:pt x="98" y="16"/>
                </a:cubicBezTo>
                <a:cubicBezTo>
                  <a:pt x="98" y="25"/>
                  <a:pt x="98" y="25"/>
                  <a:pt x="98" y="25"/>
                </a:cubicBezTo>
                <a:cubicBezTo>
                  <a:pt x="61" y="25"/>
                  <a:pt x="61" y="25"/>
                  <a:pt x="61" y="25"/>
                </a:cubicBezTo>
                <a:cubicBezTo>
                  <a:pt x="61" y="16"/>
                  <a:pt x="61" y="16"/>
                  <a:pt x="61" y="16"/>
                </a:cubicBezTo>
                <a:cubicBezTo>
                  <a:pt x="61" y="12"/>
                  <a:pt x="60" y="8"/>
                  <a:pt x="57" y="5"/>
                </a:cubicBezTo>
                <a:cubicBezTo>
                  <a:pt x="54" y="2"/>
                  <a:pt x="50" y="0"/>
                  <a:pt x="46" y="0"/>
                </a:cubicBezTo>
                <a:cubicBezTo>
                  <a:pt x="40" y="0"/>
                  <a:pt x="40" y="0"/>
                  <a:pt x="40" y="0"/>
                </a:cubicBezTo>
                <a:cubicBezTo>
                  <a:pt x="35" y="0"/>
                  <a:pt x="32" y="2"/>
                  <a:pt x="29" y="5"/>
                </a:cubicBezTo>
                <a:cubicBezTo>
                  <a:pt x="26" y="8"/>
                  <a:pt x="24" y="12"/>
                  <a:pt x="24" y="16"/>
                </a:cubicBezTo>
                <a:cubicBezTo>
                  <a:pt x="24" y="25"/>
                  <a:pt x="24" y="25"/>
                  <a:pt x="24" y="25"/>
                </a:cubicBezTo>
                <a:cubicBezTo>
                  <a:pt x="12" y="25"/>
                  <a:pt x="12" y="25"/>
                  <a:pt x="12" y="25"/>
                </a:cubicBezTo>
                <a:cubicBezTo>
                  <a:pt x="9" y="25"/>
                  <a:pt x="6" y="26"/>
                  <a:pt x="3" y="29"/>
                </a:cubicBezTo>
                <a:cubicBezTo>
                  <a:pt x="1" y="31"/>
                  <a:pt x="0" y="34"/>
                  <a:pt x="0" y="37"/>
                </a:cubicBezTo>
                <a:cubicBezTo>
                  <a:pt x="0" y="161"/>
                  <a:pt x="0" y="161"/>
                  <a:pt x="0" y="161"/>
                </a:cubicBezTo>
                <a:cubicBezTo>
                  <a:pt x="0" y="164"/>
                  <a:pt x="1" y="167"/>
                  <a:pt x="3" y="169"/>
                </a:cubicBezTo>
                <a:cubicBezTo>
                  <a:pt x="6" y="172"/>
                  <a:pt x="9" y="173"/>
                  <a:pt x="12" y="173"/>
                </a:cubicBezTo>
                <a:cubicBezTo>
                  <a:pt x="148" y="173"/>
                  <a:pt x="148" y="173"/>
                  <a:pt x="148" y="173"/>
                </a:cubicBezTo>
                <a:cubicBezTo>
                  <a:pt x="151" y="173"/>
                  <a:pt x="154" y="172"/>
                  <a:pt x="156" y="169"/>
                </a:cubicBezTo>
                <a:cubicBezTo>
                  <a:pt x="159" y="167"/>
                  <a:pt x="160" y="164"/>
                  <a:pt x="160" y="161"/>
                </a:cubicBezTo>
                <a:cubicBezTo>
                  <a:pt x="160" y="37"/>
                  <a:pt x="160" y="37"/>
                  <a:pt x="160" y="37"/>
                </a:cubicBezTo>
                <a:cubicBezTo>
                  <a:pt x="160" y="34"/>
                  <a:pt x="159" y="31"/>
                  <a:pt x="156" y="29"/>
                </a:cubicBezTo>
                <a:close/>
                <a:moveTo>
                  <a:pt x="122" y="46"/>
                </a:moveTo>
                <a:cubicBezTo>
                  <a:pt x="120" y="47"/>
                  <a:pt x="120" y="47"/>
                  <a:pt x="120" y="47"/>
                </a:cubicBezTo>
                <a:cubicBezTo>
                  <a:pt x="114" y="47"/>
                  <a:pt x="114" y="47"/>
                  <a:pt x="114" y="47"/>
                </a:cubicBezTo>
                <a:cubicBezTo>
                  <a:pt x="111" y="46"/>
                  <a:pt x="111" y="46"/>
                  <a:pt x="111" y="46"/>
                </a:cubicBezTo>
                <a:cubicBezTo>
                  <a:pt x="111" y="44"/>
                  <a:pt x="111" y="44"/>
                  <a:pt x="111" y="44"/>
                </a:cubicBezTo>
                <a:cubicBezTo>
                  <a:pt x="111" y="16"/>
                  <a:pt x="111" y="16"/>
                  <a:pt x="111" y="16"/>
                </a:cubicBezTo>
                <a:cubicBezTo>
                  <a:pt x="111" y="14"/>
                  <a:pt x="111" y="14"/>
                  <a:pt x="111" y="14"/>
                </a:cubicBezTo>
                <a:cubicBezTo>
                  <a:pt x="114" y="13"/>
                  <a:pt x="114" y="13"/>
                  <a:pt x="114" y="13"/>
                </a:cubicBezTo>
                <a:cubicBezTo>
                  <a:pt x="120" y="13"/>
                  <a:pt x="120" y="13"/>
                  <a:pt x="120" y="13"/>
                </a:cubicBezTo>
                <a:cubicBezTo>
                  <a:pt x="122" y="14"/>
                  <a:pt x="122" y="14"/>
                  <a:pt x="122" y="14"/>
                </a:cubicBezTo>
                <a:cubicBezTo>
                  <a:pt x="123" y="16"/>
                  <a:pt x="123" y="16"/>
                  <a:pt x="123" y="16"/>
                </a:cubicBezTo>
                <a:cubicBezTo>
                  <a:pt x="123" y="44"/>
                  <a:pt x="123" y="44"/>
                  <a:pt x="123" y="44"/>
                </a:cubicBezTo>
                <a:lnTo>
                  <a:pt x="122" y="46"/>
                </a:lnTo>
                <a:close/>
                <a:moveTo>
                  <a:pt x="120" y="62"/>
                </a:moveTo>
                <a:cubicBezTo>
                  <a:pt x="148" y="62"/>
                  <a:pt x="148" y="62"/>
                  <a:pt x="148" y="62"/>
                </a:cubicBezTo>
                <a:cubicBezTo>
                  <a:pt x="148" y="90"/>
                  <a:pt x="148" y="90"/>
                  <a:pt x="148" y="90"/>
                </a:cubicBezTo>
                <a:cubicBezTo>
                  <a:pt x="120" y="90"/>
                  <a:pt x="120" y="90"/>
                  <a:pt x="120" y="90"/>
                </a:cubicBezTo>
                <a:lnTo>
                  <a:pt x="120" y="62"/>
                </a:lnTo>
                <a:close/>
                <a:moveTo>
                  <a:pt x="83" y="62"/>
                </a:moveTo>
                <a:cubicBezTo>
                  <a:pt x="114" y="62"/>
                  <a:pt x="114" y="62"/>
                  <a:pt x="114" y="62"/>
                </a:cubicBezTo>
                <a:cubicBezTo>
                  <a:pt x="114" y="90"/>
                  <a:pt x="114" y="90"/>
                  <a:pt x="114" y="90"/>
                </a:cubicBezTo>
                <a:cubicBezTo>
                  <a:pt x="83" y="90"/>
                  <a:pt x="83" y="90"/>
                  <a:pt x="83" y="90"/>
                </a:cubicBezTo>
                <a:lnTo>
                  <a:pt x="83" y="62"/>
                </a:lnTo>
                <a:close/>
                <a:moveTo>
                  <a:pt x="120" y="96"/>
                </a:moveTo>
                <a:cubicBezTo>
                  <a:pt x="148" y="96"/>
                  <a:pt x="148" y="96"/>
                  <a:pt x="148" y="96"/>
                </a:cubicBezTo>
                <a:cubicBezTo>
                  <a:pt x="148" y="127"/>
                  <a:pt x="148" y="127"/>
                  <a:pt x="148" y="127"/>
                </a:cubicBezTo>
                <a:cubicBezTo>
                  <a:pt x="120" y="127"/>
                  <a:pt x="120" y="127"/>
                  <a:pt x="120" y="127"/>
                </a:cubicBezTo>
                <a:lnTo>
                  <a:pt x="120" y="96"/>
                </a:lnTo>
                <a:close/>
                <a:moveTo>
                  <a:pt x="48" y="46"/>
                </a:moveTo>
                <a:cubicBezTo>
                  <a:pt x="46" y="47"/>
                  <a:pt x="46" y="47"/>
                  <a:pt x="46" y="47"/>
                </a:cubicBezTo>
                <a:cubicBezTo>
                  <a:pt x="40" y="47"/>
                  <a:pt x="40" y="47"/>
                  <a:pt x="40" y="47"/>
                </a:cubicBezTo>
                <a:cubicBezTo>
                  <a:pt x="37" y="46"/>
                  <a:pt x="37" y="46"/>
                  <a:pt x="37" y="46"/>
                </a:cubicBezTo>
                <a:cubicBezTo>
                  <a:pt x="37" y="44"/>
                  <a:pt x="37" y="44"/>
                  <a:pt x="37" y="44"/>
                </a:cubicBezTo>
                <a:cubicBezTo>
                  <a:pt x="37" y="16"/>
                  <a:pt x="37" y="16"/>
                  <a:pt x="37" y="16"/>
                </a:cubicBezTo>
                <a:cubicBezTo>
                  <a:pt x="37" y="14"/>
                  <a:pt x="37" y="14"/>
                  <a:pt x="37" y="14"/>
                </a:cubicBezTo>
                <a:cubicBezTo>
                  <a:pt x="40" y="13"/>
                  <a:pt x="40" y="13"/>
                  <a:pt x="40" y="13"/>
                </a:cubicBezTo>
                <a:cubicBezTo>
                  <a:pt x="46" y="13"/>
                  <a:pt x="46" y="13"/>
                  <a:pt x="46" y="13"/>
                </a:cubicBezTo>
                <a:cubicBezTo>
                  <a:pt x="48" y="14"/>
                  <a:pt x="48" y="14"/>
                  <a:pt x="48" y="14"/>
                </a:cubicBezTo>
                <a:cubicBezTo>
                  <a:pt x="49" y="16"/>
                  <a:pt x="49" y="16"/>
                  <a:pt x="49" y="16"/>
                </a:cubicBezTo>
                <a:cubicBezTo>
                  <a:pt x="49" y="44"/>
                  <a:pt x="49" y="44"/>
                  <a:pt x="49" y="44"/>
                </a:cubicBezTo>
                <a:lnTo>
                  <a:pt x="48" y="46"/>
                </a:lnTo>
                <a:close/>
                <a:moveTo>
                  <a:pt x="83" y="96"/>
                </a:moveTo>
                <a:cubicBezTo>
                  <a:pt x="114" y="96"/>
                  <a:pt x="114" y="96"/>
                  <a:pt x="114" y="96"/>
                </a:cubicBezTo>
                <a:cubicBezTo>
                  <a:pt x="114" y="127"/>
                  <a:pt x="114" y="127"/>
                  <a:pt x="114" y="127"/>
                </a:cubicBezTo>
                <a:cubicBezTo>
                  <a:pt x="83" y="127"/>
                  <a:pt x="83" y="127"/>
                  <a:pt x="83" y="127"/>
                </a:cubicBezTo>
                <a:lnTo>
                  <a:pt x="83" y="96"/>
                </a:lnTo>
                <a:close/>
                <a:moveTo>
                  <a:pt x="120" y="133"/>
                </a:moveTo>
                <a:cubicBezTo>
                  <a:pt x="148" y="133"/>
                  <a:pt x="148" y="133"/>
                  <a:pt x="148" y="133"/>
                </a:cubicBezTo>
                <a:cubicBezTo>
                  <a:pt x="148" y="161"/>
                  <a:pt x="148" y="161"/>
                  <a:pt x="148" y="161"/>
                </a:cubicBezTo>
                <a:cubicBezTo>
                  <a:pt x="120" y="161"/>
                  <a:pt x="120" y="161"/>
                  <a:pt x="120" y="161"/>
                </a:cubicBezTo>
                <a:lnTo>
                  <a:pt x="120" y="133"/>
                </a:lnTo>
                <a:close/>
                <a:moveTo>
                  <a:pt x="46" y="62"/>
                </a:moveTo>
                <a:cubicBezTo>
                  <a:pt x="77" y="62"/>
                  <a:pt x="77" y="62"/>
                  <a:pt x="77" y="62"/>
                </a:cubicBezTo>
                <a:cubicBezTo>
                  <a:pt x="77" y="90"/>
                  <a:pt x="77" y="90"/>
                  <a:pt x="77" y="90"/>
                </a:cubicBezTo>
                <a:cubicBezTo>
                  <a:pt x="46" y="90"/>
                  <a:pt x="46" y="90"/>
                  <a:pt x="46" y="90"/>
                </a:cubicBezTo>
                <a:lnTo>
                  <a:pt x="46" y="62"/>
                </a:lnTo>
                <a:close/>
                <a:moveTo>
                  <a:pt x="83" y="133"/>
                </a:moveTo>
                <a:cubicBezTo>
                  <a:pt x="114" y="133"/>
                  <a:pt x="114" y="133"/>
                  <a:pt x="114" y="133"/>
                </a:cubicBezTo>
                <a:cubicBezTo>
                  <a:pt x="114" y="161"/>
                  <a:pt x="114" y="161"/>
                  <a:pt x="114" y="161"/>
                </a:cubicBezTo>
                <a:cubicBezTo>
                  <a:pt x="83" y="161"/>
                  <a:pt x="83" y="161"/>
                  <a:pt x="83" y="161"/>
                </a:cubicBezTo>
                <a:lnTo>
                  <a:pt x="83" y="133"/>
                </a:lnTo>
                <a:close/>
                <a:moveTo>
                  <a:pt x="12" y="62"/>
                </a:moveTo>
                <a:cubicBezTo>
                  <a:pt x="40" y="62"/>
                  <a:pt x="40" y="62"/>
                  <a:pt x="40" y="62"/>
                </a:cubicBezTo>
                <a:cubicBezTo>
                  <a:pt x="40" y="90"/>
                  <a:pt x="40" y="90"/>
                  <a:pt x="40" y="90"/>
                </a:cubicBezTo>
                <a:cubicBezTo>
                  <a:pt x="12" y="90"/>
                  <a:pt x="12" y="90"/>
                  <a:pt x="12" y="90"/>
                </a:cubicBezTo>
                <a:lnTo>
                  <a:pt x="12" y="62"/>
                </a:lnTo>
                <a:close/>
                <a:moveTo>
                  <a:pt x="46" y="96"/>
                </a:moveTo>
                <a:cubicBezTo>
                  <a:pt x="77" y="96"/>
                  <a:pt x="77" y="96"/>
                  <a:pt x="77" y="96"/>
                </a:cubicBezTo>
                <a:cubicBezTo>
                  <a:pt x="77" y="127"/>
                  <a:pt x="77" y="127"/>
                  <a:pt x="77" y="127"/>
                </a:cubicBezTo>
                <a:cubicBezTo>
                  <a:pt x="46" y="127"/>
                  <a:pt x="46" y="127"/>
                  <a:pt x="46" y="127"/>
                </a:cubicBezTo>
                <a:lnTo>
                  <a:pt x="46" y="96"/>
                </a:lnTo>
                <a:close/>
                <a:moveTo>
                  <a:pt x="12" y="96"/>
                </a:moveTo>
                <a:cubicBezTo>
                  <a:pt x="40" y="96"/>
                  <a:pt x="40" y="96"/>
                  <a:pt x="40" y="96"/>
                </a:cubicBezTo>
                <a:cubicBezTo>
                  <a:pt x="40" y="127"/>
                  <a:pt x="40" y="127"/>
                  <a:pt x="40" y="127"/>
                </a:cubicBezTo>
                <a:cubicBezTo>
                  <a:pt x="12" y="127"/>
                  <a:pt x="12" y="127"/>
                  <a:pt x="12" y="127"/>
                </a:cubicBezTo>
                <a:lnTo>
                  <a:pt x="12" y="96"/>
                </a:lnTo>
                <a:close/>
                <a:moveTo>
                  <a:pt x="46" y="133"/>
                </a:moveTo>
                <a:cubicBezTo>
                  <a:pt x="77" y="133"/>
                  <a:pt x="77" y="133"/>
                  <a:pt x="77" y="133"/>
                </a:cubicBezTo>
                <a:cubicBezTo>
                  <a:pt x="77" y="161"/>
                  <a:pt x="77" y="161"/>
                  <a:pt x="77" y="161"/>
                </a:cubicBezTo>
                <a:cubicBezTo>
                  <a:pt x="46" y="161"/>
                  <a:pt x="46" y="161"/>
                  <a:pt x="46" y="161"/>
                </a:cubicBezTo>
                <a:lnTo>
                  <a:pt x="46" y="133"/>
                </a:lnTo>
                <a:close/>
                <a:moveTo>
                  <a:pt x="12" y="133"/>
                </a:moveTo>
                <a:cubicBezTo>
                  <a:pt x="40" y="133"/>
                  <a:pt x="40" y="133"/>
                  <a:pt x="40" y="133"/>
                </a:cubicBezTo>
                <a:cubicBezTo>
                  <a:pt x="40" y="161"/>
                  <a:pt x="40" y="161"/>
                  <a:pt x="40" y="161"/>
                </a:cubicBezTo>
                <a:cubicBezTo>
                  <a:pt x="12" y="161"/>
                  <a:pt x="12" y="161"/>
                  <a:pt x="12" y="161"/>
                </a:cubicBezTo>
                <a:lnTo>
                  <a:pt x="12" y="133"/>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23" name="TextBox 22"/>
          <p:cNvSpPr txBox="1"/>
          <p:nvPr>
            <p:custDataLst>
              <p:tags r:id="rId11"/>
            </p:custDataLst>
          </p:nvPr>
        </p:nvSpPr>
        <p:spPr>
          <a:xfrm>
            <a:off x="1919132" y="3443518"/>
            <a:ext cx="2472847" cy="2308324"/>
          </a:xfrm>
          <a:prstGeom prst="rect">
            <a:avLst/>
          </a:prstGeom>
          <a:noFill/>
        </p:spPr>
        <p:txBody>
          <a:bodyPr wrap="square" rtlCol="0">
            <a:spAutoFit/>
          </a:bodyPr>
          <a:lstStyle/>
          <a:p>
            <a:pPr marL="171450" indent="-171450">
              <a:buFont typeface="Arial" panose="020B0604020202020204" pitchFamily="34" charset="0"/>
              <a:buChar char="•"/>
            </a:pPr>
            <a:r>
              <a:rPr lang="fr-CA" sz="1600" dirty="0" err="1" smtClean="0">
                <a:solidFill>
                  <a:srgbClr val="004D71"/>
                </a:solidFill>
                <a:latin typeface="Calibri" panose="020F0502020204030204" pitchFamily="34" charset="0"/>
                <a:cs typeface="Arial" pitchFamily="34" charset="0"/>
              </a:rPr>
              <a:t>GCpédia</a:t>
            </a:r>
            <a:r>
              <a:rPr lang="fr-CA" sz="1600" dirty="0" smtClean="0">
                <a:solidFill>
                  <a:srgbClr val="004D71"/>
                </a:solidFill>
                <a:latin typeface="Calibri" panose="020F0502020204030204" pitchFamily="34" charset="0"/>
                <a:cs typeface="Arial" pitchFamily="34" charset="0"/>
              </a:rPr>
              <a:t> pour les ministères et organismes</a:t>
            </a:r>
          </a:p>
          <a:p>
            <a:endParaRPr lang="fr-CA" sz="1600" dirty="0" smtClean="0">
              <a:solidFill>
                <a:srgbClr val="004D71"/>
              </a:solidFill>
              <a:latin typeface="Calibri" panose="020F0502020204030204" pitchFamily="34" charset="0"/>
              <a:cs typeface="Arial" pitchFamily="34" charset="0"/>
            </a:endParaRPr>
          </a:p>
          <a:p>
            <a:pPr marL="171450" indent="-171450">
              <a:buFont typeface="Arial" panose="020B0604020202020204" pitchFamily="34" charset="0"/>
              <a:buChar char="•"/>
            </a:pPr>
            <a:r>
              <a:rPr lang="fr-CA" sz="1600" dirty="0" err="1" smtClean="0">
                <a:solidFill>
                  <a:srgbClr val="004D71"/>
                </a:solidFill>
                <a:latin typeface="Calibri" panose="020F0502020204030204" pitchFamily="34" charset="0"/>
                <a:cs typeface="Arial" pitchFamily="34" charset="0"/>
              </a:rPr>
              <a:t>GCwiki</a:t>
            </a:r>
            <a:r>
              <a:rPr lang="fr-CA" sz="1600" dirty="0" smtClean="0">
                <a:solidFill>
                  <a:srgbClr val="004D71"/>
                </a:solidFill>
                <a:latin typeface="Calibri" panose="020F0502020204030204" pitchFamily="34" charset="0"/>
                <a:cs typeface="Arial" pitchFamily="34" charset="0"/>
              </a:rPr>
              <a:t> pour les sociétés d’État et autres</a:t>
            </a:r>
          </a:p>
          <a:p>
            <a:pPr marL="171450" indent="-171450">
              <a:buFont typeface="Arial" panose="020B0604020202020204" pitchFamily="34" charset="0"/>
              <a:buChar char="•"/>
            </a:pPr>
            <a:endParaRPr lang="fr-CA" sz="1600" dirty="0" smtClean="0">
              <a:solidFill>
                <a:srgbClr val="004D71"/>
              </a:solidFill>
              <a:latin typeface="Calibri" panose="020F0502020204030204" pitchFamily="34" charset="0"/>
              <a:cs typeface="Arial" pitchFamily="34" charset="0"/>
            </a:endParaRPr>
          </a:p>
          <a:p>
            <a:pPr marL="171450" indent="-171450">
              <a:buFont typeface="Arial" panose="020B0604020202020204" pitchFamily="34" charset="0"/>
              <a:buChar char="•"/>
            </a:pPr>
            <a:r>
              <a:rPr lang="fr-CA" sz="1600" dirty="0" smtClean="0">
                <a:solidFill>
                  <a:srgbClr val="004D71"/>
                </a:solidFill>
                <a:latin typeface="Calibri" panose="020F0502020204030204" pitchFamily="34" charset="0"/>
                <a:cs typeface="Arial" pitchFamily="34" charset="0"/>
              </a:rPr>
              <a:t>Courriel : </a:t>
            </a:r>
            <a:r>
              <a:rPr lang="fr-CA" sz="1600" dirty="0" smtClean="0">
                <a:solidFill>
                  <a:srgbClr val="004D71"/>
                </a:solidFill>
                <a:latin typeface="Calibri" panose="020F0502020204030204" pitchFamily="34" charset="0"/>
                <a:cs typeface="Arial" pitchFamily="34" charset="0"/>
                <a:hlinkClick r:id="rId16"/>
              </a:rPr>
              <a:t>ippd-dpiprp@tbs-sct.gc.ca</a:t>
            </a:r>
            <a:r>
              <a:rPr lang="fr-CA" sz="1600" dirty="0" smtClean="0">
                <a:solidFill>
                  <a:srgbClr val="004D71"/>
                </a:solidFill>
                <a:latin typeface="Calibri" panose="020F0502020204030204" pitchFamily="34" charset="0"/>
                <a:cs typeface="Arial" pitchFamily="34" charset="0"/>
              </a:rPr>
              <a:t> </a:t>
            </a:r>
          </a:p>
          <a:p>
            <a:endParaRPr lang="fr-CA" sz="1600" dirty="0" smtClean="0">
              <a:solidFill>
                <a:srgbClr val="004D71"/>
              </a:solidFill>
              <a:latin typeface="Calibri" panose="020F0502020204030204" pitchFamily="34" charset="0"/>
              <a:cs typeface="Arial" pitchFamily="34" charset="0"/>
            </a:endParaRPr>
          </a:p>
        </p:txBody>
      </p:sp>
    </p:spTree>
    <p:extLst>
      <p:ext uri="{BB962C8B-B14F-4D97-AF65-F5344CB8AC3E}">
        <p14:creationId xmlns:p14="http://schemas.microsoft.com/office/powerpoint/2010/main" val="34506441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en-CA" smtClean="0"/>
              <a:t>8</a:t>
            </a:fld>
            <a:endParaRPr lang="en-CA"/>
          </a:p>
        </p:txBody>
      </p:sp>
      <p:sp>
        <p:nvSpPr>
          <p:cNvPr id="3" name="Text Placeholder 2"/>
          <p:cNvSpPr>
            <a:spLocks noGrp="1"/>
          </p:cNvSpPr>
          <p:nvPr>
            <p:ph type="body" sz="quarter" idx="11"/>
            <p:custDataLst>
              <p:tags r:id="rId2"/>
            </p:custDataLst>
          </p:nvPr>
        </p:nvSpPr>
        <p:spPr>
          <a:xfrm>
            <a:off x="755576" y="282248"/>
            <a:ext cx="5797624" cy="878670"/>
          </a:xfrm>
        </p:spPr>
        <p:txBody>
          <a:bodyPr/>
          <a:lstStyle/>
          <a:p>
            <a:r>
              <a:rPr lang="fr-CA" dirty="0"/>
              <a:t>Annexe : Modèle d’explications écrites</a:t>
            </a:r>
            <a:endParaRPr lang="fr-CA" noProof="0" dirty="0"/>
          </a:p>
        </p:txBody>
      </p:sp>
      <p:sp>
        <p:nvSpPr>
          <p:cNvPr id="6" name="Freeform 5"/>
          <p:cNvSpPr>
            <a:spLocks noEditPoints="1"/>
          </p:cNvSpPr>
          <p:nvPr>
            <p:custDataLst>
              <p:tags r:id="rId3"/>
            </p:custDataLst>
          </p:nvPr>
        </p:nvSpPr>
        <p:spPr>
          <a:xfrm>
            <a:off x="2045112" y="4161068"/>
            <a:ext cx="366648" cy="310878"/>
          </a:xfrm>
          <a:custGeom>
            <a:avLst/>
            <a:gdLst>
              <a:gd name="T0" fmla="*/ 470 w 486"/>
              <a:gd name="T1" fmla="*/ 204 h 412"/>
              <a:gd name="T2" fmla="*/ 430 w 486"/>
              <a:gd name="T3" fmla="*/ 187 h 412"/>
              <a:gd name="T4" fmla="*/ 365 w 486"/>
              <a:gd name="T5" fmla="*/ 187 h 412"/>
              <a:gd name="T6" fmla="*/ 345 w 486"/>
              <a:gd name="T7" fmla="*/ 179 h 412"/>
              <a:gd name="T8" fmla="*/ 337 w 486"/>
              <a:gd name="T9" fmla="*/ 159 h 412"/>
              <a:gd name="T10" fmla="*/ 337 w 486"/>
              <a:gd name="T11" fmla="*/ 150 h 412"/>
              <a:gd name="T12" fmla="*/ 359 w 486"/>
              <a:gd name="T13" fmla="*/ 97 h 412"/>
              <a:gd name="T14" fmla="*/ 411 w 486"/>
              <a:gd name="T15" fmla="*/ 75 h 412"/>
              <a:gd name="T16" fmla="*/ 430 w 486"/>
              <a:gd name="T17" fmla="*/ 75 h 412"/>
              <a:gd name="T18" fmla="*/ 443 w 486"/>
              <a:gd name="T19" fmla="*/ 69 h 412"/>
              <a:gd name="T20" fmla="*/ 449 w 486"/>
              <a:gd name="T21" fmla="*/ 56 h 412"/>
              <a:gd name="T22" fmla="*/ 449 w 486"/>
              <a:gd name="T23" fmla="*/ 19 h 412"/>
              <a:gd name="T24" fmla="*/ 443 w 486"/>
              <a:gd name="T25" fmla="*/ 5 h 412"/>
              <a:gd name="T26" fmla="*/ 430 w 486"/>
              <a:gd name="T27" fmla="*/ 0 h 412"/>
              <a:gd name="T28" fmla="*/ 411 w 486"/>
              <a:gd name="T29" fmla="*/ 0 h 412"/>
              <a:gd name="T30" fmla="*/ 353 w 486"/>
              <a:gd name="T31" fmla="*/ 12 h 412"/>
              <a:gd name="T32" fmla="*/ 306 w 486"/>
              <a:gd name="T33" fmla="*/ 44 h 412"/>
              <a:gd name="T34" fmla="*/ 274 w 486"/>
              <a:gd name="T35" fmla="*/ 92 h 412"/>
              <a:gd name="T36" fmla="*/ 262 w 486"/>
              <a:gd name="T37" fmla="*/ 150 h 412"/>
              <a:gd name="T38" fmla="*/ 262 w 486"/>
              <a:gd name="T39" fmla="*/ 356 h 412"/>
              <a:gd name="T40" fmla="*/ 278 w 486"/>
              <a:gd name="T41" fmla="*/ 395 h 412"/>
              <a:gd name="T42" fmla="*/ 318 w 486"/>
              <a:gd name="T43" fmla="*/ 412 h 412"/>
              <a:gd name="T44" fmla="*/ 430 w 486"/>
              <a:gd name="T45" fmla="*/ 412 h 412"/>
              <a:gd name="T46" fmla="*/ 470 w 486"/>
              <a:gd name="T47" fmla="*/ 395 h 412"/>
              <a:gd name="T48" fmla="*/ 486 w 486"/>
              <a:gd name="T49" fmla="*/ 356 h 412"/>
              <a:gd name="T50" fmla="*/ 486 w 486"/>
              <a:gd name="T51" fmla="*/ 243 h 412"/>
              <a:gd name="T52" fmla="*/ 470 w 486"/>
              <a:gd name="T53" fmla="*/ 204 h 412"/>
              <a:gd name="T54" fmla="*/ 208 w 486"/>
              <a:gd name="T55" fmla="*/ 204 h 412"/>
              <a:gd name="T56" fmla="*/ 168 w 486"/>
              <a:gd name="T57" fmla="*/ 187 h 412"/>
              <a:gd name="T58" fmla="*/ 103 w 486"/>
              <a:gd name="T59" fmla="*/ 187 h 412"/>
              <a:gd name="T60" fmla="*/ 83 w 486"/>
              <a:gd name="T61" fmla="*/ 179 h 412"/>
              <a:gd name="T62" fmla="*/ 75 w 486"/>
              <a:gd name="T63" fmla="*/ 159 h 412"/>
              <a:gd name="T64" fmla="*/ 75 w 486"/>
              <a:gd name="T65" fmla="*/ 150 h 412"/>
              <a:gd name="T66" fmla="*/ 96 w 486"/>
              <a:gd name="T67" fmla="*/ 97 h 412"/>
              <a:gd name="T68" fmla="*/ 149 w 486"/>
              <a:gd name="T69" fmla="*/ 75 h 412"/>
              <a:gd name="T70" fmla="*/ 168 w 486"/>
              <a:gd name="T71" fmla="*/ 75 h 412"/>
              <a:gd name="T72" fmla="*/ 181 w 486"/>
              <a:gd name="T73" fmla="*/ 69 h 412"/>
              <a:gd name="T74" fmla="*/ 187 w 486"/>
              <a:gd name="T75" fmla="*/ 56 h 412"/>
              <a:gd name="T76" fmla="*/ 187 w 486"/>
              <a:gd name="T77" fmla="*/ 19 h 412"/>
              <a:gd name="T78" fmla="*/ 181 w 486"/>
              <a:gd name="T79" fmla="*/ 5 h 412"/>
              <a:gd name="T80" fmla="*/ 168 w 486"/>
              <a:gd name="T81" fmla="*/ 0 h 412"/>
              <a:gd name="T82" fmla="*/ 149 w 486"/>
              <a:gd name="T83" fmla="*/ 0 h 412"/>
              <a:gd name="T84" fmla="*/ 91 w 486"/>
              <a:gd name="T85" fmla="*/ 12 h 412"/>
              <a:gd name="T86" fmla="*/ 43 w 486"/>
              <a:gd name="T87" fmla="*/ 44 h 412"/>
              <a:gd name="T88" fmla="*/ 11 w 486"/>
              <a:gd name="T89" fmla="*/ 92 h 412"/>
              <a:gd name="T90" fmla="*/ 0 w 486"/>
              <a:gd name="T91" fmla="*/ 150 h 412"/>
              <a:gd name="T92" fmla="*/ 0 w 486"/>
              <a:gd name="T93" fmla="*/ 356 h 412"/>
              <a:gd name="T94" fmla="*/ 16 w 486"/>
              <a:gd name="T95" fmla="*/ 395 h 412"/>
              <a:gd name="T96" fmla="*/ 56 w 486"/>
              <a:gd name="T97" fmla="*/ 412 h 412"/>
              <a:gd name="T98" fmla="*/ 168 w 486"/>
              <a:gd name="T99" fmla="*/ 412 h 412"/>
              <a:gd name="T100" fmla="*/ 208 w 486"/>
              <a:gd name="T101" fmla="*/ 395 h 412"/>
              <a:gd name="T102" fmla="*/ 224 w 486"/>
              <a:gd name="T103" fmla="*/ 356 h 412"/>
              <a:gd name="T104" fmla="*/ 224 w 486"/>
              <a:gd name="T105" fmla="*/ 243 h 412"/>
              <a:gd name="T106" fmla="*/ 208 w 486"/>
              <a:gd name="T107" fmla="*/ 204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86" h="412">
                <a:moveTo>
                  <a:pt x="470" y="204"/>
                </a:moveTo>
                <a:cubicBezTo>
                  <a:pt x="459" y="193"/>
                  <a:pt x="446" y="187"/>
                  <a:pt x="430" y="187"/>
                </a:cubicBezTo>
                <a:cubicBezTo>
                  <a:pt x="365" y="187"/>
                  <a:pt x="365" y="187"/>
                  <a:pt x="365" y="187"/>
                </a:cubicBezTo>
                <a:cubicBezTo>
                  <a:pt x="357" y="187"/>
                  <a:pt x="350" y="184"/>
                  <a:pt x="345" y="179"/>
                </a:cubicBezTo>
                <a:cubicBezTo>
                  <a:pt x="339" y="174"/>
                  <a:pt x="337" y="167"/>
                  <a:pt x="337" y="159"/>
                </a:cubicBezTo>
                <a:cubicBezTo>
                  <a:pt x="337" y="150"/>
                  <a:pt x="337" y="150"/>
                  <a:pt x="337" y="150"/>
                </a:cubicBezTo>
                <a:cubicBezTo>
                  <a:pt x="337" y="129"/>
                  <a:pt x="344" y="111"/>
                  <a:pt x="359" y="97"/>
                </a:cubicBezTo>
                <a:cubicBezTo>
                  <a:pt x="373" y="82"/>
                  <a:pt x="391" y="75"/>
                  <a:pt x="411" y="75"/>
                </a:cubicBezTo>
                <a:cubicBezTo>
                  <a:pt x="430" y="75"/>
                  <a:pt x="430" y="75"/>
                  <a:pt x="430" y="75"/>
                </a:cubicBezTo>
                <a:cubicBezTo>
                  <a:pt x="435" y="75"/>
                  <a:pt x="440" y="73"/>
                  <a:pt x="443" y="69"/>
                </a:cubicBezTo>
                <a:cubicBezTo>
                  <a:pt x="447" y="66"/>
                  <a:pt x="449" y="61"/>
                  <a:pt x="449" y="56"/>
                </a:cubicBezTo>
                <a:cubicBezTo>
                  <a:pt x="449" y="19"/>
                  <a:pt x="449" y="19"/>
                  <a:pt x="449" y="19"/>
                </a:cubicBezTo>
                <a:cubicBezTo>
                  <a:pt x="449" y="14"/>
                  <a:pt x="447" y="9"/>
                  <a:pt x="443" y="5"/>
                </a:cubicBezTo>
                <a:cubicBezTo>
                  <a:pt x="440" y="2"/>
                  <a:pt x="435" y="0"/>
                  <a:pt x="430" y="0"/>
                </a:cubicBezTo>
                <a:cubicBezTo>
                  <a:pt x="411" y="0"/>
                  <a:pt x="411" y="0"/>
                  <a:pt x="411" y="0"/>
                </a:cubicBezTo>
                <a:cubicBezTo>
                  <a:pt x="391" y="0"/>
                  <a:pt x="372" y="4"/>
                  <a:pt x="353" y="12"/>
                </a:cubicBezTo>
                <a:cubicBezTo>
                  <a:pt x="335" y="20"/>
                  <a:pt x="319" y="30"/>
                  <a:pt x="306" y="44"/>
                </a:cubicBezTo>
                <a:cubicBezTo>
                  <a:pt x="292" y="57"/>
                  <a:pt x="281" y="73"/>
                  <a:pt x="274" y="92"/>
                </a:cubicBezTo>
                <a:cubicBezTo>
                  <a:pt x="266" y="110"/>
                  <a:pt x="262" y="129"/>
                  <a:pt x="262" y="150"/>
                </a:cubicBezTo>
                <a:cubicBezTo>
                  <a:pt x="262" y="356"/>
                  <a:pt x="262" y="356"/>
                  <a:pt x="262" y="356"/>
                </a:cubicBezTo>
                <a:cubicBezTo>
                  <a:pt x="262" y="371"/>
                  <a:pt x="267" y="385"/>
                  <a:pt x="278" y="395"/>
                </a:cubicBezTo>
                <a:cubicBezTo>
                  <a:pt x="289" y="406"/>
                  <a:pt x="302" y="412"/>
                  <a:pt x="318" y="412"/>
                </a:cubicBezTo>
                <a:cubicBezTo>
                  <a:pt x="430" y="412"/>
                  <a:pt x="430" y="412"/>
                  <a:pt x="430" y="412"/>
                </a:cubicBezTo>
                <a:cubicBezTo>
                  <a:pt x="446" y="412"/>
                  <a:pt x="459" y="406"/>
                  <a:pt x="470" y="395"/>
                </a:cubicBezTo>
                <a:cubicBezTo>
                  <a:pt x="481" y="385"/>
                  <a:pt x="486" y="371"/>
                  <a:pt x="486" y="356"/>
                </a:cubicBezTo>
                <a:cubicBezTo>
                  <a:pt x="486" y="243"/>
                  <a:pt x="486" y="243"/>
                  <a:pt x="486" y="243"/>
                </a:cubicBezTo>
                <a:cubicBezTo>
                  <a:pt x="486" y="228"/>
                  <a:pt x="481" y="214"/>
                  <a:pt x="470" y="204"/>
                </a:cubicBezTo>
                <a:close/>
                <a:moveTo>
                  <a:pt x="208" y="204"/>
                </a:moveTo>
                <a:cubicBezTo>
                  <a:pt x="197" y="193"/>
                  <a:pt x="184" y="187"/>
                  <a:pt x="168" y="187"/>
                </a:cubicBezTo>
                <a:cubicBezTo>
                  <a:pt x="103" y="187"/>
                  <a:pt x="103" y="187"/>
                  <a:pt x="103" y="187"/>
                </a:cubicBezTo>
                <a:cubicBezTo>
                  <a:pt x="95" y="187"/>
                  <a:pt x="88" y="184"/>
                  <a:pt x="83" y="179"/>
                </a:cubicBezTo>
                <a:cubicBezTo>
                  <a:pt x="77" y="174"/>
                  <a:pt x="75" y="167"/>
                  <a:pt x="75" y="159"/>
                </a:cubicBezTo>
                <a:cubicBezTo>
                  <a:pt x="75" y="150"/>
                  <a:pt x="75" y="150"/>
                  <a:pt x="75" y="150"/>
                </a:cubicBezTo>
                <a:cubicBezTo>
                  <a:pt x="75" y="129"/>
                  <a:pt x="82" y="111"/>
                  <a:pt x="96" y="97"/>
                </a:cubicBezTo>
                <a:cubicBezTo>
                  <a:pt x="111" y="82"/>
                  <a:pt x="129" y="75"/>
                  <a:pt x="149" y="75"/>
                </a:cubicBezTo>
                <a:cubicBezTo>
                  <a:pt x="168" y="75"/>
                  <a:pt x="168" y="75"/>
                  <a:pt x="168" y="75"/>
                </a:cubicBezTo>
                <a:cubicBezTo>
                  <a:pt x="173" y="75"/>
                  <a:pt x="178" y="73"/>
                  <a:pt x="181" y="69"/>
                </a:cubicBezTo>
                <a:cubicBezTo>
                  <a:pt x="185" y="66"/>
                  <a:pt x="187" y="61"/>
                  <a:pt x="187" y="56"/>
                </a:cubicBezTo>
                <a:cubicBezTo>
                  <a:pt x="187" y="19"/>
                  <a:pt x="187" y="19"/>
                  <a:pt x="187" y="19"/>
                </a:cubicBezTo>
                <a:cubicBezTo>
                  <a:pt x="187" y="14"/>
                  <a:pt x="185" y="9"/>
                  <a:pt x="181" y="5"/>
                </a:cubicBezTo>
                <a:cubicBezTo>
                  <a:pt x="178" y="2"/>
                  <a:pt x="173" y="0"/>
                  <a:pt x="168" y="0"/>
                </a:cubicBezTo>
                <a:cubicBezTo>
                  <a:pt x="149" y="0"/>
                  <a:pt x="149" y="0"/>
                  <a:pt x="149" y="0"/>
                </a:cubicBezTo>
                <a:cubicBezTo>
                  <a:pt x="129" y="0"/>
                  <a:pt x="110" y="4"/>
                  <a:pt x="91" y="12"/>
                </a:cubicBezTo>
                <a:cubicBezTo>
                  <a:pt x="73" y="20"/>
                  <a:pt x="57" y="30"/>
                  <a:pt x="43" y="44"/>
                </a:cubicBezTo>
                <a:cubicBezTo>
                  <a:pt x="30" y="57"/>
                  <a:pt x="19" y="73"/>
                  <a:pt x="11" y="92"/>
                </a:cubicBezTo>
                <a:cubicBezTo>
                  <a:pt x="4" y="110"/>
                  <a:pt x="0" y="129"/>
                  <a:pt x="0" y="150"/>
                </a:cubicBezTo>
                <a:cubicBezTo>
                  <a:pt x="0" y="356"/>
                  <a:pt x="0" y="356"/>
                  <a:pt x="0" y="356"/>
                </a:cubicBezTo>
                <a:cubicBezTo>
                  <a:pt x="0" y="371"/>
                  <a:pt x="5" y="385"/>
                  <a:pt x="16" y="395"/>
                </a:cubicBezTo>
                <a:cubicBezTo>
                  <a:pt x="27" y="406"/>
                  <a:pt x="40" y="412"/>
                  <a:pt x="56" y="412"/>
                </a:cubicBezTo>
                <a:cubicBezTo>
                  <a:pt x="168" y="412"/>
                  <a:pt x="168" y="412"/>
                  <a:pt x="168" y="412"/>
                </a:cubicBezTo>
                <a:cubicBezTo>
                  <a:pt x="184" y="412"/>
                  <a:pt x="197" y="406"/>
                  <a:pt x="208" y="395"/>
                </a:cubicBezTo>
                <a:cubicBezTo>
                  <a:pt x="219" y="385"/>
                  <a:pt x="224" y="371"/>
                  <a:pt x="224" y="356"/>
                </a:cubicBezTo>
                <a:cubicBezTo>
                  <a:pt x="224" y="243"/>
                  <a:pt x="224" y="243"/>
                  <a:pt x="224" y="243"/>
                </a:cubicBezTo>
                <a:cubicBezTo>
                  <a:pt x="224" y="228"/>
                  <a:pt x="219" y="214"/>
                  <a:pt x="208" y="204"/>
                </a:cubicBez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solidFill>
                <a:schemeClr val="accent6">
                  <a:lumMod val="75000"/>
                </a:schemeClr>
              </a:solidFill>
            </a:endParaRPr>
          </a:p>
        </p:txBody>
      </p:sp>
      <p:graphicFrame>
        <p:nvGraphicFramePr>
          <p:cNvPr id="9" name="Content Placeholder 8"/>
          <p:cNvGraphicFramePr>
            <a:graphicFrameLocks noGrp="1"/>
          </p:cNvGraphicFramePr>
          <p:nvPr>
            <p:ph idx="10"/>
            <p:custDataLst>
              <p:tags r:id="rId4"/>
            </p:custDataLst>
            <p:extLst>
              <p:ext uri="{D42A27DB-BD31-4B8C-83A1-F6EECF244321}">
                <p14:modId xmlns:p14="http://schemas.microsoft.com/office/powerpoint/2010/main" val="3716807925"/>
              </p:ext>
            </p:extLst>
          </p:nvPr>
        </p:nvGraphicFramePr>
        <p:xfrm>
          <a:off x="395536" y="944725"/>
          <a:ext cx="8172910" cy="5913276"/>
        </p:xfrm>
        <a:graphic>
          <a:graphicData uri="http://schemas.openxmlformats.org/drawingml/2006/table">
            <a:tbl>
              <a:tblPr firstRow="1" firstCol="1" bandRow="1">
                <a:tableStyleId>{5C22544A-7EE6-4342-B048-85BDC9FD1C3A}</a:tableStyleId>
              </a:tblPr>
              <a:tblGrid>
                <a:gridCol w="2309377">
                  <a:extLst>
                    <a:ext uri="{9D8B030D-6E8A-4147-A177-3AD203B41FA5}">
                      <a16:colId xmlns:a16="http://schemas.microsoft.com/office/drawing/2014/main" xmlns="" val="20000"/>
                    </a:ext>
                  </a:extLst>
                </a:gridCol>
                <a:gridCol w="4833508">
                  <a:extLst>
                    <a:ext uri="{9D8B030D-6E8A-4147-A177-3AD203B41FA5}">
                      <a16:colId xmlns:a16="http://schemas.microsoft.com/office/drawing/2014/main" xmlns="" val="20001"/>
                    </a:ext>
                  </a:extLst>
                </a:gridCol>
                <a:gridCol w="1030025">
                  <a:extLst>
                    <a:ext uri="{9D8B030D-6E8A-4147-A177-3AD203B41FA5}">
                      <a16:colId xmlns:a16="http://schemas.microsoft.com/office/drawing/2014/main" xmlns="" val="20002"/>
                    </a:ext>
                  </a:extLst>
                </a:gridCol>
              </a:tblGrid>
              <a:tr h="194815">
                <a:tc>
                  <a:txBody>
                    <a:bodyPr/>
                    <a:lstStyle/>
                    <a:p>
                      <a:pPr marL="0" marR="0" indent="0">
                        <a:spcBef>
                          <a:spcPct val="0"/>
                        </a:spcBef>
                        <a:spcAft>
                          <a:spcPct val="0"/>
                        </a:spcAft>
                      </a:pPr>
                      <a:r>
                        <a:rPr lang="fr-CA" sz="1100" kern="1200" noProof="0" dirty="0">
                          <a:effectLst/>
                        </a:rPr>
                        <a:t>Circonstances</a:t>
                      </a:r>
                    </a:p>
                  </a:txBody>
                  <a:tcPr marL="57862" marR="57862" marT="0" marB="0"/>
                </a:tc>
                <a:tc>
                  <a:txBody>
                    <a:bodyPr/>
                    <a:lstStyle/>
                    <a:p>
                      <a:pPr marL="0" marR="0" indent="0">
                        <a:spcBef>
                          <a:spcPct val="0"/>
                        </a:spcBef>
                        <a:spcAft>
                          <a:spcPct val="0"/>
                        </a:spcAft>
                      </a:pPr>
                      <a:r>
                        <a:rPr lang="fr-CA" sz="1100" kern="1200" noProof="0" dirty="0">
                          <a:effectLst/>
                        </a:rPr>
                        <a:t>Explication écrite proposée</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7862" marR="57862" marT="0" marB="0"/>
                </a:tc>
                <a:tc>
                  <a:txBody>
                    <a:bodyPr/>
                    <a:lstStyle/>
                    <a:p>
                      <a:pPr marL="0" marR="0" indent="0">
                        <a:spcBef>
                          <a:spcPct val="0"/>
                        </a:spcBef>
                        <a:spcAft>
                          <a:spcPct val="0"/>
                        </a:spcAft>
                      </a:pPr>
                      <a:r>
                        <a:rPr lang="fr-CA" sz="1100" kern="1200" noProof="0">
                          <a:effectLst/>
                        </a:rPr>
                        <a:t>Article</a:t>
                      </a:r>
                    </a:p>
                  </a:txBody>
                  <a:tcPr marL="57862" marR="57862" marT="0" marB="0"/>
                </a:tc>
                <a:extLst>
                  <a:ext uri="{0D108BD9-81ED-4DB2-BD59-A6C34878D82A}">
                    <a16:rowId xmlns:a16="http://schemas.microsoft.com/office/drawing/2014/main" xmlns="" val="10000"/>
                  </a:ext>
                </a:extLst>
              </a:tr>
              <a:tr h="2160507">
                <a:tc>
                  <a:txBody>
                    <a:bodyPr/>
                    <a:lstStyle/>
                    <a:p>
                      <a:pPr marL="0" marR="0" indent="0">
                        <a:spcBef>
                          <a:spcPct val="0"/>
                        </a:spcBef>
                        <a:spcAft>
                          <a:spcPts val="600"/>
                        </a:spcAft>
                      </a:pPr>
                      <a:r>
                        <a:rPr lang="fr-CA" sz="1100" kern="1200" noProof="0" dirty="0">
                          <a:effectLst/>
                        </a:rPr>
                        <a:t>Un examen plus approfondi est nécessaire pour déterminer si les renseignements devraient être exemptés en vertu des articles 18 à 28 de </a:t>
                      </a:r>
                      <a:r>
                        <a:rPr lang="fr-CA" sz="1100" i="1" kern="1200" noProof="0" dirty="0">
                          <a:effectLst/>
                        </a:rPr>
                        <a:t>la Loi sur la protection des renseignements personnels</a:t>
                      </a:r>
                      <a:r>
                        <a:rPr lang="fr-CA" sz="1100" kern="1200" noProof="0" dirty="0">
                          <a:effectLst/>
                        </a:rPr>
                        <a:t>.</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7862" marR="57862" marT="0" marB="0"/>
                </a:tc>
                <a:tc>
                  <a:txBody>
                    <a:bodyPr/>
                    <a:lstStyle/>
                    <a:p>
                      <a:pPr marL="0" marR="0" indent="0">
                        <a:spcBef>
                          <a:spcPct val="0"/>
                        </a:spcBef>
                        <a:spcAft>
                          <a:spcPts val="600"/>
                        </a:spcAft>
                      </a:pPr>
                      <a:r>
                        <a:rPr lang="fr-CA" sz="1100" kern="1200" noProof="0" dirty="0">
                          <a:effectLst/>
                        </a:rPr>
                        <a:t>Nous aurons besoin d’un délai supplémentaire au-delà du délai initial de 30 jours précisé dans la </a:t>
                      </a:r>
                      <a:r>
                        <a:rPr lang="fr-CA" sz="1100" i="1" kern="1200" noProof="0" dirty="0">
                          <a:effectLst/>
                        </a:rPr>
                        <a:t>Loi sur la protection des renseignements personnels </a:t>
                      </a:r>
                      <a:r>
                        <a:rPr lang="fr-CA" sz="1100" kern="1200" noProof="0" dirty="0">
                          <a:effectLst/>
                        </a:rPr>
                        <a:t>pour répondre à votre demande puisque les dossiers contenant vos renseignements personnels comprennent également d’autres renseignements de nature délicate. Nous devrons examiner les dossiers pour protéger la vie privée des autres et protéger les autres renseignements qui ne peuvent pas être </a:t>
                      </a:r>
                      <a:r>
                        <a:rPr lang="fr-CA" sz="1100" kern="1200" noProof="0" dirty="0" smtClean="0">
                          <a:effectLst/>
                        </a:rPr>
                        <a:t>divulgués.</a:t>
                      </a:r>
                    </a:p>
                    <a:p>
                      <a:pPr marL="0" marR="0" indent="0">
                        <a:spcBef>
                          <a:spcPct val="0"/>
                        </a:spcBef>
                        <a:spcAft>
                          <a:spcPts val="600"/>
                        </a:spcAft>
                      </a:pP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La</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présente</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prorogation</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est</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prévue</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au</a:t>
                      </a:r>
                      <a:r>
                        <a:rPr lang="en-CA" sz="105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sous-alinéa</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15</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a</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)(i)</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kern="1200" noProof="0" dirty="0" smtClean="0">
                          <a:effectLst/>
                        </a:rPr>
                        <a:t>15</a:t>
                      </a:r>
                      <a:r>
                        <a:rPr lang="fr-CA" sz="1100" i="1" kern="1200" noProof="0" dirty="0" smtClean="0">
                          <a:effectLst/>
                        </a:rPr>
                        <a:t>a)</a:t>
                      </a:r>
                      <a:r>
                        <a:rPr lang="fr-CA" sz="1100" kern="1200" noProof="0" dirty="0" smtClean="0">
                          <a:effectLst/>
                        </a:rPr>
                        <a:t>(i) de la </a:t>
                      </a:r>
                      <a:r>
                        <a:rPr lang="fr-CA" sz="1100" i="1" kern="1200" noProof="0" dirty="0" smtClean="0">
                          <a:effectLst/>
                        </a:rPr>
                        <a:t>Loi sur la protection des renseignements personnels</a:t>
                      </a:r>
                      <a:r>
                        <a:rPr lang="fr-CA" sz="1100" kern="1200" noProof="0" dirty="0" smtClean="0">
                          <a:effectLst/>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Cette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prorogation</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est</a:t>
                      </a:r>
                      <a:r>
                        <a:rPr lang="fr-CA" sz="1100" spc="29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nécessaire,</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car</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l’observation</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du</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délai</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initial</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entraverait</a:t>
                      </a:r>
                      <a:r>
                        <a:rPr lang="fr-CA" sz="1100" spc="35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façon</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sérieuse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fonctionnement</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l’institution.</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7862" marR="57862" marT="0" marB="0"/>
                </a:tc>
                <a:tc>
                  <a:txBody>
                    <a:bodyPr/>
                    <a:lstStyle/>
                    <a:p>
                      <a:pPr marL="0" marR="0" indent="0">
                        <a:spcBef>
                          <a:spcPct val="0"/>
                        </a:spcBef>
                        <a:spcAft>
                          <a:spcPts val="600"/>
                        </a:spcAft>
                      </a:pPr>
                      <a:r>
                        <a:rPr lang="fr-CA" sz="1100" kern="1200" noProof="0" dirty="0">
                          <a:effectLst/>
                        </a:rPr>
                        <a:t>15 </a:t>
                      </a:r>
                      <a:r>
                        <a:rPr lang="fr-CA" sz="1100" i="1" kern="1200" noProof="0" dirty="0">
                          <a:effectLst/>
                        </a:rPr>
                        <a:t>(a)</a:t>
                      </a:r>
                      <a:r>
                        <a:rPr lang="fr-CA" sz="1100" kern="1200" noProof="0" dirty="0">
                          <a:effectLst/>
                        </a:rPr>
                        <a:t>(i)</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7862" marR="57862" marT="0" marB="0"/>
                </a:tc>
                <a:extLst>
                  <a:ext uri="{0D108BD9-81ED-4DB2-BD59-A6C34878D82A}">
                    <a16:rowId xmlns:a16="http://schemas.microsoft.com/office/drawing/2014/main" xmlns="" val="10001"/>
                  </a:ext>
                </a:extLst>
              </a:tr>
              <a:tr h="1894027">
                <a:tc>
                  <a:txBody>
                    <a:bodyPr/>
                    <a:lstStyle/>
                    <a:p>
                      <a:pPr marL="0" marR="0" indent="0">
                        <a:spcBef>
                          <a:spcPct val="0"/>
                        </a:spcBef>
                        <a:spcAft>
                          <a:spcPts val="600"/>
                        </a:spcAft>
                      </a:pPr>
                      <a:r>
                        <a:rPr lang="fr-CA" sz="1100" kern="1200" noProof="0" dirty="0">
                          <a:effectLst/>
                        </a:rPr>
                        <a:t/>
                      </a:r>
                      <a:br>
                        <a:rPr lang="fr-CA" sz="1100" kern="1200" noProof="0" dirty="0">
                          <a:effectLst/>
                        </a:rPr>
                      </a:br>
                      <a:r>
                        <a:rPr lang="fr-CA" sz="1100" kern="1200" noProof="0" dirty="0">
                          <a:effectLst/>
                        </a:rPr>
                        <a:t>La </a:t>
                      </a:r>
                      <a:r>
                        <a:rPr lang="fr-CA" sz="1100" kern="1200" noProof="0" dirty="0" smtClean="0">
                          <a:effectLst/>
                        </a:rPr>
                        <a:t>demande </a:t>
                      </a:r>
                      <a:r>
                        <a:rPr lang="fr-CA" sz="1100" b="1" dirty="0" smtClean="0">
                          <a:effectLst/>
                          <a:latin typeface="Calibri" panose="020F0502020204030204" pitchFamily="34" charset="0"/>
                          <a:ea typeface="Calibri" panose="020F0502020204030204" pitchFamily="34" charset="0"/>
                          <a:cs typeface="Times New Roman" panose="02020603050405020304" pitchFamily="18" charset="0"/>
                        </a:rPr>
                        <a:t>vise</a:t>
                      </a:r>
                      <a:r>
                        <a:rPr lang="fr-CA" sz="1100" b="1"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b="1" dirty="0" smtClean="0">
                          <a:effectLst/>
                          <a:latin typeface="Calibri" panose="020F0502020204030204" pitchFamily="34" charset="0"/>
                          <a:ea typeface="Calibri" panose="020F0502020204030204" pitchFamily="34" charset="0"/>
                          <a:cs typeface="Times New Roman" panose="02020603050405020304" pitchFamily="18" charset="0"/>
                        </a:rPr>
                        <a:t>un</a:t>
                      </a:r>
                      <a:r>
                        <a:rPr lang="fr-CA" sz="1100" b="1" spc="12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b="1" dirty="0" smtClean="0">
                          <a:effectLst/>
                          <a:latin typeface="Calibri" panose="020F0502020204030204" pitchFamily="34" charset="0"/>
                          <a:ea typeface="Calibri" panose="020F0502020204030204" pitchFamily="34" charset="0"/>
                          <a:cs typeface="Times New Roman" panose="02020603050405020304" pitchFamily="18" charset="0"/>
                        </a:rPr>
                        <a:t>nombre</a:t>
                      </a:r>
                      <a:r>
                        <a:rPr lang="fr-CA" sz="1100" b="1" spc="-5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b="1" spc="-5" dirty="0" smtClean="0">
                          <a:effectLst/>
                          <a:latin typeface="Calibri" panose="020F0502020204030204" pitchFamily="34" charset="0"/>
                          <a:ea typeface="Calibri" panose="020F0502020204030204" pitchFamily="34" charset="0"/>
                          <a:cs typeface="Times New Roman" panose="02020603050405020304" pitchFamily="18" charset="0"/>
                        </a:rPr>
                        <a:t>important</a:t>
                      </a:r>
                      <a:r>
                        <a:rPr lang="fr-CA" sz="1100" b="1" spc="12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b="1" dirty="0" smtClean="0">
                          <a:effectLst/>
                          <a:latin typeface="Calibri" panose="020F0502020204030204" pitchFamily="34" charset="0"/>
                          <a:ea typeface="Calibri" panose="020F0502020204030204" pitchFamily="34" charset="0"/>
                          <a:cs typeface="Times New Roman" panose="02020603050405020304" pitchFamily="18" charset="0"/>
                        </a:rPr>
                        <a:t>de</a:t>
                      </a:r>
                      <a:r>
                        <a:rPr lang="fr-CA" sz="1100" b="1" spc="-3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b="1" spc="-5" dirty="0" smtClean="0">
                          <a:effectLst/>
                          <a:latin typeface="Calibri" panose="020F0502020204030204" pitchFamily="34" charset="0"/>
                          <a:ea typeface="Calibri" panose="020F0502020204030204" pitchFamily="34" charset="0"/>
                          <a:cs typeface="Times New Roman" panose="02020603050405020304" pitchFamily="18" charset="0"/>
                        </a:rPr>
                        <a:t>documents</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7862" marR="57862" marT="0" marB="0"/>
                </a:tc>
                <a:tc>
                  <a:txBody>
                    <a:bodyPr/>
                    <a:lstStyle/>
                    <a:p>
                      <a:pPr marL="0" marR="0">
                        <a:lnSpc>
                          <a:spcPct val="107000"/>
                        </a:lnSpc>
                        <a:spcBef>
                          <a:spcPct val="0"/>
                        </a:spcBef>
                        <a:spcAft>
                          <a:spcPts val="600"/>
                        </a:spcAft>
                      </a:pPr>
                      <a:r>
                        <a:rPr lang="fr-CA" sz="1100" noProof="0" dirty="0">
                          <a:effectLst/>
                        </a:rPr>
                        <a:t>Nous aurons besoin d’un délai supplémentaire au-delà du délai initial de 30 jours précisé dans la </a:t>
                      </a:r>
                      <a:r>
                        <a:rPr lang="fr-CA" sz="1100" i="1" noProof="0" dirty="0">
                          <a:effectLst/>
                        </a:rPr>
                        <a:t>Loi sur la protection des renseignements personnels </a:t>
                      </a:r>
                      <a:r>
                        <a:rPr lang="fr-CA" sz="1100" noProof="0" dirty="0">
                          <a:effectLst/>
                        </a:rPr>
                        <a:t>pour répondre à votre demande en raison du volume de documents associés à votre demande. Nous devrons trouver, récupérer et examiner un grand nombre </a:t>
                      </a:r>
                      <a:r>
                        <a:rPr lang="fr-CA" sz="1100" noProof="0" dirty="0" smtClean="0">
                          <a:effectLst/>
                        </a:rPr>
                        <a:t>d’enregistrements.</a:t>
                      </a:r>
                    </a:p>
                    <a:p>
                      <a:pPr marL="0" marR="0">
                        <a:lnSpc>
                          <a:spcPct val="107000"/>
                        </a:lnSpc>
                        <a:spcBef>
                          <a:spcPct val="0"/>
                        </a:spcBef>
                        <a:spcAft>
                          <a:spcPts val="600"/>
                        </a:spcAft>
                      </a:pP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La</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présente</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prorogation</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est</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prévue</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au</a:t>
                      </a:r>
                      <a:r>
                        <a:rPr lang="en-CA" sz="105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sous-alinéa</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15</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a</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)(i)</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Loi sur</a:t>
                      </a:r>
                      <a:r>
                        <a:rPr lang="fr-CA" sz="1100" i="1"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i="1"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protection</a:t>
                      </a:r>
                      <a:r>
                        <a:rPr lang="fr-CA" sz="1100" i="1"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i="1" spc="26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renseignements</a:t>
                      </a:r>
                      <a:r>
                        <a:rPr lang="fr-CA" sz="1100" i="1"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personnels</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Cette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prorogation</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est</a:t>
                      </a:r>
                      <a:r>
                        <a:rPr lang="fr-CA" sz="1100" spc="29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nécessaire,</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car</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l’observation</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du</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délai</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initial</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entraverait</a:t>
                      </a:r>
                      <a:r>
                        <a:rPr lang="fr-CA" sz="1100" spc="35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façon</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sérieuse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fonctionnement</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l’institution.</a:t>
                      </a:r>
                      <a:endParaRPr lang="fr-CA" sz="1100" noProof="0" dirty="0">
                        <a:effectLst/>
                      </a:endParaRPr>
                    </a:p>
                  </a:txBody>
                  <a:tcPr marL="57862" marR="57862" marT="0" marB="0"/>
                </a:tc>
                <a:tc>
                  <a:txBody>
                    <a:bodyPr/>
                    <a:lstStyle/>
                    <a:p>
                      <a:pPr marL="0" marR="0" indent="0">
                        <a:spcBef>
                          <a:spcPct val="0"/>
                        </a:spcBef>
                        <a:spcAft>
                          <a:spcPts val="600"/>
                        </a:spcAft>
                      </a:pPr>
                      <a:r>
                        <a:rPr lang="fr-CA" sz="1100" kern="1200" noProof="0" dirty="0">
                          <a:effectLst/>
                        </a:rPr>
                        <a:t>15 </a:t>
                      </a:r>
                      <a:r>
                        <a:rPr lang="fr-CA" sz="1100" i="1" kern="1200" noProof="0" dirty="0">
                          <a:effectLst/>
                        </a:rPr>
                        <a:t>(a)</a:t>
                      </a:r>
                      <a:r>
                        <a:rPr lang="fr-CA" sz="1100" kern="1200" noProof="0" dirty="0">
                          <a:effectLst/>
                        </a:rPr>
                        <a:t>(i)</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7862" marR="57862" marT="0" marB="0"/>
                </a:tc>
                <a:extLst>
                  <a:ext uri="{0D108BD9-81ED-4DB2-BD59-A6C34878D82A}">
                    <a16:rowId xmlns:a16="http://schemas.microsoft.com/office/drawing/2014/main" xmlns="" val="10002"/>
                  </a:ext>
                </a:extLst>
              </a:tr>
              <a:tr h="1663927">
                <a:tc>
                  <a:txBody>
                    <a:bodyPr/>
                    <a:lstStyle/>
                    <a:p>
                      <a:pPr marL="0" marR="0" indent="0">
                        <a:spcBef>
                          <a:spcPct val="0"/>
                        </a:spcBef>
                        <a:spcAft>
                          <a:spcPts val="600"/>
                        </a:spcAft>
                      </a:pPr>
                      <a:r>
                        <a:rPr lang="fr-CA" sz="1100" kern="1200" noProof="0" dirty="0">
                          <a:effectLst/>
                        </a:rPr>
                        <a:t>L’institution reçoit un grand nombre de demandes.</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7862" marR="57862" marT="0" marB="0"/>
                </a:tc>
                <a:tc>
                  <a:txBody>
                    <a:bodyPr/>
                    <a:lstStyle/>
                    <a:p>
                      <a:pPr marL="0" marR="0" indent="0">
                        <a:spcBef>
                          <a:spcPct val="0"/>
                        </a:spcBef>
                        <a:spcAft>
                          <a:spcPts val="600"/>
                        </a:spcAft>
                      </a:pPr>
                      <a:r>
                        <a:rPr lang="fr-CA" sz="1100" kern="1200" noProof="0" dirty="0">
                          <a:effectLst/>
                        </a:rPr>
                        <a:t>Nous aurons besoin d’un délai supplémentaire au-delà du délai initial de </a:t>
                      </a:r>
                      <a:r>
                        <a:rPr lang="fr-CA" sz="1100" kern="1200" baseline="0" noProof="0" dirty="0" smtClean="0">
                          <a:effectLst/>
                        </a:rPr>
                        <a:t>     </a:t>
                      </a:r>
                      <a:r>
                        <a:rPr lang="fr-CA" sz="1100" kern="1200" noProof="0" dirty="0" smtClean="0">
                          <a:effectLst/>
                        </a:rPr>
                        <a:t>30 </a:t>
                      </a:r>
                      <a:r>
                        <a:rPr lang="fr-CA" sz="1100" kern="1200" noProof="0" dirty="0">
                          <a:effectLst/>
                        </a:rPr>
                        <a:t>jours précisé dans la </a:t>
                      </a:r>
                      <a:r>
                        <a:rPr lang="fr-CA" sz="1100" i="1" kern="1200" noProof="0" dirty="0">
                          <a:effectLst/>
                        </a:rPr>
                        <a:t>Loi sur la protection des renseignements personnels </a:t>
                      </a:r>
                      <a:r>
                        <a:rPr lang="fr-CA" sz="1100" kern="1200" noProof="0" dirty="0">
                          <a:effectLst/>
                        </a:rPr>
                        <a:t>pour répondre à votre demande en raison du volume élevé de demandes actuellement traitées par notre </a:t>
                      </a:r>
                      <a:r>
                        <a:rPr lang="fr-CA" sz="1100" kern="1200" noProof="0" dirty="0" smtClean="0">
                          <a:effectLst/>
                        </a:rPr>
                        <a:t>institution.</a:t>
                      </a:r>
                    </a:p>
                    <a:p>
                      <a:pPr marL="0" marR="0" indent="0">
                        <a:spcBef>
                          <a:spcPct val="0"/>
                        </a:spcBef>
                        <a:spcAft>
                          <a:spcPts val="600"/>
                        </a:spcAft>
                      </a:pP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La</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présente</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prorogation</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est</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prévue</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au</a:t>
                      </a:r>
                      <a:r>
                        <a:rPr lang="en-CA" sz="105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sous-alinéa</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15</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a</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)(ii)</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Loi sur</a:t>
                      </a:r>
                      <a:r>
                        <a:rPr lang="fr-CA" sz="1100" i="1"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i="1"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protection</a:t>
                      </a:r>
                      <a:r>
                        <a:rPr lang="fr-CA" sz="1100" i="1"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i="1" spc="26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renseignements</a:t>
                      </a:r>
                      <a:r>
                        <a:rPr lang="fr-CA" sz="1100" i="1"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personnels</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Cette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prorogation</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est</a:t>
                      </a:r>
                      <a:r>
                        <a:rPr lang="fr-CA" sz="1100" spc="29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nécessaire,</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car</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l’observation</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du</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délai</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initial</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entraverait</a:t>
                      </a:r>
                      <a:r>
                        <a:rPr lang="fr-CA" sz="1100" spc="35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façon</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sérieuse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fonctionnement</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l’institution.</a:t>
                      </a:r>
                      <a:endParaRPr lang="fr-CA" sz="1100" kern="1200" noProof="0" dirty="0">
                        <a:effectLst/>
                      </a:endParaRPr>
                    </a:p>
                  </a:txBody>
                  <a:tcPr marL="57862" marR="57862" marT="0" marB="0"/>
                </a:tc>
                <a:tc>
                  <a:txBody>
                    <a:bodyPr/>
                    <a:lstStyle/>
                    <a:p>
                      <a:pPr marL="0" marR="0" indent="0">
                        <a:spcBef>
                          <a:spcPct val="0"/>
                        </a:spcBef>
                        <a:spcAft>
                          <a:spcPts val="600"/>
                        </a:spcAft>
                      </a:pPr>
                      <a:r>
                        <a:rPr lang="fr-CA" sz="1100" kern="1200" noProof="0" dirty="0">
                          <a:effectLst/>
                        </a:rPr>
                        <a:t>15 </a:t>
                      </a:r>
                      <a:r>
                        <a:rPr lang="fr-CA" sz="1100" i="1" kern="1200" noProof="0" dirty="0">
                          <a:effectLst/>
                        </a:rPr>
                        <a:t>(a)</a:t>
                      </a:r>
                      <a:r>
                        <a:rPr lang="fr-CA" sz="1100" kern="1200" noProof="0" dirty="0">
                          <a:effectLst/>
                        </a:rPr>
                        <a:t>(</a:t>
                      </a:r>
                      <a:r>
                        <a:rPr lang="fr-CA" sz="1100" kern="1200" noProof="0" dirty="0" smtClean="0">
                          <a:effectLst/>
                        </a:rPr>
                        <a:t>ii)</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7862" marR="57862" marT="0" marB="0"/>
                </a:tc>
                <a:extLst>
                  <a:ext uri="{0D108BD9-81ED-4DB2-BD59-A6C34878D82A}">
                    <a16:rowId xmlns:a16="http://schemas.microsoft.com/office/drawing/2014/main" xmlns="" val="10003"/>
                  </a:ext>
                </a:extLst>
              </a:tr>
            </a:tbl>
          </a:graphicData>
        </a:graphic>
      </p:graphicFrame>
      <p:sp>
        <p:nvSpPr>
          <p:cNvPr id="4" name="ZoneTexte 3">
            <a:extLst>
              <a:ext uri="{FF2B5EF4-FFF2-40B4-BE49-F238E27FC236}">
                <a16:creationId xmlns:a16="http://schemas.microsoft.com/office/drawing/2014/main" xmlns="" id="{D262F113-5ED4-4B12-9BCB-3E15E9352F72}"/>
              </a:ext>
            </a:extLst>
          </p:cNvPr>
          <p:cNvSpPr txBox="1"/>
          <p:nvPr>
            <p:custDataLst>
              <p:tags r:id="rId5"/>
            </p:custDataLst>
          </p:nvPr>
        </p:nvSpPr>
        <p:spPr>
          <a:xfrm>
            <a:off x="-2711" y="86583"/>
            <a:ext cx="3810000" cy="1270000"/>
          </a:xfrm>
          <a:prstGeom prst="rect">
            <a:avLst/>
          </a:prstGeom>
          <a:noFill/>
        </p:spPr>
        <p:txBody>
          <a:bodyPr vert="horz" rtlCol="0">
            <a:spAutoFit/>
          </a:bodyPr>
          <a:lstStyle/>
          <a:p>
            <a:endParaRPr lang="fr-CA"/>
          </a:p>
        </p:txBody>
      </p:sp>
    </p:spTree>
    <p:extLst>
      <p:ext uri="{BB962C8B-B14F-4D97-AF65-F5344CB8AC3E}">
        <p14:creationId xmlns:p14="http://schemas.microsoft.com/office/powerpoint/2010/main" val="3488108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en-CA" smtClean="0"/>
              <a:t>9</a:t>
            </a:fld>
            <a:endParaRPr lang="en-CA"/>
          </a:p>
        </p:txBody>
      </p:sp>
      <p:sp>
        <p:nvSpPr>
          <p:cNvPr id="3" name="Text Placeholder 2"/>
          <p:cNvSpPr>
            <a:spLocks noGrp="1"/>
          </p:cNvSpPr>
          <p:nvPr>
            <p:ph type="body" sz="quarter" idx="11"/>
            <p:custDataLst>
              <p:tags r:id="rId2"/>
            </p:custDataLst>
          </p:nvPr>
        </p:nvSpPr>
        <p:spPr>
          <a:xfrm>
            <a:off x="759198" y="246074"/>
            <a:ext cx="7845250" cy="878670"/>
          </a:xfrm>
        </p:spPr>
        <p:txBody>
          <a:bodyPr/>
          <a:lstStyle/>
          <a:p>
            <a:r>
              <a:rPr lang="fr-CA" dirty="0"/>
              <a:t>Annexe : Modèle d’explications écrites (suite)</a:t>
            </a:r>
            <a:endParaRPr lang="fr-CA" noProof="0" dirty="0"/>
          </a:p>
        </p:txBody>
      </p:sp>
      <p:graphicFrame>
        <p:nvGraphicFramePr>
          <p:cNvPr id="6" name="Content Placeholder 5"/>
          <p:cNvGraphicFramePr>
            <a:graphicFrameLocks noGrp="1"/>
          </p:cNvGraphicFramePr>
          <p:nvPr>
            <p:ph idx="10"/>
            <p:custDataLst>
              <p:tags r:id="rId3"/>
            </p:custDataLst>
            <p:extLst>
              <p:ext uri="{D42A27DB-BD31-4B8C-83A1-F6EECF244321}">
                <p14:modId xmlns:p14="http://schemas.microsoft.com/office/powerpoint/2010/main" val="3033921890"/>
              </p:ext>
            </p:extLst>
          </p:nvPr>
        </p:nvGraphicFramePr>
        <p:xfrm>
          <a:off x="287524" y="899546"/>
          <a:ext cx="8172908" cy="5913830"/>
        </p:xfrm>
        <a:graphic>
          <a:graphicData uri="http://schemas.openxmlformats.org/drawingml/2006/table">
            <a:tbl>
              <a:tblPr firstRow="1" firstCol="1" bandRow="1">
                <a:tableStyleId>{5C22544A-7EE6-4342-B048-85BDC9FD1C3A}</a:tableStyleId>
              </a:tblPr>
              <a:tblGrid>
                <a:gridCol w="2315505">
                  <a:extLst>
                    <a:ext uri="{9D8B030D-6E8A-4147-A177-3AD203B41FA5}">
                      <a16:colId xmlns:a16="http://schemas.microsoft.com/office/drawing/2014/main" xmlns="" val="20000"/>
                    </a:ext>
                  </a:extLst>
                </a:gridCol>
                <a:gridCol w="4827379">
                  <a:extLst>
                    <a:ext uri="{9D8B030D-6E8A-4147-A177-3AD203B41FA5}">
                      <a16:colId xmlns:a16="http://schemas.microsoft.com/office/drawing/2014/main" xmlns="" val="20001"/>
                    </a:ext>
                  </a:extLst>
                </a:gridCol>
                <a:gridCol w="1030024">
                  <a:extLst>
                    <a:ext uri="{9D8B030D-6E8A-4147-A177-3AD203B41FA5}">
                      <a16:colId xmlns:a16="http://schemas.microsoft.com/office/drawing/2014/main" xmlns="" val="20002"/>
                    </a:ext>
                  </a:extLst>
                </a:gridCol>
              </a:tblGrid>
              <a:tr h="152368">
                <a:tc>
                  <a:txBody>
                    <a:bodyPr/>
                    <a:lstStyle/>
                    <a:p>
                      <a:pPr marL="0" marR="0" indent="0">
                        <a:spcBef>
                          <a:spcPct val="0"/>
                        </a:spcBef>
                        <a:spcAft>
                          <a:spcPct val="0"/>
                        </a:spcAft>
                      </a:pPr>
                      <a:r>
                        <a:rPr lang="fr-CA" sz="1000" kern="1200" noProof="0" dirty="0">
                          <a:effectLst/>
                        </a:rPr>
                        <a:t>Circonstances</a:t>
                      </a:r>
                    </a:p>
                  </a:txBody>
                  <a:tcPr marL="52535" marR="52535" marT="0" marB="0"/>
                </a:tc>
                <a:tc>
                  <a:txBody>
                    <a:bodyPr/>
                    <a:lstStyle/>
                    <a:p>
                      <a:pPr marL="0" marR="0" indent="0">
                        <a:spcBef>
                          <a:spcPct val="0"/>
                        </a:spcBef>
                        <a:spcAft>
                          <a:spcPct val="0"/>
                        </a:spcAft>
                      </a:pPr>
                      <a:r>
                        <a:rPr lang="fr-CA" sz="1000" kern="1200" noProof="0" dirty="0">
                          <a:effectLst/>
                        </a:rPr>
                        <a:t>Explication écrite proposée</a:t>
                      </a:r>
                      <a:endParaRPr lang="fr-CA" sz="1000" b="1" kern="1200" noProof="0" dirty="0">
                        <a:solidFill>
                          <a:srgbClr val="000000"/>
                        </a:solidFill>
                        <a:effectLst/>
                        <a:latin typeface="Calibri" panose="020F0502020204030204" pitchFamily="34" charset="0"/>
                        <a:ea typeface="Times New Roman" panose="02020603050405020304" pitchFamily="18" charset="0"/>
                      </a:endParaRPr>
                    </a:p>
                  </a:txBody>
                  <a:tcPr marL="52535" marR="52535" marT="0" marB="0"/>
                </a:tc>
                <a:tc>
                  <a:txBody>
                    <a:bodyPr/>
                    <a:lstStyle/>
                    <a:p>
                      <a:pPr marL="0" marR="0" indent="0">
                        <a:spcBef>
                          <a:spcPct val="0"/>
                        </a:spcBef>
                        <a:spcAft>
                          <a:spcPct val="0"/>
                        </a:spcAft>
                      </a:pPr>
                      <a:r>
                        <a:rPr lang="fr-CA" sz="1000" kern="1200" noProof="0">
                          <a:effectLst/>
                        </a:rPr>
                        <a:t>Article</a:t>
                      </a:r>
                    </a:p>
                  </a:txBody>
                  <a:tcPr marL="52535" marR="52535" marT="0" marB="0"/>
                </a:tc>
                <a:extLst>
                  <a:ext uri="{0D108BD9-81ED-4DB2-BD59-A6C34878D82A}">
                    <a16:rowId xmlns:a16="http://schemas.microsoft.com/office/drawing/2014/main" xmlns="" val="10000"/>
                  </a:ext>
                </a:extLst>
              </a:tr>
              <a:tr h="2163831">
                <a:tc>
                  <a:txBody>
                    <a:bodyPr/>
                    <a:lstStyle/>
                    <a:p>
                      <a:pPr marL="0" marR="0" indent="0">
                        <a:spcBef>
                          <a:spcPct val="0"/>
                        </a:spcBef>
                        <a:spcAft>
                          <a:spcPts val="600"/>
                        </a:spcAft>
                      </a:pPr>
                      <a:r>
                        <a:rPr lang="fr-CA" sz="1100" kern="1200" noProof="0" dirty="0">
                          <a:effectLst/>
                        </a:rPr>
                        <a:t>Les documents sont difficiles à obtenir.</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2535" marR="52535" marT="0" marB="0"/>
                </a:tc>
                <a:tc>
                  <a:txBody>
                    <a:bodyPr/>
                    <a:lstStyle/>
                    <a:p>
                      <a:pPr marL="64770" marR="0">
                        <a:lnSpc>
                          <a:spcPct val="92000"/>
                        </a:lnSpc>
                        <a:spcBef>
                          <a:spcPts val="35"/>
                        </a:spcBef>
                        <a:spcAft>
                          <a:spcPts val="0"/>
                        </a:spcAft>
                      </a:pPr>
                      <a:r>
                        <a:rPr lang="fr-CA" sz="1100" dirty="0" smtClean="0">
                          <a:effectLst/>
                          <a:latin typeface="Calibri" panose="020F0502020204030204" pitchFamily="34" charset="0"/>
                          <a:ea typeface="Calibri" panose="020F0502020204030204" pitchFamily="34" charset="0"/>
                          <a:cs typeface="Calibri" panose="020F0502020204030204" pitchFamily="34" charset="0"/>
                        </a:rPr>
                        <a:t>Nous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aurons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besoin</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d’un</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délai</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additionnel</a:t>
                      </a:r>
                      <a:r>
                        <a:rPr lang="fr-CA" sz="110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au-delà</a:t>
                      </a:r>
                      <a:r>
                        <a:rPr lang="fr-CA" sz="1100" dirty="0" smtClean="0">
                          <a:effectLst/>
                          <a:latin typeface="Calibri" panose="020F0502020204030204" pitchFamily="34" charset="0"/>
                          <a:ea typeface="Calibri" panose="020F0502020204030204" pitchFamily="34" charset="0"/>
                          <a:cs typeface="Calibri" panose="020F0502020204030204" pitchFamily="34" charset="0"/>
                        </a:rPr>
                        <a:t> de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spc="15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période</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initiale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30</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jours précisée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dans</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Loi</a:t>
                      </a:r>
                      <a:r>
                        <a:rPr lang="fr-CA" sz="1100" i="1"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sur</a:t>
                      </a:r>
                      <a:r>
                        <a:rPr lang="fr-CA" sz="1100" i="1"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i="1" spc="18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protection</a:t>
                      </a:r>
                      <a:r>
                        <a:rPr lang="fr-CA" sz="1100" i="1"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i="1"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renseignements</a:t>
                      </a:r>
                      <a:r>
                        <a:rPr lang="fr-CA" sz="1100" i="1"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personnels</a:t>
                      </a:r>
                      <a:r>
                        <a:rPr lang="fr-CA" sz="1100" i="1"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pour</a:t>
                      </a:r>
                      <a:r>
                        <a:rPr lang="fr-CA" sz="1100" spc="-3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répondre</a:t>
                      </a:r>
                      <a:r>
                        <a:rPr lang="fr-CA" sz="1100" spc="3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à</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votre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demande</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étant</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donné</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que certains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dossiers</a:t>
                      </a:r>
                      <a:r>
                        <a:rPr lang="fr-CA" sz="1100" spc="16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que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vous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avez</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demandés</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sont</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actuellement difficiles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à</a:t>
                      </a:r>
                      <a:r>
                        <a:rPr lang="fr-CA" sz="1100" spc="14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obtenir,</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car</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ils</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[ont été</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archivés,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les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registres</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sont</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en</a:t>
                      </a:r>
                      <a:r>
                        <a:rPr lang="fr-CA" sz="1100" spc="17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entreposage,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les</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dossiers</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ne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sont</a:t>
                      </a:r>
                      <a:r>
                        <a:rPr lang="fr-CA" sz="110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pas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disponibles</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par</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voie</a:t>
                      </a:r>
                      <a:r>
                        <a:rPr lang="fr-CA" sz="1100" spc="36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électronique,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les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documents</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sont</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stockés</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dans</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bandes</a:t>
                      </a:r>
                      <a:r>
                        <a:rPr lang="fr-CA" sz="1100" spc="24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sauvegarde,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nous</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devons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compiler</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les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dossiers</a:t>
                      </a:r>
                      <a:r>
                        <a:rPr lang="fr-CA" sz="1100" spc="25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provenant</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de plusieurs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sites, ou votre</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demande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porte</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sur</a:t>
                      </a:r>
                      <a:r>
                        <a:rPr lang="fr-CA" sz="1100" spc="29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une</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période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temps</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importante.</a:t>
                      </a:r>
                      <a:endParaRPr lang="en-CA" sz="1050" spc="0" dirty="0" smtClean="0">
                        <a:effectLst/>
                        <a:latin typeface="Calibri" panose="020F0502020204030204" pitchFamily="34" charset="0"/>
                        <a:ea typeface="Calibri" panose="020F0502020204030204" pitchFamily="34" charset="0"/>
                        <a:cs typeface="Times New Roman" panose="02020603050405020304" pitchFamily="18" charset="0"/>
                      </a:endParaRPr>
                    </a:p>
                    <a:p>
                      <a:pPr marL="64770" marR="0">
                        <a:lnSpc>
                          <a:spcPct val="92000"/>
                        </a:lnSpc>
                        <a:spcBef>
                          <a:spcPts val="35"/>
                        </a:spcBef>
                        <a:spcAft>
                          <a:spcPts val="0"/>
                        </a:spcAft>
                      </a:pPr>
                      <a:endParaRPr lang="en-CA" sz="1050" spc="0" dirty="0" smtClean="0">
                        <a:effectLst/>
                        <a:latin typeface="Calibri" panose="020F0502020204030204" pitchFamily="34" charset="0"/>
                        <a:ea typeface="Calibri" panose="020F0502020204030204" pitchFamily="34" charset="0"/>
                        <a:cs typeface="Times New Roman" panose="02020603050405020304" pitchFamily="18" charset="0"/>
                      </a:endParaRPr>
                    </a:p>
                    <a:p>
                      <a:pPr marL="64770" marR="0">
                        <a:lnSpc>
                          <a:spcPct val="92000"/>
                        </a:lnSpc>
                        <a:spcBef>
                          <a:spcPts val="35"/>
                        </a:spcBef>
                        <a:spcAft>
                          <a:spcPts val="0"/>
                        </a:spcAft>
                      </a:pP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La</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présente</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prorogation</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est</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prévue</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au</a:t>
                      </a:r>
                      <a:r>
                        <a:rPr lang="en-CA" sz="105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sous-alinéa</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15</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a</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)(i)</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Loi sur</a:t>
                      </a:r>
                      <a:r>
                        <a:rPr lang="fr-CA" sz="1100" i="1"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i="1"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protection</a:t>
                      </a:r>
                      <a:r>
                        <a:rPr lang="fr-CA" sz="1100" i="1"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i="1" spc="26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renseignements</a:t>
                      </a:r>
                      <a:r>
                        <a:rPr lang="fr-CA" sz="1100" i="1"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personnels</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Cette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prorogation</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est</a:t>
                      </a:r>
                      <a:r>
                        <a:rPr lang="fr-CA" sz="1100" spc="29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nécessaire,</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car</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l’observation</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du</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délai</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initial</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entraverait</a:t>
                      </a:r>
                      <a:r>
                        <a:rPr lang="fr-CA" sz="1100" spc="35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façon</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sérieuse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fonctionnement</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l’institution.</a:t>
                      </a:r>
                      <a:endParaRPr lang="fr-CA"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535" marR="52535" marT="0" marB="0"/>
                </a:tc>
                <a:tc>
                  <a:txBody>
                    <a:bodyPr/>
                    <a:lstStyle/>
                    <a:p>
                      <a:pPr marL="0" marR="0" indent="0">
                        <a:spcBef>
                          <a:spcPct val="0"/>
                        </a:spcBef>
                        <a:spcAft>
                          <a:spcPts val="600"/>
                        </a:spcAft>
                      </a:pPr>
                      <a:r>
                        <a:rPr lang="fr-CA" sz="1100" kern="1200" noProof="0" dirty="0">
                          <a:effectLst/>
                        </a:rPr>
                        <a:t>15 </a:t>
                      </a:r>
                      <a:r>
                        <a:rPr lang="fr-CA" sz="1100" i="1" kern="1200" noProof="0" dirty="0">
                          <a:effectLst/>
                        </a:rPr>
                        <a:t>(a)</a:t>
                      </a:r>
                      <a:r>
                        <a:rPr lang="fr-CA" sz="1100" kern="1200" noProof="0" dirty="0">
                          <a:effectLst/>
                        </a:rPr>
                        <a:t>(i)</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2535" marR="52535" marT="0" marB="0"/>
                </a:tc>
                <a:extLst>
                  <a:ext uri="{0D108BD9-81ED-4DB2-BD59-A6C34878D82A}">
                    <a16:rowId xmlns:a16="http://schemas.microsoft.com/office/drawing/2014/main" xmlns="" val="10001"/>
                  </a:ext>
                </a:extLst>
              </a:tr>
              <a:tr h="1165617">
                <a:tc>
                  <a:txBody>
                    <a:bodyPr/>
                    <a:lstStyle/>
                    <a:p>
                      <a:pPr marL="0" marR="0" indent="0">
                        <a:spcBef>
                          <a:spcPct val="0"/>
                        </a:spcBef>
                        <a:spcAft>
                          <a:spcPts val="600"/>
                        </a:spcAft>
                      </a:pP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b="1" spc="-3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demande</a:t>
                      </a:r>
                      <a:r>
                        <a:rPr lang="fr-CA" sz="1100" b="1" spc="1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nécessite</a:t>
                      </a:r>
                      <a:r>
                        <a:rPr lang="fr-CA" sz="1100" b="1"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b="1" spc="14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recherches</a:t>
                      </a:r>
                      <a:r>
                        <a:rPr lang="fr-CA" sz="1100" b="1" spc="-3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auprès</a:t>
                      </a:r>
                      <a:r>
                        <a:rPr lang="fr-CA" sz="1100" b="1" spc="1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d’organismes</a:t>
                      </a:r>
                      <a:r>
                        <a:rPr lang="fr-CA" sz="1100" b="1" spc="10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externes</a:t>
                      </a:r>
                      <a:endParaRPr lang="fr-CA" sz="1100" kern="1200" noProof="0" dirty="0">
                        <a:effectLst/>
                      </a:endParaRPr>
                    </a:p>
                  </a:txBody>
                  <a:tcPr marL="52535" marR="52535" marT="0" marB="0"/>
                </a:tc>
                <a:tc>
                  <a:txBody>
                    <a:bodyPr/>
                    <a:lstStyle/>
                    <a:p>
                      <a:pPr marL="64770" marR="173355">
                        <a:spcBef>
                          <a:spcPts val="0"/>
                        </a:spcBef>
                        <a:spcAft>
                          <a:spcPts val="0"/>
                        </a:spcAft>
                      </a:pPr>
                      <a:r>
                        <a:rPr lang="fr-CA" sz="1100" dirty="0" smtClean="0">
                          <a:effectLst/>
                          <a:latin typeface="Calibri" panose="020F0502020204030204" pitchFamily="34" charset="0"/>
                          <a:ea typeface="Calibri" panose="020F0502020204030204" pitchFamily="34" charset="0"/>
                          <a:cs typeface="Calibri" panose="020F0502020204030204" pitchFamily="34" charset="0"/>
                        </a:rPr>
                        <a:t>Nous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aurons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besoin</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d’un</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délai</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additionnel</a:t>
                      </a:r>
                      <a:r>
                        <a:rPr lang="fr-CA" sz="110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au-delà</a:t>
                      </a:r>
                      <a:r>
                        <a:rPr lang="fr-CA" sz="1100" dirty="0" smtClean="0">
                          <a:effectLst/>
                          <a:latin typeface="Calibri" panose="020F0502020204030204" pitchFamily="34" charset="0"/>
                          <a:ea typeface="Calibri" panose="020F0502020204030204" pitchFamily="34" charset="0"/>
                          <a:cs typeface="Calibri" panose="020F0502020204030204" pitchFamily="34" charset="0"/>
                        </a:rPr>
                        <a:t> de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spc="15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période</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initiale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30</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jours précisée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dans</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Loi</a:t>
                      </a:r>
                      <a:r>
                        <a:rPr lang="fr-CA" sz="1100" i="1"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sur</a:t>
                      </a:r>
                      <a:r>
                        <a:rPr lang="fr-CA" sz="1100" i="1"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i="1" spc="18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protection</a:t>
                      </a:r>
                      <a:r>
                        <a:rPr lang="fr-CA" sz="1100" i="1" spc="-3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i="1"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renseignements</a:t>
                      </a:r>
                      <a:r>
                        <a:rPr lang="fr-CA" sz="1100" i="1"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personnels</a:t>
                      </a:r>
                      <a:r>
                        <a:rPr lang="fr-CA" sz="1100" i="1"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pour</a:t>
                      </a:r>
                      <a:r>
                        <a:rPr lang="fr-CA" sz="1100" spc="28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répondre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à</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votre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demande,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car</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nous</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devrons</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consulter</a:t>
                      </a:r>
                      <a:r>
                        <a:rPr lang="fr-CA" sz="1100" spc="23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organismes</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externes,</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tels</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que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les</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gouvernements</a:t>
                      </a:r>
                      <a:r>
                        <a:rPr lang="fr-CA" sz="1100" spc="25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provinciaux</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ou</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territoriaux.</a:t>
                      </a:r>
                      <a:endParaRPr lang="en-CA" sz="1050" spc="0" dirty="0" smtClean="0">
                        <a:effectLst/>
                        <a:latin typeface="Calibri" panose="020F0502020204030204" pitchFamily="34" charset="0"/>
                        <a:ea typeface="Calibri" panose="020F0502020204030204" pitchFamily="34" charset="0"/>
                        <a:cs typeface="Times New Roman" panose="02020603050405020304" pitchFamily="18" charset="0"/>
                      </a:endParaRPr>
                    </a:p>
                    <a:p>
                      <a:pPr marL="64770" marR="173355">
                        <a:spcBef>
                          <a:spcPts val="0"/>
                        </a:spcBef>
                        <a:spcAft>
                          <a:spcPts val="0"/>
                        </a:spcAft>
                      </a:pPr>
                      <a:endParaRPr lang="en-CA" sz="1050" spc="0" dirty="0" smtClean="0">
                        <a:effectLst/>
                        <a:latin typeface="Calibri" panose="020F0502020204030204" pitchFamily="34" charset="0"/>
                        <a:ea typeface="Calibri" panose="020F0502020204030204" pitchFamily="34" charset="0"/>
                        <a:cs typeface="Times New Roman" panose="02020603050405020304" pitchFamily="18" charset="0"/>
                      </a:endParaRPr>
                    </a:p>
                    <a:p>
                      <a:pPr marL="64770" marR="173355">
                        <a:spcBef>
                          <a:spcPts val="0"/>
                        </a:spcBef>
                        <a:spcAft>
                          <a:spcPts val="0"/>
                        </a:spcAft>
                      </a:pP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La</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présente</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prorogation</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est</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prévue</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au</a:t>
                      </a:r>
                      <a:r>
                        <a:rPr lang="en-CA" sz="105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sous-alinéa</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15</a:t>
                      </a:r>
                      <a:r>
                        <a:rPr lang="fr-CA" sz="1100" i="1" spc="-5" dirty="0" smtClean="0">
                          <a:effectLst/>
                          <a:latin typeface="Calibri" panose="020F0502020204030204" pitchFamily="34" charset="0"/>
                          <a:ea typeface="Calibri" panose="020F0502020204030204" pitchFamily="34" charset="0"/>
                          <a:cs typeface="Times New Roman" panose="02020603050405020304" pitchFamily="18" charset="0"/>
                        </a:rPr>
                        <a:t>a</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)(ii)</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de</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la</a:t>
                      </a:r>
                      <a:r>
                        <a:rPr lang="fr-CA" sz="1100" spc="-2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i="1" spc="-5" dirty="0" smtClean="0">
                          <a:effectLst/>
                          <a:latin typeface="Calibri" panose="020F0502020204030204" pitchFamily="34" charset="0"/>
                          <a:ea typeface="Calibri" panose="020F0502020204030204" pitchFamily="34" charset="0"/>
                          <a:cs typeface="Times New Roman" panose="02020603050405020304" pitchFamily="18" charset="0"/>
                        </a:rPr>
                        <a:t>Loi sur</a:t>
                      </a:r>
                      <a:r>
                        <a:rPr lang="fr-CA" sz="1100" i="1"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i="1" dirty="0" smtClean="0">
                          <a:effectLst/>
                          <a:latin typeface="Calibri" panose="020F0502020204030204" pitchFamily="34" charset="0"/>
                          <a:ea typeface="Calibri" panose="020F0502020204030204" pitchFamily="34" charset="0"/>
                          <a:cs typeface="Times New Roman" panose="02020603050405020304" pitchFamily="18" charset="0"/>
                        </a:rPr>
                        <a:t>la</a:t>
                      </a:r>
                      <a:r>
                        <a:rPr lang="fr-CA" sz="1100" i="1" spc="-1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i="1" spc="-5" dirty="0" smtClean="0">
                          <a:effectLst/>
                          <a:latin typeface="Calibri" panose="020F0502020204030204" pitchFamily="34" charset="0"/>
                          <a:ea typeface="Calibri" panose="020F0502020204030204" pitchFamily="34" charset="0"/>
                          <a:cs typeface="Times New Roman" panose="02020603050405020304" pitchFamily="18" charset="0"/>
                        </a:rPr>
                        <a:t>protection</a:t>
                      </a:r>
                      <a:r>
                        <a:rPr lang="fr-CA" sz="1100" i="1" spc="-1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i="1" spc="-5" dirty="0" smtClean="0">
                          <a:effectLst/>
                          <a:latin typeface="Calibri" panose="020F0502020204030204" pitchFamily="34" charset="0"/>
                          <a:ea typeface="Calibri" panose="020F0502020204030204" pitchFamily="34" charset="0"/>
                          <a:cs typeface="Times New Roman" panose="02020603050405020304" pitchFamily="18" charset="0"/>
                        </a:rPr>
                        <a:t>des</a:t>
                      </a:r>
                      <a:r>
                        <a:rPr lang="fr-CA" sz="1100" i="1" spc="-5"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i="1" spc="-5" dirty="0" smtClean="0">
                          <a:effectLst/>
                          <a:latin typeface="Calibri" panose="020F0502020204030204" pitchFamily="34" charset="0"/>
                          <a:ea typeface="Calibri" panose="020F0502020204030204" pitchFamily="34" charset="0"/>
                          <a:cs typeface="Times New Roman" panose="02020603050405020304" pitchFamily="18" charset="0"/>
                        </a:rPr>
                        <a:t>renseignements</a:t>
                      </a:r>
                      <a:r>
                        <a:rPr lang="fr-CA" sz="1100" i="1" spc="-4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i="1" spc="-5" dirty="0" smtClean="0">
                          <a:effectLst/>
                          <a:latin typeface="Calibri" panose="020F0502020204030204" pitchFamily="34" charset="0"/>
                          <a:ea typeface="Calibri" panose="020F0502020204030204" pitchFamily="34" charset="0"/>
                          <a:cs typeface="Times New Roman" panose="02020603050405020304" pitchFamily="18" charset="0"/>
                        </a:rPr>
                        <a:t>personnels</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a:t>
                      </a:r>
                    </a:p>
                  </a:txBody>
                  <a:tcPr marL="52535" marR="52535" marT="0" marB="0"/>
                </a:tc>
                <a:tc>
                  <a:txBody>
                    <a:bodyPr/>
                    <a:lstStyle/>
                    <a:p>
                      <a:pPr marL="0" marR="0" indent="0">
                        <a:spcBef>
                          <a:spcPct val="0"/>
                        </a:spcBef>
                        <a:spcAft>
                          <a:spcPts val="600"/>
                        </a:spcAft>
                      </a:pPr>
                      <a:r>
                        <a:rPr lang="fr-CA" sz="1100" kern="1200" noProof="0" dirty="0">
                          <a:effectLst/>
                        </a:rPr>
                        <a:t>15 </a:t>
                      </a:r>
                      <a:r>
                        <a:rPr lang="fr-CA" sz="1100" i="1" kern="1200" noProof="0" dirty="0">
                          <a:effectLst/>
                        </a:rPr>
                        <a:t>(a)</a:t>
                      </a:r>
                      <a:r>
                        <a:rPr lang="fr-CA" sz="1100" kern="1200" noProof="0" dirty="0">
                          <a:effectLst/>
                        </a:rPr>
                        <a:t>(ii)</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2535" marR="52535" marT="0" marB="0"/>
                </a:tc>
                <a:extLst>
                  <a:ext uri="{0D108BD9-81ED-4DB2-BD59-A6C34878D82A}">
                    <a16:rowId xmlns:a16="http://schemas.microsoft.com/office/drawing/2014/main" xmlns="" val="10002"/>
                  </a:ext>
                </a:extLst>
              </a:tr>
              <a:tr h="1098239">
                <a:tc>
                  <a:txBody>
                    <a:bodyPr/>
                    <a:lstStyle/>
                    <a:p>
                      <a:pPr marL="0" marR="0" indent="0">
                        <a:spcBef>
                          <a:spcPct val="0"/>
                        </a:spcBef>
                        <a:spcAft>
                          <a:spcPts val="600"/>
                        </a:spcAft>
                      </a:pP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b="1" spc="-3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demande</a:t>
                      </a:r>
                      <a:r>
                        <a:rPr lang="fr-CA" sz="1100" b="1" spc="1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nécessite</a:t>
                      </a:r>
                      <a:r>
                        <a:rPr lang="fr-CA" sz="1100" b="1"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b="1" spc="14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consultations</a:t>
                      </a:r>
                      <a:r>
                        <a:rPr lang="fr-CA" sz="1100" b="1" spc="14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exhaustives</a:t>
                      </a:r>
                      <a:r>
                        <a:rPr lang="fr-CA" sz="1100" b="1" spc="-4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au</a:t>
                      </a:r>
                      <a:r>
                        <a:rPr lang="fr-CA" sz="1100" b="1" spc="14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dirty="0" smtClean="0">
                          <a:effectLst/>
                          <a:latin typeface="Calibri" panose="020F0502020204030204" pitchFamily="34" charset="0"/>
                          <a:ea typeface="Calibri" panose="020F0502020204030204" pitchFamily="34" charset="0"/>
                          <a:cs typeface="Calibri" panose="020F0502020204030204" pitchFamily="34" charset="0"/>
                        </a:rPr>
                        <a:t>sein</a:t>
                      </a:r>
                      <a:r>
                        <a:rPr lang="fr-CA" sz="1100" b="1"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dirty="0" smtClean="0">
                          <a:effectLst/>
                          <a:latin typeface="Calibri" panose="020F0502020204030204" pitchFamily="34" charset="0"/>
                          <a:ea typeface="Calibri" panose="020F0502020204030204" pitchFamily="34" charset="0"/>
                          <a:cs typeface="Calibri" panose="020F0502020204030204" pitchFamily="34" charset="0"/>
                        </a:rPr>
                        <a:t>de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l’institution</a:t>
                      </a:r>
                      <a:r>
                        <a:rPr lang="fr-CA" sz="1100" b="1" spc="-8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dirty="0" smtClean="0">
                          <a:effectLst/>
                          <a:latin typeface="Calibri" panose="020F0502020204030204" pitchFamily="34" charset="0"/>
                          <a:ea typeface="Calibri" panose="020F0502020204030204" pitchFamily="34" charset="0"/>
                          <a:cs typeface="Calibri" panose="020F0502020204030204" pitchFamily="34" charset="0"/>
                        </a:rPr>
                        <a:t>ou</a:t>
                      </a:r>
                      <a:r>
                        <a:rPr lang="fr-CA" sz="1100" b="1" spc="10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avec</a:t>
                      </a:r>
                      <a:r>
                        <a:rPr lang="fr-CA" sz="1100" b="1" spc="-4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d’autres</a:t>
                      </a:r>
                      <a:r>
                        <a:rPr lang="fr-CA" sz="1100" b="1" spc="14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institutions</a:t>
                      </a:r>
                      <a:r>
                        <a:rPr lang="fr-CA" sz="1100" b="1" spc="14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b="1" spc="-5" dirty="0" smtClean="0">
                          <a:effectLst/>
                          <a:latin typeface="Calibri" panose="020F0502020204030204" pitchFamily="34" charset="0"/>
                          <a:ea typeface="Calibri" panose="020F0502020204030204" pitchFamily="34" charset="0"/>
                          <a:cs typeface="Calibri" panose="020F0502020204030204" pitchFamily="34" charset="0"/>
                        </a:rPr>
                        <a:t>fédérales</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2535" marR="52535" marT="0" marB="0"/>
                </a:tc>
                <a:tc>
                  <a:txBody>
                    <a:bodyPr/>
                    <a:lstStyle/>
                    <a:p>
                      <a:pPr marL="64770" marR="107950">
                        <a:spcBef>
                          <a:spcPts val="0"/>
                        </a:spcBef>
                        <a:spcAft>
                          <a:spcPts val="0"/>
                        </a:spcAft>
                      </a:pPr>
                      <a:r>
                        <a:rPr lang="fr-CA" sz="1100" dirty="0" smtClean="0">
                          <a:effectLst/>
                          <a:latin typeface="Calibri" panose="020F0502020204030204" pitchFamily="34" charset="0"/>
                          <a:ea typeface="Calibri" panose="020F0502020204030204" pitchFamily="34" charset="0"/>
                          <a:cs typeface="Calibri" panose="020F0502020204030204" pitchFamily="34" charset="0"/>
                        </a:rPr>
                        <a:t>Nous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aurons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besoin</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d’un</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délai</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additionnel</a:t>
                      </a:r>
                      <a:r>
                        <a:rPr lang="fr-CA" sz="110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au-delà</a:t>
                      </a:r>
                      <a:r>
                        <a:rPr lang="fr-CA" sz="1100" dirty="0" smtClean="0">
                          <a:effectLst/>
                          <a:latin typeface="Calibri" panose="020F0502020204030204" pitchFamily="34" charset="0"/>
                          <a:ea typeface="Calibri" panose="020F0502020204030204" pitchFamily="34" charset="0"/>
                          <a:cs typeface="Calibri" panose="020F0502020204030204" pitchFamily="34" charset="0"/>
                        </a:rPr>
                        <a:t> de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spc="15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période</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initiale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30</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jours précisée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dans</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Loi</a:t>
                      </a:r>
                      <a:r>
                        <a:rPr lang="fr-CA" sz="1100" i="1"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sur</a:t>
                      </a:r>
                      <a:r>
                        <a:rPr lang="fr-CA" sz="1100" i="1"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i="1" spc="18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protection</a:t>
                      </a:r>
                      <a:r>
                        <a:rPr lang="fr-CA" sz="1100" i="1" spc="-3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i="1"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renseignements</a:t>
                      </a:r>
                      <a:r>
                        <a:rPr lang="fr-CA" sz="1100" i="1"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personnels</a:t>
                      </a:r>
                      <a:r>
                        <a:rPr lang="fr-CA" sz="1100" i="1"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pour</a:t>
                      </a:r>
                      <a:r>
                        <a:rPr lang="fr-CA" sz="1100" spc="28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répondre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à</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votre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demande,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car</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nous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devrons</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procéder</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à</a:t>
                      </a:r>
                      <a:r>
                        <a:rPr lang="fr-CA" sz="1100" spc="23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recherches</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exhaustives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au</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sein</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notre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institution</a:t>
                      </a:r>
                      <a:r>
                        <a:rPr lang="fr-CA" sz="1100" spc="23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ou</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avec</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d’autres</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institutions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fédérales.</a:t>
                      </a:r>
                      <a:endParaRPr lang="en-C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marL="64770" marR="0">
                        <a:spcBef>
                          <a:spcPts val="595"/>
                        </a:spcBef>
                        <a:spcAft>
                          <a:spcPts val="0"/>
                        </a:spcAft>
                      </a:pP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La</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présente</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prorogation</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est</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prévue</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au</a:t>
                      </a:r>
                      <a:r>
                        <a:rPr lang="en-CA" sz="105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sous-alinéa</a:t>
                      </a:r>
                      <a:r>
                        <a:rPr lang="fr-CA" sz="1100"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15</a:t>
                      </a:r>
                      <a:r>
                        <a:rPr lang="fr-CA" sz="1100" i="1" spc="-5" dirty="0" smtClean="0">
                          <a:effectLst/>
                          <a:latin typeface="Calibri" panose="020F0502020204030204" pitchFamily="34" charset="0"/>
                          <a:ea typeface="Calibri" panose="020F0502020204030204" pitchFamily="34" charset="0"/>
                          <a:cs typeface="Times New Roman" panose="02020603050405020304" pitchFamily="18" charset="0"/>
                        </a:rPr>
                        <a:t>a</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)(ii)</a:t>
                      </a:r>
                      <a:r>
                        <a:rPr lang="fr-CA" sz="1100"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de</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dirty="0" smtClean="0">
                          <a:effectLst/>
                          <a:latin typeface="Calibri" panose="020F0502020204030204" pitchFamily="34" charset="0"/>
                          <a:ea typeface="Calibri" panose="020F0502020204030204" pitchFamily="34" charset="0"/>
                          <a:cs typeface="Times New Roman" panose="02020603050405020304" pitchFamily="18" charset="0"/>
                        </a:rPr>
                        <a:t>la</a:t>
                      </a:r>
                      <a:r>
                        <a:rPr lang="fr-CA" sz="1100" spc="-2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i="1" spc="-5" dirty="0" smtClean="0">
                          <a:effectLst/>
                          <a:latin typeface="Calibri" panose="020F0502020204030204" pitchFamily="34" charset="0"/>
                          <a:ea typeface="Calibri" panose="020F0502020204030204" pitchFamily="34" charset="0"/>
                          <a:cs typeface="Times New Roman" panose="02020603050405020304" pitchFamily="18" charset="0"/>
                        </a:rPr>
                        <a:t>Loi sur</a:t>
                      </a:r>
                      <a:r>
                        <a:rPr lang="fr-CA" sz="1100" i="1" spc="-1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i="1" dirty="0" smtClean="0">
                          <a:effectLst/>
                          <a:latin typeface="Calibri" panose="020F0502020204030204" pitchFamily="34" charset="0"/>
                          <a:ea typeface="Calibri" panose="020F0502020204030204" pitchFamily="34" charset="0"/>
                          <a:cs typeface="Times New Roman" panose="02020603050405020304" pitchFamily="18" charset="0"/>
                        </a:rPr>
                        <a:t>la</a:t>
                      </a:r>
                      <a:r>
                        <a:rPr lang="fr-CA" sz="1100" i="1" spc="-1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i="1" spc="-5" dirty="0" smtClean="0">
                          <a:effectLst/>
                          <a:latin typeface="Calibri" panose="020F0502020204030204" pitchFamily="34" charset="0"/>
                          <a:ea typeface="Calibri" panose="020F0502020204030204" pitchFamily="34" charset="0"/>
                          <a:cs typeface="Times New Roman" panose="02020603050405020304" pitchFamily="18" charset="0"/>
                        </a:rPr>
                        <a:t>protection</a:t>
                      </a:r>
                      <a:r>
                        <a:rPr lang="fr-CA" sz="1100" i="1" spc="-1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i="1" spc="-5" dirty="0" smtClean="0">
                          <a:effectLst/>
                          <a:latin typeface="Calibri" panose="020F0502020204030204" pitchFamily="34" charset="0"/>
                          <a:ea typeface="Calibri" panose="020F0502020204030204" pitchFamily="34" charset="0"/>
                          <a:cs typeface="Times New Roman" panose="02020603050405020304" pitchFamily="18" charset="0"/>
                        </a:rPr>
                        <a:t>des</a:t>
                      </a:r>
                      <a:r>
                        <a:rPr lang="fr-CA" sz="1100" i="1" spc="275"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i="1" spc="-5" dirty="0" smtClean="0">
                          <a:effectLst/>
                          <a:latin typeface="Calibri" panose="020F0502020204030204" pitchFamily="34" charset="0"/>
                          <a:ea typeface="Calibri" panose="020F0502020204030204" pitchFamily="34" charset="0"/>
                          <a:cs typeface="Times New Roman" panose="02020603050405020304" pitchFamily="18" charset="0"/>
                        </a:rPr>
                        <a:t>renseignements</a:t>
                      </a:r>
                      <a:r>
                        <a:rPr lang="fr-CA" sz="1100" i="1" spc="-4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i="1" spc="-5" dirty="0" smtClean="0">
                          <a:effectLst/>
                          <a:latin typeface="Calibri" panose="020F0502020204030204" pitchFamily="34" charset="0"/>
                          <a:ea typeface="Calibri" panose="020F0502020204030204" pitchFamily="34" charset="0"/>
                          <a:cs typeface="Times New Roman" panose="02020603050405020304" pitchFamily="18" charset="0"/>
                        </a:rPr>
                        <a:t>personnels</a:t>
                      </a:r>
                      <a:r>
                        <a:rPr lang="fr-CA" sz="1100" spc="-5" dirty="0" smtClean="0">
                          <a:effectLst/>
                          <a:latin typeface="Calibri" panose="020F0502020204030204" pitchFamily="34" charset="0"/>
                          <a:ea typeface="Calibri" panose="020F0502020204030204" pitchFamily="34" charset="0"/>
                          <a:cs typeface="Times New Roman" panose="02020603050405020304" pitchFamily="18" charset="0"/>
                        </a:rPr>
                        <a:t>.</a:t>
                      </a:r>
                    </a:p>
                  </a:txBody>
                  <a:tcPr marL="52535" marR="52535" marT="0" marB="0"/>
                </a:tc>
                <a:tc>
                  <a:txBody>
                    <a:bodyPr/>
                    <a:lstStyle/>
                    <a:p>
                      <a:pPr marL="0" marR="0" indent="0">
                        <a:spcBef>
                          <a:spcPct val="0"/>
                        </a:spcBef>
                        <a:spcAft>
                          <a:spcPts val="600"/>
                        </a:spcAft>
                      </a:pPr>
                      <a:r>
                        <a:rPr lang="fr-CA" sz="1100" kern="1200" noProof="0" dirty="0">
                          <a:effectLst/>
                        </a:rPr>
                        <a:t>15 </a:t>
                      </a:r>
                      <a:r>
                        <a:rPr lang="fr-CA" sz="1100" i="1" kern="1200" noProof="0" dirty="0">
                          <a:effectLst/>
                        </a:rPr>
                        <a:t>(a)</a:t>
                      </a:r>
                      <a:r>
                        <a:rPr lang="fr-CA" sz="1100" kern="1200" noProof="0" dirty="0">
                          <a:effectLst/>
                        </a:rPr>
                        <a:t>(ii)</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2535" marR="52535" marT="0" marB="0"/>
                </a:tc>
                <a:extLst>
                  <a:ext uri="{0D108BD9-81ED-4DB2-BD59-A6C34878D82A}">
                    <a16:rowId xmlns:a16="http://schemas.microsoft.com/office/drawing/2014/main" xmlns="" val="10003"/>
                  </a:ext>
                </a:extLst>
              </a:tr>
              <a:tr h="1288321">
                <a:tc>
                  <a:txBody>
                    <a:bodyPr/>
                    <a:lstStyle/>
                    <a:p>
                      <a:pPr marL="0" marR="0" indent="0">
                        <a:spcBef>
                          <a:spcPct val="0"/>
                        </a:spcBef>
                        <a:spcAft>
                          <a:spcPts val="600"/>
                        </a:spcAft>
                      </a:pPr>
                      <a:r>
                        <a:rPr lang="fr-CA" sz="1100" b="1" spc="-5" dirty="0" smtClean="0">
                          <a:effectLst/>
                          <a:latin typeface="Calibri" panose="020F0502020204030204" pitchFamily="34" charset="0"/>
                          <a:ea typeface="Calibri" panose="020F0502020204030204" pitchFamily="34" charset="0"/>
                          <a:cs typeface="Times New Roman" panose="02020603050405020304" pitchFamily="18" charset="0"/>
                        </a:rPr>
                        <a:t>La</a:t>
                      </a:r>
                      <a:r>
                        <a:rPr lang="fr-CA" sz="1100" b="1" spc="-3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b="1" spc="-5" dirty="0" smtClean="0">
                          <a:effectLst/>
                          <a:latin typeface="Calibri" panose="020F0502020204030204" pitchFamily="34" charset="0"/>
                          <a:ea typeface="Calibri" panose="020F0502020204030204" pitchFamily="34" charset="0"/>
                          <a:cs typeface="Times New Roman" panose="02020603050405020304" pitchFamily="18" charset="0"/>
                        </a:rPr>
                        <a:t>demande</a:t>
                      </a:r>
                      <a:r>
                        <a:rPr lang="fr-CA" sz="1100" b="1" spc="12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b="1" spc="-5" dirty="0" smtClean="0">
                          <a:effectLst/>
                          <a:latin typeface="Calibri" panose="020F0502020204030204" pitchFamily="34" charset="0"/>
                          <a:ea typeface="Calibri" panose="020F0502020204030204" pitchFamily="34" charset="0"/>
                          <a:cs typeface="Times New Roman" panose="02020603050405020304" pitchFamily="18" charset="0"/>
                        </a:rPr>
                        <a:t>exige</a:t>
                      </a:r>
                      <a:r>
                        <a:rPr lang="fr-CA" sz="1100" b="1" spc="-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b="1" dirty="0" smtClean="0">
                          <a:effectLst/>
                          <a:latin typeface="Calibri" panose="020F0502020204030204" pitchFamily="34" charset="0"/>
                          <a:ea typeface="Calibri" panose="020F0502020204030204" pitchFamily="34" charset="0"/>
                          <a:cs typeface="Times New Roman" panose="02020603050405020304" pitchFamily="18" charset="0"/>
                        </a:rPr>
                        <a:t>une</a:t>
                      </a:r>
                      <a:r>
                        <a:rPr lang="fr-CA" sz="1100" b="1" spc="12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b="1" spc="-5" dirty="0" smtClean="0">
                          <a:effectLst/>
                          <a:latin typeface="Calibri" panose="020F0502020204030204" pitchFamily="34" charset="0"/>
                          <a:ea typeface="Calibri" panose="020F0502020204030204" pitchFamily="34" charset="0"/>
                          <a:cs typeface="Times New Roman" panose="02020603050405020304" pitchFamily="18" charset="0"/>
                        </a:rPr>
                        <a:t>traduction</a:t>
                      </a:r>
                      <a:r>
                        <a:rPr lang="fr-CA" sz="1100" b="1" spc="-5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b="1" spc="-5" dirty="0" smtClean="0">
                          <a:effectLst/>
                          <a:latin typeface="Calibri" panose="020F0502020204030204" pitchFamily="34" charset="0"/>
                          <a:ea typeface="Calibri" panose="020F0502020204030204" pitchFamily="34" charset="0"/>
                          <a:cs typeface="Times New Roman" panose="02020603050405020304" pitchFamily="18" charset="0"/>
                        </a:rPr>
                        <a:t>ou</a:t>
                      </a:r>
                      <a:r>
                        <a:rPr lang="fr-CA" sz="1100" b="1" spc="135"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b="1" dirty="0" smtClean="0">
                          <a:effectLst/>
                          <a:latin typeface="Calibri" panose="020F0502020204030204" pitchFamily="34" charset="0"/>
                          <a:ea typeface="Calibri" panose="020F0502020204030204" pitchFamily="34" charset="0"/>
                          <a:cs typeface="Times New Roman" panose="02020603050405020304" pitchFamily="18" charset="0"/>
                        </a:rPr>
                        <a:t>une</a:t>
                      </a:r>
                      <a:r>
                        <a:rPr lang="fr-CA" sz="1100" b="1" spc="-5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100" b="1" spc="-5" dirty="0" smtClean="0">
                          <a:effectLst/>
                          <a:latin typeface="Calibri" panose="020F0502020204030204" pitchFamily="34" charset="0"/>
                          <a:ea typeface="Calibri" panose="020F0502020204030204" pitchFamily="34" charset="0"/>
                          <a:cs typeface="Times New Roman" panose="02020603050405020304" pitchFamily="18" charset="0"/>
                        </a:rPr>
                        <a:t>conversion</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2535" marR="52535" marT="0" marB="0"/>
                </a:tc>
                <a:tc>
                  <a:txBody>
                    <a:bodyPr/>
                    <a:lstStyle/>
                    <a:p>
                      <a:pPr marL="64770" marR="107950">
                        <a:spcBef>
                          <a:spcPts val="0"/>
                        </a:spcBef>
                        <a:spcAft>
                          <a:spcPts val="0"/>
                        </a:spcAft>
                      </a:pPr>
                      <a:r>
                        <a:rPr lang="fr-CA" sz="1100" dirty="0" smtClean="0">
                          <a:effectLst/>
                          <a:latin typeface="Calibri" panose="020F0502020204030204" pitchFamily="34" charset="0"/>
                          <a:ea typeface="Calibri" panose="020F0502020204030204" pitchFamily="34" charset="0"/>
                          <a:cs typeface="Calibri" panose="020F0502020204030204" pitchFamily="34" charset="0"/>
                        </a:rPr>
                        <a:t>Nous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aurons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besoin</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d’un</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délai</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additionnel</a:t>
                      </a:r>
                      <a:r>
                        <a:rPr lang="fr-CA" sz="110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au-delà</a:t>
                      </a:r>
                      <a:r>
                        <a:rPr lang="fr-CA" sz="1100" dirty="0" smtClean="0">
                          <a:effectLst/>
                          <a:latin typeface="Calibri" panose="020F0502020204030204" pitchFamily="34" charset="0"/>
                          <a:ea typeface="Calibri" panose="020F0502020204030204" pitchFamily="34" charset="0"/>
                          <a:cs typeface="Calibri" panose="020F0502020204030204" pitchFamily="34" charset="0"/>
                        </a:rPr>
                        <a:t> de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spc="15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période</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initiale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30</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 jours précisée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dans</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Loi</a:t>
                      </a:r>
                      <a:r>
                        <a:rPr lang="fr-CA" sz="1100" i="1"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sur</a:t>
                      </a:r>
                      <a:r>
                        <a:rPr lang="fr-CA" sz="1100" i="1"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i="1" spc="18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protection</a:t>
                      </a:r>
                      <a:r>
                        <a:rPr lang="fr-CA" sz="1100" i="1" spc="-3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i="1"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renseignements</a:t>
                      </a:r>
                      <a:r>
                        <a:rPr lang="fr-CA" sz="1100" i="1"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personnels</a:t>
                      </a:r>
                      <a:r>
                        <a:rPr lang="fr-CA" sz="1100" i="1"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pour</a:t>
                      </a:r>
                      <a:r>
                        <a:rPr lang="fr-CA" sz="1100" spc="28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répondre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à</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votre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demande,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car</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nous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devrons</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procéder</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à</a:t>
                      </a:r>
                      <a:r>
                        <a:rPr lang="fr-CA" sz="1100" spc="23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une</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traduction</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documents</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demandés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ou convertir</a:t>
                      </a:r>
                      <a:r>
                        <a:rPr lang="fr-CA" sz="1100" spc="2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les</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documents</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dans</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un</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autre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format</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afin</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faciliter</a:t>
                      </a:r>
                      <a:r>
                        <a:rPr lang="fr-CA" sz="1100" spc="29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votre</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accès</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à</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vos</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renseignements</a:t>
                      </a:r>
                      <a:r>
                        <a:rPr lang="fr-CA" sz="1100" spc="-3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personnels.</a:t>
                      </a:r>
                      <a:endParaRPr lang="en-CA" sz="1050" spc="0" dirty="0" smtClean="0">
                        <a:effectLst/>
                        <a:latin typeface="Calibri" panose="020F0502020204030204" pitchFamily="34" charset="0"/>
                        <a:ea typeface="Calibri" panose="020F0502020204030204" pitchFamily="34" charset="0"/>
                        <a:cs typeface="Times New Roman" panose="02020603050405020304" pitchFamily="18" charset="0"/>
                      </a:endParaRPr>
                    </a:p>
                    <a:p>
                      <a:pPr marL="64770" marR="107950">
                        <a:spcBef>
                          <a:spcPts val="0"/>
                        </a:spcBef>
                        <a:spcAft>
                          <a:spcPts val="0"/>
                        </a:spcAft>
                      </a:pPr>
                      <a:endParaRPr lang="en-CA" sz="1050" spc="0" dirty="0" smtClean="0">
                        <a:effectLst/>
                        <a:latin typeface="Calibri" panose="020F0502020204030204" pitchFamily="34" charset="0"/>
                        <a:ea typeface="Calibri" panose="020F0502020204030204" pitchFamily="34" charset="0"/>
                        <a:cs typeface="Times New Roman" panose="02020603050405020304" pitchFamily="18" charset="0"/>
                      </a:endParaRPr>
                    </a:p>
                    <a:p>
                      <a:pPr marL="64770" marR="107950">
                        <a:spcBef>
                          <a:spcPts val="0"/>
                        </a:spcBef>
                        <a:spcAft>
                          <a:spcPts val="0"/>
                        </a:spcAft>
                      </a:pPr>
                      <a:r>
                        <a:rPr lang="fr-CA" sz="1100" spc="-5"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présente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prorogation</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est prévue</a:t>
                      </a:r>
                      <a:r>
                        <a:rPr lang="fr-CA" sz="1100"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à</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l’alinéa</a:t>
                      </a:r>
                      <a:r>
                        <a:rPr lang="fr-CA" sz="1100"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15</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b</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t>
                      </a:r>
                      <a:r>
                        <a:rPr lang="fr-CA" sz="1100" spc="255" baseline="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de</a:t>
                      </a:r>
                      <a:r>
                        <a:rPr lang="fr-CA" sz="1100"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spc="-2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Loi sur</a:t>
                      </a:r>
                      <a:r>
                        <a:rPr lang="fr-CA" sz="1100" i="1"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dirty="0" smtClean="0">
                          <a:effectLst/>
                          <a:latin typeface="Calibri" panose="020F0502020204030204" pitchFamily="34" charset="0"/>
                          <a:ea typeface="Calibri" panose="020F0502020204030204" pitchFamily="34" charset="0"/>
                          <a:cs typeface="Calibri" panose="020F0502020204030204" pitchFamily="34" charset="0"/>
                        </a:rPr>
                        <a:t>la</a:t>
                      </a:r>
                      <a:r>
                        <a:rPr lang="fr-CA" sz="1100" i="1" spc="-2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protection</a:t>
                      </a:r>
                      <a:r>
                        <a:rPr lang="fr-CA" sz="1100" i="1" spc="-1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des</a:t>
                      </a:r>
                      <a:r>
                        <a:rPr lang="fr-CA" sz="1100" i="1" spc="-10"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renseignements</a:t>
                      </a:r>
                      <a:r>
                        <a:rPr lang="fr-CA" sz="1100" i="1" spc="235" dirty="0" smtClean="0">
                          <a:effectLst/>
                          <a:latin typeface="Calibri" panose="020F0502020204030204" pitchFamily="34" charset="0"/>
                          <a:ea typeface="Calibri" panose="020F0502020204030204" pitchFamily="34" charset="0"/>
                          <a:cs typeface="Calibri" panose="020F0502020204030204" pitchFamily="34" charset="0"/>
                        </a:rPr>
                        <a:t> </a:t>
                      </a:r>
                      <a:r>
                        <a:rPr lang="fr-CA" sz="1100" i="1" spc="-5" dirty="0" smtClean="0">
                          <a:effectLst/>
                          <a:latin typeface="Calibri" panose="020F0502020204030204" pitchFamily="34" charset="0"/>
                          <a:ea typeface="Calibri" panose="020F0502020204030204" pitchFamily="34" charset="0"/>
                          <a:cs typeface="Calibri" panose="020F0502020204030204" pitchFamily="34" charset="0"/>
                        </a:rPr>
                        <a:t>personnels</a:t>
                      </a:r>
                      <a:r>
                        <a:rPr lang="fr-CA" sz="1100" spc="-5" dirty="0" smtClean="0">
                          <a:effectLst/>
                          <a:latin typeface="Calibri" panose="020F0502020204030204" pitchFamily="34" charset="0"/>
                          <a:ea typeface="Calibri" panose="020F0502020204030204" pitchFamily="34" charset="0"/>
                          <a:cs typeface="Calibri" panose="020F0502020204030204" pitchFamily="34" charset="0"/>
                        </a:rPr>
                        <a:t>.</a:t>
                      </a:r>
                      <a:endParaRPr lang="fr-CA" sz="1100" b="1" kern="1200" noProof="0" dirty="0">
                        <a:solidFill>
                          <a:srgbClr val="000000"/>
                        </a:solidFill>
                        <a:effectLst/>
                        <a:latin typeface="Calibri" panose="020F0502020204030204" pitchFamily="34" charset="0"/>
                        <a:ea typeface="Times New Roman" panose="02020603050405020304" pitchFamily="18" charset="0"/>
                      </a:endParaRPr>
                    </a:p>
                  </a:txBody>
                  <a:tcPr marL="52535" marR="52535" marT="0" marB="0"/>
                </a:tc>
                <a:tc>
                  <a:txBody>
                    <a:bodyPr/>
                    <a:lstStyle/>
                    <a:p>
                      <a:pPr marL="0" marR="0" indent="0">
                        <a:spcBef>
                          <a:spcPct val="0"/>
                        </a:spcBef>
                        <a:spcAft>
                          <a:spcPts val="600"/>
                        </a:spcAft>
                      </a:pPr>
                      <a:r>
                        <a:rPr lang="fr-CA" sz="1100" kern="1200" noProof="0" dirty="0">
                          <a:effectLst/>
                        </a:rPr>
                        <a:t>15 </a:t>
                      </a:r>
                      <a:r>
                        <a:rPr lang="fr-CA" sz="1100" i="1" kern="1200" noProof="0" dirty="0">
                          <a:effectLst/>
                        </a:rPr>
                        <a:t>(b)</a:t>
                      </a:r>
                      <a:endParaRPr lang="fr-CA" sz="1100" b="1" i="1" kern="1200" noProof="0" dirty="0">
                        <a:solidFill>
                          <a:srgbClr val="000000"/>
                        </a:solidFill>
                        <a:effectLst/>
                        <a:latin typeface="Calibri" panose="020F0502020204030204" pitchFamily="34" charset="0"/>
                        <a:ea typeface="Times New Roman" panose="02020603050405020304" pitchFamily="18" charset="0"/>
                      </a:endParaRPr>
                    </a:p>
                  </a:txBody>
                  <a:tcPr marL="52535" marR="52535" marT="0" marB="0"/>
                </a:tc>
                <a:extLst>
                  <a:ext uri="{0D108BD9-81ED-4DB2-BD59-A6C34878D82A}">
                    <a16:rowId xmlns:a16="http://schemas.microsoft.com/office/drawing/2014/main" xmlns="" val="10004"/>
                  </a:ext>
                </a:extLst>
              </a:tr>
            </a:tbl>
          </a:graphicData>
        </a:graphic>
      </p:graphicFrame>
      <p:sp>
        <p:nvSpPr>
          <p:cNvPr id="4" name="ZoneTexte 3">
            <a:extLst>
              <a:ext uri="{FF2B5EF4-FFF2-40B4-BE49-F238E27FC236}">
                <a16:creationId xmlns:a16="http://schemas.microsoft.com/office/drawing/2014/main" xmlns="" id="{AC7F738C-570F-40D9-97B4-758EEA65CFCF}"/>
              </a:ext>
            </a:extLst>
          </p:cNvPr>
          <p:cNvSpPr txBox="1"/>
          <p:nvPr>
            <p:custDataLst>
              <p:tags r:id="rId4"/>
            </p:custDataLst>
          </p:nvPr>
        </p:nvSpPr>
        <p:spPr>
          <a:xfrm>
            <a:off x="0" y="0"/>
            <a:ext cx="3810000" cy="1270000"/>
          </a:xfrm>
          <a:prstGeom prst="rect">
            <a:avLst/>
          </a:prstGeom>
          <a:noFill/>
        </p:spPr>
        <p:txBody>
          <a:bodyPr vert="horz" rtlCol="0">
            <a:spAutoFit/>
          </a:bodyPr>
          <a:lstStyle/>
          <a:p>
            <a:endParaRPr lang="fr-CA"/>
          </a:p>
        </p:txBody>
      </p:sp>
      <p:sp>
        <p:nvSpPr>
          <p:cNvPr id="5" name="ZoneTexte 4">
            <a:extLst>
              <a:ext uri="{FF2B5EF4-FFF2-40B4-BE49-F238E27FC236}">
                <a16:creationId xmlns:a16="http://schemas.microsoft.com/office/drawing/2014/main" xmlns="" id="{FFA8845D-44B1-4EDF-A26D-378F51D09B8E}"/>
              </a:ext>
            </a:extLst>
          </p:cNvPr>
          <p:cNvSpPr txBox="1"/>
          <p:nvPr>
            <p:custDataLst>
              <p:tags r:id="rId5"/>
            </p:custDataLst>
          </p:nvPr>
        </p:nvSpPr>
        <p:spPr>
          <a:xfrm>
            <a:off x="0" y="0"/>
            <a:ext cx="3810000" cy="1270000"/>
          </a:xfrm>
          <a:prstGeom prst="rect">
            <a:avLst/>
          </a:prstGeom>
          <a:noFill/>
        </p:spPr>
        <p:txBody>
          <a:bodyPr vert="horz" rtlCol="0">
            <a:spAutoFit/>
          </a:bodyPr>
          <a:lstStyle/>
          <a:p>
            <a:endParaRPr lang="fr-CA"/>
          </a:p>
        </p:txBody>
      </p:sp>
    </p:spTree>
    <p:extLst>
      <p:ext uri="{BB962C8B-B14F-4D97-AF65-F5344CB8AC3E}">
        <p14:creationId xmlns:p14="http://schemas.microsoft.com/office/powerpoint/2010/main" val="20235905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5b44d671314336164c516469&quot;,&quot;SmartGridHorizontal&quot;:0,&quot;LinkedExcelSources&quot;:{},&quot;LinkedProjectSources&quot;:{},&quot;FlowConfig&quot;:{&quot;Canvas&quot;:{&quot;Slide&quot;:-1,&quot;Width&quot;:0,&quot;Height&quot;:0},&quot;Timeline&quot;:{&quot;Actions&quot;:[]}},&quot;Linked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1,&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0,&quot;BrightnessModifier&quot;:0}}"/>
</p:tagLst>
</file>

<file path=ppt/tags/tag2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5"/>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 name="NUM" val="3"/>
</p:tagLst>
</file>

<file path=ppt/tags/tag36.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6"/>
</p:tagLst>
</file>

<file path=ppt/tags/tag3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1,&quot;BrightnessModifier&quot;:0}}"/>
  <p:tag name="NUM" val="7"/>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8"/>
</p:tagLst>
</file>

<file path=ppt/tags/tag41.xml><?xml version="1.0" encoding="utf-8"?>
<p:tagLst xmlns:a="http://schemas.openxmlformats.org/drawingml/2006/main" xmlns:r="http://schemas.openxmlformats.org/officeDocument/2006/relationships" xmlns:p="http://schemas.openxmlformats.org/presentationml/2006/main">
  <p:tag name="NUM" val="9"/>
</p:tagLst>
</file>

<file path=ppt/tags/tag42.xml><?xml version="1.0" encoding="utf-8"?>
<p:tagLst xmlns:a="http://schemas.openxmlformats.org/drawingml/2006/main" xmlns:r="http://schemas.openxmlformats.org/officeDocument/2006/relationships" xmlns:p="http://schemas.openxmlformats.org/presentationml/2006/main">
  <p:tag name="NUM" val="10"/>
</p:tagLst>
</file>

<file path=ppt/tags/tag43.xml><?xml version="1.0" encoding="utf-8"?>
<p:tagLst xmlns:a="http://schemas.openxmlformats.org/drawingml/2006/main" xmlns:r="http://schemas.openxmlformats.org/officeDocument/2006/relationships" xmlns:p="http://schemas.openxmlformats.org/presentationml/2006/main">
  <p:tag name="NUM" val="11"/>
</p:tagLst>
</file>

<file path=ppt/tags/tag44.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Lst>
</file>

<file path=ppt/tags/tag45.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5"/>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4"/>
</p:tagLst>
</file>

<file path=ppt/tags/tag5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3095</TotalTime>
  <Words>1038</Words>
  <Application>Microsoft Office PowerPoint</Application>
  <PresentationFormat>On-screen Show (4:3)</PresentationFormat>
  <Paragraphs>142</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맑은 고딕</vt:lpstr>
      <vt:lpstr>Arial</vt:lpstr>
      <vt:lpstr>Calibri</vt:lpstr>
      <vt:lpstr>Times New Roman</vt:lpstr>
      <vt:lpstr>Office Theme</vt:lpstr>
      <vt:lpstr>Modifications aux politiques de confidentialité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Moskovic, Joy</cp:lastModifiedBy>
  <cp:revision>308</cp:revision>
  <cp:lastPrinted>2018-06-13T12:48:25Z</cp:lastPrinted>
  <dcterms:created xsi:type="dcterms:W3CDTF">2015-11-06T15:38:40Z</dcterms:created>
  <dcterms:modified xsi:type="dcterms:W3CDTF">2018-07-10T15:53:29Z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d88522d1-c3b5-4780-8c4d-8d8d834dbcb5</vt:lpwstr>
  </property>
  <property fmtid="{D5CDD505-2E9C-101B-9397-08002B2CF9AE}" pid="3" name="TBSSCTCLASSIFICATION">
    <vt:lpwstr>UNCLASSIFIED</vt:lpwstr>
  </property>
  <property fmtid="{D5CDD505-2E9C-101B-9397-08002B2CF9AE}" pid="4" name="SECCLASS">
    <vt:lpwstr>CLASSU</vt:lpwstr>
  </property>
  <property fmtid="{D5CDD505-2E9C-101B-9397-08002B2CF9AE}" pid="5" name="TBSSCTSHOWVISUALMARKING">
    <vt:lpwstr>NO</vt:lpwstr>
  </property>
</Properties>
</file>