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3.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4.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5.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6.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7.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8.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notesSlides/notesSlide9.xml" ContentType="application/vnd.openxmlformats-officedocument.presentationml.notesSlide+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notesSlides/notesSlide10.xml" ContentType="application/vnd.openxmlformats-officedocument.presentationml.notesSlide+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11.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notesSlides/notesSlide12.xml" ContentType="application/vnd.openxmlformats-officedocument.presentationml.notesSlide+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notesSlides/notesSlide13.xml" ContentType="application/vnd.openxmlformats-officedocument.presentationml.notesSlide+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notesSlides/notesSlide14.xml" ContentType="application/vnd.openxmlformats-officedocument.presentationml.notesSlide+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notesSlides/notesSlide15.xml" ContentType="application/vnd.openxmlformats-officedocument.presentationml.notesSlide+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notesSlides/notesSlide16.xml" ContentType="application/vnd.openxmlformats-officedocument.presentationml.notesSlide+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notesSlides/notesSlide17.xml" ContentType="application/vnd.openxmlformats-officedocument.presentationml.notesSlide+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notesSlides/notesSlide18.xml" ContentType="application/vnd.openxmlformats-officedocument.presentationml.notesSlide+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notesSlides/notesSlide19.xml" ContentType="application/vnd.openxmlformats-officedocument.presentationml.notesSlide+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6" r:id="rId2"/>
    <p:sldId id="308" r:id="rId3"/>
    <p:sldId id="320" r:id="rId4"/>
    <p:sldId id="338" r:id="rId5"/>
    <p:sldId id="309" r:id="rId6"/>
    <p:sldId id="332" r:id="rId7"/>
    <p:sldId id="330" r:id="rId8"/>
    <p:sldId id="337" r:id="rId9"/>
    <p:sldId id="346" r:id="rId10"/>
    <p:sldId id="271" r:id="rId11"/>
    <p:sldId id="324" r:id="rId12"/>
    <p:sldId id="325" r:id="rId13"/>
    <p:sldId id="326" r:id="rId14"/>
    <p:sldId id="287" r:id="rId15"/>
    <p:sldId id="327" r:id="rId16"/>
    <p:sldId id="277" r:id="rId17"/>
    <p:sldId id="289" r:id="rId18"/>
    <p:sldId id="331" r:id="rId19"/>
    <p:sldId id="336" r:id="rId20"/>
    <p:sldId id="343" r:id="rId21"/>
    <p:sldId id="312" r:id="rId22"/>
  </p:sldIdLst>
  <p:sldSz cx="9144000" cy="6858000" type="screen4x3"/>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82">
          <p15:clr>
            <a:srgbClr val="A4A3A4"/>
          </p15:clr>
        </p15:guide>
        <p15:guide id="3" orient="horz" pos="300">
          <p15:clr>
            <a:srgbClr val="A4A3A4"/>
          </p15:clr>
        </p15:guide>
        <p15:guide id="4" orient="horz" pos="572">
          <p15:clr>
            <a:srgbClr val="A4A3A4"/>
          </p15:clr>
        </p15:guide>
        <p15:guide id="5" pos="2880">
          <p15:clr>
            <a:srgbClr val="A4A3A4"/>
          </p15:clr>
        </p15:guide>
        <p15:guide id="6" pos="49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Savard" initials="PS" lastIdx="1" clrIdx="0">
    <p:extLst>
      <p:ext uri="{19B8F6BF-5375-455C-9EA6-DF929625EA0E}">
        <p15:presenceInfo xmlns:p15="http://schemas.microsoft.com/office/powerpoint/2012/main" userId="S::PSavard@MASHAKRUPP.com::3d16a875-6bdd-4c5d-9142-76bb663b59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7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33" autoAdjust="0"/>
    <p:restoredTop sz="93939" autoAdjust="0"/>
  </p:normalViewPr>
  <p:slideViewPr>
    <p:cSldViewPr showGuides="1">
      <p:cViewPr varScale="1">
        <p:scale>
          <a:sx n="91" d="100"/>
          <a:sy n="91" d="100"/>
        </p:scale>
        <p:origin x="1109" y="62"/>
      </p:cViewPr>
      <p:guideLst>
        <p:guide orient="horz" pos="2160"/>
        <p:guide orient="horz" pos="482"/>
        <p:guide orient="horz" pos="300"/>
        <p:guide orient="horz" pos="572"/>
        <p:guide pos="2880"/>
        <p:guide pos="499"/>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2019-09-13</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2019-09-13</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a:t>
            </a:fld>
            <a:endParaRPr lang="en-CA"/>
          </a:p>
        </p:txBody>
      </p:sp>
    </p:spTree>
    <p:extLst>
      <p:ext uri="{BB962C8B-B14F-4D97-AF65-F5344CB8AC3E}">
        <p14:creationId xmlns:p14="http://schemas.microsoft.com/office/powerpoint/2010/main" val="3500763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11</a:t>
            </a:fld>
            <a:endParaRPr lang="en-CA"/>
          </a:p>
        </p:txBody>
      </p:sp>
    </p:spTree>
    <p:extLst>
      <p:ext uri="{BB962C8B-B14F-4D97-AF65-F5344CB8AC3E}">
        <p14:creationId xmlns:p14="http://schemas.microsoft.com/office/powerpoint/2010/main" val="2549286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12</a:t>
            </a:fld>
            <a:endParaRPr lang="en-CA"/>
          </a:p>
        </p:txBody>
      </p:sp>
    </p:spTree>
    <p:extLst>
      <p:ext uri="{BB962C8B-B14F-4D97-AF65-F5344CB8AC3E}">
        <p14:creationId xmlns:p14="http://schemas.microsoft.com/office/powerpoint/2010/main" val="722874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13</a:t>
            </a:fld>
            <a:endParaRPr lang="en-CA"/>
          </a:p>
        </p:txBody>
      </p:sp>
    </p:spTree>
    <p:extLst>
      <p:ext uri="{BB962C8B-B14F-4D97-AF65-F5344CB8AC3E}">
        <p14:creationId xmlns:p14="http://schemas.microsoft.com/office/powerpoint/2010/main" val="2023276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14</a:t>
            </a:fld>
            <a:endParaRPr lang="en-CA"/>
          </a:p>
        </p:txBody>
      </p:sp>
    </p:spTree>
    <p:extLst>
      <p:ext uri="{BB962C8B-B14F-4D97-AF65-F5344CB8AC3E}">
        <p14:creationId xmlns:p14="http://schemas.microsoft.com/office/powerpoint/2010/main" val="2853014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15</a:t>
            </a:fld>
            <a:endParaRPr lang="en-CA"/>
          </a:p>
        </p:txBody>
      </p:sp>
    </p:spTree>
    <p:extLst>
      <p:ext uri="{BB962C8B-B14F-4D97-AF65-F5344CB8AC3E}">
        <p14:creationId xmlns:p14="http://schemas.microsoft.com/office/powerpoint/2010/main" val="1449085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16</a:t>
            </a:fld>
            <a:endParaRPr lang="en-CA"/>
          </a:p>
        </p:txBody>
      </p:sp>
    </p:spTree>
    <p:extLst>
      <p:ext uri="{BB962C8B-B14F-4D97-AF65-F5344CB8AC3E}">
        <p14:creationId xmlns:p14="http://schemas.microsoft.com/office/powerpoint/2010/main" val="60259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17</a:t>
            </a:fld>
            <a:endParaRPr lang="en-CA"/>
          </a:p>
        </p:txBody>
      </p:sp>
    </p:spTree>
    <p:extLst>
      <p:ext uri="{BB962C8B-B14F-4D97-AF65-F5344CB8AC3E}">
        <p14:creationId xmlns:p14="http://schemas.microsoft.com/office/powerpoint/2010/main" val="2076213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18</a:t>
            </a:fld>
            <a:endParaRPr lang="en-CA"/>
          </a:p>
        </p:txBody>
      </p:sp>
    </p:spTree>
    <p:extLst>
      <p:ext uri="{BB962C8B-B14F-4D97-AF65-F5344CB8AC3E}">
        <p14:creationId xmlns:p14="http://schemas.microsoft.com/office/powerpoint/2010/main" val="29081367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solidFill>
                  <a:prstClr val="black"/>
                </a:solidFill>
              </a:rPr>
              <a:t>19</a:t>
            </a:fld>
            <a:endParaRPr lang="en-CA">
              <a:solidFill>
                <a:prstClr val="black"/>
              </a:solidFill>
            </a:endParaRPr>
          </a:p>
        </p:txBody>
      </p:sp>
    </p:spTree>
    <p:extLst>
      <p:ext uri="{BB962C8B-B14F-4D97-AF65-F5344CB8AC3E}">
        <p14:creationId xmlns:p14="http://schemas.microsoft.com/office/powerpoint/2010/main" val="1725562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B3A5D88-BC26-4EFA-A680-927F6A4ACCF4}" type="slidenum">
              <a:rPr lang="en-CA" smtClean="0"/>
              <a:t>20</a:t>
            </a:fld>
            <a:endParaRPr lang="en-CA"/>
          </a:p>
        </p:txBody>
      </p:sp>
    </p:spTree>
    <p:extLst>
      <p:ext uri="{BB962C8B-B14F-4D97-AF65-F5344CB8AC3E}">
        <p14:creationId xmlns:p14="http://schemas.microsoft.com/office/powerpoint/2010/main" val="264610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a:t>
            </a:fld>
            <a:endParaRPr lang="en-CA"/>
          </a:p>
        </p:txBody>
      </p:sp>
    </p:spTree>
    <p:extLst>
      <p:ext uri="{BB962C8B-B14F-4D97-AF65-F5344CB8AC3E}">
        <p14:creationId xmlns:p14="http://schemas.microsoft.com/office/powerpoint/2010/main" val="21667606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21</a:t>
            </a:fld>
            <a:endParaRPr lang="en-CA"/>
          </a:p>
        </p:txBody>
      </p:sp>
    </p:spTree>
    <p:extLst>
      <p:ext uri="{BB962C8B-B14F-4D97-AF65-F5344CB8AC3E}">
        <p14:creationId xmlns:p14="http://schemas.microsoft.com/office/powerpoint/2010/main" val="3440400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3</a:t>
            </a:fld>
            <a:endParaRPr lang="en-CA"/>
          </a:p>
        </p:txBody>
      </p:sp>
    </p:spTree>
    <p:extLst>
      <p:ext uri="{BB962C8B-B14F-4D97-AF65-F5344CB8AC3E}">
        <p14:creationId xmlns:p14="http://schemas.microsoft.com/office/powerpoint/2010/main" val="4274258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4</a:t>
            </a:fld>
            <a:endParaRPr lang="en-CA"/>
          </a:p>
        </p:txBody>
      </p:sp>
    </p:spTree>
    <p:extLst>
      <p:ext uri="{BB962C8B-B14F-4D97-AF65-F5344CB8AC3E}">
        <p14:creationId xmlns:p14="http://schemas.microsoft.com/office/powerpoint/2010/main" val="1560952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5</a:t>
            </a:fld>
            <a:endParaRPr lang="en-CA"/>
          </a:p>
        </p:txBody>
      </p:sp>
    </p:spTree>
    <p:extLst>
      <p:ext uri="{BB962C8B-B14F-4D97-AF65-F5344CB8AC3E}">
        <p14:creationId xmlns:p14="http://schemas.microsoft.com/office/powerpoint/2010/main" val="1167340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6</a:t>
            </a:fld>
            <a:endParaRPr lang="en-CA"/>
          </a:p>
        </p:txBody>
      </p:sp>
    </p:spTree>
    <p:extLst>
      <p:ext uri="{BB962C8B-B14F-4D97-AF65-F5344CB8AC3E}">
        <p14:creationId xmlns:p14="http://schemas.microsoft.com/office/powerpoint/2010/main" val="2406153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7</a:t>
            </a:fld>
            <a:endParaRPr lang="en-CA" altLang="en-US"/>
          </a:p>
        </p:txBody>
      </p:sp>
    </p:spTree>
    <p:extLst>
      <p:ext uri="{BB962C8B-B14F-4D97-AF65-F5344CB8AC3E}">
        <p14:creationId xmlns:p14="http://schemas.microsoft.com/office/powerpoint/2010/main" val="3933961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AA7FD66-F810-415C-9FF2-DF680522269D}" type="slidenum">
              <a:rPr lang="en-CA" altLang="en-US" smtClean="0"/>
              <a:pPr>
                <a:defRPr/>
              </a:pPr>
              <a:t>9</a:t>
            </a:fld>
            <a:endParaRPr lang="en-CA" altLang="en-US"/>
          </a:p>
        </p:txBody>
      </p:sp>
    </p:spTree>
    <p:extLst>
      <p:ext uri="{BB962C8B-B14F-4D97-AF65-F5344CB8AC3E}">
        <p14:creationId xmlns:p14="http://schemas.microsoft.com/office/powerpoint/2010/main" val="852167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3A5D88-BC26-4EFA-A680-927F6A4ACCF4}" type="slidenum">
              <a:rPr lang="en-CA" smtClean="0"/>
              <a:t>10</a:t>
            </a:fld>
            <a:endParaRPr lang="en-CA"/>
          </a:p>
        </p:txBody>
      </p:sp>
    </p:spTree>
    <p:extLst>
      <p:ext uri="{BB962C8B-B14F-4D97-AF65-F5344CB8AC3E}">
        <p14:creationId xmlns:p14="http://schemas.microsoft.com/office/powerpoint/2010/main" val="6462392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71600" y="2127977"/>
            <a:ext cx="7188758"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flipV="1">
            <a:off x="-180528" y="2889262"/>
            <a:ext cx="4146550" cy="424815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flipH="1" flipV="1">
            <a:off x="-252536" y="3104964"/>
            <a:ext cx="4134385" cy="4235688"/>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flipH="1" flipV="1">
            <a:off x="-252536" y="4155921"/>
            <a:ext cx="3111500" cy="2931033"/>
          </a:xfrm>
          <a:prstGeom prst="rect">
            <a:avLst/>
          </a:prstGeom>
        </p:spPr>
      </p:pic>
      <p:sp>
        <p:nvSpPr>
          <p:cNvPr id="13" name="Slide Number Placeholder 5"/>
          <p:cNvSpPr>
            <a:spLocks noGrp="1"/>
          </p:cNvSpPr>
          <p:nvPr>
            <p:ph type="sldNum" sz="quarter" idx="12"/>
          </p:nvPr>
        </p:nvSpPr>
        <p:spPr>
          <a:xfrm>
            <a:off x="6553200" y="6356350"/>
            <a:ext cx="21336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nodeType="withEffec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807438160"/>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p:nvPr userDrawn="1"/>
        </p:nvSpPr>
        <p:spPr bwMode="auto">
          <a:xfrm>
            <a:off x="6962268" y="563604"/>
            <a:ext cx="2181225"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 name="Freeform 14"/>
          <p:cNvSpPr/>
          <p:nvPr userDrawn="1"/>
        </p:nvSpPr>
        <p:spPr bwMode="auto">
          <a:xfrm>
            <a:off x="6828918" y="563604"/>
            <a:ext cx="276225"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 name="Freeform 13"/>
          <p:cNvSpPr/>
          <p:nvPr userDrawn="1"/>
        </p:nvSpPr>
        <p:spPr bwMode="auto">
          <a:xfrm>
            <a:off x="-508" y="563604"/>
            <a:ext cx="6981826"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Title 1"/>
          <p:cNvSpPr>
            <a:spLocks noGrp="1"/>
          </p:cNvSpPr>
          <p:nvPr>
            <p:ph type="ctrTitle" hasCustomPrompt="1"/>
          </p:nvPr>
        </p:nvSpPr>
        <p:spPr>
          <a:xfrm>
            <a:off x="827584" y="2060848"/>
            <a:ext cx="7702550"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827584" y="2708920"/>
            <a:ext cx="7704856"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4025" y="911005"/>
            <a:ext cx="4265733" cy="393759"/>
          </a:xfrm>
          <a:prstGeom prst="rect">
            <a:avLst/>
          </a:prstGeom>
        </p:spPr>
      </p:pic>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87370" y="806228"/>
            <a:ext cx="1570676" cy="484291"/>
          </a:xfrm>
          <a:prstGeom prst="rect">
            <a:avLst/>
          </a:prstGeom>
        </p:spPr>
      </p:pic>
      <p:sp>
        <p:nvSpPr>
          <p:cNvPr id="21" name="Slide Number Placeholder 5"/>
          <p:cNvSpPr>
            <a:spLocks noGrp="1"/>
          </p:cNvSpPr>
          <p:nvPr>
            <p:ph type="sldNum" sz="quarter" idx="12"/>
          </p:nvPr>
        </p:nvSpPr>
        <p:spPr>
          <a:xfrm>
            <a:off x="8712461" y="6492875"/>
            <a:ext cx="420316" cy="365125"/>
          </a:xfrm>
        </p:spPr>
        <p:txBody>
          <a:bodyPr/>
          <a:lstStyle>
            <a:lvl1pPr>
              <a:defRPr sz="800"/>
            </a:lvl1p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grpId="2" nodeType="withEffec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1" animBg="1"/>
      <p:bldP spid="16" grpId="2"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58234" y="6494329"/>
            <a:ext cx="385766" cy="365125"/>
          </a:xfrm>
        </p:spPr>
        <p:txBody>
          <a:bodyPr/>
          <a:lstStyle>
            <a:lvl1pPr>
              <a:defRPr sz="800"/>
            </a:lvl1p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786210" y="1124744"/>
            <a:ext cx="757158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759199" y="138062"/>
            <a:ext cx="5432982"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ct val="0"/>
              </a:spcAft>
              <a:buClrTx/>
              <a:buSzTx/>
              <a:buFont typeface="Arial" panose="020B0604020202020204" pitchFamily="34" charset="0"/>
            </a:pPr>
            <a:endParaRPr lang="en-CA"/>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712459" y="6525344"/>
            <a:ext cx="419641" cy="365125"/>
          </a:xfrm>
        </p:spPr>
        <p:txBody>
          <a:bodyPr/>
          <a:lstStyle>
            <a:lvl1pPr>
              <a:defRPr sz="800"/>
            </a:lvl1pPr>
          </a:lstStyle>
          <a:p>
            <a:fld id="{32D4B517-E49B-41B6-9DBC-23634E0F1CDC}" type="slidenum">
              <a:rPr lang="en-CA" smtClean="0"/>
              <a:t>‹#›</a:t>
            </a:fld>
            <a:endParaRPr lang="en-CA"/>
          </a:p>
        </p:txBody>
      </p:sp>
      <p:sp>
        <p:nvSpPr>
          <p:cNvPr id="16" name="Title 1"/>
          <p:cNvSpPr>
            <a:spLocks noGrp="1"/>
          </p:cNvSpPr>
          <p:nvPr>
            <p:ph type="title" hasCustomPrompt="1"/>
          </p:nvPr>
        </p:nvSpPr>
        <p:spPr>
          <a:xfrm>
            <a:off x="1825980" y="4617625"/>
            <a:ext cx="5482323"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1821904" y="1196752"/>
            <a:ext cx="54864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19" name="Rectangle 18"/>
          <p:cNvSpPr/>
          <p:nvPr userDrawn="1"/>
        </p:nvSpPr>
        <p:spPr>
          <a:xfrm>
            <a:off x="1821904" y="4617132"/>
            <a:ext cx="4571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9144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4667692" y="841784"/>
            <a:ext cx="4476307"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4" name="Text Placeholder 5"/>
          <p:cNvSpPr>
            <a:spLocks noGrp="1"/>
          </p:cNvSpPr>
          <p:nvPr>
            <p:ph type="body" sz="quarter" idx="11" hasCustomPrompt="1"/>
          </p:nvPr>
        </p:nvSpPr>
        <p:spPr>
          <a:xfrm>
            <a:off x="0" y="841784"/>
            <a:ext cx="4486940"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184298" y="3413534"/>
            <a:ext cx="4302642" cy="2571750"/>
          </a:xfrm>
          <a:prstGeom prst="rect">
            <a:avLst/>
          </a:prstGeom>
        </p:spPr>
        <p:txBody>
          <a:bodyPr/>
          <a:lstStyle>
            <a:lvl1pPr marL="0" indent="0">
              <a:buNone/>
              <a:defRPr sz="1800">
                <a:solidFill>
                  <a:schemeClr val="tx2"/>
                </a:solidFill>
              </a:defRPr>
            </a:lvl1pPr>
          </a:lstStyle>
          <a:p>
            <a:r>
              <a:rPr lang="en-CA"/>
              <a:t>Click to insert a picture</a:t>
            </a:r>
          </a:p>
        </p:txBody>
      </p:sp>
      <p:sp>
        <p:nvSpPr>
          <p:cNvPr id="6" name="Picture Placeholder 7"/>
          <p:cNvSpPr>
            <a:spLocks noGrp="1"/>
          </p:cNvSpPr>
          <p:nvPr>
            <p:ph type="pic" sz="quarter" idx="13" hasCustomPrompt="1"/>
          </p:nvPr>
        </p:nvSpPr>
        <p:spPr>
          <a:xfrm>
            <a:off x="4667694" y="4637497"/>
            <a:ext cx="2171584"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7" name="Picture Placeholder 7"/>
          <p:cNvSpPr>
            <a:spLocks noGrp="1"/>
          </p:cNvSpPr>
          <p:nvPr>
            <p:ph type="pic" sz="quarter" idx="14" hasCustomPrompt="1"/>
          </p:nvPr>
        </p:nvSpPr>
        <p:spPr>
          <a:xfrm>
            <a:off x="7020029" y="4637497"/>
            <a:ext cx="2123971"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9" name="Rectangle 8"/>
          <p:cNvSpPr/>
          <p:nvPr userDrawn="1"/>
        </p:nvSpPr>
        <p:spPr>
          <a:xfrm>
            <a:off x="4486940" y="4637497"/>
            <a:ext cx="180753"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userDrawn="1"/>
        </p:nvSpPr>
        <p:spPr>
          <a:xfrm>
            <a:off x="4486940" y="841784"/>
            <a:ext cx="180753"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3545" y="3413534"/>
            <a:ext cx="180753"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Slide Number Placeholder 5"/>
          <p:cNvSpPr>
            <a:spLocks noGrp="1"/>
          </p:cNvSpPr>
          <p:nvPr>
            <p:ph type="sldNum" sz="quarter" idx="15"/>
          </p:nvPr>
        </p:nvSpPr>
        <p:spPr>
          <a:xfrm>
            <a:off x="6553200" y="6356350"/>
            <a:ext cx="2133600" cy="365125"/>
          </a:xfrm>
        </p:spPr>
        <p:txBody>
          <a:bodyPr/>
          <a:lstStyle/>
          <a:p>
            <a:fld id="{32D4B517-E49B-41B6-9DBC-23634E0F1CDC}" type="slidenum">
              <a:rPr lang="en-CA" smtClean="0"/>
              <a:t>‹#›</a:t>
            </a:fld>
            <a:endParaRPr lang="en-CA"/>
          </a:p>
        </p:txBody>
      </p:sp>
      <p:sp>
        <p:nvSpPr>
          <p:cNvPr id="8" name="Rectangle 7"/>
          <p:cNvSpPr/>
          <p:nvPr userDrawn="1"/>
        </p:nvSpPr>
        <p:spPr>
          <a:xfrm>
            <a:off x="6839277" y="4637496"/>
            <a:ext cx="180753"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676456" y="6497864"/>
            <a:ext cx="454732" cy="365125"/>
          </a:xfrm>
        </p:spPr>
        <p:txBody>
          <a:bodyPr/>
          <a:lstStyle>
            <a:lvl1pPr>
              <a:defRPr sz="800"/>
            </a:lvl1p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16426" y="728700"/>
            <a:ext cx="1728192" cy="4154984"/>
          </a:xfrm>
          <a:prstGeom prst="rect">
            <a:avLst/>
          </a:prstGeom>
          <a:noFill/>
        </p:spPr>
        <p:txBody>
          <a:bodyPr wrap="square" rtlCol="0">
            <a:spAutoFit/>
          </a:bodyPr>
          <a:lstStyle/>
          <a:p>
            <a:r>
              <a:rPr lang="en-CA" sz="1200"/>
              <a:t>This is</a:t>
            </a:r>
            <a:r>
              <a:rPr lang="en-CA" sz="1200" baseline="0"/>
              <a:t> the sample</a:t>
            </a:r>
            <a:br>
              <a:rPr lang="en-CA" sz="1200" baseline="0"/>
            </a:br>
            <a:r>
              <a:rPr lang="en-CA" sz="1200" baseline="0"/>
              <a:t>icon page.</a:t>
            </a:r>
          </a:p>
          <a:p>
            <a:endParaRPr lang="en-CA" sz="1200"/>
          </a:p>
          <a:p>
            <a:r>
              <a:rPr lang="en-CA" sz="1200"/>
              <a:t>It features a </a:t>
            </a:r>
            <a:r>
              <a:rPr lang="en-CA" sz="1200" baseline="0"/>
              <a:t/>
            </a:r>
            <a:br>
              <a:rPr lang="en-CA" sz="1200" baseline="0"/>
            </a:br>
            <a:r>
              <a:rPr lang="en-CA" sz="1200" baseline="0"/>
              <a:t>selection of symbols</a:t>
            </a:r>
            <a:br>
              <a:rPr lang="en-CA" sz="1200" baseline="0"/>
            </a:br>
            <a:r>
              <a:rPr lang="en-CA" sz="1200" baseline="0"/>
              <a:t>for use in your presentation.</a:t>
            </a:r>
          </a:p>
          <a:p>
            <a:endParaRPr lang="en-CA" sz="1200" baseline="0"/>
          </a:p>
          <a:p>
            <a:r>
              <a:rPr lang="en-CA" sz="1200" baseline="0"/>
              <a:t>To use a particular symbol, simply go to the </a:t>
            </a:r>
            <a:r>
              <a:rPr lang="en-CA" sz="1200" b="1" baseline="0"/>
              <a:t>(1) View </a:t>
            </a:r>
            <a:r>
              <a:rPr lang="en-CA" sz="1200" baseline="0"/>
              <a:t>Tab and select </a:t>
            </a:r>
            <a:r>
              <a:rPr lang="en-CA" sz="1200" b="1" baseline="0"/>
              <a:t>Slide Master (2)</a:t>
            </a:r>
            <a:r>
              <a:rPr lang="en-CA" sz="1200" baseline="0"/>
              <a:t>. Navigate to the last layout and select the icon(s) you would like to use. Copy them, return to </a:t>
            </a:r>
            <a:r>
              <a:rPr lang="en-CA" sz="1200" b="1" baseline="0"/>
              <a:t>(3) Normal</a:t>
            </a:r>
            <a:r>
              <a:rPr lang="en-CA" sz="1200" baseline="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560" y="5090395"/>
            <a:ext cx="7455283" cy="1124008"/>
          </a:xfrm>
          <a:prstGeom prst="rect">
            <a:avLst/>
          </a:prstGeom>
        </p:spPr>
      </p:pic>
      <p:grpSp>
        <p:nvGrpSpPr>
          <p:cNvPr id="338" name="Group 337"/>
          <p:cNvGrpSpPr/>
          <p:nvPr userDrawn="1"/>
        </p:nvGrpSpPr>
        <p:grpSpPr>
          <a:xfrm>
            <a:off x="5351681" y="5109414"/>
            <a:ext cx="407963"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1</a:t>
              </a:r>
            </a:p>
          </p:txBody>
        </p:sp>
      </p:grpSp>
      <p:grpSp>
        <p:nvGrpSpPr>
          <p:cNvPr id="341" name="Group 340"/>
          <p:cNvGrpSpPr/>
          <p:nvPr userDrawn="1"/>
        </p:nvGrpSpPr>
        <p:grpSpPr>
          <a:xfrm>
            <a:off x="2449627" y="5437286"/>
            <a:ext cx="407963"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2</a:t>
              </a:r>
            </a:p>
          </p:txBody>
        </p:sp>
      </p:grpSp>
      <p:grpSp>
        <p:nvGrpSpPr>
          <p:cNvPr id="344" name="Group 343"/>
          <p:cNvGrpSpPr/>
          <p:nvPr userDrawn="1"/>
        </p:nvGrpSpPr>
        <p:grpSpPr>
          <a:xfrm>
            <a:off x="373172" y="5821805"/>
            <a:ext cx="407963"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b="1">
                  <a:solidFill>
                    <a:schemeClr val="bg2"/>
                  </a:solidFill>
                </a:rPr>
                <a:t>3</a:t>
              </a:r>
            </a:p>
          </p:txBody>
        </p:sp>
      </p:grpSp>
      <p:sp>
        <p:nvSpPr>
          <p:cNvPr id="14" name="Freeform 5"/>
          <p:cNvSpPr/>
          <p:nvPr userDrawn="1"/>
        </p:nvSpPr>
        <p:spPr bwMode="auto">
          <a:xfrm>
            <a:off x="4824413" y="654050"/>
            <a:ext cx="331788"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 name="Group 14"/>
          <p:cNvGrpSpPr/>
          <p:nvPr userDrawn="1"/>
        </p:nvGrpSpPr>
        <p:grpSpPr>
          <a:xfrm>
            <a:off x="6303963" y="2513013"/>
            <a:ext cx="277813"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 name="Freeform 7"/>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8" name="Freeform 8"/>
          <p:cNvSpPr/>
          <p:nvPr userDrawn="1"/>
        </p:nvSpPr>
        <p:spPr bwMode="auto">
          <a:xfrm>
            <a:off x="5357813" y="2949575"/>
            <a:ext cx="146050"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 name="Freeform 9"/>
          <p:cNvSpPr/>
          <p:nvPr userDrawn="1"/>
        </p:nvSpPr>
        <p:spPr bwMode="auto">
          <a:xfrm>
            <a:off x="5299075" y="3125788"/>
            <a:ext cx="2667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 name="Freeform 10"/>
          <p:cNvSpPr/>
          <p:nvPr userDrawn="1"/>
        </p:nvSpPr>
        <p:spPr bwMode="auto">
          <a:xfrm>
            <a:off x="5272088" y="2998788"/>
            <a:ext cx="317500"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 name="Freeform 11"/>
          <p:cNvSpPr>
            <a:spLocks noEditPoints="1"/>
          </p:cNvSpPr>
          <p:nvPr userDrawn="1"/>
        </p:nvSpPr>
        <p:spPr bwMode="auto">
          <a:xfrm>
            <a:off x="5241925" y="739775"/>
            <a:ext cx="32385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 name="Freeform 12"/>
          <p:cNvSpPr/>
          <p:nvPr userDrawn="1"/>
        </p:nvSpPr>
        <p:spPr bwMode="auto">
          <a:xfrm>
            <a:off x="4244975" y="758825"/>
            <a:ext cx="431800"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 name="Freeform 13"/>
          <p:cNvSpPr>
            <a:spLocks noEditPoints="1"/>
          </p:cNvSpPr>
          <p:nvPr userDrawn="1"/>
        </p:nvSpPr>
        <p:spPr bwMode="auto">
          <a:xfrm>
            <a:off x="2924175" y="1303338"/>
            <a:ext cx="293688"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4" name="Group 23"/>
          <p:cNvGrpSpPr/>
          <p:nvPr userDrawn="1"/>
        </p:nvGrpSpPr>
        <p:grpSpPr>
          <a:xfrm>
            <a:off x="3449638" y="692150"/>
            <a:ext cx="663575"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 name="Freeform 15"/>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 name="Freeform 16"/>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 name="Freeform 18"/>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7">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2" name="Freeform 21"/>
          <p:cNvSpPr>
            <a:spLocks noEditPoints="1"/>
          </p:cNvSpPr>
          <p:nvPr userDrawn="1"/>
        </p:nvSpPr>
        <p:spPr bwMode="auto">
          <a:xfrm>
            <a:off x="5657850" y="2987675"/>
            <a:ext cx="352425"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3" name="Freeform 22"/>
          <p:cNvSpPr>
            <a:spLocks noEditPoints="1"/>
          </p:cNvSpPr>
          <p:nvPr userDrawn="1"/>
        </p:nvSpPr>
        <p:spPr bwMode="auto">
          <a:xfrm>
            <a:off x="4298950" y="2392363"/>
            <a:ext cx="447675"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4" name="Group 33"/>
          <p:cNvGrpSpPr/>
          <p:nvPr userDrawn="1"/>
        </p:nvGrpSpPr>
        <p:grpSpPr>
          <a:xfrm>
            <a:off x="6064250" y="1249363"/>
            <a:ext cx="385763" cy="382587"/>
            <a:chOff x="6064250" y="1249363"/>
            <a:chExt cx="385763" cy="382587"/>
          </a:xfrm>
        </p:grpSpPr>
        <p:sp>
          <p:nvSpPr>
            <p:cNvPr id="35" name="Freeform 23"/>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6" name="Freeform 24"/>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7" name="Freeform 25"/>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38" name="Freeform 26"/>
          <p:cNvSpPr/>
          <p:nvPr userDrawn="1"/>
        </p:nvSpPr>
        <p:spPr bwMode="auto">
          <a:xfrm>
            <a:off x="4283075" y="1782763"/>
            <a:ext cx="355600"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5">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39" name="Group 38"/>
          <p:cNvGrpSpPr/>
          <p:nvPr userDrawn="1"/>
        </p:nvGrpSpPr>
        <p:grpSpPr>
          <a:xfrm>
            <a:off x="6113463" y="3044825"/>
            <a:ext cx="460375" cy="158750"/>
            <a:chOff x="6113463" y="3044825"/>
            <a:chExt cx="460375" cy="158750"/>
          </a:xfrm>
        </p:grpSpPr>
        <p:sp>
          <p:nvSpPr>
            <p:cNvPr id="40" name="Freeform 27"/>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2"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1" name="Freeform 28"/>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2" name="Freeform 29"/>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43" name="Group 42"/>
          <p:cNvGrpSpPr/>
          <p:nvPr userDrawn="1"/>
        </p:nvGrpSpPr>
        <p:grpSpPr>
          <a:xfrm>
            <a:off x="4819650" y="1831975"/>
            <a:ext cx="436563"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5" name="Freeform 31"/>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6" name="Freeform 32"/>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7" name="Freeform 33"/>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8" name="Freeform 34"/>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2" name="Freeform 38"/>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4" name="Freeform 40"/>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6" name="Freeform 42"/>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58" name="Freeform 44"/>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59" name="Group 58"/>
          <p:cNvGrpSpPr/>
          <p:nvPr userDrawn="1"/>
        </p:nvGrpSpPr>
        <p:grpSpPr>
          <a:xfrm>
            <a:off x="5337175" y="1831975"/>
            <a:ext cx="449263"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5" h="115">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1" name="Freeform 46"/>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2" name="Freeform 47"/>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3" name="Freeform 48"/>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6" name="Freeform 51"/>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8" name="Freeform 53"/>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0" name="Freeform 55"/>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2" name="Freeform 57"/>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75" name="Freeform 60"/>
          <p:cNvSpPr>
            <a:spLocks noEditPoints="1"/>
          </p:cNvSpPr>
          <p:nvPr userDrawn="1"/>
        </p:nvSpPr>
        <p:spPr bwMode="auto">
          <a:xfrm>
            <a:off x="5619750" y="966788"/>
            <a:ext cx="215900"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6" name="Freeform 61"/>
          <p:cNvSpPr>
            <a:spLocks noEditPoints="1"/>
          </p:cNvSpPr>
          <p:nvPr userDrawn="1"/>
        </p:nvSpPr>
        <p:spPr bwMode="auto">
          <a:xfrm>
            <a:off x="5514975" y="1319213"/>
            <a:ext cx="301625"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7" name="Freeform 62"/>
          <p:cNvSpPr/>
          <p:nvPr userDrawn="1"/>
        </p:nvSpPr>
        <p:spPr bwMode="auto">
          <a:xfrm>
            <a:off x="4078288" y="1295400"/>
            <a:ext cx="2667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78" name="Oval 63"/>
          <p:cNvSpPr>
            <a:spLocks noChangeArrowheads="1"/>
          </p:cNvSpPr>
          <p:nvPr userDrawn="1"/>
        </p:nvSpPr>
        <p:spPr bwMode="auto">
          <a:xfrm>
            <a:off x="4159250" y="1589088"/>
            <a:ext cx="88900"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79" name="Group 78"/>
          <p:cNvGrpSpPr/>
          <p:nvPr userDrawn="1"/>
        </p:nvGrpSpPr>
        <p:grpSpPr>
          <a:xfrm>
            <a:off x="2784475" y="1724025"/>
            <a:ext cx="325438"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1" name="Line 65"/>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2" name="Line 66"/>
            <p:cNvSpPr>
              <a:spLocks noChangeShapeType="1"/>
            </p:cNvSpPr>
            <p:nvPr userDrawn="1"/>
          </p:nvSpPr>
          <p:spPr bwMode="auto">
            <a:xfrm flipH="1">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3" name="Freeform 67"/>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4" name="Group 83"/>
          <p:cNvGrpSpPr/>
          <p:nvPr userDrawn="1"/>
        </p:nvGrpSpPr>
        <p:grpSpPr>
          <a:xfrm>
            <a:off x="3194050" y="1724025"/>
            <a:ext cx="255588" cy="684213"/>
            <a:chOff x="3194050" y="1724025"/>
            <a:chExt cx="255588" cy="684213"/>
          </a:xfrm>
        </p:grpSpPr>
        <p:sp>
          <p:nvSpPr>
            <p:cNvPr id="85" name="Freeform 68"/>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7" name="Line 70"/>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88" name="Line 71"/>
            <p:cNvSpPr>
              <a:spLocks noChangeShapeType="1"/>
            </p:cNvSpPr>
            <p:nvPr userDrawn="1"/>
          </p:nvSpPr>
          <p:spPr bwMode="auto">
            <a:xfrm flipH="1">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89" name="Group 88"/>
          <p:cNvGrpSpPr/>
          <p:nvPr userDrawn="1"/>
        </p:nvGrpSpPr>
        <p:grpSpPr>
          <a:xfrm>
            <a:off x="6180138" y="1743075"/>
            <a:ext cx="469900" cy="649288"/>
            <a:chOff x="6180138" y="1743075"/>
            <a:chExt cx="469900" cy="649288"/>
          </a:xfrm>
        </p:grpSpPr>
        <p:sp>
          <p:nvSpPr>
            <p:cNvPr id="90" name="Freeform 72"/>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1" name="Freeform 73"/>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2" name="Freeform 74"/>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2"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3" name="Freeform 75"/>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4" name="Freeform 76"/>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5" name="Freeform 77"/>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6" name="Freeform 78"/>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97" name="Freeform 79"/>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98" name="Freeform 80"/>
          <p:cNvSpPr/>
          <p:nvPr userDrawn="1"/>
        </p:nvSpPr>
        <p:spPr bwMode="auto">
          <a:xfrm>
            <a:off x="6396038" y="754063"/>
            <a:ext cx="274638"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99" name="Group 98"/>
          <p:cNvGrpSpPr/>
          <p:nvPr userDrawn="1"/>
        </p:nvGrpSpPr>
        <p:grpSpPr>
          <a:xfrm>
            <a:off x="4956175" y="2465388"/>
            <a:ext cx="455613" cy="352425"/>
            <a:chOff x="4956175" y="2465388"/>
            <a:chExt cx="455613" cy="352425"/>
          </a:xfrm>
        </p:grpSpPr>
        <p:sp>
          <p:nvSpPr>
            <p:cNvPr id="100" name="Line 81"/>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1" name="Line 82"/>
            <p:cNvSpPr>
              <a:spLocks noChangeShapeType="1"/>
            </p:cNvSpPr>
            <p:nvPr userDrawn="1"/>
          </p:nvSpPr>
          <p:spPr bwMode="auto">
            <a:xfrm flipH="1">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2" name="Freeform 83"/>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3" name="Freeform 84"/>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4" name="Freeform 85"/>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5" name="Freeform 86"/>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6" name="Freeform 87"/>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7" name="Freeform 88"/>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08" name="Freeform 89"/>
          <p:cNvSpPr>
            <a:spLocks noEditPoints="1"/>
          </p:cNvSpPr>
          <p:nvPr userDrawn="1"/>
        </p:nvSpPr>
        <p:spPr bwMode="auto">
          <a:xfrm>
            <a:off x="5110163" y="1287463"/>
            <a:ext cx="2667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09" name="Freeform 92"/>
          <p:cNvSpPr/>
          <p:nvPr userDrawn="1"/>
        </p:nvSpPr>
        <p:spPr bwMode="auto">
          <a:xfrm>
            <a:off x="4511675" y="977900"/>
            <a:ext cx="390525"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0"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0" name="Freeform 93"/>
          <p:cNvSpPr/>
          <p:nvPr userDrawn="1"/>
        </p:nvSpPr>
        <p:spPr bwMode="auto">
          <a:xfrm>
            <a:off x="2889250" y="2655888"/>
            <a:ext cx="393700"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1" name="Freeform 94"/>
          <p:cNvSpPr>
            <a:spLocks noEditPoints="1"/>
          </p:cNvSpPr>
          <p:nvPr userDrawn="1"/>
        </p:nvSpPr>
        <p:spPr bwMode="auto">
          <a:xfrm>
            <a:off x="1958975" y="1349375"/>
            <a:ext cx="231775"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12" name="Group 111"/>
          <p:cNvGrpSpPr/>
          <p:nvPr userDrawn="1"/>
        </p:nvGrpSpPr>
        <p:grpSpPr>
          <a:xfrm>
            <a:off x="5932488" y="708025"/>
            <a:ext cx="363538" cy="366713"/>
            <a:chOff x="5932488" y="708025"/>
            <a:chExt cx="363538" cy="366713"/>
          </a:xfrm>
        </p:grpSpPr>
        <p:sp>
          <p:nvSpPr>
            <p:cNvPr id="113" name="Freeform 95"/>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4" name="Freeform 96"/>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5" name="Freeform 97"/>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7"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16" name="Group 115"/>
          <p:cNvGrpSpPr/>
          <p:nvPr userDrawn="1"/>
        </p:nvGrpSpPr>
        <p:grpSpPr>
          <a:xfrm>
            <a:off x="3406775" y="1298575"/>
            <a:ext cx="528638" cy="374650"/>
            <a:chOff x="3406775" y="1298575"/>
            <a:chExt cx="528638" cy="374650"/>
          </a:xfrm>
        </p:grpSpPr>
        <p:sp>
          <p:nvSpPr>
            <p:cNvPr id="117" name="Freeform 98"/>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8" name="Freeform 99"/>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19" name="Freeform 100"/>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20" name="Group 119"/>
          <p:cNvGrpSpPr/>
          <p:nvPr userDrawn="1"/>
        </p:nvGrpSpPr>
        <p:grpSpPr>
          <a:xfrm>
            <a:off x="2136775" y="796925"/>
            <a:ext cx="512763" cy="447675"/>
            <a:chOff x="2136775" y="796925"/>
            <a:chExt cx="512763" cy="447675"/>
          </a:xfrm>
        </p:grpSpPr>
        <p:sp>
          <p:nvSpPr>
            <p:cNvPr id="121" name="Freeform 101"/>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3" name="Freeform 103"/>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24" name="Freeform 104"/>
          <p:cNvSpPr/>
          <p:nvPr userDrawn="1"/>
        </p:nvSpPr>
        <p:spPr bwMode="auto">
          <a:xfrm>
            <a:off x="4341813" y="2867025"/>
            <a:ext cx="36195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5" name="Freeform 105"/>
          <p:cNvSpPr/>
          <p:nvPr userDrawn="1"/>
        </p:nvSpPr>
        <p:spPr bwMode="auto">
          <a:xfrm>
            <a:off x="3843338" y="2578100"/>
            <a:ext cx="377825"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6" name="Freeform 106"/>
          <p:cNvSpPr>
            <a:spLocks noEditPoints="1"/>
          </p:cNvSpPr>
          <p:nvPr userDrawn="1"/>
        </p:nvSpPr>
        <p:spPr bwMode="auto">
          <a:xfrm>
            <a:off x="1920875" y="2184400"/>
            <a:ext cx="377825"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7" name="Freeform 107"/>
          <p:cNvSpPr>
            <a:spLocks noEditPoints="1"/>
          </p:cNvSpPr>
          <p:nvPr userDrawn="1"/>
        </p:nvSpPr>
        <p:spPr bwMode="auto">
          <a:xfrm>
            <a:off x="3662363" y="1847850"/>
            <a:ext cx="528638"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8" name="Freeform 108"/>
          <p:cNvSpPr/>
          <p:nvPr userDrawn="1"/>
        </p:nvSpPr>
        <p:spPr bwMode="auto">
          <a:xfrm>
            <a:off x="1878013" y="1712913"/>
            <a:ext cx="5334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29" name="Freeform 109"/>
          <p:cNvSpPr>
            <a:spLocks noEditPoints="1"/>
          </p:cNvSpPr>
          <p:nvPr userDrawn="1"/>
        </p:nvSpPr>
        <p:spPr bwMode="auto">
          <a:xfrm>
            <a:off x="2781300" y="735013"/>
            <a:ext cx="498475"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30" name="Group 129"/>
          <p:cNvGrpSpPr/>
          <p:nvPr userDrawn="1"/>
        </p:nvGrpSpPr>
        <p:grpSpPr>
          <a:xfrm>
            <a:off x="3368675" y="2287588"/>
            <a:ext cx="369888" cy="557213"/>
            <a:chOff x="3368675" y="2287588"/>
            <a:chExt cx="369888" cy="557213"/>
          </a:xfrm>
        </p:grpSpPr>
        <p:sp>
          <p:nvSpPr>
            <p:cNvPr id="131" name="Freeform 110"/>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2" name="Freeform 111"/>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2">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34" name="Freeform 113"/>
          <p:cNvSpPr/>
          <p:nvPr userDrawn="1"/>
        </p:nvSpPr>
        <p:spPr bwMode="auto">
          <a:xfrm>
            <a:off x="2425700" y="1492250"/>
            <a:ext cx="320675"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5" name="Freeform 114"/>
          <p:cNvSpPr/>
          <p:nvPr userDrawn="1"/>
        </p:nvSpPr>
        <p:spPr bwMode="auto">
          <a:xfrm>
            <a:off x="5581650" y="2287588"/>
            <a:ext cx="582613"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6" name="Freeform 115"/>
          <p:cNvSpPr/>
          <p:nvPr userDrawn="1"/>
        </p:nvSpPr>
        <p:spPr bwMode="auto">
          <a:xfrm>
            <a:off x="5461000" y="2613025"/>
            <a:ext cx="579438"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7" name="Freeform 116"/>
          <p:cNvSpPr/>
          <p:nvPr userDrawn="1"/>
        </p:nvSpPr>
        <p:spPr bwMode="auto">
          <a:xfrm>
            <a:off x="4786313" y="2971800"/>
            <a:ext cx="346075"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8" name="Freeform 117"/>
          <p:cNvSpPr>
            <a:spLocks noEditPoints="1"/>
          </p:cNvSpPr>
          <p:nvPr userDrawn="1"/>
        </p:nvSpPr>
        <p:spPr bwMode="auto">
          <a:xfrm>
            <a:off x="2314575" y="2006600"/>
            <a:ext cx="327025"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39" name="Freeform 118"/>
          <p:cNvSpPr>
            <a:spLocks noEditPoints="1"/>
          </p:cNvSpPr>
          <p:nvPr userDrawn="1"/>
        </p:nvSpPr>
        <p:spPr bwMode="auto">
          <a:xfrm>
            <a:off x="2554288" y="2373313"/>
            <a:ext cx="169863"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0" name="Freeform 119"/>
          <p:cNvSpPr>
            <a:spLocks noEditPoints="1"/>
          </p:cNvSpPr>
          <p:nvPr userDrawn="1"/>
        </p:nvSpPr>
        <p:spPr bwMode="auto">
          <a:xfrm>
            <a:off x="1835150" y="3125788"/>
            <a:ext cx="644525"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0">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1" name="Freeform 120"/>
          <p:cNvSpPr>
            <a:spLocks noEditPoints="1"/>
          </p:cNvSpPr>
          <p:nvPr userDrawn="1"/>
        </p:nvSpPr>
        <p:spPr bwMode="auto">
          <a:xfrm>
            <a:off x="3390900" y="3049588"/>
            <a:ext cx="587375"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2" name="Freeform 121"/>
          <p:cNvSpPr>
            <a:spLocks noEditPoints="1"/>
          </p:cNvSpPr>
          <p:nvPr userDrawn="1"/>
        </p:nvSpPr>
        <p:spPr bwMode="auto">
          <a:xfrm>
            <a:off x="5318125" y="3405188"/>
            <a:ext cx="374650"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3" name="Freeform 122"/>
          <p:cNvSpPr>
            <a:spLocks noEditPoints="1"/>
          </p:cNvSpPr>
          <p:nvPr userDrawn="1"/>
        </p:nvSpPr>
        <p:spPr bwMode="auto">
          <a:xfrm>
            <a:off x="5854700" y="3400425"/>
            <a:ext cx="374650"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44" name="Group 143"/>
          <p:cNvGrpSpPr/>
          <p:nvPr userDrawn="1"/>
        </p:nvGrpSpPr>
        <p:grpSpPr>
          <a:xfrm>
            <a:off x="7372350" y="2392363"/>
            <a:ext cx="155575" cy="355600"/>
            <a:chOff x="7372350" y="2392363"/>
            <a:chExt cx="155575" cy="355600"/>
          </a:xfrm>
        </p:grpSpPr>
        <p:sp>
          <p:nvSpPr>
            <p:cNvPr id="145" name="Freeform 123"/>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6" name="Freeform 124"/>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47" name="Freeform 125"/>
          <p:cNvSpPr>
            <a:spLocks noEditPoints="1"/>
          </p:cNvSpPr>
          <p:nvPr userDrawn="1"/>
        </p:nvSpPr>
        <p:spPr bwMode="auto">
          <a:xfrm>
            <a:off x="2619375" y="3184525"/>
            <a:ext cx="439738"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8" name="Freeform 126"/>
          <p:cNvSpPr>
            <a:spLocks noEditPoints="1"/>
          </p:cNvSpPr>
          <p:nvPr userDrawn="1"/>
        </p:nvSpPr>
        <p:spPr bwMode="auto">
          <a:xfrm>
            <a:off x="7453313" y="1839913"/>
            <a:ext cx="193675"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0">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49" name="Freeform 127"/>
          <p:cNvSpPr>
            <a:spLocks noEditPoints="1"/>
          </p:cNvSpPr>
          <p:nvPr userDrawn="1"/>
        </p:nvSpPr>
        <p:spPr bwMode="auto">
          <a:xfrm>
            <a:off x="2185988" y="3602038"/>
            <a:ext cx="406400"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50" name="Group 149"/>
          <p:cNvGrpSpPr/>
          <p:nvPr userDrawn="1"/>
        </p:nvGrpSpPr>
        <p:grpSpPr>
          <a:xfrm>
            <a:off x="7221538" y="2921000"/>
            <a:ext cx="355600" cy="279400"/>
            <a:chOff x="7221538" y="2921000"/>
            <a:chExt cx="355600" cy="279400"/>
          </a:xfrm>
        </p:grpSpPr>
        <p:sp>
          <p:nvSpPr>
            <p:cNvPr id="151" name="Freeform 128"/>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6" name="Freeform 133"/>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57" name="Group 156"/>
          <p:cNvGrpSpPr/>
          <p:nvPr userDrawn="1"/>
        </p:nvGrpSpPr>
        <p:grpSpPr>
          <a:xfrm>
            <a:off x="1862138" y="2570163"/>
            <a:ext cx="528637" cy="495300"/>
            <a:chOff x="1862138" y="2570163"/>
            <a:chExt cx="528637" cy="495300"/>
          </a:xfrm>
        </p:grpSpPr>
        <p:sp>
          <p:nvSpPr>
            <p:cNvPr id="158" name="Freeform 90"/>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0" name="Freeform 134"/>
            <p:cNvSpPr/>
            <p:nvPr userDrawn="1"/>
          </p:nvSpPr>
          <p:spPr bwMode="auto">
            <a:xfrm flipH="1">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61" name="Freeform 135"/>
          <p:cNvSpPr>
            <a:spLocks noEditPoints="1"/>
          </p:cNvSpPr>
          <p:nvPr userDrawn="1"/>
        </p:nvSpPr>
        <p:spPr bwMode="auto">
          <a:xfrm>
            <a:off x="2390775" y="2709863"/>
            <a:ext cx="387350"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0">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2" name="Freeform 136"/>
          <p:cNvSpPr/>
          <p:nvPr userDrawn="1"/>
        </p:nvSpPr>
        <p:spPr bwMode="auto">
          <a:xfrm flipH="1">
            <a:off x="2657475"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3" name="Freeform 137"/>
          <p:cNvSpPr/>
          <p:nvPr userDrawn="1"/>
        </p:nvSpPr>
        <p:spPr bwMode="auto">
          <a:xfrm>
            <a:off x="7264400" y="715963"/>
            <a:ext cx="387350"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0">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4" name="Freeform 138"/>
          <p:cNvSpPr>
            <a:spLocks noEditPoints="1"/>
          </p:cNvSpPr>
          <p:nvPr userDrawn="1"/>
        </p:nvSpPr>
        <p:spPr bwMode="auto">
          <a:xfrm>
            <a:off x="4476750" y="1414463"/>
            <a:ext cx="471488"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65" name="Group 164"/>
          <p:cNvGrpSpPr/>
          <p:nvPr userDrawn="1"/>
        </p:nvGrpSpPr>
        <p:grpSpPr>
          <a:xfrm>
            <a:off x="2581275" y="4216400"/>
            <a:ext cx="539750" cy="285750"/>
            <a:chOff x="2581275" y="4216400"/>
            <a:chExt cx="539750" cy="285750"/>
          </a:xfrm>
        </p:grpSpPr>
        <p:sp>
          <p:nvSpPr>
            <p:cNvPr id="166" name="Freeform 139"/>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7" name="Freeform 140"/>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8" name="Freeform 141"/>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69" name="Freeform 142"/>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0" name="Group 169"/>
          <p:cNvGrpSpPr/>
          <p:nvPr userDrawn="1"/>
        </p:nvGrpSpPr>
        <p:grpSpPr>
          <a:xfrm>
            <a:off x="3322638" y="4216400"/>
            <a:ext cx="539750" cy="285750"/>
            <a:chOff x="3322638" y="4216400"/>
            <a:chExt cx="539750" cy="285750"/>
          </a:xfrm>
        </p:grpSpPr>
        <p:sp>
          <p:nvSpPr>
            <p:cNvPr id="171" name="Freeform 143"/>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2" name="Freeform 144"/>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3" name="Freeform 145"/>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4" name="Freeform 146"/>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75" name="Group 174"/>
          <p:cNvGrpSpPr/>
          <p:nvPr userDrawn="1"/>
        </p:nvGrpSpPr>
        <p:grpSpPr>
          <a:xfrm>
            <a:off x="6916738" y="4011613"/>
            <a:ext cx="436562"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0"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78" name="Freeform 149"/>
          <p:cNvSpPr>
            <a:spLocks noEditPoints="1"/>
          </p:cNvSpPr>
          <p:nvPr userDrawn="1"/>
        </p:nvSpPr>
        <p:spPr bwMode="auto">
          <a:xfrm>
            <a:off x="7585075" y="4003675"/>
            <a:ext cx="296863"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79" name="Rectangle 150"/>
          <p:cNvSpPr>
            <a:spLocks noChangeArrowheads="1"/>
          </p:cNvSpPr>
          <p:nvPr userDrawn="1"/>
        </p:nvSpPr>
        <p:spPr bwMode="auto">
          <a:xfrm>
            <a:off x="7705725" y="4057650"/>
            <a:ext cx="9525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0" name="Rectangle 151"/>
          <p:cNvSpPr>
            <a:spLocks noChangeArrowheads="1"/>
          </p:cNvSpPr>
          <p:nvPr userDrawn="1"/>
        </p:nvSpPr>
        <p:spPr bwMode="auto">
          <a:xfrm>
            <a:off x="7623175" y="4114800"/>
            <a:ext cx="177800"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1" name="Rectangle 152"/>
          <p:cNvSpPr>
            <a:spLocks noChangeArrowheads="1"/>
          </p:cNvSpPr>
          <p:nvPr userDrawn="1"/>
        </p:nvSpPr>
        <p:spPr bwMode="auto">
          <a:xfrm>
            <a:off x="7623175" y="4170363"/>
            <a:ext cx="177800"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2" name="Freeform 153"/>
          <p:cNvSpPr/>
          <p:nvPr userDrawn="1"/>
        </p:nvSpPr>
        <p:spPr bwMode="auto">
          <a:xfrm>
            <a:off x="7724775" y="4254500"/>
            <a:ext cx="123825"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3" name="Freeform 154"/>
          <p:cNvSpPr>
            <a:spLocks noEditPoints="1"/>
          </p:cNvSpPr>
          <p:nvPr userDrawn="1"/>
        </p:nvSpPr>
        <p:spPr bwMode="auto">
          <a:xfrm>
            <a:off x="8310563" y="3467100"/>
            <a:ext cx="560388"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4" name="Freeform 155"/>
          <p:cNvSpPr>
            <a:spLocks noEditPoints="1"/>
          </p:cNvSpPr>
          <p:nvPr userDrawn="1"/>
        </p:nvSpPr>
        <p:spPr bwMode="auto">
          <a:xfrm>
            <a:off x="8423275" y="2354263"/>
            <a:ext cx="544513"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6">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5" name="Freeform 156"/>
          <p:cNvSpPr>
            <a:spLocks noEditPoints="1"/>
          </p:cNvSpPr>
          <p:nvPr userDrawn="1"/>
        </p:nvSpPr>
        <p:spPr bwMode="auto">
          <a:xfrm>
            <a:off x="1870075" y="4054475"/>
            <a:ext cx="517525"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6" name="Freeform 157"/>
          <p:cNvSpPr>
            <a:spLocks noEditPoints="1"/>
          </p:cNvSpPr>
          <p:nvPr userDrawn="1"/>
        </p:nvSpPr>
        <p:spPr bwMode="auto">
          <a:xfrm>
            <a:off x="4554538" y="3852863"/>
            <a:ext cx="493713"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7">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87" name="Freeform 160"/>
          <p:cNvSpPr>
            <a:spLocks noEditPoints="1"/>
          </p:cNvSpPr>
          <p:nvPr userDrawn="1"/>
        </p:nvSpPr>
        <p:spPr bwMode="auto">
          <a:xfrm>
            <a:off x="3840163" y="3917950"/>
            <a:ext cx="547688"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88" name="Group 187"/>
          <p:cNvGrpSpPr/>
          <p:nvPr userDrawn="1"/>
        </p:nvGrpSpPr>
        <p:grpSpPr>
          <a:xfrm>
            <a:off x="7867650" y="673100"/>
            <a:ext cx="668338" cy="781051"/>
            <a:chOff x="7867650" y="673100"/>
            <a:chExt cx="668338" cy="781051"/>
          </a:xfrm>
        </p:grpSpPr>
        <p:sp>
          <p:nvSpPr>
            <p:cNvPr id="189" name="Freeform 161"/>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0" name="Freeform 162"/>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192" name="Freeform 164"/>
          <p:cNvSpPr>
            <a:spLocks noEditPoints="1"/>
          </p:cNvSpPr>
          <p:nvPr userDrawn="1"/>
        </p:nvSpPr>
        <p:spPr bwMode="auto">
          <a:xfrm>
            <a:off x="6480175" y="3473450"/>
            <a:ext cx="341313"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193" name="Group 192"/>
          <p:cNvGrpSpPr/>
          <p:nvPr userDrawn="1"/>
        </p:nvGrpSpPr>
        <p:grpSpPr>
          <a:xfrm>
            <a:off x="8531225" y="4313238"/>
            <a:ext cx="412750" cy="215900"/>
            <a:chOff x="8531225" y="4313238"/>
            <a:chExt cx="412750" cy="215900"/>
          </a:xfrm>
        </p:grpSpPr>
        <p:sp>
          <p:nvSpPr>
            <p:cNvPr id="194" name="Freeform 165"/>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5" name="Freeform 166"/>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7"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6" name="Freeform 167"/>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197" name="Group 196"/>
          <p:cNvGrpSpPr/>
          <p:nvPr userDrawn="1"/>
        </p:nvGrpSpPr>
        <p:grpSpPr>
          <a:xfrm>
            <a:off x="6207125" y="3949700"/>
            <a:ext cx="528638" cy="536576"/>
            <a:chOff x="6207125" y="3949700"/>
            <a:chExt cx="528638" cy="536576"/>
          </a:xfrm>
        </p:grpSpPr>
        <p:sp>
          <p:nvSpPr>
            <p:cNvPr id="198" name="Freeform 168"/>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199" name="Freeform 169"/>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00" name="Freeform 170"/>
          <p:cNvSpPr>
            <a:spLocks noEditPoints="1"/>
          </p:cNvSpPr>
          <p:nvPr userDrawn="1"/>
        </p:nvSpPr>
        <p:spPr bwMode="auto">
          <a:xfrm>
            <a:off x="4411663" y="4157663"/>
            <a:ext cx="458788"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01" name="Group 200"/>
          <p:cNvGrpSpPr/>
          <p:nvPr userDrawn="1"/>
        </p:nvGrpSpPr>
        <p:grpSpPr>
          <a:xfrm>
            <a:off x="8210550" y="3883025"/>
            <a:ext cx="325438" cy="239713"/>
            <a:chOff x="8210550" y="3883025"/>
            <a:chExt cx="325438" cy="239713"/>
          </a:xfrm>
        </p:grpSpPr>
        <p:sp>
          <p:nvSpPr>
            <p:cNvPr id="202" name="Freeform 171"/>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3" name="Freeform 172"/>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4" name="Freeform 173"/>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2"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05" name="Group 204"/>
          <p:cNvGrpSpPr/>
          <p:nvPr userDrawn="1"/>
        </p:nvGrpSpPr>
        <p:grpSpPr>
          <a:xfrm>
            <a:off x="7554913" y="1314450"/>
            <a:ext cx="420687" cy="277813"/>
            <a:chOff x="7554913" y="1314450"/>
            <a:chExt cx="420687" cy="277813"/>
          </a:xfrm>
        </p:grpSpPr>
        <p:sp>
          <p:nvSpPr>
            <p:cNvPr id="206" name="Freeform 174"/>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7" name="Freeform 175"/>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8" name="Freeform 176"/>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09" name="Freeform 177"/>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10" name="Freeform 178"/>
          <p:cNvSpPr>
            <a:spLocks noEditPoints="1"/>
          </p:cNvSpPr>
          <p:nvPr userDrawn="1"/>
        </p:nvSpPr>
        <p:spPr bwMode="auto">
          <a:xfrm>
            <a:off x="5719763" y="4003675"/>
            <a:ext cx="452438"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0">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1" name="Oval 179"/>
          <p:cNvSpPr>
            <a:spLocks noChangeArrowheads="1"/>
          </p:cNvSpPr>
          <p:nvPr userDrawn="1"/>
        </p:nvSpPr>
        <p:spPr bwMode="auto">
          <a:xfrm>
            <a:off x="6102350" y="4254500"/>
            <a:ext cx="31750"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2" name="Freeform 180"/>
          <p:cNvSpPr>
            <a:spLocks noEditPoints="1"/>
          </p:cNvSpPr>
          <p:nvPr userDrawn="1"/>
        </p:nvSpPr>
        <p:spPr bwMode="auto">
          <a:xfrm>
            <a:off x="7612063" y="2349500"/>
            <a:ext cx="374650"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13" name="Group 212"/>
          <p:cNvGrpSpPr/>
          <p:nvPr userDrawn="1"/>
        </p:nvGrpSpPr>
        <p:grpSpPr>
          <a:xfrm>
            <a:off x="8482013" y="1017588"/>
            <a:ext cx="520700"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5" name="Freeform 182"/>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24" name="Freeform 191"/>
          <p:cNvSpPr/>
          <p:nvPr userDrawn="1"/>
        </p:nvSpPr>
        <p:spPr bwMode="auto">
          <a:xfrm>
            <a:off x="3514725" y="3575050"/>
            <a:ext cx="417513"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5" name="Freeform 192"/>
          <p:cNvSpPr/>
          <p:nvPr userDrawn="1"/>
        </p:nvSpPr>
        <p:spPr bwMode="auto">
          <a:xfrm>
            <a:off x="3994150" y="3257550"/>
            <a:ext cx="173038"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26" name="Group 225"/>
          <p:cNvGrpSpPr/>
          <p:nvPr userDrawn="1"/>
        </p:nvGrpSpPr>
        <p:grpSpPr>
          <a:xfrm>
            <a:off x="7732713" y="3551238"/>
            <a:ext cx="342900" cy="301625"/>
            <a:chOff x="7732713" y="3551238"/>
            <a:chExt cx="342900" cy="301625"/>
          </a:xfrm>
        </p:grpSpPr>
        <p:sp>
          <p:nvSpPr>
            <p:cNvPr id="227" name="Freeform 193"/>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30" name="Freeform 196"/>
          <p:cNvSpPr>
            <a:spLocks noEditPoints="1"/>
          </p:cNvSpPr>
          <p:nvPr userDrawn="1"/>
        </p:nvSpPr>
        <p:spPr bwMode="auto">
          <a:xfrm>
            <a:off x="8450263" y="1758950"/>
            <a:ext cx="517525"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1" name="Freeform 197"/>
          <p:cNvSpPr/>
          <p:nvPr userDrawn="1"/>
        </p:nvSpPr>
        <p:spPr bwMode="auto">
          <a:xfrm>
            <a:off x="2778125" y="3644900"/>
            <a:ext cx="639763"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2" name="Freeform 198"/>
          <p:cNvSpPr/>
          <p:nvPr userDrawn="1"/>
        </p:nvSpPr>
        <p:spPr bwMode="auto">
          <a:xfrm>
            <a:off x="2970213" y="3860800"/>
            <a:ext cx="239713"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33" name="Group 232"/>
          <p:cNvGrpSpPr/>
          <p:nvPr userDrawn="1"/>
        </p:nvGrpSpPr>
        <p:grpSpPr>
          <a:xfrm>
            <a:off x="4337050" y="3381375"/>
            <a:ext cx="487363" cy="339725"/>
            <a:chOff x="4337050" y="3381375"/>
            <a:chExt cx="487363" cy="339725"/>
          </a:xfrm>
        </p:grpSpPr>
        <p:sp>
          <p:nvSpPr>
            <p:cNvPr id="234" name="Freeform 199"/>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5"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36" name="Group 235"/>
          <p:cNvGrpSpPr/>
          <p:nvPr userDrawn="1"/>
        </p:nvGrpSpPr>
        <p:grpSpPr>
          <a:xfrm>
            <a:off x="7673975" y="2925763"/>
            <a:ext cx="606425"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1" name="Freeform 206"/>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2" name="Group 241"/>
          <p:cNvGrpSpPr/>
          <p:nvPr userDrawn="1"/>
        </p:nvGrpSpPr>
        <p:grpSpPr>
          <a:xfrm>
            <a:off x="7835900" y="1778000"/>
            <a:ext cx="474663" cy="490538"/>
            <a:chOff x="7835900" y="1778000"/>
            <a:chExt cx="474663" cy="490538"/>
          </a:xfrm>
        </p:grpSpPr>
        <p:sp>
          <p:nvSpPr>
            <p:cNvPr id="243" name="Freeform 207"/>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45" name="Group 244"/>
          <p:cNvGrpSpPr/>
          <p:nvPr userDrawn="1"/>
        </p:nvGrpSpPr>
        <p:grpSpPr>
          <a:xfrm>
            <a:off x="6727825" y="1284288"/>
            <a:ext cx="587375"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49" name="Freeform 212"/>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0" name="Group 249"/>
          <p:cNvGrpSpPr/>
          <p:nvPr userDrawn="1"/>
        </p:nvGrpSpPr>
        <p:grpSpPr>
          <a:xfrm>
            <a:off x="5248275" y="3883025"/>
            <a:ext cx="309563" cy="309563"/>
            <a:chOff x="5248275" y="3883025"/>
            <a:chExt cx="309563" cy="309563"/>
          </a:xfrm>
        </p:grpSpPr>
        <p:sp>
          <p:nvSpPr>
            <p:cNvPr id="251" name="Freeform 213"/>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2" name="Freeform 214"/>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3" name="Freeform 215"/>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4" name="Freeform 216"/>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5" name="Freeform 217"/>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6" name="Freeform 218"/>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57" name="Freeform 219"/>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58" name="Group 257"/>
          <p:cNvGrpSpPr/>
          <p:nvPr userDrawn="1"/>
        </p:nvGrpSpPr>
        <p:grpSpPr>
          <a:xfrm>
            <a:off x="5040313" y="4292600"/>
            <a:ext cx="220663"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0" name="Freeform 221"/>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61" name="Group 260"/>
          <p:cNvGrpSpPr/>
          <p:nvPr userDrawn="1"/>
        </p:nvGrpSpPr>
        <p:grpSpPr>
          <a:xfrm>
            <a:off x="6762750" y="1933575"/>
            <a:ext cx="409576"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3" name="Freeform 223"/>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4" name="Freeform 224"/>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6" name="Freeform 226"/>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7" name="Freeform 227"/>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
        <p:nvSpPr>
          <p:cNvPr id="269" name="Freeform 229"/>
          <p:cNvSpPr>
            <a:spLocks noEditPoints="1"/>
          </p:cNvSpPr>
          <p:nvPr userDrawn="1"/>
        </p:nvSpPr>
        <p:spPr bwMode="auto">
          <a:xfrm>
            <a:off x="6905625" y="3378200"/>
            <a:ext cx="452438"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nvGrpSpPr>
          <p:cNvPr id="270" name="Group 269"/>
          <p:cNvGrpSpPr/>
          <p:nvPr userDrawn="1"/>
        </p:nvGrpSpPr>
        <p:grpSpPr>
          <a:xfrm>
            <a:off x="6716713" y="2667000"/>
            <a:ext cx="417512"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2">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grpSp>
        <p:nvGrpSpPr>
          <p:cNvPr id="274" name="Group 273"/>
          <p:cNvGrpSpPr/>
          <p:nvPr userDrawn="1"/>
        </p:nvGrpSpPr>
        <p:grpSpPr>
          <a:xfrm>
            <a:off x="6705600" y="781050"/>
            <a:ext cx="469901" cy="339726"/>
            <a:chOff x="6705600" y="781050"/>
            <a:chExt cx="469901" cy="339726"/>
          </a:xfrm>
        </p:grpSpPr>
        <p:sp>
          <p:nvSpPr>
            <p:cNvPr id="275" name="Freeform 231"/>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6" name="Freeform 232"/>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7" name="Freeform 233"/>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8" name="Freeform 234"/>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79" name="Freeform 235"/>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1" name="Freeform 237"/>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2" name="Freeform 238"/>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3" name="Freeform 239"/>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4" name="Freeform 240"/>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5" name="Freeform 241"/>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6" name="Freeform 242"/>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7" name="Freeform 243"/>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8" name="Freeform 244"/>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89" name="Freeform 245"/>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0" name="Freeform 246"/>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1" name="Freeform 247"/>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2" name="Freeform 248"/>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3" name="Freeform 249"/>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4" name="Freeform 250"/>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5" name="Freeform 251"/>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6" name="Freeform 252"/>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7" name="Freeform 253"/>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8" name="Freeform 254"/>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299" name="Freeform 255"/>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0" name="Freeform 256"/>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1" name="Freeform 257"/>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sp>
          <p:nvSpPr>
            <p:cNvPr id="302" name="Freeform 258"/>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9125" y="731838"/>
            <a:ext cx="6572250" cy="792162"/>
          </a:xfrm>
        </p:spPr>
        <p:txBody>
          <a:bodyPr/>
          <a:lstStyle>
            <a:lvl1pPr>
              <a:defRPr>
                <a:solidFill>
                  <a:schemeClr val="tx1">
                    <a:lumMod val="85000"/>
                    <a:lumOff val="15000"/>
                  </a:schemeClr>
                </a:solidFill>
                <a:latin typeface="+mj-lt"/>
              </a:defRPr>
            </a:lvl1pPr>
          </a:lstStyle>
          <a:p>
            <a:r>
              <a:rPr lang="en-US"/>
              <a:t>Click to edit Master title style</a:t>
            </a:r>
            <a:endParaRPr lang="en-CA"/>
          </a:p>
        </p:txBody>
      </p:sp>
    </p:spTree>
    <p:extLst>
      <p:ext uri="{BB962C8B-B14F-4D97-AF65-F5344CB8AC3E}">
        <p14:creationId xmlns:p14="http://schemas.microsoft.com/office/powerpoint/2010/main" val="422115114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3" name="Title Placeholder 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4" name="hl"/>
          <p:cNvSpPr txBox="1"/>
          <p:nvPr userDrawn="1"/>
        </p:nvSpPr>
        <p:spPr>
          <a:xfrm>
            <a:off x="0" y="0"/>
            <a:ext cx="9144000" cy="369332"/>
          </a:xfrm>
          <a:prstGeom prst="rect">
            <a:avLst/>
          </a:prstGeom>
          <a:noFill/>
        </p:spPr>
        <p:txBody>
          <a:bodyPr vert="horz" rtlCol="0">
            <a:spAutoFit/>
          </a:bodyPr>
          <a:lstStyle/>
          <a:p>
            <a:endParaRPr lang="en-US">
              <a:solidFill>
                <a:schemeClr val="tx1"/>
              </a:solidFill>
            </a:endParaRPr>
          </a:p>
        </p:txBody>
      </p:sp>
      <p:sp>
        <p:nvSpPr>
          <p:cNvPr id="2" name="hr" descr="UNCLASSIFIED / NON CLASSIFIÉ"/>
          <p:cNvSpPr txBox="1"/>
          <p:nvPr userDrawn="1"/>
        </p:nvSpPr>
        <p:spPr>
          <a:xfrm>
            <a:off x="0" y="0"/>
            <a:ext cx="9144000" cy="276999"/>
          </a:xfrm>
          <a:prstGeom prst="rect">
            <a:avLst/>
          </a:prstGeom>
          <a:noFill/>
        </p:spPr>
        <p:txBody>
          <a:bodyPr vert="horz" rtlCol="0">
            <a:spAutoFit/>
          </a:bodyPr>
          <a:lstStyle/>
          <a:p>
            <a:pPr algn="r"/>
            <a:r>
              <a:rPr lang="en-CA" sz="1200" b="0" i="0" u="none" baseline="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 id="2147483670" r:id="rId9"/>
    <p:sldLayoutId id="2147483671" r:id="rId10"/>
  </p:sldLayoutIdLst>
  <p:transition/>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notesSlide" Target="../notesSlides/notesSlide1.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tags" Target="../tags/tag123.xml"/><Relationship Id="rId3" Type="http://schemas.openxmlformats.org/officeDocument/2006/relationships/tags" Target="../tags/tag118.xml"/><Relationship Id="rId7" Type="http://schemas.openxmlformats.org/officeDocument/2006/relationships/tags" Target="../tags/tag122.xml"/><Relationship Id="rId12" Type="http://schemas.openxmlformats.org/officeDocument/2006/relationships/image" Target="../media/image12.emf"/><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tags" Target="../tags/tag121.xml"/><Relationship Id="rId11" Type="http://schemas.openxmlformats.org/officeDocument/2006/relationships/notesSlide" Target="../notesSlides/notesSlide9.xml"/><Relationship Id="rId5" Type="http://schemas.openxmlformats.org/officeDocument/2006/relationships/tags" Target="../tags/tag120.xml"/><Relationship Id="rId10" Type="http://schemas.openxmlformats.org/officeDocument/2006/relationships/slideLayout" Target="../slideLayouts/slideLayout3.xml"/><Relationship Id="rId4" Type="http://schemas.openxmlformats.org/officeDocument/2006/relationships/tags" Target="../tags/tag119.xml"/><Relationship Id="rId9" Type="http://schemas.openxmlformats.org/officeDocument/2006/relationships/tags" Target="../tags/tag124.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27.xml"/><Relationship Id="rId7" Type="http://schemas.openxmlformats.org/officeDocument/2006/relationships/tags" Target="../tags/tag131.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tags" Target="../tags/tag130.xml"/><Relationship Id="rId5" Type="http://schemas.openxmlformats.org/officeDocument/2006/relationships/tags" Target="../tags/tag129.xml"/><Relationship Id="rId10" Type="http://schemas.openxmlformats.org/officeDocument/2006/relationships/image" Target="../media/image12.emf"/><Relationship Id="rId4" Type="http://schemas.openxmlformats.org/officeDocument/2006/relationships/tags" Target="../tags/tag128.xml"/><Relationship Id="rId9"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8" Type="http://schemas.openxmlformats.org/officeDocument/2006/relationships/tags" Target="../tags/tag139.xml"/><Relationship Id="rId3" Type="http://schemas.openxmlformats.org/officeDocument/2006/relationships/tags" Target="../tags/tag134.xml"/><Relationship Id="rId7" Type="http://schemas.openxmlformats.org/officeDocument/2006/relationships/tags" Target="../tags/tag138.xml"/><Relationship Id="rId2" Type="http://schemas.openxmlformats.org/officeDocument/2006/relationships/tags" Target="../tags/tag133.xml"/><Relationship Id="rId1" Type="http://schemas.openxmlformats.org/officeDocument/2006/relationships/tags" Target="../tags/tag132.xml"/><Relationship Id="rId6" Type="http://schemas.openxmlformats.org/officeDocument/2006/relationships/tags" Target="../tags/tag137.xml"/><Relationship Id="rId11" Type="http://schemas.openxmlformats.org/officeDocument/2006/relationships/image" Target="../media/image13.emf"/><Relationship Id="rId5" Type="http://schemas.openxmlformats.org/officeDocument/2006/relationships/tags" Target="../tags/tag136.xml"/><Relationship Id="rId10" Type="http://schemas.openxmlformats.org/officeDocument/2006/relationships/notesSlide" Target="../notesSlides/notesSlide11.xml"/><Relationship Id="rId4" Type="http://schemas.openxmlformats.org/officeDocument/2006/relationships/tags" Target="../tags/tag135.xml"/><Relationship Id="rId9"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tags" Target="../tags/tag147.xml"/><Relationship Id="rId3" Type="http://schemas.openxmlformats.org/officeDocument/2006/relationships/tags" Target="../tags/tag142.xml"/><Relationship Id="rId7" Type="http://schemas.openxmlformats.org/officeDocument/2006/relationships/tags" Target="../tags/tag146.xml"/><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tags" Target="../tags/tag145.xml"/><Relationship Id="rId11" Type="http://schemas.openxmlformats.org/officeDocument/2006/relationships/image" Target="../media/image13.emf"/><Relationship Id="rId5" Type="http://schemas.openxmlformats.org/officeDocument/2006/relationships/tags" Target="../tags/tag144.xml"/><Relationship Id="rId10" Type="http://schemas.openxmlformats.org/officeDocument/2006/relationships/notesSlide" Target="../notesSlides/notesSlide12.xml"/><Relationship Id="rId4" Type="http://schemas.openxmlformats.org/officeDocument/2006/relationships/tags" Target="../tags/tag143.xml"/><Relationship Id="rId9"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tags" Target="../tags/tag155.xml"/><Relationship Id="rId3" Type="http://schemas.openxmlformats.org/officeDocument/2006/relationships/tags" Target="../tags/tag150.xml"/><Relationship Id="rId7" Type="http://schemas.openxmlformats.org/officeDocument/2006/relationships/tags" Target="../tags/tag154.xml"/><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tags" Target="../tags/tag153.xml"/><Relationship Id="rId11" Type="http://schemas.openxmlformats.org/officeDocument/2006/relationships/image" Target="../media/image14.emf"/><Relationship Id="rId5" Type="http://schemas.openxmlformats.org/officeDocument/2006/relationships/tags" Target="../tags/tag152.xml"/><Relationship Id="rId10" Type="http://schemas.openxmlformats.org/officeDocument/2006/relationships/notesSlide" Target="../notesSlides/notesSlide13.xml"/><Relationship Id="rId4" Type="http://schemas.openxmlformats.org/officeDocument/2006/relationships/tags" Target="../tags/tag151.xml"/><Relationship Id="rId9"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58.xml"/><Relationship Id="rId7" Type="http://schemas.openxmlformats.org/officeDocument/2006/relationships/tags" Target="../tags/tag162.xml"/><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tags" Target="../tags/tag161.xml"/><Relationship Id="rId5" Type="http://schemas.openxmlformats.org/officeDocument/2006/relationships/tags" Target="../tags/tag160.xml"/><Relationship Id="rId10" Type="http://schemas.openxmlformats.org/officeDocument/2006/relationships/image" Target="../media/image14.emf"/><Relationship Id="rId4" Type="http://schemas.openxmlformats.org/officeDocument/2006/relationships/tags" Target="../tags/tag159.xml"/><Relationship Id="rId9"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8" Type="http://schemas.openxmlformats.org/officeDocument/2006/relationships/tags" Target="../tags/tag170.xml"/><Relationship Id="rId3" Type="http://schemas.openxmlformats.org/officeDocument/2006/relationships/tags" Target="../tags/tag165.xml"/><Relationship Id="rId7" Type="http://schemas.openxmlformats.org/officeDocument/2006/relationships/tags" Target="../tags/tag169.xml"/><Relationship Id="rId12" Type="http://schemas.openxmlformats.org/officeDocument/2006/relationships/image" Target="../media/image15.emf"/><Relationship Id="rId2" Type="http://schemas.openxmlformats.org/officeDocument/2006/relationships/tags" Target="../tags/tag164.xml"/><Relationship Id="rId1" Type="http://schemas.openxmlformats.org/officeDocument/2006/relationships/tags" Target="../tags/tag163.xml"/><Relationship Id="rId6" Type="http://schemas.openxmlformats.org/officeDocument/2006/relationships/tags" Target="../tags/tag168.xml"/><Relationship Id="rId11" Type="http://schemas.openxmlformats.org/officeDocument/2006/relationships/notesSlide" Target="../notesSlides/notesSlide15.xml"/><Relationship Id="rId5" Type="http://schemas.openxmlformats.org/officeDocument/2006/relationships/tags" Target="../tags/tag167.xml"/><Relationship Id="rId10" Type="http://schemas.openxmlformats.org/officeDocument/2006/relationships/slideLayout" Target="../slideLayouts/slideLayout3.xml"/><Relationship Id="rId4" Type="http://schemas.openxmlformats.org/officeDocument/2006/relationships/tags" Target="../tags/tag166.xml"/><Relationship Id="rId9" Type="http://schemas.openxmlformats.org/officeDocument/2006/relationships/tags" Target="../tags/tag171.xml"/></Relationships>
</file>

<file path=ppt/slides/_rels/slide17.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174.xml"/><Relationship Id="rId7" Type="http://schemas.openxmlformats.org/officeDocument/2006/relationships/tags" Target="../tags/tag178.xml"/><Relationship Id="rId2" Type="http://schemas.openxmlformats.org/officeDocument/2006/relationships/tags" Target="../tags/tag173.xml"/><Relationship Id="rId1" Type="http://schemas.openxmlformats.org/officeDocument/2006/relationships/tags" Target="../tags/tag172.xml"/><Relationship Id="rId6" Type="http://schemas.openxmlformats.org/officeDocument/2006/relationships/tags" Target="../tags/tag177.xml"/><Relationship Id="rId5" Type="http://schemas.openxmlformats.org/officeDocument/2006/relationships/tags" Target="../tags/tag176.xml"/><Relationship Id="rId10" Type="http://schemas.openxmlformats.org/officeDocument/2006/relationships/image" Target="../media/image16.emf"/><Relationship Id="rId4" Type="http://schemas.openxmlformats.org/officeDocument/2006/relationships/tags" Target="../tags/tag175.xml"/><Relationship Id="rId9"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8" Type="http://schemas.openxmlformats.org/officeDocument/2006/relationships/tags" Target="../tags/tag186.xml"/><Relationship Id="rId3" Type="http://schemas.openxmlformats.org/officeDocument/2006/relationships/tags" Target="../tags/tag181.xml"/><Relationship Id="rId7" Type="http://schemas.openxmlformats.org/officeDocument/2006/relationships/tags" Target="../tags/tag185.xml"/><Relationship Id="rId2" Type="http://schemas.openxmlformats.org/officeDocument/2006/relationships/tags" Target="../tags/tag180.xml"/><Relationship Id="rId1" Type="http://schemas.openxmlformats.org/officeDocument/2006/relationships/tags" Target="../tags/tag179.xml"/><Relationship Id="rId6" Type="http://schemas.openxmlformats.org/officeDocument/2006/relationships/tags" Target="../tags/tag184.xml"/><Relationship Id="rId11" Type="http://schemas.openxmlformats.org/officeDocument/2006/relationships/hyperlink" Target="https://www.canada.ca/en/treasury-board-secretariat/services/information-technology-project-management/project-management/guide-project-gating-it-enabled-projects.html" TargetMode="External"/><Relationship Id="rId5" Type="http://schemas.openxmlformats.org/officeDocument/2006/relationships/tags" Target="../tags/tag183.xml"/><Relationship Id="rId10" Type="http://schemas.openxmlformats.org/officeDocument/2006/relationships/notesSlide" Target="../notesSlides/notesSlide17.xml"/><Relationship Id="rId4" Type="http://schemas.openxmlformats.org/officeDocument/2006/relationships/tags" Target="../tags/tag182.xml"/><Relationship Id="rId9"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tags" Target="../tags/tag194.xml"/><Relationship Id="rId13" Type="http://schemas.openxmlformats.org/officeDocument/2006/relationships/hyperlink" Target="http://service.ssc-spc.gc.ca/en/services" TargetMode="External"/><Relationship Id="rId3" Type="http://schemas.openxmlformats.org/officeDocument/2006/relationships/tags" Target="../tags/tag189.xml"/><Relationship Id="rId7" Type="http://schemas.openxmlformats.org/officeDocument/2006/relationships/tags" Target="../tags/tag193.xml"/><Relationship Id="rId12" Type="http://schemas.openxmlformats.org/officeDocument/2006/relationships/notesSlide" Target="../notesSlides/notesSlide18.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tags" Target="../tags/tag192.xml"/><Relationship Id="rId11" Type="http://schemas.openxmlformats.org/officeDocument/2006/relationships/slideLayout" Target="../slideLayouts/slideLayout3.xml"/><Relationship Id="rId5" Type="http://schemas.openxmlformats.org/officeDocument/2006/relationships/tags" Target="../tags/tag191.xml"/><Relationship Id="rId10" Type="http://schemas.openxmlformats.org/officeDocument/2006/relationships/tags" Target="../tags/tag196.xml"/><Relationship Id="rId4" Type="http://schemas.openxmlformats.org/officeDocument/2006/relationships/tags" Target="../tags/tag190.xml"/><Relationship Id="rId9" Type="http://schemas.openxmlformats.org/officeDocument/2006/relationships/tags" Target="../tags/tag195.xml"/><Relationship Id="rId14" Type="http://schemas.openxmlformats.org/officeDocument/2006/relationships/hyperlink" Target="http://service.ssc-spc.gc.ca/en/contact/partclisupport/client-execs" TargetMode="External"/></Relationships>
</file>

<file path=ppt/slides/_rels/slide2.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slideLayout" Target="../slideLayouts/slideLayout3.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tags" Target="../tags/tag26.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8" Type="http://schemas.openxmlformats.org/officeDocument/2006/relationships/tags" Target="../tags/tag204.xml"/><Relationship Id="rId13" Type="http://schemas.openxmlformats.org/officeDocument/2006/relationships/notesSlide" Target="../notesSlides/notesSlide19.xml"/><Relationship Id="rId3" Type="http://schemas.openxmlformats.org/officeDocument/2006/relationships/tags" Target="../tags/tag199.xml"/><Relationship Id="rId7" Type="http://schemas.openxmlformats.org/officeDocument/2006/relationships/tags" Target="../tags/tag203.xml"/><Relationship Id="rId12" Type="http://schemas.openxmlformats.org/officeDocument/2006/relationships/slideLayout" Target="../slideLayouts/slideLayout3.xml"/><Relationship Id="rId2" Type="http://schemas.openxmlformats.org/officeDocument/2006/relationships/tags" Target="../tags/tag198.xml"/><Relationship Id="rId16" Type="http://schemas.openxmlformats.org/officeDocument/2006/relationships/hyperlink" Target="https://canada-ca.github.io/aia-eia-js/" TargetMode="External"/><Relationship Id="rId1" Type="http://schemas.openxmlformats.org/officeDocument/2006/relationships/tags" Target="../tags/tag197.xml"/><Relationship Id="rId6" Type="http://schemas.openxmlformats.org/officeDocument/2006/relationships/tags" Target="../tags/tag202.xml"/><Relationship Id="rId11" Type="http://schemas.openxmlformats.org/officeDocument/2006/relationships/tags" Target="../tags/tag207.xml"/><Relationship Id="rId5" Type="http://schemas.openxmlformats.org/officeDocument/2006/relationships/tags" Target="../tags/tag201.xml"/><Relationship Id="rId15" Type="http://schemas.openxmlformats.org/officeDocument/2006/relationships/hyperlink" Target="https://www.canada.ca/en/government/system/digital-government/modern-emerging-technologies/responsible-use-ai/algorithmic-impact-assessment.html" TargetMode="External"/><Relationship Id="rId10" Type="http://schemas.openxmlformats.org/officeDocument/2006/relationships/tags" Target="../tags/tag206.xml"/><Relationship Id="rId4" Type="http://schemas.openxmlformats.org/officeDocument/2006/relationships/tags" Target="../tags/tag200.xml"/><Relationship Id="rId9" Type="http://schemas.openxmlformats.org/officeDocument/2006/relationships/tags" Target="../tags/tag205.xml"/><Relationship Id="rId14" Type="http://schemas.openxmlformats.org/officeDocument/2006/relationships/hyperlink" Target="mailto:ZZCIOBDP@tbs-sct.gc.ca" TargetMode="External"/></Relationships>
</file>

<file path=ppt/slides/_rels/slide21.xml.rels><?xml version="1.0" encoding="UTF-8" standalone="yes"?>
<Relationships xmlns="http://schemas.openxmlformats.org/package/2006/relationships"><Relationship Id="rId8" Type="http://schemas.openxmlformats.org/officeDocument/2006/relationships/tags" Target="../tags/tag215.xml"/><Relationship Id="rId13" Type="http://schemas.openxmlformats.org/officeDocument/2006/relationships/notesSlide" Target="../notesSlides/notesSlide20.xml"/><Relationship Id="rId3" Type="http://schemas.openxmlformats.org/officeDocument/2006/relationships/tags" Target="../tags/tag210.xml"/><Relationship Id="rId7" Type="http://schemas.openxmlformats.org/officeDocument/2006/relationships/tags" Target="../tags/tag214.xml"/><Relationship Id="rId12" Type="http://schemas.openxmlformats.org/officeDocument/2006/relationships/slideLayout" Target="../slideLayouts/slideLayout3.xml"/><Relationship Id="rId2" Type="http://schemas.openxmlformats.org/officeDocument/2006/relationships/tags" Target="../tags/tag209.xml"/><Relationship Id="rId1" Type="http://schemas.openxmlformats.org/officeDocument/2006/relationships/tags" Target="../tags/tag208.xml"/><Relationship Id="rId6" Type="http://schemas.openxmlformats.org/officeDocument/2006/relationships/tags" Target="../tags/tag213.xml"/><Relationship Id="rId11" Type="http://schemas.openxmlformats.org/officeDocument/2006/relationships/tags" Target="../tags/tag218.xml"/><Relationship Id="rId5" Type="http://schemas.openxmlformats.org/officeDocument/2006/relationships/tags" Target="../tags/tag212.xml"/><Relationship Id="rId10" Type="http://schemas.openxmlformats.org/officeDocument/2006/relationships/tags" Target="../tags/tag217.xml"/><Relationship Id="rId4" Type="http://schemas.openxmlformats.org/officeDocument/2006/relationships/tags" Target="../tags/tag211.xml"/><Relationship Id="rId9" Type="http://schemas.openxmlformats.org/officeDocument/2006/relationships/tags" Target="../tags/tag216.xml"/></Relationships>
</file>

<file path=ppt/slides/_rels/slide3.xml.rels><?xml version="1.0" encoding="UTF-8" standalone="yes"?>
<Relationships xmlns="http://schemas.openxmlformats.org/package/2006/relationships"><Relationship Id="rId8" Type="http://schemas.openxmlformats.org/officeDocument/2006/relationships/tags" Target="../tags/tag34.xml"/><Relationship Id="rId3" Type="http://schemas.openxmlformats.org/officeDocument/2006/relationships/tags" Target="../tags/tag29.xml"/><Relationship Id="rId7" Type="http://schemas.openxmlformats.org/officeDocument/2006/relationships/tags" Target="../tags/tag33.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hyperlink" Target="https://gcconnex.gc.ca/file/group/21723432/all#33721386" TargetMode="External"/><Relationship Id="rId5" Type="http://schemas.openxmlformats.org/officeDocument/2006/relationships/tags" Target="../tags/tag31.xml"/><Relationship Id="rId10" Type="http://schemas.openxmlformats.org/officeDocument/2006/relationships/notesSlide" Target="../notesSlides/notesSlide3.xml"/><Relationship Id="rId4" Type="http://schemas.openxmlformats.org/officeDocument/2006/relationships/tags" Target="../tags/tag30.xml"/><Relationship Id="rId9"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tags" Target="../tags/tag42.xml"/><Relationship Id="rId13" Type="http://schemas.openxmlformats.org/officeDocument/2006/relationships/image" Target="../media/image9.jpeg"/><Relationship Id="rId3" Type="http://schemas.openxmlformats.org/officeDocument/2006/relationships/tags" Target="../tags/tag37.xml"/><Relationship Id="rId7" Type="http://schemas.openxmlformats.org/officeDocument/2006/relationships/tags" Target="../tags/tag41.xml"/><Relationship Id="rId12" Type="http://schemas.openxmlformats.org/officeDocument/2006/relationships/image" Target="../media/image8.jpeg"/><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notesSlide" Target="../notesSlides/notesSlide4.xml"/><Relationship Id="rId5" Type="http://schemas.openxmlformats.org/officeDocument/2006/relationships/tags" Target="../tags/tag39.xml"/><Relationship Id="rId15" Type="http://schemas.openxmlformats.org/officeDocument/2006/relationships/image" Target="../media/image11.png"/><Relationship Id="rId10" Type="http://schemas.openxmlformats.org/officeDocument/2006/relationships/slideLayout" Target="../slideLayouts/slideLayout3.xml"/><Relationship Id="rId4" Type="http://schemas.openxmlformats.org/officeDocument/2006/relationships/tags" Target="../tags/tag38.xml"/><Relationship Id="rId9" Type="http://schemas.openxmlformats.org/officeDocument/2006/relationships/tags" Target="../tags/tag43.xml"/><Relationship Id="rId14"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tags" Target="../tags/tag51.xml"/><Relationship Id="rId13" Type="http://schemas.openxmlformats.org/officeDocument/2006/relationships/tags" Target="../tags/tag56.xml"/><Relationship Id="rId18" Type="http://schemas.openxmlformats.org/officeDocument/2006/relationships/tags" Target="../tags/tag61.xml"/><Relationship Id="rId3" Type="http://schemas.openxmlformats.org/officeDocument/2006/relationships/tags" Target="../tags/tag46.xml"/><Relationship Id="rId21" Type="http://schemas.openxmlformats.org/officeDocument/2006/relationships/slideLayout" Target="../slideLayouts/slideLayout3.xml"/><Relationship Id="rId7" Type="http://schemas.openxmlformats.org/officeDocument/2006/relationships/tags" Target="../tags/tag50.xml"/><Relationship Id="rId12" Type="http://schemas.openxmlformats.org/officeDocument/2006/relationships/tags" Target="../tags/tag55.xml"/><Relationship Id="rId17" Type="http://schemas.openxmlformats.org/officeDocument/2006/relationships/tags" Target="../tags/tag60.xml"/><Relationship Id="rId2" Type="http://schemas.openxmlformats.org/officeDocument/2006/relationships/tags" Target="../tags/tag45.xml"/><Relationship Id="rId16" Type="http://schemas.openxmlformats.org/officeDocument/2006/relationships/tags" Target="../tags/tag59.xml"/><Relationship Id="rId20" Type="http://schemas.openxmlformats.org/officeDocument/2006/relationships/tags" Target="../tags/tag63.xml"/><Relationship Id="rId1" Type="http://schemas.openxmlformats.org/officeDocument/2006/relationships/tags" Target="../tags/tag44.xml"/><Relationship Id="rId6" Type="http://schemas.openxmlformats.org/officeDocument/2006/relationships/tags" Target="../tags/tag49.xml"/><Relationship Id="rId11" Type="http://schemas.openxmlformats.org/officeDocument/2006/relationships/tags" Target="../tags/tag54.xml"/><Relationship Id="rId5" Type="http://schemas.openxmlformats.org/officeDocument/2006/relationships/tags" Target="../tags/tag48.xml"/><Relationship Id="rId15" Type="http://schemas.openxmlformats.org/officeDocument/2006/relationships/tags" Target="../tags/tag58.xml"/><Relationship Id="rId10" Type="http://schemas.openxmlformats.org/officeDocument/2006/relationships/tags" Target="../tags/tag53.xml"/><Relationship Id="rId19" Type="http://schemas.openxmlformats.org/officeDocument/2006/relationships/tags" Target="../tags/tag62.xml"/><Relationship Id="rId4" Type="http://schemas.openxmlformats.org/officeDocument/2006/relationships/tags" Target="../tags/tag47.xml"/><Relationship Id="rId9" Type="http://schemas.openxmlformats.org/officeDocument/2006/relationships/tags" Target="../tags/tag52.xml"/><Relationship Id="rId14" Type="http://schemas.openxmlformats.org/officeDocument/2006/relationships/tags" Target="../tags/tag57.xml"/><Relationship Id="rId2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tags" Target="../tags/tag71.xml"/><Relationship Id="rId3" Type="http://schemas.openxmlformats.org/officeDocument/2006/relationships/tags" Target="../tags/tag66.xml"/><Relationship Id="rId7" Type="http://schemas.openxmlformats.org/officeDocument/2006/relationships/tags" Target="../tags/tag70.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tags" Target="../tags/tag69.xml"/><Relationship Id="rId11" Type="http://schemas.openxmlformats.org/officeDocument/2006/relationships/notesSlide" Target="../notesSlides/notesSlide6.xml"/><Relationship Id="rId5" Type="http://schemas.openxmlformats.org/officeDocument/2006/relationships/tags" Target="../tags/tag68.xml"/><Relationship Id="rId10" Type="http://schemas.openxmlformats.org/officeDocument/2006/relationships/slideLayout" Target="../slideLayouts/slideLayout3.xml"/><Relationship Id="rId4" Type="http://schemas.openxmlformats.org/officeDocument/2006/relationships/tags" Target="../tags/tag67.xml"/><Relationship Id="rId9" Type="http://schemas.openxmlformats.org/officeDocument/2006/relationships/tags" Target="../tags/tag72.xml"/></Relationships>
</file>

<file path=ppt/slides/_rels/slide7.xml.rels><?xml version="1.0" encoding="UTF-8" standalone="yes"?>
<Relationships xmlns="http://schemas.openxmlformats.org/package/2006/relationships"><Relationship Id="rId8" Type="http://schemas.openxmlformats.org/officeDocument/2006/relationships/tags" Target="../tags/tag80.xml"/><Relationship Id="rId13" Type="http://schemas.openxmlformats.org/officeDocument/2006/relationships/tags" Target="../tags/tag85.xml"/><Relationship Id="rId18" Type="http://schemas.openxmlformats.org/officeDocument/2006/relationships/image" Target="../media/image11.png"/><Relationship Id="rId3" Type="http://schemas.openxmlformats.org/officeDocument/2006/relationships/tags" Target="../tags/tag75.xml"/><Relationship Id="rId7" Type="http://schemas.openxmlformats.org/officeDocument/2006/relationships/tags" Target="../tags/tag79.xml"/><Relationship Id="rId12" Type="http://schemas.openxmlformats.org/officeDocument/2006/relationships/tags" Target="../tags/tag84.xml"/><Relationship Id="rId17" Type="http://schemas.openxmlformats.org/officeDocument/2006/relationships/notesSlide" Target="../notesSlides/notesSlide7.xml"/><Relationship Id="rId2" Type="http://schemas.openxmlformats.org/officeDocument/2006/relationships/tags" Target="../tags/tag74.xml"/><Relationship Id="rId16" Type="http://schemas.openxmlformats.org/officeDocument/2006/relationships/slideLayout" Target="../slideLayouts/slideLayout3.xml"/><Relationship Id="rId1" Type="http://schemas.openxmlformats.org/officeDocument/2006/relationships/tags" Target="../tags/tag73.xml"/><Relationship Id="rId6" Type="http://schemas.openxmlformats.org/officeDocument/2006/relationships/tags" Target="../tags/tag78.xml"/><Relationship Id="rId11" Type="http://schemas.openxmlformats.org/officeDocument/2006/relationships/tags" Target="../tags/tag83.xml"/><Relationship Id="rId5" Type="http://schemas.openxmlformats.org/officeDocument/2006/relationships/tags" Target="../tags/tag77.xml"/><Relationship Id="rId15" Type="http://schemas.openxmlformats.org/officeDocument/2006/relationships/tags" Target="../tags/tag87.xml"/><Relationship Id="rId10" Type="http://schemas.openxmlformats.org/officeDocument/2006/relationships/tags" Target="../tags/tag82.xml"/><Relationship Id="rId4" Type="http://schemas.openxmlformats.org/officeDocument/2006/relationships/tags" Target="../tags/tag76.xml"/><Relationship Id="rId9" Type="http://schemas.openxmlformats.org/officeDocument/2006/relationships/tags" Target="../tags/tag81.xml"/><Relationship Id="rId14" Type="http://schemas.openxmlformats.org/officeDocument/2006/relationships/tags" Target="../tags/tag86.xml"/></Relationships>
</file>

<file path=ppt/slides/_rels/slide8.xml.rels><?xml version="1.0" encoding="UTF-8" standalone="yes"?>
<Relationships xmlns="http://schemas.openxmlformats.org/package/2006/relationships"><Relationship Id="rId8" Type="http://schemas.openxmlformats.org/officeDocument/2006/relationships/tags" Target="../tags/tag95.xml"/><Relationship Id="rId13" Type="http://schemas.openxmlformats.org/officeDocument/2006/relationships/tags" Target="../tags/tag100.xml"/><Relationship Id="rId18" Type="http://schemas.openxmlformats.org/officeDocument/2006/relationships/tags" Target="../tags/tag105.xml"/><Relationship Id="rId3" Type="http://schemas.openxmlformats.org/officeDocument/2006/relationships/tags" Target="../tags/tag90.xml"/><Relationship Id="rId21" Type="http://schemas.openxmlformats.org/officeDocument/2006/relationships/tags" Target="../tags/tag108.xml"/><Relationship Id="rId7" Type="http://schemas.openxmlformats.org/officeDocument/2006/relationships/tags" Target="../tags/tag94.xml"/><Relationship Id="rId12" Type="http://schemas.openxmlformats.org/officeDocument/2006/relationships/tags" Target="../tags/tag99.xml"/><Relationship Id="rId17" Type="http://schemas.openxmlformats.org/officeDocument/2006/relationships/tags" Target="../tags/tag104.xml"/><Relationship Id="rId2" Type="http://schemas.openxmlformats.org/officeDocument/2006/relationships/tags" Target="../tags/tag89.xml"/><Relationship Id="rId16" Type="http://schemas.openxmlformats.org/officeDocument/2006/relationships/tags" Target="../tags/tag103.xml"/><Relationship Id="rId20" Type="http://schemas.openxmlformats.org/officeDocument/2006/relationships/tags" Target="../tags/tag107.xml"/><Relationship Id="rId1" Type="http://schemas.openxmlformats.org/officeDocument/2006/relationships/tags" Target="../tags/tag88.xml"/><Relationship Id="rId6" Type="http://schemas.openxmlformats.org/officeDocument/2006/relationships/tags" Target="../tags/tag93.xml"/><Relationship Id="rId11" Type="http://schemas.openxmlformats.org/officeDocument/2006/relationships/tags" Target="../tags/tag98.xml"/><Relationship Id="rId5" Type="http://schemas.openxmlformats.org/officeDocument/2006/relationships/tags" Target="../tags/tag92.xml"/><Relationship Id="rId15" Type="http://schemas.openxmlformats.org/officeDocument/2006/relationships/tags" Target="../tags/tag102.xml"/><Relationship Id="rId23" Type="http://schemas.openxmlformats.org/officeDocument/2006/relationships/slideLayout" Target="../slideLayouts/slideLayout10.xml"/><Relationship Id="rId10" Type="http://schemas.openxmlformats.org/officeDocument/2006/relationships/tags" Target="../tags/tag97.xml"/><Relationship Id="rId19" Type="http://schemas.openxmlformats.org/officeDocument/2006/relationships/tags" Target="../tags/tag106.xml"/><Relationship Id="rId4" Type="http://schemas.openxmlformats.org/officeDocument/2006/relationships/tags" Target="../tags/tag91.xml"/><Relationship Id="rId9" Type="http://schemas.openxmlformats.org/officeDocument/2006/relationships/tags" Target="../tags/tag96.xml"/><Relationship Id="rId14" Type="http://schemas.openxmlformats.org/officeDocument/2006/relationships/tags" Target="../tags/tag101.xml"/><Relationship Id="rId22" Type="http://schemas.openxmlformats.org/officeDocument/2006/relationships/tags" Target="../tags/tag109.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112.xml"/><Relationship Id="rId7" Type="http://schemas.openxmlformats.org/officeDocument/2006/relationships/slideLayout" Target="../slideLayouts/slideLayout3.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14239" y="1952836"/>
            <a:ext cx="8430579" cy="666449"/>
          </a:xfrm>
        </p:spPr>
        <p:txBody>
          <a:bodyPr>
            <a:normAutofit fontScale="90000"/>
          </a:bodyPr>
          <a:lstStyle/>
          <a:p>
            <a:pPr algn="ctr"/>
            <a:r>
              <a:rPr lang="fr-CA" sz="3200" b="1" kern="0" dirty="0"/>
              <a:t>Conseil d'examen de l'architecture intégrée du gouvernement du Canada (CEAI GC)</a:t>
            </a:r>
          </a:p>
        </p:txBody>
      </p:sp>
      <p:sp>
        <p:nvSpPr>
          <p:cNvPr id="5" name="Rectangle 17"/>
          <p:cNvSpPr txBox="1">
            <a:spLocks noChangeArrowheads="1"/>
          </p:cNvSpPr>
          <p:nvPr>
            <p:custDataLst>
              <p:tags r:id="rId2"/>
            </p:custDataLst>
          </p:nvPr>
        </p:nvSpPr>
        <p:spPr bwMode="auto">
          <a:xfrm>
            <a:off x="503548" y="1620713"/>
            <a:ext cx="8430579" cy="1330693"/>
          </a:xfrm>
          <a:prstGeom prst="rect">
            <a:avLst/>
          </a:prstGeom>
          <a:noFill/>
          <a:ln w="9525">
            <a:solidFill>
              <a:srgbClr val="000000"/>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normAutofit/>
          </a:bodyPr>
          <a:lstStyle>
            <a:lvl1pPr algn="ctr" defTabSz="914400" rtl="0" eaLnBrk="1" fontAlgn="base" latinLnBrk="0" hangingPunct="1">
              <a:spcBef>
                <a:spcPct val="0"/>
              </a:spcBef>
              <a:spcAft>
                <a:spcPct val="0"/>
              </a:spcAft>
              <a:buNone/>
              <a:defRPr sz="3200" kern="1200">
                <a:solidFill>
                  <a:schemeClr val="tx2"/>
                </a:solidFill>
                <a:latin typeface="+mj-lt"/>
                <a:ea typeface="+mj-ea"/>
                <a:cs typeface="ＭＳ Ｐゴシック" charset="0"/>
              </a:defRPr>
            </a:lvl1pPr>
            <a:lvl2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2pPr>
            <a:lvl3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3pPr>
            <a:lvl4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4pPr>
            <a:lvl5pPr algn="ctr" rtl="0" eaLnBrk="1" fontAlgn="base" hangingPunct="1">
              <a:spcBef>
                <a:spcPct val="0"/>
              </a:spcBef>
              <a:spcAft>
                <a:spcPct val="0"/>
              </a:spcAft>
              <a:defRPr sz="3200">
                <a:solidFill>
                  <a:schemeClr val="tx2"/>
                </a:solidFill>
                <a:latin typeface="Franklin Gothic Demi" charset="0"/>
                <a:ea typeface="ＭＳ Ｐゴシック" charset="0"/>
                <a:cs typeface="ＭＳ Ｐゴシック" charset="0"/>
              </a:defRPr>
            </a:lvl5pPr>
            <a:lvl6pPr marL="457200" algn="ctr" rtl="0" eaLnBrk="1" fontAlgn="base" hangingPunct="1">
              <a:spcBef>
                <a:spcPct val="0"/>
              </a:spcBef>
              <a:spcAft>
                <a:spcPct val="0"/>
              </a:spcAft>
              <a:defRPr sz="3200">
                <a:solidFill>
                  <a:schemeClr val="tx2"/>
                </a:solidFill>
                <a:latin typeface="Franklin Gothic Demi" charset="0"/>
                <a:ea typeface="ＭＳ Ｐゴシック" charset="0"/>
              </a:defRPr>
            </a:lvl6pPr>
            <a:lvl7pPr marL="914400" algn="ctr" rtl="0" eaLnBrk="1" fontAlgn="base" hangingPunct="1">
              <a:spcBef>
                <a:spcPct val="0"/>
              </a:spcBef>
              <a:spcAft>
                <a:spcPct val="0"/>
              </a:spcAft>
              <a:defRPr sz="3200">
                <a:solidFill>
                  <a:schemeClr val="tx2"/>
                </a:solidFill>
                <a:latin typeface="Franklin Gothic Demi" charset="0"/>
                <a:ea typeface="ＭＳ Ｐゴシック" charset="0"/>
              </a:defRPr>
            </a:lvl7pPr>
            <a:lvl8pPr marL="1371600" algn="ctr" rtl="0" eaLnBrk="1" fontAlgn="base" hangingPunct="1">
              <a:spcBef>
                <a:spcPct val="0"/>
              </a:spcBef>
              <a:spcAft>
                <a:spcPct val="0"/>
              </a:spcAft>
              <a:defRPr sz="3200">
                <a:solidFill>
                  <a:schemeClr val="tx2"/>
                </a:solidFill>
                <a:latin typeface="Franklin Gothic Demi" charset="0"/>
                <a:ea typeface="ＭＳ Ｐゴシック" charset="0"/>
              </a:defRPr>
            </a:lvl8pPr>
            <a:lvl9pPr marL="1828800" algn="ctr" rtl="0" eaLnBrk="1" fontAlgn="base" hangingPunct="1">
              <a:spcBef>
                <a:spcPct val="0"/>
              </a:spcBef>
              <a:spcAft>
                <a:spcPct val="0"/>
              </a:spcAft>
              <a:defRPr sz="3200">
                <a:solidFill>
                  <a:schemeClr val="tx2"/>
                </a:solidFill>
                <a:latin typeface="Franklin Gothic Demi" charset="0"/>
                <a:ea typeface="ＭＳ Ｐゴシック" charset="0"/>
              </a:defRPr>
            </a:lvl9pPr>
          </a:lstStyle>
          <a:p>
            <a:pPr>
              <a:defRPr/>
            </a:pPr>
            <a:endParaRPr lang="fr-CA" b="1" kern="0" dirty="0">
              <a:cs typeface="+mj-cs"/>
            </a:endParaRPr>
          </a:p>
        </p:txBody>
      </p:sp>
      <p:sp>
        <p:nvSpPr>
          <p:cNvPr id="10" name="TextBox 9"/>
          <p:cNvSpPr txBox="1"/>
          <p:nvPr>
            <p:custDataLst>
              <p:tags r:id="rId3"/>
            </p:custDataLst>
          </p:nvPr>
        </p:nvSpPr>
        <p:spPr>
          <a:xfrm>
            <a:off x="0" y="6705074"/>
            <a:ext cx="1314784" cy="184666"/>
          </a:xfrm>
          <a:prstGeom prst="rect">
            <a:avLst/>
          </a:prstGeom>
          <a:noFill/>
        </p:spPr>
        <p:txBody>
          <a:bodyPr wrap="none" rtlCol="0">
            <a:spAutoFit/>
          </a:bodyPr>
          <a:lstStyle/>
          <a:p>
            <a:r>
              <a:rPr lang="fr-CA" sz="600" dirty="0"/>
              <a:t>Dernière mise à jour : le </a:t>
            </a:r>
            <a:r>
              <a:rPr lang="fr-CA" sz="600" dirty="0" smtClean="0"/>
              <a:t>7, juin </a:t>
            </a:r>
            <a:r>
              <a:rPr lang="fr-CA" sz="600" dirty="0"/>
              <a:t>2019</a:t>
            </a:r>
          </a:p>
        </p:txBody>
      </p:sp>
      <p:sp>
        <p:nvSpPr>
          <p:cNvPr id="11" name="TextBox 10"/>
          <p:cNvSpPr txBox="1"/>
          <p:nvPr>
            <p:custDataLst>
              <p:tags r:id="rId4"/>
            </p:custDataLst>
          </p:nvPr>
        </p:nvSpPr>
        <p:spPr>
          <a:xfrm>
            <a:off x="7920371" y="6597352"/>
            <a:ext cx="944489" cy="215444"/>
          </a:xfrm>
          <a:prstGeom prst="rect">
            <a:avLst/>
          </a:prstGeom>
          <a:noFill/>
        </p:spPr>
        <p:txBody>
          <a:bodyPr wrap="none" rtlCol="0">
            <a:spAutoFit/>
          </a:bodyPr>
          <a:lstStyle/>
          <a:p>
            <a:r>
              <a:rPr lang="fr-CA" sz="800" dirty="0" err="1" smtClean="0"/>
              <a:t>Gcdocs</a:t>
            </a:r>
            <a:r>
              <a:rPr lang="fr-CA" sz="800" dirty="0"/>
              <a:t>: 32312823</a:t>
            </a:r>
          </a:p>
        </p:txBody>
      </p:sp>
      <p:sp>
        <p:nvSpPr>
          <p:cNvPr id="21" name="Rectangle 20"/>
          <p:cNvSpPr/>
          <p:nvPr>
            <p:custDataLst>
              <p:tags r:id="rId5"/>
            </p:custDataLst>
          </p:nvPr>
        </p:nvSpPr>
        <p:spPr>
          <a:xfrm>
            <a:off x="503548" y="5636906"/>
            <a:ext cx="1947672"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fr-CA" sz="1200" dirty="0">
                <a:solidFill>
                  <a:schemeClr val="tx1">
                    <a:lumMod val="65000"/>
                    <a:lumOff val="35000"/>
                  </a:schemeClr>
                </a:solidFill>
                <a:sym typeface="Wingdings 2" panose="05020102010507070707" pitchFamily="18" charset="2"/>
              </a:rPr>
              <a:t>	Approbation</a:t>
            </a:r>
          </a:p>
          <a:p>
            <a:pPr marL="287338" indent="-287338">
              <a:buFont typeface="Wingdings 2" panose="05020102010507070707" pitchFamily="18" charset="2"/>
              <a:buChar char="£"/>
              <a:tabLst>
                <a:tab pos="287338" algn="l"/>
              </a:tabLst>
            </a:pPr>
            <a:r>
              <a:rPr lang="fr-CA" sz="1200" dirty="0">
                <a:solidFill>
                  <a:schemeClr val="tx1">
                    <a:lumMod val="65000"/>
                    <a:lumOff val="35000"/>
                  </a:schemeClr>
                </a:solidFill>
              </a:rPr>
              <a:t>Information</a:t>
            </a:r>
          </a:p>
          <a:p>
            <a:pPr marL="287338" indent="-287338">
              <a:buFont typeface="Wingdings 2" panose="05020102010507070707" pitchFamily="18" charset="2"/>
              <a:buChar char="£"/>
              <a:tabLst>
                <a:tab pos="287338" algn="l"/>
              </a:tabLst>
            </a:pPr>
            <a:r>
              <a:rPr lang="fr-CA" sz="1200" dirty="0">
                <a:solidFill>
                  <a:schemeClr val="tx1">
                    <a:lumMod val="65000"/>
                    <a:lumOff val="35000"/>
                  </a:schemeClr>
                </a:solidFill>
              </a:rPr>
              <a:t>Exemption</a:t>
            </a:r>
          </a:p>
        </p:txBody>
      </p:sp>
      <p:sp>
        <p:nvSpPr>
          <p:cNvPr id="22" name="Rectangle 21"/>
          <p:cNvSpPr/>
          <p:nvPr>
            <p:custDataLst>
              <p:tags r:id="rId6"/>
            </p:custDataLst>
          </p:nvPr>
        </p:nvSpPr>
        <p:spPr>
          <a:xfrm>
            <a:off x="503548" y="5392809"/>
            <a:ext cx="1947672"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000" b="1" dirty="0"/>
              <a:t>Objet de la présentation :</a:t>
            </a:r>
          </a:p>
        </p:txBody>
      </p:sp>
      <p:sp>
        <p:nvSpPr>
          <p:cNvPr id="23" name="Rectangle 22"/>
          <p:cNvSpPr/>
          <p:nvPr>
            <p:custDataLst>
              <p:tags r:id="rId7"/>
            </p:custDataLst>
          </p:nvPr>
        </p:nvSpPr>
        <p:spPr>
          <a:xfrm>
            <a:off x="4572000" y="5636906"/>
            <a:ext cx="4272818" cy="852434"/>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r-CA" sz="1200" b="1" dirty="0">
                <a:solidFill>
                  <a:schemeClr val="tx1">
                    <a:lumMod val="65000"/>
                    <a:lumOff val="35000"/>
                  </a:schemeClr>
                </a:solidFill>
              </a:rPr>
              <a:t>Présentateurs</a:t>
            </a:r>
          </a:p>
          <a:p>
            <a:pPr marL="171450" indent="-171450">
              <a:buFont typeface="Arial" panose="020B0604020202020204" pitchFamily="34" charset="0"/>
              <a:buChar char="•"/>
            </a:pPr>
            <a:r>
              <a:rPr lang="fr-CA" sz="1200" dirty="0">
                <a:solidFill>
                  <a:schemeClr val="tx1">
                    <a:lumMod val="65000"/>
                    <a:lumOff val="35000"/>
                  </a:schemeClr>
                </a:solidFill>
              </a:rPr>
              <a:t>Nom / Courriel / No de téléphone</a:t>
            </a:r>
          </a:p>
          <a:p>
            <a:pPr marL="171450" indent="-171450">
              <a:buFont typeface="Arial" panose="020B0604020202020204" pitchFamily="34" charset="0"/>
              <a:buChar char="•"/>
            </a:pPr>
            <a:r>
              <a:rPr lang="fr-CA" sz="1200" dirty="0">
                <a:solidFill>
                  <a:schemeClr val="tx1">
                    <a:lumMod val="65000"/>
                    <a:lumOff val="35000"/>
                  </a:schemeClr>
                </a:solidFill>
              </a:rPr>
              <a:t>Nom / Courriel / No de téléphone</a:t>
            </a:r>
          </a:p>
        </p:txBody>
      </p:sp>
      <p:sp>
        <p:nvSpPr>
          <p:cNvPr id="24" name="Rectangle 23"/>
          <p:cNvSpPr/>
          <p:nvPr>
            <p:custDataLst>
              <p:tags r:id="rId8"/>
            </p:custDataLst>
          </p:nvPr>
        </p:nvSpPr>
        <p:spPr>
          <a:xfrm>
            <a:off x="4572000" y="5392809"/>
            <a:ext cx="4272818"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000" b="1" dirty="0"/>
              <a:t>Coordonnées :</a:t>
            </a:r>
          </a:p>
        </p:txBody>
      </p:sp>
      <p:sp>
        <p:nvSpPr>
          <p:cNvPr id="27" name="Title 1"/>
          <p:cNvSpPr txBox="1"/>
          <p:nvPr>
            <p:custDataLst>
              <p:tags r:id="rId9"/>
            </p:custDataLst>
          </p:nvPr>
        </p:nvSpPr>
        <p:spPr>
          <a:xfrm>
            <a:off x="143508" y="80346"/>
            <a:ext cx="2520280" cy="486965"/>
          </a:xfrm>
          <a:prstGeom prst="rect">
            <a:avLst/>
          </a:prstGeom>
        </p:spPr>
        <p:txBody>
          <a:bodyPr vert="horz" lIns="91440" tIns="45720" rIns="91440" bIns="45720" rtlCol="0" anchor="ctr">
            <a:normAutofit fontScale="85000" lnSpcReduction="10000"/>
          </a:bodyPr>
          <a:lstStyle>
            <a:lvl1pPr algn="l" defTabSz="914400" rtl="0" eaLnBrk="1" latinLnBrk="0" hangingPunct="1">
              <a:spcBef>
                <a:spcPct val="0"/>
              </a:spcBef>
              <a:buNone/>
              <a:defRPr sz="3600" kern="1200">
                <a:solidFill>
                  <a:schemeClr val="tx2"/>
                </a:solidFill>
                <a:latin typeface="+mj-lt"/>
                <a:ea typeface="+mj-ea"/>
                <a:cs typeface="+mj-cs"/>
              </a:defRPr>
            </a:lvl1pPr>
          </a:lstStyle>
          <a:p>
            <a:r>
              <a:rPr lang="fr-CA" sz="2000" b="1" kern="0" dirty="0">
                <a:solidFill>
                  <a:schemeClr val="bg1">
                    <a:lumMod val="50000"/>
                  </a:schemeClr>
                </a:solidFill>
              </a:rPr>
              <a:t>Modèle du présentateur</a:t>
            </a:r>
          </a:p>
        </p:txBody>
      </p:sp>
      <p:sp>
        <p:nvSpPr>
          <p:cNvPr id="33" name="Rectangle 32"/>
          <p:cNvSpPr/>
          <p:nvPr>
            <p:custDataLst>
              <p:tags r:id="rId10"/>
            </p:custDataLst>
          </p:nvPr>
        </p:nvSpPr>
        <p:spPr>
          <a:xfrm>
            <a:off x="2519772" y="5636906"/>
            <a:ext cx="1944216" cy="852433"/>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tabLst>
                <a:tab pos="287338" algn="l"/>
              </a:tabLst>
            </a:pPr>
            <a:r>
              <a:rPr lang="fr-CA" sz="1200" dirty="0">
                <a:solidFill>
                  <a:schemeClr val="tx1">
                    <a:lumMod val="65000"/>
                    <a:lumOff val="35000"/>
                  </a:schemeClr>
                </a:solidFill>
                <a:sym typeface="Wingdings 2" panose="05020102010507070707" pitchFamily="18" charset="2"/>
              </a:rPr>
              <a:t>	Initiale</a:t>
            </a:r>
          </a:p>
          <a:p>
            <a:pPr marL="287338" indent="-287338">
              <a:buFont typeface="Wingdings 2" panose="05020102010507070707" pitchFamily="18" charset="2"/>
              <a:buChar char="£"/>
              <a:tabLst>
                <a:tab pos="287338" algn="l"/>
              </a:tabLst>
            </a:pPr>
            <a:r>
              <a:rPr lang="fr-CA" sz="1200" dirty="0">
                <a:solidFill>
                  <a:schemeClr val="tx1">
                    <a:lumMod val="65000"/>
                    <a:lumOff val="35000"/>
                  </a:schemeClr>
                </a:solidFill>
              </a:rPr>
              <a:t>Suivi</a:t>
            </a:r>
          </a:p>
          <a:p>
            <a:pPr marL="287338" indent="-287338">
              <a:buFont typeface="Wingdings 2" panose="05020102010507070707" pitchFamily="18" charset="2"/>
              <a:buChar char="£"/>
              <a:tabLst>
                <a:tab pos="287338" algn="l"/>
              </a:tabLst>
            </a:pPr>
            <a:r>
              <a:rPr lang="fr-CA" sz="1200" dirty="0">
                <a:solidFill>
                  <a:schemeClr val="tx1">
                    <a:lumMod val="65000"/>
                    <a:lumOff val="35000"/>
                  </a:schemeClr>
                </a:solidFill>
              </a:rPr>
              <a:t>Architecture définitive</a:t>
            </a:r>
          </a:p>
        </p:txBody>
      </p:sp>
      <p:sp>
        <p:nvSpPr>
          <p:cNvPr id="34" name="Rectangle 33"/>
          <p:cNvSpPr/>
          <p:nvPr>
            <p:custDataLst>
              <p:tags r:id="rId11"/>
            </p:custDataLst>
          </p:nvPr>
        </p:nvSpPr>
        <p:spPr>
          <a:xfrm>
            <a:off x="2519772" y="5392809"/>
            <a:ext cx="1944216" cy="188553"/>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000" b="1" dirty="0"/>
              <a:t>Comparution devant le CEAI :</a:t>
            </a:r>
          </a:p>
        </p:txBody>
      </p:sp>
      <p:sp>
        <p:nvSpPr>
          <p:cNvPr id="17" name="Text Placeholder 2"/>
          <p:cNvSpPr>
            <a:spLocks noGrp="1"/>
          </p:cNvSpPr>
          <p:nvPr>
            <p:ph type="body" sz="quarter" idx="13"/>
            <p:custDataLst>
              <p:tags r:id="rId12"/>
            </p:custDataLst>
          </p:nvPr>
        </p:nvSpPr>
        <p:spPr>
          <a:xfrm>
            <a:off x="426396" y="3304000"/>
            <a:ext cx="8430578" cy="720080"/>
          </a:xfrm>
        </p:spPr>
        <p:txBody>
          <a:bodyPr/>
          <a:lstStyle/>
          <a:p>
            <a:pPr algn="ctr"/>
            <a:r>
              <a:rPr lang="fr-CA" b="1" dirty="0">
                <a:solidFill>
                  <a:schemeClr val="bg1">
                    <a:lumMod val="50000"/>
                  </a:schemeClr>
                </a:solidFill>
              </a:rPr>
              <a:t>Ministère – Nom du projet</a:t>
            </a:r>
          </a:p>
          <a:p>
            <a:pPr algn="ctr"/>
            <a:r>
              <a:rPr lang="fr-CA" b="1" dirty="0">
                <a:solidFill>
                  <a:schemeClr val="bg1">
                    <a:lumMod val="50000"/>
                  </a:schemeClr>
                </a:solidFill>
              </a:rPr>
              <a:t>(Date)</a:t>
            </a:r>
          </a:p>
        </p:txBody>
      </p:sp>
      <p:sp>
        <p:nvSpPr>
          <p:cNvPr id="3" name="TextBox 2">
            <a:extLst>
              <a:ext uri="{FF2B5EF4-FFF2-40B4-BE49-F238E27FC236}">
                <a16:creationId xmlns="" xmlns:a16="http://schemas.microsoft.com/office/drawing/2014/main" id="{33619747-B85A-48E9-97A2-334D359057B5}"/>
              </a:ext>
            </a:extLst>
          </p:cNvPr>
          <p:cNvSpPr txBox="1"/>
          <p:nvPr>
            <p:custDataLst>
              <p:tags r:id="rId13"/>
            </p:custDataLst>
          </p:nvPr>
        </p:nvSpPr>
        <p:spPr>
          <a:xfrm>
            <a:off x="0" y="0"/>
            <a:ext cx="3810000" cy="369332"/>
          </a:xfrm>
          <a:prstGeom prst="rect">
            <a:avLst/>
          </a:prstGeom>
          <a:noFill/>
        </p:spPr>
        <p:txBody>
          <a:bodyPr vert="horz" rtlCol="0">
            <a:spAutoFit/>
          </a:bodyPr>
          <a:lstStyle/>
          <a:p>
            <a:endParaRPr lang="fr-CA" dirty="0"/>
          </a:p>
        </p:txBody>
      </p:sp>
    </p:spTree>
    <p:extLst>
      <p:ext uri="{BB962C8B-B14F-4D97-AF65-F5344CB8AC3E}">
        <p14:creationId xmlns:p14="http://schemas.microsoft.com/office/powerpoint/2010/main" val="1804525704"/>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10</a:t>
            </a:fld>
            <a:endParaRPr lang="fr-CA"/>
          </a:p>
        </p:txBody>
      </p:sp>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1585730082"/>
              </p:ext>
            </p:extLst>
          </p:nvPr>
        </p:nvGraphicFramePr>
        <p:xfrm>
          <a:off x="551448" y="1664804"/>
          <a:ext cx="7987044" cy="163068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2172">
                <a:tc>
                  <a:txBody>
                    <a:bodyPr/>
                    <a:lstStyle/>
                    <a:p>
                      <a:pPr marL="0" indent="0">
                        <a:tabLst>
                          <a:tab pos="228600" algn="l"/>
                        </a:tabLst>
                      </a:pPr>
                      <a:r>
                        <a:rPr lang="fr-CA" sz="1050" b="1" spc="-3" noProof="0">
                          <a:solidFill>
                            <a:prstClr val="black"/>
                          </a:solidFill>
                          <a:cs typeface="Calibri"/>
                        </a:rPr>
                        <a:t>1 – S’aligner sur le modèle des capacités opérationnelles du GC</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61888">
                <a:tc>
                  <a:txBody>
                    <a:bodyPr/>
                    <a:lstStyle/>
                    <a:p>
                      <a:pPr marL="230188" marR="0" lvl="0" indent="-230188"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noProof="0" dirty="0"/>
                        <a:t>Définir les services de programme comme étant des capacités opérationnelles pour établir un vocabulaire commun entre les activités, le développement et l’exploitation.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162064">
                <a:tc>
                  <a:txBody>
                    <a:bodyPr/>
                    <a:lstStyle/>
                    <a:p>
                      <a:pPr marL="231775" marR="0" lvl="0"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noProof="0" dirty="0"/>
                        <a:t>Déterminer les capacités qui sont communes à l’organisation du GC et qui peuvent être partagées et réutilisées.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fr-CA" sz="900" kern="1200" noProof="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134248">
                <a:tc>
                  <a:txBody>
                    <a:bodyPr/>
                    <a:lstStyle/>
                    <a:p>
                      <a:pPr marL="231775" marR="0" lvl="0"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noProof="0"/>
                        <a:t>Modéliser les processus opérationnels à l’aide de la Notation du modèle de prestation des services intégrés (NMPSI) pour définir les processus d’organisation communs.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fr-CA" sz="900" kern="1200" noProof="0" dirty="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bl>
          </a:graphicData>
        </a:graphic>
      </p:graphicFrame>
      <p:sp>
        <p:nvSpPr>
          <p:cNvPr id="8" name="Rectangle 7"/>
          <p:cNvSpPr/>
          <p:nvPr>
            <p:custDataLst>
              <p:tags r:id="rId3"/>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custDataLst>
              <p:tags r:id="rId4"/>
            </p:custDataLst>
          </p:nvPr>
        </p:nvSpPr>
        <p:spPr>
          <a:xfrm>
            <a:off x="683568" y="1128167"/>
            <a:ext cx="7661713" cy="369332"/>
          </a:xfrm>
          <a:prstGeom prst="rect">
            <a:avLst/>
          </a:prstGeom>
        </p:spPr>
        <p:txBody>
          <a:bodyPr wrap="square">
            <a:spAutoFit/>
          </a:bodyPr>
          <a:lstStyle/>
          <a:p>
            <a:r>
              <a:rPr lang="fr-CA" b="1">
                <a:latin typeface="+mj-lt"/>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latin typeface="+mj-lt"/>
                <a:cs typeface="Aharoni" panose="02010803020104030203" pitchFamily="2" charset="-79"/>
              </a:rPr>
              <a:t>toutes</a:t>
            </a:r>
            <a:r>
              <a:rPr lang="fr-CA" b="1">
                <a:latin typeface="+mj-lt"/>
                <a:cs typeface="Aharoni" panose="02010803020104030203" pitchFamily="2" charset="-79"/>
              </a:rPr>
              <a:t> les cases qui s’appliquent)</a:t>
            </a:r>
          </a:p>
        </p:txBody>
      </p:sp>
      <p:pic>
        <p:nvPicPr>
          <p:cNvPr id="10" name="Picture 9"/>
          <p:cNvPicPr>
            <a:picLocks noChangeAspect="1"/>
          </p:cNvPicPr>
          <p:nvPr>
            <p:custDataLst>
              <p:tags r:id="rId5"/>
            </p:custDataLst>
          </p:nvPr>
        </p:nvPicPr>
        <p:blipFill>
          <a:blip r:embed="rId12"/>
          <a:stretch>
            <a:fillRect/>
          </a:stretch>
        </p:blipFill>
        <p:spPr>
          <a:xfrm>
            <a:off x="7825818" y="1068874"/>
            <a:ext cx="616068" cy="467016"/>
          </a:xfrm>
          <a:prstGeom prst="rect">
            <a:avLst/>
          </a:prstGeom>
        </p:spPr>
      </p:pic>
      <p:graphicFrame>
        <p:nvGraphicFramePr>
          <p:cNvPr id="12" name="Table 11"/>
          <p:cNvGraphicFramePr>
            <a:graphicFrameLocks noGrp="1"/>
          </p:cNvGraphicFramePr>
          <p:nvPr>
            <p:custDataLst>
              <p:tags r:id="rId6"/>
            </p:custDataLst>
            <p:extLst>
              <p:ext uri="{D42A27DB-BD31-4B8C-83A1-F6EECF244321}">
                <p14:modId xmlns:p14="http://schemas.microsoft.com/office/powerpoint/2010/main" val="4099511722"/>
              </p:ext>
            </p:extLst>
          </p:nvPr>
        </p:nvGraphicFramePr>
        <p:xfrm>
          <a:off x="551447" y="3284984"/>
          <a:ext cx="7987044" cy="310896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6024">
                <a:tc>
                  <a:txBody>
                    <a:bodyPr/>
                    <a:lstStyle/>
                    <a:p>
                      <a:pPr marL="19628">
                        <a:tabLst>
                          <a:tab pos="228600" algn="l"/>
                        </a:tabLst>
                      </a:pPr>
                      <a:r>
                        <a:rPr lang="fr-CA" sz="1050" b="1" kern="1200" spc="-3" noProof="0">
                          <a:solidFill>
                            <a:prstClr val="black"/>
                          </a:solidFill>
                          <a:latin typeface="+mn-lt"/>
                          <a:ea typeface="+mn-ea"/>
                          <a:cs typeface="Calibri"/>
                        </a:rPr>
                        <a:t>2 – Concevoir d’abord pour les utilisateurs et livrer avec des équipes multidisciplinaires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57728">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Se concentrer sur les besoins des utilisateurs, en adoptant des méthodes agiles, itératives et centrées sur l’utilisateur.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2991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Respecter les exigences en matière d’accessibilité et de langues officielles.</a:t>
                      </a:r>
                    </a:p>
                    <a:p>
                      <a:pPr marL="171450" lvl="1" indent="-171450">
                        <a:buFont typeface="Wingdings" panose="05000000000000000000" pitchFamily="2" charset="2"/>
                        <a:buChar char="q"/>
                      </a:pPr>
                      <a:endParaRPr lang="fr-CA" sz="900" noProof="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10108">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Inclure tous les ensembles de compétences requis pour la prestation, y compris les exigences, la conception, le développement et les opérations.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46288">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Travailler tout au long du cycle de vie des applications, du développement et des essais au déploiement et à l’exploitation.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18472">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mn-cs"/>
                        </a:rPr>
                        <a:t>S’assurer que la qualité est prise en compte tout au long du cycle de vie du développement logiciel.</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118472">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a:solidFill>
                            <a:schemeClr val="dk1"/>
                          </a:solidFill>
                          <a:latin typeface="+mn-lt"/>
                          <a:ea typeface="+mn-ea"/>
                          <a:cs typeface="+mn-cs"/>
                        </a:rPr>
                        <a:t>S’assurer que la reddition de comptes en matière de protection des renseignements personnels est claire.</a:t>
                      </a:r>
                    </a:p>
                    <a:p>
                      <a:pPr marL="171450" marR="7851"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118472">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dirty="0">
                          <a:solidFill>
                            <a:schemeClr val="dk1"/>
                          </a:solidFill>
                          <a:latin typeface="+mn-lt"/>
                          <a:ea typeface="+mn-ea"/>
                          <a:cs typeface="+mn-cs"/>
                        </a:rPr>
                        <a:t>Encourager et adopter le développement axé sur la mise à l’essai pour renforcer la confiance entre l’organisation et les TI.</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bl>
          </a:graphicData>
        </a:graphic>
      </p:graphicFrame>
      <p:sp>
        <p:nvSpPr>
          <p:cNvPr id="11" name="TextBox 10"/>
          <p:cNvSpPr txBox="1"/>
          <p:nvPr>
            <p:custDataLst>
              <p:tags r:id="rId7"/>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APPENDIX 2: </a:t>
            </a:r>
          </a:p>
          <a:p>
            <a:r>
              <a:rPr lang="fr-CA" sz="2000" b="1">
                <a:solidFill>
                  <a:schemeClr val="accent1"/>
                </a:solidFill>
                <a:latin typeface="Calibri" panose="020F0502020204030204" pitchFamily="34" charset="0"/>
              </a:rPr>
              <a:t>Normes architecturales du GC</a:t>
            </a:r>
          </a:p>
        </p:txBody>
      </p:sp>
      <p:sp>
        <p:nvSpPr>
          <p:cNvPr id="13" name="object 46"/>
          <p:cNvSpPr txBox="1"/>
          <p:nvPr>
            <p:custDataLst>
              <p:tags r:id="rId8"/>
            </p:custDataLst>
          </p:nvPr>
        </p:nvSpPr>
        <p:spPr>
          <a:xfrm>
            <a:off x="5901980" y="439216"/>
            <a:ext cx="2636511" cy="276999"/>
          </a:xfrm>
          <a:prstGeom prst="rect">
            <a:avLst/>
          </a:prstGeom>
        </p:spPr>
        <p:txBody>
          <a:bodyPr vert="horz" wrap="square" lIns="0" tIns="0" rIns="0" bIns="0" rtlCol="0" anchor="ctr" anchorCtr="0">
            <a:sp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pPr marL="7470" algn="r"/>
            <a:r>
              <a:rPr lang="fr-CA" sz="1800" b="1" dirty="0"/>
              <a:t>Conformité des activités</a:t>
            </a:r>
          </a:p>
        </p:txBody>
      </p:sp>
      <p:sp>
        <p:nvSpPr>
          <p:cNvPr id="4" name="TextBox 3">
            <a:extLst>
              <a:ext uri="{FF2B5EF4-FFF2-40B4-BE49-F238E27FC236}">
                <a16:creationId xmlns="" xmlns:a16="http://schemas.microsoft.com/office/drawing/2014/main" id="{E81C8712-F249-4D4C-9AD2-707E61483B3F}"/>
              </a:ext>
            </a:extLst>
          </p:cNvPr>
          <p:cNvSpPr txBox="1"/>
          <p:nvPr>
            <p:custDataLst>
              <p:tags r:id="rId9"/>
            </p:custDataLst>
          </p:nvPr>
        </p:nvSpPr>
        <p:spPr>
          <a:xfrm>
            <a:off x="0" y="0"/>
            <a:ext cx="3810000" cy="1270000"/>
          </a:xfrm>
          <a:prstGeom prst="rect">
            <a:avLst/>
          </a:prstGeom>
          <a:noFill/>
        </p:spPr>
        <p:txBody>
          <a:bodyPr vert="horz" rtlCol="0">
            <a:spAutoFit/>
          </a:bodyPr>
          <a:lstStyle/>
          <a:p>
            <a:endParaRPr lang="en-CA"/>
          </a:p>
        </p:txBody>
      </p:sp>
    </p:spTree>
    <p:extLst>
      <p:ext uri="{BB962C8B-B14F-4D97-AF65-F5344CB8AC3E}">
        <p14:creationId xmlns:p14="http://schemas.microsoft.com/office/powerpoint/2010/main" val="720940318"/>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11</a:t>
            </a:fld>
            <a:endParaRPr lang="fr-CA"/>
          </a:p>
        </p:txBody>
      </p:sp>
      <p:sp>
        <p:nvSpPr>
          <p:cNvPr id="8" name="Rectangle 7"/>
          <p:cNvSpPr/>
          <p:nvPr>
            <p:custDataLst>
              <p:tags r:id="rId2"/>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custDataLst>
              <p:tags r:id="rId3"/>
            </p:custDataLst>
          </p:nvPr>
        </p:nvSpPr>
        <p:spPr>
          <a:xfrm>
            <a:off x="683568" y="1128167"/>
            <a:ext cx="7661713" cy="369332"/>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0" name="Picture 9"/>
          <p:cNvPicPr>
            <a:picLocks noChangeAspect="1"/>
          </p:cNvPicPr>
          <p:nvPr>
            <p:custDataLst>
              <p:tags r:id="rId4"/>
            </p:custDataLst>
          </p:nvPr>
        </p:nvPicPr>
        <p:blipFill>
          <a:blip r:embed="rId10"/>
          <a:stretch>
            <a:fillRect/>
          </a:stretch>
        </p:blipFill>
        <p:spPr>
          <a:xfrm>
            <a:off x="7825818" y="1068874"/>
            <a:ext cx="616068" cy="498309"/>
          </a:xfrm>
          <a:prstGeom prst="rect">
            <a:avLst/>
          </a:prstGeom>
        </p:spPr>
      </p:pic>
      <p:graphicFrame>
        <p:nvGraphicFramePr>
          <p:cNvPr id="11" name="Table 10"/>
          <p:cNvGraphicFramePr>
            <a:graphicFrameLocks noGrp="1"/>
          </p:cNvGraphicFramePr>
          <p:nvPr>
            <p:custDataLst>
              <p:tags r:id="rId5"/>
            </p:custDataLst>
            <p:extLst>
              <p:ext uri="{D42A27DB-BD31-4B8C-83A1-F6EECF244321}">
                <p14:modId xmlns:p14="http://schemas.microsoft.com/office/powerpoint/2010/main" val="1673669048"/>
              </p:ext>
            </p:extLst>
          </p:nvPr>
        </p:nvGraphicFramePr>
        <p:xfrm>
          <a:off x="551448" y="1664804"/>
          <a:ext cx="7987044" cy="201168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12172">
                <a:tc>
                  <a:txBody>
                    <a:bodyPr/>
                    <a:lstStyle/>
                    <a:p>
                      <a:pPr marL="0" indent="0">
                        <a:tabLst>
                          <a:tab pos="228600" algn="l"/>
                        </a:tabLst>
                      </a:pPr>
                      <a:r>
                        <a:rPr lang="fr-CA" sz="1050" b="1" spc="-3" noProof="0">
                          <a:solidFill>
                            <a:prstClr val="black"/>
                          </a:solidFill>
                          <a:cs typeface="Calibri"/>
                        </a:rPr>
                        <a:t>3 – Concevoir des systèmes pouvant être évalués et rendre des comptes</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61888">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a:solidFill>
                            <a:schemeClr val="dk1"/>
                          </a:solidFill>
                          <a:latin typeface="+mn-lt"/>
                          <a:ea typeface="+mn-ea"/>
                          <a:cs typeface="+mn-cs"/>
                        </a:rPr>
                        <a:t>Publier les attentes de rendement pour chaque service de TI.</a:t>
                      </a:r>
                    </a:p>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lang="fr-CA" sz="900" kern="1200" noProof="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1"/>
                  </a:ext>
                </a:extLst>
              </a:tr>
              <a:tr h="261888">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a:solidFill>
                            <a:schemeClr val="dk1"/>
                          </a:solidFill>
                          <a:latin typeface="+mn-lt"/>
                          <a:ea typeface="+mn-ea"/>
                          <a:cs typeface="+mn-cs"/>
                        </a:rPr>
                        <a:t>Mettre à disposition une piste de vérification pour toutes les transactions afin d’assurer la responsabilité et la non-répudiation.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2"/>
                  </a:ext>
                </a:extLst>
              </a:tr>
              <a:tr h="162064">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dirty="0">
                          <a:solidFill>
                            <a:schemeClr val="dk1"/>
                          </a:solidFill>
                          <a:latin typeface="+mn-lt"/>
                          <a:ea typeface="+mn-ea"/>
                          <a:cs typeface="+mn-cs"/>
                        </a:rPr>
                        <a:t>Établir des paramètres opérationnels et informatiques pour permettre l’obtention de résultats opérationnels.</a:t>
                      </a:r>
                    </a:p>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lang="fr-CA" sz="900" kern="1200" noProof="0" dirty="0">
                        <a:solidFill>
                          <a:schemeClr val="dk1"/>
                        </a:solidFill>
                        <a:latin typeface="+mn-lt"/>
                        <a:ea typeface="+mn-ea"/>
                        <a:cs typeface="+mn-cs"/>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3"/>
                  </a:ext>
                </a:extLst>
              </a:tr>
              <a:tr h="134248">
                <a:tc>
                  <a:txBody>
                    <a:bodyPr/>
                    <a:lstStyle/>
                    <a:p>
                      <a:pPr marL="171450" marR="7851"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a:solidFill>
                            <a:schemeClr val="dk1"/>
                          </a:solidFill>
                          <a:latin typeface="+mn-lt"/>
                          <a:ea typeface="+mn-ea"/>
                          <a:cs typeface="+mn-cs"/>
                        </a:rPr>
                        <a:t>Appliquer la surveillance et la gestion du cycle de vie aux investissements numériques par l’entremise de la gouvernance.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0004"/>
                  </a:ext>
                </a:extLst>
              </a:tr>
            </a:tbl>
          </a:graphicData>
        </a:graphic>
      </p:graphicFrame>
      <p:sp>
        <p:nvSpPr>
          <p:cNvPr id="13" name="object 46"/>
          <p:cNvSpPr txBox="1">
            <a:spLocks noGrp="1"/>
          </p:cNvSpPr>
          <p:nvPr>
            <p:ph type="title"/>
            <p:custDataLst>
              <p:tags r:id="rId6"/>
            </p:custDataLst>
          </p:nvPr>
        </p:nvSpPr>
        <p:spPr>
          <a:xfrm>
            <a:off x="6090292" y="450862"/>
            <a:ext cx="2454323" cy="276999"/>
          </a:xfrm>
          <a:prstGeom prst="rect">
            <a:avLst/>
          </a:prstGeom>
        </p:spPr>
        <p:txBody>
          <a:bodyPr vert="horz" wrap="square" lIns="0" tIns="0" rIns="0" bIns="0" rtlCol="0">
            <a:spAutoFit/>
          </a:bodyPr>
          <a:lstStyle/>
          <a:p>
            <a:pPr marL="7470"/>
            <a:r>
              <a:rPr lang="fr-CA" sz="1800" b="1" dirty="0"/>
              <a:t>Conformité des activités</a:t>
            </a:r>
          </a:p>
        </p:txBody>
      </p:sp>
      <p:sp>
        <p:nvSpPr>
          <p:cNvPr id="14" name="TextBox 13"/>
          <p:cNvSpPr txBox="1"/>
          <p:nvPr>
            <p:custDataLst>
              <p:tags r:id="rId7"/>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APPENDIX 2: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1135545500"/>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12</a:t>
            </a:fld>
            <a:endParaRPr lang="fr-CA"/>
          </a:p>
        </p:txBody>
      </p:sp>
      <p:graphicFrame>
        <p:nvGraphicFramePr>
          <p:cNvPr id="9" name="Table 8"/>
          <p:cNvGraphicFramePr>
            <a:graphicFrameLocks noGrp="1"/>
          </p:cNvGraphicFramePr>
          <p:nvPr>
            <p:custDataLst>
              <p:tags r:id="rId2"/>
            </p:custDataLst>
            <p:extLst>
              <p:ext uri="{D42A27DB-BD31-4B8C-83A1-F6EECF244321}">
                <p14:modId xmlns:p14="http://schemas.microsoft.com/office/powerpoint/2010/main" val="2450614953"/>
              </p:ext>
            </p:extLst>
          </p:nvPr>
        </p:nvGraphicFramePr>
        <p:xfrm>
          <a:off x="551448" y="1654460"/>
          <a:ext cx="7987044" cy="309372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29696">
                <a:tc>
                  <a:txBody>
                    <a:bodyPr/>
                    <a:lstStyle/>
                    <a:p>
                      <a:pPr marL="114300" indent="-114300">
                        <a:tabLst>
                          <a:tab pos="114300" algn="l"/>
                        </a:tabLst>
                      </a:pPr>
                      <a:r>
                        <a:rPr lang="fr-CA" sz="1100" b="1" kern="1200" spc="-3" noProof="0">
                          <a:solidFill>
                            <a:prstClr val="black"/>
                          </a:solidFill>
                          <a:latin typeface="+mn-lt"/>
                          <a:ea typeface="+mn-ea"/>
                          <a:cs typeface="Calibri"/>
                        </a:rPr>
                        <a:t>4 – Collecte de données</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71400">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S’assurer que les données sont recueillies de manière à optimiser leur utilisation et leur accessibilité.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43584">
                <a:tc>
                  <a:txBody>
                    <a:bodyPr/>
                    <a:lstStyle/>
                    <a:p>
                      <a:pPr marL="231775" lvl="1" indent="-231775">
                        <a:buFont typeface="Wingdings" panose="05000000000000000000" pitchFamily="2" charset="2"/>
                        <a:buChar char="q"/>
                      </a:pPr>
                      <a:r>
                        <a:rPr lang="fr-CA" sz="900" kern="1200" noProof="0">
                          <a:solidFill>
                            <a:schemeClr val="dk1"/>
                          </a:solidFill>
                          <a:latin typeface="+mn-lt"/>
                          <a:ea typeface="+mn-ea"/>
                          <a:cs typeface="Calibri"/>
                        </a:rPr>
                        <a:t>S’assurer que les données recueillies sont conformes aux normes institutionnelles et internationales en vigueur.</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0">
                <a:tc>
                  <a:txBody>
                    <a:bodyPr/>
                    <a:lstStyle/>
                    <a:p>
                      <a:pPr marL="231775" lvl="1" indent="-231775">
                        <a:buFont typeface="Wingdings" panose="05000000000000000000" pitchFamily="2" charset="2"/>
                        <a:buChar char="q"/>
                      </a:pPr>
                      <a:r>
                        <a:rPr lang="fr-CA" sz="900" kern="1200" noProof="0" dirty="0">
                          <a:solidFill>
                            <a:schemeClr val="dk1"/>
                          </a:solidFill>
                          <a:latin typeface="+mn-lt"/>
                          <a:ea typeface="+mn-ea"/>
                          <a:cs typeface="Calibri"/>
                        </a:rPr>
                        <a:t>En l’absence de normes institutionnelles ou internationales, élaborer des normes ouvertes en collaboration avec des spécialistes.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383508">
                <a:tc>
                  <a:txBody>
                    <a:bodyPr/>
                    <a:lstStyle/>
                    <a:p>
                      <a:pPr marL="171450" indent="-171450">
                        <a:buFont typeface="Wingdings" panose="05000000000000000000" pitchFamily="2" charset="2"/>
                        <a:buChar char="q"/>
                      </a:pPr>
                      <a:r>
                        <a:rPr lang="fr-CA" sz="900" kern="1200" noProof="0">
                          <a:solidFill>
                            <a:schemeClr val="dk1"/>
                          </a:solidFill>
                          <a:latin typeface="+mn-lt"/>
                          <a:ea typeface="+mn-ea"/>
                          <a:cs typeface="Calibri"/>
                        </a:rPr>
                        <a:t>S’assurer que la collecte de données permet d’obtenir des données de haute qualité conformément aux lignes directrices en matière de qualité des données.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0">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a:solidFill>
                            <a:schemeClr val="dk1"/>
                          </a:solidFill>
                          <a:latin typeface="+mn-lt"/>
                          <a:ea typeface="+mn-ea"/>
                          <a:cs typeface="Calibri"/>
                        </a:rPr>
                        <a:t>Veiller à ce que les données soient recueillies au moyen de pratiques éthiques appuyant les citoyens et l’utilisation commerciale.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0">
                <a:tc>
                  <a:txBody>
                    <a:bodyPr/>
                    <a:lstStyle/>
                    <a:p>
                      <a:pPr marL="171450" indent="-171450">
                        <a:buFont typeface="Wingdings" panose="05000000000000000000" pitchFamily="2" charset="2"/>
                        <a:buChar char="q"/>
                      </a:pPr>
                      <a:r>
                        <a:rPr lang="fr-CA" sz="900" kern="1200" noProof="0">
                          <a:solidFill>
                            <a:schemeClr val="dk1"/>
                          </a:solidFill>
                          <a:latin typeface="+mn-lt"/>
                          <a:ea typeface="+mn-ea"/>
                          <a:cs typeface="Calibri"/>
                        </a:rPr>
                        <a:t>Les données ne devraient être acquises qu’une seule fois et devraient respecter les normes internationales.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0">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a:solidFill>
                            <a:schemeClr val="dk1"/>
                          </a:solidFill>
                          <a:latin typeface="+mn-lt"/>
                          <a:ea typeface="+mn-ea"/>
                          <a:cs typeface="Calibri"/>
                        </a:rPr>
                        <a:t>Lorsque nécessaire, veiller à la collaboration avec les responsables de données des ministères et des organismes, des autres ordres de gouvernement et des peuples autochtones.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bl>
          </a:graphicData>
        </a:graphic>
      </p:graphicFrame>
      <p:graphicFrame>
        <p:nvGraphicFramePr>
          <p:cNvPr id="8" name="Table 7"/>
          <p:cNvGraphicFramePr>
            <a:graphicFrameLocks noGrp="1"/>
          </p:cNvGraphicFramePr>
          <p:nvPr>
            <p:custDataLst>
              <p:tags r:id="rId3"/>
            </p:custDataLst>
            <p:extLst>
              <p:ext uri="{D42A27DB-BD31-4B8C-83A1-F6EECF244321}">
                <p14:modId xmlns:p14="http://schemas.microsoft.com/office/powerpoint/2010/main" val="2112380824"/>
              </p:ext>
            </p:extLst>
          </p:nvPr>
        </p:nvGraphicFramePr>
        <p:xfrm>
          <a:off x="555092" y="4918288"/>
          <a:ext cx="7987044" cy="149352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50344">
                <a:tc>
                  <a:txBody>
                    <a:bodyPr/>
                    <a:lstStyle/>
                    <a:p>
                      <a:pPr marL="19628">
                        <a:tabLst>
                          <a:tab pos="228600" algn="l"/>
                        </a:tabLst>
                      </a:pPr>
                      <a:r>
                        <a:rPr lang="fr-CA" sz="1100" b="1" kern="1200" spc="-3" noProof="0">
                          <a:solidFill>
                            <a:prstClr val="black"/>
                          </a:solidFill>
                          <a:latin typeface="+mn-lt"/>
                          <a:ea typeface="+mn-ea"/>
                          <a:cs typeface="Calibri"/>
                        </a:rPr>
                        <a:t>5 – Gestion des données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1787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Démontrer l’harmonisation avec la gouvernance et les stratégies de données organisationnelles et ministérielles.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8068">
                <a:tc>
                  <a:txBody>
                    <a:bodyPr/>
                    <a:lstStyle/>
                    <a:p>
                      <a:pPr marL="171450" lvl="1" indent="-171450">
                        <a:buFont typeface="Wingdings" panose="05000000000000000000" pitchFamily="2" charset="2"/>
                        <a:buChar char="q"/>
                        <a:tabLst>
                          <a:tab pos="114300" algn="l"/>
                        </a:tabLst>
                      </a:pPr>
                      <a:r>
                        <a:rPr lang="fr-CA" sz="900" kern="1200" noProof="0" dirty="0">
                          <a:solidFill>
                            <a:schemeClr val="dk1"/>
                          </a:solidFill>
                          <a:latin typeface="+mn-lt"/>
                          <a:ea typeface="+mn-ea"/>
                          <a:cs typeface="Calibri"/>
                        </a:rPr>
                        <a:t>Veiller à la reddition de comptes pour les rôles et responsabilités en matière de données.</a:t>
                      </a:r>
                    </a:p>
                    <a:p>
                      <a:pPr marL="0" lvl="1" indent="0">
                        <a:buFont typeface="Wingdings" panose="05000000000000000000" pitchFamily="2" charset="2"/>
                        <a:buNone/>
                        <a:tabLst>
                          <a:tab pos="114300" algn="l"/>
                        </a:tabLst>
                      </a:pPr>
                      <a:r>
                        <a:rPr lang="fr-CA" sz="900" kern="1200" baseline="0" noProof="0" dirty="0">
                          <a:solidFill>
                            <a:schemeClr val="dk1"/>
                          </a:solidFill>
                          <a:latin typeface="+mn-lt"/>
                          <a:ea typeface="+mn-ea"/>
                          <a:cs typeface="Calibri"/>
                        </a:rPr>
                        <a:t> </a:t>
                      </a:r>
                      <a:endParaRPr lang="fr-CA" sz="900" kern="1200" noProof="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fr-CA" sz="900" kern="1200" noProof="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7025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Concevoir pour optimiser l’utilisation et la disponibilité des données</a:t>
                      </a:r>
                    </a:p>
                    <a:p>
                      <a:pPr marL="171450"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sp>
        <p:nvSpPr>
          <p:cNvPr id="7" name="Rectangle 6"/>
          <p:cNvSpPr/>
          <p:nvPr>
            <p:custDataLst>
              <p:tags r:id="rId4"/>
            </p:custDataLst>
          </p:nvPr>
        </p:nvSpPr>
        <p:spPr>
          <a:xfrm>
            <a:off x="539552" y="1104878"/>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Rectangle 9"/>
          <p:cNvSpPr/>
          <p:nvPr>
            <p:custDataLst>
              <p:tags r:id="rId5"/>
            </p:custDataLst>
          </p:nvPr>
        </p:nvSpPr>
        <p:spPr>
          <a:xfrm>
            <a:off x="683568" y="1128167"/>
            <a:ext cx="7661713" cy="369332"/>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1" name="Picture 10"/>
          <p:cNvPicPr>
            <a:picLocks noChangeAspect="1"/>
          </p:cNvPicPr>
          <p:nvPr>
            <p:custDataLst>
              <p:tags r:id="rId6"/>
            </p:custDataLst>
          </p:nvPr>
        </p:nvPicPr>
        <p:blipFill>
          <a:blip r:embed="rId11"/>
          <a:stretch>
            <a:fillRect/>
          </a:stretch>
        </p:blipFill>
        <p:spPr>
          <a:xfrm>
            <a:off x="7812442" y="1128167"/>
            <a:ext cx="623496" cy="441212"/>
          </a:xfrm>
          <a:prstGeom prst="rect">
            <a:avLst/>
          </a:prstGeom>
        </p:spPr>
      </p:pic>
      <p:sp>
        <p:nvSpPr>
          <p:cNvPr id="12" name="object 46"/>
          <p:cNvSpPr txBox="1">
            <a:spLocks noGrp="1"/>
          </p:cNvSpPr>
          <p:nvPr>
            <p:ph type="title"/>
            <p:custDataLst>
              <p:tags r:id="rId7"/>
            </p:custDataLst>
          </p:nvPr>
        </p:nvSpPr>
        <p:spPr>
          <a:xfrm>
            <a:off x="5616116" y="424025"/>
            <a:ext cx="2922376" cy="276999"/>
          </a:xfrm>
          <a:prstGeom prst="rect">
            <a:avLst/>
          </a:prstGeom>
        </p:spPr>
        <p:txBody>
          <a:bodyPr vert="horz" wrap="square" lIns="0" tIns="0" rIns="0" bIns="0" rtlCol="0">
            <a:spAutoFit/>
          </a:bodyPr>
          <a:lstStyle/>
          <a:p>
            <a:pPr marL="7470"/>
            <a:r>
              <a:rPr lang="fr-CA" sz="1800" b="1" dirty="0"/>
              <a:t>Conformité de l’INFORMATION</a:t>
            </a:r>
          </a:p>
        </p:txBody>
      </p:sp>
      <p:sp>
        <p:nvSpPr>
          <p:cNvPr id="13" name="TextBox 12"/>
          <p:cNvSpPr txBox="1"/>
          <p:nvPr>
            <p:custDataLst>
              <p:tags r:id="rId8"/>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45584694"/>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758234" y="6494329"/>
            <a:ext cx="385766" cy="365125"/>
          </a:xfrm>
        </p:spPr>
        <p:txBody>
          <a:bodyPr/>
          <a:lstStyle/>
          <a:p>
            <a:fld id="{32D4B517-E49B-41B6-9DBC-23634E0F1CDC}" type="slidenum">
              <a:rPr lang="fr-CA" smtClean="0"/>
              <a:t>13</a:t>
            </a:fld>
            <a:endParaRPr lang="fr-CA"/>
          </a:p>
        </p:txBody>
      </p:sp>
      <p:graphicFrame>
        <p:nvGraphicFramePr>
          <p:cNvPr id="9" name="Table 8"/>
          <p:cNvGraphicFramePr>
            <a:graphicFrameLocks noGrp="1"/>
          </p:cNvGraphicFramePr>
          <p:nvPr>
            <p:custDataLst>
              <p:tags r:id="rId2"/>
            </p:custDataLst>
            <p:extLst>
              <p:ext uri="{D42A27DB-BD31-4B8C-83A1-F6EECF244321}">
                <p14:modId xmlns:p14="http://schemas.microsoft.com/office/powerpoint/2010/main" val="961514068"/>
              </p:ext>
            </p:extLst>
          </p:nvPr>
        </p:nvGraphicFramePr>
        <p:xfrm>
          <a:off x="551448" y="1654460"/>
          <a:ext cx="7987044" cy="149352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29696">
                <a:tc>
                  <a:txBody>
                    <a:bodyPr/>
                    <a:lstStyle/>
                    <a:p>
                      <a:pPr marL="114300" indent="-114300">
                        <a:tabLst>
                          <a:tab pos="114300" algn="l"/>
                        </a:tabLst>
                      </a:pPr>
                      <a:r>
                        <a:rPr lang="fr-CA" sz="1100" b="1" kern="1200" spc="-3" noProof="0">
                          <a:solidFill>
                            <a:prstClr val="black"/>
                          </a:solidFill>
                          <a:latin typeface="+mn-lt"/>
                          <a:ea typeface="+mn-ea"/>
                          <a:cs typeface="Calibri"/>
                        </a:rPr>
                        <a:t>6 – Stockage des données</a:t>
                      </a:r>
                    </a:p>
                  </a:txBody>
                  <a:tcPr>
                    <a:lnB w="12700" cap="flat" cmpd="sng" algn="ctr">
                      <a:solidFill>
                        <a:schemeClr val="bg1">
                          <a:lumMod val="85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714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kern="1200" noProof="0" dirty="0">
                          <a:solidFill>
                            <a:schemeClr val="dk1"/>
                          </a:solidFill>
                          <a:latin typeface="+mn-lt"/>
                          <a:ea typeface="+mn-ea"/>
                          <a:cs typeface="Calibri"/>
                        </a:rPr>
                        <a:t>S’assurer que les données sont stockées de manière sécuritaire, conformément à la Stratégie nationale de cybersécurité et la Loi sur la protection des renseignements personnels.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43584">
                <a:tc>
                  <a:txBody>
                    <a:bodyPr/>
                    <a:lstStyle/>
                    <a:p>
                      <a:pPr marL="231775" lvl="1" indent="-231775">
                        <a:buFont typeface="Wingdings" panose="05000000000000000000" pitchFamily="2" charset="2"/>
                        <a:buChar char="q"/>
                      </a:pPr>
                      <a:r>
                        <a:rPr lang="fr-CA" sz="900" kern="1200" noProof="0">
                          <a:solidFill>
                            <a:schemeClr val="dk1"/>
                          </a:solidFill>
                          <a:latin typeface="+mn-lt"/>
                          <a:ea typeface="+mn-ea"/>
                          <a:cs typeface="Calibri"/>
                        </a:rPr>
                        <a:t>Appliquer les calendriers de conservation et d’élimination mis en place.</a:t>
                      </a:r>
                    </a:p>
                    <a:p>
                      <a:pPr marL="231775" lvl="1" indent="-231775">
                        <a:buFont typeface="Wingdings" panose="05000000000000000000" pitchFamily="2" charset="2"/>
                        <a:buChar char="q"/>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0">
                <a:tc>
                  <a:txBody>
                    <a:bodyPr/>
                    <a:lstStyle/>
                    <a:p>
                      <a:pPr marL="231775" lvl="1" indent="-231775">
                        <a:buFont typeface="Wingdings" panose="05000000000000000000" pitchFamily="2" charset="2"/>
                        <a:buChar char="q"/>
                      </a:pPr>
                      <a:r>
                        <a:rPr lang="fr-CA" sz="900" kern="1200" noProof="0">
                          <a:solidFill>
                            <a:schemeClr val="dk1"/>
                          </a:solidFill>
                          <a:latin typeface="+mn-lt"/>
                          <a:ea typeface="+mn-ea"/>
                          <a:cs typeface="Calibri"/>
                        </a:rPr>
                        <a:t>S’assurer que les données sont stockées d’une façon qui facilite leur recherche, leur accessibilité et leur interopérabilité.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8" name="Table 7"/>
          <p:cNvGraphicFramePr>
            <a:graphicFrameLocks noGrp="1"/>
          </p:cNvGraphicFramePr>
          <p:nvPr>
            <p:custDataLst>
              <p:tags r:id="rId3"/>
            </p:custDataLst>
            <p:extLst>
              <p:ext uri="{D42A27DB-BD31-4B8C-83A1-F6EECF244321}">
                <p14:modId xmlns:p14="http://schemas.microsoft.com/office/powerpoint/2010/main" val="1436261311"/>
              </p:ext>
            </p:extLst>
          </p:nvPr>
        </p:nvGraphicFramePr>
        <p:xfrm>
          <a:off x="555092" y="3284984"/>
          <a:ext cx="7987044" cy="222504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250344">
                <a:tc>
                  <a:txBody>
                    <a:bodyPr/>
                    <a:lstStyle/>
                    <a:p>
                      <a:pPr marL="19628">
                        <a:tabLst>
                          <a:tab pos="228600" algn="l"/>
                        </a:tabLst>
                      </a:pPr>
                      <a:r>
                        <a:rPr lang="fr-CA" sz="1100" b="1" kern="1200" spc="-3" noProof="0">
                          <a:solidFill>
                            <a:prstClr val="black"/>
                          </a:solidFill>
                          <a:latin typeface="+mn-lt"/>
                          <a:ea typeface="+mn-ea"/>
                          <a:cs typeface="Calibri"/>
                        </a:rPr>
                        <a:t>7 – Partage des données</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17872">
                <a:tc>
                  <a:txBody>
                    <a:bodyPr/>
                    <a:lstStyle/>
                    <a:p>
                      <a:pPr marL="171450" lvl="1" indent="-171450">
                        <a:buFont typeface="Wingdings" panose="05000000000000000000" pitchFamily="2" charset="2"/>
                        <a:buChar char="q"/>
                        <a:tabLst>
                          <a:tab pos="114300" algn="l"/>
                        </a:tabLst>
                      </a:pPr>
                      <a:r>
                        <a:rPr lang="fr-CA" sz="900" kern="1200" noProof="0" dirty="0">
                          <a:solidFill>
                            <a:schemeClr val="dk1"/>
                          </a:solidFill>
                          <a:latin typeface="+mn-lt"/>
                          <a:ea typeface="+mn-ea"/>
                          <a:cs typeface="Calibri"/>
                        </a:rPr>
                        <a:t>Les données devraient par défaut être partagées de façon ouverte, conformément à la Directive sur le gouvernement ouvert.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8068">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S’assurer que les données détenues par le gouvernement peuvent être combinées à des données provenant d’autres sources pour permettre l’interprétabilité et l’interopérabilité en vue de l’usage interne et externe.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lvl="0" indent="-171450" algn="l" defTabSz="914400" rtl="0" eaLnBrk="1" latinLnBrk="0" hangingPunct="1">
                        <a:buFont typeface="Wingdings" panose="05000000000000000000" pitchFamily="2" charset="2"/>
                        <a:buChar char="§"/>
                      </a:pPr>
                      <a:r>
                        <a:rPr lang="fr-CA" sz="900" kern="1200" noProof="0">
                          <a:solidFill>
                            <a:prstClr val="black"/>
                          </a:solidFill>
                          <a:latin typeface="+mn-lt"/>
                          <a:ea typeface="+mn-ea"/>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7025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Diminuer la collecte de données redondantes.</a:t>
                      </a:r>
                    </a:p>
                    <a:p>
                      <a:pPr marL="171450"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7025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Autant que faire se peut, réutiliser les données existantes.</a:t>
                      </a:r>
                    </a:p>
                    <a:p>
                      <a:pPr marL="171450"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70252">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Encourager le partage de données et la collaboration.</a:t>
                      </a:r>
                    </a:p>
                    <a:p>
                      <a:pPr marL="171450" lvl="1" indent="-171450">
                        <a:buFont typeface="Wingdings" panose="05000000000000000000" pitchFamily="2" charset="2"/>
                        <a:buChar char="q"/>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171450" marR="2988" lvl="1" indent="-171450">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
        <p:nvSpPr>
          <p:cNvPr id="7" name="Rectangle 6"/>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Rectangle 9"/>
          <p:cNvSpPr/>
          <p:nvPr>
            <p:custDataLst>
              <p:tags r:id="rId5"/>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1" name="Picture 10"/>
          <p:cNvPicPr>
            <a:picLocks noChangeAspect="1"/>
          </p:cNvPicPr>
          <p:nvPr>
            <p:custDataLst>
              <p:tags r:id="rId6"/>
            </p:custDataLst>
          </p:nvPr>
        </p:nvPicPr>
        <p:blipFill>
          <a:blip r:embed="rId11"/>
          <a:stretch>
            <a:fillRect/>
          </a:stretch>
        </p:blipFill>
        <p:spPr>
          <a:xfrm>
            <a:off x="7818390" y="1115580"/>
            <a:ext cx="623496" cy="441212"/>
          </a:xfrm>
          <a:prstGeom prst="rect">
            <a:avLst/>
          </a:prstGeom>
        </p:spPr>
      </p:pic>
      <p:sp>
        <p:nvSpPr>
          <p:cNvPr id="13" name="object 46"/>
          <p:cNvSpPr txBox="1">
            <a:spLocks noGrp="1"/>
          </p:cNvSpPr>
          <p:nvPr>
            <p:ph type="title"/>
            <p:custDataLst>
              <p:tags r:id="rId7"/>
            </p:custDataLst>
          </p:nvPr>
        </p:nvSpPr>
        <p:spPr>
          <a:xfrm>
            <a:off x="5616116" y="416789"/>
            <a:ext cx="2922375" cy="276999"/>
          </a:xfrm>
          <a:prstGeom prst="rect">
            <a:avLst/>
          </a:prstGeom>
        </p:spPr>
        <p:txBody>
          <a:bodyPr vert="horz" wrap="square" lIns="0" tIns="0" rIns="0" bIns="0" rtlCol="0">
            <a:spAutoFit/>
          </a:bodyPr>
          <a:lstStyle/>
          <a:p>
            <a:pPr marL="7470"/>
            <a:r>
              <a:rPr lang="fr-CA" sz="1800" b="1" dirty="0"/>
              <a:t>Conformité de l’INFORMATION</a:t>
            </a:r>
          </a:p>
        </p:txBody>
      </p:sp>
      <p:sp>
        <p:nvSpPr>
          <p:cNvPr id="14" name="TextBox 13"/>
          <p:cNvSpPr txBox="1"/>
          <p:nvPr>
            <p:custDataLst>
              <p:tags r:id="rId8"/>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2836195141"/>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14</a:t>
            </a:fld>
            <a:endParaRPr lang="fr-CA"/>
          </a:p>
        </p:txBody>
      </p:sp>
      <p:graphicFrame>
        <p:nvGraphicFramePr>
          <p:cNvPr id="11" name="Table 10"/>
          <p:cNvGraphicFramePr>
            <a:graphicFrameLocks noGrp="1"/>
          </p:cNvGraphicFramePr>
          <p:nvPr>
            <p:custDataLst>
              <p:tags r:id="rId2"/>
            </p:custDataLst>
            <p:extLst>
              <p:ext uri="{D42A27DB-BD31-4B8C-83A1-F6EECF244321}">
                <p14:modId xmlns:p14="http://schemas.microsoft.com/office/powerpoint/2010/main" val="2267953002"/>
              </p:ext>
            </p:extLst>
          </p:nvPr>
        </p:nvGraphicFramePr>
        <p:xfrm>
          <a:off x="551448" y="1664804"/>
          <a:ext cx="7987044" cy="277368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180020">
                <a:tc>
                  <a:txBody>
                    <a:bodyPr/>
                    <a:lstStyle/>
                    <a:p>
                      <a:pPr lvl="0"/>
                      <a:r>
                        <a:rPr lang="fr-CA" sz="1100" b="1" kern="1200" spc="-3" noProof="0">
                          <a:solidFill>
                            <a:prstClr val="black"/>
                          </a:solidFill>
                          <a:latin typeface="+mn-lt"/>
                          <a:ea typeface="+mn-ea"/>
                          <a:cs typeface="Calibri"/>
                        </a:rPr>
                        <a:t>8- Utiliser des solutions et des normes ouvertes par défaut.</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b="0" kern="1200" spc="-3" noProof="0">
                          <a:solidFill>
                            <a:prstClr val="black"/>
                          </a:solidFill>
                          <a:latin typeface="+mn-lt"/>
                          <a:ea typeface="+mn-ea"/>
                          <a:cs typeface="Calibri"/>
                        </a:rPr>
                        <a:t>Dans la mesure du possible, accorder la priorité à l’utilisation de normes et de logiciels ouverts. </a:t>
                      </a:r>
                    </a:p>
                    <a:p>
                      <a:pPr marL="0" marR="2988" lvl="1" indent="0" algn="l" defTabSz="914400" rtl="0" eaLnBrk="1" fontAlgn="auto" latinLnBrk="0" hangingPunct="1">
                        <a:lnSpc>
                          <a:spcPct val="100000"/>
                        </a:lnSpc>
                        <a:spcBef>
                          <a:spcPct val="0"/>
                        </a:spcBef>
                        <a:spcAft>
                          <a:spcPct val="0"/>
                        </a:spcAft>
                        <a:buClrTx/>
                        <a:buSzTx/>
                        <a:buFont typeface="Wingdings" panose="05000000000000000000" pitchFamily="2" charset="2"/>
                        <a:buNone/>
                        <a:defRPr/>
                      </a:pPr>
                      <a:endParaRPr lang="fr-CA" sz="900" b="0" kern="1200" spc="-3" noProof="0">
                        <a:solidFill>
                          <a:prstClr val="black"/>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b="0" kern="1200" spc="-3" noProof="0" dirty="0">
                          <a:solidFill>
                            <a:prstClr val="black"/>
                          </a:solidFill>
                          <a:latin typeface="+mn-lt"/>
                          <a:ea typeface="+mn-ea"/>
                          <a:cs typeface="Calibri"/>
                        </a:rPr>
                        <a:t>Si l’option de source libre n’est pas disponible ou ne répond pas aux besoins des utilisateurs, privilégier les LCPE non exclusifs à une plateforme aux LCPE propriétaires de façon à éviter la dépendance technologique et à permettre la substituabilité et l’interopérabilité.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6591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b="0" kern="1200" spc="-3" noProof="0">
                          <a:solidFill>
                            <a:prstClr val="black"/>
                          </a:solidFill>
                          <a:latin typeface="+mn-lt"/>
                          <a:ea typeface="+mn-ea"/>
                          <a:cs typeface="Calibri"/>
                        </a:rPr>
                        <a:t>Si l’option appropriée est l’application personnalisée, prendre note que les codes sources écrits par le gouvernement doivent, par défaut, être diffusés dans un format ouvert au moyen des sites Web du gouvernement du Canada et des services désignés par le Secrétariat du Conseil du Trésor du Canada</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6591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b="0" kern="1200" spc="-3" noProof="0">
                          <a:solidFill>
                            <a:prstClr val="black"/>
                          </a:solidFill>
                          <a:latin typeface="+mn-lt"/>
                          <a:ea typeface="+mn-ea"/>
                          <a:cs typeface="Calibri"/>
                        </a:rPr>
                        <a:t>Tous les codes sources ouverts doivent être diffusés en vertu d’une licence de logiciel à source ouverte.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Diffuser les données publiques pour mettre en œuvre différentes initiatives de données ouvertes et d’information ouverte.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graphicFrame>
        <p:nvGraphicFramePr>
          <p:cNvPr id="13" name="Table 12"/>
          <p:cNvGraphicFramePr>
            <a:graphicFrameLocks noGrp="1"/>
          </p:cNvGraphicFramePr>
          <p:nvPr>
            <p:custDataLst>
              <p:tags r:id="rId3"/>
            </p:custDataLst>
            <p:extLst>
              <p:ext uri="{D42A27DB-BD31-4B8C-83A1-F6EECF244321}">
                <p14:modId xmlns:p14="http://schemas.microsoft.com/office/powerpoint/2010/main" val="4003112693"/>
              </p:ext>
            </p:extLst>
          </p:nvPr>
        </p:nvGraphicFramePr>
        <p:xfrm>
          <a:off x="551448" y="4617132"/>
          <a:ext cx="7987044" cy="195072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0">
                <a:tc>
                  <a:txBody>
                    <a:bodyPr/>
                    <a:lstStyle/>
                    <a:p>
                      <a:pPr marL="19628">
                        <a:tabLst>
                          <a:tab pos="228600" algn="l"/>
                        </a:tabLst>
                      </a:pPr>
                      <a:r>
                        <a:rPr lang="fr-CA" sz="1100" b="1" kern="1200" spc="-3" noProof="0">
                          <a:solidFill>
                            <a:prstClr val="black"/>
                          </a:solidFill>
                          <a:latin typeface="+mn-lt"/>
                          <a:ea typeface="+mn-ea"/>
                          <a:cs typeface="Calibri"/>
                        </a:rPr>
                        <a:t>9 – Optimiser la réutilisation</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93732">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b="0" kern="1200" spc="-3" noProof="0">
                          <a:solidFill>
                            <a:prstClr val="black"/>
                          </a:solidFill>
                          <a:latin typeface="+mn-lt"/>
                          <a:ea typeface="+mn-ea"/>
                          <a:cs typeface="Calibri"/>
                        </a:rPr>
                        <a:t>Mettre à profit et réutiliser les solutions, composantes et processus existants.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0192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lang="fr-CA" sz="900" b="0" kern="1200" spc="-3" noProof="0" dirty="0">
                          <a:solidFill>
                            <a:prstClr val="black"/>
                          </a:solidFill>
                          <a:latin typeface="+mn-lt"/>
                          <a:ea typeface="+mn-ea"/>
                          <a:cs typeface="Calibri"/>
                        </a:rPr>
                        <a:t>Choisir des solutions d’organisation et de grappe plutôt que des solutions propres à un ministère.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74104">
                <a:tc>
                  <a:txBody>
                    <a:bodyPr/>
                    <a:lstStyle/>
                    <a:p>
                      <a:pPr marL="168275" marR="0" lvl="1" indent="-168275"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68275"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Réaliser la simplification en réduisant au minimum le dédoublement des composants et en adhérant aux normes qui s’appliquent.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1829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Informer le CEAI du GC relativement aux investissements et aux innovations du Ministère.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5447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Partager le code publiquement, s’il y a lieu, et si ce n’est pas le cas, le partager au sein du gouvernement du Canada.</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
        <p:nvSpPr>
          <p:cNvPr id="7" name="Rectangle 6"/>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p:cNvSpPr/>
          <p:nvPr>
            <p:custDataLst>
              <p:tags r:id="rId5"/>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9" name="Picture 8"/>
          <p:cNvPicPr>
            <a:picLocks noChangeAspect="1"/>
          </p:cNvPicPr>
          <p:nvPr>
            <p:custDataLst>
              <p:tags r:id="rId6"/>
            </p:custDataLst>
          </p:nvPr>
        </p:nvPicPr>
        <p:blipFill>
          <a:blip r:embed="rId11"/>
          <a:stretch>
            <a:fillRect/>
          </a:stretch>
        </p:blipFill>
        <p:spPr>
          <a:xfrm>
            <a:off x="7776356" y="1068875"/>
            <a:ext cx="641100" cy="508722"/>
          </a:xfrm>
          <a:prstGeom prst="rect">
            <a:avLst/>
          </a:prstGeom>
        </p:spPr>
      </p:pic>
      <p:sp>
        <p:nvSpPr>
          <p:cNvPr id="12" name="object 46"/>
          <p:cNvSpPr txBox="1">
            <a:spLocks noGrp="1"/>
          </p:cNvSpPr>
          <p:nvPr>
            <p:ph type="title"/>
            <p:custDataLst>
              <p:tags r:id="rId7"/>
            </p:custDataLst>
          </p:nvPr>
        </p:nvSpPr>
        <p:spPr>
          <a:xfrm>
            <a:off x="5616116" y="428647"/>
            <a:ext cx="2905353" cy="276999"/>
          </a:xfrm>
          <a:prstGeom prst="rect">
            <a:avLst/>
          </a:prstGeom>
        </p:spPr>
        <p:txBody>
          <a:bodyPr vert="horz" wrap="square" lIns="0" tIns="0" rIns="0" bIns="0" rtlCol="0">
            <a:spAutoFit/>
          </a:bodyPr>
          <a:lstStyle/>
          <a:p>
            <a:pPr marL="7470"/>
            <a:r>
              <a:rPr lang="fr-CA" sz="1800" b="1" dirty="0"/>
              <a:t>Conformité des APPLICATIONS</a:t>
            </a:r>
          </a:p>
        </p:txBody>
      </p:sp>
      <p:sp>
        <p:nvSpPr>
          <p:cNvPr id="10" name="TextBox 9"/>
          <p:cNvSpPr txBox="1"/>
          <p:nvPr>
            <p:custDataLst>
              <p:tags r:id="rId8"/>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2167277506"/>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15</a:t>
            </a:fld>
            <a:endParaRPr lang="fr-CA"/>
          </a:p>
        </p:txBody>
      </p:sp>
      <p:graphicFrame>
        <p:nvGraphicFramePr>
          <p:cNvPr id="11" name="Table 10"/>
          <p:cNvGraphicFramePr>
            <a:graphicFrameLocks noGrp="1"/>
          </p:cNvGraphicFramePr>
          <p:nvPr>
            <p:custDataLst>
              <p:tags r:id="rId2"/>
            </p:custDataLst>
            <p:extLst>
              <p:ext uri="{D42A27DB-BD31-4B8C-83A1-F6EECF244321}">
                <p14:modId xmlns:p14="http://schemas.microsoft.com/office/powerpoint/2010/main" val="541589745"/>
              </p:ext>
            </p:extLst>
          </p:nvPr>
        </p:nvGraphicFramePr>
        <p:xfrm>
          <a:off x="551448" y="1664804"/>
          <a:ext cx="7987044" cy="249936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180020">
                <a:tc>
                  <a:txBody>
                    <a:bodyPr/>
                    <a:lstStyle/>
                    <a:p>
                      <a:pPr lvl="0"/>
                      <a:r>
                        <a:rPr lang="fr-CA" sz="1100" b="1" kern="1200" spc="-3" noProof="0">
                          <a:solidFill>
                            <a:prstClr val="black"/>
                          </a:solidFill>
                          <a:latin typeface="+mn-lt"/>
                          <a:ea typeface="+mn-ea"/>
                          <a:cs typeface="Calibri"/>
                        </a:rPr>
                        <a:t>10- Permettre l’interopérabilité</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kumimoji="0" lang="fr-CA" sz="900" b="0" i="0" u="none" strike="noStrike" kern="1200" cap="none" spc="0" normalizeH="0" baseline="0" noProof="0">
                          <a:ln>
                            <a:noFill/>
                          </a:ln>
                          <a:solidFill>
                            <a:prstClr val="black"/>
                          </a:solidFill>
                          <a:effectLst/>
                          <a:uLnTx/>
                          <a:uFillTx/>
                          <a:latin typeface="+mn-lt"/>
                          <a:ea typeface="+mn-ea"/>
                          <a:cs typeface="Calibri"/>
                        </a:rPr>
                        <a:t>Présenter toutes les fonctionnalités en tant que services</a:t>
                      </a:r>
                    </a:p>
                    <a:p>
                      <a:pPr marL="0" marR="2988" lvl="1" indent="0" algn="l" defTabSz="914400" rtl="0" eaLnBrk="1" fontAlgn="auto" latinLnBrk="0" hangingPunct="1">
                        <a:lnSpc>
                          <a:spcPct val="100000"/>
                        </a:lnSpc>
                        <a:spcBef>
                          <a:spcPct val="0"/>
                        </a:spcBef>
                        <a:spcAft>
                          <a:spcPct val="0"/>
                        </a:spcAft>
                        <a:buClrTx/>
                        <a:buSzTx/>
                        <a:buFont typeface="Wingdings" panose="05000000000000000000" pitchFamily="2" charset="2"/>
                        <a:buNone/>
                        <a:defRPr/>
                      </a:pPr>
                      <a:endParaRPr kumimoji="0" lang="fr-CA" sz="900" b="0" i="0" u="none" strike="noStrike" kern="1200" cap="none" spc="0" normalizeH="0" baseline="0" noProof="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3732">
                <a:tc>
                  <a:txBody>
                    <a:bodyPr/>
                    <a:lstStyle/>
                    <a:p>
                      <a:pPr marL="171450" marR="2988"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kumimoji="0" lang="fr-CA" sz="900" b="0" i="0" u="none" strike="noStrike" kern="1200" cap="none" spc="0" normalizeH="0" baseline="0" noProof="0" dirty="0">
                          <a:ln>
                            <a:noFill/>
                          </a:ln>
                          <a:solidFill>
                            <a:prstClr val="black"/>
                          </a:solidFill>
                          <a:effectLst/>
                          <a:uLnTx/>
                          <a:uFillTx/>
                          <a:latin typeface="+mn-lt"/>
                          <a:ea typeface="+mn-ea"/>
                          <a:cs typeface="Calibri"/>
                        </a:rPr>
                        <a:t>Utiliser des </a:t>
                      </a:r>
                      <a:r>
                        <a:rPr kumimoji="0" lang="fr-CA" sz="900" b="0" i="0" u="none" strike="noStrike" kern="1200" cap="none" spc="0" normalizeH="0" baseline="0" noProof="0" dirty="0" err="1">
                          <a:ln>
                            <a:noFill/>
                          </a:ln>
                          <a:solidFill>
                            <a:prstClr val="black"/>
                          </a:solidFill>
                          <a:effectLst/>
                          <a:uLnTx/>
                          <a:uFillTx/>
                          <a:latin typeface="+mn-lt"/>
                          <a:ea typeface="+mn-ea"/>
                          <a:cs typeface="Calibri"/>
                        </a:rPr>
                        <a:t>microservices</a:t>
                      </a:r>
                      <a:r>
                        <a:rPr kumimoji="0" lang="fr-CA" sz="900" b="0" i="0" u="none" strike="noStrike" kern="1200" cap="none" spc="0" normalizeH="0" baseline="0" noProof="0" dirty="0">
                          <a:ln>
                            <a:noFill/>
                          </a:ln>
                          <a:solidFill>
                            <a:prstClr val="black"/>
                          </a:solidFill>
                          <a:effectLst/>
                          <a:uLnTx/>
                          <a:uFillTx/>
                          <a:latin typeface="+mn-lt"/>
                          <a:ea typeface="+mn-ea"/>
                          <a:cs typeface="Calibri"/>
                        </a:rPr>
                        <a:t> articulés autour des capacités de l’organisation. Axer chaque service sur un seul objectif.</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6591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Exécuter chaque service de TI dans le cadre de son propre processus avant de le diffuser aux autres services de TI par l’intermédiaire d’une interface bien-défini, comme une interface de programmation d’application (IPA) HTTPS conformément à l’annexe B – Procédures obligatoires pour les interfaces de programmation d’applications.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Exécuter les applications dans les conteneurs.</a:t>
                      </a:r>
                    </a:p>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endParaRPr kumimoji="0" lang="fr-CA" sz="900" b="0" i="0" u="none" strike="noStrike" kern="1200" cap="none" spc="0" normalizeH="0" baseline="0" noProof="0">
                        <a:ln>
                          <a:noFill/>
                        </a:ln>
                        <a:solidFill>
                          <a:prstClr val="black"/>
                        </a:solidFill>
                        <a:effectLst/>
                        <a:uLnTx/>
                        <a:uFillTx/>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138100">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tabLst>
                          <a:tab pos="114300" algn="l"/>
                        </a:tabLst>
                        <a:defRPr/>
                      </a:pPr>
                      <a:r>
                        <a:rPr kumimoji="0" lang="fr-CA" sz="900" b="0" i="0" u="none" strike="noStrike" kern="1200" cap="none" spc="0" normalizeH="0" baseline="0" noProof="0">
                          <a:ln>
                            <a:noFill/>
                          </a:ln>
                          <a:solidFill>
                            <a:prstClr val="black"/>
                          </a:solidFill>
                          <a:effectLst/>
                          <a:uLnTx/>
                          <a:uFillTx/>
                          <a:latin typeface="+mn-lt"/>
                          <a:ea typeface="+mn-ea"/>
                          <a:cs typeface="Calibri"/>
                        </a:rPr>
                        <a:t>Tirer parti de la plateforme d’échange numérique du GC pour différents composants tels que l’API Store, la messagerie et le bus de service du GC.</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sp>
        <p:nvSpPr>
          <p:cNvPr id="7" name="Rectangle 6"/>
          <p:cNvSpPr/>
          <p:nvPr>
            <p:custDataLst>
              <p:tags r:id="rId3"/>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p:cNvSpPr/>
          <p:nvPr>
            <p:custDataLst>
              <p:tags r:id="rId4"/>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0" name="Picture 9"/>
          <p:cNvPicPr>
            <a:picLocks noChangeAspect="1"/>
          </p:cNvPicPr>
          <p:nvPr>
            <p:custDataLst>
              <p:tags r:id="rId5"/>
            </p:custDataLst>
          </p:nvPr>
        </p:nvPicPr>
        <p:blipFill>
          <a:blip r:embed="rId10"/>
          <a:stretch>
            <a:fillRect/>
          </a:stretch>
        </p:blipFill>
        <p:spPr>
          <a:xfrm>
            <a:off x="7776356" y="1068875"/>
            <a:ext cx="641100" cy="508722"/>
          </a:xfrm>
          <a:prstGeom prst="rect">
            <a:avLst/>
          </a:prstGeom>
        </p:spPr>
      </p:pic>
      <p:sp>
        <p:nvSpPr>
          <p:cNvPr id="13" name="object 46"/>
          <p:cNvSpPr txBox="1">
            <a:spLocks noGrp="1"/>
          </p:cNvSpPr>
          <p:nvPr>
            <p:ph type="title"/>
            <p:custDataLst>
              <p:tags r:id="rId6"/>
            </p:custDataLst>
          </p:nvPr>
        </p:nvSpPr>
        <p:spPr>
          <a:xfrm>
            <a:off x="5616116" y="416095"/>
            <a:ext cx="2939470" cy="276999"/>
          </a:xfrm>
          <a:prstGeom prst="rect">
            <a:avLst/>
          </a:prstGeom>
        </p:spPr>
        <p:txBody>
          <a:bodyPr vert="horz" wrap="square" lIns="0" tIns="0" rIns="0" bIns="0" rtlCol="0">
            <a:spAutoFit/>
          </a:bodyPr>
          <a:lstStyle/>
          <a:p>
            <a:pPr marL="7470"/>
            <a:r>
              <a:rPr lang="fr-CA" sz="1800" b="1" dirty="0"/>
              <a:t>Conformité des APPLICATIONS</a:t>
            </a:r>
          </a:p>
        </p:txBody>
      </p:sp>
      <p:sp>
        <p:nvSpPr>
          <p:cNvPr id="14" name="TextBox 13"/>
          <p:cNvSpPr txBox="1"/>
          <p:nvPr>
            <p:custDataLst>
              <p:tags r:id="rId7"/>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2033418948"/>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16</a:t>
            </a:fld>
            <a:endParaRPr lang="fr-CA"/>
          </a:p>
        </p:txBody>
      </p:sp>
      <p:graphicFrame>
        <p:nvGraphicFramePr>
          <p:cNvPr id="8" name="Table 7"/>
          <p:cNvGraphicFramePr>
            <a:graphicFrameLocks noGrp="1"/>
          </p:cNvGraphicFramePr>
          <p:nvPr>
            <p:custDataLst>
              <p:tags r:id="rId2"/>
            </p:custDataLst>
            <p:extLst>
              <p:ext uri="{D42A27DB-BD31-4B8C-83A1-F6EECF244321}">
                <p14:modId xmlns:p14="http://schemas.microsoft.com/office/powerpoint/2010/main" val="2776634693"/>
              </p:ext>
            </p:extLst>
          </p:nvPr>
        </p:nvGraphicFramePr>
        <p:xfrm>
          <a:off x="551448" y="1661160"/>
          <a:ext cx="7987044" cy="163068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0">
                <a:tc>
                  <a:txBody>
                    <a:bodyPr/>
                    <a:lstStyle/>
                    <a:p>
                      <a:pPr marL="114300" indent="-114300">
                        <a:tabLst>
                          <a:tab pos="114300" algn="l"/>
                        </a:tabLst>
                      </a:pPr>
                      <a:r>
                        <a:rPr lang="fr-CA" sz="1100" b="1" kern="1200" spc="-3" noProof="0">
                          <a:solidFill>
                            <a:prstClr val="black"/>
                          </a:solidFill>
                          <a:latin typeface="+mn-lt"/>
                          <a:ea typeface="+mn-ea"/>
                          <a:cs typeface="Calibri"/>
                        </a:rPr>
                        <a:t>11 – Utiliser d’abord le nuage*</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51676">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a:solidFill>
                            <a:schemeClr val="dk1"/>
                          </a:solidFill>
                          <a:latin typeface="+mn-lt"/>
                          <a:ea typeface="+mn-ea"/>
                          <a:cs typeface="Calibri"/>
                        </a:rPr>
                        <a:t>Appliquer cet ordre de préférence : Logiciel en tant que service (SaaS) d’abord, puis Plateforme en tant que service (PaaS), et enfin Infrastructure en tant que service (IaaS).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89188">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dirty="0">
                          <a:solidFill>
                            <a:schemeClr val="dk1"/>
                          </a:solidFill>
                          <a:latin typeface="+mn-lt"/>
                          <a:ea typeface="+mn-ea"/>
                          <a:cs typeface="Calibri"/>
                        </a:rPr>
                        <a:t>Appliquer cet ordre de préférence : Nuage public d’abord, puis nuage hybride, ensuite nuage privé, et enfin des solutions non liées aux nuages (sur place).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02900">
                <a:tc>
                  <a:txBody>
                    <a:bodyPr/>
                    <a:lstStyle/>
                    <a:p>
                      <a:pPr marL="231775" marR="0"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a:solidFill>
                            <a:schemeClr val="dk1"/>
                          </a:solidFill>
                          <a:latin typeface="+mn-lt"/>
                          <a:ea typeface="+mn-ea"/>
                          <a:cs typeface="Calibri"/>
                        </a:rPr>
                        <a:t>Concevoir la mobilité sur le nuage et élaborer une stratégie de sortie pour éviter l’immobilisation des fournisseurs.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11" name="Table 10"/>
          <p:cNvGraphicFramePr>
            <a:graphicFrameLocks noGrp="1"/>
          </p:cNvGraphicFramePr>
          <p:nvPr>
            <p:custDataLst>
              <p:tags r:id="rId3"/>
            </p:custDataLst>
            <p:extLst>
              <p:ext uri="{D42A27DB-BD31-4B8C-83A1-F6EECF244321}">
                <p14:modId xmlns:p14="http://schemas.microsoft.com/office/powerpoint/2010/main" val="2481267044"/>
              </p:ext>
            </p:extLst>
          </p:nvPr>
        </p:nvGraphicFramePr>
        <p:xfrm>
          <a:off x="551448" y="3753036"/>
          <a:ext cx="7987044" cy="188976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0">
                <a:tc>
                  <a:txBody>
                    <a:bodyPr/>
                    <a:lstStyle/>
                    <a:p>
                      <a:pPr marL="7470"/>
                      <a:r>
                        <a:rPr lang="fr-CA" sz="1100" b="1" kern="1200" spc="-3" noProof="0">
                          <a:solidFill>
                            <a:prstClr val="black"/>
                          </a:solidFill>
                          <a:latin typeface="+mn-lt"/>
                          <a:ea typeface="+mn-ea"/>
                          <a:cs typeface="Calibri"/>
                        </a:rPr>
                        <a:t>12 – Conception pour le rendement, la disponibilité et l’évolutivité</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235260">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Concevoir en gardant à l’esprit la résilience.</a:t>
                      </a:r>
                    </a:p>
                    <a:p>
                      <a:pPr marL="0" marR="7851" lvl="1" indent="0">
                        <a:buFont typeface="Wingdings" panose="05000000000000000000" pitchFamily="2" charset="2"/>
                        <a:buNone/>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buFont typeface="Wingdings" panose="05000000000000000000" pitchFamily="2" charset="2"/>
                        <a:buChar cha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244780">
                <a:tc>
                  <a:txBody>
                    <a:bodyPr/>
                    <a:lstStyle/>
                    <a:p>
                      <a:pPr marL="171450" indent="-171450" fontAlgn="t">
                        <a:buFont typeface="Wingdings" panose="05000000000000000000" pitchFamily="2" charset="2"/>
                        <a:buChar char="q"/>
                      </a:pPr>
                      <a:r>
                        <a:rPr lang="fr-CA" sz="900" kern="1200" noProof="0" dirty="0">
                          <a:solidFill>
                            <a:schemeClr val="dk1"/>
                          </a:solidFill>
                          <a:latin typeface="+mn-lt"/>
                          <a:ea typeface="+mn-ea"/>
                          <a:cs typeface="Calibri"/>
                        </a:rPr>
                        <a:t>S’assurer que les temps de réponse respectent les besoins en matière d’accessibilité des utilisateurs.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199292">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Prendre en charge les déploiements sans temps d’arrêt en vue de l’entretien planifié et non planifié.</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02090">
                <a:tc>
                  <a:txBody>
                    <a:bodyPr/>
                    <a:lstStyle/>
                    <a:p>
                      <a:pPr marL="171450" marR="7851"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Utiliser des architectures distribuées, supposer qu’une défaillance se produira, traiter les erreurs avec élégance et surveiller activement.</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marR="2988" lvl="1" indent="-231775" algn="l" defTabSz="914400" rtl="0" eaLnBrk="1" fontAlgn="auto" latinLnBrk="0" hangingPunct="1">
                        <a:lnSpc>
                          <a:spcPct val="100000"/>
                        </a:lnSpc>
                        <a:spcBef>
                          <a:spcPct val="0"/>
                        </a:spcBef>
                        <a:spcAft>
                          <a:spcPct val="0"/>
                        </a:spcAft>
                        <a:buClrTx/>
                        <a:buSzTx/>
                        <a:buFont typeface="Wingdings" panose="05000000000000000000" pitchFamily="2" charset="2"/>
                        <a:buChar char="§"/>
                        <a:defRPr/>
                      </a:pPr>
                      <a:r>
                        <a:rPr lang="fr-CA" sz="900"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
        <p:nvSpPr>
          <p:cNvPr id="7" name="Rectangle 6"/>
          <p:cNvSpPr/>
          <p:nvPr>
            <p:custDataLst>
              <p:tags r:id="rId4"/>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p:cNvSpPr/>
          <p:nvPr>
            <p:custDataLst>
              <p:tags r:id="rId5"/>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0" name="Picture 9"/>
          <p:cNvPicPr>
            <a:picLocks noChangeAspect="1"/>
          </p:cNvPicPr>
          <p:nvPr>
            <p:custDataLst>
              <p:tags r:id="rId6"/>
            </p:custDataLst>
          </p:nvPr>
        </p:nvPicPr>
        <p:blipFill>
          <a:blip r:embed="rId12"/>
          <a:stretch>
            <a:fillRect/>
          </a:stretch>
        </p:blipFill>
        <p:spPr>
          <a:xfrm>
            <a:off x="7683914" y="1069802"/>
            <a:ext cx="757972" cy="446864"/>
          </a:xfrm>
          <a:prstGeom prst="rect">
            <a:avLst/>
          </a:prstGeom>
        </p:spPr>
      </p:pic>
      <p:sp>
        <p:nvSpPr>
          <p:cNvPr id="3" name="TextBox 2"/>
          <p:cNvSpPr txBox="1"/>
          <p:nvPr>
            <p:custDataLst>
              <p:tags r:id="rId7"/>
            </p:custDataLst>
          </p:nvPr>
        </p:nvSpPr>
        <p:spPr>
          <a:xfrm>
            <a:off x="469573" y="6515580"/>
            <a:ext cx="8417689" cy="338554"/>
          </a:xfrm>
          <a:prstGeom prst="rect">
            <a:avLst/>
          </a:prstGeom>
          <a:noFill/>
        </p:spPr>
        <p:txBody>
          <a:bodyPr wrap="none" rtlCol="0">
            <a:spAutoFit/>
          </a:bodyPr>
          <a:lstStyle/>
          <a:p>
            <a:r>
              <a:rPr lang="fr-CA" sz="800" b="1"/>
              <a:t>* Remarque </a:t>
            </a:r>
            <a:r>
              <a:rPr lang="fr-CA" sz="800"/>
              <a:t>: Conformément au dirigeant principal de l’information (DPI) du Canada, tous les renouvellements d’OpenText et du SAP seront maintenant effectués au moyen de la nouvelle Politique </a:t>
            </a:r>
            <a:br>
              <a:rPr lang="fr-CA" sz="800"/>
            </a:br>
            <a:r>
              <a:rPr lang="fr-CA" sz="800"/>
              <a:t>du « nuage d’abord », qui prévoit un logiciel en tant que service (SaaS).</a:t>
            </a:r>
          </a:p>
        </p:txBody>
      </p:sp>
      <p:sp>
        <p:nvSpPr>
          <p:cNvPr id="12" name="object 46"/>
          <p:cNvSpPr txBox="1">
            <a:spLocks noGrp="1"/>
          </p:cNvSpPr>
          <p:nvPr>
            <p:ph type="title"/>
            <p:custDataLst>
              <p:tags r:id="rId8"/>
            </p:custDataLst>
          </p:nvPr>
        </p:nvSpPr>
        <p:spPr>
          <a:xfrm>
            <a:off x="5472100" y="426296"/>
            <a:ext cx="3075593" cy="276999"/>
          </a:xfrm>
          <a:prstGeom prst="rect">
            <a:avLst/>
          </a:prstGeom>
        </p:spPr>
        <p:txBody>
          <a:bodyPr vert="horz" wrap="square" lIns="0" tIns="0" rIns="0" bIns="0" rtlCol="0">
            <a:spAutoFit/>
          </a:bodyPr>
          <a:lstStyle/>
          <a:p>
            <a:pPr marL="7470"/>
            <a:r>
              <a:rPr lang="fr-CA" sz="1800" b="1" dirty="0"/>
              <a:t>Conformité des TECHNOLOGIES</a:t>
            </a:r>
          </a:p>
        </p:txBody>
      </p:sp>
      <p:sp>
        <p:nvSpPr>
          <p:cNvPr id="13" name="TextBox 12"/>
          <p:cNvSpPr txBox="1"/>
          <p:nvPr>
            <p:custDataLst>
              <p:tags r:id="rId9"/>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3263201419"/>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17</a:t>
            </a:fld>
            <a:endParaRPr lang="fr-CA"/>
          </a:p>
        </p:txBody>
      </p:sp>
      <p:graphicFrame>
        <p:nvGraphicFramePr>
          <p:cNvPr id="9" name="Table 8"/>
          <p:cNvGraphicFramePr>
            <a:graphicFrameLocks noGrp="1"/>
          </p:cNvGraphicFramePr>
          <p:nvPr>
            <p:custDataLst>
              <p:tags r:id="rId2"/>
            </p:custDataLst>
            <p:extLst>
              <p:ext uri="{D42A27DB-BD31-4B8C-83A1-F6EECF244321}">
                <p14:modId xmlns:p14="http://schemas.microsoft.com/office/powerpoint/2010/main" val="3402239766"/>
              </p:ext>
            </p:extLst>
          </p:nvPr>
        </p:nvGraphicFramePr>
        <p:xfrm>
          <a:off x="551448" y="1664804"/>
          <a:ext cx="7987044" cy="2270760"/>
        </p:xfrm>
        <a:graphic>
          <a:graphicData uri="http://schemas.openxmlformats.org/drawingml/2006/table">
            <a:tbl>
              <a:tblPr>
                <a:tableStyleId>{5C22544A-7EE6-4342-B048-85BDC9FD1C3A}</a:tableStyleId>
              </a:tblPr>
              <a:tblGrid>
                <a:gridCol w="3993522">
                  <a:extLst>
                    <a:ext uri="{9D8B030D-6E8A-4147-A177-3AD203B41FA5}">
                      <a16:colId xmlns="" xmlns:a16="http://schemas.microsoft.com/office/drawing/2014/main" val="20000"/>
                    </a:ext>
                  </a:extLst>
                </a:gridCol>
                <a:gridCol w="3993522">
                  <a:extLst>
                    <a:ext uri="{9D8B030D-6E8A-4147-A177-3AD203B41FA5}">
                      <a16:colId xmlns="" xmlns:a16="http://schemas.microsoft.com/office/drawing/2014/main" val="20001"/>
                    </a:ext>
                  </a:extLst>
                </a:gridCol>
              </a:tblGrid>
              <a:tr h="140204">
                <a:tc>
                  <a:txBody>
                    <a:bodyPr/>
                    <a:lstStyle/>
                    <a:p>
                      <a:pPr marL="7470"/>
                      <a:r>
                        <a:rPr lang="fr-CA" sz="1100" b="1" kern="1200" spc="-3" noProof="0">
                          <a:solidFill>
                            <a:prstClr val="black"/>
                          </a:solidFill>
                          <a:latin typeface="+mn-lt"/>
                          <a:ea typeface="+mn-ea"/>
                          <a:cs typeface="Calibri"/>
                        </a:rPr>
                        <a:t>13 – Conception pour la sécurité et la protection de la vie privée</a:t>
                      </a:r>
                    </a:p>
                  </a:txBody>
                  <a:tcPr>
                    <a:lnB w="12700" cap="flat" cmpd="sng" algn="ctr">
                      <a:solidFill>
                        <a:schemeClr val="bg1">
                          <a:lumMod val="85000"/>
                        </a:schemeClr>
                      </a:solidFill>
                      <a:prstDash val="solid"/>
                      <a:round/>
                      <a:headEnd type="none" w="med" len="med"/>
                      <a:tailEnd type="none" w="med" len="med"/>
                    </a:lnB>
                  </a:tcPr>
                </a:tc>
                <a:tc>
                  <a:txBody>
                    <a:bodyPr/>
                    <a:lstStyle/>
                    <a:p>
                      <a:pPr marL="7470" marR="0" lvl="0" indent="0" algn="l" defTabSz="914400" rtl="0" eaLnBrk="1" fontAlgn="auto" latinLnBrk="0" hangingPunct="1">
                        <a:lnSpc>
                          <a:spcPct val="100000"/>
                        </a:lnSpc>
                        <a:spcBef>
                          <a:spcPct val="0"/>
                        </a:spcBef>
                        <a:spcAft>
                          <a:spcPct val="0"/>
                        </a:spcAft>
                        <a:buClrTx/>
                        <a:buSzTx/>
                        <a:buFontTx/>
                        <a:buNone/>
                        <a:defRPr/>
                      </a:pPr>
                      <a:r>
                        <a:rPr lang="fr-CA" sz="1100" b="1" spc="-3" noProof="0">
                          <a:solidFill>
                            <a:prstClr val="black"/>
                          </a:solidFill>
                          <a:cs typeface="Calibri"/>
                        </a:rPr>
                        <a:t>COMMENT procédera-t-on?</a:t>
                      </a:r>
                    </a:p>
                  </a:txBody>
                  <a:tcPr>
                    <a:lnB w="12700" cap="flat" cmpd="sng" algn="ctr">
                      <a:solidFill>
                        <a:schemeClr val="bg1">
                          <a:lumMod val="85000"/>
                        </a:schemeClr>
                      </a:solidFill>
                      <a:prstDash val="solid"/>
                      <a:round/>
                      <a:headEnd type="none" w="med" len="med"/>
                      <a:tailEnd type="none" w="med" len="med"/>
                    </a:lnB>
                  </a:tcPr>
                </a:tc>
                <a:extLst>
                  <a:ext uri="{0D108BD9-81ED-4DB2-BD59-A6C34878D82A}">
                    <a16:rowId xmlns="" xmlns:a16="http://schemas.microsoft.com/office/drawing/2014/main" val="10000"/>
                  </a:ext>
                </a:extLst>
              </a:tr>
              <a:tr h="153916">
                <a:tc>
                  <a:txBody>
                    <a:bodyPr/>
                    <a:lstStyle/>
                    <a:p>
                      <a:pPr marL="171450" lvl="1" indent="-171450">
                        <a:buFont typeface="Wingdings" panose="05000000000000000000" pitchFamily="2" charset="2"/>
                        <a:buChar char="q"/>
                        <a:tabLst>
                          <a:tab pos="114300" algn="l"/>
                        </a:tabLst>
                      </a:pPr>
                      <a:r>
                        <a:rPr lang="fr-CA" sz="900" kern="1200" noProof="0">
                          <a:solidFill>
                            <a:schemeClr val="dk1"/>
                          </a:solidFill>
                          <a:latin typeface="+mn-lt"/>
                          <a:ea typeface="+mn-ea"/>
                          <a:cs typeface="Calibri"/>
                        </a:rPr>
                        <a:t>Mettre en œuvre les mesures de sécurité dans toutes les couches architecturales.</a:t>
                      </a:r>
                    </a:p>
                    <a:p>
                      <a:pPr marL="0" lvl="1" indent="0">
                        <a:buFont typeface="Wingdings" panose="05000000000000000000" pitchFamily="2" charset="2"/>
                        <a:buNone/>
                        <a:tabLst>
                          <a:tab pos="114300" algn="l"/>
                        </a:tabLst>
                      </a:pPr>
                      <a:endParaRPr lang="fr-CA" sz="900" kern="1200" noProof="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spc="-41"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98108">
                <a:tc>
                  <a:txBody>
                    <a:bodyPr/>
                    <a:lstStyle/>
                    <a:p>
                      <a:pPr marL="171450" lvl="1" indent="-171450">
                        <a:buFont typeface="Wingdings" panose="05000000000000000000" pitchFamily="2" charset="2"/>
                        <a:buChar char="q"/>
                        <a:tabLst>
                          <a:tab pos="114300" algn="l"/>
                        </a:tabLst>
                      </a:pPr>
                      <a:r>
                        <a:rPr lang="fr-CA" sz="900" kern="1200" noProof="0" dirty="0">
                          <a:solidFill>
                            <a:schemeClr val="dk1"/>
                          </a:solidFill>
                          <a:latin typeface="+mn-lt"/>
                          <a:ea typeface="+mn-ea"/>
                          <a:cs typeface="Calibri"/>
                        </a:rPr>
                        <a:t>Bien catégoriser les données pour déterminer les mesures de protection adéquates.</a:t>
                      </a:r>
                    </a:p>
                    <a:p>
                      <a:pPr marL="0" lvl="1" indent="0">
                        <a:buFont typeface="Wingdings" panose="05000000000000000000" pitchFamily="2" charset="2"/>
                        <a:buNone/>
                        <a:tabLst>
                          <a:tab pos="114300" algn="l"/>
                        </a:tabLst>
                      </a:pPr>
                      <a:endParaRPr lang="fr-CA" sz="900" kern="1200" noProof="0" dirty="0">
                        <a:solidFill>
                          <a:schemeClr val="dk1"/>
                        </a:solidFill>
                        <a:latin typeface="+mn-lt"/>
                        <a:ea typeface="+mn-ea"/>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spc="-41"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02676">
                <a:tc>
                  <a:txBody>
                    <a:bodyPr/>
                    <a:lstStyle/>
                    <a:p>
                      <a:pPr marL="171450" indent="-171450">
                        <a:buFont typeface="Wingdings" panose="05000000000000000000" pitchFamily="2" charset="2"/>
                        <a:buChar char="q"/>
                      </a:pPr>
                      <a:r>
                        <a:rPr lang="fr-CA" sz="900" kern="1200" noProof="0">
                          <a:solidFill>
                            <a:schemeClr val="dk1"/>
                          </a:solidFill>
                          <a:latin typeface="+mn-lt"/>
                          <a:ea typeface="+mn-ea"/>
                          <a:cs typeface="Calibri"/>
                        </a:rPr>
                        <a:t>Effectuer une évaluation des facteurs relatifs à la vie privée (EFVP) et atténuer les risques lorsqu’il s’agit de renseignements personnels.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spc="-41" noProof="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02676">
                <a:tc>
                  <a:txBody>
                    <a:bodyPr/>
                    <a:lstStyle/>
                    <a:p>
                      <a:pPr marL="171450" marR="0" lvl="1" indent="-171450" algn="l" defTabSz="914400" rtl="0" eaLnBrk="1" fontAlgn="auto" latinLnBrk="0" hangingPunct="1">
                        <a:lnSpc>
                          <a:spcPct val="100000"/>
                        </a:lnSpc>
                        <a:spcBef>
                          <a:spcPct val="0"/>
                        </a:spcBef>
                        <a:spcAft>
                          <a:spcPct val="0"/>
                        </a:spcAft>
                        <a:buClrTx/>
                        <a:buSzTx/>
                        <a:buFont typeface="Wingdings" panose="05000000000000000000" pitchFamily="2" charset="2"/>
                        <a:buChar char="q"/>
                        <a:defRPr/>
                      </a:pPr>
                      <a:r>
                        <a:rPr lang="fr-CA" sz="900" kern="1200" noProof="0" dirty="0">
                          <a:solidFill>
                            <a:schemeClr val="dk1"/>
                          </a:solidFill>
                          <a:latin typeface="+mn-lt"/>
                          <a:ea typeface="+mn-ea"/>
                          <a:cs typeface="Calibri"/>
                        </a:rPr>
                        <a:t>Trouver l’équilibre entre les besoins des utilisateurs et de l’organisation en utilisant des mesures de sécurité proportionnées et des mesures adéquates de protection des renseignements personnels. </a:t>
                      </a:r>
                    </a:p>
                    <a:p>
                      <a:pPr marL="171450" lvl="1" indent="-171450">
                        <a:buFont typeface="Wingdings" panose="05000000000000000000" pitchFamily="2" charset="2"/>
                        <a:buChar char="q"/>
                      </a:pPr>
                      <a:endParaRPr lang="fr-CA" sz="900" spc="-41" noProof="0" dirty="0">
                        <a:solidFill>
                          <a:prstClr val="black"/>
                        </a:solidFill>
                        <a:cs typeface="Calibri"/>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231775" lvl="1" indent="-231775">
                        <a:buFont typeface="Wingdings" panose="05000000000000000000" pitchFamily="2" charset="2"/>
                        <a:buChar char="§"/>
                      </a:pPr>
                      <a:r>
                        <a:rPr lang="fr-CA" sz="900" spc="-41" noProof="0" dirty="0">
                          <a:solidFill>
                            <a:prstClr val="black"/>
                          </a:solidFill>
                          <a:cs typeface="Calibri"/>
                        </a:rPr>
                        <a:t> </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
        <p:nvSpPr>
          <p:cNvPr id="7" name="Rectangle 6"/>
          <p:cNvSpPr/>
          <p:nvPr>
            <p:custDataLst>
              <p:tags r:id="rId3"/>
            </p:custDataLst>
          </p:nvPr>
        </p:nvSpPr>
        <p:spPr>
          <a:xfrm>
            <a:off x="551448" y="1068874"/>
            <a:ext cx="7987043" cy="487918"/>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Rectangle 9"/>
          <p:cNvSpPr/>
          <p:nvPr>
            <p:custDataLst>
              <p:tags r:id="rId4"/>
            </p:custDataLst>
          </p:nvPr>
        </p:nvSpPr>
        <p:spPr>
          <a:xfrm>
            <a:off x="683568" y="1128167"/>
            <a:ext cx="7669376" cy="366126"/>
          </a:xfrm>
          <a:prstGeom prst="rect">
            <a:avLst/>
          </a:prstGeom>
        </p:spPr>
        <p:txBody>
          <a:bodyPr wrap="square">
            <a:spAutoFit/>
          </a:bodyPr>
          <a:lstStyle/>
          <a:p>
            <a:r>
              <a:rPr lang="fr-CA" b="1">
                <a:latin typeface="+mj-lt"/>
                <a:cs typeface="Aharoni" panose="02010803020104030203" pitchFamily="2" charset="-79"/>
              </a:rPr>
              <a:t>(</a:t>
            </a:r>
            <a:r>
              <a:rPr lang="fr-CA" b="1">
                <a:cs typeface="Aharoni" panose="02010803020104030203" pitchFamily="2" charset="-79"/>
              </a:rPr>
              <a:t>Veuillez cocher </a:t>
            </a:r>
            <a:r>
              <a:rPr lang="fr-CA" b="1">
                <a:cs typeface="Aharoni" panose="02010803020104030203" pitchFamily="2" charset="-79"/>
                <a:sym typeface="Wingdings 2" panose="05020102010507070707" pitchFamily="18" charset="2"/>
              </a:rPr>
              <a:t> </a:t>
            </a:r>
            <a:r>
              <a:rPr lang="fr-CA" b="1" u="sng">
                <a:cs typeface="Aharoni" panose="02010803020104030203" pitchFamily="2" charset="-79"/>
              </a:rPr>
              <a:t>toutes</a:t>
            </a:r>
            <a:r>
              <a:rPr lang="fr-CA" b="1">
                <a:cs typeface="Aharoni" panose="02010803020104030203" pitchFamily="2" charset="-79"/>
              </a:rPr>
              <a:t> les cases qui s’appliquent</a:t>
            </a:r>
            <a:r>
              <a:rPr lang="fr-CA" b="1">
                <a:latin typeface="+mj-lt"/>
                <a:cs typeface="Aharoni" panose="02010803020104030203" pitchFamily="2" charset="-79"/>
              </a:rPr>
              <a:t>)</a:t>
            </a:r>
          </a:p>
        </p:txBody>
      </p:sp>
      <p:pic>
        <p:nvPicPr>
          <p:cNvPr id="11" name="Picture 10"/>
          <p:cNvPicPr>
            <a:picLocks noChangeAspect="1"/>
          </p:cNvPicPr>
          <p:nvPr>
            <p:custDataLst>
              <p:tags r:id="rId5"/>
            </p:custDataLst>
          </p:nvPr>
        </p:nvPicPr>
        <p:blipFill>
          <a:blip r:embed="rId10"/>
          <a:stretch>
            <a:fillRect/>
          </a:stretch>
        </p:blipFill>
        <p:spPr>
          <a:xfrm>
            <a:off x="7994174" y="1098520"/>
            <a:ext cx="351107" cy="428625"/>
          </a:xfrm>
          <a:prstGeom prst="rect">
            <a:avLst/>
          </a:prstGeom>
        </p:spPr>
      </p:pic>
      <p:sp>
        <p:nvSpPr>
          <p:cNvPr id="12" name="object 46"/>
          <p:cNvSpPr txBox="1">
            <a:spLocks noGrp="1"/>
          </p:cNvSpPr>
          <p:nvPr>
            <p:ph type="title"/>
            <p:custDataLst>
              <p:tags r:id="rId6"/>
            </p:custDataLst>
          </p:nvPr>
        </p:nvSpPr>
        <p:spPr>
          <a:xfrm>
            <a:off x="5162638" y="409329"/>
            <a:ext cx="3375853" cy="369332"/>
          </a:xfrm>
          <a:prstGeom prst="rect">
            <a:avLst/>
          </a:prstGeom>
        </p:spPr>
        <p:txBody>
          <a:bodyPr vert="horz" wrap="square" lIns="0" tIns="0" rIns="0" bIns="0" rtlCol="0">
            <a:spAutoFit/>
          </a:bodyPr>
          <a:lstStyle/>
          <a:p>
            <a:pPr marL="7470"/>
            <a:r>
              <a:rPr lang="fr-CA" sz="1200" b="1" dirty="0"/>
              <a:t>Conformité de la SÉCURITÉ et de la PROTECTION DES RENSEIGNEMENTS PERSONNELS</a:t>
            </a:r>
          </a:p>
        </p:txBody>
      </p:sp>
      <p:sp>
        <p:nvSpPr>
          <p:cNvPr id="8" name="TextBox 7"/>
          <p:cNvSpPr txBox="1"/>
          <p:nvPr>
            <p:custDataLst>
              <p:tags r:id="rId7"/>
            </p:custDataLst>
          </p:nvPr>
        </p:nvSpPr>
        <p:spPr>
          <a:xfrm>
            <a:off x="579720" y="80628"/>
            <a:ext cx="3331814" cy="701741"/>
          </a:xfrm>
          <a:prstGeom prst="rect">
            <a:avLst/>
          </a:prstGeom>
          <a:noFill/>
        </p:spPr>
        <p:txBody>
          <a:bodyPr wrap="none" rtlCol="0">
            <a:spAutoFit/>
          </a:bodyPr>
          <a:lstStyle/>
          <a:p>
            <a:r>
              <a:rPr lang="fr-CA" sz="2000" b="1">
                <a:solidFill>
                  <a:schemeClr val="tx1">
                    <a:lumMod val="65000"/>
                    <a:lumOff val="35000"/>
                  </a:schemeClr>
                </a:solidFill>
              </a:rPr>
              <a:t>APPENDICE 2 : </a:t>
            </a:r>
          </a:p>
          <a:p>
            <a:r>
              <a:rPr lang="fr-CA" sz="2000" b="1">
                <a:solidFill>
                  <a:schemeClr val="accent1"/>
                </a:solidFill>
                <a:latin typeface="Calibri" panose="020F0502020204030204" pitchFamily="34" charset="0"/>
              </a:rPr>
              <a:t>Normes architecturales du GC</a:t>
            </a:r>
          </a:p>
        </p:txBody>
      </p:sp>
    </p:spTree>
    <p:extLst>
      <p:ext uri="{BB962C8B-B14F-4D97-AF65-F5344CB8AC3E}">
        <p14:creationId xmlns:p14="http://schemas.microsoft.com/office/powerpoint/2010/main" val="3927621506"/>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custDataLst>
              <p:tags r:id="rId1"/>
            </p:custDataLst>
          </p:nvPr>
        </p:nvSpPr>
        <p:spPr>
          <a:xfrm>
            <a:off x="467544" y="91508"/>
            <a:ext cx="5432982" cy="659751"/>
          </a:xfrm>
        </p:spPr>
        <p:txBody>
          <a:bodyPr/>
          <a:lstStyle/>
          <a:p>
            <a:pPr marL="0" indent="0"/>
            <a:r>
              <a:rPr lang="fr-CA" sz="2000" b="1">
                <a:solidFill>
                  <a:schemeClr val="tx1">
                    <a:lumMod val="65000"/>
                    <a:lumOff val="35000"/>
                  </a:schemeClr>
                </a:solidFill>
              </a:rPr>
              <a:t>APPENDICE 3 : </a:t>
            </a:r>
            <a:br>
              <a:rPr lang="fr-CA" sz="2000" b="1">
                <a:solidFill>
                  <a:schemeClr val="tx1">
                    <a:lumMod val="65000"/>
                    <a:lumOff val="35000"/>
                  </a:schemeClr>
                </a:solidFill>
              </a:rPr>
            </a:br>
            <a:r>
              <a:rPr lang="fr-CA" sz="2000" b="1">
                <a:solidFill>
                  <a:schemeClr val="tx1">
                    <a:lumMod val="65000"/>
                    <a:lumOff val="35000"/>
                  </a:schemeClr>
                </a:solidFill>
              </a:rPr>
              <a:t>Renseignements supplémentaires sur le projet</a:t>
            </a:r>
          </a:p>
        </p:txBody>
      </p:sp>
      <p:sp>
        <p:nvSpPr>
          <p:cNvPr id="2" name="Slide Number Placeholder 1"/>
          <p:cNvSpPr>
            <a:spLocks noGrp="1"/>
          </p:cNvSpPr>
          <p:nvPr>
            <p:ph type="sldNum" sz="quarter" idx="12"/>
            <p:custDataLst>
              <p:tags r:id="rId2"/>
            </p:custDataLst>
          </p:nvPr>
        </p:nvSpPr>
        <p:spPr>
          <a:xfrm>
            <a:off x="8815300" y="6518971"/>
            <a:ext cx="298376" cy="365125"/>
          </a:xfrm>
        </p:spPr>
        <p:txBody>
          <a:bodyPr/>
          <a:lstStyle/>
          <a:p>
            <a:fld id="{32D4B517-E49B-41B6-9DBC-23634E0F1CDC}" type="slidenum">
              <a:rPr lang="fr-CA" smtClean="0"/>
              <a:t>18</a:t>
            </a:fld>
            <a:endParaRPr lang="fr-CA"/>
          </a:p>
        </p:txBody>
      </p:sp>
      <p:graphicFrame>
        <p:nvGraphicFramePr>
          <p:cNvPr id="3" name="Table 2"/>
          <p:cNvGraphicFramePr>
            <a:graphicFrameLocks noGrp="1"/>
          </p:cNvGraphicFramePr>
          <p:nvPr>
            <p:custDataLst>
              <p:tags r:id="rId3"/>
            </p:custDataLst>
            <p:extLst>
              <p:ext uri="{D42A27DB-BD31-4B8C-83A1-F6EECF244321}">
                <p14:modId xmlns:p14="http://schemas.microsoft.com/office/powerpoint/2010/main" val="3253125859"/>
              </p:ext>
            </p:extLst>
          </p:nvPr>
        </p:nvGraphicFramePr>
        <p:xfrm>
          <a:off x="365392" y="1469981"/>
          <a:ext cx="8566656" cy="2771323"/>
        </p:xfrm>
        <a:graphic>
          <a:graphicData uri="http://schemas.openxmlformats.org/drawingml/2006/table">
            <a:tbl>
              <a:tblPr>
                <a:tableStyleId>{5C22544A-7EE6-4342-B048-85BDC9FD1C3A}</a:tableStyleId>
              </a:tblPr>
              <a:tblGrid>
                <a:gridCol w="1974360">
                  <a:extLst>
                    <a:ext uri="{9D8B030D-6E8A-4147-A177-3AD203B41FA5}">
                      <a16:colId xmlns="" xmlns:a16="http://schemas.microsoft.com/office/drawing/2014/main" val="20000"/>
                    </a:ext>
                  </a:extLst>
                </a:gridCol>
                <a:gridCol w="2703865">
                  <a:extLst>
                    <a:ext uri="{9D8B030D-6E8A-4147-A177-3AD203B41FA5}">
                      <a16:colId xmlns="" xmlns:a16="http://schemas.microsoft.com/office/drawing/2014/main" val="20001"/>
                    </a:ext>
                  </a:extLst>
                </a:gridCol>
                <a:gridCol w="3888431">
                  <a:extLst>
                    <a:ext uri="{9D8B030D-6E8A-4147-A177-3AD203B41FA5}">
                      <a16:colId xmlns="" xmlns:a16="http://schemas.microsoft.com/office/drawing/2014/main" val="20002"/>
                    </a:ext>
                  </a:extLst>
                </a:gridCol>
              </a:tblGrid>
              <a:tr h="187216">
                <a:tc>
                  <a:txBody>
                    <a:bodyPr/>
                    <a:lstStyle/>
                    <a:p>
                      <a:r>
                        <a:rPr lang="fr-CA" sz="1400" noProof="0" dirty="0">
                          <a:solidFill>
                            <a:schemeClr val="dk1"/>
                          </a:solidFill>
                        </a:rPr>
                        <a:t>ID du projet ou de l’activité du SCT</a:t>
                      </a:r>
                    </a:p>
                    <a:p>
                      <a:r>
                        <a:rPr lang="fr-CA" sz="900" noProof="0" dirty="0">
                          <a:solidFill>
                            <a:schemeClr val="dk1"/>
                          </a:solidFill>
                        </a:rPr>
                        <a:t>(tiré du PLAN DE LA TI)</a:t>
                      </a:r>
                    </a:p>
                  </a:txBody>
                  <a:tcPr anchor="ctr"/>
                </a:tc>
                <a:tc>
                  <a:txBody>
                    <a:bodyPr/>
                    <a:lstStyle/>
                    <a:p>
                      <a:pPr>
                        <a:tabLst>
                          <a:tab pos="573088" algn="l"/>
                          <a:tab pos="1255713" algn="l"/>
                        </a:tabLst>
                      </a:pPr>
                      <a:endParaRPr lang="fr-CA" sz="1200" kern="1200" noProof="0">
                        <a:solidFill>
                          <a:schemeClr val="dk1"/>
                        </a:solidFill>
                        <a:latin typeface="+mn-lt"/>
                        <a:ea typeface="+mn-ea"/>
                        <a:cs typeface="+mn-cs"/>
                      </a:endParaRPr>
                    </a:p>
                  </a:txBody>
                  <a:tcPr anchor="ctr"/>
                </a:tc>
                <a:tc>
                  <a:txBody>
                    <a:bodyPr/>
                    <a:lstStyle/>
                    <a:p>
                      <a:endParaRPr lang="fr-CA" sz="1200" i="1" kern="1200" noProof="0">
                        <a:solidFill>
                          <a:schemeClr val="tx2"/>
                        </a:solidFill>
                        <a:latin typeface="+mn-lt"/>
                        <a:ea typeface="+mn-ea"/>
                        <a:cs typeface="+mn-cs"/>
                      </a:endParaRPr>
                    </a:p>
                  </a:txBody>
                  <a:tcPr anchor="ctr"/>
                </a:tc>
                <a:extLst>
                  <a:ext uri="{0D108BD9-81ED-4DB2-BD59-A6C34878D82A}">
                    <a16:rowId xmlns="" xmlns:a16="http://schemas.microsoft.com/office/drawing/2014/main" val="10000"/>
                  </a:ext>
                </a:extLst>
              </a:tr>
              <a:tr h="439603">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200" noProof="0" dirty="0">
                          <a:solidFill>
                            <a:schemeClr val="dk1"/>
                          </a:solidFill>
                        </a:rPr>
                        <a:t>Cas conceptuel </a:t>
                      </a:r>
                      <a:r>
                        <a:rPr lang="fr-CA" sz="800" b="1" noProof="0" dirty="0" smtClean="0">
                          <a:solidFill>
                            <a:schemeClr val="dk1"/>
                          </a:solidFill>
                        </a:rPr>
                        <a:t>(</a:t>
                      </a:r>
                      <a:r>
                        <a:rPr lang="fr-FR" sz="800" b="0" kern="1200" dirty="0" smtClean="0">
                          <a:solidFill>
                            <a:schemeClr val="dk1"/>
                          </a:solidFill>
                          <a:effectLst/>
                          <a:latin typeface="+mn-lt"/>
                          <a:ea typeface="+mn-ea"/>
                          <a:cs typeface="+mn-cs"/>
                        </a:rPr>
                        <a:t>APPROUVÉ</a:t>
                      </a:r>
                      <a:r>
                        <a:rPr lang="fr-CA" sz="800" b="1" noProof="0" dirty="0" smtClean="0">
                          <a:solidFill>
                            <a:schemeClr val="dk1"/>
                          </a:solidFill>
                        </a:rPr>
                        <a:t>?)</a:t>
                      </a:r>
                      <a:endParaRPr lang="fr-CA" sz="800" b="1" noProof="0" dirty="0">
                        <a:solidFill>
                          <a:schemeClr val="dk1"/>
                        </a:solidFill>
                      </a:endParaRPr>
                    </a:p>
                  </a:txBody>
                  <a:tcPr anchor="ctr"/>
                </a:tc>
                <a:tc>
                  <a:txBody>
                    <a:bodyPr/>
                    <a:lstStyle/>
                    <a:p>
                      <a:pPr>
                        <a:tabLst>
                          <a:tab pos="284163" algn="l"/>
                          <a:tab pos="573088" algn="l"/>
                          <a:tab pos="1255713" algn="l"/>
                        </a:tabLst>
                      </a:pPr>
                      <a:r>
                        <a:rPr lang="fr-CA" sz="1200" kern="1200" noProof="0" dirty="0" smtClean="0">
                          <a:solidFill>
                            <a:schemeClr val="dk1"/>
                          </a:solidFill>
                          <a:latin typeface="+mn-lt"/>
                          <a:ea typeface="+mn-ea"/>
                          <a:cs typeface="+mn-cs"/>
                        </a:rPr>
                        <a:t>OUI	</a:t>
                      </a:r>
                      <a:r>
                        <a:rPr lang="fr-CA" sz="1200" kern="1200" noProof="0" dirty="0" smtClean="0">
                          <a:solidFill>
                            <a:schemeClr val="dk1"/>
                          </a:solidFill>
                          <a:latin typeface="+mn-lt"/>
                          <a:ea typeface="+mn-ea"/>
                          <a:cs typeface="+mn-cs"/>
                          <a:sym typeface="Wingdings 2" panose="05020102010507070707" pitchFamily="18" charset="2"/>
                        </a:rPr>
                        <a:t></a:t>
                      </a:r>
                      <a:r>
                        <a:rPr lang="fr-CA" sz="1200" kern="1200" noProof="0" dirty="0">
                          <a:solidFill>
                            <a:schemeClr val="dk1"/>
                          </a:solidFill>
                          <a:latin typeface="+mn-lt"/>
                          <a:ea typeface="+mn-ea"/>
                          <a:cs typeface="+mn-cs"/>
                        </a:rPr>
                        <a:t>	</a:t>
                      </a:r>
                      <a:r>
                        <a:rPr lang="fr-CA" sz="1200" kern="1200" noProof="0" dirty="0" smtClean="0">
                          <a:solidFill>
                            <a:schemeClr val="dk1"/>
                          </a:solidFill>
                          <a:latin typeface="+mn-lt"/>
                          <a:ea typeface="+mn-ea"/>
                          <a:cs typeface="+mn-cs"/>
                        </a:rPr>
                        <a:t>	Date:</a:t>
                      </a:r>
                      <a:r>
                        <a:rPr lang="fr-CA" sz="1200" kern="1200" baseline="0" noProof="0" dirty="0" smtClean="0">
                          <a:solidFill>
                            <a:schemeClr val="dk1"/>
                          </a:solidFill>
                          <a:latin typeface="+mn-lt"/>
                          <a:ea typeface="+mn-ea"/>
                          <a:cs typeface="+mn-cs"/>
                        </a:rPr>
                        <a:t> ___________</a:t>
                      </a:r>
                      <a:endParaRPr lang="fr-CA" sz="1200" kern="1200" noProof="0" dirty="0">
                        <a:solidFill>
                          <a:schemeClr val="dk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noProof="0" dirty="0" smtClean="0">
                          <a:solidFill>
                            <a:schemeClr val="dk1"/>
                          </a:solidFill>
                          <a:latin typeface="+mn-lt"/>
                          <a:ea typeface="+mn-ea"/>
                          <a:cs typeface="+mn-cs"/>
                        </a:rPr>
                        <a:t>NON </a:t>
                      </a:r>
                      <a:r>
                        <a:rPr lang="fr-CA" sz="1200" kern="1200" noProof="0" dirty="0" smtClean="0">
                          <a:solidFill>
                            <a:schemeClr val="dk1"/>
                          </a:solidFill>
                          <a:latin typeface="+mn-lt"/>
                          <a:ea typeface="+mn-ea"/>
                          <a:cs typeface="+mn-cs"/>
                          <a:sym typeface="Wingdings 2" panose="05020102010507070707" pitchFamily="18" charset="2"/>
                        </a:rPr>
                        <a:t>	</a:t>
                      </a:r>
                      <a:r>
                        <a:rPr lang="fr-CA" sz="1200" i="1" kern="1200" noProof="0" dirty="0" smtClean="0">
                          <a:solidFill>
                            <a:schemeClr val="tx2"/>
                          </a:solidFill>
                          <a:latin typeface="+mn-lt"/>
                          <a:ea typeface="+mn-ea"/>
                          <a:cs typeface="+mn-cs"/>
                          <a:sym typeface="Wingdings 2" panose="05020102010507070707" pitchFamily="18" charset="2"/>
                        </a:rPr>
                        <a:t>P</a:t>
                      </a:r>
                      <a:r>
                        <a:rPr lang="fr-CA" sz="1200" i="1" kern="1200" noProof="0" dirty="0" smtClean="0">
                          <a:solidFill>
                            <a:schemeClr val="tx2"/>
                          </a:solidFill>
                          <a:latin typeface="+mn-lt"/>
                          <a:ea typeface="+mn-ea"/>
                          <a:cs typeface="+mn-cs"/>
                        </a:rPr>
                        <a:t>ourquoi? </a:t>
                      </a:r>
                      <a:endParaRPr lang="fr-CA" sz="1200" i="1" kern="1200" noProof="0" dirty="0">
                        <a:solidFill>
                          <a:schemeClr val="tx2"/>
                        </a:solidFill>
                        <a:latin typeface="+mn-lt"/>
                        <a:ea typeface="+mn-ea"/>
                        <a:cs typeface="+mn-cs"/>
                      </a:endParaRPr>
                    </a:p>
                  </a:txBody>
                  <a:tcPr anchor="ctr"/>
                </a:tc>
                <a:extLst>
                  <a:ext uri="{0D108BD9-81ED-4DB2-BD59-A6C34878D82A}">
                    <a16:rowId xmlns="" xmlns:a16="http://schemas.microsoft.com/office/drawing/2014/main" val="10001"/>
                  </a:ext>
                </a:extLst>
              </a:tr>
              <a:tr h="187216">
                <a:tc>
                  <a:txBody>
                    <a:bodyPr/>
                    <a:lstStyle/>
                    <a:p>
                      <a:pPr marL="0" indent="60325"/>
                      <a:r>
                        <a:rPr lang="fr-CA" sz="1200" noProof="0" dirty="0"/>
                        <a:t>Calendrier</a:t>
                      </a:r>
                    </a:p>
                  </a:txBody>
                  <a:tcPr anchor="ctr"/>
                </a:tc>
                <a:tc>
                  <a:txBody>
                    <a:bodyPr/>
                    <a:lstStyle/>
                    <a:p>
                      <a:r>
                        <a:rPr lang="fr-CA" sz="800" b="1" i="0" kern="1200" noProof="0">
                          <a:solidFill>
                            <a:schemeClr val="tx1"/>
                          </a:solidFill>
                          <a:latin typeface="+mn-lt"/>
                          <a:ea typeface="+mn-ea"/>
                          <a:cs typeface="+mn-cs"/>
                        </a:rPr>
                        <a:t>Date de début prévue :</a:t>
                      </a:r>
                    </a:p>
                    <a:p>
                      <a:r>
                        <a:rPr lang="fr-CA" sz="1200" i="1" kern="1200" noProof="0">
                          <a:solidFill>
                            <a:schemeClr val="tx2"/>
                          </a:solidFill>
                          <a:latin typeface="+mn-lt"/>
                          <a:ea typeface="+mn-ea"/>
                          <a:cs typeface="+mn-cs"/>
                        </a:rPr>
                        <a:t>MM-AAAA</a:t>
                      </a:r>
                    </a:p>
                  </a:txBody>
                  <a:tcPr anchor="ctr"/>
                </a:tc>
                <a:tc>
                  <a:txBody>
                    <a:bodyPr/>
                    <a:lstStyle/>
                    <a:p>
                      <a:r>
                        <a:rPr lang="fr-CA" sz="800" b="1" i="0" kern="1200" noProof="0">
                          <a:solidFill>
                            <a:schemeClr val="tx1"/>
                          </a:solidFill>
                          <a:latin typeface="+mn-lt"/>
                          <a:ea typeface="+mn-ea"/>
                          <a:cs typeface="+mn-cs"/>
                        </a:rPr>
                        <a:t>Date de fin prévue :</a:t>
                      </a:r>
                    </a:p>
                    <a:p>
                      <a:r>
                        <a:rPr lang="fr-CA" sz="1200" i="1" kern="1200" noProof="0">
                          <a:solidFill>
                            <a:schemeClr val="tx2"/>
                          </a:solidFill>
                          <a:latin typeface="+mn-lt"/>
                          <a:ea typeface="+mn-ea"/>
                          <a:cs typeface="+mn-cs"/>
                        </a:rPr>
                        <a:t>MM-AAAA</a:t>
                      </a:r>
                    </a:p>
                  </a:txBody>
                  <a:tcPr anchor="ctr"/>
                </a:tc>
                <a:extLst>
                  <a:ext uri="{0D108BD9-81ED-4DB2-BD59-A6C34878D82A}">
                    <a16:rowId xmlns="" xmlns:a16="http://schemas.microsoft.com/office/drawing/2014/main" val="10002"/>
                  </a:ext>
                </a:extLst>
              </a:tr>
              <a:tr h="242456">
                <a:tc>
                  <a:txBody>
                    <a:bodyPr/>
                    <a:lstStyle/>
                    <a:p>
                      <a:pPr marL="0" indent="60325"/>
                      <a:r>
                        <a:rPr lang="fr-CA" sz="1200" noProof="0"/>
                        <a:t>Sommaire des coûts</a:t>
                      </a:r>
                    </a:p>
                  </a:txBody>
                  <a:tcPr anchor="ctr"/>
                </a:tc>
                <a:tc>
                  <a:txBody>
                    <a:bodyPr/>
                    <a:lstStyle/>
                    <a:p>
                      <a:r>
                        <a:rPr lang="fr-CA" sz="800" b="1" i="0" kern="1200" noProof="0">
                          <a:solidFill>
                            <a:schemeClr val="tx1"/>
                          </a:solidFill>
                          <a:latin typeface="+mn-lt"/>
                          <a:ea typeface="+mn-ea"/>
                          <a:cs typeface="+mn-cs"/>
                        </a:rPr>
                        <a:t>Coût du projet ponctuel :</a:t>
                      </a:r>
                    </a:p>
                    <a:p>
                      <a:r>
                        <a:rPr lang="fr-CA" sz="1400" i="1" kern="1200" noProof="0">
                          <a:solidFill>
                            <a:schemeClr val="tx2"/>
                          </a:solidFill>
                          <a:latin typeface="+mn-lt"/>
                          <a:ea typeface="+mn-ea"/>
                          <a:cs typeface="+mn-cs"/>
                        </a:rPr>
                        <a:t>$ </a:t>
                      </a:r>
                    </a:p>
                  </a:txBody>
                  <a:tcPr anchor="ctr"/>
                </a:tc>
                <a:tc>
                  <a:txBody>
                    <a:bodyPr/>
                    <a:lstStyle/>
                    <a:p>
                      <a:pPr marL="0" algn="l" defTabSz="914400" rtl="0" eaLnBrk="1" latinLnBrk="0" hangingPunct="1"/>
                      <a:r>
                        <a:rPr lang="fr-CA" sz="800" b="1" i="0" kern="1200" noProof="0">
                          <a:solidFill>
                            <a:schemeClr val="tx1"/>
                          </a:solidFill>
                          <a:latin typeface="+mn-lt"/>
                          <a:ea typeface="+mn-ea"/>
                          <a:cs typeface="+mn-cs"/>
                        </a:rPr>
                        <a:t>Coûts permanents (annuels) :</a:t>
                      </a:r>
                    </a:p>
                    <a:p>
                      <a:r>
                        <a:rPr lang="fr-CA" sz="1400" i="1" kern="1200" noProof="0">
                          <a:solidFill>
                            <a:schemeClr val="tx2"/>
                          </a:solidFill>
                          <a:latin typeface="+mn-lt"/>
                          <a:ea typeface="+mn-ea"/>
                          <a:cs typeface="+mn-cs"/>
                        </a:rPr>
                        <a:t>$</a:t>
                      </a:r>
                    </a:p>
                  </a:txBody>
                  <a:tcPr anchor="ctr"/>
                </a:tc>
                <a:extLst>
                  <a:ext uri="{0D108BD9-81ED-4DB2-BD59-A6C34878D82A}">
                    <a16:rowId xmlns="" xmlns:a16="http://schemas.microsoft.com/office/drawing/2014/main" val="10003"/>
                  </a:ext>
                </a:extLst>
              </a:tr>
              <a:tr h="242456">
                <a:tc>
                  <a:txBody>
                    <a:bodyPr/>
                    <a:lstStyle/>
                    <a:p>
                      <a:pPr marL="0" indent="60325"/>
                      <a:r>
                        <a:rPr lang="fr-CA" sz="1200" noProof="0"/>
                        <a:t>Provenance des fonds</a:t>
                      </a:r>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573088" algn="l"/>
                          <a:tab pos="1255713" algn="l"/>
                          <a:tab pos="1828800" algn="l"/>
                        </a:tabLst>
                        <a:defRPr/>
                      </a:pPr>
                      <a:r>
                        <a:rPr lang="fr-CA" sz="1200" kern="1200" noProof="0">
                          <a:solidFill>
                            <a:schemeClr val="dk1"/>
                          </a:solidFill>
                          <a:latin typeface="+mn-lt"/>
                          <a:ea typeface="+mn-ea"/>
                          <a:cs typeface="+mn-cs"/>
                        </a:rPr>
                        <a:t>Services votés	Budget temporaire</a:t>
                      </a:r>
                    </a:p>
                  </a:txBody>
                  <a:tcPr anchor="ctr"/>
                </a:tc>
                <a:tc>
                  <a:txBody>
                    <a:bodyPr/>
                    <a:lstStyle/>
                    <a:p>
                      <a:r>
                        <a:rPr lang="fr-CA" sz="1200" kern="1200" noProof="0">
                          <a:solidFill>
                            <a:schemeClr val="dk1"/>
                          </a:solidFill>
                          <a:latin typeface="+mn-lt"/>
                          <a:ea typeface="+mn-ea"/>
                          <a:cs typeface="+mn-cs"/>
                        </a:rPr>
                        <a:t>Autres : Veuillez préciser</a:t>
                      </a:r>
                    </a:p>
                  </a:txBody>
                  <a:tcPr anchor="ctr"/>
                </a:tc>
                <a:extLst>
                  <a:ext uri="{0D108BD9-81ED-4DB2-BD59-A6C34878D82A}">
                    <a16:rowId xmlns="" xmlns:a16="http://schemas.microsoft.com/office/drawing/2014/main" val="10004"/>
                  </a:ext>
                </a:extLst>
              </a:tr>
              <a:tr h="117676">
                <a:tc>
                  <a:txBody>
                    <a:bodyPr/>
                    <a:lstStyle/>
                    <a:p>
                      <a:pPr marL="0" indent="60325"/>
                      <a:r>
                        <a:rPr lang="fr-CA" sz="1200" noProof="0"/>
                        <a:t>Point de contrôle actuel*</a:t>
                      </a:r>
                    </a:p>
                  </a:txBody>
                  <a:tcPr anchor="ctr"/>
                </a:tc>
                <a:tc>
                  <a:txBody>
                    <a:bodyPr/>
                    <a:lstStyle/>
                    <a:p>
                      <a:endParaRPr lang="fr-CA" sz="1400" i="1" kern="1200" noProof="0">
                        <a:solidFill>
                          <a:schemeClr val="tx2"/>
                        </a:solidFill>
                        <a:latin typeface="+mn-lt"/>
                        <a:ea typeface="+mn-ea"/>
                        <a:cs typeface="+mn-cs"/>
                      </a:endParaRPr>
                    </a:p>
                  </a:txBody>
                  <a:tcPr anchor="ctr"/>
                </a:tc>
                <a:tc>
                  <a:txBody>
                    <a:bodyPr/>
                    <a:lstStyle/>
                    <a:p>
                      <a:endParaRPr lang="fr-CA" sz="1400" i="1" kern="1200" noProof="0">
                        <a:solidFill>
                          <a:schemeClr val="tx2"/>
                        </a:solidFill>
                        <a:latin typeface="+mn-lt"/>
                        <a:ea typeface="+mn-ea"/>
                        <a:cs typeface="+mn-cs"/>
                      </a:endParaRPr>
                    </a:p>
                  </a:txBody>
                  <a:tcPr anchor="ctr"/>
                </a:tc>
                <a:extLst>
                  <a:ext uri="{0D108BD9-81ED-4DB2-BD59-A6C34878D82A}">
                    <a16:rowId xmlns="" xmlns:a16="http://schemas.microsoft.com/office/drawing/2014/main" val="10005"/>
                  </a:ext>
                </a:extLst>
              </a:tr>
              <a:tr h="136912">
                <a:tc>
                  <a:txBody>
                    <a:bodyPr/>
                    <a:lstStyle/>
                    <a:p>
                      <a:pPr marL="0" indent="60325"/>
                      <a:r>
                        <a:rPr lang="fr-CA" sz="1200" noProof="0"/>
                        <a:t>Respect des échéanciers?</a:t>
                      </a:r>
                    </a:p>
                  </a:txBody>
                  <a:tcPr anchor="ctr"/>
                </a:tc>
                <a:tc>
                  <a:txBody>
                    <a:bodyPr/>
                    <a:lstStyle/>
                    <a:p>
                      <a:pPr>
                        <a:tabLst>
                          <a:tab pos="573088" algn="l"/>
                          <a:tab pos="1255713" algn="l"/>
                        </a:tabLst>
                      </a:pPr>
                      <a:r>
                        <a:rPr lang="fr-CA" sz="1200" kern="1200" noProof="0">
                          <a:solidFill>
                            <a:schemeClr val="dk1"/>
                          </a:solidFill>
                          <a:latin typeface="+mn-lt"/>
                          <a:ea typeface="+mn-ea"/>
                          <a:cs typeface="+mn-cs"/>
                        </a:rPr>
                        <a:t>OU</a:t>
                      </a:r>
                      <a:r>
                        <a:rPr lang="fr-CA" sz="1200" kern="1200" noProof="0">
                          <a:solidFill>
                            <a:schemeClr val="dk1"/>
                          </a:solidFill>
                          <a:latin typeface="+mn-lt"/>
                          <a:ea typeface="+mn-ea"/>
                          <a:cs typeface="+mn-cs"/>
                          <a:sym typeface="Wingdings 2" panose="05020102010507070707" pitchFamily="18" charset="2"/>
                        </a:rPr>
                        <a:t></a:t>
                      </a:r>
                      <a:r>
                        <a:rPr lang="fr-CA" sz="1200" kern="1200" noProof="0">
                          <a:solidFill>
                            <a:schemeClr val="dk1"/>
                          </a:solidFill>
                          <a:latin typeface="+mn-lt"/>
                          <a:ea typeface="+mn-ea"/>
                          <a:cs typeface="+mn-cs"/>
                        </a:rPr>
                        <a:t>	NON </a:t>
                      </a:r>
                      <a:r>
                        <a:rPr lang="fr-CA" sz="1200" kern="1200" noProof="0">
                          <a:solidFill>
                            <a:schemeClr val="dk1"/>
                          </a:solidFill>
                          <a:latin typeface="+mn-lt"/>
                          <a:ea typeface="+mn-ea"/>
                          <a:cs typeface="+mn-cs"/>
                          <a:sym typeface="Wingdings 2" panose="05020102010507070707" pitchFamily="18" charset="2"/>
                        </a:rPr>
                        <a:t></a:t>
                      </a:r>
                      <a:endParaRPr lang="fr-CA" sz="1200" kern="1200" noProof="0">
                        <a:solidFill>
                          <a:schemeClr val="dk1"/>
                        </a:solidFill>
                        <a:latin typeface="+mn-lt"/>
                        <a:ea typeface="+mn-ea"/>
                        <a:cs typeface="+mn-cs"/>
                      </a:endParaRPr>
                    </a:p>
                  </a:txBody>
                  <a:tcPr anchor="ctr"/>
                </a:tc>
                <a:tc>
                  <a:txBody>
                    <a:bodyPr/>
                    <a:lstStyle/>
                    <a:p>
                      <a:r>
                        <a:rPr lang="fr-CA" sz="1200" i="1" kern="1200" noProof="0" dirty="0">
                          <a:solidFill>
                            <a:schemeClr val="tx2"/>
                          </a:solidFill>
                          <a:latin typeface="+mn-lt"/>
                          <a:ea typeface="+mn-ea"/>
                          <a:cs typeface="+mn-cs"/>
                        </a:rPr>
                        <a:t>En cas de réponse négative, pourquoi pas?</a:t>
                      </a:r>
                    </a:p>
                  </a:txBody>
                  <a:tcPr anchor="ctr"/>
                </a:tc>
                <a:extLst>
                  <a:ext uri="{0D108BD9-81ED-4DB2-BD59-A6C34878D82A}">
                    <a16:rowId xmlns="" xmlns:a16="http://schemas.microsoft.com/office/drawing/2014/main" val="10006"/>
                  </a:ext>
                </a:extLst>
              </a:tr>
            </a:tbl>
          </a:graphicData>
        </a:graphic>
      </p:graphicFrame>
      <p:sp>
        <p:nvSpPr>
          <p:cNvPr id="11" name="Rectangle 10"/>
          <p:cNvSpPr/>
          <p:nvPr>
            <p:custDataLst>
              <p:tags r:id="rId4"/>
            </p:custDataLst>
          </p:nvPr>
        </p:nvSpPr>
        <p:spPr>
          <a:xfrm>
            <a:off x="343702" y="1088740"/>
            <a:ext cx="4948378" cy="369332"/>
          </a:xfrm>
          <a:prstGeom prst="rect">
            <a:avLst/>
          </a:prstGeom>
        </p:spPr>
        <p:txBody>
          <a:bodyPr wrap="square">
            <a:spAutoFit/>
          </a:bodyPr>
          <a:lstStyle/>
          <a:p>
            <a:r>
              <a:rPr lang="fr-CA" b="1">
                <a:latin typeface="Calibri" panose="020F0502020204030204" pitchFamily="34" charset="0"/>
                <a:ea typeface="Calibri" panose="020F0502020204030204" pitchFamily="34" charset="0"/>
              </a:rPr>
              <a:t>Renseignements sommaires sur la demande</a:t>
            </a:r>
          </a:p>
        </p:txBody>
      </p:sp>
      <p:sp>
        <p:nvSpPr>
          <p:cNvPr id="4" name="Rectangle 3"/>
          <p:cNvSpPr/>
          <p:nvPr>
            <p:custDataLst>
              <p:tags r:id="rId5"/>
            </p:custDataLst>
          </p:nvPr>
        </p:nvSpPr>
        <p:spPr>
          <a:xfrm>
            <a:off x="377432" y="6466654"/>
            <a:ext cx="8355361" cy="488168"/>
          </a:xfrm>
          <a:prstGeom prst="rect">
            <a:avLst/>
          </a:prstGeom>
        </p:spPr>
        <p:txBody>
          <a:bodyPr wrap="square">
            <a:spAutoFit/>
          </a:bodyPr>
          <a:lstStyle/>
          <a:p>
            <a:r>
              <a:rPr lang="fr-CA" sz="1000">
                <a:solidFill>
                  <a:srgbClr val="FF0000"/>
                </a:solidFill>
              </a:rPr>
              <a:t>* </a:t>
            </a:r>
            <a:r>
              <a:rPr lang="fr-CA" sz="1000"/>
              <a:t>Points de contrôle du SCT :</a:t>
            </a:r>
          </a:p>
          <a:p>
            <a:r>
              <a:rPr lang="fr-CA" sz="800">
                <a:hlinkClick r:id="rId11"/>
              </a:rPr>
              <a:t>https://www.canada.ca/fr/secretariat-conseil-tresor/services/gestion-information-technologie-projets/gestion-projects/guide-etablissement-points-controle-projets-axes-ti.html</a:t>
            </a:r>
          </a:p>
          <a:p>
            <a:r>
              <a:rPr lang="fr-CA" sz="800"/>
              <a:t> </a:t>
            </a:r>
          </a:p>
        </p:txBody>
      </p:sp>
      <p:sp>
        <p:nvSpPr>
          <p:cNvPr id="5" name="TextBox 4"/>
          <p:cNvSpPr txBox="1"/>
          <p:nvPr>
            <p:custDataLst>
              <p:tags r:id="rId6"/>
            </p:custDataLst>
          </p:nvPr>
        </p:nvSpPr>
        <p:spPr>
          <a:xfrm>
            <a:off x="3923928" y="3002537"/>
            <a:ext cx="1131748" cy="228829"/>
          </a:xfrm>
          <a:prstGeom prst="rect">
            <a:avLst/>
          </a:prstGeom>
          <a:noFill/>
        </p:spPr>
        <p:txBody>
          <a:bodyPr wrap="none" rtlCol="0">
            <a:spAutoFit/>
          </a:bodyPr>
          <a:lstStyle/>
          <a:p>
            <a:r>
              <a:rPr lang="fr-CA" sz="900"/>
              <a:t>(présentation au CT)</a:t>
            </a:r>
          </a:p>
        </p:txBody>
      </p:sp>
      <p:sp>
        <p:nvSpPr>
          <p:cNvPr id="14" name="Rectangle 13"/>
          <p:cNvSpPr/>
          <p:nvPr>
            <p:custDataLst>
              <p:tags r:id="rId7"/>
            </p:custDataLst>
          </p:nvPr>
        </p:nvSpPr>
        <p:spPr>
          <a:xfrm>
            <a:off x="408815" y="4289544"/>
            <a:ext cx="8446783"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fr-CA" sz="1600" b="1" dirty="0"/>
              <a:t>Architecture ministérielle</a:t>
            </a:r>
          </a:p>
        </p:txBody>
      </p:sp>
      <p:graphicFrame>
        <p:nvGraphicFramePr>
          <p:cNvPr id="15" name="Table 14"/>
          <p:cNvGraphicFramePr>
            <a:graphicFrameLocks noGrp="1"/>
          </p:cNvGraphicFramePr>
          <p:nvPr>
            <p:custDataLst>
              <p:tags r:id="rId8"/>
            </p:custDataLst>
            <p:extLst>
              <p:ext uri="{D42A27DB-BD31-4B8C-83A1-F6EECF244321}">
                <p14:modId xmlns:p14="http://schemas.microsoft.com/office/powerpoint/2010/main" val="2827505045"/>
              </p:ext>
            </p:extLst>
          </p:nvPr>
        </p:nvGraphicFramePr>
        <p:xfrm>
          <a:off x="408815" y="4535860"/>
          <a:ext cx="8446782" cy="1778000"/>
        </p:xfrm>
        <a:graphic>
          <a:graphicData uri="http://schemas.openxmlformats.org/drawingml/2006/table">
            <a:tbl>
              <a:tblPr>
                <a:tableStyleId>{5C22544A-7EE6-4342-B048-85BDC9FD1C3A}</a:tableStyleId>
              </a:tblPr>
              <a:tblGrid>
                <a:gridCol w="5422908">
                  <a:extLst>
                    <a:ext uri="{9D8B030D-6E8A-4147-A177-3AD203B41FA5}">
                      <a16:colId xmlns="" xmlns:a16="http://schemas.microsoft.com/office/drawing/2014/main" val="20000"/>
                    </a:ext>
                  </a:extLst>
                </a:gridCol>
                <a:gridCol w="1767631">
                  <a:extLst>
                    <a:ext uri="{9D8B030D-6E8A-4147-A177-3AD203B41FA5}">
                      <a16:colId xmlns="" xmlns:a16="http://schemas.microsoft.com/office/drawing/2014/main" val="20001"/>
                    </a:ext>
                  </a:extLst>
                </a:gridCol>
                <a:gridCol w="1256243">
                  <a:extLst>
                    <a:ext uri="{9D8B030D-6E8A-4147-A177-3AD203B41FA5}">
                      <a16:colId xmlns="" xmlns:a16="http://schemas.microsoft.com/office/drawing/2014/main" val="20002"/>
                    </a:ext>
                  </a:extLst>
                </a:gridCol>
              </a:tblGrid>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400" noProof="0">
                          <a:solidFill>
                            <a:schemeClr val="tx1">
                              <a:lumMod val="65000"/>
                              <a:lumOff val="35000"/>
                            </a:schemeClr>
                          </a:solidFill>
                        </a:rPr>
                        <a:t>Avez-vous un Conseil d’examen de l’architecture (CEA) ministériel?</a:t>
                      </a:r>
                    </a:p>
                  </a:txBody>
                  <a:tcPr anchor="ctr"/>
                </a:tc>
                <a:tc>
                  <a:txBody>
                    <a:bodyPr/>
                    <a:lstStyle/>
                    <a:p>
                      <a:pPr>
                        <a:tabLst>
                          <a:tab pos="515938" algn="l"/>
                        </a:tabLst>
                      </a:pPr>
                      <a:r>
                        <a:rPr lang="fr-CA" sz="1400" noProof="0"/>
                        <a:t>OUI</a:t>
                      </a:r>
                      <a:r>
                        <a:rPr lang="fr-CA" sz="1400" kern="1200" noProof="0">
                          <a:solidFill>
                            <a:schemeClr val="dk1"/>
                          </a:solidFill>
                          <a:latin typeface="+mn-lt"/>
                          <a:ea typeface="+mn-ea"/>
                          <a:cs typeface="+mn-cs"/>
                          <a:sym typeface="Wingdings 2" panose="05020102010507070707" pitchFamily="18" charset="2"/>
                        </a:rPr>
                        <a:t></a:t>
                      </a:r>
                      <a:endParaRPr lang="fr-CA" sz="1400" noProof="0"/>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398463" algn="l"/>
                        </a:tabLst>
                        <a:defRPr/>
                      </a:pPr>
                      <a:r>
                        <a:rPr lang="fr-CA" sz="1400" noProof="0"/>
                        <a:t>NON</a:t>
                      </a:r>
                      <a:r>
                        <a:rPr lang="fr-CA" sz="1400" kern="1200" noProof="0">
                          <a:solidFill>
                            <a:schemeClr val="dk1"/>
                          </a:solidFill>
                          <a:latin typeface="+mn-lt"/>
                          <a:ea typeface="+mn-ea"/>
                          <a:cs typeface="+mn-cs"/>
                          <a:sym typeface="Wingdings 2" panose="05020102010507070707" pitchFamily="18" charset="2"/>
                        </a:rPr>
                        <a:t></a:t>
                      </a:r>
                      <a:endParaRPr lang="fr-CA" sz="1400" noProof="0"/>
                    </a:p>
                  </a:txBody>
                  <a:tcPr anchor="ctr"/>
                </a:tc>
                <a:extLst>
                  <a:ext uri="{0D108BD9-81ED-4DB2-BD59-A6C34878D82A}">
                    <a16:rowId xmlns="" xmlns:a16="http://schemas.microsoft.com/office/drawing/2014/main" val="10000"/>
                  </a:ext>
                </a:extLst>
              </a:tr>
              <a:tr h="370840">
                <a:tc>
                  <a:txBody>
                    <a:bodyPr/>
                    <a:lstStyle/>
                    <a:p>
                      <a:r>
                        <a:rPr lang="fr-CA" sz="1400" kern="1200" noProof="0" dirty="0">
                          <a:solidFill>
                            <a:schemeClr val="tx1">
                              <a:lumMod val="65000"/>
                              <a:lumOff val="35000"/>
                            </a:schemeClr>
                          </a:solidFill>
                          <a:latin typeface="+mn-lt"/>
                          <a:ea typeface="+mn-ea"/>
                          <a:cs typeface="+mn-cs"/>
                        </a:rPr>
                        <a:t>Qui est l’architecte en chef?</a:t>
                      </a:r>
                    </a:p>
                  </a:txBody>
                  <a:tcPr anchor="ctr"/>
                </a:tc>
                <a:tc gridSpan="2">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400" i="1" kern="1200" noProof="0">
                          <a:solidFill>
                            <a:schemeClr val="tx2"/>
                          </a:solidFill>
                          <a:latin typeface="+mn-lt"/>
                          <a:ea typeface="+mn-ea"/>
                          <a:cs typeface="+mn-cs"/>
                        </a:rPr>
                        <a:t>Nom</a:t>
                      </a:r>
                    </a:p>
                    <a:p>
                      <a:pPr marL="0" marR="0" lvl="0" indent="0" algn="l" defTabSz="914400" rtl="0" eaLnBrk="1" fontAlgn="auto" latinLnBrk="0" hangingPunct="1">
                        <a:lnSpc>
                          <a:spcPct val="100000"/>
                        </a:lnSpc>
                        <a:spcBef>
                          <a:spcPct val="0"/>
                        </a:spcBef>
                        <a:spcAft>
                          <a:spcPct val="0"/>
                        </a:spcAft>
                        <a:buClrTx/>
                        <a:buSzTx/>
                        <a:buFontTx/>
                        <a:buNone/>
                        <a:defRPr/>
                      </a:pPr>
                      <a:r>
                        <a:rPr lang="fr-CA" sz="1400" i="1" kern="1200" noProof="0">
                          <a:solidFill>
                            <a:schemeClr val="tx2"/>
                          </a:solidFill>
                          <a:latin typeface="+mn-lt"/>
                          <a:ea typeface="+mn-ea"/>
                          <a:cs typeface="+mn-cs"/>
                        </a:rPr>
                        <a:t>Courriel / num. de téléphone</a:t>
                      </a:r>
                    </a:p>
                  </a:txBody>
                  <a:tcPr anchor="ctr"/>
                </a:tc>
                <a:tc hMerge="1">
                  <a:txBody>
                    <a:bodyPr/>
                    <a:lstStyle/>
                    <a:p>
                      <a:endParaRPr lang="en-US"/>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400" kern="1200" noProof="0">
                          <a:solidFill>
                            <a:schemeClr val="tx1">
                              <a:lumMod val="65000"/>
                              <a:lumOff val="35000"/>
                            </a:schemeClr>
                          </a:solidFill>
                          <a:latin typeface="+mn-lt"/>
                          <a:ea typeface="+mn-ea"/>
                          <a:cs typeface="+mn-cs"/>
                        </a:rPr>
                        <a:t>L’AE ministérielle et le Comité d’examen de l’architecture (CEA) ont-ils approuvé l’option privilégiée de l’architecture de la solution?</a:t>
                      </a:r>
                    </a:p>
                  </a:txBody>
                  <a:tcPr anchor="ctr"/>
                </a:tc>
                <a:tc>
                  <a:txBody>
                    <a:bodyPr/>
                    <a:lstStyle/>
                    <a:p>
                      <a:pPr>
                        <a:tabLst>
                          <a:tab pos="515938" algn="l"/>
                        </a:tabLst>
                      </a:pPr>
                      <a:r>
                        <a:rPr lang="fr-CA" sz="1400" noProof="0"/>
                        <a:t>OUI</a:t>
                      </a:r>
                      <a:r>
                        <a:rPr lang="fr-CA" sz="1400" kern="1200" noProof="0">
                          <a:solidFill>
                            <a:schemeClr val="dk1"/>
                          </a:solidFill>
                          <a:latin typeface="+mn-lt"/>
                          <a:ea typeface="+mn-ea"/>
                          <a:cs typeface="+mn-cs"/>
                          <a:sym typeface="Wingdings 2" panose="05020102010507070707" pitchFamily="18" charset="2"/>
                        </a:rPr>
                        <a:t></a:t>
                      </a:r>
                      <a:endParaRPr lang="fr-CA" sz="1400" noProof="0"/>
                    </a:p>
                  </a:txBody>
                  <a:tcPr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398463" algn="l"/>
                        </a:tabLst>
                        <a:defRPr/>
                      </a:pPr>
                      <a:r>
                        <a:rPr lang="fr-CA" sz="1400" noProof="0"/>
                        <a:t>NON</a:t>
                      </a:r>
                      <a:r>
                        <a:rPr lang="fr-CA" sz="1400" kern="1200" noProof="0">
                          <a:solidFill>
                            <a:schemeClr val="dk1"/>
                          </a:solidFill>
                          <a:latin typeface="+mn-lt"/>
                          <a:ea typeface="+mn-ea"/>
                          <a:cs typeface="+mn-cs"/>
                          <a:sym typeface="Wingdings 2" panose="05020102010507070707" pitchFamily="18" charset="2"/>
                        </a:rPr>
                        <a:t></a:t>
                      </a:r>
                      <a:endParaRPr lang="fr-CA" sz="1400" noProof="0"/>
                    </a:p>
                  </a:txBody>
                  <a:tcPr anchor="ctr"/>
                </a:tc>
                <a:extLst>
                  <a:ext uri="{0D108BD9-81ED-4DB2-BD59-A6C34878D82A}">
                    <a16:rowId xmlns="" xmlns:a16="http://schemas.microsoft.com/office/drawing/2014/main" val="10002"/>
                  </a:ext>
                </a:extLst>
              </a:tr>
              <a:tr h="370840">
                <a:tc gridSpan="3">
                  <a:txBody>
                    <a:bodyPr/>
                    <a:lstStyle/>
                    <a:p>
                      <a:r>
                        <a:rPr lang="fr-CA" sz="1400" b="1" kern="1200" noProof="0" dirty="0">
                          <a:solidFill>
                            <a:schemeClr val="tx1"/>
                          </a:solidFill>
                          <a:latin typeface="+mj-lt"/>
                          <a:ea typeface="+mn-ea"/>
                          <a:cs typeface="Aharoni" panose="02010803020104030203" pitchFamily="2" charset="-79"/>
                        </a:rPr>
                        <a:t>NOTE : Veuillez fournir une copie de votre procès-verbal et du compte rendu des décisions du CEA</a:t>
                      </a:r>
                    </a:p>
                  </a:txBody>
                  <a:tcPr anchor="ct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215664844"/>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p:cNvGraphicFramePr>
            <a:graphicFrameLocks noGrp="1"/>
          </p:cNvGraphicFramePr>
          <p:nvPr>
            <p:custDataLst>
              <p:tags r:id="rId1"/>
            </p:custDataLst>
            <p:extLst>
              <p:ext uri="{D42A27DB-BD31-4B8C-83A1-F6EECF244321}">
                <p14:modId xmlns:p14="http://schemas.microsoft.com/office/powerpoint/2010/main" val="2394530014"/>
              </p:ext>
            </p:extLst>
          </p:nvPr>
        </p:nvGraphicFramePr>
        <p:xfrm>
          <a:off x="467545" y="4149080"/>
          <a:ext cx="8290688" cy="723900"/>
        </p:xfrm>
        <a:graphic>
          <a:graphicData uri="http://schemas.openxmlformats.org/drawingml/2006/table">
            <a:tbl>
              <a:tblPr>
                <a:tableStyleId>{5C22544A-7EE6-4342-B048-85BDC9FD1C3A}</a:tableStyleId>
              </a:tblPr>
              <a:tblGrid>
                <a:gridCol w="5904655">
                  <a:extLst>
                    <a:ext uri="{9D8B030D-6E8A-4147-A177-3AD203B41FA5}">
                      <a16:colId xmlns="" xmlns:a16="http://schemas.microsoft.com/office/drawing/2014/main" val="20000"/>
                    </a:ext>
                  </a:extLst>
                </a:gridCol>
                <a:gridCol w="2386033">
                  <a:extLst>
                    <a:ext uri="{9D8B030D-6E8A-4147-A177-3AD203B41FA5}">
                      <a16:colId xmlns="" xmlns:a16="http://schemas.microsoft.com/office/drawing/2014/main" val="20001"/>
                    </a:ext>
                  </a:extLst>
                </a:gridCol>
              </a:tblGrid>
              <a:tr h="298417">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dirty="0">
                          <a:solidFill>
                            <a:schemeClr val="tx1">
                              <a:lumMod val="75000"/>
                              <a:lumOff val="25000"/>
                            </a:schemeClr>
                          </a:solidFill>
                          <a:latin typeface="+mn-lt"/>
                          <a:ea typeface="+mn-ea"/>
                          <a:cs typeface="+mn-cs"/>
                        </a:rPr>
                        <a:t>Titre de la présentation</a:t>
                      </a:r>
                    </a:p>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baseline="0" noProof="0" dirty="0">
                          <a:solidFill>
                            <a:srgbClr val="014D71"/>
                          </a:solidFill>
                          <a:latin typeface="+mn-lt"/>
                          <a:ea typeface="+mn-ea"/>
                          <a:cs typeface="+mn-cs"/>
                        </a:rPr>
                        <a:t>Veuillez inclure le titre de la présentation, le comité et la date de présentation (ou la raison pour laquelle vous ne passez pas par la gouvernance)</a:t>
                      </a: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dirty="0">
                          <a:solidFill>
                            <a:schemeClr val="tx1">
                              <a:lumMod val="75000"/>
                              <a:lumOff val="25000"/>
                            </a:schemeClr>
                          </a:solidFill>
                          <a:latin typeface="+mn-lt"/>
                          <a:ea typeface="+mn-ea"/>
                          <a:cs typeface="+mn-cs"/>
                        </a:rPr>
                        <a:t>Comités de gouvernance :</a:t>
                      </a:r>
                    </a:p>
                    <a:p>
                      <a:pPr marL="0" marR="0" lvl="0" indent="0" algn="l" defTabSz="914400" rtl="0" eaLnBrk="1" fontAlgn="auto" latinLnBrk="0" hangingPunct="1">
                        <a:lnSpc>
                          <a:spcPct val="100000"/>
                        </a:lnSpc>
                        <a:spcBef>
                          <a:spcPct val="0"/>
                        </a:spcBef>
                        <a:spcAft>
                          <a:spcPct val="0"/>
                        </a:spcAft>
                        <a:buClrTx/>
                        <a:buSzTx/>
                        <a:buFontTx/>
                        <a:buNone/>
                        <a:defRPr/>
                      </a:pPr>
                      <a:r>
                        <a:rPr lang="fr-CA" sz="1050" i="1" kern="1200" noProof="0" dirty="0">
                          <a:solidFill>
                            <a:srgbClr val="014D71"/>
                          </a:solidFill>
                          <a:latin typeface="+mn-lt"/>
                          <a:ea typeface="+mn-ea"/>
                          <a:cs typeface="+mn-cs"/>
                        </a:rPr>
                        <a:t>Comité JJ/MM/AA</a:t>
                      </a:r>
                    </a:p>
                    <a:p>
                      <a:pPr marL="0" marR="0" lvl="0" indent="0" algn="l" defTabSz="914400" rtl="0" eaLnBrk="1" fontAlgn="auto" latinLnBrk="0" hangingPunct="1">
                        <a:lnSpc>
                          <a:spcPct val="100000"/>
                        </a:lnSpc>
                        <a:spcBef>
                          <a:spcPct val="0"/>
                        </a:spcBef>
                        <a:spcAft>
                          <a:spcPct val="0"/>
                        </a:spcAft>
                        <a:buClrTx/>
                        <a:buSzTx/>
                        <a:buFontTx/>
                        <a:buNone/>
                        <a:defRPr/>
                      </a:pPr>
                      <a:r>
                        <a:rPr lang="fr-CA" sz="1050" i="1" kern="1200" noProof="0" dirty="0">
                          <a:solidFill>
                            <a:srgbClr val="014D71"/>
                          </a:solidFill>
                          <a:latin typeface="+mn-lt"/>
                          <a:ea typeface="+mn-ea"/>
                          <a:cs typeface="+mn-cs"/>
                        </a:rPr>
                        <a:t>Comité JJ/MM/AA</a:t>
                      </a:r>
                    </a:p>
                    <a:p>
                      <a:pPr marL="0" marR="0" lvl="0" indent="0" algn="l" defTabSz="914400" rtl="0" eaLnBrk="1" fontAlgn="auto" latinLnBrk="0" hangingPunct="1">
                        <a:lnSpc>
                          <a:spcPct val="100000"/>
                        </a:lnSpc>
                        <a:spcBef>
                          <a:spcPct val="0"/>
                        </a:spcBef>
                        <a:spcAft>
                          <a:spcPct val="0"/>
                        </a:spcAft>
                        <a:buClrTx/>
                        <a:buSzTx/>
                        <a:buFontTx/>
                        <a:buNone/>
                        <a:defRPr/>
                      </a:pPr>
                      <a:endParaRPr lang="fr-CA" sz="1100" i="1" kern="1200" noProof="0" dirty="0">
                        <a:solidFill>
                          <a:srgbClr val="014D71"/>
                        </a:solidFill>
                        <a:latin typeface="+mn-lt"/>
                        <a:ea typeface="+mn-ea"/>
                        <a:cs typeface="+mn-cs"/>
                      </a:endParaRPr>
                    </a:p>
                  </a:txBody>
                  <a:tcPr marL="68580" marR="68580" marT="34290" marB="34290"/>
                </a:tc>
                <a:extLst>
                  <a:ext uri="{0D108BD9-81ED-4DB2-BD59-A6C34878D82A}">
                    <a16:rowId xmlns="" xmlns:a16="http://schemas.microsoft.com/office/drawing/2014/main" val="10000"/>
                  </a:ext>
                </a:extLst>
              </a:tr>
            </a:tbl>
          </a:graphicData>
        </a:graphic>
      </p:graphicFrame>
      <p:sp>
        <p:nvSpPr>
          <p:cNvPr id="19" name="Rectangle 18"/>
          <p:cNvSpPr/>
          <p:nvPr>
            <p:custDataLst>
              <p:tags r:id="rId2"/>
            </p:custDataLst>
          </p:nvPr>
        </p:nvSpPr>
        <p:spPr>
          <a:xfrm>
            <a:off x="467544" y="980728"/>
            <a:ext cx="8290689" cy="19068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a:solidFill>
                  <a:prstClr val="white"/>
                </a:solidFill>
              </a:rPr>
              <a:t>Portée de SPC</a:t>
            </a:r>
          </a:p>
        </p:txBody>
      </p:sp>
      <p:sp>
        <p:nvSpPr>
          <p:cNvPr id="22" name="Rectangle 21"/>
          <p:cNvSpPr/>
          <p:nvPr>
            <p:custDataLst>
              <p:tags r:id="rId3"/>
            </p:custDataLst>
          </p:nvPr>
        </p:nvSpPr>
        <p:spPr>
          <a:xfrm>
            <a:off x="467544" y="5067403"/>
            <a:ext cx="8290689" cy="16179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a:solidFill>
                  <a:prstClr val="white"/>
                </a:solidFill>
              </a:rPr>
              <a:t>Personnes-ressources à SPC</a:t>
            </a:r>
          </a:p>
        </p:txBody>
      </p:sp>
      <p:graphicFrame>
        <p:nvGraphicFramePr>
          <p:cNvPr id="23" name="Table 22"/>
          <p:cNvGraphicFramePr>
            <a:graphicFrameLocks noGrp="1"/>
          </p:cNvGraphicFramePr>
          <p:nvPr>
            <p:custDataLst>
              <p:tags r:id="rId4"/>
            </p:custDataLst>
            <p:extLst>
              <p:ext uri="{D42A27DB-BD31-4B8C-83A1-F6EECF244321}">
                <p14:modId xmlns:p14="http://schemas.microsoft.com/office/powerpoint/2010/main" val="970298097"/>
              </p:ext>
            </p:extLst>
          </p:nvPr>
        </p:nvGraphicFramePr>
        <p:xfrm>
          <a:off x="467544" y="5240243"/>
          <a:ext cx="8290689" cy="1238250"/>
        </p:xfrm>
        <a:graphic>
          <a:graphicData uri="http://schemas.openxmlformats.org/drawingml/2006/table">
            <a:tbl>
              <a:tblPr>
                <a:tableStyleId>{5C22544A-7EE6-4342-B048-85BDC9FD1C3A}</a:tableStyleId>
              </a:tblPr>
              <a:tblGrid>
                <a:gridCol w="2880320">
                  <a:extLst>
                    <a:ext uri="{9D8B030D-6E8A-4147-A177-3AD203B41FA5}">
                      <a16:colId xmlns="" xmlns:a16="http://schemas.microsoft.com/office/drawing/2014/main" val="20000"/>
                    </a:ext>
                  </a:extLst>
                </a:gridCol>
                <a:gridCol w="5410369">
                  <a:extLst>
                    <a:ext uri="{9D8B030D-6E8A-4147-A177-3AD203B41FA5}">
                      <a16:colId xmlns="" xmlns:a16="http://schemas.microsoft.com/office/drawing/2014/main" val="20001"/>
                    </a:ext>
                  </a:extLst>
                </a:gridCol>
              </a:tblGrid>
              <a:tr h="27813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noProof="0">
                          <a:solidFill>
                            <a:schemeClr val="tx1">
                              <a:lumMod val="65000"/>
                              <a:lumOff val="35000"/>
                            </a:schemeClr>
                          </a:solidFill>
                        </a:rPr>
                        <a:t>Numéro d’entreprise de SPC (si disponible)</a:t>
                      </a:r>
                    </a:p>
                  </a:txBody>
                  <a:tcPr marL="68580" marR="68580" marT="34290" marB="34290" anchor="ct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a:solidFill>
                            <a:schemeClr val="tx2"/>
                          </a:solidFill>
                          <a:latin typeface="+mn-lt"/>
                          <a:ea typeface="+mn-ea"/>
                          <a:cs typeface="+mn-cs"/>
                        </a:rPr>
                        <a:t>Numéro d’entreprise</a:t>
                      </a:r>
                    </a:p>
                  </a:txBody>
                  <a:tcPr marL="68580" marR="68580" marT="34290" marB="34290" anchor="ctr"/>
                </a:tc>
                <a:extLst>
                  <a:ext uri="{0D108BD9-81ED-4DB2-BD59-A6C34878D82A}">
                    <a16:rowId xmlns="" xmlns:a16="http://schemas.microsoft.com/office/drawing/2014/main" val="10000"/>
                  </a:ext>
                </a:extLst>
              </a:tr>
              <a:tr h="27813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kern="1200" noProof="0" dirty="0">
                          <a:solidFill>
                            <a:schemeClr val="tx1">
                              <a:lumMod val="65000"/>
                              <a:lumOff val="35000"/>
                            </a:schemeClr>
                          </a:solidFill>
                          <a:latin typeface="+mn-lt"/>
                          <a:ea typeface="+mn-ea"/>
                          <a:cs typeface="+mn-cs"/>
                        </a:rPr>
                        <a:t>Personne-ressource pour les relations avec les clients de SPC</a:t>
                      </a:r>
                    </a:p>
                  </a:txBody>
                  <a:tcPr marL="68580" marR="68580" marT="34290" marB="34290"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515938" algn="l"/>
                        </a:tabLst>
                        <a:defRPr/>
                      </a:pPr>
                      <a:r>
                        <a:rPr lang="fr-CA" sz="1100" i="1" kern="1200" noProof="0">
                          <a:solidFill>
                            <a:schemeClr val="tx2"/>
                          </a:solidFill>
                          <a:latin typeface="+mn-lt"/>
                          <a:ea typeface="+mn-ea"/>
                          <a:cs typeface="+mn-cs"/>
                        </a:rPr>
                        <a:t>Nom/Titre</a:t>
                      </a:r>
                    </a:p>
                  </a:txBody>
                  <a:tcPr marL="68580" marR="68580" marT="34290" marB="34290" anchor="ctr"/>
                </a:tc>
                <a:extLst>
                  <a:ext uri="{0D108BD9-81ED-4DB2-BD59-A6C34878D82A}">
                    <a16:rowId xmlns="" xmlns:a16="http://schemas.microsoft.com/office/drawing/2014/main" val="10001"/>
                  </a:ext>
                </a:extLst>
              </a:tr>
              <a:tr h="278130">
                <a:tc>
                  <a:txBody>
                    <a:bodyPr/>
                    <a:lstStyle/>
                    <a:p>
                      <a:r>
                        <a:rPr lang="fr-CA" sz="1100" kern="1200" noProof="0">
                          <a:solidFill>
                            <a:schemeClr val="tx1">
                              <a:lumMod val="65000"/>
                              <a:lumOff val="35000"/>
                            </a:schemeClr>
                          </a:solidFill>
                          <a:latin typeface="+mn-lt"/>
                          <a:ea typeface="+mn-ea"/>
                          <a:cs typeface="+mn-cs"/>
                        </a:rPr>
                        <a:t>Personne-ressource pour les projets de SPC</a:t>
                      </a:r>
                    </a:p>
                  </a:txBody>
                  <a:tcPr marL="68580" marR="68580" marT="34290" marB="34290" anchor="ct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a:solidFill>
                            <a:schemeClr val="tx2"/>
                          </a:solidFill>
                          <a:latin typeface="+mn-lt"/>
                          <a:ea typeface="+mn-ea"/>
                          <a:cs typeface="+mn-cs"/>
                        </a:rPr>
                        <a:t>Nom/Titre</a:t>
                      </a:r>
                    </a:p>
                  </a:txBody>
                  <a:tcPr marL="68580" marR="68580" marT="34290" marB="34290" anchor="ctr"/>
                </a:tc>
                <a:extLst>
                  <a:ext uri="{0D108BD9-81ED-4DB2-BD59-A6C34878D82A}">
                    <a16:rowId xmlns="" xmlns:a16="http://schemas.microsoft.com/office/drawing/2014/main" val="10002"/>
                  </a:ext>
                </a:extLst>
              </a:tr>
              <a:tr h="27813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kern="1200" noProof="0">
                          <a:solidFill>
                            <a:schemeClr val="tx1">
                              <a:lumMod val="65000"/>
                              <a:lumOff val="35000"/>
                            </a:schemeClr>
                          </a:solidFill>
                          <a:latin typeface="+mn-lt"/>
                          <a:ea typeface="+mn-ea"/>
                          <a:cs typeface="+mn-cs"/>
                        </a:rPr>
                        <a:t>Personne-ressource pour l’architecture de SPC</a:t>
                      </a:r>
                    </a:p>
                  </a:txBody>
                  <a:tcPr marL="68580" marR="68580" marT="34290" marB="34290" anchor="ctr"/>
                </a:tc>
                <a:tc>
                  <a:txBody>
                    <a:bodyPr/>
                    <a:lstStyle/>
                    <a:p>
                      <a:pPr marL="0" marR="0" lvl="0" indent="0" algn="l" defTabSz="914400" rtl="0" eaLnBrk="1" fontAlgn="auto" latinLnBrk="0" hangingPunct="1">
                        <a:lnSpc>
                          <a:spcPct val="100000"/>
                        </a:lnSpc>
                        <a:spcBef>
                          <a:spcPct val="0"/>
                        </a:spcBef>
                        <a:spcAft>
                          <a:spcPct val="0"/>
                        </a:spcAft>
                        <a:buClrTx/>
                        <a:buSzTx/>
                        <a:buFontTx/>
                        <a:buNone/>
                        <a:tabLst>
                          <a:tab pos="515938" algn="l"/>
                        </a:tabLst>
                        <a:defRPr/>
                      </a:pPr>
                      <a:r>
                        <a:rPr lang="fr-CA" sz="1100" i="1" kern="1200" noProof="0" dirty="0">
                          <a:solidFill>
                            <a:schemeClr val="tx2"/>
                          </a:solidFill>
                          <a:latin typeface="+mn-lt"/>
                          <a:ea typeface="+mn-ea"/>
                          <a:cs typeface="+mn-cs"/>
                        </a:rPr>
                        <a:t>Nom/tire (s’il y a lieu)</a:t>
                      </a:r>
                    </a:p>
                  </a:txBody>
                  <a:tcPr marL="68580" marR="68580" marT="34290" marB="34290" anchor="ctr"/>
                </a:tc>
                <a:extLst>
                  <a:ext uri="{0D108BD9-81ED-4DB2-BD59-A6C34878D82A}">
                    <a16:rowId xmlns="" xmlns:a16="http://schemas.microsoft.com/office/drawing/2014/main" val="10003"/>
                  </a:ext>
                </a:extLst>
              </a:tr>
            </a:tbl>
          </a:graphicData>
        </a:graphic>
      </p:graphicFrame>
      <p:sp>
        <p:nvSpPr>
          <p:cNvPr id="33" name="Rectangle 32"/>
          <p:cNvSpPr/>
          <p:nvPr>
            <p:custDataLst>
              <p:tags r:id="rId5"/>
            </p:custDataLst>
          </p:nvPr>
        </p:nvSpPr>
        <p:spPr>
          <a:xfrm>
            <a:off x="467544" y="3965113"/>
            <a:ext cx="8290689" cy="183967"/>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CA" sz="1400" b="1">
                <a:solidFill>
                  <a:prstClr val="white"/>
                </a:solidFill>
              </a:rPr>
              <a:t>Gouvernance interne de SPC</a:t>
            </a:r>
          </a:p>
        </p:txBody>
      </p:sp>
      <p:sp>
        <p:nvSpPr>
          <p:cNvPr id="34" name="Rectangle 33"/>
          <p:cNvSpPr/>
          <p:nvPr>
            <p:custDataLst>
              <p:tags r:id="rId6"/>
            </p:custDataLst>
          </p:nvPr>
        </p:nvSpPr>
        <p:spPr>
          <a:xfrm>
            <a:off x="143508" y="5173498"/>
            <a:ext cx="6310363" cy="523220"/>
          </a:xfrm>
          <a:prstGeom prst="rect">
            <a:avLst/>
          </a:prstGeom>
        </p:spPr>
        <p:txBody>
          <a:bodyPr wrap="square">
            <a:spAutoFit/>
          </a:bodyPr>
          <a:lstStyle/>
          <a:p>
            <a:pPr lvl="1">
              <a:buClr>
                <a:prstClr val="black">
                  <a:lumMod val="65000"/>
                  <a:lumOff val="35000"/>
                </a:prstClr>
              </a:buClr>
            </a:pPr>
            <a:endParaRPr lang="en-US" sz="1400" i="1">
              <a:solidFill>
                <a:srgbClr val="004D71"/>
              </a:solidFill>
            </a:endParaRPr>
          </a:p>
          <a:p>
            <a:pPr>
              <a:buClr>
                <a:prstClr val="black">
                  <a:lumMod val="65000"/>
                  <a:lumOff val="35000"/>
                </a:prstClr>
              </a:buClr>
            </a:pPr>
            <a:endParaRPr lang="en-US" sz="1400" i="1">
              <a:solidFill>
                <a:srgbClr val="004D71"/>
              </a:solidFill>
            </a:endParaRPr>
          </a:p>
        </p:txBody>
      </p:sp>
      <p:graphicFrame>
        <p:nvGraphicFramePr>
          <p:cNvPr id="16" name="Table 15"/>
          <p:cNvGraphicFramePr>
            <a:graphicFrameLocks noGrp="1"/>
          </p:cNvGraphicFramePr>
          <p:nvPr>
            <p:custDataLst>
              <p:tags r:id="rId7"/>
            </p:custDataLst>
            <p:extLst>
              <p:ext uri="{D42A27DB-BD31-4B8C-83A1-F6EECF244321}">
                <p14:modId xmlns:p14="http://schemas.microsoft.com/office/powerpoint/2010/main" val="3532908637"/>
              </p:ext>
            </p:extLst>
          </p:nvPr>
        </p:nvGraphicFramePr>
        <p:xfrm>
          <a:off x="467545" y="1188616"/>
          <a:ext cx="8290688" cy="2744440"/>
        </p:xfrm>
        <a:graphic>
          <a:graphicData uri="http://schemas.openxmlformats.org/drawingml/2006/table">
            <a:tbl>
              <a:tblPr>
                <a:tableStyleId>{5C22544A-7EE6-4342-B048-85BDC9FD1C3A}</a:tableStyleId>
              </a:tblPr>
              <a:tblGrid>
                <a:gridCol w="2736304">
                  <a:extLst>
                    <a:ext uri="{9D8B030D-6E8A-4147-A177-3AD203B41FA5}">
                      <a16:colId xmlns="" xmlns:a16="http://schemas.microsoft.com/office/drawing/2014/main" val="20000"/>
                    </a:ext>
                  </a:extLst>
                </a:gridCol>
                <a:gridCol w="5554384">
                  <a:extLst>
                    <a:ext uri="{9D8B030D-6E8A-4147-A177-3AD203B41FA5}">
                      <a16:colId xmlns="" xmlns:a16="http://schemas.microsoft.com/office/drawing/2014/main" val="20001"/>
                    </a:ext>
                  </a:extLst>
                </a:gridCol>
              </a:tblGrid>
              <a:tr h="583397">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noProof="0">
                          <a:solidFill>
                            <a:schemeClr val="tx2"/>
                          </a:solidFill>
                        </a:rPr>
                        <a:t>Quelle est la portée des travaux exigés par Services partagés Canada? </a:t>
                      </a: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lang="fr-CA" sz="1000" i="1" kern="1200" noProof="0">
                        <a:solidFill>
                          <a:schemeClr val="tx2"/>
                        </a:solidFill>
                        <a:latin typeface="+mn-lt"/>
                        <a:ea typeface="+mn-ea"/>
                        <a:cs typeface="+mn-cs"/>
                      </a:endParaRPr>
                    </a:p>
                  </a:txBody>
                  <a:tcPr marL="68580" marR="68580" marT="34290" marB="34290" anchor="ctr"/>
                </a:tc>
                <a:extLst>
                  <a:ext uri="{0D108BD9-81ED-4DB2-BD59-A6C34878D82A}">
                    <a16:rowId xmlns="" xmlns:a16="http://schemas.microsoft.com/office/drawing/2014/main" val="10000"/>
                  </a:ext>
                </a:extLst>
              </a:tr>
              <a:tr h="583397">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noProof="0" dirty="0">
                          <a:solidFill>
                            <a:schemeClr val="tx2"/>
                          </a:solidFill>
                        </a:rPr>
                        <a:t>Quand SPC s’est-t-il engagé dans ce projet et de quelle façon?  </a:t>
                      </a: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lang="fr-CA" sz="1000" i="1" kern="1200" noProof="0">
                        <a:solidFill>
                          <a:schemeClr val="tx2"/>
                        </a:solidFill>
                        <a:latin typeface="+mn-lt"/>
                        <a:ea typeface="+mn-ea"/>
                        <a:cs typeface="+mn-cs"/>
                      </a:endParaRPr>
                    </a:p>
                  </a:txBody>
                  <a:tcPr marL="68580" marR="68580" marT="34290" marB="34290" anchor="ctr"/>
                </a:tc>
                <a:extLst>
                  <a:ext uri="{0D108BD9-81ED-4DB2-BD59-A6C34878D82A}">
                    <a16:rowId xmlns="" xmlns:a16="http://schemas.microsoft.com/office/drawing/2014/main" val="10001"/>
                  </a:ext>
                </a:extLst>
              </a:tr>
              <a:tr h="742939">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noProof="0">
                          <a:solidFill>
                            <a:schemeClr val="tx2"/>
                          </a:solidFill>
                        </a:rPr>
                        <a:t>Quels services de SPC seront touchés?  </a:t>
                      </a:r>
                    </a:p>
                    <a:p>
                      <a:pPr marL="0" marR="0" lvl="0" indent="0" algn="l" defTabSz="914400" rtl="0" eaLnBrk="1" fontAlgn="auto" latinLnBrk="0" hangingPunct="1">
                        <a:lnSpc>
                          <a:spcPct val="100000"/>
                        </a:lnSpc>
                        <a:spcBef>
                          <a:spcPct val="0"/>
                        </a:spcBef>
                        <a:spcAft>
                          <a:spcPct val="0"/>
                        </a:spcAft>
                        <a:buClrTx/>
                        <a:buSzTx/>
                        <a:buFontTx/>
                        <a:buNone/>
                        <a:defRPr/>
                      </a:pPr>
                      <a:endParaRPr lang="fr-CA" sz="1100" kern="1200" noProof="0">
                        <a:solidFill>
                          <a:schemeClr val="tx1">
                            <a:lumMod val="65000"/>
                            <a:lumOff val="35000"/>
                          </a:schemeClr>
                        </a:solidFill>
                        <a:latin typeface="+mn-lt"/>
                        <a:ea typeface="+mn-ea"/>
                        <a:cs typeface="+mn-cs"/>
                      </a:endParaRP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a:solidFill>
                            <a:schemeClr val="tx2"/>
                          </a:solidFill>
                          <a:latin typeface="+mn-lt"/>
                          <a:ea typeface="+mn-ea"/>
                          <a:cs typeface="+mn-cs"/>
                          <a:hlinkClick r:id="rId13"/>
                        </a:rPr>
                        <a:t>http://service.ssc-spc.gc.ca/fr/services</a:t>
                      </a:r>
                    </a:p>
                    <a:p>
                      <a:pPr marL="0" marR="0" lvl="0" indent="0" algn="l" defTabSz="914400" rtl="0" eaLnBrk="1" fontAlgn="auto" latinLnBrk="0" hangingPunct="1">
                        <a:lnSpc>
                          <a:spcPct val="100000"/>
                        </a:lnSpc>
                        <a:spcBef>
                          <a:spcPct val="0"/>
                        </a:spcBef>
                        <a:spcAft>
                          <a:spcPct val="0"/>
                        </a:spcAft>
                        <a:buClrTx/>
                        <a:buSzTx/>
                        <a:buFontTx/>
                        <a:buNone/>
                        <a:defRPr/>
                      </a:pPr>
                      <a:r>
                        <a:rPr lang="fr-CA" sz="1100" i="0" kern="1200" baseline="0" noProof="0">
                          <a:solidFill>
                            <a:srgbClr val="014D71"/>
                          </a:solidFill>
                          <a:latin typeface="+mn-lt"/>
                          <a:ea typeface="+mn-ea"/>
                          <a:cs typeface="+mn-cs"/>
                        </a:rPr>
                        <a:t>Inclure les dates d’échéance pour les produits livrables de SPC</a:t>
                      </a:r>
                    </a:p>
                    <a:p>
                      <a:pPr marL="0" marR="0" lvl="0" indent="0" algn="l" defTabSz="914400" rtl="0" eaLnBrk="1" fontAlgn="auto" latinLnBrk="0" hangingPunct="1">
                        <a:lnSpc>
                          <a:spcPct val="100000"/>
                        </a:lnSpc>
                        <a:spcBef>
                          <a:spcPct val="0"/>
                        </a:spcBef>
                        <a:spcAft>
                          <a:spcPct val="0"/>
                        </a:spcAft>
                        <a:buClrTx/>
                        <a:buSzTx/>
                        <a:buFontTx/>
                        <a:buNone/>
                        <a:defRPr/>
                      </a:pPr>
                      <a:endParaRPr lang="fr-CA" sz="1100" i="0" kern="1200" noProof="0">
                        <a:solidFill>
                          <a:srgbClr val="014D71"/>
                        </a:solidFill>
                        <a:latin typeface="+mj-lt"/>
                        <a:ea typeface="+mn-ea"/>
                        <a:cs typeface="+mn-cs"/>
                      </a:endParaRPr>
                    </a:p>
                  </a:txBody>
                  <a:tcPr marL="68580" marR="68580" marT="34290" marB="34290" anchor="ctr"/>
                </a:tc>
                <a:extLst>
                  <a:ext uri="{0D108BD9-81ED-4DB2-BD59-A6C34878D82A}">
                    <a16:rowId xmlns="" xmlns:a16="http://schemas.microsoft.com/office/drawing/2014/main" val="10002"/>
                  </a:ext>
                </a:extLst>
              </a:tr>
              <a:tr h="834707">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1" kern="1200" noProof="0">
                          <a:solidFill>
                            <a:srgbClr val="014D71"/>
                          </a:solidFill>
                          <a:latin typeface="+mn-lt"/>
                          <a:ea typeface="+mn-ea"/>
                          <a:cs typeface="+mn-cs"/>
                        </a:rPr>
                        <a:t>Quelles sont les dépendances et les suppositions?</a:t>
                      </a:r>
                    </a:p>
                  </a:txBody>
                  <a:tcPr marL="68580" marR="68580" marT="34290" marB="34290"/>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fr-CA" sz="1100" i="0" kern="1200" noProof="0" dirty="0">
                          <a:solidFill>
                            <a:srgbClr val="014D71"/>
                          </a:solidFill>
                          <a:effectLst/>
                          <a:latin typeface="+mj-lt"/>
                          <a:ea typeface="+mn-ea"/>
                          <a:cs typeface="+mn-cs"/>
                        </a:rPr>
                        <a:t>(par ex. authentification, connectivité avec le nuage. S’il s’agit d’un centre de données existant, de quel centre s’agit-il et la capacité a -t-elle été confirmée?)</a:t>
                      </a:r>
                    </a:p>
                    <a:p>
                      <a:pPr marL="0" marR="0" lvl="0" indent="0" algn="l" defTabSz="914400" rtl="0" eaLnBrk="1" fontAlgn="auto" latinLnBrk="0" hangingPunct="1">
                        <a:lnSpc>
                          <a:spcPct val="100000"/>
                        </a:lnSpc>
                        <a:spcBef>
                          <a:spcPct val="0"/>
                        </a:spcBef>
                        <a:spcAft>
                          <a:spcPct val="0"/>
                        </a:spcAft>
                        <a:buClrTx/>
                        <a:buSzTx/>
                        <a:buFontTx/>
                        <a:buNone/>
                        <a:defRPr/>
                      </a:pPr>
                      <a:r>
                        <a:rPr lang="fr-CA" sz="1100" i="0" kern="1200" noProof="0" dirty="0">
                          <a:solidFill>
                            <a:srgbClr val="014D71"/>
                          </a:solidFill>
                          <a:effectLst/>
                          <a:latin typeface="+mj-lt"/>
                          <a:ea typeface="+mn-ea"/>
                          <a:cs typeface="+mn-cs"/>
                        </a:rPr>
                        <a:t> </a:t>
                      </a:r>
                    </a:p>
                  </a:txBody>
                  <a:tcPr marL="68580" marR="68580" marT="34290" marB="34290" anchor="ctr"/>
                </a:tc>
                <a:extLst>
                  <a:ext uri="{0D108BD9-81ED-4DB2-BD59-A6C34878D82A}">
                    <a16:rowId xmlns="" xmlns:a16="http://schemas.microsoft.com/office/drawing/2014/main" val="10003"/>
                  </a:ext>
                </a:extLst>
              </a:tr>
            </a:tbl>
          </a:graphicData>
        </a:graphic>
      </p:graphicFrame>
      <p:sp>
        <p:nvSpPr>
          <p:cNvPr id="2" name="Rectangle 1"/>
          <p:cNvSpPr/>
          <p:nvPr>
            <p:custDataLst>
              <p:tags r:id="rId8"/>
            </p:custDataLst>
          </p:nvPr>
        </p:nvSpPr>
        <p:spPr>
          <a:xfrm>
            <a:off x="467544" y="6388632"/>
            <a:ext cx="8290689" cy="615553"/>
          </a:xfrm>
          <a:prstGeom prst="rect">
            <a:avLst/>
          </a:prstGeom>
        </p:spPr>
        <p:txBody>
          <a:bodyPr wrap="square">
            <a:spAutoFit/>
          </a:bodyPr>
          <a:lstStyle/>
          <a:p>
            <a:pPr>
              <a:buClr>
                <a:prstClr val="black">
                  <a:lumMod val="65000"/>
                  <a:lumOff val="35000"/>
                </a:prstClr>
              </a:buClr>
            </a:pPr>
            <a:r>
              <a:rPr lang="fr-CA" sz="1100" i="1" dirty="0">
                <a:solidFill>
                  <a:srgbClr val="004D71"/>
                </a:solidFill>
              </a:rPr>
              <a:t>Pour obtenir de l’aide afin de remplir cette diapositive, n’hésitez pas à communiquer avec votre responsable des relations avec les clients </a:t>
            </a:r>
          </a:p>
          <a:p>
            <a:pPr>
              <a:buClr>
                <a:prstClr val="black">
                  <a:lumMod val="65000"/>
                  <a:lumOff val="35000"/>
                </a:prstClr>
              </a:buClr>
            </a:pPr>
            <a:r>
              <a:rPr lang="fr-CA" sz="1100" i="1" dirty="0">
                <a:solidFill>
                  <a:srgbClr val="004D71"/>
                </a:solidFill>
                <a:hlinkClick r:id="rId14"/>
              </a:rPr>
              <a:t>http://service.ssc-spc.gc.ca/fr/contact/partclisupport/client-execs</a:t>
            </a:r>
          </a:p>
          <a:p>
            <a:pPr>
              <a:buClr>
                <a:prstClr val="black">
                  <a:lumMod val="65000"/>
                  <a:lumOff val="35000"/>
                </a:prstClr>
              </a:buClr>
            </a:pPr>
            <a:endParaRPr lang="fr-CA" sz="1200" i="1" dirty="0">
              <a:solidFill>
                <a:srgbClr val="004D71"/>
              </a:solidFill>
            </a:endParaRPr>
          </a:p>
        </p:txBody>
      </p:sp>
      <p:sp>
        <p:nvSpPr>
          <p:cNvPr id="13" name="Title 3"/>
          <p:cNvSpPr txBox="1"/>
          <p:nvPr>
            <p:custDataLst>
              <p:tags r:id="rId9"/>
            </p:custDataLst>
          </p:nvPr>
        </p:nvSpPr>
        <p:spPr>
          <a:xfrm>
            <a:off x="482441" y="80628"/>
            <a:ext cx="5432982" cy="703818"/>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en-CA" sz="2000" b="1">
                <a:solidFill>
                  <a:schemeClr val="tx1">
                    <a:lumMod val="65000"/>
                    <a:lumOff val="35000"/>
                  </a:schemeClr>
                </a:solidFill>
              </a:rPr>
              <a:t>APPENDICE 3 : </a:t>
            </a:r>
          </a:p>
          <a:p>
            <a:r>
              <a:rPr lang="en-US" sz="2000" b="1">
                <a:solidFill>
                  <a:srgbClr val="004D71"/>
                </a:solidFill>
              </a:rPr>
              <a:t>Participation de Services partagés Canada (SPC)</a:t>
            </a:r>
          </a:p>
        </p:txBody>
      </p:sp>
      <p:sp>
        <p:nvSpPr>
          <p:cNvPr id="12" name="Slide Number Placeholder 1"/>
          <p:cNvSpPr>
            <a:spLocks noGrp="1"/>
          </p:cNvSpPr>
          <p:nvPr>
            <p:ph type="sldNum" sz="quarter" idx="12"/>
            <p:custDataLst>
              <p:tags r:id="rId10"/>
            </p:custDataLst>
          </p:nvPr>
        </p:nvSpPr>
        <p:spPr>
          <a:xfrm>
            <a:off x="8815300" y="6518971"/>
            <a:ext cx="298376" cy="365125"/>
          </a:xfrm>
        </p:spPr>
        <p:txBody>
          <a:bodyPr/>
          <a:lstStyle/>
          <a:p>
            <a:r>
              <a:rPr lang="en-CA"/>
              <a:t>20</a:t>
            </a:r>
          </a:p>
        </p:txBody>
      </p:sp>
    </p:spTree>
    <p:extLst>
      <p:ext uri="{BB962C8B-B14F-4D97-AF65-F5344CB8AC3E}">
        <p14:creationId xmlns:p14="http://schemas.microsoft.com/office/powerpoint/2010/main" val="2264059283"/>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815300" y="6518971"/>
            <a:ext cx="298376" cy="365125"/>
          </a:xfrm>
        </p:spPr>
        <p:txBody>
          <a:bodyPr/>
          <a:lstStyle/>
          <a:p>
            <a:fld id="{32D4B517-E49B-41B6-9DBC-23634E0F1CDC}" type="slidenum">
              <a:rPr lang="fr-CA" smtClean="0"/>
              <a:t>2</a:t>
            </a:fld>
            <a:endParaRPr lang="fr-CA"/>
          </a:p>
        </p:txBody>
      </p:sp>
      <p:sp>
        <p:nvSpPr>
          <p:cNvPr id="8" name="Title 5"/>
          <p:cNvSpPr>
            <a:spLocks noGrp="1"/>
          </p:cNvSpPr>
          <p:nvPr>
            <p:ph type="title"/>
            <p:custDataLst>
              <p:tags r:id="rId2"/>
            </p:custDataLst>
          </p:nvPr>
        </p:nvSpPr>
        <p:spPr>
          <a:xfrm>
            <a:off x="431540" y="138062"/>
            <a:ext cx="5432982" cy="635934"/>
          </a:xfrm>
        </p:spPr>
        <p:txBody>
          <a:bodyPr/>
          <a:lstStyle/>
          <a:p>
            <a:r>
              <a:rPr lang="fr-CA"/>
              <a:t>Objectif de la séance du CEAI du GC</a:t>
            </a:r>
          </a:p>
        </p:txBody>
      </p:sp>
      <p:sp>
        <p:nvSpPr>
          <p:cNvPr id="9" name="Rectangle 8"/>
          <p:cNvSpPr/>
          <p:nvPr>
            <p:custDataLst>
              <p:tags r:id="rId3"/>
            </p:custDataLst>
          </p:nvPr>
        </p:nvSpPr>
        <p:spPr>
          <a:xfrm>
            <a:off x="251520" y="1016732"/>
            <a:ext cx="8712968" cy="3528392"/>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10" name="Flowchart: Merge 9"/>
          <p:cNvSpPr/>
          <p:nvPr>
            <p:custDataLst>
              <p:tags r:id="rId4"/>
            </p:custDataLst>
          </p:nvPr>
        </p:nvSpPr>
        <p:spPr>
          <a:xfrm rot="16200000">
            <a:off x="489832" y="1751416"/>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4" name="TextBox 13"/>
          <p:cNvSpPr txBox="1"/>
          <p:nvPr>
            <p:custDataLst>
              <p:tags r:id="rId5"/>
            </p:custDataLst>
          </p:nvPr>
        </p:nvSpPr>
        <p:spPr>
          <a:xfrm>
            <a:off x="431540" y="1184353"/>
            <a:ext cx="7875601" cy="518678"/>
          </a:xfrm>
          <a:prstGeom prst="rect">
            <a:avLst/>
          </a:prstGeom>
          <a:noFill/>
        </p:spPr>
        <p:txBody>
          <a:bodyPr wrap="square" rtlCol="0">
            <a:spAutoFit/>
          </a:bodyPr>
          <a:lstStyle/>
          <a:p>
            <a:r>
              <a:rPr lang="fr-CA" sz="1400" i="1" dirty="0">
                <a:solidFill>
                  <a:schemeClr val="tx2"/>
                </a:solidFill>
              </a:rPr>
              <a:t>Veuillez cerner et décrire...</a:t>
            </a:r>
          </a:p>
          <a:p>
            <a:endParaRPr lang="fr-CA" sz="1400" i="1" dirty="0">
              <a:solidFill>
                <a:schemeClr val="tx2"/>
              </a:solidFill>
            </a:endParaRPr>
          </a:p>
        </p:txBody>
      </p:sp>
      <p:sp>
        <p:nvSpPr>
          <p:cNvPr id="3" name="Rectangle 2"/>
          <p:cNvSpPr/>
          <p:nvPr>
            <p:custDataLst>
              <p:tags r:id="rId6"/>
            </p:custDataLst>
          </p:nvPr>
        </p:nvSpPr>
        <p:spPr>
          <a:xfrm>
            <a:off x="688945" y="1634323"/>
            <a:ext cx="7855003" cy="366126"/>
          </a:xfrm>
          <a:prstGeom prst="rect">
            <a:avLst/>
          </a:prstGeom>
        </p:spPr>
        <p:txBody>
          <a:bodyPr wrap="square">
            <a:spAutoFit/>
          </a:bodyPr>
          <a:lstStyle/>
          <a:p>
            <a:r>
              <a:rPr lang="fr-CA" dirty="0">
                <a:solidFill>
                  <a:schemeClr val="tx2"/>
                </a:solidFill>
              </a:rPr>
              <a:t>L’actuelle présentation a pour objet d’obtenir l’</a:t>
            </a:r>
            <a:r>
              <a:rPr lang="fr-CA" b="1" dirty="0">
                <a:solidFill>
                  <a:schemeClr val="tx2"/>
                </a:solidFill>
              </a:rPr>
              <a:t>aval</a:t>
            </a:r>
            <a:r>
              <a:rPr lang="fr-CA" dirty="0">
                <a:solidFill>
                  <a:schemeClr val="tx2"/>
                </a:solidFill>
              </a:rPr>
              <a:t> du CEAI du GC afin de...  </a:t>
            </a:r>
          </a:p>
        </p:txBody>
      </p:sp>
      <p:sp>
        <p:nvSpPr>
          <p:cNvPr id="15" name="Rectangle 14"/>
          <p:cNvSpPr/>
          <p:nvPr>
            <p:custDataLst>
              <p:tags r:id="rId7"/>
            </p:custDataLst>
          </p:nvPr>
        </p:nvSpPr>
        <p:spPr>
          <a:xfrm>
            <a:off x="6552220" y="0"/>
            <a:ext cx="2591780" cy="4046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bg2"/>
              </a:solidFill>
            </a:endParaRPr>
          </a:p>
        </p:txBody>
      </p:sp>
      <p:sp>
        <p:nvSpPr>
          <p:cNvPr id="18" name="Rectangle 17"/>
          <p:cNvSpPr/>
          <p:nvPr>
            <p:custDataLst>
              <p:tags r:id="rId8"/>
            </p:custDataLst>
          </p:nvPr>
        </p:nvSpPr>
        <p:spPr>
          <a:xfrm>
            <a:off x="688945" y="2210464"/>
            <a:ext cx="7855003" cy="640720"/>
          </a:xfrm>
          <a:prstGeom prst="rect">
            <a:avLst/>
          </a:prstGeom>
        </p:spPr>
        <p:txBody>
          <a:bodyPr wrap="square">
            <a:spAutoFit/>
          </a:bodyPr>
          <a:lstStyle/>
          <a:p>
            <a:r>
              <a:rPr lang="fr-CA" dirty="0">
                <a:solidFill>
                  <a:schemeClr val="tx2"/>
                </a:solidFill>
              </a:rPr>
              <a:t>L’actuelle présentation a pour objet de fournir au CEAI du GC des </a:t>
            </a:r>
            <a:r>
              <a:rPr lang="fr-CA" b="1" dirty="0">
                <a:solidFill>
                  <a:schemeClr val="tx2"/>
                </a:solidFill>
              </a:rPr>
              <a:t>renseignements</a:t>
            </a:r>
            <a:r>
              <a:rPr lang="fr-CA" dirty="0">
                <a:solidFill>
                  <a:schemeClr val="tx2"/>
                </a:solidFill>
              </a:rPr>
              <a:t> concernant…  </a:t>
            </a:r>
          </a:p>
        </p:txBody>
      </p:sp>
      <p:sp>
        <p:nvSpPr>
          <p:cNvPr id="19" name="Rectangle 18"/>
          <p:cNvSpPr/>
          <p:nvPr>
            <p:custDataLst>
              <p:tags r:id="rId9"/>
            </p:custDataLst>
          </p:nvPr>
        </p:nvSpPr>
        <p:spPr>
          <a:xfrm>
            <a:off x="688944" y="2843644"/>
            <a:ext cx="8134482" cy="640720"/>
          </a:xfrm>
          <a:prstGeom prst="rect">
            <a:avLst/>
          </a:prstGeom>
        </p:spPr>
        <p:txBody>
          <a:bodyPr wrap="square">
            <a:spAutoFit/>
          </a:bodyPr>
          <a:lstStyle/>
          <a:p>
            <a:r>
              <a:rPr lang="fr-CA" dirty="0">
                <a:solidFill>
                  <a:schemeClr val="tx2"/>
                </a:solidFill>
              </a:rPr>
              <a:t>L’actuelle présentation a pour objet de demander au CEAI du GC une </a:t>
            </a:r>
            <a:r>
              <a:rPr lang="fr-CA" b="1" dirty="0">
                <a:solidFill>
                  <a:schemeClr val="tx2"/>
                </a:solidFill>
              </a:rPr>
              <a:t>exemption</a:t>
            </a:r>
            <a:r>
              <a:rPr lang="fr-CA" dirty="0">
                <a:solidFill>
                  <a:schemeClr val="tx2"/>
                </a:solidFill>
              </a:rPr>
              <a:t> concernant...  </a:t>
            </a:r>
          </a:p>
        </p:txBody>
      </p:sp>
      <p:sp>
        <p:nvSpPr>
          <p:cNvPr id="4" name="TextBox 3"/>
          <p:cNvSpPr txBox="1"/>
          <p:nvPr>
            <p:custDataLst>
              <p:tags r:id="rId10"/>
            </p:custDataLst>
          </p:nvPr>
        </p:nvSpPr>
        <p:spPr>
          <a:xfrm>
            <a:off x="338640" y="2205905"/>
            <a:ext cx="428875" cy="366126"/>
          </a:xfrm>
          <a:prstGeom prst="rect">
            <a:avLst/>
          </a:prstGeom>
          <a:noFill/>
        </p:spPr>
        <p:txBody>
          <a:bodyPr wrap="none" rtlCol="0">
            <a:spAutoFit/>
          </a:bodyPr>
          <a:lstStyle/>
          <a:p>
            <a:r>
              <a:rPr lang="fr-CA" b="1">
                <a:solidFill>
                  <a:schemeClr val="accent5"/>
                </a:solidFill>
                <a:effectLst>
                  <a:outerShdw blurRad="38100" dist="38100" dir="2700000" algn="tl">
                    <a:srgbClr val="000000">
                      <a:alpha val="43137"/>
                    </a:srgbClr>
                  </a:outerShdw>
                </a:effectLst>
              </a:rPr>
              <a:t>ou</a:t>
            </a:r>
          </a:p>
        </p:txBody>
      </p:sp>
      <p:sp>
        <p:nvSpPr>
          <p:cNvPr id="20" name="TextBox 19"/>
          <p:cNvSpPr txBox="1"/>
          <p:nvPr>
            <p:custDataLst>
              <p:tags r:id="rId11"/>
            </p:custDataLst>
          </p:nvPr>
        </p:nvSpPr>
        <p:spPr>
          <a:xfrm>
            <a:off x="321996" y="2817973"/>
            <a:ext cx="428875" cy="366126"/>
          </a:xfrm>
          <a:prstGeom prst="rect">
            <a:avLst/>
          </a:prstGeom>
          <a:noFill/>
        </p:spPr>
        <p:txBody>
          <a:bodyPr wrap="none" rtlCol="0">
            <a:spAutoFit/>
          </a:bodyPr>
          <a:lstStyle/>
          <a:p>
            <a:r>
              <a:rPr lang="fr-CA" b="1">
                <a:solidFill>
                  <a:schemeClr val="accent5"/>
                </a:solidFill>
                <a:effectLst>
                  <a:outerShdw blurRad="38100" dist="38100" dir="2700000" algn="tl">
                    <a:srgbClr val="000000">
                      <a:alpha val="43137"/>
                    </a:srgbClr>
                  </a:outerShdw>
                </a:effectLst>
              </a:rPr>
              <a:t>ou</a:t>
            </a:r>
          </a:p>
        </p:txBody>
      </p:sp>
      <p:sp>
        <p:nvSpPr>
          <p:cNvPr id="5" name="TextBox 4">
            <a:extLst>
              <a:ext uri="{FF2B5EF4-FFF2-40B4-BE49-F238E27FC236}">
                <a16:creationId xmlns="" xmlns:a16="http://schemas.microsoft.com/office/drawing/2014/main" id="{CEFCEFDD-CF40-49D6-8312-BA67D086EBF9}"/>
              </a:ext>
            </a:extLst>
          </p:cNvPr>
          <p:cNvSpPr txBox="1"/>
          <p:nvPr>
            <p:custDataLst>
              <p:tags r:id="rId12"/>
            </p:custDataLst>
          </p:nvPr>
        </p:nvSpPr>
        <p:spPr>
          <a:xfrm>
            <a:off x="0" y="0"/>
            <a:ext cx="3810000" cy="1270000"/>
          </a:xfrm>
          <a:prstGeom prst="rect">
            <a:avLst/>
          </a:prstGeom>
          <a:noFill/>
        </p:spPr>
        <p:txBody>
          <a:bodyPr vert="horz" rtlCol="0">
            <a:spAutoFit/>
          </a:bodyPr>
          <a:lstStyle/>
          <a:p>
            <a:endParaRPr lang="en-CA"/>
          </a:p>
        </p:txBody>
      </p:sp>
    </p:spTree>
    <p:extLst>
      <p:ext uri="{BB962C8B-B14F-4D97-AF65-F5344CB8AC3E}">
        <p14:creationId xmlns:p14="http://schemas.microsoft.com/office/powerpoint/2010/main" val="1062138102"/>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32D4B517-E49B-41B6-9DBC-23634E0F1CDC}" type="slidenum">
              <a:rPr lang="fr-CA" smtClean="0"/>
              <a:t>20</a:t>
            </a:fld>
            <a:endParaRPr lang="fr-CA"/>
          </a:p>
        </p:txBody>
      </p:sp>
      <p:sp>
        <p:nvSpPr>
          <p:cNvPr id="9" name="object 46"/>
          <p:cNvSpPr txBox="1">
            <a:spLocks noGrp="1"/>
          </p:cNvSpPr>
          <p:nvPr>
            <p:ph type="title" idx="4294967295"/>
            <p:custDataLst>
              <p:tags r:id="rId2"/>
            </p:custDataLst>
          </p:nvPr>
        </p:nvSpPr>
        <p:spPr>
          <a:xfrm>
            <a:off x="551446" y="159883"/>
            <a:ext cx="8449045" cy="615553"/>
          </a:xfrm>
          <a:prstGeom prst="rect">
            <a:avLst/>
          </a:prstGeom>
        </p:spPr>
        <p:txBody>
          <a:bodyPr vert="horz" wrap="square" lIns="0" tIns="0" rIns="0" bIns="0" rtlCol="0" anchor="ctr" anchorCtr="0">
            <a:spAutoFit/>
          </a:bodyPr>
          <a:lstStyle/>
          <a:p>
            <a:pPr>
              <a:buFont typeface="Arial" panose="020B0604020202020204" pitchFamily="34" charset="0"/>
            </a:pPr>
            <a:r>
              <a:rPr lang="fr-CA" sz="2000" b="1">
                <a:solidFill>
                  <a:schemeClr val="tx1">
                    <a:lumMod val="65000"/>
                    <a:lumOff val="35000"/>
                  </a:schemeClr>
                </a:solidFill>
              </a:rPr>
              <a:t>APPENDICE 4 : </a:t>
            </a:r>
            <a:br>
              <a:rPr lang="fr-CA" sz="2000" b="1">
                <a:solidFill>
                  <a:schemeClr val="tx1">
                    <a:lumMod val="65000"/>
                    <a:lumOff val="35000"/>
                  </a:schemeClr>
                </a:solidFill>
              </a:rPr>
            </a:br>
            <a:r>
              <a:rPr lang="fr-CA" sz="2000" b="1">
                <a:solidFill>
                  <a:srgbClr val="004D71"/>
                </a:solidFill>
              </a:rPr>
              <a:t>Solution numérique algorithmique - Exigences liées à l’évaluation des incidences</a:t>
            </a:r>
          </a:p>
        </p:txBody>
      </p:sp>
      <p:grpSp>
        <p:nvGrpSpPr>
          <p:cNvPr id="31" name="Group 30"/>
          <p:cNvGrpSpPr/>
          <p:nvPr>
            <p:custDataLst>
              <p:tags r:id="rId3"/>
            </p:custDataLst>
          </p:nvPr>
        </p:nvGrpSpPr>
        <p:grpSpPr>
          <a:xfrm>
            <a:off x="700567" y="4043751"/>
            <a:ext cx="7795246" cy="869652"/>
            <a:chOff x="700567" y="4043751"/>
            <a:chExt cx="7795246" cy="869652"/>
          </a:xfrm>
        </p:grpSpPr>
        <p:sp>
          <p:nvSpPr>
            <p:cNvPr id="16" name="Cube 15"/>
            <p:cNvSpPr/>
            <p:nvPr/>
          </p:nvSpPr>
          <p:spPr>
            <a:xfrm rot="16200000">
              <a:off x="4209054" y="535264"/>
              <a:ext cx="778272" cy="779524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fr-CA" sz="1400" b="1"/>
            </a:p>
          </p:txBody>
        </p:sp>
        <p:sp>
          <p:nvSpPr>
            <p:cNvPr id="17" name="TextBox 16"/>
            <p:cNvSpPr txBox="1">
              <a:spLocks noChangeArrowheads="1"/>
            </p:cNvSpPr>
            <p:nvPr/>
          </p:nvSpPr>
          <p:spPr bwMode="auto">
            <a:xfrm>
              <a:off x="969910" y="4081553"/>
              <a:ext cx="504609" cy="831850"/>
            </a:xfrm>
            <a:prstGeom prst="rect">
              <a:avLst/>
            </a:prstGeom>
            <a:noFill/>
            <a:ln w="9525">
              <a:noFill/>
              <a:miter lim="800000"/>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CA" sz="4800" b="0">
                  <a:solidFill>
                    <a:schemeClr val="bg1"/>
                  </a:solidFill>
                  <a:latin typeface="Trebuchet MS" pitchFamily="34" charset="0"/>
                </a:rPr>
                <a:t>2</a:t>
              </a:r>
            </a:p>
          </p:txBody>
        </p:sp>
        <p:sp>
          <p:nvSpPr>
            <p:cNvPr id="18" name="TextBox 18"/>
            <p:cNvSpPr txBox="1">
              <a:spLocks noChangeArrowheads="1"/>
            </p:cNvSpPr>
            <p:nvPr/>
          </p:nvSpPr>
          <p:spPr bwMode="auto">
            <a:xfrm>
              <a:off x="1469739" y="4307057"/>
              <a:ext cx="2508888" cy="338554"/>
            </a:xfrm>
            <a:prstGeom prst="rect">
              <a:avLst/>
            </a:prstGeom>
            <a:noFill/>
            <a:ln w="9525">
              <a:noFill/>
              <a:miter lim="800000"/>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fr-CA" sz="1600" b="1">
                  <a:solidFill>
                    <a:srgbClr val="FFFF00"/>
                  </a:solidFill>
                  <a:ea typeface="ＭＳ Ｐゴシック" pitchFamily="34" charset="-128"/>
                  <a:cs typeface="Aharoni" panose="02010803020104030203" pitchFamily="2" charset="-79"/>
                </a:rPr>
                <a:t>SAUVEGARDER </a:t>
              </a:r>
              <a:r>
                <a:rPr lang="fr-CA" sz="1600">
                  <a:solidFill>
                    <a:srgbClr val="FFFF00"/>
                  </a:solidFill>
                  <a:ea typeface="ＭＳ Ｐゴシック" pitchFamily="34" charset="-128"/>
                  <a:cs typeface="Aharoni" panose="02010803020104030203" pitchFamily="2" charset="-79"/>
                </a:rPr>
                <a:t>les résultats</a:t>
              </a:r>
            </a:p>
          </p:txBody>
        </p:sp>
      </p:grpSp>
      <p:grpSp>
        <p:nvGrpSpPr>
          <p:cNvPr id="30" name="Group 29"/>
          <p:cNvGrpSpPr/>
          <p:nvPr>
            <p:custDataLst>
              <p:tags r:id="rId4"/>
            </p:custDataLst>
          </p:nvPr>
        </p:nvGrpSpPr>
        <p:grpSpPr>
          <a:xfrm>
            <a:off x="648187" y="2698663"/>
            <a:ext cx="7847626" cy="869652"/>
            <a:chOff x="648187" y="2698663"/>
            <a:chExt cx="7847626" cy="869652"/>
          </a:xfrm>
        </p:grpSpPr>
        <p:grpSp>
          <p:nvGrpSpPr>
            <p:cNvPr id="10" name="Group 9"/>
            <p:cNvGrpSpPr/>
            <p:nvPr/>
          </p:nvGrpSpPr>
          <p:grpSpPr>
            <a:xfrm>
              <a:off x="648187" y="2698663"/>
              <a:ext cx="7847626" cy="869652"/>
              <a:chOff x="684814" y="1086942"/>
              <a:chExt cx="7847626" cy="869652"/>
            </a:xfrm>
          </p:grpSpPr>
          <p:sp>
            <p:nvSpPr>
              <p:cNvPr id="12" name="Cube 11"/>
              <p:cNvSpPr/>
              <p:nvPr/>
            </p:nvSpPr>
            <p:spPr>
              <a:xfrm rot="16200000">
                <a:off x="4219491" y="-2447735"/>
                <a:ext cx="778272" cy="784762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fr-CA" sz="1400" b="1"/>
              </a:p>
            </p:txBody>
          </p:sp>
          <p:sp>
            <p:nvSpPr>
              <p:cNvPr id="13" name="TextBox 16"/>
              <p:cNvSpPr txBox="1">
                <a:spLocks noChangeArrowheads="1"/>
              </p:cNvSpPr>
              <p:nvPr/>
            </p:nvSpPr>
            <p:spPr bwMode="auto">
              <a:xfrm>
                <a:off x="955967" y="1124744"/>
                <a:ext cx="508000" cy="831850"/>
              </a:xfrm>
              <a:prstGeom prst="rect">
                <a:avLst/>
              </a:prstGeom>
              <a:noFill/>
              <a:ln w="9525">
                <a:noFill/>
                <a:miter lim="800000"/>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CA" sz="4800" b="0">
                    <a:solidFill>
                      <a:schemeClr val="bg1"/>
                    </a:solidFill>
                    <a:latin typeface="Trebuchet MS" pitchFamily="34" charset="0"/>
                  </a:rPr>
                  <a:t>1</a:t>
                </a:r>
              </a:p>
            </p:txBody>
          </p:sp>
        </p:grpSp>
        <p:sp>
          <p:nvSpPr>
            <p:cNvPr id="20" name="TextBox 18"/>
            <p:cNvSpPr txBox="1">
              <a:spLocks noChangeArrowheads="1"/>
            </p:cNvSpPr>
            <p:nvPr/>
          </p:nvSpPr>
          <p:spPr bwMode="auto">
            <a:xfrm>
              <a:off x="1431089" y="2971714"/>
              <a:ext cx="2999893" cy="338554"/>
            </a:xfrm>
            <a:prstGeom prst="rect">
              <a:avLst/>
            </a:prstGeom>
            <a:noFill/>
            <a:ln w="9525">
              <a:noFill/>
              <a:miter lim="800000"/>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fr-CA" sz="1600" b="1">
                  <a:solidFill>
                    <a:srgbClr val="FFFF00"/>
                  </a:solidFill>
                  <a:ea typeface="ＭＳ Ｐゴシック" pitchFamily="34" charset="-128"/>
                  <a:cs typeface="Aharoni" panose="02010803020104030203" pitchFamily="2" charset="-79"/>
                </a:rPr>
                <a:t>Réaliser </a:t>
              </a:r>
              <a:r>
                <a:rPr lang="fr-CA" sz="1600">
                  <a:solidFill>
                    <a:srgbClr val="FFFF00"/>
                  </a:solidFill>
                  <a:ea typeface="ＭＳ Ｐゴシック" pitchFamily="34" charset="-128"/>
                  <a:cs typeface="Aharoni" panose="02010803020104030203" pitchFamily="2" charset="-79"/>
                </a:rPr>
                <a:t>une EAI pour le projet</a:t>
              </a:r>
            </a:p>
          </p:txBody>
        </p:sp>
      </p:grpSp>
      <p:sp>
        <p:nvSpPr>
          <p:cNvPr id="21" name="Rectangle 20"/>
          <p:cNvSpPr/>
          <p:nvPr>
            <p:custDataLst>
              <p:tags r:id="rId5"/>
            </p:custDataLst>
          </p:nvPr>
        </p:nvSpPr>
        <p:spPr>
          <a:xfrm>
            <a:off x="4906487" y="4353224"/>
            <a:ext cx="3268248" cy="276999"/>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b="1" dirty="0">
                <a:solidFill>
                  <a:srgbClr val="004D71"/>
                </a:solidFill>
                <a:latin typeface="Calibri" panose="020F0502020204030204" pitchFamily="34" charset="0"/>
              </a:rPr>
              <a:t>« Imprimer » en PDF</a:t>
            </a:r>
          </a:p>
        </p:txBody>
      </p:sp>
      <p:grpSp>
        <p:nvGrpSpPr>
          <p:cNvPr id="22" name="Group 21"/>
          <p:cNvGrpSpPr/>
          <p:nvPr>
            <p:custDataLst>
              <p:tags r:id="rId6"/>
            </p:custDataLst>
          </p:nvPr>
        </p:nvGrpSpPr>
        <p:grpSpPr>
          <a:xfrm>
            <a:off x="648187" y="5296505"/>
            <a:ext cx="7847626" cy="868799"/>
            <a:chOff x="684814" y="1086942"/>
            <a:chExt cx="7847626" cy="868799"/>
          </a:xfrm>
        </p:grpSpPr>
        <p:sp>
          <p:nvSpPr>
            <p:cNvPr id="23" name="Cube 22"/>
            <p:cNvSpPr/>
            <p:nvPr/>
          </p:nvSpPr>
          <p:spPr>
            <a:xfrm rot="16200000">
              <a:off x="4219491" y="-2447735"/>
              <a:ext cx="778272" cy="7847626"/>
            </a:xfrm>
            <a:prstGeom prst="cube">
              <a:avLst/>
            </a:prstGeom>
            <a:gradFill>
              <a:gsLst>
                <a:gs pos="99722">
                  <a:srgbClr val="0070C0"/>
                </a:gs>
                <a:gs pos="100000">
                  <a:srgbClr val="70A5C5"/>
                </a:gs>
                <a:gs pos="0">
                  <a:srgbClr val="1EC0E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base">
                <a:spcBef>
                  <a:spcPct val="0"/>
                </a:spcBef>
                <a:spcAft>
                  <a:spcPct val="0"/>
                </a:spcAft>
              </a:pPr>
              <a:endParaRPr lang="fr-CA" sz="1400" b="1"/>
            </a:p>
          </p:txBody>
        </p:sp>
        <p:sp>
          <p:nvSpPr>
            <p:cNvPr id="24" name="TextBox 23"/>
            <p:cNvSpPr txBox="1">
              <a:spLocks noChangeArrowheads="1"/>
            </p:cNvSpPr>
            <p:nvPr/>
          </p:nvSpPr>
          <p:spPr bwMode="auto">
            <a:xfrm>
              <a:off x="999496" y="1124744"/>
              <a:ext cx="506870" cy="830997"/>
            </a:xfrm>
            <a:prstGeom prst="rect">
              <a:avLst/>
            </a:prstGeom>
            <a:noFill/>
            <a:ln w="9525">
              <a:noFill/>
              <a:miter lim="800000"/>
            </a:ln>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fr-CA" sz="4800" b="0">
                  <a:solidFill>
                    <a:schemeClr val="bg1"/>
                  </a:solidFill>
                  <a:latin typeface="Trebuchet MS" pitchFamily="34" charset="0"/>
                </a:rPr>
                <a:t>3</a:t>
              </a:r>
            </a:p>
          </p:txBody>
        </p:sp>
        <p:sp>
          <p:nvSpPr>
            <p:cNvPr id="25" name="TextBox 18"/>
            <p:cNvSpPr txBox="1">
              <a:spLocks noChangeArrowheads="1"/>
            </p:cNvSpPr>
            <p:nvPr/>
          </p:nvSpPr>
          <p:spPr bwMode="auto">
            <a:xfrm>
              <a:off x="1506366" y="1224698"/>
              <a:ext cx="3255925" cy="584775"/>
            </a:xfrm>
            <a:prstGeom prst="rect">
              <a:avLst/>
            </a:prstGeom>
            <a:noFill/>
            <a:ln w="9525">
              <a:noFill/>
              <a:miter lim="800000"/>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20738"/>
              <a:r>
                <a:rPr lang="fr-CA" sz="1600" b="1">
                  <a:solidFill>
                    <a:srgbClr val="FFFF00"/>
                  </a:solidFill>
                  <a:ea typeface="ＭＳ Ｐゴシック" pitchFamily="34" charset="-128"/>
                  <a:cs typeface="Aharoni" panose="02010803020104030203" pitchFamily="2" charset="-79"/>
                </a:rPr>
                <a:t>INCLURE </a:t>
              </a:r>
              <a:r>
                <a:rPr lang="fr-CA" sz="1600">
                  <a:solidFill>
                    <a:srgbClr val="FFFF00"/>
                  </a:solidFill>
                  <a:ea typeface="ＭＳ Ｐゴシック" pitchFamily="34" charset="-128"/>
                  <a:cs typeface="Aharoni" panose="02010803020104030203" pitchFamily="2" charset="-79"/>
                </a:rPr>
                <a:t>les résultats aux intrants du CEAE</a:t>
              </a:r>
            </a:p>
          </p:txBody>
        </p:sp>
      </p:grpSp>
      <p:sp>
        <p:nvSpPr>
          <p:cNvPr id="27" name="Rectangle 26"/>
          <p:cNvSpPr/>
          <p:nvPr>
            <p:custDataLst>
              <p:tags r:id="rId7"/>
            </p:custDataLst>
          </p:nvPr>
        </p:nvSpPr>
        <p:spPr>
          <a:xfrm>
            <a:off x="4852164" y="5657740"/>
            <a:ext cx="3268248" cy="276999"/>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b="1"/>
              <a:t>COURRIEL </a:t>
            </a:r>
            <a:r>
              <a:rPr lang="fr-CA" sz="1200">
                <a:hlinkClick r:id="rId14"/>
              </a:rPr>
              <a:t>ZZCIOBDP@tbs-sct.gc.ca</a:t>
            </a:r>
            <a:r>
              <a:rPr lang="fr-CA" sz="1200"/>
              <a:t> </a:t>
            </a:r>
          </a:p>
        </p:txBody>
      </p:sp>
      <p:sp>
        <p:nvSpPr>
          <p:cNvPr id="29" name="Rectangle 28"/>
          <p:cNvSpPr/>
          <p:nvPr>
            <p:custDataLst>
              <p:tags r:id="rId8"/>
            </p:custDataLst>
          </p:nvPr>
        </p:nvSpPr>
        <p:spPr>
          <a:xfrm>
            <a:off x="551447" y="1096283"/>
            <a:ext cx="8249464" cy="1076819"/>
          </a:xfrm>
          <a:prstGeom prst="rect">
            <a:avLst/>
          </a:prstGeom>
          <a:solidFill>
            <a:srgbClr val="CC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8" name="Rectangle 27"/>
          <p:cNvSpPr/>
          <p:nvPr>
            <p:custDataLst>
              <p:tags r:id="rId9"/>
            </p:custDataLst>
          </p:nvPr>
        </p:nvSpPr>
        <p:spPr>
          <a:xfrm>
            <a:off x="915696" y="1559917"/>
            <a:ext cx="7850382" cy="594954"/>
          </a:xfrm>
          <a:prstGeom prst="rect">
            <a:avLst/>
          </a:prstGeom>
        </p:spPr>
        <p:txBody>
          <a:bodyPr wrap="square">
            <a:spAutoFit/>
          </a:bodyPr>
          <a:lstStyle/>
          <a:p>
            <a:r>
              <a:rPr lang="fr-CA" sz="1100">
                <a:hlinkClick r:id="rId15"/>
              </a:rPr>
              <a:t>https://www.canada.ca/fr/gouvernement/systeme/gouvernement-numerique/technologiques-modernes-nouveaux/utilisation-responsable-ai/evaluation-incidence-algorithmique.html</a:t>
            </a:r>
          </a:p>
          <a:p>
            <a:endParaRPr lang="fr-CA" sz="1100"/>
          </a:p>
        </p:txBody>
      </p:sp>
      <p:sp>
        <p:nvSpPr>
          <p:cNvPr id="11" name="Rectangle 10"/>
          <p:cNvSpPr/>
          <p:nvPr>
            <p:custDataLst>
              <p:tags r:id="rId10"/>
            </p:custDataLst>
          </p:nvPr>
        </p:nvSpPr>
        <p:spPr>
          <a:xfrm>
            <a:off x="4902140" y="3010244"/>
            <a:ext cx="3258287" cy="276999"/>
          </a:xfrm>
          <a:prstGeom prst="rect">
            <a:avLst/>
          </a:prstGeom>
          <a:solidFill>
            <a:srgbClr val="E0EA66"/>
          </a:solid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u="sng">
                <a:hlinkClick r:id="rId16"/>
              </a:rPr>
              <a:t>https://canada-ca.github.io/aia-eia-js/?lang=fr</a:t>
            </a:r>
          </a:p>
        </p:txBody>
      </p:sp>
      <p:sp>
        <p:nvSpPr>
          <p:cNvPr id="32" name="Rectangle 31"/>
          <p:cNvSpPr/>
          <p:nvPr>
            <p:custDataLst>
              <p:tags r:id="rId11"/>
            </p:custDataLst>
          </p:nvPr>
        </p:nvSpPr>
        <p:spPr>
          <a:xfrm>
            <a:off x="683568" y="1199287"/>
            <a:ext cx="3099440" cy="366126"/>
          </a:xfrm>
          <a:prstGeom prst="rect">
            <a:avLst/>
          </a:prstGeom>
        </p:spPr>
        <p:txBody>
          <a:bodyPr wrap="square">
            <a:spAutoFit/>
          </a:bodyPr>
          <a:lstStyle/>
          <a:p>
            <a:r>
              <a:rPr lang="fr-CA" b="1">
                <a:latin typeface="+mj-lt"/>
                <a:cs typeface="Aharoni" panose="02010803020104030203" pitchFamily="2" charset="-79"/>
              </a:rPr>
              <a:t>Renseignements généraux :</a:t>
            </a:r>
          </a:p>
        </p:txBody>
      </p:sp>
    </p:spTree>
    <p:extLst>
      <p:ext uri="{BB962C8B-B14F-4D97-AF65-F5344CB8AC3E}">
        <p14:creationId xmlns:p14="http://schemas.microsoft.com/office/powerpoint/2010/main" val="1092498193"/>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815300" y="6518971"/>
            <a:ext cx="298376" cy="365125"/>
          </a:xfrm>
        </p:spPr>
        <p:txBody>
          <a:bodyPr/>
          <a:lstStyle/>
          <a:p>
            <a:fld id="{32D4B517-E49B-41B6-9DBC-23634E0F1CDC}" type="slidenum">
              <a:rPr lang="fr-CA" smtClean="0"/>
              <a:t>21</a:t>
            </a:fld>
            <a:endParaRPr lang="fr-CA"/>
          </a:p>
        </p:txBody>
      </p:sp>
      <p:sp>
        <p:nvSpPr>
          <p:cNvPr id="7" name="TextBox 6"/>
          <p:cNvSpPr txBox="1"/>
          <p:nvPr>
            <p:custDataLst>
              <p:tags r:id="rId2"/>
            </p:custDataLst>
          </p:nvPr>
        </p:nvSpPr>
        <p:spPr>
          <a:xfrm>
            <a:off x="503548" y="1130318"/>
            <a:ext cx="8469401" cy="2867986"/>
          </a:xfrm>
          <a:prstGeom prst="rect">
            <a:avLst/>
          </a:prstGeom>
          <a:noFill/>
        </p:spPr>
        <p:txBody>
          <a:bodyPr wrap="square" rtlCol="0">
            <a:spAutoFit/>
          </a:bodyPr>
          <a:lstStyle/>
          <a:p>
            <a:pPr marL="285750" indent="-285750">
              <a:buFont typeface="Wingdings" panose="05000000000000000000" pitchFamily="2" charset="2"/>
              <a:buChar char="§"/>
            </a:pPr>
            <a:r>
              <a:rPr lang="fr-CA" sz="1400" i="1" dirty="0">
                <a:solidFill>
                  <a:schemeClr val="tx2"/>
                </a:solidFill>
              </a:rPr>
              <a:t>Dites-nous ce que demande cette exemption (p. ex. architecture de référence cible, norme, etc.).</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Décrivez quelles sont les architecture ou norme de référence cible pour lesquelles ont demande une exemption ou exception en expliquant pourquoi cette exemption est demandée. Expliquer pourquoi ces lignes directrices ne s’appliquent pas à votre ministère.</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Expliquez en quoi votre projet, solution ou proposition ne permettait que de soutenir le mandat de votre ministère? </a:t>
            </a:r>
          </a:p>
          <a:p>
            <a:pPr marL="285750" indent="-285750">
              <a:buFont typeface="Wingdings" panose="05000000000000000000" pitchFamily="2" charset="2"/>
              <a:buChar char="§"/>
            </a:pPr>
            <a:endParaRPr lang="fr-CA" sz="1400" i="1" dirty="0">
              <a:solidFill>
                <a:schemeClr val="tx2"/>
              </a:solidFill>
            </a:endParaRPr>
          </a:p>
          <a:p>
            <a:pPr marL="355600" indent="-355600"/>
            <a:r>
              <a:rPr lang="fr-CA" sz="1400" i="1" dirty="0">
                <a:solidFill>
                  <a:schemeClr val="tx2"/>
                </a:solidFill>
              </a:rPr>
              <a:t>Remarque : Vous pouvez insérer des pages supplémentaires, le cas échéant. Veuillez supprimer ces orientations au moment de remplir cette page.</a:t>
            </a:r>
          </a:p>
          <a:p>
            <a:pPr marL="355600" indent="-355600"/>
            <a:endParaRPr lang="fr-CA" sz="1400" dirty="0"/>
          </a:p>
          <a:p>
            <a:pPr marL="285750" indent="-285750">
              <a:buFont typeface="Wingdings" panose="05000000000000000000" pitchFamily="2" charset="2"/>
              <a:buChar char="§"/>
            </a:pPr>
            <a:endParaRPr lang="fr-CA" sz="1400" i="1" dirty="0">
              <a:solidFill>
                <a:schemeClr val="tx2"/>
              </a:solidFill>
            </a:endParaRPr>
          </a:p>
        </p:txBody>
      </p:sp>
      <p:sp>
        <p:nvSpPr>
          <p:cNvPr id="8" name="Title 5"/>
          <p:cNvSpPr>
            <a:spLocks noGrp="1"/>
          </p:cNvSpPr>
          <p:nvPr>
            <p:ph type="title"/>
            <p:custDataLst>
              <p:tags r:id="rId3"/>
            </p:custDataLst>
          </p:nvPr>
        </p:nvSpPr>
        <p:spPr>
          <a:xfrm>
            <a:off x="361343" y="80628"/>
            <a:ext cx="5432982" cy="767973"/>
          </a:xfrm>
        </p:spPr>
        <p:txBody>
          <a:bodyPr/>
          <a:lstStyle/>
          <a:p>
            <a:pPr marL="0" indent="0"/>
            <a:r>
              <a:rPr lang="fr-CA" sz="2000" b="1">
                <a:solidFill>
                  <a:schemeClr val="tx1">
                    <a:lumMod val="65000"/>
                    <a:lumOff val="35000"/>
                  </a:schemeClr>
                </a:solidFill>
              </a:rPr>
              <a:t>APPENDICE 5 :  </a:t>
            </a:r>
            <a:br>
              <a:rPr lang="fr-CA" sz="2000" b="1">
                <a:solidFill>
                  <a:schemeClr val="tx1">
                    <a:lumMod val="65000"/>
                    <a:lumOff val="35000"/>
                  </a:schemeClr>
                </a:solidFill>
              </a:rPr>
            </a:br>
            <a:r>
              <a:rPr lang="fr-CA" sz="2000" b="1">
                <a:solidFill>
                  <a:srgbClr val="004D71"/>
                </a:solidFill>
              </a:rPr>
              <a:t>Demande d’exemption</a:t>
            </a:r>
          </a:p>
        </p:txBody>
      </p:sp>
      <p:sp>
        <p:nvSpPr>
          <p:cNvPr id="9" name="Rectangle 8"/>
          <p:cNvSpPr/>
          <p:nvPr>
            <p:custDataLst>
              <p:tags r:id="rId4"/>
            </p:custDataLst>
          </p:nvPr>
        </p:nvSpPr>
        <p:spPr>
          <a:xfrm>
            <a:off x="251520" y="1016732"/>
            <a:ext cx="8712968" cy="2861891"/>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10" name="Flowchart: Merge 9"/>
          <p:cNvSpPr/>
          <p:nvPr>
            <p:custDataLst>
              <p:tags r:id="rId5"/>
            </p:custDataLst>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1" name="Flowchart: Merge 10"/>
          <p:cNvSpPr/>
          <p:nvPr>
            <p:custDataLst>
              <p:tags r:id="rId6"/>
            </p:custDataLst>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2" name="Flowchart: Merge 11"/>
          <p:cNvSpPr/>
          <p:nvPr>
            <p:custDataLst>
              <p:tags r:id="rId7"/>
            </p:custDataLst>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4" name="Rectangle 13"/>
          <p:cNvSpPr/>
          <p:nvPr>
            <p:custDataLst>
              <p:tags r:id="rId8"/>
            </p:custDataLst>
          </p:nvPr>
        </p:nvSpPr>
        <p:spPr>
          <a:xfrm>
            <a:off x="256455" y="4801953"/>
            <a:ext cx="8712968" cy="1706945"/>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15" name="TextBox 14"/>
          <p:cNvSpPr txBox="1"/>
          <p:nvPr>
            <p:custDataLst>
              <p:tags r:id="rId9"/>
            </p:custDataLst>
          </p:nvPr>
        </p:nvSpPr>
        <p:spPr>
          <a:xfrm>
            <a:off x="251520" y="4954626"/>
            <a:ext cx="8469401" cy="518678"/>
          </a:xfrm>
          <a:prstGeom prst="rect">
            <a:avLst/>
          </a:prstGeom>
          <a:noFill/>
        </p:spPr>
        <p:txBody>
          <a:bodyPr wrap="square" rtlCol="0">
            <a:spAutoFit/>
          </a:bodyPr>
          <a:lstStyle/>
          <a:p>
            <a:pPr marL="285750" indent="-285750">
              <a:buFont typeface="Wingdings" panose="05000000000000000000" pitchFamily="2" charset="2"/>
              <a:buChar char="§"/>
            </a:pPr>
            <a:r>
              <a:rPr lang="fr-CA" sz="1400" i="1">
                <a:solidFill>
                  <a:schemeClr val="tx2"/>
                </a:solidFill>
              </a:rPr>
              <a:t>Décrivez le risque et expliquez pourquoi le CEAI du GC devrait appuyer la demande d’exemption.</a:t>
            </a:r>
          </a:p>
          <a:p>
            <a:pPr marL="285750" indent="-285750">
              <a:buFont typeface="Wingdings" panose="05000000000000000000" pitchFamily="2" charset="2"/>
              <a:buChar char="§"/>
            </a:pPr>
            <a:endParaRPr lang="fr-CA" sz="1400" i="1">
              <a:solidFill>
                <a:schemeClr val="tx2"/>
              </a:solidFill>
            </a:endParaRPr>
          </a:p>
        </p:txBody>
      </p:sp>
      <p:sp>
        <p:nvSpPr>
          <p:cNvPr id="13" name="Rectangle 12"/>
          <p:cNvSpPr/>
          <p:nvPr>
            <p:custDataLst>
              <p:tags r:id="rId10"/>
            </p:custDataLst>
          </p:nvPr>
        </p:nvSpPr>
        <p:spPr>
          <a:xfrm>
            <a:off x="215516" y="4356285"/>
            <a:ext cx="6660740" cy="369332"/>
          </a:xfrm>
          <a:prstGeom prst="rect">
            <a:avLst/>
          </a:prstGeom>
        </p:spPr>
        <p:txBody>
          <a:bodyPr wrap="square">
            <a:spAutoFit/>
          </a:bodyPr>
          <a:lstStyle/>
          <a:p>
            <a:r>
              <a:rPr lang="fr-CA" b="1">
                <a:latin typeface="+mj-lt"/>
                <a:cs typeface="Aharoni" panose="02010803020104030203" pitchFamily="2" charset="-79"/>
              </a:rPr>
              <a:t>Y a-t-il un risque au projet si l’exemption n’est pas approuvée?  </a:t>
            </a:r>
          </a:p>
        </p:txBody>
      </p:sp>
      <p:sp>
        <p:nvSpPr>
          <p:cNvPr id="16" name="Title 3"/>
          <p:cNvSpPr txBox="1"/>
          <p:nvPr>
            <p:custDataLst>
              <p:tags r:id="rId11"/>
            </p:custDataLst>
          </p:nvPr>
        </p:nvSpPr>
        <p:spPr>
          <a:xfrm>
            <a:off x="-2104931" y="824380"/>
            <a:ext cx="5432982" cy="572234"/>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endParaRPr lang="fr-CA" b="1"/>
          </a:p>
        </p:txBody>
      </p:sp>
    </p:spTree>
    <p:extLst>
      <p:ext uri="{BB962C8B-B14F-4D97-AF65-F5344CB8AC3E}">
        <p14:creationId xmlns:p14="http://schemas.microsoft.com/office/powerpoint/2010/main" val="6720262"/>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a:xfrm>
            <a:off x="8815300" y="6518971"/>
            <a:ext cx="298376" cy="365125"/>
          </a:xfrm>
        </p:spPr>
        <p:txBody>
          <a:bodyPr/>
          <a:lstStyle/>
          <a:p>
            <a:fld id="{32D4B517-E49B-41B6-9DBC-23634E0F1CDC}" type="slidenum">
              <a:rPr lang="fr-CA" smtClean="0"/>
              <a:t>3</a:t>
            </a:fld>
            <a:endParaRPr lang="fr-CA"/>
          </a:p>
        </p:txBody>
      </p:sp>
      <p:sp>
        <p:nvSpPr>
          <p:cNvPr id="7" name="TextBox 6"/>
          <p:cNvSpPr txBox="1"/>
          <p:nvPr>
            <p:custDataLst>
              <p:tags r:id="rId2"/>
            </p:custDataLst>
          </p:nvPr>
        </p:nvSpPr>
        <p:spPr>
          <a:xfrm>
            <a:off x="503548" y="1130318"/>
            <a:ext cx="8469401" cy="5909310"/>
          </a:xfrm>
          <a:prstGeom prst="rect">
            <a:avLst/>
          </a:prstGeom>
          <a:noFill/>
        </p:spPr>
        <p:txBody>
          <a:bodyPr wrap="square" rtlCol="0">
            <a:spAutoFit/>
          </a:bodyPr>
          <a:lstStyle/>
          <a:p>
            <a:pPr marL="285750" indent="-285750">
              <a:buFont typeface="Wingdings" panose="05000000000000000000" pitchFamily="2" charset="2"/>
              <a:buChar char="§"/>
            </a:pPr>
            <a:r>
              <a:rPr lang="fr-CA" sz="1400" i="1" dirty="0">
                <a:solidFill>
                  <a:schemeClr val="tx2"/>
                </a:solidFill>
              </a:rPr>
              <a:t>Résumé du projet faisant l’objet d’une discussion. </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Décrivez brièvement des problèmes concernant la situation actuelle, c’est-à-dire de la façon dont les systèmes actuels n’arrivent pas à répondre aux exigences ministérielles. Décrivez les possibilités dont doit profiter le ministère. </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Veuillez décrire en quoi la proposition d’investissement, de projet, de solution ou d’effort cadre dans le mandat du ministère. </a:t>
            </a:r>
          </a:p>
          <a:p>
            <a:pPr marL="285750" indent="-285750">
              <a:buFont typeface="Wingdings" panose="05000000000000000000" pitchFamily="2" charset="2"/>
              <a:buChar char="§"/>
            </a:pPr>
            <a:endParaRPr lang="fr-CA" sz="1400" i="1" dirty="0">
              <a:solidFill>
                <a:schemeClr val="tx2"/>
              </a:solidFill>
            </a:endParaRPr>
          </a:p>
          <a:p>
            <a:pPr marL="285750" indent="-285750">
              <a:buFont typeface="Wingdings" panose="05000000000000000000" pitchFamily="2" charset="2"/>
              <a:buChar char="§"/>
            </a:pPr>
            <a:r>
              <a:rPr lang="fr-CA" sz="1400" i="1" dirty="0">
                <a:solidFill>
                  <a:schemeClr val="tx2"/>
                </a:solidFill>
              </a:rPr>
              <a:t>Indiquez quelle </a:t>
            </a:r>
            <a:r>
              <a:rPr lang="fr-CA" sz="1400" b="1" i="1" dirty="0">
                <a:solidFill>
                  <a:schemeClr val="tx2"/>
                </a:solidFill>
              </a:rPr>
              <a:t>capacité opérationnelle </a:t>
            </a:r>
            <a:r>
              <a:rPr lang="fr-CA" sz="1400" i="1" dirty="0">
                <a:solidFill>
                  <a:schemeClr val="tx2"/>
                </a:solidFill>
              </a:rPr>
              <a:t>cette demande vous permet d’habiliter.</a:t>
            </a:r>
          </a:p>
          <a:p>
            <a:pPr marL="355600" indent="-355600"/>
            <a:r>
              <a:rPr lang="fr-CA" sz="1400" dirty="0"/>
              <a:t>        (Veuillez vous reporter à ce lien vers la liste des capacités opérationnelles et de leurs définitions : </a:t>
            </a:r>
            <a:r>
              <a:rPr lang="en-CA" sz="900">
                <a:hlinkClick r:id="rId11"/>
              </a:rPr>
              <a:t>https://gcconnex.gc.ca/file/group/21723432/all#33721386</a:t>
            </a:r>
            <a:r>
              <a:rPr lang="fr-CA" sz="1400" smtClean="0"/>
              <a:t>)</a:t>
            </a:r>
            <a:endParaRPr lang="fr-CA" sz="1400" dirty="0"/>
          </a:p>
          <a:p>
            <a:pPr marL="355600" indent="-355600"/>
            <a:endParaRPr lang="fr-CA" sz="1400" dirty="0"/>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endParaRPr lang="fr-CA" sz="1400" i="1" dirty="0">
              <a:solidFill>
                <a:schemeClr val="tx2"/>
              </a:solidFill>
            </a:endParaRPr>
          </a:p>
          <a:p>
            <a:pPr marL="355600" indent="-355600"/>
            <a:r>
              <a:rPr lang="fr-CA" sz="1400" i="1" dirty="0">
                <a:solidFill>
                  <a:schemeClr val="tx2"/>
                </a:solidFill>
              </a:rPr>
              <a:t>Remarque : Le diagramme de l’architecture actuelle peut de façon facultative être inclus à l’annexe.</a:t>
            </a:r>
          </a:p>
        </p:txBody>
      </p:sp>
      <p:sp>
        <p:nvSpPr>
          <p:cNvPr id="8" name="Title 5"/>
          <p:cNvSpPr>
            <a:spLocks noGrp="1"/>
          </p:cNvSpPr>
          <p:nvPr>
            <p:ph type="title"/>
            <p:custDataLst>
              <p:tags r:id="rId3"/>
            </p:custDataLst>
          </p:nvPr>
        </p:nvSpPr>
        <p:spPr>
          <a:xfrm>
            <a:off x="431540" y="138062"/>
            <a:ext cx="5432982" cy="644563"/>
          </a:xfrm>
        </p:spPr>
        <p:txBody>
          <a:bodyPr/>
          <a:lstStyle/>
          <a:p>
            <a:r>
              <a:rPr lang="fr-CA"/>
              <a:t>Demande – Contexte</a:t>
            </a:r>
          </a:p>
        </p:txBody>
      </p:sp>
      <p:sp>
        <p:nvSpPr>
          <p:cNvPr id="9" name="Rectangle 8"/>
          <p:cNvSpPr/>
          <p:nvPr>
            <p:custDataLst>
              <p:tags r:id="rId4"/>
            </p:custDataLst>
          </p:nvPr>
        </p:nvSpPr>
        <p:spPr>
          <a:xfrm>
            <a:off x="251520" y="1016732"/>
            <a:ext cx="8712968" cy="547260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10" name="Flowchart: Merge 9"/>
          <p:cNvSpPr/>
          <p:nvPr>
            <p:custDataLst>
              <p:tags r:id="rId5"/>
            </p:custDataLst>
          </p:nvPr>
        </p:nvSpPr>
        <p:spPr>
          <a:xfrm rot="16200000">
            <a:off x="597844" y="1223381"/>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1" name="Flowchart: Merge 10"/>
          <p:cNvSpPr/>
          <p:nvPr>
            <p:custDataLst>
              <p:tags r:id="rId6"/>
            </p:custDataLst>
          </p:nvPr>
        </p:nvSpPr>
        <p:spPr>
          <a:xfrm rot="16200000">
            <a:off x="597844" y="1661293"/>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2" name="Flowchart: Merge 11"/>
          <p:cNvSpPr/>
          <p:nvPr>
            <p:custDataLst>
              <p:tags r:id="rId7"/>
            </p:custDataLst>
          </p:nvPr>
        </p:nvSpPr>
        <p:spPr>
          <a:xfrm rot="16200000">
            <a:off x="597844" y="2291889"/>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3" name="Flowchart: Merge 12"/>
          <p:cNvSpPr/>
          <p:nvPr>
            <p:custDataLst>
              <p:tags r:id="rId8"/>
            </p:custDataLst>
          </p:nvPr>
        </p:nvSpPr>
        <p:spPr>
          <a:xfrm rot="16200000">
            <a:off x="597844" y="2726585"/>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7013888"/>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custDataLst>
              <p:tags r:id="rId1"/>
            </p:custDataLst>
          </p:nvPr>
        </p:nvPicPr>
        <p:blipFill>
          <a:blip r:embed="rId12">
            <a:extLst>
              <a:ext uri="{28A0092B-C50C-407E-A947-70E740481C1C}">
                <a14:useLocalDpi xmlns:a14="http://schemas.microsoft.com/office/drawing/2010/main" val="0"/>
              </a:ext>
            </a:extLst>
          </a:blip>
          <a:stretch>
            <a:fillRect/>
          </a:stretch>
        </p:blipFill>
        <p:spPr>
          <a:xfrm>
            <a:off x="4513363" y="979384"/>
            <a:ext cx="4487129" cy="3073813"/>
          </a:xfrm>
          <a:prstGeom prst="rect">
            <a:avLst/>
          </a:prstGeom>
          <a:ln>
            <a:solidFill>
              <a:schemeClr val="accent1"/>
            </a:solidFill>
          </a:ln>
        </p:spPr>
      </p:pic>
      <p:pic>
        <p:nvPicPr>
          <p:cNvPr id="17" name="Picture 16"/>
          <p:cNvPicPr>
            <a:picLocks noChangeAspect="1"/>
          </p:cNvPicPr>
          <p:nvPr>
            <p:custDataLst>
              <p:tags r:id="rId2"/>
            </p:custDataLst>
          </p:nvPr>
        </p:nvPicPr>
        <p:blipFill>
          <a:blip r:embed="rId13">
            <a:extLst>
              <a:ext uri="{28A0092B-C50C-407E-A947-70E740481C1C}">
                <a14:useLocalDpi xmlns:a14="http://schemas.microsoft.com/office/drawing/2010/main" val="0"/>
              </a:ext>
            </a:extLst>
          </a:blip>
          <a:stretch>
            <a:fillRect/>
          </a:stretch>
        </p:blipFill>
        <p:spPr>
          <a:xfrm>
            <a:off x="2192334" y="4125672"/>
            <a:ext cx="4395890" cy="2732328"/>
          </a:xfrm>
          <a:prstGeom prst="rect">
            <a:avLst/>
          </a:prstGeom>
          <a:ln>
            <a:solidFill>
              <a:schemeClr val="accent1"/>
            </a:solidFill>
          </a:ln>
        </p:spPr>
      </p:pic>
      <p:pic>
        <p:nvPicPr>
          <p:cNvPr id="18" name="Picture 17"/>
          <p:cNvPicPr>
            <a:picLocks noChangeAspect="1"/>
          </p:cNvPicPr>
          <p:nvPr>
            <p:custDataLst>
              <p:tags r:id="rId3"/>
            </p:custDataLst>
          </p:nvPr>
        </p:nvPicPr>
        <p:blipFill>
          <a:blip r:embed="rId14">
            <a:extLst>
              <a:ext uri="{28A0092B-C50C-407E-A947-70E740481C1C}">
                <a14:useLocalDpi xmlns:a14="http://schemas.microsoft.com/office/drawing/2010/main" val="0"/>
              </a:ext>
            </a:extLst>
          </a:blip>
          <a:stretch>
            <a:fillRect/>
          </a:stretch>
        </p:blipFill>
        <p:spPr>
          <a:xfrm>
            <a:off x="152874" y="979823"/>
            <a:ext cx="4194969" cy="3072936"/>
          </a:xfrm>
          <a:prstGeom prst="rect">
            <a:avLst/>
          </a:prstGeom>
          <a:ln>
            <a:solidFill>
              <a:schemeClr val="accent1"/>
            </a:solidFill>
          </a:ln>
        </p:spPr>
      </p:pic>
      <p:sp>
        <p:nvSpPr>
          <p:cNvPr id="4" name="Title 3"/>
          <p:cNvSpPr>
            <a:spLocks noGrp="1"/>
          </p:cNvSpPr>
          <p:nvPr>
            <p:ph type="title"/>
            <p:custDataLst>
              <p:tags r:id="rId4"/>
            </p:custDataLst>
          </p:nvPr>
        </p:nvSpPr>
        <p:spPr>
          <a:xfrm>
            <a:off x="399159" y="138062"/>
            <a:ext cx="5576997" cy="698650"/>
          </a:xfrm>
        </p:spPr>
        <p:txBody>
          <a:bodyPr/>
          <a:lstStyle/>
          <a:p>
            <a:r>
              <a:rPr lang="fr-CA" dirty="0"/>
              <a:t>Architecture de l’état cible – </a:t>
            </a:r>
            <a:r>
              <a:rPr lang="fr-CA" b="1" dirty="0"/>
              <a:t>DIAGRAMME</a:t>
            </a:r>
          </a:p>
        </p:txBody>
      </p:sp>
      <p:sp>
        <p:nvSpPr>
          <p:cNvPr id="2" name="Slide Number Placeholder 1"/>
          <p:cNvSpPr>
            <a:spLocks noGrp="1"/>
          </p:cNvSpPr>
          <p:nvPr>
            <p:ph type="sldNum" sz="quarter" idx="12"/>
            <p:custDataLst>
              <p:tags r:id="rId5"/>
            </p:custDataLst>
          </p:nvPr>
        </p:nvSpPr>
        <p:spPr/>
        <p:txBody>
          <a:bodyPr/>
          <a:lstStyle/>
          <a:p>
            <a:fld id="{32D4B517-E49B-41B6-9DBC-23634E0F1CDC}" type="slidenum">
              <a:rPr lang="fr-CA" smtClean="0"/>
              <a:t>4</a:t>
            </a:fld>
            <a:endParaRPr lang="fr-CA" dirty="0"/>
          </a:p>
        </p:txBody>
      </p:sp>
      <p:grpSp>
        <p:nvGrpSpPr>
          <p:cNvPr id="5" name="Group 4"/>
          <p:cNvGrpSpPr/>
          <p:nvPr>
            <p:custDataLst>
              <p:tags r:id="rId6"/>
            </p:custDataLst>
          </p:nvPr>
        </p:nvGrpSpPr>
        <p:grpSpPr>
          <a:xfrm>
            <a:off x="6904735" y="4483901"/>
            <a:ext cx="1861803" cy="1841404"/>
            <a:chOff x="9347725" y="574305"/>
            <a:chExt cx="1861803" cy="2139966"/>
          </a:xfrm>
        </p:grpSpPr>
        <p:grpSp>
          <p:nvGrpSpPr>
            <p:cNvPr id="6" name="Group 5"/>
            <p:cNvGrpSpPr/>
            <p:nvPr/>
          </p:nvGrpSpPr>
          <p:grpSpPr>
            <a:xfrm>
              <a:off x="9347725" y="709978"/>
              <a:ext cx="1861803" cy="2004293"/>
              <a:chOff x="3360738" y="1493838"/>
              <a:chExt cx="2544762" cy="2739520"/>
            </a:xfrm>
          </p:grpSpPr>
          <p:pic>
            <p:nvPicPr>
              <p:cNvPr id="8" name="Picture 7"/>
              <p:cNvPicPr>
                <a:picLocks noChangeAspect="1" noChangeArrowheads="1"/>
              </p:cNvPicPr>
              <p:nvPr/>
            </p:nvPicPr>
            <p:blipFill>
              <a:blip r:embed="rId15">
                <a:extLst>
                  <a:ext uri="{28A0092B-C50C-407E-A947-70E740481C1C}">
                    <a14:useLocalDpi xmlns:a14="http://schemas.microsoft.com/office/drawing/2010/main" val="0"/>
                  </a:ext>
                </a:extLst>
              </a:blip>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fontScale="92500" lnSpcReduction="10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i="1" dirty="0">
                    <a:solidFill>
                      <a:schemeClr val="bg2">
                        <a:lumMod val="50000"/>
                      </a:schemeClr>
                    </a:solidFill>
                    <a:latin typeface="Comic Sans MS" panose="030F0702030302020204" pitchFamily="66" charset="0"/>
                  </a:rPr>
                  <a:t>Déterminer quel aspect de l’état futur l’actuel projet permet d’aborder.</a:t>
                </a:r>
              </a:p>
              <a:p>
                <a:endParaRPr lang="fr-CA" sz="1200" i="1" dirty="0">
                  <a:solidFill>
                    <a:schemeClr val="bg2">
                      <a:lumMod val="50000"/>
                    </a:schemeClr>
                  </a:solidFill>
                  <a:latin typeface="Comic Sans MS" panose="030F0702030302020204" pitchFamily="66" charset="0"/>
                </a:endParaRPr>
              </a:p>
              <a:p>
                <a:r>
                  <a:rPr lang="fr-CA" sz="1200" i="1" dirty="0">
                    <a:solidFill>
                      <a:schemeClr val="bg2">
                        <a:lumMod val="50000"/>
                      </a:schemeClr>
                    </a:solidFill>
                    <a:latin typeface="Comic Sans MS" panose="030F0702030302020204" pitchFamily="66" charset="0"/>
                  </a:rPr>
                  <a:t>Voici trois exemples tirés de précédentes présentations du CEAI du GC. </a:t>
                </a:r>
              </a:p>
            </p:txBody>
          </p:sp>
        </p:grpSp>
        <p:sp>
          <p:nvSpPr>
            <p:cNvPr id="7" name="Freeform 6"/>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grpSp>
      <p:sp>
        <p:nvSpPr>
          <p:cNvPr id="12" name="Freeform 11"/>
          <p:cNvSpPr>
            <a:spLocks noEditPoints="1"/>
          </p:cNvSpPr>
          <p:nvPr>
            <p:custDataLst>
              <p:tags r:id="rId7"/>
            </p:custDataLst>
          </p:nvPr>
        </p:nvSpPr>
        <p:spPr bwMode="auto">
          <a:xfrm>
            <a:off x="2410598" y="985652"/>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000" b="1" i="1" dirty="0">
                <a:solidFill>
                  <a:srgbClr val="800000"/>
                </a:solidFill>
              </a:rPr>
              <a:t>EXEMPLE  1…</a:t>
            </a:r>
          </a:p>
        </p:txBody>
      </p:sp>
      <p:sp>
        <p:nvSpPr>
          <p:cNvPr id="13" name="Freeform 12"/>
          <p:cNvSpPr>
            <a:spLocks noEditPoints="1"/>
          </p:cNvSpPr>
          <p:nvPr>
            <p:custDataLst>
              <p:tags r:id="rId8"/>
            </p:custDataLst>
          </p:nvPr>
        </p:nvSpPr>
        <p:spPr bwMode="auto">
          <a:xfrm>
            <a:off x="7088701" y="985652"/>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000" b="1" i="1" dirty="0">
                <a:solidFill>
                  <a:srgbClr val="800000"/>
                </a:solidFill>
              </a:rPr>
              <a:t>EXEMPLE  2…</a:t>
            </a:r>
          </a:p>
        </p:txBody>
      </p:sp>
      <p:sp>
        <p:nvSpPr>
          <p:cNvPr id="14" name="Freeform 13"/>
          <p:cNvSpPr>
            <a:spLocks noEditPoints="1"/>
          </p:cNvSpPr>
          <p:nvPr>
            <p:custDataLst>
              <p:tags r:id="rId9"/>
            </p:custDataLst>
          </p:nvPr>
        </p:nvSpPr>
        <p:spPr bwMode="auto">
          <a:xfrm>
            <a:off x="4611256" y="4195869"/>
            <a:ext cx="1969864" cy="288032"/>
          </a:xfrm>
          <a:custGeom>
            <a:avLst/>
            <a:gdLst>
              <a:gd name="T0" fmla="*/ 65 w 381"/>
              <a:gd name="T1" fmla="*/ 77 h 78"/>
              <a:gd name="T2" fmla="*/ 64 w 381"/>
              <a:gd name="T3" fmla="*/ 77 h 78"/>
              <a:gd name="T4" fmla="*/ 72 w 381"/>
              <a:gd name="T5" fmla="*/ 77 h 78"/>
              <a:gd name="T6" fmla="*/ 68 w 381"/>
              <a:gd name="T7" fmla="*/ 77 h 78"/>
              <a:gd name="T8" fmla="*/ 64 w 381"/>
              <a:gd name="T9" fmla="*/ 77 h 78"/>
              <a:gd name="T10" fmla="*/ 64 w 381"/>
              <a:gd name="T11" fmla="*/ 77 h 78"/>
              <a:gd name="T12" fmla="*/ 338 w 381"/>
              <a:gd name="T13" fmla="*/ 2 h 78"/>
              <a:gd name="T14" fmla="*/ 338 w 381"/>
              <a:gd name="T15" fmla="*/ 2 h 78"/>
              <a:gd name="T16" fmla="*/ 76 w 381"/>
              <a:gd name="T17" fmla="*/ 0 h 78"/>
              <a:gd name="T18" fmla="*/ 76 w 381"/>
              <a:gd name="T19" fmla="*/ 0 h 78"/>
              <a:gd name="T20" fmla="*/ 46 w 381"/>
              <a:gd name="T21" fmla="*/ 0 h 78"/>
              <a:gd name="T22" fmla="*/ 45 w 381"/>
              <a:gd name="T23" fmla="*/ 0 h 78"/>
              <a:gd name="T24" fmla="*/ 24 w 381"/>
              <a:gd name="T25" fmla="*/ 0 h 78"/>
              <a:gd name="T26" fmla="*/ 22 w 381"/>
              <a:gd name="T27" fmla="*/ 0 h 78"/>
              <a:gd name="T28" fmla="*/ 12 w 381"/>
              <a:gd name="T29" fmla="*/ 12 h 78"/>
              <a:gd name="T30" fmla="*/ 16 w 381"/>
              <a:gd name="T31" fmla="*/ 32 h 78"/>
              <a:gd name="T32" fmla="*/ 19 w 381"/>
              <a:gd name="T33" fmla="*/ 56 h 78"/>
              <a:gd name="T34" fmla="*/ 17 w 381"/>
              <a:gd name="T35" fmla="*/ 67 h 78"/>
              <a:gd name="T36" fmla="*/ 74 w 381"/>
              <a:gd name="T37" fmla="*/ 77 h 78"/>
              <a:gd name="T38" fmla="*/ 87 w 381"/>
              <a:gd name="T39" fmla="*/ 77 h 78"/>
              <a:gd name="T40" fmla="*/ 97 w 381"/>
              <a:gd name="T41" fmla="*/ 77 h 78"/>
              <a:gd name="T42" fmla="*/ 113 w 381"/>
              <a:gd name="T43" fmla="*/ 77 h 78"/>
              <a:gd name="T44" fmla="*/ 267 w 381"/>
              <a:gd name="T45" fmla="*/ 78 h 78"/>
              <a:gd name="T46" fmla="*/ 288 w 381"/>
              <a:gd name="T47" fmla="*/ 78 h 78"/>
              <a:gd name="T48" fmla="*/ 313 w 381"/>
              <a:gd name="T49" fmla="*/ 78 h 78"/>
              <a:gd name="T50" fmla="*/ 324 w 381"/>
              <a:gd name="T51" fmla="*/ 78 h 78"/>
              <a:gd name="T52" fmla="*/ 338 w 381"/>
              <a:gd name="T53" fmla="*/ 65 h 78"/>
              <a:gd name="T54" fmla="*/ 354 w 381"/>
              <a:gd name="T55" fmla="*/ 56 h 78"/>
              <a:gd name="T56" fmla="*/ 377 w 381"/>
              <a:gd name="T57" fmla="*/ 49 h 78"/>
              <a:gd name="T58" fmla="*/ 361 w 381"/>
              <a:gd name="T59" fmla="*/ 40 h 78"/>
              <a:gd name="T60" fmla="*/ 355 w 381"/>
              <a:gd name="T61" fmla="*/ 14 h 78"/>
              <a:gd name="T62" fmla="*/ 339 w 381"/>
              <a:gd name="T63" fmla="*/ 2 h 78"/>
              <a:gd name="T64" fmla="*/ 337 w 381"/>
              <a:gd name="T65" fmla="*/ 2 h 78"/>
              <a:gd name="T66" fmla="*/ 335 w 381"/>
              <a:gd name="T67" fmla="*/ 2 h 78"/>
              <a:gd name="T68" fmla="*/ 325 w 381"/>
              <a:gd name="T69" fmla="*/ 2 h 78"/>
              <a:gd name="T70" fmla="*/ 306 w 381"/>
              <a:gd name="T71" fmla="*/ 2 h 78"/>
              <a:gd name="T72" fmla="*/ 300 w 381"/>
              <a:gd name="T73" fmla="*/ 2 h 78"/>
              <a:gd name="T74" fmla="*/ 294 w 381"/>
              <a:gd name="T75" fmla="*/ 2 h 78"/>
              <a:gd name="T76" fmla="*/ 290 w 381"/>
              <a:gd name="T77" fmla="*/ 1 h 78"/>
              <a:gd name="T78" fmla="*/ 285 w 381"/>
              <a:gd name="T79" fmla="*/ 1 h 78"/>
              <a:gd name="T80" fmla="*/ 289 w 381"/>
              <a:gd name="T81" fmla="*/ 1 h 78"/>
              <a:gd name="T82" fmla="*/ 289 w 381"/>
              <a:gd name="T83" fmla="*/ 1 h 78"/>
              <a:gd name="T84" fmla="*/ 160 w 381"/>
              <a:gd name="T85" fmla="*/ 1 h 78"/>
              <a:gd name="T86" fmla="*/ 114 w 381"/>
              <a:gd name="T87" fmla="*/ 1 h 78"/>
              <a:gd name="T88" fmla="*/ 76 w 381"/>
              <a:gd name="T89" fmla="*/ 0 h 78"/>
              <a:gd name="T90" fmla="*/ 76 w 381"/>
              <a:gd name="T91" fmla="*/ 0 h 78"/>
              <a:gd name="T92" fmla="*/ 64 w 381"/>
              <a:gd name="T93" fmla="*/ 0 h 78"/>
              <a:gd name="T94" fmla="*/ 26 w 381"/>
              <a:gd name="T95" fmla="*/ 0 h 78"/>
              <a:gd name="T96" fmla="*/ 28 w 381"/>
              <a:gd name="T97" fmla="*/ 0 h 78"/>
              <a:gd name="T98" fmla="*/ 24 w 381"/>
              <a:gd name="T99" fmla="*/ 0 h 78"/>
              <a:gd name="T100" fmla="*/ 20 w 381"/>
              <a:gd name="T101"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81" h="78">
                <a:moveTo>
                  <a:pt x="64" y="77"/>
                </a:moveTo>
                <a:cubicBezTo>
                  <a:pt x="65" y="77"/>
                  <a:pt x="65" y="77"/>
                  <a:pt x="65" y="77"/>
                </a:cubicBezTo>
                <a:cubicBezTo>
                  <a:pt x="65" y="77"/>
                  <a:pt x="65" y="77"/>
                  <a:pt x="65" y="77"/>
                </a:cubicBezTo>
                <a:cubicBezTo>
                  <a:pt x="64" y="77"/>
                  <a:pt x="64" y="77"/>
                  <a:pt x="64" y="77"/>
                </a:cubicBezTo>
                <a:cubicBezTo>
                  <a:pt x="64" y="77"/>
                  <a:pt x="65" y="77"/>
                  <a:pt x="67" y="77"/>
                </a:cubicBezTo>
                <a:cubicBezTo>
                  <a:pt x="69" y="77"/>
                  <a:pt x="71" y="77"/>
                  <a:pt x="72" y="77"/>
                </a:cubicBezTo>
                <a:cubicBezTo>
                  <a:pt x="72" y="77"/>
                  <a:pt x="71" y="77"/>
                  <a:pt x="68" y="77"/>
                </a:cubicBezTo>
                <a:cubicBezTo>
                  <a:pt x="68" y="77"/>
                  <a:pt x="68" y="77"/>
                  <a:pt x="68" y="77"/>
                </a:cubicBezTo>
                <a:cubicBezTo>
                  <a:pt x="68" y="77"/>
                  <a:pt x="68" y="77"/>
                  <a:pt x="68" y="77"/>
                </a:cubicBezTo>
                <a:cubicBezTo>
                  <a:pt x="67" y="77"/>
                  <a:pt x="65" y="77"/>
                  <a:pt x="64" y="77"/>
                </a:cubicBezTo>
                <a:moveTo>
                  <a:pt x="53" y="77"/>
                </a:moveTo>
                <a:cubicBezTo>
                  <a:pt x="61" y="77"/>
                  <a:pt x="52" y="77"/>
                  <a:pt x="64" y="77"/>
                </a:cubicBezTo>
                <a:cubicBezTo>
                  <a:pt x="63" y="77"/>
                  <a:pt x="60" y="77"/>
                  <a:pt x="53" y="77"/>
                </a:cubicBezTo>
                <a:moveTo>
                  <a:pt x="338" y="2"/>
                </a:moveTo>
                <a:cubicBezTo>
                  <a:pt x="338" y="2"/>
                  <a:pt x="339" y="2"/>
                  <a:pt x="339" y="2"/>
                </a:cubicBezTo>
                <a:cubicBezTo>
                  <a:pt x="339" y="2"/>
                  <a:pt x="338" y="2"/>
                  <a:pt x="338" y="2"/>
                </a:cubicBezTo>
                <a:moveTo>
                  <a:pt x="76" y="0"/>
                </a:moveTo>
                <a:cubicBezTo>
                  <a:pt x="76" y="0"/>
                  <a:pt x="76" y="0"/>
                  <a:pt x="76" y="0"/>
                </a:cubicBezTo>
                <a:cubicBezTo>
                  <a:pt x="76" y="0"/>
                  <a:pt x="76" y="0"/>
                  <a:pt x="76" y="0"/>
                </a:cubicBezTo>
                <a:cubicBezTo>
                  <a:pt x="76" y="0"/>
                  <a:pt x="76" y="0"/>
                  <a:pt x="76" y="0"/>
                </a:cubicBezTo>
                <a:moveTo>
                  <a:pt x="45" y="0"/>
                </a:moveTo>
                <a:cubicBezTo>
                  <a:pt x="45" y="0"/>
                  <a:pt x="45" y="0"/>
                  <a:pt x="46" y="0"/>
                </a:cubicBezTo>
                <a:cubicBezTo>
                  <a:pt x="46" y="0"/>
                  <a:pt x="46" y="0"/>
                  <a:pt x="46" y="0"/>
                </a:cubicBezTo>
                <a:cubicBezTo>
                  <a:pt x="46" y="0"/>
                  <a:pt x="45" y="0"/>
                  <a:pt x="45" y="0"/>
                </a:cubicBezTo>
                <a:moveTo>
                  <a:pt x="22" y="0"/>
                </a:moveTo>
                <a:cubicBezTo>
                  <a:pt x="22" y="0"/>
                  <a:pt x="23" y="0"/>
                  <a:pt x="24" y="0"/>
                </a:cubicBezTo>
                <a:cubicBezTo>
                  <a:pt x="25" y="0"/>
                  <a:pt x="26" y="0"/>
                  <a:pt x="27" y="0"/>
                </a:cubicBezTo>
                <a:cubicBezTo>
                  <a:pt x="24" y="0"/>
                  <a:pt x="22" y="0"/>
                  <a:pt x="22" y="0"/>
                </a:cubicBezTo>
                <a:moveTo>
                  <a:pt x="20" y="0"/>
                </a:moveTo>
                <a:cubicBezTo>
                  <a:pt x="0" y="4"/>
                  <a:pt x="2" y="8"/>
                  <a:pt x="12" y="12"/>
                </a:cubicBezTo>
                <a:cubicBezTo>
                  <a:pt x="4" y="15"/>
                  <a:pt x="21" y="19"/>
                  <a:pt x="11" y="22"/>
                </a:cubicBezTo>
                <a:cubicBezTo>
                  <a:pt x="24" y="26"/>
                  <a:pt x="11" y="29"/>
                  <a:pt x="16" y="32"/>
                </a:cubicBezTo>
                <a:cubicBezTo>
                  <a:pt x="10" y="35"/>
                  <a:pt x="7" y="38"/>
                  <a:pt x="18" y="41"/>
                </a:cubicBezTo>
                <a:cubicBezTo>
                  <a:pt x="22" y="47"/>
                  <a:pt x="14" y="52"/>
                  <a:pt x="19" y="56"/>
                </a:cubicBezTo>
                <a:cubicBezTo>
                  <a:pt x="37" y="58"/>
                  <a:pt x="35" y="60"/>
                  <a:pt x="28" y="62"/>
                </a:cubicBezTo>
                <a:cubicBezTo>
                  <a:pt x="25" y="64"/>
                  <a:pt x="32" y="66"/>
                  <a:pt x="17" y="67"/>
                </a:cubicBezTo>
                <a:cubicBezTo>
                  <a:pt x="3" y="74"/>
                  <a:pt x="71" y="77"/>
                  <a:pt x="68" y="77"/>
                </a:cubicBezTo>
                <a:cubicBezTo>
                  <a:pt x="70" y="77"/>
                  <a:pt x="72" y="77"/>
                  <a:pt x="74" y="77"/>
                </a:cubicBezTo>
                <a:cubicBezTo>
                  <a:pt x="72" y="77"/>
                  <a:pt x="72" y="77"/>
                  <a:pt x="72" y="77"/>
                </a:cubicBezTo>
                <a:cubicBezTo>
                  <a:pt x="71" y="77"/>
                  <a:pt x="80" y="77"/>
                  <a:pt x="87" y="77"/>
                </a:cubicBezTo>
                <a:cubicBezTo>
                  <a:pt x="91" y="77"/>
                  <a:pt x="98" y="77"/>
                  <a:pt x="98" y="77"/>
                </a:cubicBezTo>
                <a:cubicBezTo>
                  <a:pt x="98" y="77"/>
                  <a:pt x="98" y="77"/>
                  <a:pt x="97" y="77"/>
                </a:cubicBezTo>
                <a:cubicBezTo>
                  <a:pt x="96" y="77"/>
                  <a:pt x="96" y="77"/>
                  <a:pt x="96" y="77"/>
                </a:cubicBezTo>
                <a:cubicBezTo>
                  <a:pt x="96" y="77"/>
                  <a:pt x="113" y="77"/>
                  <a:pt x="113" y="77"/>
                </a:cubicBezTo>
                <a:cubicBezTo>
                  <a:pt x="128" y="77"/>
                  <a:pt x="143" y="77"/>
                  <a:pt x="160" y="77"/>
                </a:cubicBezTo>
                <a:cubicBezTo>
                  <a:pt x="258" y="78"/>
                  <a:pt x="261" y="78"/>
                  <a:pt x="267" y="78"/>
                </a:cubicBezTo>
                <a:cubicBezTo>
                  <a:pt x="268" y="78"/>
                  <a:pt x="270" y="78"/>
                  <a:pt x="288" y="78"/>
                </a:cubicBezTo>
                <a:cubicBezTo>
                  <a:pt x="288" y="78"/>
                  <a:pt x="288" y="78"/>
                  <a:pt x="288" y="78"/>
                </a:cubicBezTo>
                <a:cubicBezTo>
                  <a:pt x="288" y="78"/>
                  <a:pt x="309" y="78"/>
                  <a:pt x="309" y="78"/>
                </a:cubicBezTo>
                <a:cubicBezTo>
                  <a:pt x="310" y="78"/>
                  <a:pt x="311" y="78"/>
                  <a:pt x="313" y="78"/>
                </a:cubicBezTo>
                <a:cubicBezTo>
                  <a:pt x="315" y="78"/>
                  <a:pt x="314" y="78"/>
                  <a:pt x="324" y="78"/>
                </a:cubicBezTo>
                <a:cubicBezTo>
                  <a:pt x="324" y="78"/>
                  <a:pt x="324" y="78"/>
                  <a:pt x="324" y="78"/>
                </a:cubicBezTo>
                <a:cubicBezTo>
                  <a:pt x="330" y="78"/>
                  <a:pt x="368" y="74"/>
                  <a:pt x="340" y="72"/>
                </a:cubicBezTo>
                <a:cubicBezTo>
                  <a:pt x="345" y="69"/>
                  <a:pt x="349" y="67"/>
                  <a:pt x="338" y="65"/>
                </a:cubicBezTo>
                <a:cubicBezTo>
                  <a:pt x="347" y="63"/>
                  <a:pt x="328" y="61"/>
                  <a:pt x="340" y="59"/>
                </a:cubicBezTo>
                <a:cubicBezTo>
                  <a:pt x="341" y="58"/>
                  <a:pt x="347" y="57"/>
                  <a:pt x="354" y="56"/>
                </a:cubicBezTo>
                <a:cubicBezTo>
                  <a:pt x="360" y="54"/>
                  <a:pt x="362" y="53"/>
                  <a:pt x="356" y="52"/>
                </a:cubicBezTo>
                <a:cubicBezTo>
                  <a:pt x="361" y="51"/>
                  <a:pt x="365" y="50"/>
                  <a:pt x="377" y="49"/>
                </a:cubicBezTo>
                <a:cubicBezTo>
                  <a:pt x="381" y="48"/>
                  <a:pt x="375" y="47"/>
                  <a:pt x="374" y="46"/>
                </a:cubicBezTo>
                <a:cubicBezTo>
                  <a:pt x="373" y="44"/>
                  <a:pt x="366" y="42"/>
                  <a:pt x="361" y="40"/>
                </a:cubicBezTo>
                <a:cubicBezTo>
                  <a:pt x="366" y="35"/>
                  <a:pt x="353" y="31"/>
                  <a:pt x="357" y="27"/>
                </a:cubicBezTo>
                <a:cubicBezTo>
                  <a:pt x="362" y="23"/>
                  <a:pt x="358" y="19"/>
                  <a:pt x="355" y="14"/>
                </a:cubicBezTo>
                <a:cubicBezTo>
                  <a:pt x="362" y="10"/>
                  <a:pt x="350" y="2"/>
                  <a:pt x="347" y="2"/>
                </a:cubicBezTo>
                <a:cubicBezTo>
                  <a:pt x="343" y="2"/>
                  <a:pt x="340" y="2"/>
                  <a:pt x="339" y="2"/>
                </a:cubicBezTo>
                <a:cubicBezTo>
                  <a:pt x="338" y="2"/>
                  <a:pt x="338" y="2"/>
                  <a:pt x="337" y="2"/>
                </a:cubicBezTo>
                <a:cubicBezTo>
                  <a:pt x="337" y="2"/>
                  <a:pt x="337" y="2"/>
                  <a:pt x="337" y="2"/>
                </a:cubicBezTo>
                <a:cubicBezTo>
                  <a:pt x="337" y="2"/>
                  <a:pt x="336" y="2"/>
                  <a:pt x="336" y="2"/>
                </a:cubicBezTo>
                <a:cubicBezTo>
                  <a:pt x="335" y="2"/>
                  <a:pt x="334" y="2"/>
                  <a:pt x="335" y="2"/>
                </a:cubicBezTo>
                <a:cubicBezTo>
                  <a:pt x="335" y="2"/>
                  <a:pt x="336" y="2"/>
                  <a:pt x="338" y="2"/>
                </a:cubicBezTo>
                <a:cubicBezTo>
                  <a:pt x="325" y="2"/>
                  <a:pt x="328" y="2"/>
                  <a:pt x="325" y="2"/>
                </a:cubicBezTo>
                <a:cubicBezTo>
                  <a:pt x="326" y="2"/>
                  <a:pt x="326" y="2"/>
                  <a:pt x="326" y="2"/>
                </a:cubicBezTo>
                <a:cubicBezTo>
                  <a:pt x="326" y="2"/>
                  <a:pt x="308" y="2"/>
                  <a:pt x="306" y="2"/>
                </a:cubicBezTo>
                <a:cubicBezTo>
                  <a:pt x="301" y="2"/>
                  <a:pt x="300" y="2"/>
                  <a:pt x="299" y="2"/>
                </a:cubicBezTo>
                <a:cubicBezTo>
                  <a:pt x="299" y="2"/>
                  <a:pt x="300" y="2"/>
                  <a:pt x="300" y="2"/>
                </a:cubicBezTo>
                <a:cubicBezTo>
                  <a:pt x="300" y="2"/>
                  <a:pt x="300" y="2"/>
                  <a:pt x="300" y="2"/>
                </a:cubicBezTo>
                <a:cubicBezTo>
                  <a:pt x="300" y="2"/>
                  <a:pt x="299" y="2"/>
                  <a:pt x="294" y="2"/>
                </a:cubicBezTo>
                <a:cubicBezTo>
                  <a:pt x="296" y="2"/>
                  <a:pt x="297" y="2"/>
                  <a:pt x="297" y="2"/>
                </a:cubicBezTo>
                <a:cubicBezTo>
                  <a:pt x="297" y="2"/>
                  <a:pt x="294" y="1"/>
                  <a:pt x="290" y="1"/>
                </a:cubicBezTo>
                <a:cubicBezTo>
                  <a:pt x="287" y="1"/>
                  <a:pt x="284" y="1"/>
                  <a:pt x="284" y="1"/>
                </a:cubicBezTo>
                <a:cubicBezTo>
                  <a:pt x="284" y="1"/>
                  <a:pt x="284" y="1"/>
                  <a:pt x="285" y="1"/>
                </a:cubicBezTo>
                <a:cubicBezTo>
                  <a:pt x="283" y="1"/>
                  <a:pt x="282" y="1"/>
                  <a:pt x="282" y="1"/>
                </a:cubicBezTo>
                <a:cubicBezTo>
                  <a:pt x="282" y="1"/>
                  <a:pt x="286" y="1"/>
                  <a:pt x="289" y="1"/>
                </a:cubicBezTo>
                <a:cubicBezTo>
                  <a:pt x="292" y="1"/>
                  <a:pt x="295" y="2"/>
                  <a:pt x="295" y="2"/>
                </a:cubicBezTo>
                <a:cubicBezTo>
                  <a:pt x="295" y="2"/>
                  <a:pt x="294" y="1"/>
                  <a:pt x="289" y="1"/>
                </a:cubicBezTo>
                <a:cubicBezTo>
                  <a:pt x="277" y="1"/>
                  <a:pt x="272" y="1"/>
                  <a:pt x="271" y="1"/>
                </a:cubicBezTo>
                <a:cubicBezTo>
                  <a:pt x="263" y="1"/>
                  <a:pt x="241" y="1"/>
                  <a:pt x="160" y="1"/>
                </a:cubicBezTo>
                <a:cubicBezTo>
                  <a:pt x="152" y="1"/>
                  <a:pt x="144" y="1"/>
                  <a:pt x="136" y="1"/>
                </a:cubicBezTo>
                <a:cubicBezTo>
                  <a:pt x="129" y="1"/>
                  <a:pt x="122" y="1"/>
                  <a:pt x="114" y="1"/>
                </a:cubicBezTo>
                <a:cubicBezTo>
                  <a:pt x="113" y="1"/>
                  <a:pt x="112" y="1"/>
                  <a:pt x="96" y="1"/>
                </a:cubicBezTo>
                <a:cubicBezTo>
                  <a:pt x="89" y="1"/>
                  <a:pt x="76" y="0"/>
                  <a:pt x="76" y="0"/>
                </a:cubicBezTo>
                <a:cubicBezTo>
                  <a:pt x="76" y="0"/>
                  <a:pt x="76" y="0"/>
                  <a:pt x="76" y="0"/>
                </a:cubicBezTo>
                <a:cubicBezTo>
                  <a:pt x="75" y="0"/>
                  <a:pt x="76" y="0"/>
                  <a:pt x="76" y="0"/>
                </a:cubicBezTo>
                <a:cubicBezTo>
                  <a:pt x="76" y="0"/>
                  <a:pt x="77" y="0"/>
                  <a:pt x="77" y="0"/>
                </a:cubicBezTo>
                <a:cubicBezTo>
                  <a:pt x="77" y="0"/>
                  <a:pt x="74" y="0"/>
                  <a:pt x="64" y="0"/>
                </a:cubicBezTo>
                <a:cubicBezTo>
                  <a:pt x="52" y="0"/>
                  <a:pt x="47" y="0"/>
                  <a:pt x="46" y="0"/>
                </a:cubicBezTo>
                <a:cubicBezTo>
                  <a:pt x="42" y="0"/>
                  <a:pt x="26" y="0"/>
                  <a:pt x="26" y="0"/>
                </a:cubicBezTo>
                <a:cubicBezTo>
                  <a:pt x="26" y="0"/>
                  <a:pt x="26" y="0"/>
                  <a:pt x="27" y="0"/>
                </a:cubicBezTo>
                <a:cubicBezTo>
                  <a:pt x="27" y="0"/>
                  <a:pt x="28" y="0"/>
                  <a:pt x="28" y="0"/>
                </a:cubicBezTo>
                <a:cubicBezTo>
                  <a:pt x="28" y="0"/>
                  <a:pt x="26" y="0"/>
                  <a:pt x="25" y="0"/>
                </a:cubicBezTo>
                <a:cubicBezTo>
                  <a:pt x="25" y="0"/>
                  <a:pt x="24" y="0"/>
                  <a:pt x="24" y="0"/>
                </a:cubicBezTo>
                <a:cubicBezTo>
                  <a:pt x="23" y="0"/>
                  <a:pt x="22" y="0"/>
                  <a:pt x="22" y="0"/>
                </a:cubicBezTo>
                <a:cubicBezTo>
                  <a:pt x="21" y="0"/>
                  <a:pt x="21" y="0"/>
                  <a:pt x="20" y="0"/>
                </a:cubicBezTo>
              </a:path>
            </a:pathLst>
          </a:custGeom>
          <a:solidFill>
            <a:srgbClr val="FFFF37">
              <a:alpha val="90000"/>
            </a:srgbClr>
          </a:solidFill>
          <a:ln>
            <a:noFill/>
          </a:ln>
        </p:spPr>
        <p:txBody>
          <a:bodyPr vert="horz" wrap="square" lIns="91440" tIns="45720" rIns="91440" bIns="45720" numCol="1" anchor="ctr"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CA" sz="1000" b="1" i="1" dirty="0">
                <a:solidFill>
                  <a:srgbClr val="800000"/>
                </a:solidFill>
              </a:rPr>
              <a:t>EXEMPLE  3…</a:t>
            </a:r>
          </a:p>
        </p:txBody>
      </p:sp>
    </p:spTree>
    <p:extLst>
      <p:ext uri="{BB962C8B-B14F-4D97-AF65-F5344CB8AC3E}">
        <p14:creationId xmlns:p14="http://schemas.microsoft.com/office/powerpoint/2010/main" val="1683150837"/>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custDataLst>
              <p:tags r:id="rId1"/>
            </p:custDataLst>
          </p:nvPr>
        </p:nvSpPr>
        <p:spPr>
          <a:xfrm>
            <a:off x="431540" y="152636"/>
            <a:ext cx="5432982" cy="659751"/>
          </a:xfrm>
        </p:spPr>
        <p:txBody>
          <a:bodyPr/>
          <a:lstStyle/>
          <a:p>
            <a:r>
              <a:rPr lang="fr-CA"/>
              <a:t>Demande – Renseignements détaillés</a:t>
            </a:r>
          </a:p>
        </p:txBody>
      </p:sp>
      <p:sp>
        <p:nvSpPr>
          <p:cNvPr id="2" name="Slide Number Placeholder 1"/>
          <p:cNvSpPr>
            <a:spLocks noGrp="1"/>
          </p:cNvSpPr>
          <p:nvPr>
            <p:ph type="sldNum" sz="quarter" idx="12"/>
            <p:custDataLst>
              <p:tags r:id="rId2"/>
            </p:custDataLst>
          </p:nvPr>
        </p:nvSpPr>
        <p:spPr>
          <a:xfrm>
            <a:off x="8815300" y="6518971"/>
            <a:ext cx="298376" cy="365125"/>
          </a:xfrm>
        </p:spPr>
        <p:txBody>
          <a:bodyPr/>
          <a:lstStyle/>
          <a:p>
            <a:fld id="{32D4B517-E49B-41B6-9DBC-23634E0F1CDC}" type="slidenum">
              <a:rPr lang="fr-CA" smtClean="0"/>
              <a:t>5</a:t>
            </a:fld>
            <a:endParaRPr lang="fr-CA"/>
          </a:p>
        </p:txBody>
      </p:sp>
      <p:sp>
        <p:nvSpPr>
          <p:cNvPr id="7" name="TextBox 6"/>
          <p:cNvSpPr txBox="1"/>
          <p:nvPr>
            <p:custDataLst>
              <p:tags r:id="rId3"/>
            </p:custDataLst>
          </p:nvPr>
        </p:nvSpPr>
        <p:spPr>
          <a:xfrm>
            <a:off x="368354" y="1680490"/>
            <a:ext cx="8469401" cy="1800119"/>
          </a:xfrm>
          <a:prstGeom prst="rect">
            <a:avLst/>
          </a:prstGeom>
          <a:noFill/>
        </p:spPr>
        <p:txBody>
          <a:bodyPr wrap="square" rtlCol="0">
            <a:spAutoFit/>
          </a:bodyPr>
          <a:lstStyle/>
          <a:p>
            <a:pPr marL="285750" indent="-285750">
              <a:buClr>
                <a:prstClr val="black">
                  <a:lumMod val="65000"/>
                  <a:lumOff val="35000"/>
                </a:prstClr>
              </a:buClr>
              <a:buFont typeface="Wingdings" panose="05000000000000000000" pitchFamily="2" charset="2"/>
              <a:buChar char="§"/>
            </a:pPr>
            <a:r>
              <a:rPr lang="fr-CA" sz="1400" i="1" dirty="0">
                <a:solidFill>
                  <a:schemeClr val="tx2"/>
                </a:solidFill>
              </a:rPr>
              <a:t>(Décrivez brièvement les objectifs et les résultats recherchés dans le cadre de la réalisation d’avantages associée à cet investissement)</a:t>
            </a:r>
          </a:p>
          <a:p>
            <a:pPr>
              <a:buClr>
                <a:prstClr val="black">
                  <a:lumMod val="65000"/>
                  <a:lumOff val="35000"/>
                </a:prstClr>
              </a:buClr>
            </a:pPr>
            <a:endParaRPr lang="fr-CA" sz="1400" i="1" dirty="0">
              <a:solidFill>
                <a:schemeClr val="tx2"/>
              </a:solidFill>
            </a:endParaRPr>
          </a:p>
          <a:p>
            <a:pPr marL="285750" indent="-285750">
              <a:buClr>
                <a:prstClr val="black">
                  <a:lumMod val="65000"/>
                  <a:lumOff val="35000"/>
                </a:prstClr>
              </a:buClr>
              <a:buFont typeface="Wingdings" panose="05000000000000000000" pitchFamily="2" charset="2"/>
              <a:buChar char="§"/>
            </a:pPr>
            <a:r>
              <a:rPr lang="fr-CA" sz="1400" i="1" dirty="0">
                <a:solidFill>
                  <a:schemeClr val="tx2"/>
                </a:solidFill>
              </a:rPr>
              <a:t>À mesure que l’on dépense le Fonds d’investissement, quels sont les changements apportés et de quelle façon ces changements règlent-ils les problèmes énoncés? À titre d’exemple, relativement au : processus, aux fonctions logicielles, aux nouveaux logiciels, à la diminution du papier utilisé (précisez es formulaires, le nombre de formulaires appelés à disparaître, l’accès plus sécuritaire, l’accès plus facile, l’augmentation du nombre de fonctions libre-service, etc.)</a:t>
            </a:r>
          </a:p>
        </p:txBody>
      </p:sp>
      <p:sp>
        <p:nvSpPr>
          <p:cNvPr id="9" name="Rectangle 8"/>
          <p:cNvSpPr/>
          <p:nvPr>
            <p:custDataLst>
              <p:tags r:id="rId4"/>
            </p:custDataLst>
          </p:nvPr>
        </p:nvSpPr>
        <p:spPr>
          <a:xfrm>
            <a:off x="251520" y="1484784"/>
            <a:ext cx="8712968" cy="2052228"/>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200" b="1">
              <a:solidFill>
                <a:schemeClr val="tx1"/>
              </a:solidFill>
              <a:cs typeface="Arial"/>
            </a:endParaRPr>
          </a:p>
        </p:txBody>
      </p:sp>
      <p:sp>
        <p:nvSpPr>
          <p:cNvPr id="23" name="Rectangle 22"/>
          <p:cNvSpPr/>
          <p:nvPr>
            <p:custDataLst>
              <p:tags r:id="rId5"/>
            </p:custDataLst>
          </p:nvPr>
        </p:nvSpPr>
        <p:spPr>
          <a:xfrm>
            <a:off x="268677" y="1043001"/>
            <a:ext cx="8464223" cy="366126"/>
          </a:xfrm>
          <a:prstGeom prst="rect">
            <a:avLst/>
          </a:prstGeom>
        </p:spPr>
        <p:txBody>
          <a:bodyPr wrap="square">
            <a:spAutoFit/>
          </a:bodyPr>
          <a:lstStyle/>
          <a:p>
            <a:r>
              <a:rPr lang="fr-CA" b="1">
                <a:latin typeface="Calibri" panose="020F0502020204030204" pitchFamily="34" charset="0"/>
                <a:ea typeface="Calibri" panose="020F0502020204030204" pitchFamily="34" charset="0"/>
              </a:rPr>
              <a:t>Avantages / résultats prévus</a:t>
            </a:r>
          </a:p>
        </p:txBody>
      </p:sp>
      <p:sp>
        <p:nvSpPr>
          <p:cNvPr id="12" name="Flowchart: Merge 11"/>
          <p:cNvSpPr/>
          <p:nvPr>
            <p:custDataLst>
              <p:tags r:id="rId6"/>
            </p:custDataLst>
          </p:nvPr>
        </p:nvSpPr>
        <p:spPr>
          <a:xfrm rot="16200000">
            <a:off x="452112" y="1786532"/>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3" name="Flowchart: Merge 12"/>
          <p:cNvSpPr/>
          <p:nvPr>
            <p:custDataLst>
              <p:tags r:id="rId7"/>
            </p:custDataLst>
          </p:nvPr>
        </p:nvSpPr>
        <p:spPr>
          <a:xfrm rot="16200000">
            <a:off x="452112" y="221858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14" name="Rectangle 13"/>
          <p:cNvSpPr/>
          <p:nvPr>
            <p:custDataLst>
              <p:tags r:id="rId8"/>
            </p:custDataLst>
          </p:nvPr>
        </p:nvSpPr>
        <p:spPr>
          <a:xfrm>
            <a:off x="333788" y="4485474"/>
            <a:ext cx="8630700" cy="77830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anose="05000000000000000000" pitchFamily="2" charset="2"/>
              <a:buChar char="§"/>
            </a:pPr>
            <a:endParaRPr lang="fr-CA" sz="1400">
              <a:solidFill>
                <a:schemeClr val="tx1">
                  <a:lumMod val="65000"/>
                  <a:lumOff val="35000"/>
                </a:schemeClr>
              </a:solidFill>
            </a:endParaRPr>
          </a:p>
        </p:txBody>
      </p:sp>
      <p:sp>
        <p:nvSpPr>
          <p:cNvPr id="15" name="Rectangle 14"/>
          <p:cNvSpPr/>
          <p:nvPr>
            <p:custDataLst>
              <p:tags r:id="rId9"/>
            </p:custDataLst>
          </p:nvPr>
        </p:nvSpPr>
        <p:spPr>
          <a:xfrm>
            <a:off x="333789" y="4550578"/>
            <a:ext cx="8422212" cy="518678"/>
          </a:xfrm>
          <a:prstGeom prst="rect">
            <a:avLst/>
          </a:prstGeom>
        </p:spPr>
        <p:txBody>
          <a:bodyPr wrap="square">
            <a:spAutoFit/>
          </a:bodyPr>
          <a:lstStyle/>
          <a:p>
            <a:pPr marL="285750" indent="-285750">
              <a:buClr>
                <a:prstClr val="black">
                  <a:lumMod val="65000"/>
                  <a:lumOff val="35000"/>
                </a:prstClr>
              </a:buClr>
              <a:buFont typeface="Wingdings" panose="05000000000000000000" pitchFamily="2" charset="2"/>
              <a:buChar char="§"/>
            </a:pPr>
            <a:r>
              <a:rPr lang="fr-CA" sz="1400" i="1" dirty="0">
                <a:solidFill>
                  <a:schemeClr val="tx2"/>
                </a:solidFill>
              </a:rPr>
              <a:t>Indiquez le principal organisme de gouvernance responsable de la réussite et de la réalisation des avantages pour cet investissement, projet ou solution</a:t>
            </a:r>
          </a:p>
        </p:txBody>
      </p:sp>
      <p:sp>
        <p:nvSpPr>
          <p:cNvPr id="16" name="Rectangle 15"/>
          <p:cNvSpPr/>
          <p:nvPr>
            <p:custDataLst>
              <p:tags r:id="rId10"/>
            </p:custDataLst>
          </p:nvPr>
        </p:nvSpPr>
        <p:spPr>
          <a:xfrm>
            <a:off x="333788" y="5743145"/>
            <a:ext cx="4215750"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anose="05000000000000000000" pitchFamily="2" charset="2"/>
              <a:buChar char="§"/>
            </a:pPr>
            <a:endParaRPr lang="fr-CA" sz="1400">
              <a:solidFill>
                <a:schemeClr val="tx1">
                  <a:lumMod val="65000"/>
                  <a:lumOff val="35000"/>
                </a:schemeClr>
              </a:solidFill>
            </a:endParaRPr>
          </a:p>
        </p:txBody>
      </p:sp>
      <p:sp>
        <p:nvSpPr>
          <p:cNvPr id="17" name="Rectangle 16"/>
          <p:cNvSpPr/>
          <p:nvPr>
            <p:custDataLst>
              <p:tags r:id="rId11"/>
            </p:custDataLst>
          </p:nvPr>
        </p:nvSpPr>
        <p:spPr>
          <a:xfrm>
            <a:off x="4599294" y="5743145"/>
            <a:ext cx="4365194" cy="566175"/>
          </a:xfrm>
          <a:prstGeom prst="rect">
            <a:avLst/>
          </a:prstGeom>
          <a:no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buFont typeface="Wingdings" panose="05000000000000000000" pitchFamily="2" charset="2"/>
              <a:buChar char="§"/>
            </a:pPr>
            <a:endParaRPr lang="fr-CA" sz="1400">
              <a:solidFill>
                <a:schemeClr val="tx1">
                  <a:lumMod val="65000"/>
                  <a:lumOff val="35000"/>
                </a:schemeClr>
              </a:solidFill>
            </a:endParaRPr>
          </a:p>
          <a:p>
            <a:pPr marL="285750" indent="-285750">
              <a:buFont typeface="Wingdings" panose="05000000000000000000" pitchFamily="2" charset="2"/>
              <a:buChar char="§"/>
            </a:pPr>
            <a:endParaRPr lang="fr-CA" sz="1400">
              <a:solidFill>
                <a:schemeClr val="tx1">
                  <a:lumMod val="65000"/>
                  <a:lumOff val="35000"/>
                </a:schemeClr>
              </a:solidFill>
            </a:endParaRPr>
          </a:p>
        </p:txBody>
      </p:sp>
      <p:sp>
        <p:nvSpPr>
          <p:cNvPr id="18" name="Rectangle 17"/>
          <p:cNvSpPr/>
          <p:nvPr>
            <p:custDataLst>
              <p:tags r:id="rId12"/>
            </p:custDataLst>
          </p:nvPr>
        </p:nvSpPr>
        <p:spPr>
          <a:xfrm>
            <a:off x="333788" y="5532833"/>
            <a:ext cx="4215749"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b="1"/>
              <a:t>Responsable opérationnel</a:t>
            </a:r>
          </a:p>
        </p:txBody>
      </p:sp>
      <p:sp>
        <p:nvSpPr>
          <p:cNvPr id="19" name="Rectangle 18"/>
          <p:cNvSpPr/>
          <p:nvPr>
            <p:custDataLst>
              <p:tags r:id="rId13"/>
            </p:custDataLst>
          </p:nvPr>
        </p:nvSpPr>
        <p:spPr>
          <a:xfrm>
            <a:off x="4599294" y="5532833"/>
            <a:ext cx="4365194" cy="210312"/>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b="1"/>
              <a:t>Responsable technique</a:t>
            </a:r>
          </a:p>
        </p:txBody>
      </p:sp>
      <p:sp>
        <p:nvSpPr>
          <p:cNvPr id="20" name="Rectangle 19"/>
          <p:cNvSpPr/>
          <p:nvPr>
            <p:custDataLst>
              <p:tags r:id="rId14"/>
            </p:custDataLst>
          </p:nvPr>
        </p:nvSpPr>
        <p:spPr>
          <a:xfrm>
            <a:off x="333788" y="4226793"/>
            <a:ext cx="8630700" cy="258681"/>
          </a:xfrm>
          <a:prstGeom prst="rect">
            <a:avLst/>
          </a:prstGeom>
          <a:solidFill>
            <a:srgbClr val="005172"/>
          </a:solidFill>
          <a:ln w="9525">
            <a:solidFill>
              <a:srgbClr val="0051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1600" b="1"/>
              <a:t>Organismes de gouvernance ministériels</a:t>
            </a:r>
          </a:p>
        </p:txBody>
      </p:sp>
      <p:sp>
        <p:nvSpPr>
          <p:cNvPr id="21" name="Rectangle 20"/>
          <p:cNvSpPr/>
          <p:nvPr>
            <p:custDataLst>
              <p:tags r:id="rId15"/>
            </p:custDataLst>
          </p:nvPr>
        </p:nvSpPr>
        <p:spPr>
          <a:xfrm>
            <a:off x="323528" y="5763580"/>
            <a:ext cx="4134349" cy="518678"/>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fr-CA" sz="1400" i="1">
                <a:solidFill>
                  <a:schemeClr val="tx2"/>
                </a:solidFill>
              </a:rPr>
              <a:t>Indiquez le rôle de commanditaire opérationnel qui championne le projet</a:t>
            </a:r>
          </a:p>
        </p:txBody>
      </p:sp>
      <p:sp>
        <p:nvSpPr>
          <p:cNvPr id="22" name="Rectangle 21"/>
          <p:cNvSpPr/>
          <p:nvPr>
            <p:custDataLst>
              <p:tags r:id="rId16"/>
            </p:custDataLst>
          </p:nvPr>
        </p:nvSpPr>
        <p:spPr>
          <a:xfrm>
            <a:off x="4620225" y="5780364"/>
            <a:ext cx="4134350" cy="518678"/>
          </a:xfrm>
          <a:prstGeom prst="rect">
            <a:avLst/>
          </a:prstGeom>
        </p:spPr>
        <p:txBody>
          <a:bodyPr wrap="square">
            <a:spAutoFit/>
          </a:bodyPr>
          <a:lstStyle/>
          <a:p>
            <a:pPr marL="285750" indent="-285750">
              <a:buClr>
                <a:prstClr val="black">
                  <a:lumMod val="65000"/>
                  <a:lumOff val="35000"/>
                </a:prstClr>
              </a:buClr>
              <a:buFont typeface="Arial" panose="020B0604020202020204" pitchFamily="34" charset="0"/>
              <a:buChar char="•"/>
            </a:pPr>
            <a:r>
              <a:rPr lang="fr-CA" sz="1400" i="1">
                <a:solidFill>
                  <a:schemeClr val="tx2"/>
                </a:solidFill>
              </a:rPr>
              <a:t>Indiquez le rôle de commanditaire technique qui championne le projet</a:t>
            </a:r>
          </a:p>
        </p:txBody>
      </p:sp>
      <p:sp>
        <p:nvSpPr>
          <p:cNvPr id="24" name="Flowchart: Merge 23"/>
          <p:cNvSpPr/>
          <p:nvPr>
            <p:custDataLst>
              <p:tags r:id="rId17"/>
            </p:custDataLst>
          </p:nvPr>
        </p:nvSpPr>
        <p:spPr>
          <a:xfrm rot="16200000">
            <a:off x="399591" y="4654400"/>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25" name="Flowchart: Merge 24"/>
          <p:cNvSpPr/>
          <p:nvPr>
            <p:custDataLst>
              <p:tags r:id="rId18"/>
            </p:custDataLst>
          </p:nvPr>
        </p:nvSpPr>
        <p:spPr>
          <a:xfrm rot="16200000">
            <a:off x="399590" y="5872008"/>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26" name="Flowchart: Merge 25"/>
          <p:cNvSpPr/>
          <p:nvPr>
            <p:custDataLst>
              <p:tags r:id="rId19"/>
            </p:custDataLst>
          </p:nvPr>
        </p:nvSpPr>
        <p:spPr>
          <a:xfrm rot="16200000">
            <a:off x="4702300" y="5872008"/>
            <a:ext cx="137160" cy="109728"/>
          </a:xfrm>
          <a:prstGeom prst="flowChartMerge">
            <a:avLst/>
          </a:prstGeom>
          <a:ln w="1905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CA"/>
          </a:p>
        </p:txBody>
      </p:sp>
      <p:sp>
        <p:nvSpPr>
          <p:cNvPr id="27" name="Title 3"/>
          <p:cNvSpPr txBox="1"/>
          <p:nvPr>
            <p:custDataLst>
              <p:tags r:id="rId20"/>
            </p:custDataLst>
          </p:nvPr>
        </p:nvSpPr>
        <p:spPr>
          <a:xfrm>
            <a:off x="371472" y="3650797"/>
            <a:ext cx="5432982" cy="570383"/>
          </a:xfrm>
          <a:prstGeom prst="rect">
            <a:avLst/>
          </a:prstGeom>
        </p:spPr>
        <p:txBody>
          <a:bodyPr vert="horz" wrap="none" lIns="0" tIns="0" rIns="0" bIns="0" rtlCol="0" anchor="ctr" anchorCtr="0">
            <a:normAutofit/>
          </a:bodyPr>
          <a:lstStyle>
            <a:lvl1pPr marL="457200" indent="-457200" algn="l" defTabSz="914400" rtl="0" eaLnBrk="1" latinLnBrk="0" hangingPunct="1">
              <a:spcBef>
                <a:spcPct val="0"/>
              </a:spcBef>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stStyle>
          <a:p>
            <a:r>
              <a:rPr lang="fr-CA"/>
              <a:t>Gouvernance</a:t>
            </a:r>
          </a:p>
        </p:txBody>
      </p:sp>
    </p:spTree>
    <p:extLst>
      <p:ext uri="{BB962C8B-B14F-4D97-AF65-F5344CB8AC3E}">
        <p14:creationId xmlns:p14="http://schemas.microsoft.com/office/powerpoint/2010/main" val="3722443042"/>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31540" y="138062"/>
            <a:ext cx="5432982" cy="746727"/>
          </a:xfrm>
        </p:spPr>
        <p:txBody>
          <a:bodyPr/>
          <a:lstStyle/>
          <a:p>
            <a:r>
              <a:rPr lang="fr-CA"/>
              <a:t>Risques et stratégies d’atténuation</a:t>
            </a:r>
          </a:p>
        </p:txBody>
      </p:sp>
      <p:graphicFrame>
        <p:nvGraphicFramePr>
          <p:cNvPr id="3" name="Table 2"/>
          <p:cNvGraphicFramePr>
            <a:graphicFrameLocks noGrp="1"/>
          </p:cNvGraphicFramePr>
          <p:nvPr>
            <p:custDataLst>
              <p:tags r:id="rId2"/>
            </p:custDataLst>
            <p:extLst>
              <p:ext uri="{D42A27DB-BD31-4B8C-83A1-F6EECF244321}">
                <p14:modId xmlns:p14="http://schemas.microsoft.com/office/powerpoint/2010/main" val="3662330831"/>
              </p:ext>
            </p:extLst>
          </p:nvPr>
        </p:nvGraphicFramePr>
        <p:xfrm>
          <a:off x="143509" y="1628801"/>
          <a:ext cx="8748971" cy="1898032"/>
        </p:xfrm>
        <a:graphic>
          <a:graphicData uri="http://schemas.openxmlformats.org/drawingml/2006/table">
            <a:tbl>
              <a:tblPr firstRow="1">
                <a:tableStyleId>{5C22544A-7EE6-4342-B048-85BDC9FD1C3A}</a:tableStyleId>
              </a:tblPr>
              <a:tblGrid>
                <a:gridCol w="216327">
                  <a:extLst>
                    <a:ext uri="{9D8B030D-6E8A-4147-A177-3AD203B41FA5}">
                      <a16:colId xmlns="" xmlns:a16="http://schemas.microsoft.com/office/drawing/2014/main" val="20000"/>
                    </a:ext>
                  </a:extLst>
                </a:gridCol>
                <a:gridCol w="3312064">
                  <a:extLst>
                    <a:ext uri="{9D8B030D-6E8A-4147-A177-3AD203B41FA5}">
                      <a16:colId xmlns="" xmlns:a16="http://schemas.microsoft.com/office/drawing/2014/main" val="20001"/>
                    </a:ext>
                  </a:extLst>
                </a:gridCol>
                <a:gridCol w="4248472">
                  <a:extLst>
                    <a:ext uri="{9D8B030D-6E8A-4147-A177-3AD203B41FA5}">
                      <a16:colId xmlns="" xmlns:a16="http://schemas.microsoft.com/office/drawing/2014/main" val="20002"/>
                    </a:ext>
                  </a:extLst>
                </a:gridCol>
                <a:gridCol w="468052">
                  <a:extLst>
                    <a:ext uri="{9D8B030D-6E8A-4147-A177-3AD203B41FA5}">
                      <a16:colId xmlns="" xmlns:a16="http://schemas.microsoft.com/office/drawing/2014/main" val="20003"/>
                    </a:ext>
                  </a:extLst>
                </a:gridCol>
                <a:gridCol w="504056">
                  <a:extLst>
                    <a:ext uri="{9D8B030D-6E8A-4147-A177-3AD203B41FA5}">
                      <a16:colId xmlns="" xmlns:a16="http://schemas.microsoft.com/office/drawing/2014/main" val="20004"/>
                    </a:ext>
                  </a:extLst>
                </a:gridCol>
              </a:tblGrid>
              <a:tr h="343552">
                <a:tc gridSpan="2">
                  <a:txBody>
                    <a:bodyPr/>
                    <a:lstStyle/>
                    <a:p>
                      <a:r>
                        <a:rPr lang="fr-CA" sz="1600" noProof="0">
                          <a:latin typeface="+mj-lt"/>
                          <a:cs typeface="Arial" panose="020B0604020202020204" pitchFamily="34" charset="0"/>
                        </a:rPr>
                        <a:t>Risques</a:t>
                      </a:r>
                    </a:p>
                  </a:txBody>
                  <a:tcPr>
                    <a:solidFill>
                      <a:srgbClr val="005172"/>
                    </a:solidFill>
                  </a:tcPr>
                </a:tc>
                <a:tc hMerge="1">
                  <a:txBody>
                    <a:bodyPr/>
                    <a:lstStyle/>
                    <a:p>
                      <a:endParaRPr lang="en-US" sz="1400">
                        <a:latin typeface="Arial" panose="020B0604020202020204" pitchFamily="34" charset="0"/>
                        <a:cs typeface="Arial" panose="020B0604020202020204" pitchFamily="34" charset="0"/>
                      </a:endParaRPr>
                    </a:p>
                  </a:txBody>
                  <a:tcPr>
                    <a:solidFill>
                      <a:srgbClr val="005172"/>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lang="fr-CA" sz="1600" b="1" kern="1200" noProof="0">
                          <a:solidFill>
                            <a:schemeClr val="lt1"/>
                          </a:solidFill>
                          <a:latin typeface="+mn-lt"/>
                          <a:ea typeface="+mn-ea"/>
                          <a:cs typeface="Arial" panose="020B0604020202020204" pitchFamily="34" charset="0"/>
                        </a:rPr>
                        <a:t>Risques et atténuation</a:t>
                      </a:r>
                    </a:p>
                  </a:txBody>
                  <a:tcPr>
                    <a:solidFill>
                      <a:srgbClr val="005172"/>
                    </a:solidFill>
                  </a:tcPr>
                </a:tc>
                <a:tc>
                  <a:txBody>
                    <a:bodyPr/>
                    <a:lstStyle/>
                    <a:p>
                      <a:pPr algn="ctr"/>
                      <a:r>
                        <a:rPr lang="fr-CA" sz="800" noProof="0">
                          <a:latin typeface="+mj-lt"/>
                          <a:cs typeface="Arial" panose="020B0604020202020204" pitchFamily="34" charset="0"/>
                        </a:rPr>
                        <a:t>Prob.</a:t>
                      </a:r>
                    </a:p>
                  </a:txBody>
                  <a:tcPr>
                    <a:solidFill>
                      <a:srgbClr val="005172"/>
                    </a:solidFill>
                  </a:tcPr>
                </a:tc>
                <a:tc>
                  <a:txBody>
                    <a:bodyPr/>
                    <a:lstStyle/>
                    <a:p>
                      <a:pPr algn="ctr"/>
                      <a:r>
                        <a:rPr lang="fr-CA" sz="800" noProof="0">
                          <a:latin typeface="+mj-lt"/>
                          <a:cs typeface="Arial" panose="020B0604020202020204" pitchFamily="34" charset="0"/>
                        </a:rPr>
                        <a:t>Répercussions</a:t>
                      </a:r>
                    </a:p>
                  </a:txBody>
                  <a:tcPr>
                    <a:solidFill>
                      <a:srgbClr val="005172"/>
                    </a:solidFill>
                  </a:tcPr>
                </a:tc>
                <a:extLst>
                  <a:ext uri="{0D108BD9-81ED-4DB2-BD59-A6C34878D82A}">
                    <a16:rowId xmlns="" xmlns:a16="http://schemas.microsoft.com/office/drawing/2014/main" val="10000"/>
                  </a:ext>
                </a:extLst>
              </a:tr>
              <a:tr h="317500">
                <a:tc>
                  <a:txBody>
                    <a:bodyPr/>
                    <a:lstStyle/>
                    <a:p>
                      <a:r>
                        <a:rPr lang="fr-CA" sz="1400" kern="1200" noProof="0">
                          <a:solidFill>
                            <a:schemeClr val="tx1"/>
                          </a:solidFill>
                          <a:latin typeface="Aharoni" panose="02010803020104030203" pitchFamily="2" charset="-79"/>
                          <a:ea typeface="+mn-ea"/>
                          <a:cs typeface="Aharoni" panose="02010803020104030203" pitchFamily="2" charset="-79"/>
                        </a:rPr>
                        <a:t>1</a:t>
                      </a:r>
                    </a:p>
                  </a:txBody>
                  <a:tcPr>
                    <a:solidFill>
                      <a:schemeClr val="bg1">
                        <a:lumMod val="95000"/>
                      </a:schemeClr>
                    </a:solidFill>
                  </a:tcPr>
                </a:tc>
                <a:tc>
                  <a:txBody>
                    <a:bodyPr/>
                    <a:lstStyle/>
                    <a:p>
                      <a:pPr marL="0" indent="0">
                        <a:buClr>
                          <a:prstClr val="black">
                            <a:lumMod val="65000"/>
                            <a:lumOff val="35000"/>
                          </a:prstClr>
                        </a:buClr>
                        <a:buFont typeface="+mj-lt"/>
                        <a:buNone/>
                      </a:pPr>
                      <a:r>
                        <a:rPr lang="fr-CA" sz="1400" i="1" kern="1200" noProof="0">
                          <a:solidFill>
                            <a:schemeClr val="tx2"/>
                          </a:solidFill>
                          <a:latin typeface="+mn-lt"/>
                          <a:ea typeface="+mn-ea"/>
                          <a:cs typeface="+mn-cs"/>
                        </a:rPr>
                        <a:t>Indiquez les trois risques les plus importants pour cet investissement… </a:t>
                      </a:r>
                    </a:p>
                  </a:txBody>
                  <a:tcPr>
                    <a:solidFill>
                      <a:schemeClr val="bg1">
                        <a:lumMod val="95000"/>
                      </a:schemeClr>
                    </a:solidFill>
                  </a:tcPr>
                </a:tc>
                <a:tc>
                  <a:txBody>
                    <a:bodyPr/>
                    <a:lstStyle/>
                    <a:p>
                      <a:pPr algn="ctr"/>
                      <a:endParaRPr lang="fr-CA" sz="800" i="1" kern="1200" noProof="0">
                        <a:solidFill>
                          <a:schemeClr val="tx2"/>
                        </a:solidFill>
                        <a:latin typeface="+mn-lt"/>
                        <a:ea typeface="+mn-ea"/>
                        <a:cs typeface="+mn-cs"/>
                      </a:endParaRP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extLst>
                  <a:ext uri="{0D108BD9-81ED-4DB2-BD59-A6C34878D82A}">
                    <a16:rowId xmlns="" xmlns:a16="http://schemas.microsoft.com/office/drawing/2014/main" val="10001"/>
                  </a:ext>
                </a:extLst>
              </a:tr>
              <a:tr h="317500">
                <a:tc>
                  <a:txBody>
                    <a:bodyPr/>
                    <a:lstStyle/>
                    <a:p>
                      <a:r>
                        <a:rPr lang="fr-CA" sz="1400" kern="1200" noProof="0">
                          <a:solidFill>
                            <a:schemeClr val="tx1"/>
                          </a:solidFill>
                          <a:latin typeface="Aharoni" panose="02010803020104030203" pitchFamily="2" charset="-79"/>
                          <a:ea typeface="+mn-ea"/>
                          <a:cs typeface="Aharoni" panose="02010803020104030203" pitchFamily="2" charset="-79"/>
                        </a:rPr>
                        <a:t>2</a:t>
                      </a:r>
                    </a:p>
                  </a:txBody>
                  <a:tcPr>
                    <a:solidFill>
                      <a:schemeClr val="bg1">
                        <a:lumMod val="95000"/>
                      </a:schemeClr>
                    </a:solidFill>
                  </a:tcPr>
                </a:tc>
                <a:tc>
                  <a:txBody>
                    <a:bodyPr/>
                    <a:lstStyle/>
                    <a:p>
                      <a:endParaRPr lang="fr-CA" sz="1400" noProof="0">
                        <a:solidFill>
                          <a:schemeClr val="tx1">
                            <a:lumMod val="65000"/>
                            <a:lumOff val="35000"/>
                          </a:schemeClr>
                        </a:solidFill>
                        <a:latin typeface="Arial" panose="020B0604020202020204" pitchFamily="34" charset="0"/>
                        <a:cs typeface="Arial" panose="020B0604020202020204" pitchFamily="34" charset="0"/>
                      </a:endParaRPr>
                    </a:p>
                    <a:p>
                      <a:endParaRPr lang="fr-CA" sz="1400" noProof="0">
                        <a:solidFill>
                          <a:schemeClr val="tx1">
                            <a:lumMod val="65000"/>
                            <a:lumOff val="35000"/>
                          </a:schemeClr>
                        </a:solidFill>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pPr algn="ctr"/>
                      <a:endParaRPr lang="fr-CA" sz="800" i="1" kern="1200" noProof="0">
                        <a:solidFill>
                          <a:schemeClr val="tx2"/>
                        </a:solidFill>
                        <a:latin typeface="+mn-lt"/>
                        <a:ea typeface="+mn-ea"/>
                        <a:cs typeface="+mn-cs"/>
                      </a:endParaRP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extLst>
                  <a:ext uri="{0D108BD9-81ED-4DB2-BD59-A6C34878D82A}">
                    <a16:rowId xmlns="" xmlns:a16="http://schemas.microsoft.com/office/drawing/2014/main" val="10002"/>
                  </a:ext>
                </a:extLst>
              </a:tr>
              <a:tr h="317500">
                <a:tc>
                  <a:txBody>
                    <a:bodyPr/>
                    <a:lstStyle/>
                    <a:p>
                      <a:r>
                        <a:rPr lang="fr-CA" sz="1400" kern="1200" noProof="0">
                          <a:solidFill>
                            <a:schemeClr val="tx1"/>
                          </a:solidFill>
                          <a:latin typeface="Aharoni" panose="02010803020104030203" pitchFamily="2" charset="-79"/>
                          <a:ea typeface="+mn-ea"/>
                          <a:cs typeface="Aharoni" panose="02010803020104030203" pitchFamily="2" charset="-79"/>
                        </a:rPr>
                        <a:t>3</a:t>
                      </a:r>
                    </a:p>
                  </a:txBody>
                  <a:tcPr>
                    <a:solidFill>
                      <a:schemeClr val="bg1">
                        <a:lumMod val="95000"/>
                      </a:schemeClr>
                    </a:solidFill>
                  </a:tcPr>
                </a:tc>
                <a:tc>
                  <a:txBody>
                    <a:bodyPr/>
                    <a:lstStyle/>
                    <a:p>
                      <a:endParaRPr lang="fr-CA" sz="1400" noProof="0">
                        <a:solidFill>
                          <a:schemeClr val="tx1">
                            <a:lumMod val="65000"/>
                            <a:lumOff val="35000"/>
                          </a:schemeClr>
                        </a:solidFill>
                        <a:latin typeface="Arial" panose="020B0604020202020204" pitchFamily="34" charset="0"/>
                        <a:cs typeface="Arial" panose="020B0604020202020204" pitchFamily="34" charset="0"/>
                      </a:endParaRPr>
                    </a:p>
                    <a:p>
                      <a:endParaRPr lang="fr-CA" sz="1400" noProof="0">
                        <a:solidFill>
                          <a:schemeClr val="tx1">
                            <a:lumMod val="65000"/>
                            <a:lumOff val="35000"/>
                          </a:schemeClr>
                        </a:solidFill>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pPr algn="ctr"/>
                      <a:endParaRPr lang="fr-CA" sz="800" i="1" kern="1200" noProof="0">
                        <a:solidFill>
                          <a:schemeClr val="tx2"/>
                        </a:solidFill>
                        <a:latin typeface="+mn-lt"/>
                        <a:ea typeface="+mn-ea"/>
                        <a:cs typeface="+mn-cs"/>
                      </a:endParaRPr>
                    </a:p>
                  </a:txBody>
                  <a:tcPr>
                    <a:solidFill>
                      <a:schemeClr val="bg1">
                        <a:lumMod val="95000"/>
                      </a:schemeClr>
                    </a:solidFill>
                  </a:tcPr>
                </a:tc>
                <a:tc>
                  <a:txBody>
                    <a:bodyPr/>
                    <a:lstStyle/>
                    <a:p>
                      <a:pPr algn="ctr"/>
                      <a:r>
                        <a:rPr lang="fr-CA" sz="800" i="1" kern="1200" noProof="0">
                          <a:solidFill>
                            <a:schemeClr val="tx2"/>
                          </a:solidFill>
                          <a:latin typeface="+mn-lt"/>
                          <a:ea typeface="+mn-ea"/>
                          <a:cs typeface="+mn-cs"/>
                        </a:rPr>
                        <a:t>E/M/F</a:t>
                      </a:r>
                    </a:p>
                  </a:txBody>
                  <a:tcPr>
                    <a:solidFill>
                      <a:schemeClr val="bg1">
                        <a:lumMod val="95000"/>
                      </a:schemeClr>
                    </a:solidFill>
                  </a:tcPr>
                </a:tc>
                <a:tc>
                  <a:txBody>
                    <a:bodyPr/>
                    <a:lstStyle/>
                    <a:p>
                      <a:pPr algn="ctr"/>
                      <a:r>
                        <a:rPr lang="fr-CA" sz="800" i="1" kern="1200" noProof="0" dirty="0">
                          <a:solidFill>
                            <a:schemeClr val="tx2"/>
                          </a:solidFill>
                          <a:latin typeface="+mn-lt"/>
                          <a:ea typeface="+mn-ea"/>
                          <a:cs typeface="+mn-cs"/>
                        </a:rPr>
                        <a:t>E/M/F</a:t>
                      </a:r>
                    </a:p>
                  </a:txBody>
                  <a:tcPr>
                    <a:solidFill>
                      <a:schemeClr val="bg1">
                        <a:lumMod val="95000"/>
                      </a:schemeClr>
                    </a:solidFill>
                  </a:tcPr>
                </a:tc>
                <a:extLst>
                  <a:ext uri="{0D108BD9-81ED-4DB2-BD59-A6C34878D82A}">
                    <a16:rowId xmlns="" xmlns:a16="http://schemas.microsoft.com/office/drawing/2014/main" val="10003"/>
                  </a:ext>
                </a:extLst>
              </a:tr>
            </a:tbl>
          </a:graphicData>
        </a:graphic>
      </p:graphicFrame>
      <p:sp>
        <p:nvSpPr>
          <p:cNvPr id="6" name="Slide Number Placeholder 5"/>
          <p:cNvSpPr>
            <a:spLocks noGrp="1"/>
          </p:cNvSpPr>
          <p:nvPr>
            <p:ph type="sldNum" sz="quarter" idx="12"/>
            <p:custDataLst>
              <p:tags r:id="rId3"/>
            </p:custDataLst>
          </p:nvPr>
        </p:nvSpPr>
        <p:spPr/>
        <p:txBody>
          <a:bodyPr/>
          <a:lstStyle/>
          <a:p>
            <a:fld id="{32D4B517-E49B-41B6-9DBC-23634E0F1CDC}" type="slidenum">
              <a:rPr lang="fr-CA" smtClean="0"/>
              <a:t>6</a:t>
            </a:fld>
            <a:endParaRPr lang="fr-CA"/>
          </a:p>
        </p:txBody>
      </p:sp>
      <p:sp>
        <p:nvSpPr>
          <p:cNvPr id="9" name="Rectangle 8"/>
          <p:cNvSpPr/>
          <p:nvPr>
            <p:custDataLst>
              <p:tags r:id="rId4"/>
            </p:custDataLst>
          </p:nvPr>
        </p:nvSpPr>
        <p:spPr>
          <a:xfrm>
            <a:off x="619124" y="1065880"/>
            <a:ext cx="21166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200">
                <a:solidFill>
                  <a:schemeClr val="tx1"/>
                </a:solidFill>
              </a:rPr>
              <a:t>Note de l’ECRP du projet :   </a:t>
            </a:r>
          </a:p>
        </p:txBody>
      </p:sp>
      <p:sp>
        <p:nvSpPr>
          <p:cNvPr id="7" name="Rectangle 6"/>
          <p:cNvSpPr/>
          <p:nvPr>
            <p:custDataLst>
              <p:tags r:id="rId5"/>
            </p:custDataLst>
          </p:nvPr>
        </p:nvSpPr>
        <p:spPr>
          <a:xfrm>
            <a:off x="6012160" y="1065880"/>
            <a:ext cx="2448272" cy="418904"/>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200" dirty="0">
                <a:solidFill>
                  <a:schemeClr val="tx1"/>
                </a:solidFill>
              </a:rPr>
              <a:t>Niveau de l’ECOGP de l’organisation :    </a:t>
            </a:r>
          </a:p>
        </p:txBody>
      </p:sp>
      <p:sp>
        <p:nvSpPr>
          <p:cNvPr id="5" name="Rectangle 4"/>
          <p:cNvSpPr/>
          <p:nvPr>
            <p:custDataLst>
              <p:tags r:id="rId6"/>
            </p:custDataLst>
          </p:nvPr>
        </p:nvSpPr>
        <p:spPr>
          <a:xfrm>
            <a:off x="395536" y="6494330"/>
            <a:ext cx="3265152" cy="244084"/>
          </a:xfrm>
          <a:prstGeom prst="rect">
            <a:avLst/>
          </a:prstGeom>
        </p:spPr>
        <p:txBody>
          <a:bodyPr wrap="square">
            <a:spAutoFit/>
          </a:bodyPr>
          <a:lstStyle/>
          <a:p>
            <a:pPr>
              <a:tabLst>
                <a:tab pos="514350" algn="l"/>
              </a:tabLst>
            </a:pPr>
            <a:r>
              <a:rPr lang="fr-CA" sz="1000">
                <a:cs typeface="Arial" panose="020B0604020202020204" pitchFamily="34" charset="0"/>
              </a:rPr>
              <a:t>COGP :  	Capacité organisationnelle de gestion de projets</a:t>
            </a:r>
          </a:p>
        </p:txBody>
      </p:sp>
      <p:sp>
        <p:nvSpPr>
          <p:cNvPr id="8" name="Rectangle 7"/>
          <p:cNvSpPr/>
          <p:nvPr>
            <p:custDataLst>
              <p:tags r:id="rId7"/>
            </p:custDataLst>
          </p:nvPr>
        </p:nvSpPr>
        <p:spPr>
          <a:xfrm>
            <a:off x="395536" y="6313238"/>
            <a:ext cx="2417320" cy="244084"/>
          </a:xfrm>
          <a:prstGeom prst="rect">
            <a:avLst/>
          </a:prstGeom>
        </p:spPr>
        <p:txBody>
          <a:bodyPr wrap="none">
            <a:spAutoFit/>
          </a:bodyPr>
          <a:lstStyle/>
          <a:p>
            <a:pPr>
              <a:tabLst>
                <a:tab pos="514350" algn="l"/>
              </a:tabLst>
            </a:pPr>
            <a:r>
              <a:rPr lang="fr-CA" sz="1000">
                <a:cs typeface="Arial" panose="020B0604020202020204" pitchFamily="34" charset="0"/>
              </a:rPr>
              <a:t>CRP :  	Complexité et risques des projets</a:t>
            </a:r>
          </a:p>
        </p:txBody>
      </p:sp>
      <p:cxnSp>
        <p:nvCxnSpPr>
          <p:cNvPr id="14" name="Straight Connector 13"/>
          <p:cNvCxnSpPr/>
          <p:nvPr>
            <p:custDataLst>
              <p:tags r:id="rId8"/>
            </p:custDataLst>
          </p:nvPr>
        </p:nvCxnSpPr>
        <p:spPr>
          <a:xfrm>
            <a:off x="479791" y="6313238"/>
            <a:ext cx="2926080"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 xmlns:a16="http://schemas.microsoft.com/office/drawing/2014/main" id="{57CDF74B-2370-4513-BF58-F15F06D27FB9}"/>
              </a:ext>
            </a:extLst>
          </p:cNvPr>
          <p:cNvSpPr txBox="1"/>
          <p:nvPr>
            <p:custDataLst>
              <p:tags r:id="rId9"/>
            </p:custDataLst>
          </p:nvPr>
        </p:nvSpPr>
        <p:spPr>
          <a:xfrm>
            <a:off x="0" y="0"/>
            <a:ext cx="3810000" cy="1270000"/>
          </a:xfrm>
          <a:prstGeom prst="rect">
            <a:avLst/>
          </a:prstGeom>
          <a:noFill/>
        </p:spPr>
        <p:txBody>
          <a:bodyPr vert="horz" rtlCol="0">
            <a:spAutoFit/>
          </a:bodyPr>
          <a:lstStyle/>
          <a:p>
            <a:endParaRPr lang="en-CA"/>
          </a:p>
        </p:txBody>
      </p:sp>
    </p:spTree>
    <p:extLst>
      <p:ext uri="{BB962C8B-B14F-4D97-AF65-F5344CB8AC3E}">
        <p14:creationId xmlns:p14="http://schemas.microsoft.com/office/powerpoint/2010/main" val="97828215"/>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custDataLst>
              <p:tags r:id="rId1"/>
            </p:custDataLst>
            <p:extLst>
              <p:ext uri="{D42A27DB-BD31-4B8C-83A1-F6EECF244321}">
                <p14:modId xmlns:p14="http://schemas.microsoft.com/office/powerpoint/2010/main" val="1134864501"/>
              </p:ext>
            </p:extLst>
          </p:nvPr>
        </p:nvGraphicFramePr>
        <p:xfrm>
          <a:off x="333872" y="1328292"/>
          <a:ext cx="8522604" cy="1280160"/>
        </p:xfrm>
        <a:graphic>
          <a:graphicData uri="http://schemas.openxmlformats.org/drawingml/2006/table">
            <a:tbl>
              <a:tblPr>
                <a:tableStyleId>{5C22544A-7EE6-4342-B048-85BDC9FD1C3A}</a:tableStyleId>
              </a:tblPr>
              <a:tblGrid>
                <a:gridCol w="8522604">
                  <a:extLst>
                    <a:ext uri="{9D8B030D-6E8A-4147-A177-3AD203B41FA5}">
                      <a16:colId xmlns="" xmlns:a16="http://schemas.microsoft.com/office/drawing/2014/main" val="20000"/>
                    </a:ext>
                  </a:extLst>
                </a:gridCol>
              </a:tblGrid>
              <a:tr h="355064">
                <a:tc>
                  <a:txBody>
                    <a:bodyPr/>
                    <a:lstStyle/>
                    <a:p>
                      <a:r>
                        <a:rPr lang="en-CA" baseline="0">
                          <a:solidFill>
                            <a:schemeClr val="bg2"/>
                          </a:solidFill>
                        </a:rPr>
                        <a:t>Résumé de la proposition</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tx2"/>
                    </a:solidFill>
                  </a:tcPr>
                </a:tc>
                <a:extLst>
                  <a:ext uri="{0D108BD9-81ED-4DB2-BD59-A6C34878D82A}">
                    <a16:rowId xmlns="" xmlns:a16="http://schemas.microsoft.com/office/drawing/2014/main" val="10000"/>
                  </a:ext>
                </a:extLst>
              </a:tr>
              <a:tr h="370840">
                <a:tc>
                  <a:txBody>
                    <a:bodyPr/>
                    <a:lstStyle/>
                    <a:p>
                      <a:endParaRPr lang="en-CA"/>
                    </a:p>
                    <a:p>
                      <a:endParaRPr lang="en-CA"/>
                    </a:p>
                    <a:p>
                      <a:endParaRPr lang="en-CA"/>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bl>
          </a:graphicData>
        </a:graphic>
      </p:graphicFrame>
      <p:graphicFrame>
        <p:nvGraphicFramePr>
          <p:cNvPr id="6" name="Table 5"/>
          <p:cNvGraphicFramePr>
            <a:graphicFrameLocks noGrp="1"/>
          </p:cNvGraphicFramePr>
          <p:nvPr>
            <p:custDataLst>
              <p:tags r:id="rId2"/>
            </p:custDataLst>
            <p:extLst>
              <p:ext uri="{D42A27DB-BD31-4B8C-83A1-F6EECF244321}">
                <p14:modId xmlns:p14="http://schemas.microsoft.com/office/powerpoint/2010/main" val="733373407"/>
              </p:ext>
            </p:extLst>
          </p:nvPr>
        </p:nvGraphicFramePr>
        <p:xfrm>
          <a:off x="4932040" y="369438"/>
          <a:ext cx="3924435" cy="396240"/>
        </p:xfrm>
        <a:graphic>
          <a:graphicData uri="http://schemas.openxmlformats.org/drawingml/2006/table">
            <a:tbl>
              <a:tblPr>
                <a:tableStyleId>{5C22544A-7EE6-4342-B048-85BDC9FD1C3A}</a:tableStyleId>
              </a:tblPr>
              <a:tblGrid>
                <a:gridCol w="1057884">
                  <a:extLst>
                    <a:ext uri="{9D8B030D-6E8A-4147-A177-3AD203B41FA5}">
                      <a16:colId xmlns="" xmlns:a16="http://schemas.microsoft.com/office/drawing/2014/main" val="20000"/>
                    </a:ext>
                  </a:extLst>
                </a:gridCol>
                <a:gridCol w="1128602">
                  <a:extLst>
                    <a:ext uri="{9D8B030D-6E8A-4147-A177-3AD203B41FA5}">
                      <a16:colId xmlns="" xmlns:a16="http://schemas.microsoft.com/office/drawing/2014/main" val="20001"/>
                    </a:ext>
                  </a:extLst>
                </a:gridCol>
                <a:gridCol w="1128602">
                  <a:extLst>
                    <a:ext uri="{9D8B030D-6E8A-4147-A177-3AD203B41FA5}">
                      <a16:colId xmlns="" xmlns:a16="http://schemas.microsoft.com/office/drawing/2014/main" val="20002"/>
                    </a:ext>
                  </a:extLst>
                </a:gridCol>
                <a:gridCol w="609347">
                  <a:extLst>
                    <a:ext uri="{9D8B030D-6E8A-4147-A177-3AD203B41FA5}">
                      <a16:colId xmlns="" xmlns:a16="http://schemas.microsoft.com/office/drawing/2014/main" val="20003"/>
                    </a:ext>
                  </a:extLst>
                </a:gridCol>
              </a:tblGrid>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000" b="1">
                          <a:solidFill>
                            <a:prstClr val="black"/>
                          </a:solidFill>
                          <a:latin typeface="+mn-lt"/>
                          <a:sym typeface="Wingdings 2" panose="05020102010507070707" pitchFamily="18" charset="2"/>
                        </a:rPr>
                        <a:t> Approbation</a:t>
                      </a:r>
                    </a:p>
                    <a:p>
                      <a:pPr marL="0" marR="0" lvl="0" indent="0" algn="l" defTabSz="914400" rtl="0" eaLnBrk="1" fontAlgn="auto" latinLnBrk="0" hangingPunct="1">
                        <a:lnSpc>
                          <a:spcPct val="100000"/>
                        </a:lnSpc>
                        <a:spcBef>
                          <a:spcPct val="0"/>
                        </a:spcBef>
                        <a:spcAft>
                          <a:spcPct val="0"/>
                        </a:spcAft>
                        <a:buClrTx/>
                        <a:buSzTx/>
                        <a:buFontTx/>
                        <a:buNone/>
                        <a:defRPr/>
                      </a:pPr>
                      <a:r>
                        <a:rPr lang="en-CA" sz="1000" b="1">
                          <a:solidFill>
                            <a:schemeClr val="bg1">
                              <a:lumMod val="50000"/>
                            </a:schemeClr>
                          </a:solidFill>
                          <a:latin typeface="+mn-lt"/>
                          <a:sym typeface="Wingdings 2" panose="05020102010507070707" pitchFamily="18" charset="2"/>
                        </a:rPr>
                        <a:t> Information</a:t>
                      </a:r>
                    </a:p>
                  </a:txBody>
                  <a:tcPr/>
                </a:tc>
                <a:tc>
                  <a:txBody>
                    <a:bodyPr/>
                    <a:lstStyle/>
                    <a:p>
                      <a:pPr>
                        <a:tabLst>
                          <a:tab pos="398463" algn="l"/>
                          <a:tab pos="969963" algn="l"/>
                        </a:tabLst>
                      </a:pPr>
                      <a:r>
                        <a:rPr lang="en-CA" sz="1000" b="1" kern="1200">
                          <a:solidFill>
                            <a:schemeClr val="bg1">
                              <a:lumMod val="50000"/>
                            </a:schemeClr>
                          </a:solidFill>
                          <a:latin typeface="+mn-lt"/>
                          <a:ea typeface="+mn-ea"/>
                          <a:cs typeface="+mn-cs"/>
                        </a:rPr>
                        <a:t>CRP :</a:t>
                      </a:r>
                    </a:p>
                    <a:p>
                      <a:pPr>
                        <a:tabLst>
                          <a:tab pos="398463" algn="l"/>
                          <a:tab pos="969963" algn="l"/>
                        </a:tabLst>
                      </a:pPr>
                      <a:r>
                        <a:rPr lang="en-CA" sz="1000" b="1" kern="1200">
                          <a:solidFill>
                            <a:schemeClr val="bg1">
                              <a:lumMod val="50000"/>
                            </a:schemeClr>
                          </a:solidFill>
                          <a:latin typeface="+mn-lt"/>
                          <a:ea typeface="+mn-ea"/>
                          <a:cs typeface="+mn-cs"/>
                        </a:rPr>
                        <a:t>COGP : </a:t>
                      </a:r>
                    </a:p>
                  </a:txBody>
                  <a:tcPr/>
                </a:tc>
                <a:tc>
                  <a:txBody>
                    <a:bodyPr/>
                    <a:lstStyle/>
                    <a:p>
                      <a:pPr>
                        <a:tabLst>
                          <a:tab pos="398463" algn="l"/>
                          <a:tab pos="969963" algn="l"/>
                        </a:tabLst>
                      </a:pPr>
                      <a:r>
                        <a:rPr lang="en-CA" sz="1000" b="1" kern="1200">
                          <a:solidFill>
                            <a:schemeClr val="bg1">
                              <a:lumMod val="50000"/>
                            </a:schemeClr>
                          </a:solidFill>
                          <a:latin typeface="+mn-lt"/>
                          <a:ea typeface="+mn-ea"/>
                          <a:cs typeface="+mn-cs"/>
                        </a:rPr>
                        <a:t>Fin. ponctuel</a:t>
                      </a:r>
                    </a:p>
                    <a:p>
                      <a:pPr>
                        <a:tabLst>
                          <a:tab pos="398463" algn="l"/>
                          <a:tab pos="969963" algn="l"/>
                        </a:tabLst>
                      </a:pPr>
                      <a:r>
                        <a:rPr lang="en-CA" sz="1000" b="1" kern="1200">
                          <a:solidFill>
                            <a:schemeClr val="bg1">
                              <a:lumMod val="50000"/>
                            </a:schemeClr>
                          </a:solidFill>
                          <a:latin typeface="+mn-lt"/>
                          <a:ea typeface="+mn-ea"/>
                          <a:cs typeface="+mn-cs"/>
                        </a:rPr>
                        <a:t>Fin. en cours</a:t>
                      </a:r>
                    </a:p>
                  </a:txBody>
                  <a:tcPr/>
                </a:tc>
                <a:tc>
                  <a:txBody>
                    <a:bodyPr/>
                    <a:lstStyle/>
                    <a:p>
                      <a:pPr>
                        <a:tabLst>
                          <a:tab pos="398463" algn="l"/>
                          <a:tab pos="969963" algn="l"/>
                        </a:tabLst>
                      </a:pPr>
                      <a:r>
                        <a:rPr lang="en-CA" sz="1000" b="1" kern="1200">
                          <a:solidFill>
                            <a:schemeClr val="bg1">
                              <a:lumMod val="50000"/>
                            </a:schemeClr>
                          </a:solidFill>
                          <a:latin typeface="+mn-lt"/>
                          <a:ea typeface="+mn-ea"/>
                          <a:cs typeface="+mn-cs"/>
                        </a:rPr>
                        <a:t>Ensemble :</a:t>
                      </a:r>
                    </a:p>
                  </a:txBody>
                  <a:tcPr/>
                </a:tc>
                <a:extLst>
                  <a:ext uri="{0D108BD9-81ED-4DB2-BD59-A6C34878D82A}">
                    <a16:rowId xmlns="" xmlns:a16="http://schemas.microsoft.com/office/drawing/2014/main" val="10000"/>
                  </a:ext>
                </a:extLst>
              </a:tr>
            </a:tbl>
          </a:graphicData>
        </a:graphic>
      </p:graphicFrame>
      <p:grpSp>
        <p:nvGrpSpPr>
          <p:cNvPr id="10" name="Group 9"/>
          <p:cNvGrpSpPr/>
          <p:nvPr>
            <p:custDataLst>
              <p:tags r:id="rId3"/>
            </p:custDataLst>
          </p:nvPr>
        </p:nvGrpSpPr>
        <p:grpSpPr>
          <a:xfrm>
            <a:off x="35496" y="6491461"/>
            <a:ext cx="1788299" cy="366539"/>
            <a:chOff x="1113081" y="6387715"/>
            <a:chExt cx="1788299" cy="461665"/>
          </a:xfrm>
        </p:grpSpPr>
        <p:sp>
          <p:nvSpPr>
            <p:cNvPr id="11" name="Rectangle 10"/>
            <p:cNvSpPr/>
            <p:nvPr/>
          </p:nvSpPr>
          <p:spPr>
            <a:xfrm>
              <a:off x="2352608" y="6634818"/>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2" name="TextBox 11"/>
            <p:cNvSpPr txBox="1"/>
            <p:nvPr/>
          </p:nvSpPr>
          <p:spPr>
            <a:xfrm>
              <a:off x="1113081" y="6387715"/>
              <a:ext cx="1551267" cy="269001"/>
            </a:xfrm>
            <a:prstGeom prst="rect">
              <a:avLst/>
            </a:prstGeom>
            <a:noFill/>
          </p:spPr>
          <p:txBody>
            <a:bodyPr wrap="none" rtlCol="0">
              <a:spAutoFit/>
            </a:bodyPr>
            <a:lstStyle/>
            <a:p>
              <a:r>
                <a:rPr lang="fr-CA" sz="800" dirty="0">
                  <a:solidFill>
                    <a:prstClr val="black"/>
                  </a:solidFill>
                  <a:latin typeface="Calibri"/>
                </a:rPr>
                <a:t>Harmonisation de l’architecture :</a:t>
              </a:r>
            </a:p>
          </p:txBody>
        </p:sp>
        <p:sp>
          <p:nvSpPr>
            <p:cNvPr id="13" name="TextBox 12"/>
            <p:cNvSpPr txBox="1"/>
            <p:nvPr/>
          </p:nvSpPr>
          <p:spPr>
            <a:xfrm>
              <a:off x="1261278" y="6581259"/>
              <a:ext cx="540533" cy="251974"/>
            </a:xfrm>
            <a:prstGeom prst="rect">
              <a:avLst/>
            </a:prstGeom>
            <a:noFill/>
          </p:spPr>
          <p:txBody>
            <a:bodyPr wrap="none" rtlCol="0">
              <a:spAutoFit/>
            </a:bodyPr>
            <a:lstStyle/>
            <a:p>
              <a:r>
                <a:rPr lang="fr-CA" sz="700" dirty="0">
                  <a:solidFill>
                    <a:prstClr val="black"/>
                  </a:solidFill>
                  <a:latin typeface="Calibri"/>
                </a:rPr>
                <a:t>Complète</a:t>
              </a:r>
            </a:p>
          </p:txBody>
        </p:sp>
        <p:sp>
          <p:nvSpPr>
            <p:cNvPr id="14" name="TextBox 13"/>
            <p:cNvSpPr txBox="1"/>
            <p:nvPr/>
          </p:nvSpPr>
          <p:spPr>
            <a:xfrm>
              <a:off x="1776544" y="6581259"/>
              <a:ext cx="489236" cy="251974"/>
            </a:xfrm>
            <a:prstGeom prst="rect">
              <a:avLst/>
            </a:prstGeom>
            <a:noFill/>
          </p:spPr>
          <p:txBody>
            <a:bodyPr wrap="none" rtlCol="0">
              <a:spAutoFit/>
            </a:bodyPr>
            <a:lstStyle/>
            <a:p>
              <a:r>
                <a:rPr lang="fr-CA" sz="700" dirty="0">
                  <a:solidFill>
                    <a:prstClr val="black"/>
                  </a:solidFill>
                  <a:latin typeface="Calibri"/>
                </a:rPr>
                <a:t>Partielle</a:t>
              </a:r>
            </a:p>
          </p:txBody>
        </p:sp>
        <p:sp>
          <p:nvSpPr>
            <p:cNvPr id="15" name="TextBox 14"/>
            <p:cNvSpPr txBox="1"/>
            <p:nvPr/>
          </p:nvSpPr>
          <p:spPr>
            <a:xfrm>
              <a:off x="2442600" y="6581257"/>
              <a:ext cx="458780" cy="251974"/>
            </a:xfrm>
            <a:prstGeom prst="rect">
              <a:avLst/>
            </a:prstGeom>
            <a:noFill/>
          </p:spPr>
          <p:txBody>
            <a:bodyPr wrap="none" rtlCol="0">
              <a:spAutoFit/>
            </a:bodyPr>
            <a:lstStyle/>
            <a:p>
              <a:r>
                <a:rPr lang="fr-CA" sz="700" dirty="0">
                  <a:solidFill>
                    <a:prstClr val="black"/>
                  </a:solidFill>
                  <a:latin typeface="Calibri"/>
                </a:rPr>
                <a:t>Aucune</a:t>
              </a:r>
            </a:p>
          </p:txBody>
        </p:sp>
        <p:sp>
          <p:nvSpPr>
            <p:cNvPr id="16" name="Rectangle 15"/>
            <p:cNvSpPr/>
            <p:nvPr/>
          </p:nvSpPr>
          <p:spPr>
            <a:xfrm>
              <a:off x="1113081" y="6405479"/>
              <a:ext cx="1668073"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sp>
          <p:nvSpPr>
            <p:cNvPr id="17" name="Isosceles Triangle 16"/>
            <p:cNvSpPr/>
            <p:nvPr/>
          </p:nvSpPr>
          <p:spPr>
            <a:xfrm>
              <a:off x="1196091" y="6608063"/>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18" name="Oval 17"/>
            <p:cNvSpPr/>
            <p:nvPr/>
          </p:nvSpPr>
          <p:spPr>
            <a:xfrm>
              <a:off x="1723291" y="6626351"/>
              <a:ext cx="108012" cy="128016"/>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solidFill>
                  <a:prstClr val="white"/>
                </a:solidFill>
              </a:endParaRPr>
            </a:p>
          </p:txBody>
        </p:sp>
      </p:grpSp>
      <p:sp>
        <p:nvSpPr>
          <p:cNvPr id="19" name="Isosceles Triangle 18"/>
          <p:cNvSpPr/>
          <p:nvPr>
            <p:custDataLst>
              <p:tags r:id="rId4"/>
            </p:custDataLst>
          </p:nvPr>
        </p:nvSpPr>
        <p:spPr>
          <a:xfrm>
            <a:off x="8496436" y="559893"/>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0" name="Title 2"/>
          <p:cNvSpPr txBox="1"/>
          <p:nvPr>
            <p:custDataLst>
              <p:tags r:id="rId5"/>
            </p:custDataLst>
          </p:nvPr>
        </p:nvSpPr>
        <p:spPr bwMode="auto">
          <a:xfrm>
            <a:off x="429729" y="232968"/>
            <a:ext cx="2187498" cy="431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marL="457200" indent="-457200" algn="l" rtl="0" eaLnBrk="0" fontAlgn="base" hangingPunct="0">
              <a:spcBef>
                <a:spcPct val="0"/>
              </a:spcBef>
              <a:spcAft>
                <a:spcPct val="0"/>
              </a:spcAft>
              <a:buFont typeface="Arial" panose="020B0604020202020204" pitchFamily="34" charset="0"/>
              <a:buNone/>
              <a:defRPr lang="en-CA" sz="2800" kern="1200" baseline="0">
                <a:solidFill>
                  <a:schemeClr val="accent1"/>
                </a:solidFill>
                <a:latin typeface="Calibri" panose="020F0502020204030204" pitchFamily="34" charset="0"/>
                <a:ea typeface="+mn-ea"/>
                <a:cs typeface="+mn-cs"/>
              </a:defRPr>
            </a:lvl1pPr>
            <a:lvl2pPr algn="l" rtl="0" eaLnBrk="0" fontAlgn="base" hangingPunct="0">
              <a:spcBef>
                <a:spcPct val="0"/>
              </a:spcBef>
              <a:spcAft>
                <a:spcPct val="0"/>
              </a:spcAft>
              <a:defRPr sz="4400">
                <a:solidFill>
                  <a:schemeClr val="tx1"/>
                </a:solidFill>
                <a:latin typeface="Calibri" panose="020F0502020204030204" pitchFamily="34" charset="0"/>
              </a:defRPr>
            </a:lvl2pPr>
            <a:lvl3pPr algn="l" rtl="0" eaLnBrk="0" fontAlgn="base" hangingPunct="0">
              <a:spcBef>
                <a:spcPct val="0"/>
              </a:spcBef>
              <a:spcAft>
                <a:spcPct val="0"/>
              </a:spcAft>
              <a:defRPr sz="4400">
                <a:solidFill>
                  <a:schemeClr val="tx1"/>
                </a:solidFill>
                <a:latin typeface="Calibri" panose="020F0502020204030204" pitchFamily="34" charset="0"/>
              </a:defRPr>
            </a:lvl3pPr>
            <a:lvl4pPr algn="l" rtl="0" eaLnBrk="0" fontAlgn="base" hangingPunct="0">
              <a:spcBef>
                <a:spcPct val="0"/>
              </a:spcBef>
              <a:spcAft>
                <a:spcPct val="0"/>
              </a:spcAft>
              <a:defRPr sz="4400">
                <a:solidFill>
                  <a:schemeClr val="tx1"/>
                </a:solidFill>
                <a:latin typeface="Calibri" panose="020F0502020204030204" pitchFamily="34" charset="0"/>
              </a:defRPr>
            </a:lvl4pPr>
            <a:lvl5pPr algn="l" rtl="0" eaLnBrk="0" fontAlgn="base" hangingPunct="0">
              <a:spcBef>
                <a:spcPct val="0"/>
              </a:spcBef>
              <a:spcAft>
                <a:spcPct val="0"/>
              </a:spcAft>
              <a:defRPr sz="4400">
                <a:solidFill>
                  <a:schemeClr val="tx1"/>
                </a:solidFill>
                <a:latin typeface="Calibri" panose="020F0502020204030204" pitchFamily="34" charset="0"/>
              </a:defRPr>
            </a:lvl5pPr>
            <a:lvl6pPr marL="457200" algn="l" rtl="0" fontAlgn="base">
              <a:spcBef>
                <a:spcPct val="0"/>
              </a:spcBef>
              <a:spcAft>
                <a:spcPct val="0"/>
              </a:spcAft>
              <a:defRPr sz="4400">
                <a:solidFill>
                  <a:schemeClr val="tx1"/>
                </a:solidFill>
                <a:latin typeface="Calibri" panose="020F0502020204030204" pitchFamily="34" charset="0"/>
              </a:defRPr>
            </a:lvl6pPr>
            <a:lvl7pPr marL="914400" algn="l" rtl="0" fontAlgn="base">
              <a:spcBef>
                <a:spcPct val="0"/>
              </a:spcBef>
              <a:spcAft>
                <a:spcPct val="0"/>
              </a:spcAft>
              <a:defRPr sz="4400">
                <a:solidFill>
                  <a:schemeClr val="tx1"/>
                </a:solidFill>
                <a:latin typeface="Calibri" panose="020F0502020204030204" pitchFamily="34" charset="0"/>
              </a:defRPr>
            </a:lvl7pPr>
            <a:lvl8pPr marL="1371600" algn="l" rtl="0" fontAlgn="base">
              <a:spcBef>
                <a:spcPct val="0"/>
              </a:spcBef>
              <a:spcAft>
                <a:spcPct val="0"/>
              </a:spcAft>
              <a:defRPr sz="4400">
                <a:solidFill>
                  <a:schemeClr val="tx1"/>
                </a:solidFill>
                <a:latin typeface="Calibri" panose="020F0502020204030204" pitchFamily="34" charset="0"/>
              </a:defRPr>
            </a:lvl8pPr>
            <a:lvl9pPr marL="1828800" algn="l" rtl="0" fontAlgn="base">
              <a:spcBef>
                <a:spcPct val="0"/>
              </a:spcBef>
              <a:spcAft>
                <a:spcPct val="0"/>
              </a:spcAft>
              <a:defRPr sz="4400">
                <a:solidFill>
                  <a:schemeClr val="tx1"/>
                </a:solidFill>
                <a:latin typeface="Calibri" panose="020F0502020204030204" pitchFamily="34" charset="0"/>
              </a:defRPr>
            </a:lvl9pPr>
          </a:lstStyle>
          <a:p>
            <a:pPr marL="0" indent="0"/>
            <a:r>
              <a:rPr lang="fr-CA" sz="2000" b="1" dirty="0"/>
              <a:t>Résumé</a:t>
            </a:r>
          </a:p>
        </p:txBody>
      </p:sp>
      <p:graphicFrame>
        <p:nvGraphicFramePr>
          <p:cNvPr id="3" name="Table 2"/>
          <p:cNvGraphicFramePr>
            <a:graphicFrameLocks noGrp="1"/>
          </p:cNvGraphicFramePr>
          <p:nvPr>
            <p:custDataLst>
              <p:tags r:id="rId6"/>
            </p:custDataLst>
            <p:extLst>
              <p:ext uri="{D42A27DB-BD31-4B8C-83A1-F6EECF244321}">
                <p14:modId xmlns:p14="http://schemas.microsoft.com/office/powerpoint/2010/main" val="2200564329"/>
              </p:ext>
            </p:extLst>
          </p:nvPr>
        </p:nvGraphicFramePr>
        <p:xfrm>
          <a:off x="333872" y="5339484"/>
          <a:ext cx="8522604" cy="1005840"/>
        </p:xfrm>
        <a:graphic>
          <a:graphicData uri="http://schemas.openxmlformats.org/drawingml/2006/table">
            <a:tbl>
              <a:tblPr>
                <a:tableStyleId>{5C22544A-7EE6-4342-B048-85BDC9FD1C3A}</a:tableStyleId>
              </a:tblPr>
              <a:tblGrid>
                <a:gridCol w="4261302">
                  <a:extLst>
                    <a:ext uri="{9D8B030D-6E8A-4147-A177-3AD203B41FA5}">
                      <a16:colId xmlns="" xmlns:a16="http://schemas.microsoft.com/office/drawing/2014/main" val="20000"/>
                    </a:ext>
                  </a:extLst>
                </a:gridCol>
                <a:gridCol w="4261302">
                  <a:extLst>
                    <a:ext uri="{9D8B030D-6E8A-4147-A177-3AD203B41FA5}">
                      <a16:colId xmlns="" xmlns:a16="http://schemas.microsoft.com/office/drawing/2014/main" val="20001"/>
                    </a:ext>
                  </a:extLst>
                </a:gridCol>
              </a:tblGrid>
              <a:tr h="203061">
                <a:tc>
                  <a:txBody>
                    <a:bodyPr/>
                    <a:lstStyle/>
                    <a:p>
                      <a:r>
                        <a:rPr lang="en-CA">
                          <a:solidFill>
                            <a:schemeClr val="bg2"/>
                          </a:solidFill>
                        </a:rPr>
                        <a:t>Recommandations de l’AE du GC</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tc>
                  <a:txBody>
                    <a:bodyPr/>
                    <a:lstStyle/>
                    <a:p>
                      <a:r>
                        <a:rPr lang="en-CA">
                          <a:solidFill>
                            <a:schemeClr val="bg2"/>
                          </a:solidFill>
                        </a:rPr>
                        <a:t>Conditions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extLst>
                  <a:ext uri="{0D108BD9-81ED-4DB2-BD59-A6C34878D82A}">
                    <a16:rowId xmlns="" xmlns:a16="http://schemas.microsoft.com/office/drawing/2014/main" val="10000"/>
                  </a:ext>
                </a:extLst>
              </a:tr>
              <a:tr h="500700">
                <a:tc>
                  <a:txBody>
                    <a:bodyPr/>
                    <a:lstStyle/>
                    <a:p>
                      <a:endParaRPr lang="en-CA"/>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tc>
                  <a:txBody>
                    <a:bodyPr/>
                    <a:lstStyle/>
                    <a:p>
                      <a:endParaRPr lang="en-CA"/>
                    </a:p>
                    <a:p>
                      <a:endParaRPr lang="en-CA"/>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2"/>
                    </a:solidFill>
                  </a:tcPr>
                </a:tc>
                <a:extLst>
                  <a:ext uri="{0D108BD9-81ED-4DB2-BD59-A6C34878D82A}">
                    <a16:rowId xmlns="" xmlns:a16="http://schemas.microsoft.com/office/drawing/2014/main" val="10001"/>
                  </a:ext>
                </a:extLst>
              </a:tr>
            </a:tbl>
          </a:graphicData>
        </a:graphic>
      </p:graphicFrame>
      <p:graphicFrame>
        <p:nvGraphicFramePr>
          <p:cNvPr id="28" name="Table 27"/>
          <p:cNvGraphicFramePr>
            <a:graphicFrameLocks noGrp="1"/>
          </p:cNvGraphicFramePr>
          <p:nvPr>
            <p:custDataLst>
              <p:tags r:id="rId7"/>
            </p:custDataLst>
            <p:extLst>
              <p:ext uri="{D42A27DB-BD31-4B8C-83A1-F6EECF244321}">
                <p14:modId xmlns:p14="http://schemas.microsoft.com/office/powerpoint/2010/main" val="3096169886"/>
              </p:ext>
            </p:extLst>
          </p:nvPr>
        </p:nvGraphicFramePr>
        <p:xfrm>
          <a:off x="353464" y="2779134"/>
          <a:ext cx="8522604" cy="370840"/>
        </p:xfrm>
        <a:graphic>
          <a:graphicData uri="http://schemas.openxmlformats.org/drawingml/2006/table">
            <a:tbl>
              <a:tblPr>
                <a:tableStyleId>{5C22544A-7EE6-4342-B048-85BDC9FD1C3A}</a:tableStyleId>
              </a:tblPr>
              <a:tblGrid>
                <a:gridCol w="8522604">
                  <a:extLst>
                    <a:ext uri="{9D8B030D-6E8A-4147-A177-3AD203B41FA5}">
                      <a16:colId xmlns="" xmlns:a16="http://schemas.microsoft.com/office/drawing/2014/main" val="20000"/>
                    </a:ext>
                  </a:extLst>
                </a:gridCol>
              </a:tblGrid>
              <a:tr h="37084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CA" sz="1800">
                          <a:solidFill>
                            <a:schemeClr val="bg2"/>
                          </a:solidFill>
                        </a:rPr>
                        <a:t>Évaluation de l’architecture d’entreprise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005172"/>
                    </a:solidFill>
                  </a:tcPr>
                </a:tc>
                <a:extLst>
                  <a:ext uri="{0D108BD9-81ED-4DB2-BD59-A6C34878D82A}">
                    <a16:rowId xmlns="" xmlns:a16="http://schemas.microsoft.com/office/drawing/2014/main" val="10000"/>
                  </a:ext>
                </a:extLst>
              </a:tr>
            </a:tbl>
          </a:graphicData>
        </a:graphic>
      </p:graphicFrame>
      <p:graphicFrame>
        <p:nvGraphicFramePr>
          <p:cNvPr id="29" name="Table 28"/>
          <p:cNvGraphicFramePr>
            <a:graphicFrameLocks noGrp="1"/>
          </p:cNvGraphicFramePr>
          <p:nvPr>
            <p:custDataLst>
              <p:tags r:id="rId8"/>
            </p:custDataLst>
            <p:extLst>
              <p:ext uri="{D42A27DB-BD31-4B8C-83A1-F6EECF244321}">
                <p14:modId xmlns:p14="http://schemas.microsoft.com/office/powerpoint/2010/main" val="969125530"/>
              </p:ext>
            </p:extLst>
          </p:nvPr>
        </p:nvGraphicFramePr>
        <p:xfrm>
          <a:off x="358858" y="3175992"/>
          <a:ext cx="8497617" cy="2286000"/>
        </p:xfrm>
        <a:graphic>
          <a:graphicData uri="http://schemas.openxmlformats.org/drawingml/2006/table">
            <a:tbl>
              <a:tblPr>
                <a:tableStyleId>{5C22544A-7EE6-4342-B048-85BDC9FD1C3A}</a:tableStyleId>
              </a:tblPr>
              <a:tblGrid>
                <a:gridCol w="502823">
                  <a:extLst>
                    <a:ext uri="{9D8B030D-6E8A-4147-A177-3AD203B41FA5}">
                      <a16:colId xmlns="" xmlns:a16="http://schemas.microsoft.com/office/drawing/2014/main" val="20000"/>
                    </a:ext>
                  </a:extLst>
                </a:gridCol>
                <a:gridCol w="1154035">
                  <a:extLst>
                    <a:ext uri="{9D8B030D-6E8A-4147-A177-3AD203B41FA5}">
                      <a16:colId xmlns="" xmlns:a16="http://schemas.microsoft.com/office/drawing/2014/main" val="20001"/>
                    </a:ext>
                  </a:extLst>
                </a:gridCol>
                <a:gridCol w="6840759">
                  <a:extLst>
                    <a:ext uri="{9D8B030D-6E8A-4147-A177-3AD203B41FA5}">
                      <a16:colId xmlns="" xmlns:a16="http://schemas.microsoft.com/office/drawing/2014/main" val="20002"/>
                    </a:ext>
                  </a:extLst>
                </a:gridCol>
              </a:tblGrid>
              <a:tr h="370840">
                <a:tc>
                  <a:txBody>
                    <a:bodyPr/>
                    <a:lstStyle/>
                    <a:p>
                      <a:endParaRPr lang="en-CA"/>
                    </a:p>
                  </a:txBody>
                  <a:tcPr/>
                </a:tc>
                <a:tc>
                  <a:txBody>
                    <a:bodyPr/>
                    <a:lstStyle/>
                    <a:p>
                      <a:r>
                        <a:rPr lang="en-CA" sz="1000"/>
                        <a:t>Opérations</a:t>
                      </a:r>
                    </a:p>
                  </a:txBody>
                  <a:tcPr/>
                </a:tc>
                <a:tc>
                  <a:txBody>
                    <a:bodyPr/>
                    <a:lstStyle/>
                    <a:p>
                      <a:pPr marL="171450" indent="-171450">
                        <a:buFont typeface="Arial" panose="020B0604020202020204" pitchFamily="34" charset="0"/>
                        <a:buChar char="•"/>
                      </a:pPr>
                      <a:r>
                        <a:rPr lang="en-CA" sz="1000"/>
                        <a:t> </a:t>
                      </a:r>
                    </a:p>
                    <a:p>
                      <a:pPr marL="171450" indent="-171450">
                        <a:buFont typeface="Arial" panose="020B0604020202020204" pitchFamily="34" charset="0"/>
                        <a:buChar char="•"/>
                      </a:pPr>
                      <a:endParaRPr lang="en-CA" sz="1000"/>
                    </a:p>
                  </a:txBody>
                  <a:tcPr/>
                </a:tc>
                <a:extLst>
                  <a:ext uri="{0D108BD9-81ED-4DB2-BD59-A6C34878D82A}">
                    <a16:rowId xmlns="" xmlns:a16="http://schemas.microsoft.com/office/drawing/2014/main" val="10000"/>
                  </a:ext>
                </a:extLst>
              </a:tr>
              <a:tr h="370840">
                <a:tc>
                  <a:txBody>
                    <a:bodyPr/>
                    <a:lstStyle/>
                    <a:p>
                      <a:endParaRPr lang="en-CA"/>
                    </a:p>
                  </a:txBody>
                  <a:tcPr/>
                </a:tc>
                <a:tc>
                  <a:txBody>
                    <a:bodyPr/>
                    <a:lstStyle/>
                    <a:p>
                      <a:r>
                        <a:rPr lang="en-CA" sz="1000"/>
                        <a:t>Informations</a:t>
                      </a:r>
                    </a:p>
                  </a:txBody>
                  <a:tcPr/>
                </a:tc>
                <a:tc>
                  <a:txBody>
                    <a:bodyPr/>
                    <a:lstStyle/>
                    <a:p>
                      <a:pPr marL="171450" indent="-171450">
                        <a:buFont typeface="Arial" panose="020B0604020202020204" pitchFamily="34" charset="0"/>
                        <a:buChar char="•"/>
                      </a:pPr>
                      <a:r>
                        <a:rPr lang="en-CA" sz="1000"/>
                        <a:t> </a:t>
                      </a:r>
                    </a:p>
                    <a:p>
                      <a:pPr marL="171450" indent="-171450">
                        <a:buFont typeface="Arial" panose="020B0604020202020204" pitchFamily="34" charset="0"/>
                        <a:buChar char="•"/>
                      </a:pPr>
                      <a:endParaRPr lang="en-CA" sz="1000"/>
                    </a:p>
                  </a:txBody>
                  <a:tcPr/>
                </a:tc>
                <a:extLst>
                  <a:ext uri="{0D108BD9-81ED-4DB2-BD59-A6C34878D82A}">
                    <a16:rowId xmlns="" xmlns:a16="http://schemas.microsoft.com/office/drawing/2014/main" val="10001"/>
                  </a:ext>
                </a:extLst>
              </a:tr>
              <a:tr h="370840">
                <a:tc>
                  <a:txBody>
                    <a:bodyPr/>
                    <a:lstStyle/>
                    <a:p>
                      <a:endParaRPr lang="en-CA"/>
                    </a:p>
                  </a:txBody>
                  <a:tcPr/>
                </a:tc>
                <a:tc>
                  <a:txBody>
                    <a:bodyPr/>
                    <a:lstStyle/>
                    <a:p>
                      <a:r>
                        <a:rPr lang="en-CA" sz="1000"/>
                        <a:t>Applications</a:t>
                      </a:r>
                    </a:p>
                  </a:txBody>
                  <a:tcPr/>
                </a:tc>
                <a:tc>
                  <a:txBody>
                    <a:bodyPr/>
                    <a:lstStyle/>
                    <a:p>
                      <a:pPr marL="171450" indent="-171450">
                        <a:buFont typeface="Arial" panose="020B0604020202020204" pitchFamily="34" charset="0"/>
                        <a:buChar char="•"/>
                      </a:pPr>
                      <a:r>
                        <a:rPr lang="en-CA" sz="1000"/>
                        <a:t> </a:t>
                      </a:r>
                    </a:p>
                    <a:p>
                      <a:pPr marL="171450" indent="-171450">
                        <a:buFont typeface="Arial" panose="020B0604020202020204" pitchFamily="34" charset="0"/>
                        <a:buChar char="•"/>
                      </a:pPr>
                      <a:endParaRPr lang="en-CA" sz="1000"/>
                    </a:p>
                  </a:txBody>
                  <a:tcPr/>
                </a:tc>
                <a:extLst>
                  <a:ext uri="{0D108BD9-81ED-4DB2-BD59-A6C34878D82A}">
                    <a16:rowId xmlns="" xmlns:a16="http://schemas.microsoft.com/office/drawing/2014/main" val="10002"/>
                  </a:ext>
                </a:extLst>
              </a:tr>
              <a:tr h="370840">
                <a:tc>
                  <a:txBody>
                    <a:bodyPr/>
                    <a:lstStyle/>
                    <a:p>
                      <a:endParaRPr lang="en-CA"/>
                    </a:p>
                  </a:txBody>
                  <a:tcPr/>
                </a:tc>
                <a:tc>
                  <a:txBody>
                    <a:bodyPr/>
                    <a:lstStyle/>
                    <a:p>
                      <a:r>
                        <a:rPr lang="en-CA" sz="1000"/>
                        <a:t>Technologie</a:t>
                      </a:r>
                    </a:p>
                  </a:txBody>
                  <a:tcPr/>
                </a:tc>
                <a:tc>
                  <a:txBody>
                    <a:bodyPr/>
                    <a:lstStyle/>
                    <a:p>
                      <a:pPr marL="171450" indent="-171450">
                        <a:buFont typeface="Arial" panose="020B0604020202020204" pitchFamily="34" charset="0"/>
                        <a:buChar char="•"/>
                      </a:pPr>
                      <a:r>
                        <a:rPr lang="en-CA" sz="1000"/>
                        <a:t> </a:t>
                      </a:r>
                    </a:p>
                    <a:p>
                      <a:pPr marL="171450" indent="-171450">
                        <a:buFont typeface="Arial" panose="020B0604020202020204" pitchFamily="34" charset="0"/>
                        <a:buChar char="•"/>
                      </a:pPr>
                      <a:endParaRPr lang="en-CA" sz="1000"/>
                    </a:p>
                  </a:txBody>
                  <a:tcPr/>
                </a:tc>
                <a:extLst>
                  <a:ext uri="{0D108BD9-81ED-4DB2-BD59-A6C34878D82A}">
                    <a16:rowId xmlns="" xmlns:a16="http://schemas.microsoft.com/office/drawing/2014/main" val="10003"/>
                  </a:ext>
                </a:extLst>
              </a:tr>
              <a:tr h="370840">
                <a:tc>
                  <a:txBody>
                    <a:bodyPr/>
                    <a:lstStyle/>
                    <a:p>
                      <a:endParaRPr lang="en-CA"/>
                    </a:p>
                  </a:txBody>
                  <a:tcPr/>
                </a:tc>
                <a:tc>
                  <a:txBody>
                    <a:bodyPr/>
                    <a:lstStyle/>
                    <a:p>
                      <a:r>
                        <a:rPr lang="en-CA" sz="1000"/>
                        <a:t>Sécurité et protection des renseignements personnels</a:t>
                      </a:r>
                    </a:p>
                  </a:txBody>
                  <a:tcPr/>
                </a:tc>
                <a:tc>
                  <a:txBody>
                    <a:bodyPr/>
                    <a:lstStyle/>
                    <a:p>
                      <a:pPr marL="171450" indent="-171450">
                        <a:buFont typeface="Arial" panose="020B0604020202020204" pitchFamily="34" charset="0"/>
                        <a:buChar char="•"/>
                      </a:pPr>
                      <a:r>
                        <a:rPr lang="en-CA" sz="1000" dirty="0"/>
                        <a:t> </a:t>
                      </a:r>
                    </a:p>
                    <a:p>
                      <a:pPr marL="0" indent="0">
                        <a:buFont typeface="Arial" panose="020B0604020202020204" pitchFamily="34" charset="0"/>
                        <a:buNone/>
                      </a:pPr>
                      <a:endParaRPr lang="en-CA" sz="1000" dirty="0"/>
                    </a:p>
                  </a:txBody>
                  <a:tcPr/>
                </a:tc>
                <a:extLst>
                  <a:ext uri="{0D108BD9-81ED-4DB2-BD59-A6C34878D82A}">
                    <a16:rowId xmlns="" xmlns:a16="http://schemas.microsoft.com/office/drawing/2014/main" val="10004"/>
                  </a:ext>
                </a:extLst>
              </a:tr>
            </a:tbl>
          </a:graphicData>
        </a:graphic>
      </p:graphicFrame>
      <p:sp>
        <p:nvSpPr>
          <p:cNvPr id="30" name="Isosceles Triangle 29"/>
          <p:cNvSpPr/>
          <p:nvPr>
            <p:custDataLst>
              <p:tags r:id="rId9"/>
            </p:custDataLst>
          </p:nvPr>
        </p:nvSpPr>
        <p:spPr>
          <a:xfrm>
            <a:off x="535784" y="3303178"/>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1" name="Isosceles Triangle 30"/>
          <p:cNvSpPr/>
          <p:nvPr>
            <p:custDataLst>
              <p:tags r:id="rId10"/>
            </p:custDataLst>
          </p:nvPr>
        </p:nvSpPr>
        <p:spPr>
          <a:xfrm>
            <a:off x="536412" y="3665796"/>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2" name="Isosceles Triangle 31"/>
          <p:cNvSpPr/>
          <p:nvPr>
            <p:custDataLst>
              <p:tags r:id="rId11"/>
            </p:custDataLst>
          </p:nvPr>
        </p:nvSpPr>
        <p:spPr>
          <a:xfrm>
            <a:off x="531759" y="4123950"/>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3" name="Isosceles Triangle 32"/>
          <p:cNvSpPr/>
          <p:nvPr>
            <p:custDataLst>
              <p:tags r:id="rId12"/>
            </p:custDataLst>
          </p:nvPr>
        </p:nvSpPr>
        <p:spPr>
          <a:xfrm>
            <a:off x="531759" y="4474288"/>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4" name="Isosceles Triangle 33"/>
          <p:cNvSpPr/>
          <p:nvPr>
            <p:custDataLst>
              <p:tags r:id="rId13"/>
            </p:custDataLst>
          </p:nvPr>
        </p:nvSpPr>
        <p:spPr>
          <a:xfrm>
            <a:off x="531759" y="4889676"/>
            <a:ext cx="128016" cy="116158"/>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37" name="Table 36"/>
          <p:cNvGraphicFramePr>
            <a:graphicFrameLocks noGrp="1"/>
          </p:cNvGraphicFramePr>
          <p:nvPr>
            <p:custDataLst>
              <p:tags r:id="rId14"/>
            </p:custDataLst>
            <p:extLst>
              <p:ext uri="{D42A27DB-BD31-4B8C-83A1-F6EECF244321}">
                <p14:modId xmlns:p14="http://schemas.microsoft.com/office/powerpoint/2010/main" val="1285354595"/>
              </p:ext>
            </p:extLst>
          </p:nvPr>
        </p:nvGraphicFramePr>
        <p:xfrm>
          <a:off x="359532" y="945102"/>
          <a:ext cx="8532948" cy="320040"/>
        </p:xfrm>
        <a:graphic>
          <a:graphicData uri="http://schemas.openxmlformats.org/drawingml/2006/table">
            <a:tbl>
              <a:tblPr>
                <a:tableStyleId>{5C22544A-7EE6-4342-B048-85BDC9FD1C3A}</a:tableStyleId>
              </a:tblPr>
              <a:tblGrid>
                <a:gridCol w="866080">
                  <a:extLst>
                    <a:ext uri="{9D8B030D-6E8A-4147-A177-3AD203B41FA5}">
                      <a16:colId xmlns="" xmlns:a16="http://schemas.microsoft.com/office/drawing/2014/main" val="20000"/>
                    </a:ext>
                  </a:extLst>
                </a:gridCol>
                <a:gridCol w="745204">
                  <a:extLst>
                    <a:ext uri="{9D8B030D-6E8A-4147-A177-3AD203B41FA5}">
                      <a16:colId xmlns="" xmlns:a16="http://schemas.microsoft.com/office/drawing/2014/main" val="20001"/>
                    </a:ext>
                  </a:extLst>
                </a:gridCol>
                <a:gridCol w="764980">
                  <a:extLst>
                    <a:ext uri="{9D8B030D-6E8A-4147-A177-3AD203B41FA5}">
                      <a16:colId xmlns="" xmlns:a16="http://schemas.microsoft.com/office/drawing/2014/main" val="20002"/>
                    </a:ext>
                  </a:extLst>
                </a:gridCol>
                <a:gridCol w="828092">
                  <a:extLst>
                    <a:ext uri="{9D8B030D-6E8A-4147-A177-3AD203B41FA5}">
                      <a16:colId xmlns="" xmlns:a16="http://schemas.microsoft.com/office/drawing/2014/main" val="20003"/>
                    </a:ext>
                  </a:extLst>
                </a:gridCol>
                <a:gridCol w="1152128">
                  <a:extLst>
                    <a:ext uri="{9D8B030D-6E8A-4147-A177-3AD203B41FA5}">
                      <a16:colId xmlns="" xmlns:a16="http://schemas.microsoft.com/office/drawing/2014/main" val="20004"/>
                    </a:ext>
                  </a:extLst>
                </a:gridCol>
                <a:gridCol w="756084">
                  <a:extLst>
                    <a:ext uri="{9D8B030D-6E8A-4147-A177-3AD203B41FA5}">
                      <a16:colId xmlns="" xmlns:a16="http://schemas.microsoft.com/office/drawing/2014/main" val="20005"/>
                    </a:ext>
                  </a:extLst>
                </a:gridCol>
                <a:gridCol w="900100">
                  <a:extLst>
                    <a:ext uri="{9D8B030D-6E8A-4147-A177-3AD203B41FA5}">
                      <a16:colId xmlns="" xmlns:a16="http://schemas.microsoft.com/office/drawing/2014/main" val="20006"/>
                    </a:ext>
                  </a:extLst>
                </a:gridCol>
                <a:gridCol w="900100">
                  <a:extLst>
                    <a:ext uri="{9D8B030D-6E8A-4147-A177-3AD203B41FA5}">
                      <a16:colId xmlns="" xmlns:a16="http://schemas.microsoft.com/office/drawing/2014/main" val="20007"/>
                    </a:ext>
                  </a:extLst>
                </a:gridCol>
                <a:gridCol w="864096">
                  <a:extLst>
                    <a:ext uri="{9D8B030D-6E8A-4147-A177-3AD203B41FA5}">
                      <a16:colId xmlns="" xmlns:a16="http://schemas.microsoft.com/office/drawing/2014/main" val="20008"/>
                    </a:ext>
                  </a:extLst>
                </a:gridCol>
                <a:gridCol w="756084">
                  <a:extLst>
                    <a:ext uri="{9D8B030D-6E8A-4147-A177-3AD203B41FA5}">
                      <a16:colId xmlns="" xmlns:a16="http://schemas.microsoft.com/office/drawing/2014/main" val="20009"/>
                    </a:ext>
                  </a:extLst>
                </a:gridCol>
              </a:tblGrid>
              <a:tr h="230617">
                <a:tc>
                  <a:txBody>
                    <a:bodyPr/>
                    <a:lstStyle/>
                    <a:p>
                      <a:pPr>
                        <a:lnSpc>
                          <a:spcPts val="600"/>
                        </a:lnSpc>
                      </a:pPr>
                      <a:r>
                        <a:rPr lang="en-CA" sz="800" b="1">
                          <a:solidFill>
                            <a:schemeClr val="bg2"/>
                          </a:solidFill>
                        </a:rPr>
                        <a:t>Type de service d’informatique en nuage</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SaaS</a:t>
                      </a: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IaaS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PaaS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Ne s’applique pas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b="1">
                          <a:solidFill>
                            <a:schemeClr val="bg2"/>
                          </a:solidFill>
                        </a:rPr>
                        <a:t>Classification </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b="1">
                          <a:solidFill>
                            <a:schemeClr val="bg2"/>
                          </a:solidFill>
                        </a:rPr>
                        <a:t>des données</a:t>
                      </a: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Non classé</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Protégé A</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Protégé B</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r>
                        <a:rPr lang="en-CA" sz="800">
                          <a:solidFill>
                            <a:schemeClr val="bg1">
                              <a:lumMod val="50000"/>
                            </a:schemeClr>
                          </a:solidFill>
                          <a:latin typeface="+mn-lt"/>
                          <a:sym typeface="Wingdings 2" panose="05020102010507070707" pitchFamily="18" charset="2"/>
                        </a:rPr>
                        <a:t>	Autre</a:t>
                      </a:r>
                    </a:p>
                    <a:p>
                      <a:pPr marL="0" marR="0" lvl="0" indent="0" algn="l" defTabSz="914400" rtl="0" eaLnBrk="1" fontAlgn="auto" latinLnBrk="0" hangingPunct="1">
                        <a:lnSpc>
                          <a:spcPts val="600"/>
                        </a:lnSpc>
                        <a:spcBef>
                          <a:spcPct val="0"/>
                        </a:spcBef>
                        <a:spcAft>
                          <a:spcPct val="0"/>
                        </a:spcAft>
                        <a:buClrTx/>
                        <a:buSzTx/>
                        <a:buFontTx/>
                        <a:buNone/>
                        <a:tabLst>
                          <a:tab pos="171450" algn="l"/>
                        </a:tabLst>
                        <a:defRPr/>
                      </a:pPr>
                      <a:endParaRPr lang="en-US" sz="800"/>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bl>
          </a:graphicData>
        </a:graphic>
      </p:graphicFrame>
      <p:grpSp>
        <p:nvGrpSpPr>
          <p:cNvPr id="25" name="Group 24"/>
          <p:cNvGrpSpPr/>
          <p:nvPr>
            <p:custDataLst>
              <p:tags r:id="rId15"/>
            </p:custDataLst>
          </p:nvPr>
        </p:nvGrpSpPr>
        <p:grpSpPr>
          <a:xfrm>
            <a:off x="2733371" y="0"/>
            <a:ext cx="1861803" cy="676051"/>
            <a:chOff x="9347725" y="574305"/>
            <a:chExt cx="1861803" cy="2139966"/>
          </a:xfrm>
        </p:grpSpPr>
        <p:grpSp>
          <p:nvGrpSpPr>
            <p:cNvPr id="26" name="Group 25"/>
            <p:cNvGrpSpPr/>
            <p:nvPr/>
          </p:nvGrpSpPr>
          <p:grpSpPr>
            <a:xfrm>
              <a:off x="9347725" y="709978"/>
              <a:ext cx="1861803" cy="2004293"/>
              <a:chOff x="3360738" y="1493838"/>
              <a:chExt cx="2544762" cy="2739520"/>
            </a:xfrm>
          </p:grpSpPr>
          <p:pic>
            <p:nvPicPr>
              <p:cNvPr id="36" name="Picture 35"/>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3365500" y="1521909"/>
                <a:ext cx="2381250" cy="2711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Freeform 37"/>
              <p:cNvSpPr/>
              <p:nvPr/>
            </p:nvSpPr>
            <p:spPr bwMode="auto">
              <a:xfrm>
                <a:off x="3360738" y="1493838"/>
                <a:ext cx="2544762" cy="2582862"/>
              </a:xfrm>
              <a:custGeom>
                <a:avLst/>
                <a:gdLst>
                  <a:gd name="T0" fmla="*/ 18 w 677"/>
                  <a:gd name="T1" fmla="*/ 0 h 686"/>
                  <a:gd name="T2" fmla="*/ 617 w 677"/>
                  <a:gd name="T3" fmla="*/ 0 h 686"/>
                  <a:gd name="T4" fmla="*/ 677 w 677"/>
                  <a:gd name="T5" fmla="*/ 644 h 686"/>
                  <a:gd name="T6" fmla="*/ 48 w 677"/>
                  <a:gd name="T7" fmla="*/ 686 h 686"/>
                  <a:gd name="T8" fmla="*/ 18 w 677"/>
                  <a:gd name="T9" fmla="*/ 0 h 686"/>
                </a:gdLst>
                <a:ahLst/>
                <a:cxnLst>
                  <a:cxn ang="0">
                    <a:pos x="T0" y="T1"/>
                  </a:cxn>
                  <a:cxn ang="0">
                    <a:pos x="T2" y="T3"/>
                  </a:cxn>
                  <a:cxn ang="0">
                    <a:pos x="T4" y="T5"/>
                  </a:cxn>
                  <a:cxn ang="0">
                    <a:pos x="T6" y="T7"/>
                  </a:cxn>
                  <a:cxn ang="0">
                    <a:pos x="T8" y="T9"/>
                  </a:cxn>
                </a:cxnLst>
                <a:rect l="0" t="0" r="r" b="b"/>
                <a:pathLst>
                  <a:path w="677" h="686">
                    <a:moveTo>
                      <a:pt x="18" y="0"/>
                    </a:moveTo>
                    <a:cubicBezTo>
                      <a:pt x="617" y="0"/>
                      <a:pt x="617" y="0"/>
                      <a:pt x="617" y="0"/>
                    </a:cubicBezTo>
                    <a:cubicBezTo>
                      <a:pt x="617" y="0"/>
                      <a:pt x="591" y="377"/>
                      <a:pt x="677" y="644"/>
                    </a:cubicBezTo>
                    <a:cubicBezTo>
                      <a:pt x="502" y="665"/>
                      <a:pt x="273" y="686"/>
                      <a:pt x="48" y="686"/>
                    </a:cubicBezTo>
                    <a:cubicBezTo>
                      <a:pt x="0" y="398"/>
                      <a:pt x="18" y="220"/>
                      <a:pt x="18" y="0"/>
                    </a:cubicBezTo>
                    <a:close/>
                  </a:path>
                </a:pathLst>
              </a:custGeom>
              <a:solidFill>
                <a:srgbClr val="F9E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82880" tIns="182880" rIns="182880" bIns="0" numCol="1" anchor="t" anchorCtr="0" compatLnSpc="1">
                <a:prstTxWarp prst="textNoShape">
                  <a:avLst/>
                </a:prstTxWarp>
                <a:normAutofit fontScale="950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dirty="0">
                    <a:solidFill>
                      <a:schemeClr val="bg2">
                        <a:lumMod val="50000"/>
                      </a:schemeClr>
                    </a:solidFill>
                    <a:latin typeface="Comic Sans MS" panose="030F0702030302020204" pitchFamily="66" charset="0"/>
                  </a:rPr>
                  <a:t>À remplir par l’équipe de l’AE du GC</a:t>
                </a:r>
              </a:p>
            </p:txBody>
          </p:sp>
        </p:grpSp>
        <p:sp>
          <p:nvSpPr>
            <p:cNvPr id="27" name="Freeform 26"/>
            <p:cNvSpPr/>
            <p:nvPr/>
          </p:nvSpPr>
          <p:spPr bwMode="auto">
            <a:xfrm>
              <a:off x="9863291" y="574305"/>
              <a:ext cx="718010" cy="257263"/>
            </a:xfrm>
            <a:custGeom>
              <a:avLst/>
              <a:gdLst>
                <a:gd name="T0" fmla="*/ 3 w 190"/>
                <a:gd name="T1" fmla="*/ 97 h 103"/>
                <a:gd name="T2" fmla="*/ 8 w 190"/>
                <a:gd name="T3" fmla="*/ 95 h 103"/>
                <a:gd name="T4" fmla="*/ 14 w 190"/>
                <a:gd name="T5" fmla="*/ 98 h 103"/>
                <a:gd name="T6" fmla="*/ 24 w 190"/>
                <a:gd name="T7" fmla="*/ 96 h 103"/>
                <a:gd name="T8" fmla="*/ 32 w 190"/>
                <a:gd name="T9" fmla="*/ 96 h 103"/>
                <a:gd name="T10" fmla="*/ 43 w 190"/>
                <a:gd name="T11" fmla="*/ 95 h 103"/>
                <a:gd name="T12" fmla="*/ 44 w 190"/>
                <a:gd name="T13" fmla="*/ 97 h 103"/>
                <a:gd name="T14" fmla="*/ 54 w 190"/>
                <a:gd name="T15" fmla="*/ 95 h 103"/>
                <a:gd name="T16" fmla="*/ 63 w 190"/>
                <a:gd name="T17" fmla="*/ 98 h 103"/>
                <a:gd name="T18" fmla="*/ 68 w 190"/>
                <a:gd name="T19" fmla="*/ 95 h 103"/>
                <a:gd name="T20" fmla="*/ 76 w 190"/>
                <a:gd name="T21" fmla="*/ 99 h 103"/>
                <a:gd name="T22" fmla="*/ 82 w 190"/>
                <a:gd name="T23" fmla="*/ 96 h 103"/>
                <a:gd name="T24" fmla="*/ 85 w 190"/>
                <a:gd name="T25" fmla="*/ 98 h 103"/>
                <a:gd name="T26" fmla="*/ 92 w 190"/>
                <a:gd name="T27" fmla="*/ 96 h 103"/>
                <a:gd name="T28" fmla="*/ 97 w 190"/>
                <a:gd name="T29" fmla="*/ 96 h 103"/>
                <a:gd name="T30" fmla="*/ 100 w 190"/>
                <a:gd name="T31" fmla="*/ 97 h 103"/>
                <a:gd name="T32" fmla="*/ 105 w 190"/>
                <a:gd name="T33" fmla="*/ 96 h 103"/>
                <a:gd name="T34" fmla="*/ 113 w 190"/>
                <a:gd name="T35" fmla="*/ 98 h 103"/>
                <a:gd name="T36" fmla="*/ 119 w 190"/>
                <a:gd name="T37" fmla="*/ 98 h 103"/>
                <a:gd name="T38" fmla="*/ 129 w 190"/>
                <a:gd name="T39" fmla="*/ 96 h 103"/>
                <a:gd name="T40" fmla="*/ 137 w 190"/>
                <a:gd name="T41" fmla="*/ 98 h 103"/>
                <a:gd name="T42" fmla="*/ 148 w 190"/>
                <a:gd name="T43" fmla="*/ 100 h 103"/>
                <a:gd name="T44" fmla="*/ 160 w 190"/>
                <a:gd name="T45" fmla="*/ 97 h 103"/>
                <a:gd name="T46" fmla="*/ 167 w 190"/>
                <a:gd name="T47" fmla="*/ 99 h 103"/>
                <a:gd name="T48" fmla="*/ 177 w 190"/>
                <a:gd name="T49" fmla="*/ 94 h 103"/>
                <a:gd name="T50" fmla="*/ 183 w 190"/>
                <a:gd name="T51" fmla="*/ 93 h 103"/>
                <a:gd name="T52" fmla="*/ 189 w 190"/>
                <a:gd name="T53" fmla="*/ 93 h 103"/>
                <a:gd name="T54" fmla="*/ 187 w 190"/>
                <a:gd name="T55" fmla="*/ 5 h 103"/>
                <a:gd name="T56" fmla="*/ 183 w 190"/>
                <a:gd name="T57" fmla="*/ 8 h 103"/>
                <a:gd name="T58" fmla="*/ 176 w 190"/>
                <a:gd name="T59" fmla="*/ 4 h 103"/>
                <a:gd name="T60" fmla="*/ 166 w 190"/>
                <a:gd name="T61" fmla="*/ 7 h 103"/>
                <a:gd name="T62" fmla="*/ 158 w 190"/>
                <a:gd name="T63" fmla="*/ 6 h 103"/>
                <a:gd name="T64" fmla="*/ 148 w 190"/>
                <a:gd name="T65" fmla="*/ 7 h 103"/>
                <a:gd name="T66" fmla="*/ 146 w 190"/>
                <a:gd name="T67" fmla="*/ 6 h 103"/>
                <a:gd name="T68" fmla="*/ 136 w 190"/>
                <a:gd name="T69" fmla="*/ 8 h 103"/>
                <a:gd name="T70" fmla="*/ 127 w 190"/>
                <a:gd name="T71" fmla="*/ 5 h 103"/>
                <a:gd name="T72" fmla="*/ 122 w 190"/>
                <a:gd name="T73" fmla="*/ 8 h 103"/>
                <a:gd name="T74" fmla="*/ 114 w 190"/>
                <a:gd name="T75" fmla="*/ 4 h 103"/>
                <a:gd name="T76" fmla="*/ 108 w 190"/>
                <a:gd name="T77" fmla="*/ 6 h 103"/>
                <a:gd name="T78" fmla="*/ 105 w 190"/>
                <a:gd name="T79" fmla="*/ 5 h 103"/>
                <a:gd name="T80" fmla="*/ 98 w 190"/>
                <a:gd name="T81" fmla="*/ 6 h 103"/>
                <a:gd name="T82" fmla="*/ 93 w 190"/>
                <a:gd name="T83" fmla="*/ 6 h 103"/>
                <a:gd name="T84" fmla="*/ 90 w 190"/>
                <a:gd name="T85" fmla="*/ 5 h 103"/>
                <a:gd name="T86" fmla="*/ 85 w 190"/>
                <a:gd name="T87" fmla="*/ 6 h 103"/>
                <a:gd name="T88" fmla="*/ 77 w 190"/>
                <a:gd name="T89" fmla="*/ 5 h 103"/>
                <a:gd name="T90" fmla="*/ 71 w 190"/>
                <a:gd name="T91" fmla="*/ 4 h 103"/>
                <a:gd name="T92" fmla="*/ 61 w 190"/>
                <a:gd name="T93" fmla="*/ 7 h 103"/>
                <a:gd name="T94" fmla="*/ 53 w 190"/>
                <a:gd name="T95" fmla="*/ 5 h 103"/>
                <a:gd name="T96" fmla="*/ 42 w 190"/>
                <a:gd name="T97" fmla="*/ 3 h 103"/>
                <a:gd name="T98" fmla="*/ 30 w 190"/>
                <a:gd name="T99" fmla="*/ 5 h 103"/>
                <a:gd name="T100" fmla="*/ 23 w 190"/>
                <a:gd name="T101" fmla="*/ 4 h 103"/>
                <a:gd name="T102" fmla="*/ 13 w 190"/>
                <a:gd name="T103" fmla="*/ 8 h 103"/>
                <a:gd name="T104" fmla="*/ 7 w 190"/>
                <a:gd name="T105" fmla="*/ 9 h 103"/>
                <a:gd name="T106" fmla="*/ 1 w 190"/>
                <a:gd name="T107" fmla="*/ 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103">
                  <a:moveTo>
                    <a:pt x="1" y="90"/>
                  </a:moveTo>
                  <a:cubicBezTo>
                    <a:pt x="1" y="93"/>
                    <a:pt x="1" y="95"/>
                    <a:pt x="3" y="97"/>
                  </a:cubicBezTo>
                  <a:cubicBezTo>
                    <a:pt x="3" y="95"/>
                    <a:pt x="4" y="94"/>
                    <a:pt x="5" y="92"/>
                  </a:cubicBezTo>
                  <a:cubicBezTo>
                    <a:pt x="5" y="93"/>
                    <a:pt x="7" y="94"/>
                    <a:pt x="8" y="95"/>
                  </a:cubicBezTo>
                  <a:cubicBezTo>
                    <a:pt x="8" y="94"/>
                    <a:pt x="11" y="93"/>
                    <a:pt x="11" y="92"/>
                  </a:cubicBezTo>
                  <a:cubicBezTo>
                    <a:pt x="11" y="94"/>
                    <a:pt x="12" y="97"/>
                    <a:pt x="14" y="98"/>
                  </a:cubicBezTo>
                  <a:cubicBezTo>
                    <a:pt x="17" y="96"/>
                    <a:pt x="19" y="94"/>
                    <a:pt x="21" y="92"/>
                  </a:cubicBezTo>
                  <a:cubicBezTo>
                    <a:pt x="22" y="93"/>
                    <a:pt x="23" y="94"/>
                    <a:pt x="24" y="96"/>
                  </a:cubicBezTo>
                  <a:cubicBezTo>
                    <a:pt x="25" y="95"/>
                    <a:pt x="26" y="93"/>
                    <a:pt x="27" y="92"/>
                  </a:cubicBezTo>
                  <a:cubicBezTo>
                    <a:pt x="29" y="93"/>
                    <a:pt x="30" y="95"/>
                    <a:pt x="32" y="96"/>
                  </a:cubicBezTo>
                  <a:cubicBezTo>
                    <a:pt x="34" y="95"/>
                    <a:pt x="34" y="93"/>
                    <a:pt x="34" y="91"/>
                  </a:cubicBezTo>
                  <a:cubicBezTo>
                    <a:pt x="34" y="94"/>
                    <a:pt x="38" y="98"/>
                    <a:pt x="43" y="95"/>
                  </a:cubicBezTo>
                  <a:cubicBezTo>
                    <a:pt x="43" y="95"/>
                    <a:pt x="43" y="93"/>
                    <a:pt x="43" y="93"/>
                  </a:cubicBezTo>
                  <a:cubicBezTo>
                    <a:pt x="44" y="94"/>
                    <a:pt x="45" y="95"/>
                    <a:pt x="44" y="97"/>
                  </a:cubicBezTo>
                  <a:cubicBezTo>
                    <a:pt x="48" y="95"/>
                    <a:pt x="48" y="92"/>
                    <a:pt x="52" y="92"/>
                  </a:cubicBezTo>
                  <a:cubicBezTo>
                    <a:pt x="52" y="93"/>
                    <a:pt x="53" y="93"/>
                    <a:pt x="54" y="95"/>
                  </a:cubicBezTo>
                  <a:cubicBezTo>
                    <a:pt x="55" y="93"/>
                    <a:pt x="56" y="93"/>
                    <a:pt x="58" y="92"/>
                  </a:cubicBezTo>
                  <a:cubicBezTo>
                    <a:pt x="59" y="94"/>
                    <a:pt x="61" y="96"/>
                    <a:pt x="63" y="98"/>
                  </a:cubicBezTo>
                  <a:cubicBezTo>
                    <a:pt x="65" y="96"/>
                    <a:pt x="65" y="93"/>
                    <a:pt x="68" y="92"/>
                  </a:cubicBezTo>
                  <a:cubicBezTo>
                    <a:pt x="68" y="93"/>
                    <a:pt x="68" y="94"/>
                    <a:pt x="68" y="95"/>
                  </a:cubicBezTo>
                  <a:cubicBezTo>
                    <a:pt x="69" y="94"/>
                    <a:pt x="70" y="92"/>
                    <a:pt x="71" y="91"/>
                  </a:cubicBezTo>
                  <a:cubicBezTo>
                    <a:pt x="72" y="93"/>
                    <a:pt x="73" y="97"/>
                    <a:pt x="76" y="99"/>
                  </a:cubicBezTo>
                  <a:cubicBezTo>
                    <a:pt x="78" y="97"/>
                    <a:pt x="79" y="94"/>
                    <a:pt x="80" y="92"/>
                  </a:cubicBezTo>
                  <a:cubicBezTo>
                    <a:pt x="82" y="93"/>
                    <a:pt x="83" y="94"/>
                    <a:pt x="82" y="96"/>
                  </a:cubicBezTo>
                  <a:cubicBezTo>
                    <a:pt x="82" y="95"/>
                    <a:pt x="83" y="93"/>
                    <a:pt x="83" y="93"/>
                  </a:cubicBezTo>
                  <a:cubicBezTo>
                    <a:pt x="83" y="94"/>
                    <a:pt x="84" y="96"/>
                    <a:pt x="85" y="98"/>
                  </a:cubicBezTo>
                  <a:cubicBezTo>
                    <a:pt x="88" y="96"/>
                    <a:pt x="87" y="92"/>
                    <a:pt x="90" y="90"/>
                  </a:cubicBezTo>
                  <a:cubicBezTo>
                    <a:pt x="90" y="92"/>
                    <a:pt x="91" y="94"/>
                    <a:pt x="92" y="96"/>
                  </a:cubicBezTo>
                  <a:cubicBezTo>
                    <a:pt x="92" y="95"/>
                    <a:pt x="92" y="93"/>
                    <a:pt x="93" y="92"/>
                  </a:cubicBezTo>
                  <a:cubicBezTo>
                    <a:pt x="95" y="93"/>
                    <a:pt x="96" y="95"/>
                    <a:pt x="97" y="96"/>
                  </a:cubicBezTo>
                  <a:cubicBezTo>
                    <a:pt x="98" y="95"/>
                    <a:pt x="97" y="92"/>
                    <a:pt x="97" y="91"/>
                  </a:cubicBezTo>
                  <a:cubicBezTo>
                    <a:pt x="98" y="93"/>
                    <a:pt x="98" y="95"/>
                    <a:pt x="100" y="97"/>
                  </a:cubicBezTo>
                  <a:cubicBezTo>
                    <a:pt x="103" y="96"/>
                    <a:pt x="102" y="94"/>
                    <a:pt x="104" y="92"/>
                  </a:cubicBezTo>
                  <a:cubicBezTo>
                    <a:pt x="105" y="94"/>
                    <a:pt x="106" y="95"/>
                    <a:pt x="105" y="96"/>
                  </a:cubicBezTo>
                  <a:cubicBezTo>
                    <a:pt x="107" y="95"/>
                    <a:pt x="107" y="94"/>
                    <a:pt x="107" y="92"/>
                  </a:cubicBezTo>
                  <a:cubicBezTo>
                    <a:pt x="108" y="94"/>
                    <a:pt x="112" y="96"/>
                    <a:pt x="113" y="98"/>
                  </a:cubicBezTo>
                  <a:cubicBezTo>
                    <a:pt x="115" y="97"/>
                    <a:pt x="116" y="96"/>
                    <a:pt x="116" y="94"/>
                  </a:cubicBezTo>
                  <a:cubicBezTo>
                    <a:pt x="118" y="95"/>
                    <a:pt x="118" y="97"/>
                    <a:pt x="119" y="98"/>
                  </a:cubicBezTo>
                  <a:cubicBezTo>
                    <a:pt x="121" y="98"/>
                    <a:pt x="122" y="96"/>
                    <a:pt x="124" y="96"/>
                  </a:cubicBezTo>
                  <a:cubicBezTo>
                    <a:pt x="129" y="94"/>
                    <a:pt x="125" y="94"/>
                    <a:pt x="129" y="96"/>
                  </a:cubicBezTo>
                  <a:cubicBezTo>
                    <a:pt x="134" y="98"/>
                    <a:pt x="135" y="100"/>
                    <a:pt x="135" y="93"/>
                  </a:cubicBezTo>
                  <a:cubicBezTo>
                    <a:pt x="136" y="94"/>
                    <a:pt x="137" y="96"/>
                    <a:pt x="137" y="98"/>
                  </a:cubicBezTo>
                  <a:cubicBezTo>
                    <a:pt x="139" y="97"/>
                    <a:pt x="142" y="92"/>
                    <a:pt x="144" y="93"/>
                  </a:cubicBezTo>
                  <a:cubicBezTo>
                    <a:pt x="146" y="93"/>
                    <a:pt x="148" y="98"/>
                    <a:pt x="148" y="100"/>
                  </a:cubicBezTo>
                  <a:cubicBezTo>
                    <a:pt x="151" y="98"/>
                    <a:pt x="153" y="95"/>
                    <a:pt x="155" y="93"/>
                  </a:cubicBezTo>
                  <a:cubicBezTo>
                    <a:pt x="156" y="94"/>
                    <a:pt x="158" y="96"/>
                    <a:pt x="160" y="97"/>
                  </a:cubicBezTo>
                  <a:cubicBezTo>
                    <a:pt x="160" y="95"/>
                    <a:pt x="161" y="93"/>
                    <a:pt x="163" y="92"/>
                  </a:cubicBezTo>
                  <a:cubicBezTo>
                    <a:pt x="164" y="94"/>
                    <a:pt x="165" y="97"/>
                    <a:pt x="167" y="99"/>
                  </a:cubicBezTo>
                  <a:cubicBezTo>
                    <a:pt x="167" y="96"/>
                    <a:pt x="169" y="94"/>
                    <a:pt x="169" y="92"/>
                  </a:cubicBezTo>
                  <a:cubicBezTo>
                    <a:pt x="172" y="97"/>
                    <a:pt x="178" y="103"/>
                    <a:pt x="177" y="94"/>
                  </a:cubicBezTo>
                  <a:cubicBezTo>
                    <a:pt x="179" y="96"/>
                    <a:pt x="177" y="99"/>
                    <a:pt x="180" y="101"/>
                  </a:cubicBezTo>
                  <a:cubicBezTo>
                    <a:pt x="180" y="98"/>
                    <a:pt x="182" y="96"/>
                    <a:pt x="183" y="93"/>
                  </a:cubicBezTo>
                  <a:cubicBezTo>
                    <a:pt x="183" y="96"/>
                    <a:pt x="185" y="98"/>
                    <a:pt x="187" y="100"/>
                  </a:cubicBezTo>
                  <a:cubicBezTo>
                    <a:pt x="190" y="99"/>
                    <a:pt x="189" y="96"/>
                    <a:pt x="189" y="93"/>
                  </a:cubicBezTo>
                  <a:cubicBezTo>
                    <a:pt x="189" y="12"/>
                    <a:pt x="189" y="12"/>
                    <a:pt x="189" y="12"/>
                  </a:cubicBezTo>
                  <a:cubicBezTo>
                    <a:pt x="189" y="10"/>
                    <a:pt x="189" y="7"/>
                    <a:pt x="187" y="5"/>
                  </a:cubicBezTo>
                  <a:cubicBezTo>
                    <a:pt x="187" y="7"/>
                    <a:pt x="186" y="9"/>
                    <a:pt x="185" y="11"/>
                  </a:cubicBezTo>
                  <a:cubicBezTo>
                    <a:pt x="185" y="10"/>
                    <a:pt x="183" y="9"/>
                    <a:pt x="183" y="8"/>
                  </a:cubicBezTo>
                  <a:cubicBezTo>
                    <a:pt x="182" y="8"/>
                    <a:pt x="180" y="10"/>
                    <a:pt x="179" y="10"/>
                  </a:cubicBezTo>
                  <a:cubicBezTo>
                    <a:pt x="179" y="8"/>
                    <a:pt x="178" y="6"/>
                    <a:pt x="176" y="4"/>
                  </a:cubicBezTo>
                  <a:cubicBezTo>
                    <a:pt x="173" y="6"/>
                    <a:pt x="171" y="8"/>
                    <a:pt x="170" y="11"/>
                  </a:cubicBezTo>
                  <a:cubicBezTo>
                    <a:pt x="168" y="9"/>
                    <a:pt x="167" y="8"/>
                    <a:pt x="166" y="7"/>
                  </a:cubicBezTo>
                  <a:cubicBezTo>
                    <a:pt x="165" y="8"/>
                    <a:pt x="164" y="9"/>
                    <a:pt x="163" y="11"/>
                  </a:cubicBezTo>
                  <a:cubicBezTo>
                    <a:pt x="161" y="9"/>
                    <a:pt x="160" y="7"/>
                    <a:pt x="158" y="6"/>
                  </a:cubicBezTo>
                  <a:cubicBezTo>
                    <a:pt x="157" y="8"/>
                    <a:pt x="156" y="9"/>
                    <a:pt x="157" y="11"/>
                  </a:cubicBezTo>
                  <a:cubicBezTo>
                    <a:pt x="156" y="8"/>
                    <a:pt x="152" y="5"/>
                    <a:pt x="148" y="7"/>
                  </a:cubicBezTo>
                  <a:cubicBezTo>
                    <a:pt x="147" y="8"/>
                    <a:pt x="147" y="9"/>
                    <a:pt x="147" y="10"/>
                  </a:cubicBezTo>
                  <a:cubicBezTo>
                    <a:pt x="146" y="9"/>
                    <a:pt x="146" y="7"/>
                    <a:pt x="146" y="6"/>
                  </a:cubicBezTo>
                  <a:cubicBezTo>
                    <a:pt x="143" y="7"/>
                    <a:pt x="142" y="10"/>
                    <a:pt x="138" y="11"/>
                  </a:cubicBezTo>
                  <a:cubicBezTo>
                    <a:pt x="138" y="9"/>
                    <a:pt x="137" y="9"/>
                    <a:pt x="136" y="8"/>
                  </a:cubicBezTo>
                  <a:cubicBezTo>
                    <a:pt x="135" y="9"/>
                    <a:pt x="134" y="10"/>
                    <a:pt x="132" y="10"/>
                  </a:cubicBezTo>
                  <a:cubicBezTo>
                    <a:pt x="131" y="8"/>
                    <a:pt x="130" y="6"/>
                    <a:pt x="127" y="5"/>
                  </a:cubicBezTo>
                  <a:cubicBezTo>
                    <a:pt x="126" y="7"/>
                    <a:pt x="125" y="9"/>
                    <a:pt x="123" y="10"/>
                  </a:cubicBezTo>
                  <a:cubicBezTo>
                    <a:pt x="122" y="9"/>
                    <a:pt x="122" y="9"/>
                    <a:pt x="122" y="8"/>
                  </a:cubicBezTo>
                  <a:cubicBezTo>
                    <a:pt x="121" y="9"/>
                    <a:pt x="120" y="10"/>
                    <a:pt x="119" y="12"/>
                  </a:cubicBezTo>
                  <a:cubicBezTo>
                    <a:pt x="118" y="9"/>
                    <a:pt x="117" y="5"/>
                    <a:pt x="114" y="4"/>
                  </a:cubicBezTo>
                  <a:cubicBezTo>
                    <a:pt x="113" y="6"/>
                    <a:pt x="111" y="8"/>
                    <a:pt x="110" y="11"/>
                  </a:cubicBezTo>
                  <a:cubicBezTo>
                    <a:pt x="109" y="10"/>
                    <a:pt x="108" y="8"/>
                    <a:pt x="108" y="6"/>
                  </a:cubicBezTo>
                  <a:cubicBezTo>
                    <a:pt x="108" y="8"/>
                    <a:pt x="108" y="9"/>
                    <a:pt x="107" y="10"/>
                  </a:cubicBezTo>
                  <a:cubicBezTo>
                    <a:pt x="107" y="8"/>
                    <a:pt x="106" y="6"/>
                    <a:pt x="105" y="5"/>
                  </a:cubicBezTo>
                  <a:cubicBezTo>
                    <a:pt x="102" y="6"/>
                    <a:pt x="103" y="10"/>
                    <a:pt x="101" y="13"/>
                  </a:cubicBezTo>
                  <a:cubicBezTo>
                    <a:pt x="100" y="10"/>
                    <a:pt x="99" y="8"/>
                    <a:pt x="98" y="6"/>
                  </a:cubicBezTo>
                  <a:cubicBezTo>
                    <a:pt x="99" y="8"/>
                    <a:pt x="98" y="9"/>
                    <a:pt x="97" y="11"/>
                  </a:cubicBezTo>
                  <a:cubicBezTo>
                    <a:pt x="95" y="10"/>
                    <a:pt x="94" y="8"/>
                    <a:pt x="93" y="6"/>
                  </a:cubicBezTo>
                  <a:cubicBezTo>
                    <a:pt x="93" y="8"/>
                    <a:pt x="93" y="10"/>
                    <a:pt x="93" y="12"/>
                  </a:cubicBezTo>
                  <a:cubicBezTo>
                    <a:pt x="92" y="9"/>
                    <a:pt x="92" y="7"/>
                    <a:pt x="90" y="5"/>
                  </a:cubicBezTo>
                  <a:cubicBezTo>
                    <a:pt x="88" y="7"/>
                    <a:pt x="88" y="9"/>
                    <a:pt x="86" y="10"/>
                  </a:cubicBezTo>
                  <a:cubicBezTo>
                    <a:pt x="86" y="9"/>
                    <a:pt x="85" y="8"/>
                    <a:pt x="85" y="6"/>
                  </a:cubicBezTo>
                  <a:cubicBezTo>
                    <a:pt x="84" y="7"/>
                    <a:pt x="83" y="9"/>
                    <a:pt x="83" y="10"/>
                  </a:cubicBezTo>
                  <a:cubicBezTo>
                    <a:pt x="82" y="8"/>
                    <a:pt x="79" y="7"/>
                    <a:pt x="77" y="5"/>
                  </a:cubicBezTo>
                  <a:cubicBezTo>
                    <a:pt x="75" y="5"/>
                    <a:pt x="74" y="7"/>
                    <a:pt x="74" y="8"/>
                  </a:cubicBezTo>
                  <a:cubicBezTo>
                    <a:pt x="73" y="7"/>
                    <a:pt x="72" y="6"/>
                    <a:pt x="71" y="4"/>
                  </a:cubicBezTo>
                  <a:cubicBezTo>
                    <a:pt x="69" y="5"/>
                    <a:pt x="69" y="6"/>
                    <a:pt x="66" y="7"/>
                  </a:cubicBezTo>
                  <a:cubicBezTo>
                    <a:pt x="61" y="9"/>
                    <a:pt x="65" y="9"/>
                    <a:pt x="61" y="7"/>
                  </a:cubicBezTo>
                  <a:cubicBezTo>
                    <a:pt x="56" y="5"/>
                    <a:pt x="55" y="3"/>
                    <a:pt x="55" y="9"/>
                  </a:cubicBezTo>
                  <a:cubicBezTo>
                    <a:pt x="55" y="8"/>
                    <a:pt x="53" y="6"/>
                    <a:pt x="53" y="5"/>
                  </a:cubicBezTo>
                  <a:cubicBezTo>
                    <a:pt x="51" y="6"/>
                    <a:pt x="49" y="10"/>
                    <a:pt x="46" y="10"/>
                  </a:cubicBezTo>
                  <a:cubicBezTo>
                    <a:pt x="44" y="9"/>
                    <a:pt x="43" y="4"/>
                    <a:pt x="42" y="3"/>
                  </a:cubicBezTo>
                  <a:cubicBezTo>
                    <a:pt x="39" y="4"/>
                    <a:pt x="37" y="8"/>
                    <a:pt x="35" y="10"/>
                  </a:cubicBezTo>
                  <a:cubicBezTo>
                    <a:pt x="34" y="8"/>
                    <a:pt x="33" y="6"/>
                    <a:pt x="30" y="5"/>
                  </a:cubicBezTo>
                  <a:cubicBezTo>
                    <a:pt x="30" y="7"/>
                    <a:pt x="29" y="9"/>
                    <a:pt x="27" y="10"/>
                  </a:cubicBezTo>
                  <a:cubicBezTo>
                    <a:pt x="26" y="8"/>
                    <a:pt x="25" y="5"/>
                    <a:pt x="23" y="4"/>
                  </a:cubicBezTo>
                  <a:cubicBezTo>
                    <a:pt x="23" y="6"/>
                    <a:pt x="22" y="8"/>
                    <a:pt x="21" y="11"/>
                  </a:cubicBezTo>
                  <a:cubicBezTo>
                    <a:pt x="19" y="6"/>
                    <a:pt x="13" y="0"/>
                    <a:pt x="13" y="8"/>
                  </a:cubicBezTo>
                  <a:cubicBezTo>
                    <a:pt x="11" y="6"/>
                    <a:pt x="13" y="3"/>
                    <a:pt x="10" y="1"/>
                  </a:cubicBezTo>
                  <a:cubicBezTo>
                    <a:pt x="10" y="4"/>
                    <a:pt x="9" y="7"/>
                    <a:pt x="7" y="9"/>
                  </a:cubicBezTo>
                  <a:cubicBezTo>
                    <a:pt x="7" y="7"/>
                    <a:pt x="5" y="5"/>
                    <a:pt x="3" y="3"/>
                  </a:cubicBezTo>
                  <a:cubicBezTo>
                    <a:pt x="0" y="4"/>
                    <a:pt x="1" y="7"/>
                    <a:pt x="1" y="9"/>
                  </a:cubicBezTo>
                  <a:lnTo>
                    <a:pt x="1" y="90"/>
                  </a:lnTo>
                  <a:close/>
                </a:path>
              </a:pathLst>
            </a:custGeom>
            <a:solidFill>
              <a:schemeClr val="bg1">
                <a:lumMod val="85000"/>
                <a:alpha val="8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r-CA" dirty="0"/>
            </a:p>
          </p:txBody>
        </p:sp>
      </p:grpSp>
    </p:spTree>
    <p:extLst>
      <p:ext uri="{BB962C8B-B14F-4D97-AF65-F5344CB8AC3E}">
        <p14:creationId xmlns:p14="http://schemas.microsoft.com/office/powerpoint/2010/main" val="118236253"/>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a:t>ANNEXE</a:t>
            </a:r>
          </a:p>
        </p:txBody>
      </p:sp>
      <p:sp>
        <p:nvSpPr>
          <p:cNvPr id="3" name="Rectangle 2"/>
          <p:cNvSpPr/>
          <p:nvPr>
            <p:custDataLst>
              <p:tags r:id="rId2"/>
            </p:custDataLst>
          </p:nvPr>
        </p:nvSpPr>
        <p:spPr>
          <a:xfrm>
            <a:off x="631165" y="2362585"/>
            <a:ext cx="163657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2</a:t>
            </a:r>
          </a:p>
        </p:txBody>
      </p:sp>
      <p:sp>
        <p:nvSpPr>
          <p:cNvPr id="5" name="Rectangle 4"/>
          <p:cNvSpPr/>
          <p:nvPr>
            <p:custDataLst>
              <p:tags r:id="rId3"/>
            </p:custDataLst>
          </p:nvPr>
        </p:nvSpPr>
        <p:spPr>
          <a:xfrm>
            <a:off x="626852" y="3396814"/>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3</a:t>
            </a:r>
          </a:p>
        </p:txBody>
      </p:sp>
      <p:sp>
        <p:nvSpPr>
          <p:cNvPr id="7" name="Rectangle 6"/>
          <p:cNvSpPr/>
          <p:nvPr>
            <p:custDataLst>
              <p:tags r:id="rId4"/>
            </p:custDataLst>
          </p:nvPr>
        </p:nvSpPr>
        <p:spPr>
          <a:xfrm>
            <a:off x="626852" y="5373216"/>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5</a:t>
            </a:r>
          </a:p>
        </p:txBody>
      </p:sp>
      <p:sp>
        <p:nvSpPr>
          <p:cNvPr id="12" name="Slide Number Placeholder 11"/>
          <p:cNvSpPr>
            <a:spLocks noGrp="1"/>
          </p:cNvSpPr>
          <p:nvPr>
            <p:ph type="sldNum" sz="quarter" idx="12"/>
            <p:custDataLst>
              <p:tags r:id="rId5"/>
            </p:custDataLst>
          </p:nvPr>
        </p:nvSpPr>
        <p:spPr/>
        <p:txBody>
          <a:bodyPr/>
          <a:lstStyle/>
          <a:p>
            <a:fld id="{32D4B517-E49B-41B6-9DBC-23634E0F1CDC}" type="slidenum">
              <a:rPr lang="fr-CA" smtClean="0"/>
              <a:t>8</a:t>
            </a:fld>
            <a:endParaRPr lang="fr-CA"/>
          </a:p>
        </p:txBody>
      </p:sp>
      <p:sp>
        <p:nvSpPr>
          <p:cNvPr id="17" name="TextBox 16"/>
          <p:cNvSpPr txBox="1"/>
          <p:nvPr>
            <p:custDataLst>
              <p:tags r:id="rId6"/>
            </p:custDataLst>
          </p:nvPr>
        </p:nvSpPr>
        <p:spPr>
          <a:xfrm>
            <a:off x="5832140" y="3396814"/>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18" name="Rectangle 17"/>
          <p:cNvSpPr/>
          <p:nvPr>
            <p:custDataLst>
              <p:tags r:id="rId7"/>
            </p:custDataLst>
          </p:nvPr>
        </p:nvSpPr>
        <p:spPr>
          <a:xfrm>
            <a:off x="5832141" y="3396814"/>
            <a:ext cx="2739040" cy="461665"/>
          </a:xfrm>
          <a:prstGeom prst="rect">
            <a:avLst/>
          </a:prstGeom>
        </p:spPr>
        <p:txBody>
          <a:bodyPr wrap="square">
            <a:spAutoFit/>
          </a:bodyPr>
          <a:lstStyle/>
          <a:p>
            <a:pPr marL="173038" indent="-173038">
              <a:buFont typeface="Arial" panose="020B0604020202020204" pitchFamily="34" charset="0"/>
              <a:buChar char="•"/>
            </a:pPr>
            <a:r>
              <a:rPr lang="fr-CA" sz="1200" b="1"/>
              <a:t>Exigée </a:t>
            </a:r>
            <a:r>
              <a:rPr lang="fr-CA" sz="1200"/>
              <a:t>pour l’évaluation de l’AE du GC</a:t>
            </a:r>
          </a:p>
          <a:p>
            <a:pPr marL="173038" indent="-173038">
              <a:buFont typeface="Arial" panose="020B0604020202020204" pitchFamily="34" charset="0"/>
              <a:buChar char="•"/>
            </a:pPr>
            <a:r>
              <a:rPr lang="fr-CA" sz="1200"/>
              <a:t>NON incluse à la présentation</a:t>
            </a:r>
          </a:p>
        </p:txBody>
      </p:sp>
      <p:sp>
        <p:nvSpPr>
          <p:cNvPr id="19" name="TextBox 18"/>
          <p:cNvSpPr txBox="1"/>
          <p:nvPr>
            <p:custDataLst>
              <p:tags r:id="rId8"/>
            </p:custDataLst>
          </p:nvPr>
        </p:nvSpPr>
        <p:spPr>
          <a:xfrm>
            <a:off x="5832140" y="2362585"/>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20" name="Rectangle 19"/>
          <p:cNvSpPr/>
          <p:nvPr>
            <p:custDataLst>
              <p:tags r:id="rId9"/>
            </p:custDataLst>
          </p:nvPr>
        </p:nvSpPr>
        <p:spPr>
          <a:xfrm>
            <a:off x="5832141" y="2362585"/>
            <a:ext cx="2739040" cy="461665"/>
          </a:xfrm>
          <a:prstGeom prst="rect">
            <a:avLst/>
          </a:prstGeom>
        </p:spPr>
        <p:txBody>
          <a:bodyPr wrap="square">
            <a:spAutoFit/>
          </a:bodyPr>
          <a:lstStyle/>
          <a:p>
            <a:pPr marL="173038" indent="-173038">
              <a:buFont typeface="Arial" panose="020B0604020202020204" pitchFamily="34" charset="0"/>
              <a:buChar char="•"/>
            </a:pPr>
            <a:r>
              <a:rPr lang="fr-CA" sz="1200" b="1"/>
              <a:t>Exigée </a:t>
            </a:r>
            <a:r>
              <a:rPr lang="fr-CA" sz="1200"/>
              <a:t>pour l’évaluation de l’AE du GC</a:t>
            </a:r>
          </a:p>
          <a:p>
            <a:pPr marL="173038" indent="-173038">
              <a:buFont typeface="Arial" panose="020B0604020202020204" pitchFamily="34" charset="0"/>
              <a:buChar char="•"/>
            </a:pPr>
            <a:r>
              <a:rPr lang="fr-CA" sz="1200"/>
              <a:t>NON incluse à la présentation</a:t>
            </a:r>
          </a:p>
        </p:txBody>
      </p:sp>
      <p:sp>
        <p:nvSpPr>
          <p:cNvPr id="14" name="Rectangle 13"/>
          <p:cNvSpPr/>
          <p:nvPr>
            <p:custDataLst>
              <p:tags r:id="rId10"/>
            </p:custDataLst>
          </p:nvPr>
        </p:nvSpPr>
        <p:spPr>
          <a:xfrm>
            <a:off x="2522899" y="2406519"/>
            <a:ext cx="2083199" cy="276999"/>
          </a:xfrm>
          <a:prstGeom prst="rect">
            <a:avLst/>
          </a:prstGeom>
        </p:spPr>
        <p:txBody>
          <a:bodyPr wrap="none">
            <a:spAutoFit/>
          </a:bodyPr>
          <a:lstStyle/>
          <a:p>
            <a:r>
              <a:rPr lang="fr-CA" sz="1200" b="1"/>
              <a:t>Normes architecturales du GC</a:t>
            </a:r>
          </a:p>
        </p:txBody>
      </p:sp>
      <p:sp>
        <p:nvSpPr>
          <p:cNvPr id="22" name="Rectangle 21"/>
          <p:cNvSpPr/>
          <p:nvPr>
            <p:custDataLst>
              <p:tags r:id="rId11"/>
            </p:custDataLst>
          </p:nvPr>
        </p:nvSpPr>
        <p:spPr>
          <a:xfrm>
            <a:off x="2522899" y="3440748"/>
            <a:ext cx="3147080" cy="276999"/>
          </a:xfrm>
          <a:prstGeom prst="rect">
            <a:avLst/>
          </a:prstGeom>
        </p:spPr>
        <p:txBody>
          <a:bodyPr wrap="none">
            <a:spAutoFit/>
          </a:bodyPr>
          <a:lstStyle/>
          <a:p>
            <a:r>
              <a:rPr lang="fr-CA" sz="1200" b="1"/>
              <a:t>Renseignements supplémentaires sur le projet</a:t>
            </a:r>
          </a:p>
        </p:txBody>
      </p:sp>
      <p:sp>
        <p:nvSpPr>
          <p:cNvPr id="23" name="Rectangle 22"/>
          <p:cNvSpPr/>
          <p:nvPr>
            <p:custDataLst>
              <p:tags r:id="rId12"/>
            </p:custDataLst>
          </p:nvPr>
        </p:nvSpPr>
        <p:spPr>
          <a:xfrm>
            <a:off x="2522899" y="5417150"/>
            <a:ext cx="2549480" cy="276999"/>
          </a:xfrm>
          <a:prstGeom prst="rect">
            <a:avLst/>
          </a:prstGeom>
        </p:spPr>
        <p:txBody>
          <a:bodyPr wrap="none">
            <a:spAutoFit/>
          </a:bodyPr>
          <a:lstStyle/>
          <a:p>
            <a:r>
              <a:rPr lang="fr-CA" sz="1200" b="1"/>
              <a:t>Formulaire de demande d’exemption</a:t>
            </a:r>
          </a:p>
        </p:txBody>
      </p:sp>
      <p:sp>
        <p:nvSpPr>
          <p:cNvPr id="24" name="TextBox 23"/>
          <p:cNvSpPr txBox="1"/>
          <p:nvPr>
            <p:custDataLst>
              <p:tags r:id="rId13"/>
            </p:custDataLst>
          </p:nvPr>
        </p:nvSpPr>
        <p:spPr>
          <a:xfrm>
            <a:off x="5832140" y="5373216"/>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25" name="Rectangle 24"/>
          <p:cNvSpPr/>
          <p:nvPr>
            <p:custDataLst>
              <p:tags r:id="rId14"/>
            </p:custDataLst>
          </p:nvPr>
        </p:nvSpPr>
        <p:spPr>
          <a:xfrm>
            <a:off x="5832141" y="5432989"/>
            <a:ext cx="2739040" cy="276999"/>
          </a:xfrm>
          <a:prstGeom prst="rect">
            <a:avLst/>
          </a:prstGeom>
        </p:spPr>
        <p:txBody>
          <a:bodyPr wrap="square">
            <a:spAutoFit/>
          </a:bodyPr>
          <a:lstStyle/>
          <a:p>
            <a:pPr marL="173038" indent="-173038">
              <a:buFont typeface="Arial" panose="020B0604020202020204" pitchFamily="34" charset="0"/>
              <a:buChar char="•"/>
            </a:pPr>
            <a:r>
              <a:rPr lang="fr-CA" sz="1200"/>
              <a:t>Remplir, </a:t>
            </a:r>
            <a:r>
              <a:rPr lang="fr-CA" sz="1200" b="1"/>
              <a:t>au besoin</a:t>
            </a:r>
          </a:p>
        </p:txBody>
      </p:sp>
      <p:sp>
        <p:nvSpPr>
          <p:cNvPr id="32" name="Rectangle 31"/>
          <p:cNvSpPr/>
          <p:nvPr>
            <p:custDataLst>
              <p:tags r:id="rId15"/>
            </p:custDataLst>
          </p:nvPr>
        </p:nvSpPr>
        <p:spPr>
          <a:xfrm>
            <a:off x="631165" y="1412776"/>
            <a:ext cx="1636579"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1</a:t>
            </a:r>
          </a:p>
        </p:txBody>
      </p:sp>
      <p:sp>
        <p:nvSpPr>
          <p:cNvPr id="33" name="TextBox 32"/>
          <p:cNvSpPr txBox="1"/>
          <p:nvPr>
            <p:custDataLst>
              <p:tags r:id="rId16"/>
            </p:custDataLst>
          </p:nvPr>
        </p:nvSpPr>
        <p:spPr>
          <a:xfrm>
            <a:off x="5832140" y="1412776"/>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34" name="Rectangle 33"/>
          <p:cNvSpPr/>
          <p:nvPr>
            <p:custDataLst>
              <p:tags r:id="rId17"/>
            </p:custDataLst>
          </p:nvPr>
        </p:nvSpPr>
        <p:spPr>
          <a:xfrm>
            <a:off x="5832141" y="1412776"/>
            <a:ext cx="2739040" cy="461665"/>
          </a:xfrm>
          <a:prstGeom prst="rect">
            <a:avLst/>
          </a:prstGeom>
        </p:spPr>
        <p:txBody>
          <a:bodyPr wrap="square">
            <a:spAutoFit/>
          </a:bodyPr>
          <a:lstStyle/>
          <a:p>
            <a:pPr marL="173038" indent="-173038">
              <a:buFont typeface="Arial" panose="020B0604020202020204" pitchFamily="34" charset="0"/>
              <a:buChar char="•"/>
            </a:pPr>
            <a:r>
              <a:rPr lang="fr-CA" sz="1200" b="1" dirty="0"/>
              <a:t>Exigée </a:t>
            </a:r>
            <a:r>
              <a:rPr lang="fr-CA" sz="1200" dirty="0"/>
              <a:t>pour l’évaluation de l’AE du GC</a:t>
            </a:r>
          </a:p>
          <a:p>
            <a:pPr marL="173038" indent="-173038">
              <a:buFont typeface="Arial" panose="020B0604020202020204" pitchFamily="34" charset="0"/>
              <a:buChar char="•"/>
            </a:pPr>
            <a:r>
              <a:rPr lang="fr-CA" sz="1200" dirty="0"/>
              <a:t>NON incluse à la présentation</a:t>
            </a:r>
          </a:p>
        </p:txBody>
      </p:sp>
      <p:sp>
        <p:nvSpPr>
          <p:cNvPr id="35" name="Rectangle 34"/>
          <p:cNvSpPr/>
          <p:nvPr>
            <p:custDataLst>
              <p:tags r:id="rId18"/>
            </p:custDataLst>
          </p:nvPr>
        </p:nvSpPr>
        <p:spPr>
          <a:xfrm>
            <a:off x="2522899" y="1456710"/>
            <a:ext cx="2615075" cy="276999"/>
          </a:xfrm>
          <a:prstGeom prst="rect">
            <a:avLst/>
          </a:prstGeom>
        </p:spPr>
        <p:txBody>
          <a:bodyPr wrap="none">
            <a:spAutoFit/>
          </a:bodyPr>
          <a:lstStyle/>
          <a:p>
            <a:r>
              <a:rPr lang="fr-CA" sz="1200" b="1"/>
              <a:t>Normes relatives au numérique du GC</a:t>
            </a:r>
          </a:p>
        </p:txBody>
      </p:sp>
      <p:sp>
        <p:nvSpPr>
          <p:cNvPr id="36" name="Rectangle 35"/>
          <p:cNvSpPr/>
          <p:nvPr>
            <p:custDataLst>
              <p:tags r:id="rId19"/>
            </p:custDataLst>
          </p:nvPr>
        </p:nvSpPr>
        <p:spPr>
          <a:xfrm>
            <a:off x="626852" y="4345505"/>
            <a:ext cx="1639944" cy="457200"/>
          </a:xfrm>
          <a:prstGeom prst="rect">
            <a:avLst/>
          </a:prstGeom>
          <a:solidFill>
            <a:srgbClr val="0051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000">
                <a:solidFill>
                  <a:prstClr val="white"/>
                </a:solidFill>
                <a:cs typeface="Arial" panose="020B0604020202020204" pitchFamily="34" charset="0"/>
              </a:rPr>
              <a:t>APPENDICE 4</a:t>
            </a:r>
          </a:p>
        </p:txBody>
      </p:sp>
      <p:sp>
        <p:nvSpPr>
          <p:cNvPr id="37" name="TextBox 36"/>
          <p:cNvSpPr txBox="1"/>
          <p:nvPr>
            <p:custDataLst>
              <p:tags r:id="rId20"/>
            </p:custDataLst>
          </p:nvPr>
        </p:nvSpPr>
        <p:spPr>
          <a:xfrm>
            <a:off x="5832140" y="4345505"/>
            <a:ext cx="2736304" cy="499999"/>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fr-CA"/>
          </a:p>
        </p:txBody>
      </p:sp>
      <p:sp>
        <p:nvSpPr>
          <p:cNvPr id="38" name="Rectangle 37"/>
          <p:cNvSpPr/>
          <p:nvPr>
            <p:custDataLst>
              <p:tags r:id="rId21"/>
            </p:custDataLst>
          </p:nvPr>
        </p:nvSpPr>
        <p:spPr>
          <a:xfrm>
            <a:off x="5832140" y="4345505"/>
            <a:ext cx="2666960" cy="461665"/>
          </a:xfrm>
          <a:prstGeom prst="rect">
            <a:avLst/>
          </a:prstGeom>
        </p:spPr>
        <p:txBody>
          <a:bodyPr wrap="square">
            <a:spAutoFit/>
          </a:bodyPr>
          <a:lstStyle/>
          <a:p>
            <a:pPr marL="173038" indent="-173038">
              <a:buFont typeface="Arial" panose="020B0604020202020204" pitchFamily="34" charset="0"/>
              <a:buChar char="•"/>
            </a:pPr>
            <a:r>
              <a:rPr lang="fr-CA" sz="1200"/>
              <a:t>Remplir, </a:t>
            </a:r>
            <a:r>
              <a:rPr lang="fr-CA" sz="1200" b="1"/>
              <a:t>au besoin</a:t>
            </a:r>
          </a:p>
          <a:p>
            <a:pPr marL="173038" indent="-173038">
              <a:buFont typeface="Arial" panose="020B0604020202020204" pitchFamily="34" charset="0"/>
              <a:buChar char="•"/>
            </a:pPr>
            <a:r>
              <a:rPr lang="fr-CA" sz="1200"/>
              <a:t>NON incluse à la présentation</a:t>
            </a:r>
          </a:p>
        </p:txBody>
      </p:sp>
      <p:sp>
        <p:nvSpPr>
          <p:cNvPr id="39" name="Rectangle 38"/>
          <p:cNvSpPr/>
          <p:nvPr>
            <p:custDataLst>
              <p:tags r:id="rId22"/>
            </p:custDataLst>
          </p:nvPr>
        </p:nvSpPr>
        <p:spPr>
          <a:xfrm>
            <a:off x="2522899" y="4389439"/>
            <a:ext cx="2715102" cy="276999"/>
          </a:xfrm>
          <a:prstGeom prst="rect">
            <a:avLst/>
          </a:prstGeom>
        </p:spPr>
        <p:txBody>
          <a:bodyPr wrap="none">
            <a:spAutoFit/>
          </a:bodyPr>
          <a:lstStyle/>
          <a:p>
            <a:r>
              <a:rPr lang="fr-CA" sz="1200" b="1"/>
              <a:t>Évaluation de l’incidence algorithmique</a:t>
            </a:r>
          </a:p>
        </p:txBody>
      </p:sp>
    </p:spTree>
    <p:extLst>
      <p:ext uri="{BB962C8B-B14F-4D97-AF65-F5344CB8AC3E}">
        <p14:creationId xmlns:p14="http://schemas.microsoft.com/office/powerpoint/2010/main" val="2072433721"/>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custDataLst>
              <p:tags r:id="rId1"/>
            </p:custDataLst>
            <p:extLst>
              <p:ext uri="{D42A27DB-BD31-4B8C-83A1-F6EECF244321}">
                <p14:modId xmlns:p14="http://schemas.microsoft.com/office/powerpoint/2010/main" val="1509057508"/>
              </p:ext>
            </p:extLst>
          </p:nvPr>
        </p:nvGraphicFramePr>
        <p:xfrm>
          <a:off x="933777" y="1168934"/>
          <a:ext cx="7174973" cy="4991100"/>
        </p:xfrm>
        <a:graphic>
          <a:graphicData uri="http://schemas.openxmlformats.org/drawingml/2006/table">
            <a:tbl>
              <a:tblPr>
                <a:tableStyleId>{5C22544A-7EE6-4342-B048-85BDC9FD1C3A}</a:tableStyleId>
              </a:tblPr>
              <a:tblGrid>
                <a:gridCol w="208280">
                  <a:extLst>
                    <a:ext uri="{9D8B030D-6E8A-4147-A177-3AD203B41FA5}">
                      <a16:colId xmlns="" xmlns:a16="http://schemas.microsoft.com/office/drawing/2014/main" val="20000"/>
                    </a:ext>
                  </a:extLst>
                </a:gridCol>
                <a:gridCol w="208280">
                  <a:extLst>
                    <a:ext uri="{9D8B030D-6E8A-4147-A177-3AD203B41FA5}">
                      <a16:colId xmlns="" xmlns:a16="http://schemas.microsoft.com/office/drawing/2014/main" val="20001"/>
                    </a:ext>
                  </a:extLst>
                </a:gridCol>
                <a:gridCol w="3131924">
                  <a:extLst>
                    <a:ext uri="{9D8B030D-6E8A-4147-A177-3AD203B41FA5}">
                      <a16:colId xmlns="" xmlns:a16="http://schemas.microsoft.com/office/drawing/2014/main" val="20002"/>
                    </a:ext>
                  </a:extLst>
                </a:gridCol>
                <a:gridCol w="208280">
                  <a:extLst>
                    <a:ext uri="{9D8B030D-6E8A-4147-A177-3AD203B41FA5}">
                      <a16:colId xmlns="" xmlns:a16="http://schemas.microsoft.com/office/drawing/2014/main" val="20003"/>
                    </a:ext>
                  </a:extLst>
                </a:gridCol>
                <a:gridCol w="208280">
                  <a:extLst>
                    <a:ext uri="{9D8B030D-6E8A-4147-A177-3AD203B41FA5}">
                      <a16:colId xmlns="" xmlns:a16="http://schemas.microsoft.com/office/drawing/2014/main" val="20004"/>
                    </a:ext>
                  </a:extLst>
                </a:gridCol>
                <a:gridCol w="208280">
                  <a:extLst>
                    <a:ext uri="{9D8B030D-6E8A-4147-A177-3AD203B41FA5}">
                      <a16:colId xmlns="" xmlns:a16="http://schemas.microsoft.com/office/drawing/2014/main" val="20005"/>
                    </a:ext>
                  </a:extLst>
                </a:gridCol>
                <a:gridCol w="3001649">
                  <a:extLst>
                    <a:ext uri="{9D8B030D-6E8A-4147-A177-3AD203B41FA5}">
                      <a16:colId xmlns="" xmlns:a16="http://schemas.microsoft.com/office/drawing/2014/main" val="20006"/>
                    </a:ext>
                  </a:extLst>
                </a:gridCol>
              </a:tblGrid>
              <a:tr h="759485">
                <a:tc>
                  <a:txBody>
                    <a:bodyPr/>
                    <a:lstStyle/>
                    <a:p>
                      <a:pPr marL="19628" algn="ctr"/>
                      <a:endParaRPr lang="fr-CA" sz="850" noProof="0">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r>
                        <a:rPr lang="fr-CA" sz="850" noProof="0">
                          <a:cs typeface="Calibri"/>
                          <a:sym typeface="Wingdings 2" panose="05020102010507070707" pitchFamily="18" charset="2"/>
                        </a:rPr>
                        <a:t></a:t>
                      </a:r>
                      <a:endParaRPr lang="fr-CA" sz="850" noProof="0">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tabLst>
                          <a:tab pos="228600" algn="l"/>
                        </a:tabLst>
                      </a:pPr>
                      <a:r>
                        <a:rPr lang="fr-CA" sz="850" b="1" noProof="0" dirty="0">
                          <a:cs typeface="Calibri"/>
                        </a:rPr>
                        <a:t>Concevoir avec les utilisateurs</a:t>
                      </a:r>
                    </a:p>
                    <a:p>
                      <a:pPr marL="111125" marR="0" lvl="0" indent="-111125"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Mener des recherches auprès des utilisateurs pour comprendre leurs besoins et les problèmes que nous voulons résoudre.</a:t>
                      </a:r>
                    </a:p>
                    <a:p>
                      <a:pPr marL="111125" marR="0" lvl="0" indent="-111125"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Mener des essais continus auprès des utilisateurs pour orienter la conception et l’élaboration.</a:t>
                      </a:r>
                    </a:p>
                    <a:p>
                      <a:pPr marL="19628"/>
                      <a:endParaRPr lang="fr-CA" sz="850" noProof="0" dirty="0">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mn-cs"/>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kern="1200" noProof="0">
                          <a:solidFill>
                            <a:schemeClr val="dk1"/>
                          </a:solidFill>
                          <a:latin typeface="+mn-lt"/>
                          <a:ea typeface="+mn-ea"/>
                          <a:cs typeface="+mn-cs"/>
                          <a:sym typeface="Wingdings 2" panose="05020102010507070707" pitchFamily="18" charset="2"/>
                        </a:rPr>
                        <a:t></a:t>
                      </a:r>
                      <a:endParaRPr lang="fr-CA" sz="850" kern="1200" noProof="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a:solidFill>
                            <a:prstClr val="black"/>
                          </a:solidFill>
                          <a:latin typeface="+mn-lt"/>
                          <a:ea typeface="+mn-ea"/>
                          <a:cs typeface="Calibri"/>
                        </a:rPr>
                        <a:t>Intégrer l’accessibilité dès le départ</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a:solidFill>
                            <a:schemeClr val="dk1"/>
                          </a:solidFill>
                          <a:latin typeface="+mn-lt"/>
                          <a:ea typeface="+mn-ea"/>
                          <a:cs typeface="+mn-cs"/>
                        </a:rPr>
                        <a:t>Les services doivent satisfaire aux normes d’accessibilité ou les dépasser.</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a:solidFill>
                            <a:schemeClr val="dk1"/>
                          </a:solidFill>
                          <a:latin typeface="+mn-lt"/>
                          <a:ea typeface="+mn-ea"/>
                          <a:cs typeface="+mn-cs"/>
                        </a:rPr>
                        <a:t>Les utilisateurs ayant des besoins particuliers devraient être mis à contribution dès le départ afin de confirmer ce que la prestation de services convienne à tout le monde.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792088">
                <a:tc>
                  <a:txBody>
                    <a:bodyPr/>
                    <a:lstStyle/>
                    <a:p>
                      <a:pPr marL="0" lvl="1" indent="0" algn="ctr">
                        <a:buFont typeface="Calibri"/>
                        <a:buNone/>
                        <a:tabLst>
                          <a:tab pos="114300" algn="l"/>
                        </a:tabLst>
                      </a:pPr>
                      <a:endParaRPr lang="fr-CA" sz="850" kern="1200" noProof="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fr-CA" sz="850" kern="1200" noProof="0">
                          <a:solidFill>
                            <a:schemeClr val="dk1"/>
                          </a:solidFill>
                          <a:latin typeface="+mn-lt"/>
                          <a:ea typeface="+mn-ea"/>
                          <a:cs typeface="+mn-cs"/>
                          <a:sym typeface="Wingdings 2" panose="05020102010507070707" pitchFamily="18" charset="2"/>
                        </a:rPr>
                        <a:t></a:t>
                      </a:r>
                      <a:endParaRPr lang="fr-CA" sz="850" kern="1200" noProof="0">
                        <a:solidFill>
                          <a:schemeClr val="dk1"/>
                        </a:solidFill>
                        <a:latin typeface="+mn-lt"/>
                        <a:ea typeface="+mn-ea"/>
                        <a:cs typeface="+mn-cs"/>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ct val="0"/>
                        </a:spcBef>
                        <a:spcAft>
                          <a:spcPct val="0"/>
                        </a:spcAft>
                        <a:buClrTx/>
                        <a:buSzTx/>
                        <a:buFont typeface="Arial" panose="020B0604020202020204" pitchFamily="34" charset="0"/>
                        <a:buNone/>
                        <a:tabLst>
                          <a:tab pos="114300" algn="l"/>
                        </a:tabLst>
                        <a:defRPr/>
                      </a:pPr>
                      <a:r>
                        <a:rPr lang="fr-CA" sz="850" b="1" kern="1200" spc="-3" noProof="0" dirty="0">
                          <a:solidFill>
                            <a:prstClr val="black"/>
                          </a:solidFill>
                          <a:latin typeface="+mn-lt"/>
                          <a:ea typeface="+mn-ea"/>
                          <a:cs typeface="Calibri"/>
                        </a:rPr>
                        <a:t>Itérer et améliorer fréquemment</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Élaborer des services au moyen de méthodes souples, itératives et axées sur l’utilisateur. </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S’améliorer continuellement en réponse aux besoins des utilisateurs. </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Essayer de nouvelles choses, commencer par de petits pas puis prendre de l’expansion.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noProof="0"/>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noProof="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noProof="0">
                          <a:sym typeface="Wingdings 2" panose="05020102010507070707" pitchFamily="18" charset="2"/>
                        </a:rPr>
                        <a:t></a:t>
                      </a:r>
                      <a:endParaRPr lang="fr-CA" sz="850" noProof="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a:solidFill>
                            <a:prstClr val="black"/>
                          </a:solidFill>
                          <a:latin typeface="+mn-lt"/>
                          <a:ea typeface="+mn-ea"/>
                          <a:cs typeface="Calibri"/>
                        </a:rPr>
                        <a:t>Habiliter le personnel à offrir de meilleurs services</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Veiller à ce que les membres du personnel aient accès aux outils, à la formation et aux technologies dont ils ont besoin.</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Habiliter l’équipe à prendre des décisions tout au long de la conception, de la mise sur pied et de l’exploitation du service.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792088">
                <a:tc>
                  <a:txBody>
                    <a:bodyPr/>
                    <a:lstStyle/>
                    <a:p>
                      <a:pPr marL="0" lvl="1" indent="0" algn="ctr">
                        <a:buFont typeface="Arial" panose="020B0604020202020204" pitchFamily="34" charset="0"/>
                        <a:buNone/>
                        <a:tabLst>
                          <a:tab pos="114300" algn="l"/>
                        </a:tabLst>
                      </a:pPr>
                      <a:endParaRPr lang="fr-CA" sz="850" noProof="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Arial" panose="020B0604020202020204" pitchFamily="34" charset="0"/>
                        <a:buNone/>
                        <a:tabLst>
                          <a:tab pos="114300" algn="l"/>
                        </a:tabLst>
                      </a:pPr>
                      <a:r>
                        <a:rPr lang="fr-CA" sz="850" noProof="0">
                          <a:sym typeface="Wingdings 2" panose="05020102010507070707" pitchFamily="18" charset="2"/>
                        </a:rPr>
                        <a:t></a:t>
                      </a:r>
                      <a:endParaRPr lang="fr-CA" sz="850" noProof="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tab pos="114300" algn="l"/>
                        </a:tabLst>
                        <a:defRPr/>
                      </a:pPr>
                      <a:r>
                        <a:rPr lang="fr-CA" sz="850" b="1" kern="1200" spc="-3" noProof="0" dirty="0">
                          <a:solidFill>
                            <a:prstClr val="black"/>
                          </a:solidFill>
                          <a:latin typeface="+mn-lt"/>
                          <a:ea typeface="+mn-ea"/>
                          <a:cs typeface="Calibri"/>
                        </a:rPr>
                        <a:t>Travailler dans un environnement ouvert par défaut</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Communiquer de façon ouverte des éléments de preuve, des résultats de recherche et des prises de décisions. </a:t>
                      </a:r>
                    </a:p>
                    <a:p>
                      <a:pPr marL="114300" marR="0" lvl="1"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Faites en sorte que tous les données, renseignements et nouveaux codes non confidentiels développés dans le cadre de la prestation de services soient accessibles au monde extérieur qui pourra les partager et les réutiliser sous licence ouverte.</a:t>
                      </a:r>
                    </a:p>
                    <a:p>
                      <a:pPr marL="0" marR="0" lvl="1" indent="0" algn="l" defTabSz="914400" rtl="0" eaLnBrk="1" fontAlgn="auto" latinLnBrk="0" hangingPunct="1">
                        <a:lnSpc>
                          <a:spcPct val="100000"/>
                        </a:lnSpc>
                        <a:spcBef>
                          <a:spcPct val="0"/>
                        </a:spcBef>
                        <a:spcAft>
                          <a:spcPct val="0"/>
                        </a:spcAft>
                        <a:buClrTx/>
                        <a:buSzTx/>
                        <a:buFont typeface="Wingdings" panose="05000000000000000000" pitchFamily="2" charset="2"/>
                        <a:buNone/>
                        <a:tabLst>
                          <a:tab pos="114300" algn="l"/>
                        </a:tabLst>
                        <a:defRPr/>
                      </a:pPr>
                      <a:endParaRPr lang="fr-CA" sz="850" kern="1200" noProof="0" dirty="0">
                        <a:solidFill>
                          <a:prstClr val="black"/>
                        </a:solidFill>
                        <a:latin typeface="+mn-lt"/>
                        <a:ea typeface="+mn-ea"/>
                        <a:cs typeface="Calibri"/>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kern="1200" noProof="0">
                          <a:solidFill>
                            <a:schemeClr val="dk1"/>
                          </a:solidFill>
                          <a:latin typeface="+mn-lt"/>
                          <a:ea typeface="+mn-ea"/>
                          <a:cs typeface="Calibri"/>
                          <a:sym typeface="Wingdings 2" panose="05020102010507070707" pitchFamily="18" charset="2"/>
                        </a:rPr>
                        <a:t></a:t>
                      </a: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a:solidFill>
                            <a:prstClr val="black"/>
                          </a:solidFill>
                          <a:latin typeface="+mn-lt"/>
                          <a:ea typeface="+mn-ea"/>
                          <a:cs typeface="Calibri"/>
                        </a:rPr>
                        <a:t>Être de bons dépositaires de données</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Recueillir les données auprès des utilisateurs une seule fois et les réutiliser dans la mesure du possible.</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Veiller à ce que les données soient recueillies et stockées de manière sécuritaire pour permettre à d’autres de facilement les réutiliser pour offrir des 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812460">
                <a:tc>
                  <a:txBody>
                    <a:bodyPr/>
                    <a:lstStyle/>
                    <a:p>
                      <a:pPr marL="0" lvl="1" indent="0" algn="ctr">
                        <a:buFont typeface="Calibri"/>
                        <a:buNone/>
                        <a:tabLst>
                          <a:tab pos="114300" algn="l"/>
                        </a:tabLst>
                      </a:pP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fr-CA" sz="850" kern="1200" noProof="0">
                          <a:solidFill>
                            <a:schemeClr val="dk1"/>
                          </a:solidFill>
                          <a:latin typeface="+mn-lt"/>
                          <a:ea typeface="+mn-ea"/>
                          <a:cs typeface="Calibri"/>
                          <a:sym typeface="Wingdings 2" panose="05020102010507070707" pitchFamily="18" charset="2"/>
                        </a:rPr>
                        <a:t></a:t>
                      </a: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fr-CA" sz="850" b="1" kern="1200" spc="-3" noProof="0" dirty="0">
                          <a:solidFill>
                            <a:prstClr val="black"/>
                          </a:solidFill>
                          <a:latin typeface="+mn-lt"/>
                          <a:ea typeface="+mn-ea"/>
                          <a:cs typeface="Calibri"/>
                        </a:rPr>
                        <a:t>Utiliser des normes et des solutions ouvertes</a:t>
                      </a:r>
                    </a:p>
                    <a:p>
                      <a:pPr marL="114300" marR="0" lvl="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 Tirer profit de normes ouvertes et adopter des pratiques exemplaires, y compris le recours à un logiciel ouvert, le cas échéant.</a:t>
                      </a:r>
                    </a:p>
                    <a:p>
                      <a:pPr marL="114300" marR="0" lvl="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Concevoir des services et des plateformes qui sont transparents pour que les Canadiens puissent les utiliser, quel que soit l’appareil ou le moyen qu’ils utilisent.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kern="1200" noProof="0">
                          <a:solidFill>
                            <a:schemeClr val="dk1"/>
                          </a:solidFill>
                          <a:latin typeface="+mn-lt"/>
                          <a:ea typeface="+mn-ea"/>
                          <a:cs typeface="Calibri"/>
                          <a:sym typeface="Wingdings 2" panose="05020102010507070707" pitchFamily="18" charset="2"/>
                        </a:rPr>
                        <a:t></a:t>
                      </a: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a:solidFill>
                            <a:prstClr val="black"/>
                          </a:solidFill>
                          <a:latin typeface="+mn-lt"/>
                          <a:ea typeface="+mn-ea"/>
                          <a:cs typeface="Calibri"/>
                        </a:rPr>
                        <a:t>Concevoir des services éthiques</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Veiller à ce que tout le monde reçoive un traitement équitable. </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228600" algn="l"/>
                        </a:tabLst>
                        <a:defRPr/>
                      </a:pPr>
                      <a:r>
                        <a:rPr lang="fr-CA" sz="850" kern="1200" noProof="0">
                          <a:solidFill>
                            <a:schemeClr val="dk1"/>
                          </a:solidFill>
                          <a:latin typeface="+mn-lt"/>
                          <a:ea typeface="+mn-ea"/>
                          <a:cs typeface="+mn-cs"/>
                        </a:rPr>
                        <a:t>Se conformer aux lignes directrices en matière d’éthique dans la conception et l’utilisation de systèmes qui automatisent la prise de décisions (comme l’utilisation de l’intelligence artificielle).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891720">
                <a:tc>
                  <a:txBody>
                    <a:bodyPr/>
                    <a:lstStyle/>
                    <a:p>
                      <a:pPr marL="0" lvl="1" indent="0" algn="ctr">
                        <a:buFont typeface="Calibri"/>
                        <a:buNone/>
                        <a:tabLst>
                          <a:tab pos="114300" algn="l"/>
                        </a:tabLst>
                      </a:pPr>
                      <a:endParaRPr lang="fr-CA" sz="850" noProof="0"/>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lvl="1" indent="0" algn="ctr">
                        <a:buFont typeface="Calibri"/>
                        <a:buNone/>
                        <a:tabLst>
                          <a:tab pos="114300" algn="l"/>
                        </a:tabLst>
                      </a:pPr>
                      <a:r>
                        <a:rPr lang="fr-CA" sz="850" noProof="0">
                          <a:sym typeface="Wingdings 2" panose="05020102010507070707" pitchFamily="18" charset="2"/>
                        </a:rPr>
                        <a:t></a:t>
                      </a:r>
                      <a:endParaRPr lang="fr-CA" sz="850" noProof="0"/>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lang="fr-CA" sz="850" b="1" kern="1200" spc="-3" noProof="0" dirty="0">
                          <a:solidFill>
                            <a:prstClr val="black"/>
                          </a:solidFill>
                          <a:latin typeface="+mn-lt"/>
                          <a:ea typeface="+mn-ea"/>
                          <a:cs typeface="Calibri"/>
                        </a:rPr>
                        <a:t>Aborder les risques à la sécurité et à la confidentialité</a:t>
                      </a:r>
                    </a:p>
                    <a:p>
                      <a:pPr marL="114300" marR="0" lvl="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Adopter une approche équilibrée en matière de gestion des risques en mettant en œuvre des mesures appropriées en matière de confidentialité et de sécurité.</a:t>
                      </a:r>
                    </a:p>
                    <a:p>
                      <a:pPr marL="114300" marR="0" lvl="0" indent="-11430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fr-CA" sz="850" kern="1200" noProof="0" dirty="0">
                          <a:solidFill>
                            <a:schemeClr val="dk1"/>
                          </a:solidFill>
                          <a:latin typeface="+mn-lt"/>
                          <a:ea typeface="+mn-ea"/>
                          <a:cs typeface="+mn-cs"/>
                        </a:rPr>
                        <a:t>Éliminer toute friction dans le cadre des mesures de sécurité pour s’assurer qu’elles n’imposent pas de fardeau aux utilisateurs.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algn="ctr">
                        <a:tabLst>
                          <a:tab pos="228600" algn="l"/>
                        </a:tabLst>
                      </a:pPr>
                      <a:r>
                        <a:rPr lang="fr-CA" sz="850" kern="1200" noProof="0">
                          <a:solidFill>
                            <a:schemeClr val="dk1"/>
                          </a:solidFill>
                          <a:latin typeface="+mn-lt"/>
                          <a:ea typeface="+mn-ea"/>
                          <a:cs typeface="Calibri"/>
                          <a:sym typeface="Wingdings 2" panose="05020102010507070707" pitchFamily="18" charset="2"/>
                        </a:rPr>
                        <a:t></a:t>
                      </a:r>
                      <a:endParaRPr lang="fr-CA" sz="850" kern="1200" noProof="0">
                        <a:solidFill>
                          <a:schemeClr val="dk1"/>
                        </a:solidFill>
                        <a:latin typeface="+mn-lt"/>
                        <a:ea typeface="+mn-ea"/>
                        <a:cs typeface="Calibri"/>
                      </a:endParaRPr>
                    </a:p>
                  </a:txBody>
                  <a:tcPr>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9628" marR="0" lvl="0" indent="0" algn="l" defTabSz="914400" rtl="0" eaLnBrk="1" fontAlgn="auto" latinLnBrk="0" hangingPunct="1">
                        <a:lnSpc>
                          <a:spcPct val="100000"/>
                        </a:lnSpc>
                        <a:spcBef>
                          <a:spcPct val="0"/>
                        </a:spcBef>
                        <a:spcAft>
                          <a:spcPct val="0"/>
                        </a:spcAft>
                        <a:buClrTx/>
                        <a:buSzTx/>
                        <a:buFontTx/>
                        <a:buNone/>
                        <a:tabLst>
                          <a:tab pos="228600" algn="l"/>
                        </a:tabLst>
                        <a:defRPr/>
                      </a:pPr>
                      <a:r>
                        <a:rPr lang="fr-CA" sz="850" b="1" kern="1200" spc="-3" noProof="0" dirty="0">
                          <a:solidFill>
                            <a:prstClr val="black"/>
                          </a:solidFill>
                          <a:latin typeface="+mn-lt"/>
                          <a:ea typeface="+mn-ea"/>
                          <a:cs typeface="Calibri"/>
                        </a:rPr>
                        <a:t>Collaborer à grande échelle</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Créer des équipes multidisciplinaires ayant la gamme de compétences nécessaires pour réaliser un objectif commun. </a:t>
                      </a:r>
                    </a:p>
                    <a:p>
                      <a:pPr marL="114300" marR="0" lvl="0" indent="-95250" algn="l" defTabSz="914400" rtl="0" eaLnBrk="1" fontAlgn="auto" latinLnBrk="0" hangingPunct="1">
                        <a:lnSpc>
                          <a:spcPct val="100000"/>
                        </a:lnSpc>
                        <a:spcBef>
                          <a:spcPct val="0"/>
                        </a:spcBef>
                        <a:spcAft>
                          <a:spcPct val="0"/>
                        </a:spcAft>
                        <a:buClrTx/>
                        <a:buSzTx/>
                        <a:buFont typeface="Arial" panose="020B0604020202020204" pitchFamily="34" charset="0"/>
                        <a:buChar char="•"/>
                        <a:tabLst>
                          <a:tab pos="114300" algn="l"/>
                        </a:tabLst>
                        <a:defRPr/>
                      </a:pPr>
                      <a:r>
                        <a:rPr lang="fr-CA" sz="850" kern="1200" noProof="0" dirty="0">
                          <a:solidFill>
                            <a:schemeClr val="dk1"/>
                          </a:solidFill>
                          <a:latin typeface="+mn-lt"/>
                          <a:ea typeface="+mn-ea"/>
                          <a:cs typeface="+mn-cs"/>
                        </a:rPr>
                        <a:t>Partager et collaborer sans contraintes. Définir et créer des partenariats qui aident à offrir de la valeur aux utilisateurs.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bl>
          </a:graphicData>
        </a:graphic>
      </p:graphicFrame>
      <p:sp>
        <p:nvSpPr>
          <p:cNvPr id="11" name="Title 2"/>
          <p:cNvSpPr>
            <a:spLocks noGrp="1"/>
          </p:cNvSpPr>
          <p:nvPr>
            <p:ph type="title"/>
            <p:custDataLst>
              <p:tags r:id="rId2"/>
            </p:custDataLst>
          </p:nvPr>
        </p:nvSpPr>
        <p:spPr>
          <a:xfrm>
            <a:off x="857643" y="-3708"/>
            <a:ext cx="4830481" cy="878670"/>
          </a:xfrm>
        </p:spPr>
        <p:txBody>
          <a:bodyPr/>
          <a:lstStyle/>
          <a:p>
            <a:pPr marL="0" indent="0"/>
            <a:r>
              <a:rPr lang="fr-CA" sz="1800" b="1">
                <a:solidFill>
                  <a:schemeClr val="tx1">
                    <a:lumMod val="65000"/>
                    <a:lumOff val="35000"/>
                  </a:schemeClr>
                </a:solidFill>
              </a:rPr>
              <a:t>APPENDICE 1 :   </a:t>
            </a:r>
            <a:br>
              <a:rPr lang="fr-CA" sz="1800" b="1">
                <a:solidFill>
                  <a:schemeClr val="tx1">
                    <a:lumMod val="65000"/>
                    <a:lumOff val="35000"/>
                  </a:schemeClr>
                </a:solidFill>
              </a:rPr>
            </a:br>
            <a:r>
              <a:rPr lang="fr-CA" sz="1800" b="1">
                <a:solidFill>
                  <a:schemeClr val="tx1">
                    <a:lumMod val="65000"/>
                    <a:lumOff val="35000"/>
                  </a:schemeClr>
                </a:solidFill>
              </a:rPr>
              <a:t>Harmonisation numérique</a:t>
            </a:r>
          </a:p>
        </p:txBody>
      </p:sp>
      <p:grpSp>
        <p:nvGrpSpPr>
          <p:cNvPr id="4" name="Group 3"/>
          <p:cNvGrpSpPr/>
          <p:nvPr>
            <p:custDataLst>
              <p:tags r:id="rId3"/>
            </p:custDataLst>
          </p:nvPr>
        </p:nvGrpSpPr>
        <p:grpSpPr>
          <a:xfrm>
            <a:off x="23607" y="6377987"/>
            <a:ext cx="1788299" cy="461665"/>
            <a:chOff x="1113081" y="6387715"/>
            <a:chExt cx="1788299" cy="461665"/>
          </a:xfrm>
        </p:grpSpPr>
        <p:sp>
          <p:nvSpPr>
            <p:cNvPr id="5" name="Rectangle 4"/>
            <p:cNvSpPr/>
            <p:nvPr/>
          </p:nvSpPr>
          <p:spPr>
            <a:xfrm>
              <a:off x="2352608" y="6634818"/>
              <a:ext cx="128016" cy="1280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sp>
          <p:nvSpPr>
            <p:cNvPr id="6" name="TextBox 5"/>
            <p:cNvSpPr txBox="1"/>
            <p:nvPr/>
          </p:nvSpPr>
          <p:spPr>
            <a:xfrm>
              <a:off x="1113081" y="6387715"/>
              <a:ext cx="1551267" cy="213573"/>
            </a:xfrm>
            <a:prstGeom prst="rect">
              <a:avLst/>
            </a:prstGeom>
            <a:noFill/>
          </p:spPr>
          <p:txBody>
            <a:bodyPr wrap="none" rtlCol="0">
              <a:spAutoFit/>
            </a:bodyPr>
            <a:lstStyle/>
            <a:p>
              <a:r>
                <a:rPr lang="fr-CA" sz="800">
                  <a:solidFill>
                    <a:prstClr val="black"/>
                  </a:solidFill>
                  <a:latin typeface="Calibri"/>
                </a:rPr>
                <a:t>Harmonisation de l’architecture :</a:t>
              </a:r>
            </a:p>
          </p:txBody>
        </p:sp>
        <p:sp>
          <p:nvSpPr>
            <p:cNvPr id="7" name="TextBox 6"/>
            <p:cNvSpPr txBox="1"/>
            <p:nvPr/>
          </p:nvSpPr>
          <p:spPr>
            <a:xfrm>
              <a:off x="1261278" y="6581258"/>
              <a:ext cx="540533" cy="200055"/>
            </a:xfrm>
            <a:prstGeom prst="rect">
              <a:avLst/>
            </a:prstGeom>
            <a:noFill/>
          </p:spPr>
          <p:txBody>
            <a:bodyPr wrap="none" rtlCol="0">
              <a:spAutoFit/>
            </a:bodyPr>
            <a:lstStyle/>
            <a:p>
              <a:r>
                <a:rPr lang="fr-CA" sz="700">
                  <a:solidFill>
                    <a:prstClr val="black"/>
                  </a:solidFill>
                  <a:latin typeface="Calibri"/>
                </a:rPr>
                <a:t>Complète</a:t>
              </a:r>
            </a:p>
          </p:txBody>
        </p:sp>
        <p:sp>
          <p:nvSpPr>
            <p:cNvPr id="8" name="TextBox 7"/>
            <p:cNvSpPr txBox="1"/>
            <p:nvPr/>
          </p:nvSpPr>
          <p:spPr>
            <a:xfrm>
              <a:off x="1776544" y="6581258"/>
              <a:ext cx="489236" cy="200055"/>
            </a:xfrm>
            <a:prstGeom prst="rect">
              <a:avLst/>
            </a:prstGeom>
            <a:noFill/>
          </p:spPr>
          <p:txBody>
            <a:bodyPr wrap="none" rtlCol="0">
              <a:spAutoFit/>
            </a:bodyPr>
            <a:lstStyle/>
            <a:p>
              <a:r>
                <a:rPr lang="fr-CA" sz="700">
                  <a:solidFill>
                    <a:prstClr val="black"/>
                  </a:solidFill>
                  <a:latin typeface="Calibri"/>
                </a:rPr>
                <a:t>Partielle</a:t>
              </a:r>
            </a:p>
          </p:txBody>
        </p:sp>
        <p:sp>
          <p:nvSpPr>
            <p:cNvPr id="9" name="TextBox 8"/>
            <p:cNvSpPr txBox="1"/>
            <p:nvPr/>
          </p:nvSpPr>
          <p:spPr>
            <a:xfrm>
              <a:off x="2442600" y="6581258"/>
              <a:ext cx="458780" cy="200055"/>
            </a:xfrm>
            <a:prstGeom prst="rect">
              <a:avLst/>
            </a:prstGeom>
            <a:noFill/>
          </p:spPr>
          <p:txBody>
            <a:bodyPr wrap="none" rtlCol="0">
              <a:spAutoFit/>
            </a:bodyPr>
            <a:lstStyle/>
            <a:p>
              <a:r>
                <a:rPr lang="fr-CA" sz="700">
                  <a:solidFill>
                    <a:prstClr val="black"/>
                  </a:solidFill>
                  <a:latin typeface="Calibri"/>
                </a:rPr>
                <a:t>Aucune</a:t>
              </a:r>
            </a:p>
          </p:txBody>
        </p:sp>
        <p:sp>
          <p:nvSpPr>
            <p:cNvPr id="10" name="Rectangle 9"/>
            <p:cNvSpPr/>
            <p:nvPr/>
          </p:nvSpPr>
          <p:spPr>
            <a:xfrm>
              <a:off x="1113081" y="6405479"/>
              <a:ext cx="1668073" cy="443901"/>
            </a:xfrm>
            <a:prstGeom prst="rect">
              <a:avLst/>
            </a:prstGeom>
            <a:no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sp>
          <p:nvSpPr>
            <p:cNvPr id="12" name="Isosceles Triangle 11"/>
            <p:cNvSpPr/>
            <p:nvPr/>
          </p:nvSpPr>
          <p:spPr>
            <a:xfrm>
              <a:off x="1196091" y="6608063"/>
              <a:ext cx="128016" cy="146304"/>
            </a:xfrm>
            <a:prstGeom prst="triangle">
              <a:avLst/>
            </a:prstGeom>
            <a:solidFill>
              <a:srgbClr val="218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3" name="Oval 12"/>
            <p:cNvSpPr/>
            <p:nvPr/>
          </p:nvSpPr>
          <p:spPr>
            <a:xfrm>
              <a:off x="1723291" y="6626351"/>
              <a:ext cx="108012" cy="128016"/>
            </a:xfrm>
            <a:prstGeom prst="ellipse">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prstClr val="white"/>
                </a:solidFill>
              </a:endParaRPr>
            </a:p>
          </p:txBody>
        </p:sp>
      </p:grpSp>
      <p:sp>
        <p:nvSpPr>
          <p:cNvPr id="2" name="TextBox 1">
            <a:extLst>
              <a:ext uri="{FF2B5EF4-FFF2-40B4-BE49-F238E27FC236}">
                <a16:creationId xmlns="" xmlns:a16="http://schemas.microsoft.com/office/drawing/2014/main" id="{58187B6E-C734-4937-9B61-43DA20BE9E8F}"/>
              </a:ext>
            </a:extLst>
          </p:cNvPr>
          <p:cNvSpPr txBox="1"/>
          <p:nvPr>
            <p:custDataLst>
              <p:tags r:id="rId4"/>
            </p:custDataLst>
          </p:nvPr>
        </p:nvSpPr>
        <p:spPr>
          <a:xfrm>
            <a:off x="0" y="0"/>
            <a:ext cx="3810000" cy="1270000"/>
          </a:xfrm>
          <a:prstGeom prst="rect">
            <a:avLst/>
          </a:prstGeom>
          <a:noFill/>
        </p:spPr>
        <p:txBody>
          <a:bodyPr vert="horz" rtlCol="0">
            <a:spAutoFit/>
          </a:bodyPr>
          <a:lstStyle/>
          <a:p>
            <a:endParaRPr lang="en-CA"/>
          </a:p>
        </p:txBody>
      </p:sp>
      <p:sp>
        <p:nvSpPr>
          <p:cNvPr id="14" name="TextBox 13">
            <a:extLst>
              <a:ext uri="{FF2B5EF4-FFF2-40B4-BE49-F238E27FC236}">
                <a16:creationId xmlns="" xmlns:a16="http://schemas.microsoft.com/office/drawing/2014/main" id="{C8C17950-0952-467F-B02A-B7408F6DC89C}"/>
              </a:ext>
            </a:extLst>
          </p:cNvPr>
          <p:cNvSpPr txBox="1"/>
          <p:nvPr>
            <p:custDataLst>
              <p:tags r:id="rId5"/>
            </p:custDataLst>
          </p:nvPr>
        </p:nvSpPr>
        <p:spPr>
          <a:xfrm>
            <a:off x="0" y="0"/>
            <a:ext cx="3810000" cy="1270000"/>
          </a:xfrm>
          <a:prstGeom prst="rect">
            <a:avLst/>
          </a:prstGeom>
          <a:noFill/>
        </p:spPr>
        <p:txBody>
          <a:bodyPr vert="horz" rtlCol="0">
            <a:spAutoFit/>
          </a:bodyPr>
          <a:lstStyle/>
          <a:p>
            <a:endParaRPr lang="en-CA"/>
          </a:p>
        </p:txBody>
      </p:sp>
      <p:sp>
        <p:nvSpPr>
          <p:cNvPr id="15" name="TextBox 14">
            <a:extLst>
              <a:ext uri="{FF2B5EF4-FFF2-40B4-BE49-F238E27FC236}">
                <a16:creationId xmlns="" xmlns:a16="http://schemas.microsoft.com/office/drawing/2014/main" id="{914211E6-8A72-4BEE-89CC-F2F2F9F95ABD}"/>
              </a:ext>
            </a:extLst>
          </p:cNvPr>
          <p:cNvSpPr txBox="1"/>
          <p:nvPr>
            <p:custDataLst>
              <p:tags r:id="rId6"/>
            </p:custDataLst>
          </p:nvPr>
        </p:nvSpPr>
        <p:spPr>
          <a:xfrm>
            <a:off x="0" y="0"/>
            <a:ext cx="3810000" cy="1270000"/>
          </a:xfrm>
          <a:prstGeom prst="rect">
            <a:avLst/>
          </a:prstGeom>
          <a:noFill/>
        </p:spPr>
        <p:txBody>
          <a:bodyPr vert="horz" rtlCol="0">
            <a:spAutoFit/>
          </a:bodyPr>
          <a:lstStyle/>
          <a:p>
            <a:endParaRPr lang="en-CA"/>
          </a:p>
        </p:txBody>
      </p:sp>
    </p:spTree>
    <p:extLst>
      <p:ext uri="{BB962C8B-B14F-4D97-AF65-F5344CB8AC3E}">
        <p14:creationId xmlns:p14="http://schemas.microsoft.com/office/powerpoint/2010/main" val="2839959404"/>
      </p:ext>
    </p:extLst>
  </p:cSld>
  <p:clrMapOvr>
    <a:masterClrMapping/>
  </p:clrMapOvr>
  <mc:AlternateContent xmlns:mc="http://schemas.openxmlformats.org/markup-compatibility/2006" xmlns:p14="http://schemas.microsoft.com/office/powerpoint/2010/main">
    <mc:Choice Requires="p14">
      <p:transition p14:dur="0"/>
    </mc:Choice>
    <mc:Fallback xmlns:p15="http://schemas.microsoft.com/office/powerpoint/2012/main"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04.19"/>
  <p:tag name="AS_TITLE" val="Aspose.Slides for .NET 4.0"/>
  <p:tag name="AS_VERSION" val="17.4"/>
  <p:tag name="ENGAGE" val="{&quot;SavedSwatch&quot;:&quot;-16756366|-13593164|-13155766|-3334100|-3351552|Conseil du Trésor&quot;,&quot;Id&quot;:&quot;5d7ba9aa3741462c6414c9dc&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9"/>
</p:tagLst>
</file>

<file path=ppt/tags/tag100.xml><?xml version="1.0" encoding="utf-8"?>
<p:tagLst xmlns:a="http://schemas.openxmlformats.org/drawingml/2006/main" xmlns:r="http://schemas.openxmlformats.org/officeDocument/2006/relationships" xmlns:p="http://schemas.openxmlformats.org/presentationml/2006/main">
  <p:tag name="NUM" val="13"/>
</p:tagLst>
</file>

<file path=ppt/tags/tag101.xml><?xml version="1.0" encoding="utf-8"?>
<p:tagLst xmlns:a="http://schemas.openxmlformats.org/drawingml/2006/main" xmlns:r="http://schemas.openxmlformats.org/officeDocument/2006/relationships" xmlns:p="http://schemas.openxmlformats.org/presentationml/2006/main">
  <p:tag name="NUM" val="14"/>
</p:tagLst>
</file>

<file path=ppt/tags/tag10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15"/>
</p:tagLst>
</file>

<file path=ppt/tags/tag103.xml><?xml version="1.0" encoding="utf-8"?>
<p:tagLst xmlns:a="http://schemas.openxmlformats.org/drawingml/2006/main" xmlns:r="http://schemas.openxmlformats.org/officeDocument/2006/relationships" xmlns:p="http://schemas.openxmlformats.org/presentationml/2006/main">
  <p:tag name="NUM" val="16"/>
</p:tagLst>
</file>

<file path=ppt/tags/tag104.xml><?xml version="1.0" encoding="utf-8"?>
<p:tagLst xmlns:a="http://schemas.openxmlformats.org/drawingml/2006/main" xmlns:r="http://schemas.openxmlformats.org/officeDocument/2006/relationships" xmlns:p="http://schemas.openxmlformats.org/presentationml/2006/main">
  <p:tag name="NUM" val="17"/>
</p:tagLst>
</file>

<file path=ppt/tags/tag105.xml><?xml version="1.0" encoding="utf-8"?>
<p:tagLst xmlns:a="http://schemas.openxmlformats.org/drawingml/2006/main" xmlns:r="http://schemas.openxmlformats.org/officeDocument/2006/relationships" xmlns:p="http://schemas.openxmlformats.org/presentationml/2006/main">
  <p:tag name="NUM" val="18"/>
</p:tagLst>
</file>

<file path=ppt/tags/tag10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19"/>
</p:tagLst>
</file>

<file path=ppt/tags/tag107.xml><?xml version="1.0" encoding="utf-8"?>
<p:tagLst xmlns:a="http://schemas.openxmlformats.org/drawingml/2006/main" xmlns:r="http://schemas.openxmlformats.org/officeDocument/2006/relationships" xmlns:p="http://schemas.openxmlformats.org/presentationml/2006/main">
  <p:tag name="NUM" val="20"/>
</p:tagLst>
</file>

<file path=ppt/tags/tag108.xml><?xml version="1.0" encoding="utf-8"?>
<p:tagLst xmlns:a="http://schemas.openxmlformats.org/drawingml/2006/main" xmlns:r="http://schemas.openxmlformats.org/officeDocument/2006/relationships" xmlns:p="http://schemas.openxmlformats.org/presentationml/2006/main">
  <p:tag name="NUM" val="21"/>
</p:tagLst>
</file>

<file path=ppt/tags/tag109.xml><?xml version="1.0" encoding="utf-8"?>
<p:tagLst xmlns:a="http://schemas.openxmlformats.org/drawingml/2006/main" xmlns:r="http://schemas.openxmlformats.org/officeDocument/2006/relationships" xmlns:p="http://schemas.openxmlformats.org/presentationml/2006/main">
  <p:tag name="NUM" val="22"/>
</p:tagLst>
</file>

<file path=ppt/tags/tag11.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10"/>
</p:tagLst>
</file>

<file path=ppt/tags/tag110.xml><?xml version="1.0" encoding="utf-8"?>
<p:tagLst xmlns:a="http://schemas.openxmlformats.org/drawingml/2006/main" xmlns:r="http://schemas.openxmlformats.org/officeDocument/2006/relationships" xmlns:p="http://schemas.openxmlformats.org/presentationml/2006/main">
  <p:tag name="NUM" val="1"/>
</p:tagLst>
</file>

<file path=ppt/tags/tag111.xml><?xml version="1.0" encoding="utf-8"?>
<p:tagLst xmlns:a="http://schemas.openxmlformats.org/drawingml/2006/main" xmlns:r="http://schemas.openxmlformats.org/officeDocument/2006/relationships" xmlns:p="http://schemas.openxmlformats.org/presentationml/2006/main">
  <p:tag name="NUM" val="2"/>
</p:tagLst>
</file>

<file path=ppt/tags/tag112.xml><?xml version="1.0" encoding="utf-8"?>
<p:tagLst xmlns:a="http://schemas.openxmlformats.org/drawingml/2006/main" xmlns:r="http://schemas.openxmlformats.org/officeDocument/2006/relationships" xmlns:p="http://schemas.openxmlformats.org/presentationml/2006/main">
  <p:tag name="NUM" val="3"/>
</p:tagLst>
</file>

<file path=ppt/tags/tag113.xml><?xml version="1.0" encoding="utf-8"?>
<p:tagLst xmlns:a="http://schemas.openxmlformats.org/drawingml/2006/main" xmlns:r="http://schemas.openxmlformats.org/officeDocument/2006/relationships" xmlns:p="http://schemas.openxmlformats.org/presentationml/2006/main">
  <p:tag name="NUM" val="4"/>
</p:tagLst>
</file>

<file path=ppt/tags/tag114.xml><?xml version="1.0" encoding="utf-8"?>
<p:tagLst xmlns:a="http://schemas.openxmlformats.org/drawingml/2006/main" xmlns:r="http://schemas.openxmlformats.org/officeDocument/2006/relationships" xmlns:p="http://schemas.openxmlformats.org/presentationml/2006/main">
  <p:tag name="NUM" val="5"/>
</p:tagLst>
</file>

<file path=ppt/tags/tag115.xml><?xml version="1.0" encoding="utf-8"?>
<p:tagLst xmlns:a="http://schemas.openxmlformats.org/drawingml/2006/main" xmlns:r="http://schemas.openxmlformats.org/officeDocument/2006/relationships" xmlns:p="http://schemas.openxmlformats.org/presentationml/2006/main">
  <p:tag name="NUM" val="6"/>
</p:tagLst>
</file>

<file path=ppt/tags/tag116.xml><?xml version="1.0" encoding="utf-8"?>
<p:tagLst xmlns:a="http://schemas.openxmlformats.org/drawingml/2006/main" xmlns:r="http://schemas.openxmlformats.org/officeDocument/2006/relationships" xmlns:p="http://schemas.openxmlformats.org/presentationml/2006/main">
  <p:tag name="NUM" val="1"/>
</p:tagLst>
</file>

<file path=ppt/tags/tag117.xml><?xml version="1.0" encoding="utf-8"?>
<p:tagLst xmlns:a="http://schemas.openxmlformats.org/drawingml/2006/main" xmlns:r="http://schemas.openxmlformats.org/officeDocument/2006/relationships" xmlns:p="http://schemas.openxmlformats.org/presentationml/2006/main">
  <p:tag name="NUM" val="2"/>
</p:tagLst>
</file>

<file path=ppt/tags/tag118.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3"/>
</p:tagLst>
</file>

<file path=ppt/tags/tag119.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1"/>
</p:tagLst>
</file>

<file path=ppt/tags/tag120.xml><?xml version="1.0" encoding="utf-8"?>
<p:tagLst xmlns:a="http://schemas.openxmlformats.org/drawingml/2006/main" xmlns:r="http://schemas.openxmlformats.org/officeDocument/2006/relationships" xmlns:p="http://schemas.openxmlformats.org/presentationml/2006/main">
  <p:tag name="NUM" val="5"/>
</p:tagLst>
</file>

<file path=ppt/tags/tag121.xml><?xml version="1.0" encoding="utf-8"?>
<p:tagLst xmlns:a="http://schemas.openxmlformats.org/drawingml/2006/main" xmlns:r="http://schemas.openxmlformats.org/officeDocument/2006/relationships" xmlns:p="http://schemas.openxmlformats.org/presentationml/2006/main">
  <p:tag name="NUM" val="6"/>
</p:tagLst>
</file>

<file path=ppt/tags/tag122.xml><?xml version="1.0" encoding="utf-8"?>
<p:tagLst xmlns:a="http://schemas.openxmlformats.org/drawingml/2006/main" xmlns:r="http://schemas.openxmlformats.org/officeDocument/2006/relationships" xmlns:p="http://schemas.openxmlformats.org/presentationml/2006/main">
  <p:tag name="NUM" val="7"/>
</p:tagLst>
</file>

<file path=ppt/tags/tag123.xml><?xml version="1.0" encoding="utf-8"?>
<p:tagLst xmlns:a="http://schemas.openxmlformats.org/drawingml/2006/main" xmlns:r="http://schemas.openxmlformats.org/officeDocument/2006/relationships" xmlns:p="http://schemas.openxmlformats.org/presentationml/2006/main">
  <p:tag name="NUM" val="8"/>
</p:tagLst>
</file>

<file path=ppt/tags/tag124.xml><?xml version="1.0" encoding="utf-8"?>
<p:tagLst xmlns:a="http://schemas.openxmlformats.org/drawingml/2006/main" xmlns:r="http://schemas.openxmlformats.org/officeDocument/2006/relationships" xmlns:p="http://schemas.openxmlformats.org/presentationml/2006/main">
  <p:tag name="NUM" val="9"/>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2"/>
</p:tagLst>
</file>

<file path=ppt/tags/tag127.xml><?xml version="1.0" encoding="utf-8"?>
<p:tagLst xmlns:a="http://schemas.openxmlformats.org/drawingml/2006/main" xmlns:r="http://schemas.openxmlformats.org/officeDocument/2006/relationships" xmlns:p="http://schemas.openxmlformats.org/presentationml/2006/main">
  <p:tag name="NUM" val="3"/>
</p:tagLst>
</file>

<file path=ppt/tags/tag128.xml><?xml version="1.0" encoding="utf-8"?>
<p:tagLst xmlns:a="http://schemas.openxmlformats.org/drawingml/2006/main" xmlns:r="http://schemas.openxmlformats.org/officeDocument/2006/relationships" xmlns:p="http://schemas.openxmlformats.org/presentationml/2006/main">
  <p:tag name="NUM" val="4"/>
</p:tagLst>
</file>

<file path=ppt/tags/tag129.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12"/>
</p:tagLst>
</file>

<file path=ppt/tags/tag130.xml><?xml version="1.0" encoding="utf-8"?>
<p:tagLst xmlns:a="http://schemas.openxmlformats.org/drawingml/2006/main" xmlns:r="http://schemas.openxmlformats.org/officeDocument/2006/relationships" xmlns:p="http://schemas.openxmlformats.org/presentationml/2006/main">
  <p:tag name="NUM" val="6"/>
</p:tagLst>
</file>

<file path=ppt/tags/tag131.xml><?xml version="1.0" encoding="utf-8"?>
<p:tagLst xmlns:a="http://schemas.openxmlformats.org/drawingml/2006/main" xmlns:r="http://schemas.openxmlformats.org/officeDocument/2006/relationships" xmlns:p="http://schemas.openxmlformats.org/presentationml/2006/main">
  <p:tag name="NUM" val="7"/>
</p:tagLst>
</file>

<file path=ppt/tags/tag132.xml><?xml version="1.0" encoding="utf-8"?>
<p:tagLst xmlns:a="http://schemas.openxmlformats.org/drawingml/2006/main" xmlns:r="http://schemas.openxmlformats.org/officeDocument/2006/relationships" xmlns:p="http://schemas.openxmlformats.org/presentationml/2006/main">
  <p:tag name="NUM" val="1"/>
</p:tagLst>
</file>

<file path=ppt/tags/tag133.xml><?xml version="1.0" encoding="utf-8"?>
<p:tagLst xmlns:a="http://schemas.openxmlformats.org/drawingml/2006/main" xmlns:r="http://schemas.openxmlformats.org/officeDocument/2006/relationships" xmlns:p="http://schemas.openxmlformats.org/presentationml/2006/main">
  <p:tag name="NUM" val="2"/>
</p:tagLst>
</file>

<file path=ppt/tags/tag134.xml><?xml version="1.0" encoding="utf-8"?>
<p:tagLst xmlns:a="http://schemas.openxmlformats.org/drawingml/2006/main" xmlns:r="http://schemas.openxmlformats.org/officeDocument/2006/relationships" xmlns:p="http://schemas.openxmlformats.org/presentationml/2006/main">
  <p:tag name="NUM" val="3"/>
</p:tagLst>
</file>

<file path=ppt/tags/tag135.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36.xml><?xml version="1.0" encoding="utf-8"?>
<p:tagLst xmlns:a="http://schemas.openxmlformats.org/drawingml/2006/main" xmlns:r="http://schemas.openxmlformats.org/officeDocument/2006/relationships" xmlns:p="http://schemas.openxmlformats.org/presentationml/2006/main">
  <p:tag name="NUM" val="5"/>
</p:tagLst>
</file>

<file path=ppt/tags/tag137.xml><?xml version="1.0" encoding="utf-8"?>
<p:tagLst xmlns:a="http://schemas.openxmlformats.org/drawingml/2006/main" xmlns:r="http://schemas.openxmlformats.org/officeDocument/2006/relationships" xmlns:p="http://schemas.openxmlformats.org/presentationml/2006/main">
  <p:tag name="NUM" val="6"/>
</p:tagLst>
</file>

<file path=ppt/tags/tag138.xml><?xml version="1.0" encoding="utf-8"?>
<p:tagLst xmlns:a="http://schemas.openxmlformats.org/drawingml/2006/main" xmlns:r="http://schemas.openxmlformats.org/officeDocument/2006/relationships" xmlns:p="http://schemas.openxmlformats.org/presentationml/2006/main">
  <p:tag name="NUM" val="7"/>
</p:tagLst>
</file>

<file path=ppt/tags/tag139.xml><?xml version="1.0" encoding="utf-8"?>
<p:tagLst xmlns:a="http://schemas.openxmlformats.org/drawingml/2006/main" xmlns:r="http://schemas.openxmlformats.org/officeDocument/2006/relationships" xmlns:p="http://schemas.openxmlformats.org/presentationml/2006/main">
  <p:tag name="NUM" val="8"/>
</p:tagLst>
</file>

<file path=ppt/tags/tag14.xml><?xml version="1.0" encoding="utf-8"?>
<p:tagLst xmlns:a="http://schemas.openxmlformats.org/drawingml/2006/main" xmlns:r="http://schemas.openxmlformats.org/officeDocument/2006/relationships" xmlns:p="http://schemas.openxmlformats.org/presentationml/2006/main">
  <p:tag name="NUM" val="13"/>
</p:tagLst>
</file>

<file path=ppt/tags/tag140.xml><?xml version="1.0" encoding="utf-8"?>
<p:tagLst xmlns:a="http://schemas.openxmlformats.org/drawingml/2006/main" xmlns:r="http://schemas.openxmlformats.org/officeDocument/2006/relationships" xmlns:p="http://schemas.openxmlformats.org/presentationml/2006/main">
  <p:tag name="NUM" val="1"/>
</p:tagLst>
</file>

<file path=ppt/tags/tag141.xml><?xml version="1.0" encoding="utf-8"?>
<p:tagLst xmlns:a="http://schemas.openxmlformats.org/drawingml/2006/main" xmlns:r="http://schemas.openxmlformats.org/officeDocument/2006/relationships" xmlns:p="http://schemas.openxmlformats.org/presentationml/2006/main">
  <p:tag name="NUM" val="2"/>
</p:tagLst>
</file>

<file path=ppt/tags/tag142.xml><?xml version="1.0" encoding="utf-8"?>
<p:tagLst xmlns:a="http://schemas.openxmlformats.org/drawingml/2006/main" xmlns:r="http://schemas.openxmlformats.org/officeDocument/2006/relationships" xmlns:p="http://schemas.openxmlformats.org/presentationml/2006/main">
  <p:tag name="NUM" val="3"/>
</p:tagLst>
</file>

<file path=ppt/tags/tag143.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44.xml><?xml version="1.0" encoding="utf-8"?>
<p:tagLst xmlns:a="http://schemas.openxmlformats.org/drawingml/2006/main" xmlns:r="http://schemas.openxmlformats.org/officeDocument/2006/relationships" xmlns:p="http://schemas.openxmlformats.org/presentationml/2006/main">
  <p:tag name="NUM" val="5"/>
</p:tagLst>
</file>

<file path=ppt/tags/tag145.xml><?xml version="1.0" encoding="utf-8"?>
<p:tagLst xmlns:a="http://schemas.openxmlformats.org/drawingml/2006/main" xmlns:r="http://schemas.openxmlformats.org/officeDocument/2006/relationships" xmlns:p="http://schemas.openxmlformats.org/presentationml/2006/main">
  <p:tag name="NUM" val="6"/>
</p:tagLst>
</file>

<file path=ppt/tags/tag146.xml><?xml version="1.0" encoding="utf-8"?>
<p:tagLst xmlns:a="http://schemas.openxmlformats.org/drawingml/2006/main" xmlns:r="http://schemas.openxmlformats.org/officeDocument/2006/relationships" xmlns:p="http://schemas.openxmlformats.org/presentationml/2006/main">
  <p:tag name="NUM" val="7"/>
</p:tagLst>
</file>

<file path=ppt/tags/tag147.xml><?xml version="1.0" encoding="utf-8"?>
<p:tagLst xmlns:a="http://schemas.openxmlformats.org/drawingml/2006/main" xmlns:r="http://schemas.openxmlformats.org/officeDocument/2006/relationships" xmlns:p="http://schemas.openxmlformats.org/presentationml/2006/main">
  <p:tag name="NUM" val="8"/>
</p:tagLst>
</file>

<file path=ppt/tags/tag148.xml><?xml version="1.0" encoding="utf-8"?>
<p:tagLst xmlns:a="http://schemas.openxmlformats.org/drawingml/2006/main" xmlns:r="http://schemas.openxmlformats.org/officeDocument/2006/relationships" xmlns:p="http://schemas.openxmlformats.org/presentationml/2006/main">
  <p:tag name="NUM" val="1"/>
</p:tagLst>
</file>

<file path=ppt/tags/tag149.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50.xml><?xml version="1.0" encoding="utf-8"?>
<p:tagLst xmlns:a="http://schemas.openxmlformats.org/drawingml/2006/main" xmlns:r="http://schemas.openxmlformats.org/officeDocument/2006/relationships" xmlns:p="http://schemas.openxmlformats.org/presentationml/2006/main">
  <p:tag name="NUM" val="3"/>
</p:tagLst>
</file>

<file path=ppt/tags/tag151.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52.xml><?xml version="1.0" encoding="utf-8"?>
<p:tagLst xmlns:a="http://schemas.openxmlformats.org/drawingml/2006/main" xmlns:r="http://schemas.openxmlformats.org/officeDocument/2006/relationships" xmlns:p="http://schemas.openxmlformats.org/presentationml/2006/main">
  <p:tag name="NUM" val="5"/>
</p:tagLst>
</file>

<file path=ppt/tags/tag153.xml><?xml version="1.0" encoding="utf-8"?>
<p:tagLst xmlns:a="http://schemas.openxmlformats.org/drawingml/2006/main" xmlns:r="http://schemas.openxmlformats.org/officeDocument/2006/relationships" xmlns:p="http://schemas.openxmlformats.org/presentationml/2006/main">
  <p:tag name="NUM" val="6"/>
</p:tagLst>
</file>

<file path=ppt/tags/tag154.xml><?xml version="1.0" encoding="utf-8"?>
<p:tagLst xmlns:a="http://schemas.openxmlformats.org/drawingml/2006/main" xmlns:r="http://schemas.openxmlformats.org/officeDocument/2006/relationships" xmlns:p="http://schemas.openxmlformats.org/presentationml/2006/main">
  <p:tag name="NUM" val="7"/>
</p:tagLst>
</file>

<file path=ppt/tags/tag155.xml><?xml version="1.0" encoding="utf-8"?>
<p:tagLst xmlns:a="http://schemas.openxmlformats.org/drawingml/2006/main" xmlns:r="http://schemas.openxmlformats.org/officeDocument/2006/relationships" xmlns:p="http://schemas.openxmlformats.org/presentationml/2006/main">
  <p:tag name="NUM" val="8"/>
</p:tagLst>
</file>

<file path=ppt/tags/tag156.xml><?xml version="1.0" encoding="utf-8"?>
<p:tagLst xmlns:a="http://schemas.openxmlformats.org/drawingml/2006/main" xmlns:r="http://schemas.openxmlformats.org/officeDocument/2006/relationships" xmlns:p="http://schemas.openxmlformats.org/presentationml/2006/main">
  <p:tag name="NUM" val="1"/>
</p:tagLst>
</file>

<file path=ppt/tags/tag157.xml><?xml version="1.0" encoding="utf-8"?>
<p:tagLst xmlns:a="http://schemas.openxmlformats.org/drawingml/2006/main" xmlns:r="http://schemas.openxmlformats.org/officeDocument/2006/relationships" xmlns:p="http://schemas.openxmlformats.org/presentationml/2006/main">
  <p:tag name="NUM" val="2"/>
</p:tagLst>
</file>

<file path=ppt/tags/tag158.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3"/>
</p:tagLst>
</file>

<file path=ppt/tags/tag159.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60.xml><?xml version="1.0" encoding="utf-8"?>
<p:tagLst xmlns:a="http://schemas.openxmlformats.org/drawingml/2006/main" xmlns:r="http://schemas.openxmlformats.org/officeDocument/2006/relationships" xmlns:p="http://schemas.openxmlformats.org/presentationml/2006/main">
  <p:tag name="NUM" val="5"/>
</p:tagLst>
</file>

<file path=ppt/tags/tag161.xml><?xml version="1.0" encoding="utf-8"?>
<p:tagLst xmlns:a="http://schemas.openxmlformats.org/drawingml/2006/main" xmlns:r="http://schemas.openxmlformats.org/officeDocument/2006/relationships" xmlns:p="http://schemas.openxmlformats.org/presentationml/2006/main">
  <p:tag name="NUM" val="6"/>
</p:tagLst>
</file>

<file path=ppt/tags/tag162.xml><?xml version="1.0" encoding="utf-8"?>
<p:tagLst xmlns:a="http://schemas.openxmlformats.org/drawingml/2006/main" xmlns:r="http://schemas.openxmlformats.org/officeDocument/2006/relationships" xmlns:p="http://schemas.openxmlformats.org/presentationml/2006/main">
  <p:tag name="NUM" val="7"/>
</p:tagLst>
</file>

<file path=ppt/tags/tag163.xml><?xml version="1.0" encoding="utf-8"?>
<p:tagLst xmlns:a="http://schemas.openxmlformats.org/drawingml/2006/main" xmlns:r="http://schemas.openxmlformats.org/officeDocument/2006/relationships" xmlns:p="http://schemas.openxmlformats.org/presentationml/2006/main">
  <p:tag name="NUM" val="1"/>
</p:tagLst>
</file>

<file path=ppt/tags/tag164.xml><?xml version="1.0" encoding="utf-8"?>
<p:tagLst xmlns:a="http://schemas.openxmlformats.org/drawingml/2006/main" xmlns:r="http://schemas.openxmlformats.org/officeDocument/2006/relationships" xmlns:p="http://schemas.openxmlformats.org/presentationml/2006/main">
  <p:tag name="NUM" val="2"/>
</p:tagLst>
</file>

<file path=ppt/tags/tag165.xml><?xml version="1.0" encoding="utf-8"?>
<p:tagLst xmlns:a="http://schemas.openxmlformats.org/drawingml/2006/main" xmlns:r="http://schemas.openxmlformats.org/officeDocument/2006/relationships" xmlns:p="http://schemas.openxmlformats.org/presentationml/2006/main">
  <p:tag name="NUM" val="3"/>
</p:tagLst>
</file>

<file path=ppt/tags/tag166.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4"/>
</p:tagLst>
</file>

<file path=ppt/tags/tag167.xml><?xml version="1.0" encoding="utf-8"?>
<p:tagLst xmlns:a="http://schemas.openxmlformats.org/drawingml/2006/main" xmlns:r="http://schemas.openxmlformats.org/officeDocument/2006/relationships" xmlns:p="http://schemas.openxmlformats.org/presentationml/2006/main">
  <p:tag name="NUM" val="5"/>
</p:tagLst>
</file>

<file path=ppt/tags/tag168.xml><?xml version="1.0" encoding="utf-8"?>
<p:tagLst xmlns:a="http://schemas.openxmlformats.org/drawingml/2006/main" xmlns:r="http://schemas.openxmlformats.org/officeDocument/2006/relationships" xmlns:p="http://schemas.openxmlformats.org/presentationml/2006/main">
  <p:tag name="NUM" val="6"/>
</p:tagLst>
</file>

<file path=ppt/tags/tag169.xml><?xml version="1.0" encoding="utf-8"?>
<p:tagLst xmlns:a="http://schemas.openxmlformats.org/drawingml/2006/main" xmlns:r="http://schemas.openxmlformats.org/officeDocument/2006/relationships" xmlns:p="http://schemas.openxmlformats.org/presentationml/2006/main">
  <p:tag name="NUM" val="7"/>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70.xml><?xml version="1.0" encoding="utf-8"?>
<p:tagLst xmlns:a="http://schemas.openxmlformats.org/drawingml/2006/main" xmlns:r="http://schemas.openxmlformats.org/officeDocument/2006/relationships" xmlns:p="http://schemas.openxmlformats.org/presentationml/2006/main">
  <p:tag name="NUM" val="8"/>
</p:tagLst>
</file>

<file path=ppt/tags/tag171.xml><?xml version="1.0" encoding="utf-8"?>
<p:tagLst xmlns:a="http://schemas.openxmlformats.org/drawingml/2006/main" xmlns:r="http://schemas.openxmlformats.org/officeDocument/2006/relationships" xmlns:p="http://schemas.openxmlformats.org/presentationml/2006/main">
  <p:tag name="NUM" val="9"/>
</p:tagLst>
</file>

<file path=ppt/tags/tag172.xml><?xml version="1.0" encoding="utf-8"?>
<p:tagLst xmlns:a="http://schemas.openxmlformats.org/drawingml/2006/main" xmlns:r="http://schemas.openxmlformats.org/officeDocument/2006/relationships" xmlns:p="http://schemas.openxmlformats.org/presentationml/2006/main">
  <p:tag name="NUM" val="1"/>
</p:tagLst>
</file>

<file path=ppt/tags/tag173.xml><?xml version="1.0" encoding="utf-8"?>
<p:tagLst xmlns:a="http://schemas.openxmlformats.org/drawingml/2006/main" xmlns:r="http://schemas.openxmlformats.org/officeDocument/2006/relationships" xmlns:p="http://schemas.openxmlformats.org/presentationml/2006/main">
  <p:tag name="NUM" val="2"/>
</p:tagLst>
</file>

<file path=ppt/tags/tag17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3"/>
</p:tagLst>
</file>

<file path=ppt/tags/tag175.xml><?xml version="1.0" encoding="utf-8"?>
<p:tagLst xmlns:a="http://schemas.openxmlformats.org/drawingml/2006/main" xmlns:r="http://schemas.openxmlformats.org/officeDocument/2006/relationships" xmlns:p="http://schemas.openxmlformats.org/presentationml/2006/main">
  <p:tag name="NUM" val="4"/>
</p:tagLst>
</file>

<file path=ppt/tags/tag176.xml><?xml version="1.0" encoding="utf-8"?>
<p:tagLst xmlns:a="http://schemas.openxmlformats.org/drawingml/2006/main" xmlns:r="http://schemas.openxmlformats.org/officeDocument/2006/relationships" xmlns:p="http://schemas.openxmlformats.org/presentationml/2006/main">
  <p:tag name="NUM" val="5"/>
</p:tagLst>
</file>

<file path=ppt/tags/tag177.xml><?xml version="1.0" encoding="utf-8"?>
<p:tagLst xmlns:a="http://schemas.openxmlformats.org/drawingml/2006/main" xmlns:r="http://schemas.openxmlformats.org/officeDocument/2006/relationships" xmlns:p="http://schemas.openxmlformats.org/presentationml/2006/main">
  <p:tag name="NUM" val="6"/>
</p:tagLst>
</file>

<file path=ppt/tags/tag178.xml><?xml version="1.0" encoding="utf-8"?>
<p:tagLst xmlns:a="http://schemas.openxmlformats.org/drawingml/2006/main" xmlns:r="http://schemas.openxmlformats.org/officeDocument/2006/relationships" xmlns:p="http://schemas.openxmlformats.org/presentationml/2006/main">
  <p:tag name="NUM" val="7"/>
</p:tagLst>
</file>

<file path=ppt/tags/tag179.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80.xml><?xml version="1.0" encoding="utf-8"?>
<p:tagLst xmlns:a="http://schemas.openxmlformats.org/drawingml/2006/main" xmlns:r="http://schemas.openxmlformats.org/officeDocument/2006/relationships" xmlns:p="http://schemas.openxmlformats.org/presentationml/2006/main">
  <p:tag name="NUM" val="2"/>
</p:tagLst>
</file>

<file path=ppt/tags/tag181.xml><?xml version="1.0" encoding="utf-8"?>
<p:tagLst xmlns:a="http://schemas.openxmlformats.org/drawingml/2006/main" xmlns:r="http://schemas.openxmlformats.org/officeDocument/2006/relationships" xmlns:p="http://schemas.openxmlformats.org/presentationml/2006/main">
  <p:tag name="NUM" val="3"/>
</p:tagLst>
</file>

<file path=ppt/tags/tag182.xml><?xml version="1.0" encoding="utf-8"?>
<p:tagLst xmlns:a="http://schemas.openxmlformats.org/drawingml/2006/main" xmlns:r="http://schemas.openxmlformats.org/officeDocument/2006/relationships" xmlns:p="http://schemas.openxmlformats.org/presentationml/2006/main">
  <p:tag name="NUM" val="4"/>
</p:tagLst>
</file>

<file path=ppt/tags/tag183.xml><?xml version="1.0" encoding="utf-8"?>
<p:tagLst xmlns:a="http://schemas.openxmlformats.org/drawingml/2006/main" xmlns:r="http://schemas.openxmlformats.org/officeDocument/2006/relationships" xmlns:p="http://schemas.openxmlformats.org/presentationml/2006/main">
  <p:tag name="NUM" val="5"/>
</p:tagLst>
</file>

<file path=ppt/tags/tag184.xml><?xml version="1.0" encoding="utf-8"?>
<p:tagLst xmlns:a="http://schemas.openxmlformats.org/drawingml/2006/main" xmlns:r="http://schemas.openxmlformats.org/officeDocument/2006/relationships" xmlns:p="http://schemas.openxmlformats.org/presentationml/2006/main">
  <p:tag name="NUM" val="6"/>
</p:tagLst>
</file>

<file path=ppt/tags/tag18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7"/>
</p:tagLst>
</file>

<file path=ppt/tags/tag186.xml><?xml version="1.0" encoding="utf-8"?>
<p:tagLst xmlns:a="http://schemas.openxmlformats.org/drawingml/2006/main" xmlns:r="http://schemas.openxmlformats.org/officeDocument/2006/relationships" xmlns:p="http://schemas.openxmlformats.org/presentationml/2006/main">
  <p:tag name="NUM" val="8"/>
</p:tagLst>
</file>

<file path=ppt/tags/tag187.xml><?xml version="1.0" encoding="utf-8"?>
<p:tagLst xmlns:a="http://schemas.openxmlformats.org/drawingml/2006/main" xmlns:r="http://schemas.openxmlformats.org/officeDocument/2006/relationships" xmlns:p="http://schemas.openxmlformats.org/presentationml/2006/main">
  <p:tag name="NUM" val="1"/>
</p:tagLst>
</file>

<file path=ppt/tags/tag188.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2"/>
</p:tagLst>
</file>

<file path=ppt/tags/tag18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5"/>
</p:tagLst>
</file>

<file path=ppt/tags/tag190.xml><?xml version="1.0" encoding="utf-8"?>
<p:tagLst xmlns:a="http://schemas.openxmlformats.org/drawingml/2006/main" xmlns:r="http://schemas.openxmlformats.org/officeDocument/2006/relationships" xmlns:p="http://schemas.openxmlformats.org/presentationml/2006/main">
  <p:tag name="NUM" val="4"/>
</p:tagLst>
</file>

<file path=ppt/tags/tag19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5"/>
</p:tagLst>
</file>

<file path=ppt/tags/tag192.xml><?xml version="1.0" encoding="utf-8"?>
<p:tagLst xmlns:a="http://schemas.openxmlformats.org/drawingml/2006/main" xmlns:r="http://schemas.openxmlformats.org/officeDocument/2006/relationships" xmlns:p="http://schemas.openxmlformats.org/presentationml/2006/main">
  <p:tag name="NUM" val="6"/>
</p:tagLst>
</file>

<file path=ppt/tags/tag193.xml><?xml version="1.0" encoding="utf-8"?>
<p:tagLst xmlns:a="http://schemas.openxmlformats.org/drawingml/2006/main" xmlns:r="http://schemas.openxmlformats.org/officeDocument/2006/relationships" xmlns:p="http://schemas.openxmlformats.org/presentationml/2006/main">
  <p:tag name="NUM" val="7"/>
</p:tagLst>
</file>

<file path=ppt/tags/tag194.xml><?xml version="1.0" encoding="utf-8"?>
<p:tagLst xmlns:a="http://schemas.openxmlformats.org/drawingml/2006/main" xmlns:r="http://schemas.openxmlformats.org/officeDocument/2006/relationships" xmlns:p="http://schemas.openxmlformats.org/presentationml/2006/main">
  <p:tag name="NUM" val="8"/>
</p:tagLst>
</file>

<file path=ppt/tags/tag195.xml><?xml version="1.0" encoding="utf-8"?>
<p:tagLst xmlns:a="http://schemas.openxmlformats.org/drawingml/2006/main" xmlns:r="http://schemas.openxmlformats.org/officeDocument/2006/relationships" xmlns:p="http://schemas.openxmlformats.org/presentationml/2006/main">
  <p:tag name="NUM" val="9"/>
</p:tagLst>
</file>

<file path=ppt/tags/tag196.xml><?xml version="1.0" encoding="utf-8"?>
<p:tagLst xmlns:a="http://schemas.openxmlformats.org/drawingml/2006/main" xmlns:r="http://schemas.openxmlformats.org/officeDocument/2006/relationships" xmlns:p="http://schemas.openxmlformats.org/presentationml/2006/main">
  <p:tag name="NUM" val="10"/>
</p:tagLst>
</file>

<file path=ppt/tags/tag197.xml><?xml version="1.0" encoding="utf-8"?>
<p:tagLst xmlns:a="http://schemas.openxmlformats.org/drawingml/2006/main" xmlns:r="http://schemas.openxmlformats.org/officeDocument/2006/relationships" xmlns:p="http://schemas.openxmlformats.org/presentationml/2006/main">
  <p:tag name="NUM" val="1"/>
</p:tagLst>
</file>

<file path=ppt/tags/tag198.xml><?xml version="1.0" encoding="utf-8"?>
<p:tagLst xmlns:a="http://schemas.openxmlformats.org/drawingml/2006/main" xmlns:r="http://schemas.openxmlformats.org/officeDocument/2006/relationships" xmlns:p="http://schemas.openxmlformats.org/presentationml/2006/main">
  <p:tag name="NUM" val="2"/>
</p:tagLst>
</file>

<file path=ppt/tags/tag19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6"/>
</p:tagLst>
</file>

<file path=ppt/tags/tag200.xml><?xml version="1.0" encoding="utf-8"?>
<p:tagLst xmlns:a="http://schemas.openxmlformats.org/drawingml/2006/main" xmlns:r="http://schemas.openxmlformats.org/officeDocument/2006/relationships" xmlns:p="http://schemas.openxmlformats.org/presentationml/2006/main">
  <p:tag name="NUM" val="4"/>
</p:tagLst>
</file>

<file path=ppt/tags/tag201.xml><?xml version="1.0" encoding="utf-8"?>
<p:tagLst xmlns:a="http://schemas.openxmlformats.org/drawingml/2006/main" xmlns:r="http://schemas.openxmlformats.org/officeDocument/2006/relationships" xmlns:p="http://schemas.openxmlformats.org/presentationml/2006/main">
  <p:tag name="NUM" val="5"/>
</p:tagLst>
</file>

<file path=ppt/tags/tag202.xml><?xml version="1.0" encoding="utf-8"?>
<p:tagLst xmlns:a="http://schemas.openxmlformats.org/drawingml/2006/main" xmlns:r="http://schemas.openxmlformats.org/officeDocument/2006/relationships" xmlns:p="http://schemas.openxmlformats.org/presentationml/2006/main">
  <p:tag name="NUM" val="6"/>
</p:tagLst>
</file>

<file path=ppt/tags/tag203.xml><?xml version="1.0" encoding="utf-8"?>
<p:tagLst xmlns:a="http://schemas.openxmlformats.org/drawingml/2006/main" xmlns:r="http://schemas.openxmlformats.org/officeDocument/2006/relationships" xmlns:p="http://schemas.openxmlformats.org/presentationml/2006/main">
  <p:tag name="NUM" val="7"/>
</p:tagLst>
</file>

<file path=ppt/tags/tag204.xml><?xml version="1.0" encoding="utf-8"?>
<p:tagLst xmlns:a="http://schemas.openxmlformats.org/drawingml/2006/main" xmlns:r="http://schemas.openxmlformats.org/officeDocument/2006/relationships" xmlns:p="http://schemas.openxmlformats.org/presentationml/2006/main">
  <p:tag name="ENGAGECOLOR" val="{&quot;FillColor&quot;:{&quot;ColorIndex&quot;:5,&quot;ColorModifier&quot;:0,&quot;BrightnessModifier&quot;:0}}"/>
  <p:tag name="NUM" val="8"/>
</p:tagLst>
</file>

<file path=ppt/tags/tag205.xml><?xml version="1.0" encoding="utf-8"?>
<p:tagLst xmlns:a="http://schemas.openxmlformats.org/drawingml/2006/main" xmlns:r="http://schemas.openxmlformats.org/officeDocument/2006/relationships" xmlns:p="http://schemas.openxmlformats.org/presentationml/2006/main">
  <p:tag name="NUM" val="9"/>
</p:tagLst>
</file>

<file path=ppt/tags/tag206.xml><?xml version="1.0" encoding="utf-8"?>
<p:tagLst xmlns:a="http://schemas.openxmlformats.org/drawingml/2006/main" xmlns:r="http://schemas.openxmlformats.org/officeDocument/2006/relationships" xmlns:p="http://schemas.openxmlformats.org/presentationml/2006/main">
  <p:tag name="NUM" val="10"/>
</p:tagLst>
</file>

<file path=ppt/tags/tag207.xml><?xml version="1.0" encoding="utf-8"?>
<p:tagLst xmlns:a="http://schemas.openxmlformats.org/drawingml/2006/main" xmlns:r="http://schemas.openxmlformats.org/officeDocument/2006/relationships" xmlns:p="http://schemas.openxmlformats.org/presentationml/2006/main">
  <p:tag name="NUM" val="11"/>
</p:tagLst>
</file>

<file path=ppt/tags/tag208.xml><?xml version="1.0" encoding="utf-8"?>
<p:tagLst xmlns:a="http://schemas.openxmlformats.org/drawingml/2006/main" xmlns:r="http://schemas.openxmlformats.org/officeDocument/2006/relationships" xmlns:p="http://schemas.openxmlformats.org/presentationml/2006/main">
  <p:tag name="NUM" val="1"/>
</p:tagLst>
</file>

<file path=ppt/tags/tag209.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7"/>
</p:tagLst>
</file>

<file path=ppt/tags/tag210.xml><?xml version="1.0" encoding="utf-8"?>
<p:tagLst xmlns:a="http://schemas.openxmlformats.org/drawingml/2006/main" xmlns:r="http://schemas.openxmlformats.org/officeDocument/2006/relationships" xmlns:p="http://schemas.openxmlformats.org/presentationml/2006/main">
  <p:tag name="NUM" val="3"/>
</p:tagLst>
</file>

<file path=ppt/tags/tag211.xml><?xml version="1.0" encoding="utf-8"?>
<p:tagLst xmlns:a="http://schemas.openxmlformats.org/drawingml/2006/main" xmlns:r="http://schemas.openxmlformats.org/officeDocument/2006/relationships" xmlns:p="http://schemas.openxmlformats.org/presentationml/2006/main">
  <p:tag name="NUM" val="4"/>
</p:tagLst>
</file>

<file path=ppt/tags/tag212.xml><?xml version="1.0" encoding="utf-8"?>
<p:tagLst xmlns:a="http://schemas.openxmlformats.org/drawingml/2006/main" xmlns:r="http://schemas.openxmlformats.org/officeDocument/2006/relationships" xmlns:p="http://schemas.openxmlformats.org/presentationml/2006/main">
  <p:tag name="NUM" val="5"/>
</p:tagLst>
</file>

<file path=ppt/tags/tag213.xml><?xml version="1.0" encoding="utf-8"?>
<p:tagLst xmlns:a="http://schemas.openxmlformats.org/drawingml/2006/main" xmlns:r="http://schemas.openxmlformats.org/officeDocument/2006/relationships" xmlns:p="http://schemas.openxmlformats.org/presentationml/2006/main">
  <p:tag name="NUM" val="6"/>
</p:tagLst>
</file>

<file path=ppt/tags/tag214.xml><?xml version="1.0" encoding="utf-8"?>
<p:tagLst xmlns:a="http://schemas.openxmlformats.org/drawingml/2006/main" xmlns:r="http://schemas.openxmlformats.org/officeDocument/2006/relationships" xmlns:p="http://schemas.openxmlformats.org/presentationml/2006/main">
  <p:tag name="NUM" val="7"/>
</p:tagLst>
</file>

<file path=ppt/tags/tag215.xml><?xml version="1.0" encoding="utf-8"?>
<p:tagLst xmlns:a="http://schemas.openxmlformats.org/drawingml/2006/main" xmlns:r="http://schemas.openxmlformats.org/officeDocument/2006/relationships" xmlns:p="http://schemas.openxmlformats.org/presentationml/2006/main">
  <p:tag name="NUM" val="8"/>
</p:tagLst>
</file>

<file path=ppt/tags/tag216.xml><?xml version="1.0" encoding="utf-8"?>
<p:tagLst xmlns:a="http://schemas.openxmlformats.org/drawingml/2006/main" xmlns:r="http://schemas.openxmlformats.org/officeDocument/2006/relationships" xmlns:p="http://schemas.openxmlformats.org/presentationml/2006/main">
  <p:tag name="NUM" val="9"/>
</p:tagLst>
</file>

<file path=ppt/tags/tag217.xml><?xml version="1.0" encoding="utf-8"?>
<p:tagLst xmlns:a="http://schemas.openxmlformats.org/drawingml/2006/main" xmlns:r="http://schemas.openxmlformats.org/officeDocument/2006/relationships" xmlns:p="http://schemas.openxmlformats.org/presentationml/2006/main">
  <p:tag name="NUM" val="10"/>
</p:tagLst>
</file>

<file path=ppt/tags/tag218.xml><?xml version="1.0" encoding="utf-8"?>
<p:tagLst xmlns:a="http://schemas.openxmlformats.org/drawingml/2006/main" xmlns:r="http://schemas.openxmlformats.org/officeDocument/2006/relationships" xmlns:p="http://schemas.openxmlformats.org/presentationml/2006/main">
  <p:tag name="NUM" val="11"/>
</p:tagLst>
</file>

<file path=ppt/tags/tag22.xml><?xml version="1.0" encoding="utf-8"?>
<p:tagLst xmlns:a="http://schemas.openxmlformats.org/drawingml/2006/main" xmlns:r="http://schemas.openxmlformats.org/officeDocument/2006/relationships" xmlns:p="http://schemas.openxmlformats.org/presentationml/2006/main">
  <p:tag name="NUM" val="8"/>
</p:tagLst>
</file>

<file path=ppt/tags/tag23.xml><?xml version="1.0" encoding="utf-8"?>
<p:tagLst xmlns:a="http://schemas.openxmlformats.org/drawingml/2006/main" xmlns:r="http://schemas.openxmlformats.org/officeDocument/2006/relationships" xmlns:p="http://schemas.openxmlformats.org/presentationml/2006/main">
  <p:tag name="NUM" val="9"/>
</p:tagLst>
</file>

<file path=ppt/tags/tag24.xml><?xml version="1.0" encoding="utf-8"?>
<p:tagLst xmlns:a="http://schemas.openxmlformats.org/drawingml/2006/main" xmlns:r="http://schemas.openxmlformats.org/officeDocument/2006/relationships" xmlns:p="http://schemas.openxmlformats.org/presentationml/2006/main">
  <p:tag name="NUM" val="10"/>
</p:tagLst>
</file>

<file path=ppt/tags/tag25.xml><?xml version="1.0" encoding="utf-8"?>
<p:tagLst xmlns:a="http://schemas.openxmlformats.org/drawingml/2006/main" xmlns:r="http://schemas.openxmlformats.org/officeDocument/2006/relationships" xmlns:p="http://schemas.openxmlformats.org/presentationml/2006/main">
  <p:tag name="NUM" val="11"/>
</p:tagLst>
</file>

<file path=ppt/tags/tag26.xml><?xml version="1.0" encoding="utf-8"?>
<p:tagLst xmlns:a="http://schemas.openxmlformats.org/drawingml/2006/main" xmlns:r="http://schemas.openxmlformats.org/officeDocument/2006/relationships" xmlns:p="http://schemas.openxmlformats.org/presentationml/2006/main">
  <p:tag name="NUM" val="12"/>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5"/>
</p:tagLst>
</file>

<file path=ppt/tags/tag32.xml><?xml version="1.0" encoding="utf-8"?>
<p:tagLst xmlns:a="http://schemas.openxmlformats.org/drawingml/2006/main" xmlns:r="http://schemas.openxmlformats.org/officeDocument/2006/relationships" xmlns:p="http://schemas.openxmlformats.org/presentationml/2006/main">
  <p:tag name="NUM" val="6"/>
</p:tagLst>
</file>

<file path=ppt/tags/tag33.xml><?xml version="1.0" encoding="utf-8"?>
<p:tagLst xmlns:a="http://schemas.openxmlformats.org/drawingml/2006/main" xmlns:r="http://schemas.openxmlformats.org/officeDocument/2006/relationships" xmlns:p="http://schemas.openxmlformats.org/presentationml/2006/main">
  <p:tag name="NUM" val="7"/>
</p:tagLst>
</file>

<file path=ppt/tags/tag34.xml><?xml version="1.0" encoding="utf-8"?>
<p:tagLst xmlns:a="http://schemas.openxmlformats.org/drawingml/2006/main" xmlns:r="http://schemas.openxmlformats.org/officeDocument/2006/relationships" xmlns:p="http://schemas.openxmlformats.org/presentationml/2006/main">
  <p:tag name="NUM" val="8"/>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6"/>
</p:tagLst>
</file>

<file path=ppt/tags/tag41.xml><?xml version="1.0" encoding="utf-8"?>
<p:tagLst xmlns:a="http://schemas.openxmlformats.org/drawingml/2006/main" xmlns:r="http://schemas.openxmlformats.org/officeDocument/2006/relationships" xmlns:p="http://schemas.openxmlformats.org/presentationml/2006/main">
  <p:tag name="NUM" val="7"/>
</p:tagLst>
</file>

<file path=ppt/tags/tag42.xml><?xml version="1.0" encoding="utf-8"?>
<p:tagLst xmlns:a="http://schemas.openxmlformats.org/drawingml/2006/main" xmlns:r="http://schemas.openxmlformats.org/officeDocument/2006/relationships" xmlns:p="http://schemas.openxmlformats.org/presentationml/2006/main">
  <p:tag name="NUM" val="8"/>
</p:tagLst>
</file>

<file path=ppt/tags/tag43.xml><?xml version="1.0" encoding="utf-8"?>
<p:tagLst xmlns:a="http://schemas.openxmlformats.org/drawingml/2006/main" xmlns:r="http://schemas.openxmlformats.org/officeDocument/2006/relationships" xmlns:p="http://schemas.openxmlformats.org/presentationml/2006/main">
  <p:tag name="NUM" val="9"/>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5"/>
</p:tagLst>
</file>

<file path=ppt/tags/tag49.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7"/>
</p:tagLst>
</file>

<file path=ppt/tags/tag51.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8"/>
</p:tagLst>
</file>

<file path=ppt/tags/tag52.xml><?xml version="1.0" encoding="utf-8"?>
<p:tagLst xmlns:a="http://schemas.openxmlformats.org/drawingml/2006/main" xmlns:r="http://schemas.openxmlformats.org/officeDocument/2006/relationships" xmlns:p="http://schemas.openxmlformats.org/presentationml/2006/main">
  <p:tag name="NUM" val="9"/>
</p:tagLst>
</file>

<file path=ppt/tags/tag53.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10"/>
</p:tagLst>
</file>

<file path=ppt/tags/tag54.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11"/>
</p:tagLst>
</file>

<file path=ppt/tags/tag5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2"/>
</p:tagLst>
</file>

<file path=ppt/tags/tag56.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3"/>
</p:tagLst>
</file>

<file path=ppt/tags/tag5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14"/>
</p:tagLst>
</file>

<file path=ppt/tags/tag58.xml><?xml version="1.0" encoding="utf-8"?>
<p:tagLst xmlns:a="http://schemas.openxmlformats.org/drawingml/2006/main" xmlns:r="http://schemas.openxmlformats.org/officeDocument/2006/relationships" xmlns:p="http://schemas.openxmlformats.org/presentationml/2006/main">
  <p:tag name="NUM" val="15"/>
</p:tagLst>
</file>

<file path=ppt/tags/tag59.xml><?xml version="1.0" encoding="utf-8"?>
<p:tagLst xmlns:a="http://schemas.openxmlformats.org/drawingml/2006/main" xmlns:r="http://schemas.openxmlformats.org/officeDocument/2006/relationships" xmlns:p="http://schemas.openxmlformats.org/presentationml/2006/main">
  <p:tag name="NUM" val="16"/>
</p:tagLst>
</file>

<file path=ppt/tags/tag6.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5"/>
</p:tagLst>
</file>

<file path=ppt/tags/tag60.xml><?xml version="1.0" encoding="utf-8"?>
<p:tagLst xmlns:a="http://schemas.openxmlformats.org/drawingml/2006/main" xmlns:r="http://schemas.openxmlformats.org/officeDocument/2006/relationships" xmlns:p="http://schemas.openxmlformats.org/presentationml/2006/main">
  <p:tag name="NUM" val="17"/>
</p:tagLst>
</file>

<file path=ppt/tags/tag61.xml><?xml version="1.0" encoding="utf-8"?>
<p:tagLst xmlns:a="http://schemas.openxmlformats.org/drawingml/2006/main" xmlns:r="http://schemas.openxmlformats.org/officeDocument/2006/relationships" xmlns:p="http://schemas.openxmlformats.org/presentationml/2006/main">
  <p:tag name="NUM" val="18"/>
</p:tagLst>
</file>

<file path=ppt/tags/tag62.xml><?xml version="1.0" encoding="utf-8"?>
<p:tagLst xmlns:a="http://schemas.openxmlformats.org/drawingml/2006/main" xmlns:r="http://schemas.openxmlformats.org/officeDocument/2006/relationships" xmlns:p="http://schemas.openxmlformats.org/presentationml/2006/main">
  <p:tag name="NUM" val="19"/>
</p:tagLst>
</file>

<file path=ppt/tags/tag63.xml><?xml version="1.0" encoding="utf-8"?>
<p:tagLst xmlns:a="http://schemas.openxmlformats.org/drawingml/2006/main" xmlns:r="http://schemas.openxmlformats.org/officeDocument/2006/relationships" xmlns:p="http://schemas.openxmlformats.org/presentationml/2006/main">
  <p:tag name="NUM" val="20"/>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6"/>
</p:tagLst>
</file>

<file path=ppt/tags/tag70.xml><?xml version="1.0" encoding="utf-8"?>
<p:tagLst xmlns:a="http://schemas.openxmlformats.org/drawingml/2006/main" xmlns:r="http://schemas.openxmlformats.org/officeDocument/2006/relationships" xmlns:p="http://schemas.openxmlformats.org/presentationml/2006/main">
  <p:tag name="NUM" val="7"/>
</p:tagLst>
</file>

<file path=ppt/tags/tag71.xml><?xml version="1.0" encoding="utf-8"?>
<p:tagLst xmlns:a="http://schemas.openxmlformats.org/drawingml/2006/main" xmlns:r="http://schemas.openxmlformats.org/officeDocument/2006/relationships" xmlns:p="http://schemas.openxmlformats.org/presentationml/2006/main">
  <p:tag name="NUM" val="8"/>
</p:tagLst>
</file>

<file path=ppt/tags/tag72.xml><?xml version="1.0" encoding="utf-8"?>
<p:tagLst xmlns:a="http://schemas.openxmlformats.org/drawingml/2006/main" xmlns:r="http://schemas.openxmlformats.org/officeDocument/2006/relationships" xmlns:p="http://schemas.openxmlformats.org/presentationml/2006/main">
  <p:tag name="NUM" val="9"/>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4"/>
</p:tagLst>
</file>

<file path=ppt/tags/tag77.xml><?xml version="1.0" encoding="utf-8"?>
<p:tagLst xmlns:a="http://schemas.openxmlformats.org/drawingml/2006/main" xmlns:r="http://schemas.openxmlformats.org/officeDocument/2006/relationships" xmlns:p="http://schemas.openxmlformats.org/presentationml/2006/main">
  <p:tag name="NUM" val="5"/>
</p:tagLst>
</file>

<file path=ppt/tags/tag78.xml><?xml version="1.0" encoding="utf-8"?>
<p:tagLst xmlns:a="http://schemas.openxmlformats.org/drawingml/2006/main" xmlns:r="http://schemas.openxmlformats.org/officeDocument/2006/relationships" xmlns:p="http://schemas.openxmlformats.org/presentationml/2006/main">
  <p:tag name="NUM" val="6"/>
</p:tagLst>
</file>

<file path=ppt/tags/tag79.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ENGAGECOLOR" val="{&quot;OutlineColor&quot;:{&quot;ColorIndex&quot;:1,&quot;ColorModifier&quot;:0,&quot;BrightnessModifier&quot;:0}}"/>
  <p:tag name="NUM" val="7"/>
</p:tagLst>
</file>

<file path=ppt/tags/tag80.xml><?xml version="1.0" encoding="utf-8"?>
<p:tagLst xmlns:a="http://schemas.openxmlformats.org/drawingml/2006/main" xmlns:r="http://schemas.openxmlformats.org/officeDocument/2006/relationships" xmlns:p="http://schemas.openxmlformats.org/presentationml/2006/main">
  <p:tag name="NUM" val="8"/>
</p:tagLst>
</file>

<file path=ppt/tags/tag81.xml><?xml version="1.0" encoding="utf-8"?>
<p:tagLst xmlns:a="http://schemas.openxmlformats.org/drawingml/2006/main" xmlns:r="http://schemas.openxmlformats.org/officeDocument/2006/relationships" xmlns:p="http://schemas.openxmlformats.org/presentationml/2006/main">
  <p:tag name="NUM" val="9"/>
</p:tagLst>
</file>

<file path=ppt/tags/tag82.xml><?xml version="1.0" encoding="utf-8"?>
<p:tagLst xmlns:a="http://schemas.openxmlformats.org/drawingml/2006/main" xmlns:r="http://schemas.openxmlformats.org/officeDocument/2006/relationships" xmlns:p="http://schemas.openxmlformats.org/presentationml/2006/main">
  <p:tag name="NUM" val="10"/>
</p:tagLst>
</file>

<file path=ppt/tags/tag83.xml><?xml version="1.0" encoding="utf-8"?>
<p:tagLst xmlns:a="http://schemas.openxmlformats.org/drawingml/2006/main" xmlns:r="http://schemas.openxmlformats.org/officeDocument/2006/relationships" xmlns:p="http://schemas.openxmlformats.org/presentationml/2006/main">
  <p:tag name="NUM" val="11"/>
</p:tagLst>
</file>

<file path=ppt/tags/tag84.xml><?xml version="1.0" encoding="utf-8"?>
<p:tagLst xmlns:a="http://schemas.openxmlformats.org/drawingml/2006/main" xmlns:r="http://schemas.openxmlformats.org/officeDocument/2006/relationships" xmlns:p="http://schemas.openxmlformats.org/presentationml/2006/main">
  <p:tag name="NUM" val="12"/>
</p:tagLst>
</file>

<file path=ppt/tags/tag85.xml><?xml version="1.0" encoding="utf-8"?>
<p:tagLst xmlns:a="http://schemas.openxmlformats.org/drawingml/2006/main" xmlns:r="http://schemas.openxmlformats.org/officeDocument/2006/relationships" xmlns:p="http://schemas.openxmlformats.org/presentationml/2006/main">
  <p:tag name="NUM" val="13"/>
</p:tagLst>
</file>

<file path=ppt/tags/tag86.xml><?xml version="1.0" encoding="utf-8"?>
<p:tagLst xmlns:a="http://schemas.openxmlformats.org/drawingml/2006/main" xmlns:r="http://schemas.openxmlformats.org/officeDocument/2006/relationships" xmlns:p="http://schemas.openxmlformats.org/presentationml/2006/main">
  <p:tag name="NUM" val="14"/>
</p:tagLst>
</file>

<file path=ppt/tags/tag87.xml><?xml version="1.0" encoding="utf-8"?>
<p:tagLst xmlns:a="http://schemas.openxmlformats.org/drawingml/2006/main" xmlns:r="http://schemas.openxmlformats.org/officeDocument/2006/relationships" xmlns:p="http://schemas.openxmlformats.org/presentationml/2006/main">
  <p:tag name="NUM" val="15"/>
</p:tagLst>
</file>

<file path=ppt/tags/tag88.xml><?xml version="1.0" encoding="utf-8"?>
<p:tagLst xmlns:a="http://schemas.openxmlformats.org/drawingml/2006/main" xmlns:r="http://schemas.openxmlformats.org/officeDocument/2006/relationships" xmlns:p="http://schemas.openxmlformats.org/presentationml/2006/main">
  <p:tag name="NUM" val="1"/>
</p:tagLst>
</file>

<file path=ppt/tags/tag8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2"/>
</p:tagLst>
</file>

<file path=ppt/tags/tag9.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quot;OutlineColor&quot;:{&quot;ColorIndex&quot;:1,&quot;ColorModifier&quot;:0,&quot;BrightnessModifier&quot;:0}}"/>
  <p:tag name="NUM" val="8"/>
</p:tagLst>
</file>

<file path=ppt/tags/tag90.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3"/>
</p:tagLst>
</file>

<file path=ppt/tags/tag91.xml><?xml version="1.0" encoding="utf-8"?>
<p:tagLst xmlns:a="http://schemas.openxmlformats.org/drawingml/2006/main" xmlns:r="http://schemas.openxmlformats.org/officeDocument/2006/relationships" xmlns:p="http://schemas.openxmlformats.org/presentationml/2006/main">
  <p:tag name="ENGAGECOLOR" val="{&quot;FillColor&quot;:{&quot;ColorIndex&quot;:1,&quot;ColorModifier&quot;:0,&quot;BrightnessModifier&quot;:0}}"/>
  <p:tag name="NUM" val="4"/>
</p:tagLst>
</file>

<file path=ppt/tags/tag92.xml><?xml version="1.0" encoding="utf-8"?>
<p:tagLst xmlns:a="http://schemas.openxmlformats.org/drawingml/2006/main" xmlns:r="http://schemas.openxmlformats.org/officeDocument/2006/relationships" xmlns:p="http://schemas.openxmlformats.org/presentationml/2006/main">
  <p:tag name="NUM" val="5"/>
</p:tagLst>
</file>

<file path=ppt/tags/tag93.xml><?xml version="1.0" encoding="utf-8"?>
<p:tagLst xmlns:a="http://schemas.openxmlformats.org/drawingml/2006/main" xmlns:r="http://schemas.openxmlformats.org/officeDocument/2006/relationships" xmlns:p="http://schemas.openxmlformats.org/presentationml/2006/main">
  <p:tag name="NUM" val="6"/>
</p:tagLst>
</file>

<file path=ppt/tags/tag94.xml><?xml version="1.0" encoding="utf-8"?>
<p:tagLst xmlns:a="http://schemas.openxmlformats.org/drawingml/2006/main" xmlns:r="http://schemas.openxmlformats.org/officeDocument/2006/relationships" xmlns:p="http://schemas.openxmlformats.org/presentationml/2006/main">
  <p:tag name="NUM" val="7"/>
</p:tagLst>
</file>

<file path=ppt/tags/tag95.xml><?xml version="1.0" encoding="utf-8"?>
<p:tagLst xmlns:a="http://schemas.openxmlformats.org/drawingml/2006/main" xmlns:r="http://schemas.openxmlformats.org/officeDocument/2006/relationships" xmlns:p="http://schemas.openxmlformats.org/presentationml/2006/main">
  <p:tag name="NUM" val="8"/>
</p:tagLst>
</file>

<file path=ppt/tags/tag96.xml><?xml version="1.0" encoding="utf-8"?>
<p:tagLst xmlns:a="http://schemas.openxmlformats.org/drawingml/2006/main" xmlns:r="http://schemas.openxmlformats.org/officeDocument/2006/relationships" xmlns:p="http://schemas.openxmlformats.org/presentationml/2006/main">
  <p:tag name="NUM" val="9"/>
</p:tagLst>
</file>

<file path=ppt/tags/tag97.xml><?xml version="1.0" encoding="utf-8"?>
<p:tagLst xmlns:a="http://schemas.openxmlformats.org/drawingml/2006/main" xmlns:r="http://schemas.openxmlformats.org/officeDocument/2006/relationships" xmlns:p="http://schemas.openxmlformats.org/presentationml/2006/main">
  <p:tag name="NUM" val="10"/>
</p:tagLst>
</file>

<file path=ppt/tags/tag98.xml><?xml version="1.0" encoding="utf-8"?>
<p:tagLst xmlns:a="http://schemas.openxmlformats.org/drawingml/2006/main" xmlns:r="http://schemas.openxmlformats.org/officeDocument/2006/relationships" xmlns:p="http://schemas.openxmlformats.org/presentationml/2006/main">
  <p:tag name="NUM" val="11"/>
</p:tagLst>
</file>

<file path=ppt/tags/tag99.xml><?xml version="1.0" encoding="utf-8"?>
<p:tagLst xmlns:a="http://schemas.openxmlformats.org/drawingml/2006/main" xmlns:r="http://schemas.openxmlformats.org/officeDocument/2006/relationships" xmlns:p="http://schemas.openxmlformats.org/presentationml/2006/main">
  <p:tag name="NUM" val="12"/>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8774</TotalTime>
  <Words>3165</Words>
  <Application>Microsoft Office PowerPoint</Application>
  <PresentationFormat>On-screen Show (4:3)</PresentationFormat>
  <Paragraphs>494</Paragraphs>
  <Slides>21</Slides>
  <Notes>20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맑은 고딕</vt:lpstr>
      <vt:lpstr>ＭＳ Ｐゴシック</vt:lpstr>
      <vt:lpstr>Aharoni</vt:lpstr>
      <vt:lpstr>Arial</vt:lpstr>
      <vt:lpstr>Arial</vt:lpstr>
      <vt:lpstr>Calibri</vt:lpstr>
      <vt:lpstr>Comic Sans MS</vt:lpstr>
      <vt:lpstr>Trebuchet MS</vt:lpstr>
      <vt:lpstr>Wingdings</vt:lpstr>
      <vt:lpstr>Wingdings 2</vt:lpstr>
      <vt:lpstr>Office Theme</vt:lpstr>
      <vt:lpstr>Conseil d'examen de l'architecture intégrée du gouvernement du Canada (CEAI GC)</vt:lpstr>
      <vt:lpstr>Objectif de la séance du CEAI du GC</vt:lpstr>
      <vt:lpstr>Demande – Contexte</vt:lpstr>
      <vt:lpstr>Architecture de l’état cible – DIAGRAMME</vt:lpstr>
      <vt:lpstr>Demande – Renseignements détaillés</vt:lpstr>
      <vt:lpstr>Risques et stratégies d’atténuation</vt:lpstr>
      <vt:lpstr>PowerPoint Presentation</vt:lpstr>
      <vt:lpstr>ANNEXE</vt:lpstr>
      <vt:lpstr>APPENDICE 1 :    Harmonisation numérique</vt:lpstr>
      <vt:lpstr>PowerPoint Presentation</vt:lpstr>
      <vt:lpstr>Conformité des activités</vt:lpstr>
      <vt:lpstr>Conformité de l’INFORMATION</vt:lpstr>
      <vt:lpstr>Conformité de l’INFORMATION</vt:lpstr>
      <vt:lpstr>Conformité des APPLICATIONS</vt:lpstr>
      <vt:lpstr>Conformité des APPLICATIONS</vt:lpstr>
      <vt:lpstr>Conformité des TECHNOLOGIES</vt:lpstr>
      <vt:lpstr>Conformité de la SÉCURITÉ et de la PROTECTION DES RENSEIGNEMENTS PERSONNELS</vt:lpstr>
      <vt:lpstr>APPENDICE 3 :  Renseignements supplémentaires sur le projet</vt:lpstr>
      <vt:lpstr>PowerPoint Presentation</vt:lpstr>
      <vt:lpstr>APPENDICE 4 :  Solution numérique algorithmique - Exigences liées à l’évaluation des incidences</vt:lpstr>
      <vt:lpstr>APPENDICE 5 :   Demande d’exemption</vt:lpstr>
    </vt:vector>
  </TitlesOfParts>
  <Company>TBS-SCT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Schonning, Nick</cp:lastModifiedBy>
  <cp:revision>419</cp:revision>
  <cp:lastPrinted>2019-05-31T15:00:10Z</cp:lastPrinted>
  <dcterms:created xsi:type="dcterms:W3CDTF">2015-11-06T15:38:40Z</dcterms:created>
  <dcterms:modified xsi:type="dcterms:W3CDTF">2019-09-13T14:37:34Z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CCLASS">
    <vt:lpwstr>CLASSU</vt:lpwstr>
  </property>
  <property fmtid="{D5CDD505-2E9C-101B-9397-08002B2CF9AE}" pid="3" name="TBSSCTCLASSIFICATION">
    <vt:lpwstr>UNCLASSIFIED</vt:lpwstr>
  </property>
  <property fmtid="{D5CDD505-2E9C-101B-9397-08002B2CF9AE}" pid="4" name="TBSSCTVISUALMARKINGNO">
    <vt:lpwstr>NO</vt:lpwstr>
  </property>
  <property fmtid="{D5CDD505-2E9C-101B-9397-08002B2CF9AE}" pid="5" name="TitusGUID">
    <vt:lpwstr>7286b63c-ecb0-46a8-90ad-fb66e3f8ba38</vt:lpwstr>
  </property>
</Properties>
</file>