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notesSlides/notesSlide1.xml" ContentType="application/vnd.openxmlformats-officedocument.presentationml.notesSlide+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notesSlides/notesSlide2.xml" ContentType="application/vnd.openxmlformats-officedocument.presentationml.notesSlide+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
  </p:notesMasterIdLst>
  <p:sldIdLst>
    <p:sldId id="264" r:id="rId2"/>
    <p:sldId id="257" r:id="rId3"/>
    <p:sldId id="263" r:id="rId4"/>
  </p:sldIdLst>
  <p:sldSz cx="12192000" cy="6858000"/>
  <p:notesSz cx="6858000" cy="9144000"/>
  <p:custDataLst>
    <p:tags r:id="rId6"/>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ubenfeld S@CMP DROOD@Defence O365" initials="RO" lastIdx="4" clrIdx="0">
    <p:extLst>
      <p:ext uri="{19B8F6BF-5375-455C-9EA6-DF929625EA0E}">
        <p15:presenceInfo xmlns:p15="http://schemas.microsoft.com/office/powerpoint/2012/main" userId="S::sara.rubenfeld@ecn.forces.gc.ca::ecde5f1f-371a-48ac-8bf0-e8b7ef227366" providerId="AD"/>
      </p:ext>
    </p:extLst>
  </p:cmAuthor>
  <p:cmAuthor id="2" name="Rubenfeld.S" initials="R" lastIdx="17" clrIdx="1">
    <p:extLst>
      <p:ext uri="{19B8F6BF-5375-455C-9EA6-DF929625EA0E}">
        <p15:presenceInfo xmlns:p15="http://schemas.microsoft.com/office/powerpoint/2012/main" userId="Rubenfeld.S"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9DA391C-8013-1764-E717-3C6EC56F1278}" v="4" dt="2020-09-16T21:11:51.97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ferSingleView="1">
    <p:restoredLeft sz="14995" autoAdjust="0"/>
    <p:restoredTop sz="95332" autoAdjust="0"/>
  </p:normalViewPr>
  <p:slideViewPr>
    <p:cSldViewPr snapToGrid="0">
      <p:cViewPr>
        <p:scale>
          <a:sx n="80" d="100"/>
          <a:sy n="80" d="100"/>
        </p:scale>
        <p:origin x="1692" y="702"/>
      </p:cViewPr>
      <p:guideLst/>
    </p:cSldViewPr>
  </p:slideViewPr>
  <p:notesTextViewPr>
    <p:cViewPr>
      <p:scale>
        <a:sx n="1" d="1"/>
        <a:sy n="1" d="1"/>
      </p:scale>
      <p:origin x="0" y="0"/>
    </p:cViewPr>
  </p:notesTextViewPr>
  <p:notesViewPr>
    <p:cSldViewPr snapToGrid="0">
      <p:cViewPr varScale="1">
        <p:scale>
          <a:sx n="81" d="100"/>
          <a:sy n="81" d="100"/>
        </p:scale>
        <p:origin x="2994" y="10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commentAuthors" Target="commentAuthors.xml"/><Relationship Id="rId12" Type="http://schemas.microsoft.com/office/2015/10/relationships/revisionInfo" Target="revisionInfo.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gs" Target="tags/tag1.xml"/><Relationship Id="rId11" Type="http://schemas.openxmlformats.org/officeDocument/2006/relationships/tableStyles" Target="tableStyles.xml"/><Relationship Id="rId5" Type="http://schemas.openxmlformats.org/officeDocument/2006/relationships/notesMaster" Target="notesMasters/notesMaster1.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CA"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3659AFC-B9D5-4BD3-9CA3-B2B12BCDCB04}" type="datetimeFigureOut">
              <a:rPr lang="en-CA" smtClean="0"/>
              <a:t>22/09/2020</a:t>
            </a:fld>
            <a:endParaRPr lang="en-CA"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CA"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CA"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FB848B-98CA-45F4-A92E-43B4E6E80F56}" type="slidenum">
              <a:rPr lang="en-CA" smtClean="0"/>
              <a:t>‹N°›</a:t>
            </a:fld>
            <a:endParaRPr lang="en-CA" dirty="0"/>
          </a:p>
        </p:txBody>
      </p:sp>
    </p:spTree>
    <p:extLst>
      <p:ext uri="{BB962C8B-B14F-4D97-AF65-F5344CB8AC3E}">
        <p14:creationId xmlns:p14="http://schemas.microsoft.com/office/powerpoint/2010/main" val="35928778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Tx/>
              <a:buNone/>
            </a:pPr>
            <a:endParaRPr lang="en-CA" baseline="0" dirty="0"/>
          </a:p>
          <a:p>
            <a:endParaRPr lang="en-CA" baseline="0" dirty="0"/>
          </a:p>
        </p:txBody>
      </p:sp>
      <p:sp>
        <p:nvSpPr>
          <p:cNvPr id="4" name="Slide Number Placeholder 3"/>
          <p:cNvSpPr>
            <a:spLocks noGrp="1"/>
          </p:cNvSpPr>
          <p:nvPr>
            <p:ph type="sldNum" sz="quarter" idx="10"/>
          </p:nvPr>
        </p:nvSpPr>
        <p:spPr/>
        <p:txBody>
          <a:bodyPr/>
          <a:lstStyle/>
          <a:p>
            <a:fld id="{B6FB848B-98CA-45F4-A92E-43B4E6E80F56}" type="slidenum">
              <a:rPr lang="en-CA" smtClean="0"/>
              <a:t>1</a:t>
            </a:fld>
            <a:endParaRPr lang="en-CA" dirty="0"/>
          </a:p>
        </p:txBody>
      </p:sp>
    </p:spTree>
    <p:extLst>
      <p:ext uri="{BB962C8B-B14F-4D97-AF65-F5344CB8AC3E}">
        <p14:creationId xmlns:p14="http://schemas.microsoft.com/office/powerpoint/2010/main" val="7368784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A"/>
          </a:p>
        </p:txBody>
      </p:sp>
      <p:sp>
        <p:nvSpPr>
          <p:cNvPr id="4" name="Espace réservé du numéro de diapositive 3"/>
          <p:cNvSpPr>
            <a:spLocks noGrp="1"/>
          </p:cNvSpPr>
          <p:nvPr>
            <p:ph type="sldNum" sz="quarter" idx="10"/>
          </p:nvPr>
        </p:nvSpPr>
        <p:spPr/>
        <p:txBody>
          <a:bodyPr/>
          <a:lstStyle/>
          <a:p>
            <a:fld id="{B6FB848B-98CA-45F4-A92E-43B4E6E80F56}" type="slidenum">
              <a:rPr lang="en-CA" smtClean="0"/>
              <a:t>2</a:t>
            </a:fld>
            <a:endParaRPr lang="en-CA" dirty="0"/>
          </a:p>
        </p:txBody>
      </p:sp>
    </p:spTree>
    <p:extLst>
      <p:ext uri="{BB962C8B-B14F-4D97-AF65-F5344CB8AC3E}">
        <p14:creationId xmlns:p14="http://schemas.microsoft.com/office/powerpoint/2010/main" val="15575496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B6FB848B-98CA-45F4-A92E-43B4E6E80F56}" type="slidenum">
              <a:rPr lang="en-CA" smtClean="0"/>
              <a:t>3</a:t>
            </a:fld>
            <a:endParaRPr lang="en-CA" dirty="0"/>
          </a:p>
        </p:txBody>
      </p:sp>
    </p:spTree>
    <p:extLst>
      <p:ext uri="{BB962C8B-B14F-4D97-AF65-F5344CB8AC3E}">
        <p14:creationId xmlns:p14="http://schemas.microsoft.com/office/powerpoint/2010/main" val="22536790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CA"/>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CA"/>
          </a:p>
        </p:txBody>
      </p:sp>
      <p:sp>
        <p:nvSpPr>
          <p:cNvPr id="4" name="Date Placeholder 3"/>
          <p:cNvSpPr>
            <a:spLocks noGrp="1"/>
          </p:cNvSpPr>
          <p:nvPr>
            <p:ph type="dt" sz="half" idx="10"/>
          </p:nvPr>
        </p:nvSpPr>
        <p:spPr/>
        <p:txBody>
          <a:bodyPr/>
          <a:lstStyle/>
          <a:p>
            <a:fld id="{03603AB9-92F2-486D-BD36-55D0B2AAB2A5}" type="datetimeFigureOut">
              <a:rPr lang="en-CA" smtClean="0"/>
              <a:t>22/09/2020</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DD748882-9992-47B3-B0A9-27C72830658D}" type="slidenum">
              <a:rPr lang="en-CA" smtClean="0"/>
              <a:t>‹N°›</a:t>
            </a:fld>
            <a:endParaRPr lang="en-CA" dirty="0"/>
          </a:p>
        </p:txBody>
      </p:sp>
    </p:spTree>
    <p:extLst>
      <p:ext uri="{BB962C8B-B14F-4D97-AF65-F5344CB8AC3E}">
        <p14:creationId xmlns:p14="http://schemas.microsoft.com/office/powerpoint/2010/main" val="13550108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10"/>
          </p:nvPr>
        </p:nvSpPr>
        <p:spPr/>
        <p:txBody>
          <a:bodyPr/>
          <a:lstStyle/>
          <a:p>
            <a:fld id="{03603AB9-92F2-486D-BD36-55D0B2AAB2A5}" type="datetimeFigureOut">
              <a:rPr lang="en-CA" smtClean="0"/>
              <a:t>22/09/2020</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DD748882-9992-47B3-B0A9-27C72830658D}" type="slidenum">
              <a:rPr lang="en-CA" smtClean="0"/>
              <a:t>‹N°›</a:t>
            </a:fld>
            <a:endParaRPr lang="en-CA" dirty="0"/>
          </a:p>
        </p:txBody>
      </p:sp>
    </p:spTree>
    <p:extLst>
      <p:ext uri="{BB962C8B-B14F-4D97-AF65-F5344CB8AC3E}">
        <p14:creationId xmlns:p14="http://schemas.microsoft.com/office/powerpoint/2010/main" val="20927001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CA"/>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10"/>
          </p:nvPr>
        </p:nvSpPr>
        <p:spPr/>
        <p:txBody>
          <a:bodyPr/>
          <a:lstStyle/>
          <a:p>
            <a:fld id="{03603AB9-92F2-486D-BD36-55D0B2AAB2A5}" type="datetimeFigureOut">
              <a:rPr lang="en-CA" smtClean="0"/>
              <a:t>22/09/2020</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DD748882-9992-47B3-B0A9-27C72830658D}" type="slidenum">
              <a:rPr lang="en-CA" smtClean="0"/>
              <a:t>‹N°›</a:t>
            </a:fld>
            <a:endParaRPr lang="en-CA" dirty="0"/>
          </a:p>
        </p:txBody>
      </p:sp>
    </p:spTree>
    <p:extLst>
      <p:ext uri="{BB962C8B-B14F-4D97-AF65-F5344CB8AC3E}">
        <p14:creationId xmlns:p14="http://schemas.microsoft.com/office/powerpoint/2010/main" val="24356299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10"/>
          </p:nvPr>
        </p:nvSpPr>
        <p:spPr/>
        <p:txBody>
          <a:bodyPr/>
          <a:lstStyle/>
          <a:p>
            <a:fld id="{03603AB9-92F2-486D-BD36-55D0B2AAB2A5}" type="datetimeFigureOut">
              <a:rPr lang="en-CA" smtClean="0"/>
              <a:t>22/09/2020</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DD748882-9992-47B3-B0A9-27C72830658D}" type="slidenum">
              <a:rPr lang="en-CA" smtClean="0"/>
              <a:t>‹N°›</a:t>
            </a:fld>
            <a:endParaRPr lang="en-CA" dirty="0"/>
          </a:p>
        </p:txBody>
      </p:sp>
    </p:spTree>
    <p:extLst>
      <p:ext uri="{BB962C8B-B14F-4D97-AF65-F5344CB8AC3E}">
        <p14:creationId xmlns:p14="http://schemas.microsoft.com/office/powerpoint/2010/main" val="39457216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CA"/>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03603AB9-92F2-486D-BD36-55D0B2AAB2A5}" type="datetimeFigureOut">
              <a:rPr lang="en-CA" smtClean="0"/>
              <a:t>22/09/2020</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DD748882-9992-47B3-B0A9-27C72830658D}" type="slidenum">
              <a:rPr lang="en-CA" smtClean="0"/>
              <a:t>‹N°›</a:t>
            </a:fld>
            <a:endParaRPr lang="en-CA" dirty="0"/>
          </a:p>
        </p:txBody>
      </p:sp>
    </p:spTree>
    <p:extLst>
      <p:ext uri="{BB962C8B-B14F-4D97-AF65-F5344CB8AC3E}">
        <p14:creationId xmlns:p14="http://schemas.microsoft.com/office/powerpoint/2010/main" val="38325900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Date Placeholder 4"/>
          <p:cNvSpPr>
            <a:spLocks noGrp="1"/>
          </p:cNvSpPr>
          <p:nvPr>
            <p:ph type="dt" sz="half" idx="10"/>
          </p:nvPr>
        </p:nvSpPr>
        <p:spPr/>
        <p:txBody>
          <a:bodyPr/>
          <a:lstStyle/>
          <a:p>
            <a:fld id="{03603AB9-92F2-486D-BD36-55D0B2AAB2A5}" type="datetimeFigureOut">
              <a:rPr lang="en-CA" smtClean="0"/>
              <a:t>22/09/2020</a:t>
            </a:fld>
            <a:endParaRPr lang="en-CA" dirty="0"/>
          </a:p>
        </p:txBody>
      </p:sp>
      <p:sp>
        <p:nvSpPr>
          <p:cNvPr id="6" name="Footer Placeholder 5"/>
          <p:cNvSpPr>
            <a:spLocks noGrp="1"/>
          </p:cNvSpPr>
          <p:nvPr>
            <p:ph type="ftr" sz="quarter" idx="11"/>
          </p:nvPr>
        </p:nvSpPr>
        <p:spPr/>
        <p:txBody>
          <a:bodyPr/>
          <a:lstStyle/>
          <a:p>
            <a:endParaRPr lang="en-CA" dirty="0"/>
          </a:p>
        </p:txBody>
      </p:sp>
      <p:sp>
        <p:nvSpPr>
          <p:cNvPr id="7" name="Slide Number Placeholder 6"/>
          <p:cNvSpPr>
            <a:spLocks noGrp="1"/>
          </p:cNvSpPr>
          <p:nvPr>
            <p:ph type="sldNum" sz="quarter" idx="12"/>
          </p:nvPr>
        </p:nvSpPr>
        <p:spPr/>
        <p:txBody>
          <a:bodyPr/>
          <a:lstStyle/>
          <a:p>
            <a:fld id="{DD748882-9992-47B3-B0A9-27C72830658D}" type="slidenum">
              <a:rPr lang="en-CA" smtClean="0"/>
              <a:t>‹N°›</a:t>
            </a:fld>
            <a:endParaRPr lang="en-CA" dirty="0"/>
          </a:p>
        </p:txBody>
      </p:sp>
    </p:spTree>
    <p:extLst>
      <p:ext uri="{BB962C8B-B14F-4D97-AF65-F5344CB8AC3E}">
        <p14:creationId xmlns:p14="http://schemas.microsoft.com/office/powerpoint/2010/main" val="5351357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CA"/>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7" name="Date Placeholder 6"/>
          <p:cNvSpPr>
            <a:spLocks noGrp="1"/>
          </p:cNvSpPr>
          <p:nvPr>
            <p:ph type="dt" sz="half" idx="10"/>
          </p:nvPr>
        </p:nvSpPr>
        <p:spPr/>
        <p:txBody>
          <a:bodyPr/>
          <a:lstStyle/>
          <a:p>
            <a:fld id="{03603AB9-92F2-486D-BD36-55D0B2AAB2A5}" type="datetimeFigureOut">
              <a:rPr lang="en-CA" smtClean="0"/>
              <a:t>22/09/2020</a:t>
            </a:fld>
            <a:endParaRPr lang="en-CA" dirty="0"/>
          </a:p>
        </p:txBody>
      </p:sp>
      <p:sp>
        <p:nvSpPr>
          <p:cNvPr id="8" name="Footer Placeholder 7"/>
          <p:cNvSpPr>
            <a:spLocks noGrp="1"/>
          </p:cNvSpPr>
          <p:nvPr>
            <p:ph type="ftr" sz="quarter" idx="11"/>
          </p:nvPr>
        </p:nvSpPr>
        <p:spPr/>
        <p:txBody>
          <a:bodyPr/>
          <a:lstStyle/>
          <a:p>
            <a:endParaRPr lang="en-CA" dirty="0"/>
          </a:p>
        </p:txBody>
      </p:sp>
      <p:sp>
        <p:nvSpPr>
          <p:cNvPr id="9" name="Slide Number Placeholder 8"/>
          <p:cNvSpPr>
            <a:spLocks noGrp="1"/>
          </p:cNvSpPr>
          <p:nvPr>
            <p:ph type="sldNum" sz="quarter" idx="12"/>
          </p:nvPr>
        </p:nvSpPr>
        <p:spPr/>
        <p:txBody>
          <a:bodyPr/>
          <a:lstStyle/>
          <a:p>
            <a:fld id="{DD748882-9992-47B3-B0A9-27C72830658D}" type="slidenum">
              <a:rPr lang="en-CA" smtClean="0"/>
              <a:t>‹N°›</a:t>
            </a:fld>
            <a:endParaRPr lang="en-CA" dirty="0"/>
          </a:p>
        </p:txBody>
      </p:sp>
    </p:spTree>
    <p:extLst>
      <p:ext uri="{BB962C8B-B14F-4D97-AF65-F5344CB8AC3E}">
        <p14:creationId xmlns:p14="http://schemas.microsoft.com/office/powerpoint/2010/main" val="29519676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Date Placeholder 2"/>
          <p:cNvSpPr>
            <a:spLocks noGrp="1"/>
          </p:cNvSpPr>
          <p:nvPr>
            <p:ph type="dt" sz="half" idx="10"/>
          </p:nvPr>
        </p:nvSpPr>
        <p:spPr/>
        <p:txBody>
          <a:bodyPr/>
          <a:lstStyle/>
          <a:p>
            <a:fld id="{03603AB9-92F2-486D-BD36-55D0B2AAB2A5}" type="datetimeFigureOut">
              <a:rPr lang="en-CA" smtClean="0"/>
              <a:t>22/09/2020</a:t>
            </a:fld>
            <a:endParaRPr lang="en-CA" dirty="0"/>
          </a:p>
        </p:txBody>
      </p:sp>
      <p:sp>
        <p:nvSpPr>
          <p:cNvPr id="4" name="Footer Placeholder 3"/>
          <p:cNvSpPr>
            <a:spLocks noGrp="1"/>
          </p:cNvSpPr>
          <p:nvPr>
            <p:ph type="ftr" sz="quarter" idx="11"/>
          </p:nvPr>
        </p:nvSpPr>
        <p:spPr/>
        <p:txBody>
          <a:bodyPr/>
          <a:lstStyle/>
          <a:p>
            <a:endParaRPr lang="en-CA" dirty="0"/>
          </a:p>
        </p:txBody>
      </p:sp>
      <p:sp>
        <p:nvSpPr>
          <p:cNvPr id="5" name="Slide Number Placeholder 4"/>
          <p:cNvSpPr>
            <a:spLocks noGrp="1"/>
          </p:cNvSpPr>
          <p:nvPr>
            <p:ph type="sldNum" sz="quarter" idx="12"/>
          </p:nvPr>
        </p:nvSpPr>
        <p:spPr/>
        <p:txBody>
          <a:bodyPr/>
          <a:lstStyle/>
          <a:p>
            <a:fld id="{DD748882-9992-47B3-B0A9-27C72830658D}" type="slidenum">
              <a:rPr lang="en-CA" smtClean="0"/>
              <a:t>‹N°›</a:t>
            </a:fld>
            <a:endParaRPr lang="en-CA" dirty="0"/>
          </a:p>
        </p:txBody>
      </p:sp>
    </p:spTree>
    <p:extLst>
      <p:ext uri="{BB962C8B-B14F-4D97-AF65-F5344CB8AC3E}">
        <p14:creationId xmlns:p14="http://schemas.microsoft.com/office/powerpoint/2010/main" val="16690754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603AB9-92F2-486D-BD36-55D0B2AAB2A5}" type="datetimeFigureOut">
              <a:rPr lang="en-CA" smtClean="0"/>
              <a:t>22/09/2020</a:t>
            </a:fld>
            <a:endParaRPr lang="en-CA" dirty="0"/>
          </a:p>
        </p:txBody>
      </p:sp>
      <p:sp>
        <p:nvSpPr>
          <p:cNvPr id="3" name="Footer Placeholder 2"/>
          <p:cNvSpPr>
            <a:spLocks noGrp="1"/>
          </p:cNvSpPr>
          <p:nvPr>
            <p:ph type="ftr" sz="quarter" idx="11"/>
          </p:nvPr>
        </p:nvSpPr>
        <p:spPr/>
        <p:txBody>
          <a:bodyPr/>
          <a:lstStyle/>
          <a:p>
            <a:endParaRPr lang="en-CA" dirty="0"/>
          </a:p>
        </p:txBody>
      </p:sp>
      <p:sp>
        <p:nvSpPr>
          <p:cNvPr id="4" name="Slide Number Placeholder 3"/>
          <p:cNvSpPr>
            <a:spLocks noGrp="1"/>
          </p:cNvSpPr>
          <p:nvPr>
            <p:ph type="sldNum" sz="quarter" idx="12"/>
          </p:nvPr>
        </p:nvSpPr>
        <p:spPr/>
        <p:txBody>
          <a:bodyPr/>
          <a:lstStyle/>
          <a:p>
            <a:fld id="{DD748882-9992-47B3-B0A9-27C72830658D}" type="slidenum">
              <a:rPr lang="en-CA" smtClean="0"/>
              <a:t>‹N°›</a:t>
            </a:fld>
            <a:endParaRPr lang="en-CA" dirty="0"/>
          </a:p>
        </p:txBody>
      </p:sp>
    </p:spTree>
    <p:extLst>
      <p:ext uri="{BB962C8B-B14F-4D97-AF65-F5344CB8AC3E}">
        <p14:creationId xmlns:p14="http://schemas.microsoft.com/office/powerpoint/2010/main" val="8723613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03603AB9-92F2-486D-BD36-55D0B2AAB2A5}" type="datetimeFigureOut">
              <a:rPr lang="en-CA" smtClean="0"/>
              <a:t>22/09/2020</a:t>
            </a:fld>
            <a:endParaRPr lang="en-CA" dirty="0"/>
          </a:p>
        </p:txBody>
      </p:sp>
      <p:sp>
        <p:nvSpPr>
          <p:cNvPr id="6" name="Footer Placeholder 5"/>
          <p:cNvSpPr>
            <a:spLocks noGrp="1"/>
          </p:cNvSpPr>
          <p:nvPr>
            <p:ph type="ftr" sz="quarter" idx="11"/>
          </p:nvPr>
        </p:nvSpPr>
        <p:spPr/>
        <p:txBody>
          <a:bodyPr/>
          <a:lstStyle/>
          <a:p>
            <a:endParaRPr lang="en-CA" dirty="0"/>
          </a:p>
        </p:txBody>
      </p:sp>
      <p:sp>
        <p:nvSpPr>
          <p:cNvPr id="7" name="Slide Number Placeholder 6"/>
          <p:cNvSpPr>
            <a:spLocks noGrp="1"/>
          </p:cNvSpPr>
          <p:nvPr>
            <p:ph type="sldNum" sz="quarter" idx="12"/>
          </p:nvPr>
        </p:nvSpPr>
        <p:spPr/>
        <p:txBody>
          <a:bodyPr/>
          <a:lstStyle/>
          <a:p>
            <a:fld id="{DD748882-9992-47B3-B0A9-27C72830658D}" type="slidenum">
              <a:rPr lang="en-CA" smtClean="0"/>
              <a:t>‹N°›</a:t>
            </a:fld>
            <a:endParaRPr lang="en-CA" dirty="0"/>
          </a:p>
        </p:txBody>
      </p:sp>
    </p:spTree>
    <p:extLst>
      <p:ext uri="{BB962C8B-B14F-4D97-AF65-F5344CB8AC3E}">
        <p14:creationId xmlns:p14="http://schemas.microsoft.com/office/powerpoint/2010/main" val="33392919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03603AB9-92F2-486D-BD36-55D0B2AAB2A5}" type="datetimeFigureOut">
              <a:rPr lang="en-CA" smtClean="0"/>
              <a:t>22/09/2020</a:t>
            </a:fld>
            <a:endParaRPr lang="en-CA" dirty="0"/>
          </a:p>
        </p:txBody>
      </p:sp>
      <p:sp>
        <p:nvSpPr>
          <p:cNvPr id="6" name="Footer Placeholder 5"/>
          <p:cNvSpPr>
            <a:spLocks noGrp="1"/>
          </p:cNvSpPr>
          <p:nvPr>
            <p:ph type="ftr" sz="quarter" idx="11"/>
          </p:nvPr>
        </p:nvSpPr>
        <p:spPr/>
        <p:txBody>
          <a:bodyPr/>
          <a:lstStyle/>
          <a:p>
            <a:endParaRPr lang="en-CA" dirty="0"/>
          </a:p>
        </p:txBody>
      </p:sp>
      <p:sp>
        <p:nvSpPr>
          <p:cNvPr id="7" name="Slide Number Placeholder 6"/>
          <p:cNvSpPr>
            <a:spLocks noGrp="1"/>
          </p:cNvSpPr>
          <p:nvPr>
            <p:ph type="sldNum" sz="quarter" idx="12"/>
          </p:nvPr>
        </p:nvSpPr>
        <p:spPr/>
        <p:txBody>
          <a:bodyPr/>
          <a:lstStyle/>
          <a:p>
            <a:fld id="{DD748882-9992-47B3-B0A9-27C72830658D}" type="slidenum">
              <a:rPr lang="en-CA" smtClean="0"/>
              <a:t>‹N°›</a:t>
            </a:fld>
            <a:endParaRPr lang="en-CA" dirty="0"/>
          </a:p>
        </p:txBody>
      </p:sp>
    </p:spTree>
    <p:extLst>
      <p:ext uri="{BB962C8B-B14F-4D97-AF65-F5344CB8AC3E}">
        <p14:creationId xmlns:p14="http://schemas.microsoft.com/office/powerpoint/2010/main" val="32142759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CA"/>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3603AB9-92F2-486D-BD36-55D0B2AAB2A5}" type="datetimeFigureOut">
              <a:rPr lang="en-CA" smtClean="0"/>
              <a:t>22/09/2020</a:t>
            </a:fld>
            <a:endParaRPr lang="en-CA"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D748882-9992-47B3-B0A9-27C72830658D}" type="slidenum">
              <a:rPr lang="en-CA" smtClean="0"/>
              <a:t>‹N°›</a:t>
            </a:fld>
            <a:endParaRPr lang="en-CA" dirty="0"/>
          </a:p>
        </p:txBody>
      </p:sp>
    </p:spTree>
    <p:extLst>
      <p:ext uri="{BB962C8B-B14F-4D97-AF65-F5344CB8AC3E}">
        <p14:creationId xmlns:p14="http://schemas.microsoft.com/office/powerpoint/2010/main" val="27227226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tags" Target="../tags/tag4.xml"/><Relationship Id="rId2" Type="http://schemas.openxmlformats.org/officeDocument/2006/relationships/tags" Target="../tags/tag3.xml"/><Relationship Id="rId1" Type="http://schemas.openxmlformats.org/officeDocument/2006/relationships/tags" Target="../tags/tag2.xml"/><Relationship Id="rId6" Type="http://schemas.openxmlformats.org/officeDocument/2006/relationships/hyperlink" Target="https://cfc-swc.gc.ca/gba-acs/guide-fr.html" TargetMode="External"/><Relationship Id="rId5" Type="http://schemas.openxmlformats.org/officeDocument/2006/relationships/notesSlide" Target="../notesSlides/notesSlide1.xml"/><Relationship Id="rId4"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notesSlide" Target="../notesSlides/notesSlide2.xml"/><Relationship Id="rId3" Type="http://schemas.openxmlformats.org/officeDocument/2006/relationships/tags" Target="../tags/tag7.xml"/><Relationship Id="rId7" Type="http://schemas.openxmlformats.org/officeDocument/2006/relationships/slideLayout" Target="../slideLayouts/slideLayout2.xml"/><Relationship Id="rId2" Type="http://schemas.openxmlformats.org/officeDocument/2006/relationships/tags" Target="../tags/tag6.xml"/><Relationship Id="rId1" Type="http://schemas.openxmlformats.org/officeDocument/2006/relationships/tags" Target="../tags/tag5.xml"/><Relationship Id="rId6" Type="http://schemas.openxmlformats.org/officeDocument/2006/relationships/tags" Target="../tags/tag10.xml"/><Relationship Id="rId5" Type="http://schemas.openxmlformats.org/officeDocument/2006/relationships/tags" Target="../tags/tag9.xml"/><Relationship Id="rId10" Type="http://schemas.openxmlformats.org/officeDocument/2006/relationships/image" Target="../media/image1.png"/><Relationship Id="rId4" Type="http://schemas.openxmlformats.org/officeDocument/2006/relationships/tags" Target="../tags/tag8.xml"/><Relationship Id="rId9" Type="http://schemas.openxmlformats.org/officeDocument/2006/relationships/hyperlink" Target="https://www.gcpedia.gc.ca/wiki/User:Pierreluc.pilon/experimentation/researchmethods" TargetMode="External"/></Relationships>
</file>

<file path=ppt/slides/_rels/slide3.xml.rels><?xml version="1.0" encoding="UTF-8" standalone="yes"?>
<Relationships xmlns="http://schemas.openxmlformats.org/package/2006/relationships"><Relationship Id="rId8" Type="http://schemas.openxmlformats.org/officeDocument/2006/relationships/slideLayout" Target="../slideLayouts/slideLayout2.xml"/><Relationship Id="rId3" Type="http://schemas.openxmlformats.org/officeDocument/2006/relationships/tags" Target="../tags/tag13.xml"/><Relationship Id="rId7" Type="http://schemas.openxmlformats.org/officeDocument/2006/relationships/tags" Target="../tags/tag17.xml"/><Relationship Id="rId2" Type="http://schemas.openxmlformats.org/officeDocument/2006/relationships/tags" Target="../tags/tag12.xml"/><Relationship Id="rId1" Type="http://schemas.openxmlformats.org/officeDocument/2006/relationships/tags" Target="../tags/tag11.xml"/><Relationship Id="rId6" Type="http://schemas.openxmlformats.org/officeDocument/2006/relationships/tags" Target="../tags/tag16.xml"/><Relationship Id="rId11" Type="http://schemas.openxmlformats.org/officeDocument/2006/relationships/image" Target="../media/image2.png"/><Relationship Id="rId5" Type="http://schemas.openxmlformats.org/officeDocument/2006/relationships/tags" Target="../tags/tag15.xml"/><Relationship Id="rId10" Type="http://schemas.openxmlformats.org/officeDocument/2006/relationships/hyperlink" Target="https://www.gcpedia.gc.ca/wiki/User:Pierreluc.pilon/experimentation/researchmethods" TargetMode="External"/><Relationship Id="rId4" Type="http://schemas.openxmlformats.org/officeDocument/2006/relationships/tags" Target="../tags/tag14.xml"/><Relationship Id="rId9" Type="http://schemas.openxmlformats.org/officeDocument/2006/relationships/notesSlide" Target="../notesSlides/notesSlide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lstStyle/>
          <a:p>
            <a:r>
              <a:rPr lang="fr-CA" dirty="0"/>
              <a:t>Consignes </a:t>
            </a:r>
          </a:p>
        </p:txBody>
      </p:sp>
      <p:sp>
        <p:nvSpPr>
          <p:cNvPr id="3" name="Content Placeholder 2"/>
          <p:cNvSpPr>
            <a:spLocks noGrp="1"/>
          </p:cNvSpPr>
          <p:nvPr>
            <p:ph idx="1"/>
            <p:custDataLst>
              <p:tags r:id="rId2"/>
            </p:custDataLst>
          </p:nvPr>
        </p:nvSpPr>
        <p:spPr>
          <a:xfrm>
            <a:off x="838199" y="1216058"/>
            <a:ext cx="11275243" cy="4960905"/>
          </a:xfrm>
        </p:spPr>
        <p:txBody>
          <a:bodyPr>
            <a:normAutofit fontScale="70000" lnSpcReduction="20000"/>
          </a:bodyPr>
          <a:lstStyle/>
          <a:p>
            <a:r>
              <a:rPr lang="fr-CA" dirty="0"/>
              <a:t>Allez à l’invitation au calendrier et cliquez sur l’un des </a:t>
            </a:r>
            <a:r>
              <a:rPr lang="fr-CA" dirty="0" smtClean="0"/>
              <a:t>liens de l’équipe </a:t>
            </a:r>
            <a:r>
              <a:rPr lang="fr-CA" dirty="0"/>
              <a:t>de projet.</a:t>
            </a:r>
          </a:p>
          <a:p>
            <a:pPr lvl="1"/>
            <a:r>
              <a:rPr lang="fr-CA" dirty="0"/>
              <a:t>Joignez-vous à votre projet s’il figure dans la liste. Dans la négative, joignez-vous à un projet qui vous intéresse.</a:t>
            </a:r>
          </a:p>
          <a:p>
            <a:pPr lvl="1"/>
            <a:r>
              <a:rPr lang="fr-CA" dirty="0"/>
              <a:t>Trouvez un </a:t>
            </a:r>
            <a:r>
              <a:rPr lang="fr-CA" b="1" dirty="0"/>
              <a:t>secrétaire</a:t>
            </a:r>
            <a:r>
              <a:rPr lang="fr-CA" dirty="0"/>
              <a:t> (idéalement, le secrétaire doit avoir une bonne connexion Internet pour partager son écran dans Microsoft Teams).</a:t>
            </a:r>
          </a:p>
          <a:p>
            <a:pPr lvl="1"/>
            <a:r>
              <a:rPr lang="fr-CA" dirty="0"/>
              <a:t>Désignez un </a:t>
            </a:r>
            <a:r>
              <a:rPr lang="fr-CA" b="1" dirty="0"/>
              <a:t>facilitateur</a:t>
            </a:r>
            <a:r>
              <a:rPr lang="fr-CA" dirty="0"/>
              <a:t> qui gérera le temps pour la réflexion individuelle et la réflexion en équipe.</a:t>
            </a:r>
          </a:p>
          <a:p>
            <a:r>
              <a:rPr lang="fr-CA" dirty="0"/>
              <a:t>Secrétaire</a:t>
            </a:r>
          </a:p>
          <a:p>
            <a:pPr lvl="1"/>
            <a:r>
              <a:rPr lang="fr-CA" dirty="0"/>
              <a:t>Téléchargez la diapositive et partagez votre écran tout en prenant des notes pour le groupe.</a:t>
            </a:r>
          </a:p>
          <a:p>
            <a:r>
              <a:rPr lang="fr-CA" dirty="0"/>
              <a:t>Il s’agit d’un exercice de réflexion en deux parties.</a:t>
            </a:r>
          </a:p>
          <a:p>
            <a:pPr lvl="1"/>
            <a:r>
              <a:rPr lang="fr-CA" dirty="0"/>
              <a:t>Réflexion individuelle : 1 min</a:t>
            </a:r>
          </a:p>
          <a:p>
            <a:pPr lvl="1"/>
            <a:r>
              <a:rPr lang="fr-CA" dirty="0"/>
              <a:t>Réflexion en équipe : 5 min </a:t>
            </a:r>
          </a:p>
          <a:p>
            <a:r>
              <a:rPr lang="fr-CA" dirty="0"/>
              <a:t>Réflexion individuelle (1 min)</a:t>
            </a:r>
          </a:p>
          <a:p>
            <a:pPr lvl="1"/>
            <a:r>
              <a:rPr lang="fr-CA" dirty="0"/>
              <a:t>Réfléchissez et/ou répondez aux questions du </a:t>
            </a:r>
            <a:r>
              <a:rPr lang="fr-CA" dirty="0" smtClean="0"/>
              <a:t>quadrant 1/A</a:t>
            </a:r>
            <a:r>
              <a:rPr lang="fr-CA" dirty="0"/>
              <a:t>. (1 min)</a:t>
            </a:r>
          </a:p>
          <a:p>
            <a:r>
              <a:rPr lang="fr-CA" dirty="0"/>
              <a:t> Réflexion en équipe (</a:t>
            </a:r>
            <a:r>
              <a:rPr lang="fr-CA" dirty="0" smtClean="0"/>
              <a:t>5 min</a:t>
            </a:r>
            <a:r>
              <a:rPr lang="fr-CA" dirty="0"/>
              <a:t>)</a:t>
            </a:r>
          </a:p>
          <a:p>
            <a:pPr lvl="1"/>
            <a:r>
              <a:rPr lang="fr-CA" dirty="0"/>
              <a:t>Faites une réflexion sur les réponses individuelles au quadrant 1/A et discutez-en en groupe.</a:t>
            </a:r>
          </a:p>
          <a:p>
            <a:pPr lvl="1"/>
            <a:r>
              <a:rPr lang="fr-CA" dirty="0"/>
              <a:t>Le secrétaire doit consigner la discussion dans les diapositives, dans la mesure du possible (p. ex. sous forme de mots clés ou puces).</a:t>
            </a:r>
          </a:p>
          <a:p>
            <a:r>
              <a:rPr lang="fr-CA" dirty="0"/>
              <a:t>Répétez l’exercice pour les quadrants suivants.</a:t>
            </a:r>
          </a:p>
          <a:p>
            <a:endParaRPr lang="en-CA" dirty="0"/>
          </a:p>
        </p:txBody>
      </p:sp>
      <p:sp>
        <p:nvSpPr>
          <p:cNvPr id="4" name="Rectangle 3"/>
          <p:cNvSpPr/>
          <p:nvPr>
            <p:custDataLst>
              <p:tags r:id="rId3"/>
            </p:custDataLst>
          </p:nvPr>
        </p:nvSpPr>
        <p:spPr>
          <a:xfrm>
            <a:off x="838200" y="6176963"/>
            <a:ext cx="10781145" cy="646331"/>
          </a:xfrm>
          <a:prstGeom prst="rect">
            <a:avLst/>
          </a:prstGeom>
        </p:spPr>
        <p:txBody>
          <a:bodyPr wrap="square">
            <a:spAutoFit/>
          </a:bodyPr>
          <a:lstStyle/>
          <a:p>
            <a:r>
              <a:rPr lang="fr-CA" i="1" dirty="0"/>
              <a:t>Certaines questions sont tirées du site Web de Femmes et Égalité des genres Canada (FEGC). Pour accéder à plus de ressources, consultez le site Web de FEGC : </a:t>
            </a:r>
            <a:r>
              <a:rPr lang="fr-CA" i="1" dirty="0">
                <a:hlinkClick r:id="rId6"/>
              </a:rPr>
              <a:t>https://cfc-swc.gc.ca/gba-acs/guide-fr.html</a:t>
            </a:r>
          </a:p>
        </p:txBody>
      </p:sp>
    </p:spTree>
    <p:extLst>
      <p:ext uri="{BB962C8B-B14F-4D97-AF65-F5344CB8AC3E}">
        <p14:creationId xmlns:p14="http://schemas.microsoft.com/office/powerpoint/2010/main" val="34286099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e 6"/>
          <p:cNvGraphicFramePr>
            <a:graphicFrameLocks noGrp="1"/>
          </p:cNvGraphicFramePr>
          <p:nvPr>
            <p:custDataLst>
              <p:tags r:id="rId1"/>
            </p:custDataLst>
            <p:extLst>
              <p:ext uri="{D42A27DB-BD31-4B8C-83A1-F6EECF244321}">
                <p14:modId xmlns:p14="http://schemas.microsoft.com/office/powerpoint/2010/main" val="3547438100"/>
              </p:ext>
            </p:extLst>
          </p:nvPr>
        </p:nvGraphicFramePr>
        <p:xfrm>
          <a:off x="6170023" y="3822525"/>
          <a:ext cx="5608320" cy="3014044"/>
        </p:xfrm>
        <a:graphic>
          <a:graphicData uri="http://schemas.openxmlformats.org/drawingml/2006/table">
            <a:tbl>
              <a:tblPr firstRow="1" bandRow="1">
                <a:tableStyleId>{5C22544A-7EE6-4342-B048-85BDC9FD1C3A}</a:tableStyleId>
              </a:tblPr>
              <a:tblGrid>
                <a:gridCol w="5608320">
                  <a:extLst>
                    <a:ext uri="{9D8B030D-6E8A-4147-A177-3AD203B41FA5}">
                      <a16:colId xmlns:a16="http://schemas.microsoft.com/office/drawing/2014/main" val="3362167536"/>
                    </a:ext>
                  </a:extLst>
                </a:gridCol>
              </a:tblGrid>
              <a:tr h="648894">
                <a:tc>
                  <a:txBody>
                    <a:bodyPr/>
                    <a:lstStyle/>
                    <a:p>
                      <a:r>
                        <a:rPr lang="fr-CA" dirty="0"/>
                        <a:t>4. </a:t>
                      </a:r>
                      <a:r>
                        <a:rPr lang="fr-CA" baseline="0" dirty="0"/>
                        <a:t>Intégration de l’analyse comparative entre les sexes plus (ACS+) jusqu’à maintenant</a:t>
                      </a:r>
                      <a:r>
                        <a:rPr lang="fr-CA" dirty="0"/>
                        <a:t> :</a:t>
                      </a:r>
                    </a:p>
                  </a:txBody>
                  <a:tcPr/>
                </a:tc>
                <a:extLst>
                  <a:ext uri="{0D108BD9-81ED-4DB2-BD59-A6C34878D82A}">
                    <a16:rowId xmlns:a16="http://schemas.microsoft.com/office/drawing/2014/main" val="943966998"/>
                  </a:ext>
                </a:extLst>
              </a:tr>
              <a:tr h="648894">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CA" sz="1200" dirty="0">
                          <a:solidFill>
                            <a:schemeClr val="dk1"/>
                          </a:solidFill>
                          <a:latin typeface="+mn-lt"/>
                          <a:ea typeface="+mn-ea"/>
                          <a:cs typeface="+mn-cs"/>
                        </a:rPr>
                        <a:t>Quelles sont les lacunes de notre </a:t>
                      </a:r>
                      <a:r>
                        <a:rPr lang="fr-CA" sz="1200" baseline="0" dirty="0">
                          <a:solidFill>
                            <a:schemeClr val="dk1"/>
                          </a:solidFill>
                          <a:latin typeface="+mn-lt"/>
                          <a:ea typeface="+mn-ea"/>
                          <a:cs typeface="+mn-cs"/>
                        </a:rPr>
                        <a:t>projet actuel au chapitre de l’application de la philosophie et de la méthodologie de l’ACS+ à cette étape?</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CA" sz="1200" baseline="0" dirty="0">
                          <a:solidFill>
                            <a:schemeClr val="dk1"/>
                          </a:solidFill>
                          <a:latin typeface="+mn-lt"/>
                          <a:ea typeface="+mn-ea"/>
                          <a:cs typeface="+mn-cs"/>
                        </a:rPr>
                        <a:t>Quelles mesures pouvons-nous prendre pour combler ces lacunes?</a:t>
                      </a:r>
                    </a:p>
                  </a:txBody>
                  <a:tcPr/>
                </a:tc>
                <a:extLst>
                  <a:ext uri="{0D108BD9-81ED-4DB2-BD59-A6C34878D82A}">
                    <a16:rowId xmlns:a16="http://schemas.microsoft.com/office/drawing/2014/main" val="3964039294"/>
                  </a:ext>
                </a:extLst>
              </a:tr>
              <a:tr h="1716256">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CA" sz="1200" kern="1200" dirty="0">
                        <a:solidFill>
                          <a:schemeClr val="dk1"/>
                        </a:solidFill>
                        <a:latin typeface="+mn-lt"/>
                        <a:ea typeface="+mn-ea"/>
                        <a:cs typeface="+mn-cs"/>
                      </a:endParaRPr>
                    </a:p>
                  </a:txBody>
                  <a:tcPr/>
                </a:tc>
                <a:extLst>
                  <a:ext uri="{0D108BD9-81ED-4DB2-BD59-A6C34878D82A}">
                    <a16:rowId xmlns:a16="http://schemas.microsoft.com/office/drawing/2014/main" val="2227427936"/>
                  </a:ext>
                </a:extLst>
              </a:tr>
            </a:tbl>
          </a:graphicData>
        </a:graphic>
      </p:graphicFrame>
      <p:sp>
        <p:nvSpPr>
          <p:cNvPr id="2" name="Title 1"/>
          <p:cNvSpPr>
            <a:spLocks noGrp="1"/>
          </p:cNvSpPr>
          <p:nvPr>
            <p:ph type="title"/>
            <p:custDataLst>
              <p:tags r:id="rId2"/>
            </p:custDataLst>
          </p:nvPr>
        </p:nvSpPr>
        <p:spPr>
          <a:xfrm>
            <a:off x="0" y="1"/>
            <a:ext cx="12192000" cy="566056"/>
          </a:xfrm>
          <a:solidFill>
            <a:schemeClr val="accent1">
              <a:lumMod val="40000"/>
              <a:lumOff val="60000"/>
            </a:schemeClr>
          </a:solidFill>
        </p:spPr>
        <p:txBody>
          <a:bodyPr>
            <a:normAutofit fontScale="90000"/>
          </a:bodyPr>
          <a:lstStyle/>
          <a:p>
            <a:pPr algn="ctr"/>
            <a:r>
              <a:rPr lang="fr-CA" dirty="0"/>
              <a:t>Phase </a:t>
            </a:r>
            <a:r>
              <a:rPr lang="fr-CA" dirty="0" smtClean="0"/>
              <a:t>d’étude </a:t>
            </a:r>
            <a:endParaRPr lang="fr-CA" dirty="0"/>
          </a:p>
        </p:txBody>
      </p:sp>
      <p:graphicFrame>
        <p:nvGraphicFramePr>
          <p:cNvPr id="5" name="Table 4"/>
          <p:cNvGraphicFramePr>
            <a:graphicFrameLocks noGrp="1"/>
          </p:cNvGraphicFramePr>
          <p:nvPr>
            <p:custDataLst>
              <p:tags r:id="rId3"/>
            </p:custDataLst>
            <p:extLst>
              <p:ext uri="{D42A27DB-BD31-4B8C-83A1-F6EECF244321}">
                <p14:modId xmlns:p14="http://schemas.microsoft.com/office/powerpoint/2010/main" val="1792537173"/>
              </p:ext>
            </p:extLst>
          </p:nvPr>
        </p:nvGraphicFramePr>
        <p:xfrm>
          <a:off x="409303" y="709291"/>
          <a:ext cx="5608320" cy="3372033"/>
        </p:xfrm>
        <a:graphic>
          <a:graphicData uri="http://schemas.openxmlformats.org/drawingml/2006/table">
            <a:tbl>
              <a:tblPr firstRow="1" bandRow="1">
                <a:tableStyleId>{5C22544A-7EE6-4342-B048-85BDC9FD1C3A}</a:tableStyleId>
              </a:tblPr>
              <a:tblGrid>
                <a:gridCol w="5608320">
                  <a:extLst>
                    <a:ext uri="{9D8B030D-6E8A-4147-A177-3AD203B41FA5}">
                      <a16:colId xmlns:a16="http://schemas.microsoft.com/office/drawing/2014/main" val="3362167536"/>
                    </a:ext>
                  </a:extLst>
                </a:gridCol>
              </a:tblGrid>
              <a:tr h="335710">
                <a:tc>
                  <a:txBody>
                    <a:bodyPr/>
                    <a:lstStyle/>
                    <a:p>
                      <a:r>
                        <a:rPr lang="fr-CA" dirty="0"/>
                        <a:t>1. Notre </a:t>
                      </a:r>
                      <a:r>
                        <a:rPr lang="fr-CA" baseline="0" dirty="0"/>
                        <a:t>question de recherche est éclairée par les questions suivantes : </a:t>
                      </a:r>
                    </a:p>
                  </a:txBody>
                  <a:tcPr/>
                </a:tc>
                <a:extLst>
                  <a:ext uri="{0D108BD9-81ED-4DB2-BD59-A6C34878D82A}">
                    <a16:rowId xmlns:a16="http://schemas.microsoft.com/office/drawing/2014/main" val="943966998"/>
                  </a:ext>
                </a:extLst>
              </a:tr>
              <a:tr h="1091057">
                <a:tc>
                  <a:txBody>
                    <a:bodyPr/>
                    <a:lstStyle/>
                    <a:p>
                      <a:pPr marL="285750" lvl="0" indent="-285750">
                        <a:buFont typeface="Arial" panose="020B0604020202020204" pitchFamily="34" charset="0"/>
                        <a:buChar char="•"/>
                      </a:pPr>
                      <a:r>
                        <a:rPr lang="fr-CA" sz="1200" dirty="0">
                          <a:solidFill>
                            <a:schemeClr val="dk1"/>
                          </a:solidFill>
                          <a:latin typeface="+mn-lt"/>
                          <a:ea typeface="+mn-ea"/>
                          <a:cs typeface="+mn-cs"/>
                        </a:rPr>
                        <a:t>Sur qui l’étude porte-t-elle (selon le genre et d’autres aspects de l’identité)?</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CA" sz="1200" dirty="0">
                          <a:solidFill>
                            <a:schemeClr val="dk1"/>
                          </a:solidFill>
                          <a:latin typeface="+mn-lt"/>
                          <a:ea typeface="+mn-ea"/>
                          <a:cs typeface="+mn-cs"/>
                          <a:sym typeface="Cambria"/>
                        </a:rPr>
                        <a:t>Quelles sont les expériences sociohistoriques des personnes à l’étude? Y a-t-il des préjugés dans la littérature qui perpétuent les stéréotypes?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CA" sz="1200" baseline="0" dirty="0">
                          <a:solidFill>
                            <a:schemeClr val="dk1"/>
                          </a:solidFill>
                          <a:latin typeface="+mn-lt"/>
                          <a:ea typeface="+mn-ea"/>
                          <a:cs typeface="+mn-cs"/>
                          <a:sym typeface="Times New Roman"/>
                        </a:rPr>
                        <a:t>Y a-t-il des consultations (avec des parties prenantes internes et externes, des spécialistes et des personnes ayant une expérience vécue) qui éclairent la définition du problème et d’autres aspects du processus de recherche?  </a:t>
                      </a:r>
                    </a:p>
                  </a:txBody>
                  <a:tcPr/>
                </a:tc>
                <a:extLst>
                  <a:ext uri="{0D108BD9-81ED-4DB2-BD59-A6C34878D82A}">
                    <a16:rowId xmlns:a16="http://schemas.microsoft.com/office/drawing/2014/main" val="3964039294"/>
                  </a:ext>
                </a:extLst>
              </a:tr>
              <a:tr h="1543233">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CA" sz="1200" kern="1200" baseline="0" dirty="0">
                        <a:solidFill>
                          <a:schemeClr val="dk1"/>
                        </a:solidFill>
                        <a:latin typeface="+mn-lt"/>
                        <a:ea typeface="+mn-ea"/>
                        <a:cs typeface="+mn-cs"/>
                        <a:sym typeface="Times New Roman"/>
                      </a:endParaRPr>
                    </a:p>
                  </a:txBody>
                  <a:tcPr/>
                </a:tc>
                <a:extLst>
                  <a:ext uri="{0D108BD9-81ED-4DB2-BD59-A6C34878D82A}">
                    <a16:rowId xmlns:a16="http://schemas.microsoft.com/office/drawing/2014/main" val="823394292"/>
                  </a:ext>
                </a:extLst>
              </a:tr>
            </a:tbl>
          </a:graphicData>
        </a:graphic>
      </p:graphicFrame>
      <p:graphicFrame>
        <p:nvGraphicFramePr>
          <p:cNvPr id="8" name="Table 7"/>
          <p:cNvGraphicFramePr>
            <a:graphicFrameLocks noGrp="1"/>
          </p:cNvGraphicFramePr>
          <p:nvPr>
            <p:custDataLst>
              <p:tags r:id="rId4"/>
            </p:custDataLst>
            <p:extLst>
              <p:ext uri="{D42A27DB-BD31-4B8C-83A1-F6EECF244321}">
                <p14:modId xmlns:p14="http://schemas.microsoft.com/office/powerpoint/2010/main" val="1039849659"/>
              </p:ext>
            </p:extLst>
          </p:nvPr>
        </p:nvGraphicFramePr>
        <p:xfrm>
          <a:off x="6170023" y="709291"/>
          <a:ext cx="5608320" cy="2946037"/>
        </p:xfrm>
        <a:graphic>
          <a:graphicData uri="http://schemas.openxmlformats.org/drawingml/2006/table">
            <a:tbl>
              <a:tblPr firstRow="1" bandRow="1">
                <a:tableStyleId>{5C22544A-7EE6-4342-B048-85BDC9FD1C3A}</a:tableStyleId>
              </a:tblPr>
              <a:tblGrid>
                <a:gridCol w="5608320">
                  <a:extLst>
                    <a:ext uri="{9D8B030D-6E8A-4147-A177-3AD203B41FA5}">
                      <a16:colId xmlns:a16="http://schemas.microsoft.com/office/drawing/2014/main" val="3362167536"/>
                    </a:ext>
                  </a:extLst>
                </a:gridCol>
              </a:tblGrid>
              <a:tr h="559621">
                <a:tc>
                  <a:txBody>
                    <a:bodyPr/>
                    <a:lstStyle/>
                    <a:p>
                      <a:r>
                        <a:rPr lang="fr-CA" dirty="0"/>
                        <a:t>2. Notre </a:t>
                      </a:r>
                      <a:r>
                        <a:rPr lang="fr-CA" baseline="0" dirty="0"/>
                        <a:t>plan de recherche tient compte des points suivants :</a:t>
                      </a:r>
                    </a:p>
                  </a:txBody>
                  <a:tcPr/>
                </a:tc>
                <a:extLst>
                  <a:ext uri="{0D108BD9-81ED-4DB2-BD59-A6C34878D82A}">
                    <a16:rowId xmlns:a16="http://schemas.microsoft.com/office/drawing/2014/main" val="943966998"/>
                  </a:ext>
                </a:extLst>
              </a:tr>
              <a:tr h="1359080">
                <a:tc>
                  <a:txBody>
                    <a:bodyPr/>
                    <a:lstStyle/>
                    <a:p>
                      <a:pPr marL="285750" indent="-285750">
                        <a:buFont typeface="Arial" panose="020B0604020202020204" pitchFamily="34" charset="0"/>
                        <a:buChar char="•"/>
                      </a:pPr>
                      <a:r>
                        <a:rPr lang="fr-CA" sz="1200" dirty="0">
                          <a:solidFill>
                            <a:schemeClr val="dk1"/>
                          </a:solidFill>
                          <a:latin typeface="+mn-lt"/>
                          <a:ea typeface="+mn-ea"/>
                          <a:cs typeface="+mn-cs"/>
                        </a:rPr>
                        <a:t>d’autres facteurs, en plus du genre (p. ex. l’origine ethnique,</a:t>
                      </a:r>
                    </a:p>
                    <a:p>
                      <a:pPr marL="0" indent="0">
                        <a:buFont typeface="Arial" panose="020B0604020202020204" pitchFamily="34" charset="0"/>
                        <a:buNone/>
                      </a:pPr>
                      <a:r>
                        <a:rPr lang="fr-CA" sz="1200" dirty="0">
                          <a:solidFill>
                            <a:schemeClr val="dk1"/>
                          </a:solidFill>
                          <a:latin typeface="+mn-lt"/>
                          <a:ea typeface="+mn-ea"/>
                          <a:cs typeface="+mn-cs"/>
                        </a:rPr>
                        <a:t>le contexte géographique, la situation socioéconomique, la capacité et le statut d’Autochtone et le </a:t>
                      </a:r>
                      <a:r>
                        <a:rPr lang="fr-CA" sz="1200" dirty="0" smtClean="0">
                          <a:solidFill>
                            <a:schemeClr val="dk1"/>
                          </a:solidFill>
                          <a:latin typeface="+mn-lt"/>
                          <a:ea typeface="+mn-ea"/>
                          <a:cs typeface="+mn-cs"/>
                        </a:rPr>
                        <a:t>statut </a:t>
                      </a:r>
                      <a:r>
                        <a:rPr lang="fr-CA" sz="1200" dirty="0">
                          <a:solidFill>
                            <a:schemeClr val="dk1"/>
                          </a:solidFill>
                          <a:latin typeface="+mn-lt"/>
                          <a:ea typeface="+mn-ea"/>
                          <a:cs typeface="+mn-cs"/>
                        </a:rPr>
                        <a:t>d’immigrant ou d’immigrante);</a:t>
                      </a:r>
                    </a:p>
                    <a:p>
                      <a:pPr marL="285750" indent="-285750">
                        <a:buFont typeface="Arial" panose="020B0604020202020204" pitchFamily="34" charset="0"/>
                        <a:buChar char="•"/>
                      </a:pPr>
                      <a:r>
                        <a:rPr lang="fr-CA" sz="1200" dirty="0"/>
                        <a:t>des façons de permettre un </a:t>
                      </a:r>
                      <a:r>
                        <a:rPr lang="fr-CA" sz="1200" b="0" dirty="0"/>
                        <a:t>examen des différences entre les</a:t>
                      </a:r>
                      <a:r>
                        <a:rPr lang="fr-CA" sz="1200" dirty="0"/>
                        <a:t> groupes (selon le genre et </a:t>
                      </a:r>
                      <a:r>
                        <a:rPr lang="fr-CA" sz="1200" baseline="0" dirty="0"/>
                        <a:t>d’autres aspects de l’identité)</a:t>
                      </a:r>
                      <a:r>
                        <a:rPr lang="fr-CA" sz="1200" dirty="0"/>
                        <a:t>;</a:t>
                      </a:r>
                    </a:p>
                    <a:p>
                      <a:pPr marL="285750" indent="-285750">
                        <a:buFont typeface="Arial" panose="020B0604020202020204" pitchFamily="34" charset="0"/>
                        <a:buChar char="•"/>
                      </a:pPr>
                      <a:r>
                        <a:rPr lang="fr-CA" sz="1200" dirty="0"/>
                        <a:t>des </a:t>
                      </a:r>
                      <a:r>
                        <a:rPr lang="fr-CA" sz="1200" baseline="0" dirty="0"/>
                        <a:t>interventions qui visent à réduire les obstacles pour les groupes cibles sans nuire aux autres.</a:t>
                      </a:r>
                    </a:p>
                  </a:txBody>
                  <a:tcPr/>
                </a:tc>
                <a:extLst>
                  <a:ext uri="{0D108BD9-81ED-4DB2-BD59-A6C34878D82A}">
                    <a16:rowId xmlns:a16="http://schemas.microsoft.com/office/drawing/2014/main" val="3964039294"/>
                  </a:ext>
                </a:extLst>
              </a:tr>
              <a:tr h="934357">
                <a:tc>
                  <a:txBody>
                    <a:bodyPr/>
                    <a:lstStyle/>
                    <a:p>
                      <a:pPr marL="285750" indent="-285750" algn="l" rtl="0">
                        <a:buFont typeface="Arial" panose="020B0604020202020204" pitchFamily="34" charset="0"/>
                        <a:buChar char="•"/>
                      </a:pPr>
                      <a:endParaRPr lang="en-CA" sz="1200" dirty="0"/>
                    </a:p>
                  </a:txBody>
                  <a:tcPr/>
                </a:tc>
                <a:extLst>
                  <a:ext uri="{0D108BD9-81ED-4DB2-BD59-A6C34878D82A}">
                    <a16:rowId xmlns:a16="http://schemas.microsoft.com/office/drawing/2014/main" val="4202705482"/>
                  </a:ext>
                </a:extLst>
              </a:tr>
            </a:tbl>
          </a:graphicData>
        </a:graphic>
      </p:graphicFrame>
      <p:graphicFrame>
        <p:nvGraphicFramePr>
          <p:cNvPr id="9" name="Table 8"/>
          <p:cNvGraphicFramePr>
            <a:graphicFrameLocks noGrp="1"/>
          </p:cNvGraphicFramePr>
          <p:nvPr>
            <p:custDataLst>
              <p:tags r:id="rId5"/>
            </p:custDataLst>
            <p:extLst>
              <p:ext uri="{D42A27DB-BD31-4B8C-83A1-F6EECF244321}">
                <p14:modId xmlns:p14="http://schemas.microsoft.com/office/powerpoint/2010/main" val="3670415301"/>
              </p:ext>
            </p:extLst>
          </p:nvPr>
        </p:nvGraphicFramePr>
        <p:xfrm>
          <a:off x="409303" y="3822523"/>
          <a:ext cx="5608320" cy="3014045"/>
        </p:xfrm>
        <a:graphic>
          <a:graphicData uri="http://schemas.openxmlformats.org/drawingml/2006/table">
            <a:tbl>
              <a:tblPr firstRow="1" bandRow="1">
                <a:tableStyleId>{5C22544A-7EE6-4342-B048-85BDC9FD1C3A}</a:tableStyleId>
              </a:tblPr>
              <a:tblGrid>
                <a:gridCol w="5608320">
                  <a:extLst>
                    <a:ext uri="{9D8B030D-6E8A-4147-A177-3AD203B41FA5}">
                      <a16:colId xmlns:a16="http://schemas.microsoft.com/office/drawing/2014/main" val="3362167536"/>
                    </a:ext>
                  </a:extLst>
                </a:gridCol>
              </a:tblGrid>
              <a:tr h="357962">
                <a:tc>
                  <a:txBody>
                    <a:bodyPr/>
                    <a:lstStyle/>
                    <a:p>
                      <a:r>
                        <a:rPr lang="fr-CA" dirty="0"/>
                        <a:t>3. Notre </a:t>
                      </a:r>
                      <a:r>
                        <a:rPr lang="fr-CA" baseline="0" dirty="0"/>
                        <a:t>stratégie de consultation comprend : </a:t>
                      </a:r>
                    </a:p>
                  </a:txBody>
                  <a:tcPr/>
                </a:tc>
                <a:extLst>
                  <a:ext uri="{0D108BD9-81ED-4DB2-BD59-A6C34878D82A}">
                    <a16:rowId xmlns:a16="http://schemas.microsoft.com/office/drawing/2014/main" val="943966998"/>
                  </a:ext>
                </a:extLst>
              </a:tr>
              <a:tr h="1521340">
                <a:tc>
                  <a:txBody>
                    <a:bodyPr/>
                    <a:lstStyle/>
                    <a:p>
                      <a:pPr marL="285750" indent="-285750">
                        <a:buFont typeface="Arial" panose="020B0604020202020204" pitchFamily="34" charset="0"/>
                        <a:buChar char="•"/>
                      </a:pPr>
                      <a:r>
                        <a:rPr lang="fr-CA" sz="1200" dirty="0">
                          <a:solidFill>
                            <a:schemeClr val="tx1"/>
                          </a:solidFill>
                        </a:rPr>
                        <a:t>un bassin suffisant de personnes présentant le contexte requis </a:t>
                      </a:r>
                      <a:r>
                        <a:rPr lang="fr-CA" sz="1200" baseline="0" dirty="0">
                          <a:solidFill>
                            <a:schemeClr val="tx1"/>
                          </a:solidFill>
                        </a:rPr>
                        <a:t>pour étudier la question. Celles-ci devront permettre de concevoir un plan tenant compte des personnes les plus vulnérables;</a:t>
                      </a:r>
                    </a:p>
                    <a:p>
                      <a:pPr marL="285750" indent="-285750">
                        <a:buFont typeface="Arial" panose="020B0604020202020204" pitchFamily="34" charset="0"/>
                        <a:buChar char="•"/>
                      </a:pPr>
                      <a:r>
                        <a:rPr lang="fr-CA" sz="1200" dirty="0">
                          <a:solidFill>
                            <a:schemeClr val="tx1"/>
                          </a:solidFill>
                        </a:rPr>
                        <a:t>un ensemble diversifié de futurs </a:t>
                      </a:r>
                      <a:r>
                        <a:rPr lang="fr-CA" sz="1200" baseline="0" dirty="0">
                          <a:solidFill>
                            <a:schemeClr val="tx1"/>
                          </a:solidFill>
                        </a:rPr>
                        <a:t>bénéficiaires de l’intervention ainsi qu’un point de vue</a:t>
                      </a:r>
                      <a:r>
                        <a:rPr lang="fr-CA" sz="1200" dirty="0">
                          <a:solidFill>
                            <a:schemeClr val="tx1"/>
                          </a:solidFill>
                        </a:rPr>
                        <a:t> </a:t>
                      </a:r>
                      <a:r>
                        <a:rPr lang="fr-CA" sz="1200" dirty="0">
                          <a:solidFill>
                            <a:schemeClr val="tx1"/>
                          </a:solidFill>
                          <a:latin typeface="+mn-lt"/>
                          <a:ea typeface="+mn-ea"/>
                          <a:cs typeface="+mn-cs"/>
                        </a:rPr>
                        <a:t>sur les effets indésirables potentiels d’interventions particulières;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CA" sz="1200" dirty="0">
                          <a:solidFill>
                            <a:schemeClr val="tx1"/>
                          </a:solidFill>
                          <a:latin typeface="+mn-lt"/>
                          <a:ea typeface="+mn-ea"/>
                          <a:cs typeface="+mn-cs"/>
                          <a:sym typeface="Cambria"/>
                        </a:rPr>
                        <a:t>des conseillers qui aideront à déterminer si la méthode d’échantillonnage renforce les notions traditionnelles de représentation qui mettent l’accent sur les expériences les plus souvent communiquées.</a:t>
                      </a:r>
                    </a:p>
                  </a:txBody>
                  <a:tcPr/>
                </a:tc>
                <a:extLst>
                  <a:ext uri="{0D108BD9-81ED-4DB2-BD59-A6C34878D82A}">
                    <a16:rowId xmlns:a16="http://schemas.microsoft.com/office/drawing/2014/main" val="3964039294"/>
                  </a:ext>
                </a:extLst>
              </a:tr>
              <a:tr h="1093805">
                <a:tc>
                  <a:txBody>
                    <a:bodyPr/>
                    <a:lstStyle/>
                    <a:p>
                      <a:pPr marL="0" indent="0" algn="l" rtl="0">
                        <a:buFont typeface="Arial" panose="020B0604020202020204" pitchFamily="34" charset="0"/>
                        <a:buNone/>
                      </a:pPr>
                      <a:endParaRPr lang="en-CA" sz="1200" dirty="0"/>
                    </a:p>
                  </a:txBody>
                  <a:tcPr/>
                </a:tc>
                <a:extLst>
                  <a:ext uri="{0D108BD9-81ED-4DB2-BD59-A6C34878D82A}">
                    <a16:rowId xmlns:a16="http://schemas.microsoft.com/office/drawing/2014/main" val="2294526619"/>
                  </a:ext>
                </a:extLst>
              </a:tr>
            </a:tbl>
          </a:graphicData>
        </a:graphic>
      </p:graphicFrame>
      <p:pic>
        <p:nvPicPr>
          <p:cNvPr id="4" name="Picture 3">
            <a:hlinkClick r:id="rId9"/>
          </p:cNvPr>
          <p:cNvPicPr>
            <a:picLocks noChangeAspect="1"/>
          </p:cNvPicPr>
          <p:nvPr>
            <p:custDataLst>
              <p:tags r:id="rId6"/>
            </p:custDataLst>
          </p:nvPr>
        </p:nvPicPr>
        <p:blipFill>
          <a:blip r:embed="rId10"/>
          <a:stretch>
            <a:fillRect/>
          </a:stretch>
        </p:blipFill>
        <p:spPr>
          <a:xfrm>
            <a:off x="10001693" y="2"/>
            <a:ext cx="2190307" cy="1634834"/>
          </a:xfrm>
          <a:prstGeom prst="rect">
            <a:avLst/>
          </a:prstGeom>
          <a:ln>
            <a:solidFill>
              <a:schemeClr val="tx1"/>
            </a:solidFill>
          </a:ln>
        </p:spPr>
      </p:pic>
    </p:spTree>
    <p:extLst>
      <p:ext uri="{BB962C8B-B14F-4D97-AF65-F5344CB8AC3E}">
        <p14:creationId xmlns:p14="http://schemas.microsoft.com/office/powerpoint/2010/main" val="29406819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e 6"/>
          <p:cNvGraphicFramePr>
            <a:graphicFrameLocks noGrp="1"/>
          </p:cNvGraphicFramePr>
          <p:nvPr>
            <p:custDataLst>
              <p:tags r:id="rId1"/>
            </p:custDataLst>
            <p:extLst>
              <p:ext uri="{D42A27DB-BD31-4B8C-83A1-F6EECF244321}">
                <p14:modId xmlns:p14="http://schemas.microsoft.com/office/powerpoint/2010/main" val="2200353819"/>
              </p:ext>
            </p:extLst>
          </p:nvPr>
        </p:nvGraphicFramePr>
        <p:xfrm>
          <a:off x="6170023" y="3662608"/>
          <a:ext cx="5608320" cy="2974987"/>
        </p:xfrm>
        <a:graphic>
          <a:graphicData uri="http://schemas.openxmlformats.org/drawingml/2006/table">
            <a:tbl>
              <a:tblPr firstRow="1" bandRow="1">
                <a:tableStyleId>{5C22544A-7EE6-4342-B048-85BDC9FD1C3A}</a:tableStyleId>
              </a:tblPr>
              <a:tblGrid>
                <a:gridCol w="5608320">
                  <a:extLst>
                    <a:ext uri="{9D8B030D-6E8A-4147-A177-3AD203B41FA5}">
                      <a16:colId xmlns:a16="http://schemas.microsoft.com/office/drawing/2014/main" val="3362167536"/>
                    </a:ext>
                  </a:extLst>
                </a:gridCol>
              </a:tblGrid>
              <a:tr h="399683">
                <a:tc>
                  <a:txBody>
                    <a:bodyPr/>
                    <a:lstStyle/>
                    <a:p>
                      <a:r>
                        <a:rPr lang="fr-CA" dirty="0">
                          <a:solidFill>
                            <a:schemeClr val="bg1"/>
                          </a:solidFill>
                        </a:rPr>
                        <a:t>D. </a:t>
                      </a:r>
                      <a:r>
                        <a:rPr lang="fr-CA" baseline="0" dirty="0">
                          <a:solidFill>
                            <a:schemeClr val="bg1"/>
                          </a:solidFill>
                        </a:rPr>
                        <a:t>Intégration de l’ACS+ jusqu’à maintenant</a:t>
                      </a:r>
                      <a:r>
                        <a:rPr lang="fr-CA" dirty="0">
                          <a:solidFill>
                            <a:schemeClr val="bg1"/>
                          </a:solidFill>
                        </a:rPr>
                        <a:t> :</a:t>
                      </a:r>
                    </a:p>
                  </a:txBody>
                  <a:tcPr/>
                </a:tc>
                <a:extLst>
                  <a:ext uri="{0D108BD9-81ED-4DB2-BD59-A6C34878D82A}">
                    <a16:rowId xmlns:a16="http://schemas.microsoft.com/office/drawing/2014/main" val="943966998"/>
                  </a:ext>
                </a:extLst>
              </a:tr>
              <a:tr h="625944">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CA" sz="1200" dirty="0">
                          <a:solidFill>
                            <a:schemeClr val="dk1"/>
                          </a:solidFill>
                          <a:latin typeface="+mn-lt"/>
                          <a:ea typeface="+mn-ea"/>
                          <a:cs typeface="+mn-cs"/>
                        </a:rPr>
                        <a:t>Quelles sont les lacunes de notre </a:t>
                      </a:r>
                      <a:r>
                        <a:rPr lang="fr-CA" sz="1200" baseline="0" dirty="0">
                          <a:solidFill>
                            <a:schemeClr val="dk1"/>
                          </a:solidFill>
                          <a:latin typeface="+mn-lt"/>
                          <a:ea typeface="+mn-ea"/>
                          <a:cs typeface="+mn-cs"/>
                        </a:rPr>
                        <a:t>projet actuel au chapitre de l’application de la philosophie et de la méthodologie de l’ACS+ à cette étape?</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CA" sz="1200" baseline="0" dirty="0">
                          <a:solidFill>
                            <a:schemeClr val="dk1"/>
                          </a:solidFill>
                          <a:latin typeface="+mn-lt"/>
                          <a:ea typeface="+mn-ea"/>
                          <a:cs typeface="+mn-cs"/>
                        </a:rPr>
                        <a:t>Quelles mesures pouvons-nous prendre pour combler ces lacunes?</a:t>
                      </a:r>
                    </a:p>
                  </a:txBody>
                  <a:tcPr/>
                </a:tc>
                <a:extLst>
                  <a:ext uri="{0D108BD9-81ED-4DB2-BD59-A6C34878D82A}">
                    <a16:rowId xmlns:a16="http://schemas.microsoft.com/office/drawing/2014/main" val="3964039294"/>
                  </a:ext>
                </a:extLst>
              </a:tr>
              <a:tr h="1935224">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CA" sz="1200" kern="1200" dirty="0">
                        <a:solidFill>
                          <a:schemeClr val="dk1"/>
                        </a:solidFill>
                        <a:latin typeface="+mn-lt"/>
                        <a:ea typeface="+mn-ea"/>
                        <a:cs typeface="+mn-cs"/>
                      </a:endParaRPr>
                    </a:p>
                  </a:txBody>
                  <a:tcPr/>
                </a:tc>
                <a:extLst>
                  <a:ext uri="{0D108BD9-81ED-4DB2-BD59-A6C34878D82A}">
                    <a16:rowId xmlns:a16="http://schemas.microsoft.com/office/drawing/2014/main" val="2405909571"/>
                  </a:ext>
                </a:extLst>
              </a:tr>
            </a:tbl>
          </a:graphicData>
        </a:graphic>
      </p:graphicFrame>
      <p:sp>
        <p:nvSpPr>
          <p:cNvPr id="2" name="Title 1"/>
          <p:cNvSpPr>
            <a:spLocks noGrp="1"/>
          </p:cNvSpPr>
          <p:nvPr>
            <p:ph type="title"/>
            <p:custDataLst>
              <p:tags r:id="rId2"/>
            </p:custDataLst>
          </p:nvPr>
        </p:nvSpPr>
        <p:spPr>
          <a:xfrm>
            <a:off x="0" y="1"/>
            <a:ext cx="12192000" cy="566056"/>
          </a:xfrm>
          <a:solidFill>
            <a:schemeClr val="accent1">
              <a:lumMod val="40000"/>
              <a:lumOff val="60000"/>
            </a:schemeClr>
          </a:solidFill>
        </p:spPr>
        <p:txBody>
          <a:bodyPr>
            <a:normAutofit fontScale="90000"/>
          </a:bodyPr>
          <a:lstStyle/>
          <a:p>
            <a:pPr algn="ctr"/>
            <a:r>
              <a:rPr lang="fr-CA" dirty="0"/>
              <a:t>Phase </a:t>
            </a:r>
            <a:r>
              <a:rPr lang="fr-CA" dirty="0" smtClean="0"/>
              <a:t>d’expérimentation </a:t>
            </a:r>
            <a:endParaRPr lang="fr-CA" dirty="0"/>
          </a:p>
        </p:txBody>
      </p:sp>
      <p:graphicFrame>
        <p:nvGraphicFramePr>
          <p:cNvPr id="5" name="Table 4"/>
          <p:cNvGraphicFramePr>
            <a:graphicFrameLocks noGrp="1"/>
          </p:cNvGraphicFramePr>
          <p:nvPr>
            <p:custDataLst>
              <p:tags r:id="rId3"/>
            </p:custDataLst>
            <p:extLst>
              <p:ext uri="{D42A27DB-BD31-4B8C-83A1-F6EECF244321}">
                <p14:modId xmlns:p14="http://schemas.microsoft.com/office/powerpoint/2010/main" val="2208854773"/>
              </p:ext>
            </p:extLst>
          </p:nvPr>
        </p:nvGraphicFramePr>
        <p:xfrm>
          <a:off x="409303" y="709290"/>
          <a:ext cx="5608320" cy="3319078"/>
        </p:xfrm>
        <a:graphic>
          <a:graphicData uri="http://schemas.openxmlformats.org/drawingml/2006/table">
            <a:tbl>
              <a:tblPr firstRow="1" bandRow="1">
                <a:tableStyleId>{5C22544A-7EE6-4342-B048-85BDC9FD1C3A}</a:tableStyleId>
              </a:tblPr>
              <a:tblGrid>
                <a:gridCol w="5608320">
                  <a:extLst>
                    <a:ext uri="{9D8B030D-6E8A-4147-A177-3AD203B41FA5}">
                      <a16:colId xmlns:a16="http://schemas.microsoft.com/office/drawing/2014/main" val="3362167536"/>
                    </a:ext>
                  </a:extLst>
                </a:gridCol>
              </a:tblGrid>
              <a:tr h="352109">
                <a:tc>
                  <a:txBody>
                    <a:bodyPr/>
                    <a:lstStyle/>
                    <a:p>
                      <a:r>
                        <a:rPr lang="fr-CA" dirty="0">
                          <a:solidFill>
                            <a:schemeClr val="bg1"/>
                          </a:solidFill>
                        </a:rPr>
                        <a:t>A. Mise en œuvre :</a:t>
                      </a:r>
                      <a:r>
                        <a:rPr lang="fr-CA" baseline="0" dirty="0">
                          <a:solidFill>
                            <a:schemeClr val="bg1"/>
                          </a:solidFill>
                        </a:rPr>
                        <a:t> </a:t>
                      </a:r>
                    </a:p>
                  </a:txBody>
                  <a:tcPr/>
                </a:tc>
                <a:extLst>
                  <a:ext uri="{0D108BD9-81ED-4DB2-BD59-A6C34878D82A}">
                    <a16:rowId xmlns:a16="http://schemas.microsoft.com/office/drawing/2014/main" val="943966998"/>
                  </a:ext>
                </a:extLst>
              </a:tr>
              <a:tr h="968301">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CA" sz="1200" dirty="0">
                          <a:solidFill>
                            <a:schemeClr val="dk1"/>
                          </a:solidFill>
                          <a:latin typeface="+mn-lt"/>
                          <a:ea typeface="+mn-ea"/>
                          <a:cs typeface="+mn-cs"/>
                        </a:rPr>
                        <a:t>Le plan de recherche comprend </a:t>
                      </a:r>
                      <a:r>
                        <a:rPr lang="fr-CA" sz="1200" baseline="0" dirty="0">
                          <a:solidFill>
                            <a:schemeClr val="dk1"/>
                          </a:solidFill>
                          <a:latin typeface="+mn-lt"/>
                          <a:ea typeface="+mn-ea"/>
                          <a:cs typeface="+mn-cs"/>
                        </a:rPr>
                        <a:t>des méthodes de collecte</a:t>
                      </a:r>
                      <a:r>
                        <a:rPr lang="fr-CA" sz="1200" dirty="0">
                          <a:solidFill>
                            <a:schemeClr val="dk1"/>
                          </a:solidFill>
                          <a:latin typeface="+mn-lt"/>
                          <a:ea typeface="+mn-ea"/>
                          <a:cs typeface="+mn-cs"/>
                        </a:rPr>
                        <a:t> qui appuient la collecte de données aux fins de désagrégation selon le genre et </a:t>
                      </a:r>
                      <a:r>
                        <a:rPr lang="fr-CA" sz="1200" baseline="0" dirty="0">
                          <a:solidFill>
                            <a:schemeClr val="dk1"/>
                          </a:solidFill>
                          <a:latin typeface="+mn-lt"/>
                          <a:ea typeface="+mn-ea"/>
                          <a:cs typeface="+mn-cs"/>
                        </a:rPr>
                        <a:t>d’autres aspects de l’identité.</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CA" sz="1200" dirty="0">
                          <a:solidFill>
                            <a:schemeClr val="dk1"/>
                          </a:solidFill>
                          <a:latin typeface="+mn-lt"/>
                          <a:ea typeface="+mn-ea"/>
                          <a:cs typeface="+mn-cs"/>
                          <a:sym typeface="Cambria"/>
                        </a:rPr>
                        <a:t>La stratégie de collecte de données offre-t-elle la possibilité d’exprimer des expériences et des points de vue diversifiés?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CA" sz="1200" dirty="0">
                          <a:solidFill>
                            <a:schemeClr val="dk1"/>
                          </a:solidFill>
                          <a:latin typeface="+mn-lt"/>
                          <a:ea typeface="+mn-ea"/>
                          <a:cs typeface="+mn-cs"/>
                        </a:rPr>
                        <a:t>Êtes-vous en mesure de surveiller la survenue d’</a:t>
                      </a:r>
                      <a:r>
                        <a:rPr lang="fr-CA" sz="1200" baseline="0" dirty="0">
                          <a:solidFill>
                            <a:schemeClr val="dk1"/>
                          </a:solidFill>
                          <a:latin typeface="+mn-lt"/>
                          <a:ea typeface="+mn-ea"/>
                          <a:cs typeface="+mn-cs"/>
                        </a:rPr>
                        <a:t>effets indésirables se produisent pendant l’essai?</a:t>
                      </a:r>
                    </a:p>
                  </a:txBody>
                  <a:tcPr/>
                </a:tc>
                <a:extLst>
                  <a:ext uri="{0D108BD9-81ED-4DB2-BD59-A6C34878D82A}">
                    <a16:rowId xmlns:a16="http://schemas.microsoft.com/office/drawing/2014/main" val="3964039294"/>
                  </a:ext>
                </a:extLst>
              </a:tr>
              <a:tr h="1581718">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CA" sz="1200" kern="1200" dirty="0">
                        <a:solidFill>
                          <a:schemeClr val="dk1"/>
                        </a:solidFill>
                        <a:latin typeface="+mn-lt"/>
                        <a:ea typeface="+mn-ea"/>
                        <a:cs typeface="+mn-cs"/>
                      </a:endParaRPr>
                    </a:p>
                  </a:txBody>
                  <a:tcPr/>
                </a:tc>
                <a:extLst>
                  <a:ext uri="{0D108BD9-81ED-4DB2-BD59-A6C34878D82A}">
                    <a16:rowId xmlns:a16="http://schemas.microsoft.com/office/drawing/2014/main" val="4201239385"/>
                  </a:ext>
                </a:extLst>
              </a:tr>
            </a:tbl>
          </a:graphicData>
        </a:graphic>
      </p:graphicFrame>
      <p:graphicFrame>
        <p:nvGraphicFramePr>
          <p:cNvPr id="8" name="Table 7"/>
          <p:cNvGraphicFramePr>
            <a:graphicFrameLocks noGrp="1"/>
          </p:cNvGraphicFramePr>
          <p:nvPr>
            <p:custDataLst>
              <p:tags r:id="rId4"/>
            </p:custDataLst>
            <p:extLst>
              <p:ext uri="{D42A27DB-BD31-4B8C-83A1-F6EECF244321}">
                <p14:modId xmlns:p14="http://schemas.microsoft.com/office/powerpoint/2010/main" val="1249031087"/>
              </p:ext>
            </p:extLst>
          </p:nvPr>
        </p:nvGraphicFramePr>
        <p:xfrm>
          <a:off x="6170023" y="709291"/>
          <a:ext cx="5608320" cy="2953318"/>
        </p:xfrm>
        <a:graphic>
          <a:graphicData uri="http://schemas.openxmlformats.org/drawingml/2006/table">
            <a:tbl>
              <a:tblPr firstRow="1" bandRow="1">
                <a:tableStyleId>{5C22544A-7EE6-4342-B048-85BDC9FD1C3A}</a:tableStyleId>
              </a:tblPr>
              <a:tblGrid>
                <a:gridCol w="5608320">
                  <a:extLst>
                    <a:ext uri="{9D8B030D-6E8A-4147-A177-3AD203B41FA5}">
                      <a16:colId xmlns:a16="http://schemas.microsoft.com/office/drawing/2014/main" val="3362167536"/>
                    </a:ext>
                  </a:extLst>
                </a:gridCol>
              </a:tblGrid>
              <a:tr h="386633">
                <a:tc>
                  <a:txBody>
                    <a:bodyPr/>
                    <a:lstStyle/>
                    <a:p>
                      <a:r>
                        <a:rPr lang="fr-CA" dirty="0">
                          <a:solidFill>
                            <a:schemeClr val="bg1"/>
                          </a:solidFill>
                        </a:rPr>
                        <a:t>B. Analyse des données :</a:t>
                      </a:r>
                    </a:p>
                  </a:txBody>
                  <a:tcPr/>
                </a:tc>
                <a:extLst>
                  <a:ext uri="{0D108BD9-81ED-4DB2-BD59-A6C34878D82A}">
                    <a16:rowId xmlns:a16="http://schemas.microsoft.com/office/drawing/2014/main" val="943966998"/>
                  </a:ext>
                </a:extLst>
              </a:tr>
              <a:tr h="1256557">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CA" sz="1200" baseline="0" dirty="0">
                          <a:solidFill>
                            <a:schemeClr val="tx1"/>
                          </a:solidFill>
                        </a:rPr>
                        <a:t>Comment l’analyse tiendra-t-elle compte des </a:t>
                      </a:r>
                      <a:r>
                        <a:rPr lang="fr-CA" sz="1200" b="0" baseline="0" dirty="0">
                          <a:solidFill>
                            <a:schemeClr val="tx1"/>
                          </a:solidFill>
                        </a:rPr>
                        <a:t>différences au sein des groupes </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fr-CA" sz="1200" b="0" baseline="0" dirty="0">
                          <a:solidFill>
                            <a:schemeClr val="tx1"/>
                          </a:solidFill>
                        </a:rPr>
                        <a:t>et entre ceux-ci</a:t>
                      </a:r>
                      <a:r>
                        <a:rPr lang="fr-CA" sz="1200" baseline="0" dirty="0">
                          <a:solidFill>
                            <a:schemeClr val="tx1"/>
                          </a:solidFill>
                        </a:rPr>
                        <a:t> (selon </a:t>
                      </a:r>
                      <a:r>
                        <a:rPr lang="fr-CA" sz="1200" baseline="0" dirty="0">
                          <a:solidFill>
                            <a:schemeClr val="tx1"/>
                          </a:solidFill>
                          <a:latin typeface="+mn-lt"/>
                          <a:ea typeface="+mn-ea"/>
                          <a:cs typeface="+mn-cs"/>
                        </a:rPr>
                        <a:t>le genre et d’autres </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fr-CA" sz="1200" baseline="0" dirty="0">
                          <a:solidFill>
                            <a:schemeClr val="tx1"/>
                          </a:solidFill>
                          <a:latin typeface="+mn-lt"/>
                          <a:ea typeface="+mn-ea"/>
                          <a:cs typeface="+mn-cs"/>
                        </a:rPr>
                        <a:t>aspects de l’identité)? La méthodologie comble-t-elle les lacunes relevées dans l’examen de la littérature? </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CA" sz="1200" dirty="0"/>
                        <a:t>Quelles sont les limites à l’interprétation des résultats en cas d’échantillonnage inégal ou de représentativité limitée de divers groupes?</a:t>
                      </a:r>
                    </a:p>
                  </a:txBody>
                  <a:tcPr/>
                </a:tc>
                <a:extLst>
                  <a:ext uri="{0D108BD9-81ED-4DB2-BD59-A6C34878D82A}">
                    <a16:rowId xmlns:a16="http://schemas.microsoft.com/office/drawing/2014/main" val="3964039294"/>
                  </a:ext>
                </a:extLst>
              </a:tr>
              <a:tr h="1310128">
                <a:tc>
                  <a:txBody>
                    <a:bodyPr/>
                    <a:lstStyle/>
                    <a:p>
                      <a:pPr marL="285750" indent="-285750" algn="l" rtl="0">
                        <a:buFont typeface="Arial" panose="020B0604020202020204" pitchFamily="34" charset="0"/>
                        <a:buChar char="•"/>
                      </a:pPr>
                      <a:endParaRPr lang="en-CA" sz="1200" dirty="0"/>
                    </a:p>
                  </a:txBody>
                  <a:tcPr/>
                </a:tc>
                <a:extLst>
                  <a:ext uri="{0D108BD9-81ED-4DB2-BD59-A6C34878D82A}">
                    <a16:rowId xmlns:a16="http://schemas.microsoft.com/office/drawing/2014/main" val="2626175005"/>
                  </a:ext>
                </a:extLst>
              </a:tr>
            </a:tbl>
          </a:graphicData>
        </a:graphic>
      </p:graphicFrame>
      <p:graphicFrame>
        <p:nvGraphicFramePr>
          <p:cNvPr id="9" name="Table 8"/>
          <p:cNvGraphicFramePr>
            <a:graphicFrameLocks noGrp="1"/>
          </p:cNvGraphicFramePr>
          <p:nvPr>
            <p:custDataLst>
              <p:tags r:id="rId5"/>
            </p:custDataLst>
            <p:extLst>
              <p:ext uri="{D42A27DB-BD31-4B8C-83A1-F6EECF244321}">
                <p14:modId xmlns:p14="http://schemas.microsoft.com/office/powerpoint/2010/main" val="124511683"/>
              </p:ext>
            </p:extLst>
          </p:nvPr>
        </p:nvGraphicFramePr>
        <p:xfrm>
          <a:off x="409303" y="3662609"/>
          <a:ext cx="5608320" cy="3143731"/>
        </p:xfrm>
        <a:graphic>
          <a:graphicData uri="http://schemas.openxmlformats.org/drawingml/2006/table">
            <a:tbl>
              <a:tblPr firstRow="1" bandRow="1">
                <a:tableStyleId>{5C22544A-7EE6-4342-B048-85BDC9FD1C3A}</a:tableStyleId>
              </a:tblPr>
              <a:tblGrid>
                <a:gridCol w="5608320">
                  <a:extLst>
                    <a:ext uri="{9D8B030D-6E8A-4147-A177-3AD203B41FA5}">
                      <a16:colId xmlns:a16="http://schemas.microsoft.com/office/drawing/2014/main" val="3362167536"/>
                    </a:ext>
                  </a:extLst>
                </a:gridCol>
              </a:tblGrid>
              <a:tr h="329815">
                <a:tc>
                  <a:txBody>
                    <a:bodyPr/>
                    <a:lstStyle/>
                    <a:p>
                      <a:r>
                        <a:rPr lang="fr-CA" dirty="0">
                          <a:solidFill>
                            <a:schemeClr val="bg1"/>
                          </a:solidFill>
                        </a:rPr>
                        <a:t>C. Communication des conclusions :</a:t>
                      </a:r>
                      <a:r>
                        <a:rPr lang="fr-CA" baseline="0" dirty="0">
                          <a:solidFill>
                            <a:schemeClr val="bg1"/>
                          </a:solidFill>
                        </a:rPr>
                        <a:t> </a:t>
                      </a:r>
                    </a:p>
                  </a:txBody>
                  <a:tcPr/>
                </a:tc>
                <a:extLst>
                  <a:ext uri="{0D108BD9-81ED-4DB2-BD59-A6C34878D82A}">
                    <a16:rowId xmlns:a16="http://schemas.microsoft.com/office/drawing/2014/main" val="943966998"/>
                  </a:ext>
                </a:extLst>
              </a:tr>
              <a:tr h="906992">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CA" sz="1200" dirty="0"/>
                        <a:t>D’après les résultats, y a-t-il des répercussions pour divers groupes d’hommes et de femmes? </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CA" sz="1200" baseline="0" dirty="0"/>
                        <a:t>Selon l’ensemble du processus, qu’est-ce que l’équipe a appris ou désappris au sujet des répercussions sur divers groupes d’hommes et de femmes?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CA" sz="1200" baseline="0" dirty="0">
                          <a:solidFill>
                            <a:schemeClr val="tx1"/>
                          </a:solidFill>
                          <a:latin typeface="+mn-lt"/>
                          <a:ea typeface="+mn-ea"/>
                          <a:cs typeface="+mn-cs"/>
                        </a:rPr>
                        <a:t>Les pouvoirs et les inégalités jouent-ils un rôle dans les conclusions? Le cas échéant, de quelle façon? </a:t>
                      </a:r>
                    </a:p>
                  </a:txBody>
                  <a:tcPr/>
                </a:tc>
                <a:extLst>
                  <a:ext uri="{0D108BD9-81ED-4DB2-BD59-A6C34878D82A}">
                    <a16:rowId xmlns:a16="http://schemas.microsoft.com/office/drawing/2014/main" val="3964039294"/>
                  </a:ext>
                </a:extLst>
              </a:tr>
              <a:tr h="1589251">
                <a:tc>
                  <a:txBody>
                    <a:bodyPr/>
                    <a:lstStyle/>
                    <a:p>
                      <a:pPr marL="285750" indent="-285750" algn="l" rtl="0">
                        <a:buFont typeface="Arial" panose="020B0604020202020204" pitchFamily="34" charset="0"/>
                        <a:buChar char="•"/>
                      </a:pPr>
                      <a:endParaRPr lang="en-CA" sz="1200" dirty="0"/>
                    </a:p>
                  </a:txBody>
                  <a:tcPr/>
                </a:tc>
                <a:extLst>
                  <a:ext uri="{0D108BD9-81ED-4DB2-BD59-A6C34878D82A}">
                    <a16:rowId xmlns:a16="http://schemas.microsoft.com/office/drawing/2014/main" val="2914157097"/>
                  </a:ext>
                </a:extLst>
              </a:tr>
            </a:tbl>
          </a:graphicData>
        </a:graphic>
      </p:graphicFrame>
      <p:pic>
        <p:nvPicPr>
          <p:cNvPr id="10" name="Picture 9">
            <a:hlinkClick r:id="rId10"/>
          </p:cNvPr>
          <p:cNvPicPr>
            <a:picLocks noChangeAspect="1"/>
          </p:cNvPicPr>
          <p:nvPr>
            <p:custDataLst>
              <p:tags r:id="rId6"/>
            </p:custDataLst>
          </p:nvPr>
        </p:nvPicPr>
        <p:blipFill>
          <a:blip r:embed="rId11"/>
          <a:stretch>
            <a:fillRect/>
          </a:stretch>
        </p:blipFill>
        <p:spPr>
          <a:xfrm>
            <a:off x="10095345" y="0"/>
            <a:ext cx="2096655" cy="1500764"/>
          </a:xfrm>
          <a:prstGeom prst="rect">
            <a:avLst/>
          </a:prstGeom>
          <a:ln>
            <a:solidFill>
              <a:schemeClr val="tx1"/>
            </a:solidFill>
          </a:ln>
        </p:spPr>
      </p:pic>
      <p:sp>
        <p:nvSpPr>
          <p:cNvPr id="3" name="TextBox 2"/>
          <p:cNvSpPr txBox="1"/>
          <p:nvPr>
            <p:custDataLst>
              <p:tags r:id="rId7"/>
            </p:custDataLst>
          </p:nvPr>
        </p:nvSpPr>
        <p:spPr>
          <a:xfrm>
            <a:off x="411480" y="6488668"/>
            <a:ext cx="11369040" cy="369332"/>
          </a:xfrm>
          <a:prstGeom prst="rect">
            <a:avLst/>
          </a:prstGeom>
          <a:noFill/>
        </p:spPr>
        <p:txBody>
          <a:bodyPr wrap="square" rtlCol="0">
            <a:spAutoFit/>
          </a:bodyPr>
          <a:lstStyle/>
          <a:p>
            <a:pPr algn="ctr"/>
            <a:r>
              <a:rPr lang="fr-CA" i="1" dirty="0"/>
              <a:t>* Il peut toujours être avantageux de prendre du recul et de réfléchir aux questions de la phase </a:t>
            </a:r>
            <a:r>
              <a:rPr lang="fr-CA" i="1" dirty="0" smtClean="0"/>
              <a:t>d’étude</a:t>
            </a:r>
            <a:r>
              <a:rPr lang="fr-CA" i="1" dirty="0"/>
              <a:t>. *</a:t>
            </a:r>
          </a:p>
        </p:txBody>
      </p:sp>
    </p:spTree>
    <p:extLst>
      <p:ext uri="{BB962C8B-B14F-4D97-AF65-F5344CB8AC3E}">
        <p14:creationId xmlns:p14="http://schemas.microsoft.com/office/powerpoint/2010/main" val="567987307"/>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ENGAGE" val="{&quot;SavedSwatch&quot;:&quot;-16756366|-13593164|-13155766|-3334100|-3351552|Treasury Board&quot;,&quot;Id&quot;:&quot;5f63abee3030311f7096175e&quot;,&quot;SmartGridHorizontal&quot;:0,&quot;LinkedExcelSources&quot;:{},&quot;LinkedProjectSources&quot;:{},&quot;FlowConfig&quot;:{&quot;Canvas&quot;:{&quot;Slide&quot;:-1,&quot;Width&quot;:0,&quot;Height&quot;:0},&quot;Timeline&quot;:{&quot;Actions&quot;:[]}},&quot;LinkedSlideMergeSources&quot;:{},&quot;LinkedSharePointSlideMergeSources&quot;:{}}"/>
</p:tagLst>
</file>

<file path=ppt/tags/tag10.xml><?xml version="1.0" encoding="utf-8"?>
<p:tagLst xmlns:a="http://schemas.openxmlformats.org/drawingml/2006/main" xmlns:r="http://schemas.openxmlformats.org/officeDocument/2006/relationships" xmlns:p="http://schemas.openxmlformats.org/presentationml/2006/main">
  <p:tag name="NUM" val="6"/>
</p:tagLst>
</file>

<file path=ppt/tags/tag11.xml><?xml version="1.0" encoding="utf-8"?>
<p:tagLst xmlns:a="http://schemas.openxmlformats.org/drawingml/2006/main" xmlns:r="http://schemas.openxmlformats.org/officeDocument/2006/relationships" xmlns:p="http://schemas.openxmlformats.org/presentationml/2006/main">
  <p:tag name="NUM" val="1"/>
</p:tagLst>
</file>

<file path=ppt/tags/tag12.xml><?xml version="1.0" encoding="utf-8"?>
<p:tagLst xmlns:a="http://schemas.openxmlformats.org/drawingml/2006/main" xmlns:r="http://schemas.openxmlformats.org/officeDocument/2006/relationships" xmlns:p="http://schemas.openxmlformats.org/presentationml/2006/main">
  <p:tag name="NUM" val="2"/>
</p:tagLst>
</file>

<file path=ppt/tags/tag13.xml><?xml version="1.0" encoding="utf-8"?>
<p:tagLst xmlns:a="http://schemas.openxmlformats.org/drawingml/2006/main" xmlns:r="http://schemas.openxmlformats.org/officeDocument/2006/relationships" xmlns:p="http://schemas.openxmlformats.org/presentationml/2006/main">
  <p:tag name="NUM" val="3"/>
</p:tagLst>
</file>

<file path=ppt/tags/tag14.xml><?xml version="1.0" encoding="utf-8"?>
<p:tagLst xmlns:a="http://schemas.openxmlformats.org/drawingml/2006/main" xmlns:r="http://schemas.openxmlformats.org/officeDocument/2006/relationships" xmlns:p="http://schemas.openxmlformats.org/presentationml/2006/main">
  <p:tag name="NUM" val="4"/>
</p:tagLst>
</file>

<file path=ppt/tags/tag15.xml><?xml version="1.0" encoding="utf-8"?>
<p:tagLst xmlns:a="http://schemas.openxmlformats.org/drawingml/2006/main" xmlns:r="http://schemas.openxmlformats.org/officeDocument/2006/relationships" xmlns:p="http://schemas.openxmlformats.org/presentationml/2006/main">
  <p:tag name="NUM" val="5"/>
</p:tagLst>
</file>

<file path=ppt/tags/tag16.xml><?xml version="1.0" encoding="utf-8"?>
<p:tagLst xmlns:a="http://schemas.openxmlformats.org/drawingml/2006/main" xmlns:r="http://schemas.openxmlformats.org/officeDocument/2006/relationships" xmlns:p="http://schemas.openxmlformats.org/presentationml/2006/main">
  <p:tag name="NUM" val="6"/>
</p:tagLst>
</file>

<file path=ppt/tags/tag17.xml><?xml version="1.0" encoding="utf-8"?>
<p:tagLst xmlns:a="http://schemas.openxmlformats.org/drawingml/2006/main" xmlns:r="http://schemas.openxmlformats.org/officeDocument/2006/relationships" xmlns:p="http://schemas.openxmlformats.org/presentationml/2006/main">
  <p:tag name="NUM" val="7"/>
</p:tagLst>
</file>

<file path=ppt/tags/tag2.xml><?xml version="1.0" encoding="utf-8"?>
<p:tagLst xmlns:a="http://schemas.openxmlformats.org/drawingml/2006/main" xmlns:r="http://schemas.openxmlformats.org/officeDocument/2006/relationships" xmlns:p="http://schemas.openxmlformats.org/presentationml/2006/main">
  <p:tag name="NUM" val="1"/>
</p:tagLst>
</file>

<file path=ppt/tags/tag3.xml><?xml version="1.0" encoding="utf-8"?>
<p:tagLst xmlns:a="http://schemas.openxmlformats.org/drawingml/2006/main" xmlns:r="http://schemas.openxmlformats.org/officeDocument/2006/relationships" xmlns:p="http://schemas.openxmlformats.org/presentationml/2006/main">
  <p:tag name="NUM" val="2"/>
</p:tagLst>
</file>

<file path=ppt/tags/tag4.xml><?xml version="1.0" encoding="utf-8"?>
<p:tagLst xmlns:a="http://schemas.openxmlformats.org/drawingml/2006/main" xmlns:r="http://schemas.openxmlformats.org/officeDocument/2006/relationships" xmlns:p="http://schemas.openxmlformats.org/presentationml/2006/main">
  <p:tag name="NUM" val="3"/>
</p:tagLst>
</file>

<file path=ppt/tags/tag5.xml><?xml version="1.0" encoding="utf-8"?>
<p:tagLst xmlns:a="http://schemas.openxmlformats.org/drawingml/2006/main" xmlns:r="http://schemas.openxmlformats.org/officeDocument/2006/relationships" xmlns:p="http://schemas.openxmlformats.org/presentationml/2006/main">
  <p:tag name="NUM" val="1"/>
</p:tagLst>
</file>

<file path=ppt/tags/tag6.xml><?xml version="1.0" encoding="utf-8"?>
<p:tagLst xmlns:a="http://schemas.openxmlformats.org/drawingml/2006/main" xmlns:r="http://schemas.openxmlformats.org/officeDocument/2006/relationships" xmlns:p="http://schemas.openxmlformats.org/presentationml/2006/main">
  <p:tag name="NUM" val="2"/>
</p:tagLst>
</file>

<file path=ppt/tags/tag7.xml><?xml version="1.0" encoding="utf-8"?>
<p:tagLst xmlns:a="http://schemas.openxmlformats.org/drawingml/2006/main" xmlns:r="http://schemas.openxmlformats.org/officeDocument/2006/relationships" xmlns:p="http://schemas.openxmlformats.org/presentationml/2006/main">
  <p:tag name="NUM" val="3"/>
</p:tagLst>
</file>

<file path=ppt/tags/tag8.xml><?xml version="1.0" encoding="utf-8"?>
<p:tagLst xmlns:a="http://schemas.openxmlformats.org/drawingml/2006/main" xmlns:r="http://schemas.openxmlformats.org/officeDocument/2006/relationships" xmlns:p="http://schemas.openxmlformats.org/presentationml/2006/main">
  <p:tag name="NUM" val="4"/>
</p:tagLst>
</file>

<file path=ppt/tags/tag9.xml><?xml version="1.0" encoding="utf-8"?>
<p:tagLst xmlns:a="http://schemas.openxmlformats.org/drawingml/2006/main" xmlns:r="http://schemas.openxmlformats.org/officeDocument/2006/relationships" xmlns:p="http://schemas.openxmlformats.org/presentationml/2006/main">
  <p:tag name="NUM" val="5"/>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5509</TotalTime>
  <Words>823</Words>
  <Application>Microsoft Office PowerPoint</Application>
  <PresentationFormat>Grand écran</PresentationFormat>
  <Paragraphs>55</Paragraphs>
  <Slides>3</Slides>
  <Notes>3</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3</vt:i4>
      </vt:variant>
    </vt:vector>
  </HeadingPairs>
  <TitlesOfParts>
    <vt:vector size="9" baseType="lpstr">
      <vt:lpstr>Arial</vt:lpstr>
      <vt:lpstr>Calibri</vt:lpstr>
      <vt:lpstr>Calibri Light</vt:lpstr>
      <vt:lpstr>Cambria</vt:lpstr>
      <vt:lpstr>Times New Roman</vt:lpstr>
      <vt:lpstr>Office Theme</vt:lpstr>
      <vt:lpstr>Consignes </vt:lpstr>
      <vt:lpstr>Phase d’étude </vt:lpstr>
      <vt:lpstr>Phase d’expérimentation </vt:lpstr>
    </vt:vector>
  </TitlesOfParts>
  <Company>GoC / GdC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GBA+ Handouts</dc:title>
  <dc:creator>White, Greg</dc:creator>
  <cp:lastModifiedBy>Francine Lahaie</cp:lastModifiedBy>
  <cp:revision>71</cp:revision>
  <dcterms:created xsi:type="dcterms:W3CDTF">2020-08-07T15:38:34Z</dcterms:created>
  <dcterms:modified xsi:type="dcterms:W3CDTF">2020-09-22T15:04:39Z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3d0ca00b-3f0e-465a-aac7-1a6a22fcea40_Enabled">
    <vt:lpwstr>True</vt:lpwstr>
  </property>
  <property fmtid="{D5CDD505-2E9C-101B-9397-08002B2CF9AE}" pid="3" name="MSIP_Label_3d0ca00b-3f0e-465a-aac7-1a6a22fcea40_SiteId">
    <vt:lpwstr>6397df10-4595-4047-9c4f-03311282152b</vt:lpwstr>
  </property>
  <property fmtid="{D5CDD505-2E9C-101B-9397-08002B2CF9AE}" pid="4" name="MSIP_Label_3d0ca00b-3f0e-465a-aac7-1a6a22fcea40_Owner">
    <vt:lpwstr>COURPIET@tbs-sct.gc.ca</vt:lpwstr>
  </property>
  <property fmtid="{D5CDD505-2E9C-101B-9397-08002B2CF9AE}" pid="5" name="MSIP_Label_3d0ca00b-3f0e-465a-aac7-1a6a22fcea40_SetDate">
    <vt:lpwstr>2020-09-17T18:33:21.3881437Z</vt:lpwstr>
  </property>
  <property fmtid="{D5CDD505-2E9C-101B-9397-08002B2CF9AE}" pid="6" name="MSIP_Label_3d0ca00b-3f0e-465a-aac7-1a6a22fcea40_Name">
    <vt:lpwstr>UNCLASSIFIED</vt:lpwstr>
  </property>
  <property fmtid="{D5CDD505-2E9C-101B-9397-08002B2CF9AE}" pid="7" name="MSIP_Label_3d0ca00b-3f0e-465a-aac7-1a6a22fcea40_Application">
    <vt:lpwstr>Microsoft Azure Information Protection</vt:lpwstr>
  </property>
  <property fmtid="{D5CDD505-2E9C-101B-9397-08002B2CF9AE}" pid="8" name="MSIP_Label_3d0ca00b-3f0e-465a-aac7-1a6a22fcea40_ActionId">
    <vt:lpwstr>eee84685-41fb-4791-a62d-90902d987b8f</vt:lpwstr>
  </property>
  <property fmtid="{D5CDD505-2E9C-101B-9397-08002B2CF9AE}" pid="9" name="MSIP_Label_3d0ca00b-3f0e-465a-aac7-1a6a22fcea40_Extended_MSFT_Method">
    <vt:lpwstr>Manual</vt:lpwstr>
  </property>
  <property fmtid="{D5CDD505-2E9C-101B-9397-08002B2CF9AE}" pid="10" name="Sensitivity">
    <vt:lpwstr>UNCLASSIFIED</vt:lpwstr>
  </property>
</Properties>
</file>