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11.xml" ContentType="application/vnd.openxmlformats-officedocument.presentationml.slide+xml"/>
  <Override PartName="/ppt/slides/slide18.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6" r:id="rId2"/>
    <p:sldId id="298" r:id="rId3"/>
    <p:sldId id="258" r:id="rId4"/>
    <p:sldId id="289" r:id="rId5"/>
    <p:sldId id="262" r:id="rId6"/>
    <p:sldId id="259" r:id="rId7"/>
    <p:sldId id="263" r:id="rId8"/>
    <p:sldId id="264" r:id="rId9"/>
    <p:sldId id="265" r:id="rId10"/>
    <p:sldId id="277" r:id="rId11"/>
    <p:sldId id="281" r:id="rId12"/>
    <p:sldId id="283" r:id="rId13"/>
    <p:sldId id="316" r:id="rId14"/>
    <p:sldId id="267" r:id="rId15"/>
    <p:sldId id="268" r:id="rId16"/>
    <p:sldId id="269" r:id="rId17"/>
    <p:sldId id="270" r:id="rId18"/>
    <p:sldId id="272" r:id="rId19"/>
    <p:sldId id="273" r:id="rId20"/>
    <p:sldId id="274" r:id="rId21"/>
    <p:sldId id="275" r:id="rId22"/>
    <p:sldId id="276" r:id="rId23"/>
    <p:sldId id="282" r:id="rId24"/>
    <p:sldId id="284" r:id="rId25"/>
    <p:sldId id="297"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yke,Jeremy (ECCC)" initials="F(" lastIdx="6" clrIdx="0">
    <p:extLst>
      <p:ext uri="{19B8F6BF-5375-455C-9EA6-DF929625EA0E}">
        <p15:presenceInfo xmlns:p15="http://schemas.microsoft.com/office/powerpoint/2012/main" userId="S-1-5-21-181418603-1873033856-359291519-27535" providerId="AD"/>
      </p:ext>
    </p:extLst>
  </p:cmAuthor>
  <p:cmAuthor id="3" name="Bilodeau,Etienne (ECCC)" initials="B(" lastIdx="3" clrIdx="1">
    <p:extLst>
      <p:ext uri="{19B8F6BF-5375-455C-9EA6-DF929625EA0E}">
        <p15:presenceInfo xmlns:p15="http://schemas.microsoft.com/office/powerpoint/2012/main" userId="S-1-5-21-2086016090-1259623561-1170935872-1047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606E"/>
    <a:srgbClr val="567A83"/>
    <a:srgbClr val="FFFFFF"/>
    <a:srgbClr val="F2F2F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6014" autoAdjust="0"/>
  </p:normalViewPr>
  <p:slideViewPr>
    <p:cSldViewPr snapToGrid="0">
      <p:cViewPr>
        <p:scale>
          <a:sx n="70" d="100"/>
          <a:sy n="70" d="100"/>
        </p:scale>
        <p:origin x="1123" y="168"/>
      </p:cViewPr>
      <p:guideLst/>
    </p:cSldViewPr>
  </p:slideViewPr>
  <p:notesTextViewPr>
    <p:cViewPr>
      <p:scale>
        <a:sx n="1" d="1"/>
        <a:sy n="1" d="1"/>
      </p:scale>
      <p:origin x="0" y="0"/>
    </p:cViewPr>
  </p:notesTextViewPr>
  <p:notesViewPr>
    <p:cSldViewPr snapToGrid="0">
      <p:cViewPr varScale="1">
        <p:scale>
          <a:sx n="90" d="100"/>
          <a:sy n="90" d="100"/>
        </p:scale>
        <p:origin x="2920"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91495B-1AA3-4F2F-ADBA-1DB43BE1C148}" type="doc">
      <dgm:prSet loTypeId="urn:microsoft.com/office/officeart/2005/8/layout/chevron1" loCatId="process" qsTypeId="urn:microsoft.com/office/officeart/2005/8/quickstyle/simple1" qsCatId="simple" csTypeId="urn:microsoft.com/office/officeart/2005/8/colors/colorful1" csCatId="colorful" phldr="1"/>
      <dgm:spPr/>
    </dgm:pt>
    <dgm:pt modelId="{1507510F-5B94-44C9-BE01-03F762C99499}">
      <dgm:prSet phldrT="[Text]"/>
      <dgm:spPr/>
      <dgm:t>
        <a:bodyPr/>
        <a:lstStyle/>
        <a:p>
          <a:r>
            <a:rPr lang="en-US" dirty="0" smtClean="0"/>
            <a:t>Modelling &amp; reanalysis</a:t>
          </a:r>
          <a:endParaRPr lang="en-US" dirty="0"/>
        </a:p>
      </dgm:t>
    </dgm:pt>
    <dgm:pt modelId="{853FA05C-3DE4-4C2E-AF6E-49B6372D5484}" type="parTrans" cxnId="{BB777B73-AA4F-432E-9A5A-7BD6371A7FFB}">
      <dgm:prSet/>
      <dgm:spPr/>
      <dgm:t>
        <a:bodyPr/>
        <a:lstStyle/>
        <a:p>
          <a:endParaRPr lang="en-US"/>
        </a:p>
      </dgm:t>
    </dgm:pt>
    <dgm:pt modelId="{2501FD44-39F2-483A-BDD2-1B51FFD0A000}" type="sibTrans" cxnId="{BB777B73-AA4F-432E-9A5A-7BD6371A7FFB}">
      <dgm:prSet/>
      <dgm:spPr/>
      <dgm:t>
        <a:bodyPr/>
        <a:lstStyle/>
        <a:p>
          <a:endParaRPr lang="en-US"/>
        </a:p>
      </dgm:t>
    </dgm:pt>
    <dgm:pt modelId="{43809ACC-1013-4DED-8AA4-1E5D63B8D743}">
      <dgm:prSet phldrT="[Text]"/>
      <dgm:spPr/>
      <dgm:t>
        <a:bodyPr/>
        <a:lstStyle/>
        <a:p>
          <a:r>
            <a:rPr lang="en-US" dirty="0" smtClean="0"/>
            <a:t>Hosting data</a:t>
          </a:r>
          <a:endParaRPr lang="en-US" dirty="0"/>
        </a:p>
      </dgm:t>
    </dgm:pt>
    <dgm:pt modelId="{2DF8D719-A7DE-4D62-858C-A089CDB93613}" type="parTrans" cxnId="{7AFB77CA-0288-48C9-A004-008E41A46E17}">
      <dgm:prSet/>
      <dgm:spPr/>
      <dgm:t>
        <a:bodyPr/>
        <a:lstStyle/>
        <a:p>
          <a:endParaRPr lang="en-US"/>
        </a:p>
      </dgm:t>
    </dgm:pt>
    <dgm:pt modelId="{2392DAD2-A6EB-4FA9-937F-71E963E478A1}" type="sibTrans" cxnId="{7AFB77CA-0288-48C9-A004-008E41A46E17}">
      <dgm:prSet/>
      <dgm:spPr/>
      <dgm:t>
        <a:bodyPr/>
        <a:lstStyle/>
        <a:p>
          <a:endParaRPr lang="en-US"/>
        </a:p>
      </dgm:t>
    </dgm:pt>
    <dgm:pt modelId="{C4ABCBD9-9FCE-4557-91F0-08EBB71D95B3}">
      <dgm:prSet phldrT="[Text]"/>
      <dgm:spPr/>
      <dgm:t>
        <a:bodyPr/>
        <a:lstStyle/>
        <a:p>
          <a:r>
            <a:rPr lang="en-US" dirty="0" smtClean="0"/>
            <a:t>Creating tools to process data</a:t>
          </a:r>
          <a:endParaRPr lang="en-US" dirty="0"/>
        </a:p>
      </dgm:t>
    </dgm:pt>
    <dgm:pt modelId="{53145DFE-0A1A-48B0-8A55-90387241CA58}" type="parTrans" cxnId="{25D597ED-E80B-4A35-A64D-95260287B018}">
      <dgm:prSet/>
      <dgm:spPr/>
      <dgm:t>
        <a:bodyPr/>
        <a:lstStyle/>
        <a:p>
          <a:endParaRPr lang="en-US"/>
        </a:p>
      </dgm:t>
    </dgm:pt>
    <dgm:pt modelId="{3C669EBF-239B-4A30-ABE9-50331A914E4F}" type="sibTrans" cxnId="{25D597ED-E80B-4A35-A64D-95260287B018}">
      <dgm:prSet/>
      <dgm:spPr/>
      <dgm:t>
        <a:bodyPr/>
        <a:lstStyle/>
        <a:p>
          <a:endParaRPr lang="en-US"/>
        </a:p>
      </dgm:t>
    </dgm:pt>
    <dgm:pt modelId="{A8BD5557-99B2-40F0-AB2D-D49BA62DDFC6}">
      <dgm:prSet/>
      <dgm:spPr/>
      <dgm:t>
        <a:bodyPr/>
        <a:lstStyle/>
        <a:p>
          <a:r>
            <a:rPr lang="en-US" dirty="0" smtClean="0"/>
            <a:t>Training and support</a:t>
          </a:r>
          <a:endParaRPr lang="en-US" dirty="0"/>
        </a:p>
      </dgm:t>
    </dgm:pt>
    <dgm:pt modelId="{C09F3309-08F8-472F-9068-803339EB3B70}" type="parTrans" cxnId="{29B1A0DB-7C03-409F-8885-44C525494B20}">
      <dgm:prSet/>
      <dgm:spPr/>
      <dgm:t>
        <a:bodyPr/>
        <a:lstStyle/>
        <a:p>
          <a:endParaRPr lang="en-US"/>
        </a:p>
      </dgm:t>
    </dgm:pt>
    <dgm:pt modelId="{BE5AFE8F-7BF6-4E99-B823-14F2ED487C2B}" type="sibTrans" cxnId="{29B1A0DB-7C03-409F-8885-44C525494B20}">
      <dgm:prSet/>
      <dgm:spPr/>
      <dgm:t>
        <a:bodyPr/>
        <a:lstStyle/>
        <a:p>
          <a:endParaRPr lang="en-US"/>
        </a:p>
      </dgm:t>
    </dgm:pt>
    <dgm:pt modelId="{008190A7-DBBB-485F-8109-4848DBD1FB7A}">
      <dgm:prSet/>
      <dgm:spPr>
        <a:solidFill>
          <a:schemeClr val="accent6">
            <a:lumMod val="50000"/>
          </a:schemeClr>
        </a:solidFill>
      </dgm:spPr>
      <dgm:t>
        <a:bodyPr/>
        <a:lstStyle/>
        <a:p>
          <a:r>
            <a:rPr lang="en-US" dirty="0" smtClean="0"/>
            <a:t>Decision making based on data</a:t>
          </a:r>
          <a:endParaRPr lang="en-US" dirty="0"/>
        </a:p>
      </dgm:t>
    </dgm:pt>
    <dgm:pt modelId="{FDB1C92D-B24E-4596-8182-1A3A57A603C1}" type="parTrans" cxnId="{1B462AB7-E2F0-4487-87F2-1947672AAAF3}">
      <dgm:prSet/>
      <dgm:spPr/>
      <dgm:t>
        <a:bodyPr/>
        <a:lstStyle/>
        <a:p>
          <a:endParaRPr lang="en-US"/>
        </a:p>
      </dgm:t>
    </dgm:pt>
    <dgm:pt modelId="{FC52202D-2372-4F2D-97A4-D1291827A7D5}" type="sibTrans" cxnId="{1B462AB7-E2F0-4487-87F2-1947672AAAF3}">
      <dgm:prSet/>
      <dgm:spPr/>
      <dgm:t>
        <a:bodyPr/>
        <a:lstStyle/>
        <a:p>
          <a:endParaRPr lang="en-US"/>
        </a:p>
      </dgm:t>
    </dgm:pt>
    <dgm:pt modelId="{F74F7E91-5FD4-47EE-9160-A4C140469ACF}">
      <dgm:prSet/>
      <dgm:spPr/>
      <dgm:t>
        <a:bodyPr/>
        <a:lstStyle/>
        <a:p>
          <a:r>
            <a:rPr lang="en-US" dirty="0" smtClean="0"/>
            <a:t>Observations</a:t>
          </a:r>
          <a:endParaRPr lang="en-US" dirty="0"/>
        </a:p>
      </dgm:t>
    </dgm:pt>
    <dgm:pt modelId="{F0106BF2-C202-45F0-83E1-5AD0B5007C96}" type="parTrans" cxnId="{B73FB269-AAC6-4AE6-911D-1F9709DA9D21}">
      <dgm:prSet/>
      <dgm:spPr/>
      <dgm:t>
        <a:bodyPr/>
        <a:lstStyle/>
        <a:p>
          <a:endParaRPr lang="en-US"/>
        </a:p>
      </dgm:t>
    </dgm:pt>
    <dgm:pt modelId="{1C123ED5-BFCD-45EB-BC91-F009ADF3B50A}" type="sibTrans" cxnId="{B73FB269-AAC6-4AE6-911D-1F9709DA9D21}">
      <dgm:prSet/>
      <dgm:spPr/>
      <dgm:t>
        <a:bodyPr/>
        <a:lstStyle/>
        <a:p>
          <a:endParaRPr lang="en-US"/>
        </a:p>
      </dgm:t>
    </dgm:pt>
    <dgm:pt modelId="{31B82913-FE1A-4C5D-A3AA-32F2FB4D59FD}" type="pres">
      <dgm:prSet presAssocID="{6C91495B-1AA3-4F2F-ADBA-1DB43BE1C148}" presName="Name0" presStyleCnt="0">
        <dgm:presLayoutVars>
          <dgm:dir/>
          <dgm:animLvl val="lvl"/>
          <dgm:resizeHandles val="exact"/>
        </dgm:presLayoutVars>
      </dgm:prSet>
      <dgm:spPr/>
    </dgm:pt>
    <dgm:pt modelId="{D215F504-965C-43C1-B3FF-D061397D4DB7}" type="pres">
      <dgm:prSet presAssocID="{F74F7E91-5FD4-47EE-9160-A4C140469ACF}" presName="parTxOnly" presStyleLbl="node1" presStyleIdx="0" presStyleCnt="6">
        <dgm:presLayoutVars>
          <dgm:chMax val="0"/>
          <dgm:chPref val="0"/>
          <dgm:bulletEnabled val="1"/>
        </dgm:presLayoutVars>
      </dgm:prSet>
      <dgm:spPr/>
      <dgm:t>
        <a:bodyPr/>
        <a:lstStyle/>
        <a:p>
          <a:endParaRPr lang="en-US"/>
        </a:p>
      </dgm:t>
    </dgm:pt>
    <dgm:pt modelId="{56358B48-634F-47F6-B0DC-8F2FB5BE3472}" type="pres">
      <dgm:prSet presAssocID="{1C123ED5-BFCD-45EB-BC91-F009ADF3B50A}" presName="parTxOnlySpace" presStyleCnt="0"/>
      <dgm:spPr/>
    </dgm:pt>
    <dgm:pt modelId="{51420674-AF52-4071-A6B8-2158D4D342DE}" type="pres">
      <dgm:prSet presAssocID="{1507510F-5B94-44C9-BE01-03F762C99499}" presName="parTxOnly" presStyleLbl="node1" presStyleIdx="1" presStyleCnt="6">
        <dgm:presLayoutVars>
          <dgm:chMax val="0"/>
          <dgm:chPref val="0"/>
          <dgm:bulletEnabled val="1"/>
        </dgm:presLayoutVars>
      </dgm:prSet>
      <dgm:spPr/>
      <dgm:t>
        <a:bodyPr/>
        <a:lstStyle/>
        <a:p>
          <a:endParaRPr lang="en-US"/>
        </a:p>
      </dgm:t>
    </dgm:pt>
    <dgm:pt modelId="{4418E392-22A8-463B-B0B2-F8B534E6E440}" type="pres">
      <dgm:prSet presAssocID="{2501FD44-39F2-483A-BDD2-1B51FFD0A000}" presName="parTxOnlySpace" presStyleCnt="0"/>
      <dgm:spPr/>
    </dgm:pt>
    <dgm:pt modelId="{09A7E22D-D395-46E5-BFA0-924527F4AC3C}" type="pres">
      <dgm:prSet presAssocID="{43809ACC-1013-4DED-8AA4-1E5D63B8D743}" presName="parTxOnly" presStyleLbl="node1" presStyleIdx="2" presStyleCnt="6">
        <dgm:presLayoutVars>
          <dgm:chMax val="0"/>
          <dgm:chPref val="0"/>
          <dgm:bulletEnabled val="1"/>
        </dgm:presLayoutVars>
      </dgm:prSet>
      <dgm:spPr/>
      <dgm:t>
        <a:bodyPr/>
        <a:lstStyle/>
        <a:p>
          <a:endParaRPr lang="en-US"/>
        </a:p>
      </dgm:t>
    </dgm:pt>
    <dgm:pt modelId="{FA212CE4-0DDC-4F39-88E0-FA64A73E780A}" type="pres">
      <dgm:prSet presAssocID="{2392DAD2-A6EB-4FA9-937F-71E963E478A1}" presName="parTxOnlySpace" presStyleCnt="0"/>
      <dgm:spPr/>
    </dgm:pt>
    <dgm:pt modelId="{05003EB2-4286-468E-9083-B1D199B17AF0}" type="pres">
      <dgm:prSet presAssocID="{C4ABCBD9-9FCE-4557-91F0-08EBB71D95B3}" presName="parTxOnly" presStyleLbl="node1" presStyleIdx="3" presStyleCnt="6">
        <dgm:presLayoutVars>
          <dgm:chMax val="0"/>
          <dgm:chPref val="0"/>
          <dgm:bulletEnabled val="1"/>
        </dgm:presLayoutVars>
      </dgm:prSet>
      <dgm:spPr/>
      <dgm:t>
        <a:bodyPr/>
        <a:lstStyle/>
        <a:p>
          <a:endParaRPr lang="en-US"/>
        </a:p>
      </dgm:t>
    </dgm:pt>
    <dgm:pt modelId="{FE1D7532-ADA6-425B-8928-63FAD0DE08BA}" type="pres">
      <dgm:prSet presAssocID="{3C669EBF-239B-4A30-ABE9-50331A914E4F}" presName="parTxOnlySpace" presStyleCnt="0"/>
      <dgm:spPr/>
    </dgm:pt>
    <dgm:pt modelId="{A95B0419-D1BE-412E-B686-7D865EC32009}" type="pres">
      <dgm:prSet presAssocID="{A8BD5557-99B2-40F0-AB2D-D49BA62DDFC6}" presName="parTxOnly" presStyleLbl="node1" presStyleIdx="4" presStyleCnt="6">
        <dgm:presLayoutVars>
          <dgm:chMax val="0"/>
          <dgm:chPref val="0"/>
          <dgm:bulletEnabled val="1"/>
        </dgm:presLayoutVars>
      </dgm:prSet>
      <dgm:spPr/>
      <dgm:t>
        <a:bodyPr/>
        <a:lstStyle/>
        <a:p>
          <a:endParaRPr lang="en-US"/>
        </a:p>
      </dgm:t>
    </dgm:pt>
    <dgm:pt modelId="{EA009307-3E66-468E-9274-F5BE9FBACFBC}" type="pres">
      <dgm:prSet presAssocID="{BE5AFE8F-7BF6-4E99-B823-14F2ED487C2B}" presName="parTxOnlySpace" presStyleCnt="0"/>
      <dgm:spPr/>
    </dgm:pt>
    <dgm:pt modelId="{B51D0358-8001-4D8F-A7E5-9792644CD825}" type="pres">
      <dgm:prSet presAssocID="{008190A7-DBBB-485F-8109-4848DBD1FB7A}" presName="parTxOnly" presStyleLbl="node1" presStyleIdx="5" presStyleCnt="6">
        <dgm:presLayoutVars>
          <dgm:chMax val="0"/>
          <dgm:chPref val="0"/>
          <dgm:bulletEnabled val="1"/>
        </dgm:presLayoutVars>
      </dgm:prSet>
      <dgm:spPr/>
      <dgm:t>
        <a:bodyPr/>
        <a:lstStyle/>
        <a:p>
          <a:endParaRPr lang="en-US"/>
        </a:p>
      </dgm:t>
    </dgm:pt>
  </dgm:ptLst>
  <dgm:cxnLst>
    <dgm:cxn modelId="{1B462AB7-E2F0-4487-87F2-1947672AAAF3}" srcId="{6C91495B-1AA3-4F2F-ADBA-1DB43BE1C148}" destId="{008190A7-DBBB-485F-8109-4848DBD1FB7A}" srcOrd="5" destOrd="0" parTransId="{FDB1C92D-B24E-4596-8182-1A3A57A603C1}" sibTransId="{FC52202D-2372-4F2D-97A4-D1291827A7D5}"/>
    <dgm:cxn modelId="{10A4F075-C5ED-49CD-8675-F268B01B2F7C}" type="presOf" srcId="{F74F7E91-5FD4-47EE-9160-A4C140469ACF}" destId="{D215F504-965C-43C1-B3FF-D061397D4DB7}" srcOrd="0" destOrd="0" presId="urn:microsoft.com/office/officeart/2005/8/layout/chevron1"/>
    <dgm:cxn modelId="{3F701F2C-3859-49D2-B592-46D37ECC9C97}" type="presOf" srcId="{6C91495B-1AA3-4F2F-ADBA-1DB43BE1C148}" destId="{31B82913-FE1A-4C5D-A3AA-32F2FB4D59FD}" srcOrd="0" destOrd="0" presId="urn:microsoft.com/office/officeart/2005/8/layout/chevron1"/>
    <dgm:cxn modelId="{19923149-65C2-4E55-A11B-19100A8E15C5}" type="presOf" srcId="{A8BD5557-99B2-40F0-AB2D-D49BA62DDFC6}" destId="{A95B0419-D1BE-412E-B686-7D865EC32009}" srcOrd="0" destOrd="0" presId="urn:microsoft.com/office/officeart/2005/8/layout/chevron1"/>
    <dgm:cxn modelId="{25D597ED-E80B-4A35-A64D-95260287B018}" srcId="{6C91495B-1AA3-4F2F-ADBA-1DB43BE1C148}" destId="{C4ABCBD9-9FCE-4557-91F0-08EBB71D95B3}" srcOrd="3" destOrd="0" parTransId="{53145DFE-0A1A-48B0-8A55-90387241CA58}" sibTransId="{3C669EBF-239B-4A30-ABE9-50331A914E4F}"/>
    <dgm:cxn modelId="{CFDB38D6-1D7D-45C6-AC5D-7839C7B4B047}" type="presOf" srcId="{008190A7-DBBB-485F-8109-4848DBD1FB7A}" destId="{B51D0358-8001-4D8F-A7E5-9792644CD825}" srcOrd="0" destOrd="0" presId="urn:microsoft.com/office/officeart/2005/8/layout/chevron1"/>
    <dgm:cxn modelId="{BB777B73-AA4F-432E-9A5A-7BD6371A7FFB}" srcId="{6C91495B-1AA3-4F2F-ADBA-1DB43BE1C148}" destId="{1507510F-5B94-44C9-BE01-03F762C99499}" srcOrd="1" destOrd="0" parTransId="{853FA05C-3DE4-4C2E-AF6E-49B6372D5484}" sibTransId="{2501FD44-39F2-483A-BDD2-1B51FFD0A000}"/>
    <dgm:cxn modelId="{B73FB269-AAC6-4AE6-911D-1F9709DA9D21}" srcId="{6C91495B-1AA3-4F2F-ADBA-1DB43BE1C148}" destId="{F74F7E91-5FD4-47EE-9160-A4C140469ACF}" srcOrd="0" destOrd="0" parTransId="{F0106BF2-C202-45F0-83E1-5AD0B5007C96}" sibTransId="{1C123ED5-BFCD-45EB-BC91-F009ADF3B50A}"/>
    <dgm:cxn modelId="{4A294F55-BA9F-4865-9F82-EA25C3C0883D}" type="presOf" srcId="{1507510F-5B94-44C9-BE01-03F762C99499}" destId="{51420674-AF52-4071-A6B8-2158D4D342DE}" srcOrd="0" destOrd="0" presId="urn:microsoft.com/office/officeart/2005/8/layout/chevron1"/>
    <dgm:cxn modelId="{29B1A0DB-7C03-409F-8885-44C525494B20}" srcId="{6C91495B-1AA3-4F2F-ADBA-1DB43BE1C148}" destId="{A8BD5557-99B2-40F0-AB2D-D49BA62DDFC6}" srcOrd="4" destOrd="0" parTransId="{C09F3309-08F8-472F-9068-803339EB3B70}" sibTransId="{BE5AFE8F-7BF6-4E99-B823-14F2ED487C2B}"/>
    <dgm:cxn modelId="{202544C0-E0F6-4DB2-AF57-CF9E9CB3AA17}" type="presOf" srcId="{43809ACC-1013-4DED-8AA4-1E5D63B8D743}" destId="{09A7E22D-D395-46E5-BFA0-924527F4AC3C}" srcOrd="0" destOrd="0" presId="urn:microsoft.com/office/officeart/2005/8/layout/chevron1"/>
    <dgm:cxn modelId="{170F48BC-AF38-426D-896C-41D42A5C6DF2}" type="presOf" srcId="{C4ABCBD9-9FCE-4557-91F0-08EBB71D95B3}" destId="{05003EB2-4286-468E-9083-B1D199B17AF0}" srcOrd="0" destOrd="0" presId="urn:microsoft.com/office/officeart/2005/8/layout/chevron1"/>
    <dgm:cxn modelId="{7AFB77CA-0288-48C9-A004-008E41A46E17}" srcId="{6C91495B-1AA3-4F2F-ADBA-1DB43BE1C148}" destId="{43809ACC-1013-4DED-8AA4-1E5D63B8D743}" srcOrd="2" destOrd="0" parTransId="{2DF8D719-A7DE-4D62-858C-A089CDB93613}" sibTransId="{2392DAD2-A6EB-4FA9-937F-71E963E478A1}"/>
    <dgm:cxn modelId="{046289B3-F20C-409B-B57F-1CC844EDEBB7}" type="presParOf" srcId="{31B82913-FE1A-4C5D-A3AA-32F2FB4D59FD}" destId="{D215F504-965C-43C1-B3FF-D061397D4DB7}" srcOrd="0" destOrd="0" presId="urn:microsoft.com/office/officeart/2005/8/layout/chevron1"/>
    <dgm:cxn modelId="{EB75FBA1-7617-4AF0-9A8D-407C4B74D409}" type="presParOf" srcId="{31B82913-FE1A-4C5D-A3AA-32F2FB4D59FD}" destId="{56358B48-634F-47F6-B0DC-8F2FB5BE3472}" srcOrd="1" destOrd="0" presId="urn:microsoft.com/office/officeart/2005/8/layout/chevron1"/>
    <dgm:cxn modelId="{3C9A69B7-AB8B-4F77-B4F1-E59ABE4B3639}" type="presParOf" srcId="{31B82913-FE1A-4C5D-A3AA-32F2FB4D59FD}" destId="{51420674-AF52-4071-A6B8-2158D4D342DE}" srcOrd="2" destOrd="0" presId="urn:microsoft.com/office/officeart/2005/8/layout/chevron1"/>
    <dgm:cxn modelId="{EA5EB639-389E-4E7B-9CBB-791820E62AA4}" type="presParOf" srcId="{31B82913-FE1A-4C5D-A3AA-32F2FB4D59FD}" destId="{4418E392-22A8-463B-B0B2-F8B534E6E440}" srcOrd="3" destOrd="0" presId="urn:microsoft.com/office/officeart/2005/8/layout/chevron1"/>
    <dgm:cxn modelId="{AE9B4C73-3EDF-40FA-876D-786BB17D0DA5}" type="presParOf" srcId="{31B82913-FE1A-4C5D-A3AA-32F2FB4D59FD}" destId="{09A7E22D-D395-46E5-BFA0-924527F4AC3C}" srcOrd="4" destOrd="0" presId="urn:microsoft.com/office/officeart/2005/8/layout/chevron1"/>
    <dgm:cxn modelId="{0B590712-4A3D-4D85-A603-F03A262AB8F6}" type="presParOf" srcId="{31B82913-FE1A-4C5D-A3AA-32F2FB4D59FD}" destId="{FA212CE4-0DDC-4F39-88E0-FA64A73E780A}" srcOrd="5" destOrd="0" presId="urn:microsoft.com/office/officeart/2005/8/layout/chevron1"/>
    <dgm:cxn modelId="{773A443A-E925-4BFC-B6E2-835343D7C396}" type="presParOf" srcId="{31B82913-FE1A-4C5D-A3AA-32F2FB4D59FD}" destId="{05003EB2-4286-468E-9083-B1D199B17AF0}" srcOrd="6" destOrd="0" presId="urn:microsoft.com/office/officeart/2005/8/layout/chevron1"/>
    <dgm:cxn modelId="{6CD3E63E-2882-498B-92B7-75DD8BF06F4E}" type="presParOf" srcId="{31B82913-FE1A-4C5D-A3AA-32F2FB4D59FD}" destId="{FE1D7532-ADA6-425B-8928-63FAD0DE08BA}" srcOrd="7" destOrd="0" presId="urn:microsoft.com/office/officeart/2005/8/layout/chevron1"/>
    <dgm:cxn modelId="{D4A70900-9C87-4794-90E4-43FFF63AA465}" type="presParOf" srcId="{31B82913-FE1A-4C5D-A3AA-32F2FB4D59FD}" destId="{A95B0419-D1BE-412E-B686-7D865EC32009}" srcOrd="8" destOrd="0" presId="urn:microsoft.com/office/officeart/2005/8/layout/chevron1"/>
    <dgm:cxn modelId="{4A10B78A-5916-4A75-8C88-57EEF255D85A}" type="presParOf" srcId="{31B82913-FE1A-4C5D-A3AA-32F2FB4D59FD}" destId="{EA009307-3E66-468E-9274-F5BE9FBACFBC}" srcOrd="9" destOrd="0" presId="urn:microsoft.com/office/officeart/2005/8/layout/chevron1"/>
    <dgm:cxn modelId="{EEF4E719-BE2C-4779-9C4A-62B3A6DBBD85}" type="presParOf" srcId="{31B82913-FE1A-4C5D-A3AA-32F2FB4D59FD}" destId="{B51D0358-8001-4D8F-A7E5-9792644CD825}"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5F504-965C-43C1-B3FF-D061397D4DB7}">
      <dsp:nvSpPr>
        <dsp:cNvPr id="0" name=""/>
        <dsp:cNvSpPr/>
      </dsp:nvSpPr>
      <dsp:spPr>
        <a:xfrm>
          <a:off x="5059" y="858829"/>
          <a:ext cx="1882040" cy="75281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Observations</a:t>
          </a:r>
          <a:endParaRPr lang="en-US" sz="1300" kern="1200" dirty="0"/>
        </a:p>
      </dsp:txBody>
      <dsp:txXfrm>
        <a:off x="381467" y="858829"/>
        <a:ext cx="1129224" cy="752816"/>
      </dsp:txXfrm>
    </dsp:sp>
    <dsp:sp modelId="{51420674-AF52-4071-A6B8-2158D4D342DE}">
      <dsp:nvSpPr>
        <dsp:cNvPr id="0" name=""/>
        <dsp:cNvSpPr/>
      </dsp:nvSpPr>
      <dsp:spPr>
        <a:xfrm>
          <a:off x="1698895" y="858829"/>
          <a:ext cx="1882040" cy="75281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Modelling &amp; reanalysis</a:t>
          </a:r>
          <a:endParaRPr lang="en-US" sz="1300" kern="1200" dirty="0"/>
        </a:p>
      </dsp:txBody>
      <dsp:txXfrm>
        <a:off x="2075303" y="858829"/>
        <a:ext cx="1129224" cy="752816"/>
      </dsp:txXfrm>
    </dsp:sp>
    <dsp:sp modelId="{09A7E22D-D395-46E5-BFA0-924527F4AC3C}">
      <dsp:nvSpPr>
        <dsp:cNvPr id="0" name=""/>
        <dsp:cNvSpPr/>
      </dsp:nvSpPr>
      <dsp:spPr>
        <a:xfrm>
          <a:off x="3392732" y="858829"/>
          <a:ext cx="1882040" cy="75281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Hosting data</a:t>
          </a:r>
          <a:endParaRPr lang="en-US" sz="1300" kern="1200" dirty="0"/>
        </a:p>
      </dsp:txBody>
      <dsp:txXfrm>
        <a:off x="3769140" y="858829"/>
        <a:ext cx="1129224" cy="752816"/>
      </dsp:txXfrm>
    </dsp:sp>
    <dsp:sp modelId="{05003EB2-4286-468E-9083-B1D199B17AF0}">
      <dsp:nvSpPr>
        <dsp:cNvPr id="0" name=""/>
        <dsp:cNvSpPr/>
      </dsp:nvSpPr>
      <dsp:spPr>
        <a:xfrm>
          <a:off x="5086568" y="858829"/>
          <a:ext cx="1882040" cy="75281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Creating tools to process data</a:t>
          </a:r>
          <a:endParaRPr lang="en-US" sz="1300" kern="1200" dirty="0"/>
        </a:p>
      </dsp:txBody>
      <dsp:txXfrm>
        <a:off x="5462976" y="858829"/>
        <a:ext cx="1129224" cy="752816"/>
      </dsp:txXfrm>
    </dsp:sp>
    <dsp:sp modelId="{A95B0419-D1BE-412E-B686-7D865EC32009}">
      <dsp:nvSpPr>
        <dsp:cNvPr id="0" name=""/>
        <dsp:cNvSpPr/>
      </dsp:nvSpPr>
      <dsp:spPr>
        <a:xfrm>
          <a:off x="6780404" y="858829"/>
          <a:ext cx="1882040" cy="752816"/>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Training and support</a:t>
          </a:r>
          <a:endParaRPr lang="en-US" sz="1300" kern="1200" dirty="0"/>
        </a:p>
      </dsp:txBody>
      <dsp:txXfrm>
        <a:off x="7156812" y="858829"/>
        <a:ext cx="1129224" cy="752816"/>
      </dsp:txXfrm>
    </dsp:sp>
    <dsp:sp modelId="{B51D0358-8001-4D8F-A7E5-9792644CD825}">
      <dsp:nvSpPr>
        <dsp:cNvPr id="0" name=""/>
        <dsp:cNvSpPr/>
      </dsp:nvSpPr>
      <dsp:spPr>
        <a:xfrm>
          <a:off x="8474241" y="858829"/>
          <a:ext cx="1882040" cy="752816"/>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Decision making based on data</a:t>
          </a:r>
          <a:endParaRPr lang="en-US" sz="1300" kern="1200" dirty="0"/>
        </a:p>
      </dsp:txBody>
      <dsp:txXfrm>
        <a:off x="8850649" y="858829"/>
        <a:ext cx="1129224" cy="7528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B4826B-51CD-4E99-B2FA-242480F05DD9}" type="datetimeFigureOut">
              <a:rPr lang="en-CA" smtClean="0"/>
              <a:t>2022-01-07</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2BDAD2-3EDE-4B43-B4D2-530A9D1C95E7}" type="slidenum">
              <a:rPr lang="en-CA" smtClean="0"/>
              <a:t>‹#›</a:t>
            </a:fld>
            <a:endParaRPr lang="en-CA"/>
          </a:p>
        </p:txBody>
      </p:sp>
    </p:spTree>
    <p:extLst>
      <p:ext uri="{BB962C8B-B14F-4D97-AF65-F5344CB8AC3E}">
        <p14:creationId xmlns:p14="http://schemas.microsoft.com/office/powerpoint/2010/main" val="921858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49F0E-B7A0-476F-A21D-BA0934C90194}" type="datetimeFigureOut">
              <a:rPr lang="en-CA" smtClean="0"/>
              <a:t>2022-01-07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5DAD5-F96B-49D9-BA24-052476BDF5F5}" type="slidenum">
              <a:rPr lang="en-CA" smtClean="0"/>
              <a:t>‹#›</a:t>
            </a:fld>
            <a:endParaRPr lang="en-CA"/>
          </a:p>
        </p:txBody>
      </p:sp>
    </p:spTree>
    <p:extLst>
      <p:ext uri="{BB962C8B-B14F-4D97-AF65-F5344CB8AC3E}">
        <p14:creationId xmlns:p14="http://schemas.microsoft.com/office/powerpoint/2010/main" val="322179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vics.ouranos.c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hangingclimate.ca/"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climate-change.canada.ca/climate-action-map/App/index?GOCTemplateCulture=en-CA" TargetMode="External"/><Relationship Id="rId5" Type="http://schemas.openxmlformats.org/officeDocument/2006/relationships/hyperlink" Target="http://www.climatedata.ca/" TargetMode="External"/><Relationship Id="rId4" Type="http://schemas.openxmlformats.org/officeDocument/2006/relationships/hyperlink" Target="http://www.changingclimate.c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limate-viewer.canada.c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[Canada’s climate is changing causing </a:t>
            </a:r>
            <a:r>
              <a:rPr lang="en-CA" sz="1200" b="1" kern="1200" dirty="0" smtClean="0">
                <a:solidFill>
                  <a:schemeClr val="tx1"/>
                </a:solidFill>
                <a:effectLst/>
                <a:latin typeface="+mn-lt"/>
                <a:ea typeface="+mn-ea"/>
                <a:cs typeface="+mn-cs"/>
              </a:rPr>
              <a:t>impacts</a:t>
            </a:r>
            <a:r>
              <a:rPr lang="en-CA" sz="1200" kern="1200" dirty="0" smtClean="0">
                <a:solidFill>
                  <a:schemeClr val="tx1"/>
                </a:solidFill>
                <a:effectLst/>
                <a:latin typeface="+mn-lt"/>
                <a:ea typeface="+mn-ea"/>
                <a:cs typeface="+mn-cs"/>
              </a:rPr>
              <a:t> of rising temperatures, shifting precipitation patterns, thawing permafrost, sea level rise as well as changes to extreme weather events such as heat waves, droughts and floods.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These changes can cause significant </a:t>
            </a:r>
            <a:r>
              <a:rPr lang="en-CA" sz="1200" b="1" kern="1200" dirty="0" smtClean="0">
                <a:solidFill>
                  <a:schemeClr val="tx1"/>
                </a:solidFill>
                <a:effectLst/>
                <a:latin typeface="+mn-lt"/>
                <a:ea typeface="+mn-ea"/>
                <a:cs typeface="+mn-cs"/>
              </a:rPr>
              <a:t>risks</a:t>
            </a:r>
            <a:r>
              <a:rPr lang="en-CA" sz="1200" kern="1200" dirty="0" smtClean="0">
                <a:solidFill>
                  <a:schemeClr val="tx1"/>
                </a:solidFill>
                <a:effectLst/>
                <a:latin typeface="+mn-lt"/>
                <a:ea typeface="+mn-ea"/>
                <a:cs typeface="+mn-cs"/>
              </a:rPr>
              <a:t> to our communities, economy, critical infrastructure, food security and health.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Canadians are </a:t>
            </a:r>
            <a:r>
              <a:rPr lang="en-US" sz="1200" b="1" kern="1200" dirty="0" smtClean="0">
                <a:solidFill>
                  <a:schemeClr val="tx1"/>
                </a:solidFill>
                <a:effectLst/>
                <a:latin typeface="+mn-lt"/>
                <a:ea typeface="+mn-ea"/>
                <a:cs typeface="+mn-cs"/>
              </a:rPr>
              <a:t>vulnerable</a:t>
            </a:r>
            <a:r>
              <a:rPr lang="en-US" sz="1200" kern="1200" baseline="0" dirty="0" smtClean="0">
                <a:solidFill>
                  <a:schemeClr val="tx1"/>
                </a:solidFill>
                <a:effectLst/>
                <a:latin typeface="+mn-lt"/>
                <a:ea typeface="+mn-ea"/>
                <a:cs typeface="+mn-cs"/>
              </a:rPr>
              <a:t> to these risks</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As these risks continue to increase, more and more Canadians are recognizing the need to </a:t>
            </a:r>
            <a:r>
              <a:rPr lang="en-CA" sz="1200" b="1" kern="1200" dirty="0" smtClean="0">
                <a:solidFill>
                  <a:schemeClr val="tx1"/>
                </a:solidFill>
                <a:effectLst/>
                <a:latin typeface="+mn-lt"/>
                <a:ea typeface="+mn-ea"/>
                <a:cs typeface="+mn-cs"/>
              </a:rPr>
              <a:t>understand</a:t>
            </a:r>
            <a:r>
              <a:rPr lang="en-CA" sz="1200" kern="1200" dirty="0" smtClean="0">
                <a:solidFill>
                  <a:schemeClr val="tx1"/>
                </a:solidFill>
                <a:effectLst/>
                <a:latin typeface="+mn-lt"/>
                <a:ea typeface="+mn-ea"/>
                <a:cs typeface="+mn-cs"/>
              </a:rPr>
              <a:t> and </a:t>
            </a:r>
            <a:r>
              <a:rPr lang="en-CA" sz="1200" b="1" kern="1200" dirty="0" smtClean="0">
                <a:solidFill>
                  <a:schemeClr val="tx1"/>
                </a:solidFill>
                <a:effectLst/>
                <a:latin typeface="+mn-lt"/>
                <a:ea typeface="+mn-ea"/>
                <a:cs typeface="+mn-cs"/>
              </a:rPr>
              <a:t>adapt</a:t>
            </a:r>
            <a:r>
              <a:rPr lang="en-CA" sz="1200" kern="1200" dirty="0" smtClean="0">
                <a:solidFill>
                  <a:schemeClr val="tx1"/>
                </a:solidFill>
                <a:effectLst/>
                <a:latin typeface="+mn-lt"/>
                <a:ea typeface="+mn-ea"/>
                <a:cs typeface="+mn-cs"/>
              </a:rPr>
              <a:t> to climate change; however, one of the most significant barriers to adaptation identified is a lack of access to reliable and relevant climate data and information.]</a:t>
            </a:r>
            <a:endParaRPr lang="en-CA" dirty="0"/>
          </a:p>
        </p:txBody>
      </p:sp>
      <p:sp>
        <p:nvSpPr>
          <p:cNvPr id="4" name="Slide Number Placeholder 3"/>
          <p:cNvSpPr>
            <a:spLocks noGrp="1"/>
          </p:cNvSpPr>
          <p:nvPr>
            <p:ph type="sldNum" sz="quarter" idx="10"/>
          </p:nvPr>
        </p:nvSpPr>
        <p:spPr/>
        <p:txBody>
          <a:bodyPr/>
          <a:lstStyle/>
          <a:p>
            <a:fld id="{ABFFBC8B-9EC4-4882-879C-2CC0ACF49F40}" type="slidenum">
              <a:rPr lang="en-CA" smtClean="0"/>
              <a:t>2</a:t>
            </a:fld>
            <a:endParaRPr lang="en-CA"/>
          </a:p>
        </p:txBody>
      </p:sp>
    </p:spTree>
    <p:extLst>
      <p:ext uri="{BB962C8B-B14F-4D97-AF65-F5344CB8AC3E}">
        <p14:creationId xmlns:p14="http://schemas.microsoft.com/office/powerpoint/2010/main" val="276695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effectLst/>
                <a:latin typeface="+mn-lt"/>
                <a:ea typeface="ヒラギノ角ゴ Pro W3" pitchFamily="126" charset="-128"/>
                <a:cs typeface="ヒラギノ角ゴ Pro W3" charset="0"/>
              </a:rPr>
              <a:t>Library of Climate Resources to access over</a:t>
            </a:r>
            <a:r>
              <a:rPr lang="en-US" sz="1200" u="none" kern="1200" baseline="0" dirty="0" smtClean="0">
                <a:solidFill>
                  <a:schemeClr val="tx1"/>
                </a:solidFill>
                <a:effectLst/>
                <a:latin typeface="+mn-lt"/>
                <a:ea typeface="ヒラギノ角ゴ Pro W3" pitchFamily="126" charset="-128"/>
                <a:cs typeface="ヒラギノ角ゴ Pro W3" charset="0"/>
              </a:rPr>
              <a:t> 300 </a:t>
            </a:r>
            <a:r>
              <a:rPr lang="en-US" sz="1200" u="none" kern="1200" dirty="0" smtClean="0">
                <a:solidFill>
                  <a:schemeClr val="tx1"/>
                </a:solidFill>
                <a:effectLst/>
                <a:latin typeface="+mn-lt"/>
                <a:ea typeface="ヒラギノ角ゴ Pro W3" pitchFamily="126" charset="-128"/>
                <a:cs typeface="ヒラギノ角ゴ Pro W3" charset="0"/>
              </a:rPr>
              <a:t>resources consolidated across federal, provincial, and territorial governments, national professional organizations, climate consortia and established international organizations. </a:t>
            </a:r>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11</a:t>
            </a:fld>
            <a:endParaRPr lang="en-CA"/>
          </a:p>
        </p:txBody>
      </p:sp>
    </p:spTree>
    <p:extLst>
      <p:ext uri="{BB962C8B-B14F-4D97-AF65-F5344CB8AC3E}">
        <p14:creationId xmlns:p14="http://schemas.microsoft.com/office/powerpoint/2010/main" val="1515737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aseline="0" dirty="0" smtClean="0"/>
              <a:t>The Canadian Centre for Climate Services (CCCS) works to jointly deliver climate services with regional climate organizations to provide locally relevant information to users across the country. This helps to provide users with the kinds of expertise and capacity that’s needed for their local contexts. </a:t>
            </a:r>
          </a:p>
          <a:p>
            <a:pPr marL="171450" indent="-171450">
              <a:buFont typeface="Arial" panose="020B0604020202020204" pitchFamily="34" charset="0"/>
              <a:buChar char="•"/>
            </a:pPr>
            <a:endParaRPr lang="en-US" sz="1200" baseline="0" dirty="0" smtClean="0"/>
          </a:p>
          <a:p>
            <a:pPr marL="171450" indent="-171450">
              <a:buFont typeface="Arial" panose="020B0604020202020204" pitchFamily="34" charset="0"/>
              <a:buChar char="•"/>
            </a:pPr>
            <a:r>
              <a:rPr lang="en-US" sz="1200" baseline="0" dirty="0" smtClean="0"/>
              <a:t>The Centre has finalized agreements with </a:t>
            </a:r>
            <a:r>
              <a:rPr lang="en-US" sz="1200" b="1" baseline="0" dirty="0" err="1" smtClean="0"/>
              <a:t>Ouranos</a:t>
            </a:r>
            <a:r>
              <a:rPr lang="en-US" sz="1200" b="1" baseline="0" dirty="0" smtClean="0"/>
              <a:t> </a:t>
            </a:r>
            <a:r>
              <a:rPr lang="en-US" sz="1200" b="0" i="1" baseline="0" dirty="0" smtClean="0"/>
              <a:t>(Quebec), </a:t>
            </a:r>
            <a:r>
              <a:rPr lang="en-US" sz="1200" b="1" baseline="0" dirty="0" smtClean="0"/>
              <a:t>Pacific Climate Impacts Consortium (PCIC) </a:t>
            </a:r>
            <a:r>
              <a:rPr lang="en-US" sz="1200" b="0" i="1" baseline="0" dirty="0" smtClean="0"/>
              <a:t>(BC and surrounding areas) </a:t>
            </a:r>
            <a:r>
              <a:rPr lang="en-US" sz="1200" b="0" baseline="0" dirty="0" smtClean="0"/>
              <a:t>and</a:t>
            </a:r>
            <a:r>
              <a:rPr lang="en-US" sz="1200" b="1" baseline="0" dirty="0" smtClean="0"/>
              <a:t> Climate West </a:t>
            </a:r>
            <a:r>
              <a:rPr lang="en-US" sz="1200" b="0" i="1" baseline="0" dirty="0" smtClean="0"/>
              <a:t>(Prairie region).</a:t>
            </a:r>
          </a:p>
          <a:p>
            <a:pPr marL="0" indent="0">
              <a:buFont typeface="Arial" panose="020B0604020202020204" pitchFamily="34" charset="0"/>
              <a:buNone/>
            </a:pPr>
            <a:endParaRPr lang="en-US" sz="1200" b="0" i="1" baseline="0" dirty="0" smtClean="0"/>
          </a:p>
          <a:p>
            <a:pPr marL="171450" indent="-171450">
              <a:buFont typeface="Arial" panose="020B0604020202020204" pitchFamily="34" charset="0"/>
              <a:buChar char="•"/>
            </a:pPr>
            <a:r>
              <a:rPr lang="en-US" sz="1200" b="0" i="0" baseline="0" dirty="0" smtClean="0"/>
              <a:t>Recently, the Center has finalized an agreement for a new organization in the Atlantic region, to be called </a:t>
            </a:r>
            <a:r>
              <a:rPr lang="en-US" sz="1200" b="0" i="0" baseline="0" dirty="0" err="1" smtClean="0"/>
              <a:t>CLIMATlantic</a:t>
            </a:r>
            <a:r>
              <a:rPr lang="en-US" sz="1200" b="0" i="0" baseline="0" dirty="0" smtClean="0"/>
              <a:t>. This new organization is set to launch Fall 2021. </a:t>
            </a:r>
          </a:p>
          <a:p>
            <a:pPr marL="0" indent="0">
              <a:buFont typeface="Arial" panose="020B0604020202020204" pitchFamily="34" charset="0"/>
              <a:buNone/>
            </a:pPr>
            <a:endParaRPr lang="en-US" sz="1200" b="0" i="1" baseline="0" dirty="0" smtClean="0"/>
          </a:p>
          <a:p>
            <a:pPr marL="171450" indent="-171450">
              <a:buFont typeface="Arial" panose="020B0604020202020204" pitchFamily="34" charset="0"/>
              <a:buChar char="•"/>
            </a:pPr>
            <a:r>
              <a:rPr lang="en-US" sz="1200" b="0" i="1" baseline="0" dirty="0" smtClean="0"/>
              <a:t>CCCS </a:t>
            </a:r>
            <a:r>
              <a:rPr lang="en-US" sz="1200" baseline="0" dirty="0" smtClean="0"/>
              <a:t>is also working with territories to foster the emergence of new climate expert organizations to provide regionally tailored services in collaboration with other providers to cover the </a:t>
            </a:r>
            <a:r>
              <a:rPr lang="en-US" sz="1200" b="1" baseline="0" dirty="0" smtClean="0"/>
              <a:t>North</a:t>
            </a:r>
            <a:r>
              <a:rPr lang="en-US" sz="1200" baseline="0" dirty="0" smtClean="0"/>
              <a:t>.</a:t>
            </a:r>
          </a:p>
          <a:p>
            <a:pPr marL="0" indent="0">
              <a:buFont typeface="Arial" panose="020B0604020202020204" pitchFamily="34" charset="0"/>
              <a:buNone/>
            </a:pPr>
            <a:endParaRPr lang="en-US" sz="1200" baseline="0" dirty="0" smtClean="0"/>
          </a:p>
          <a:p>
            <a:endParaRPr lang="en-US" sz="1200" baseline="0" dirty="0" smtClean="0"/>
          </a:p>
        </p:txBody>
      </p:sp>
      <p:sp>
        <p:nvSpPr>
          <p:cNvPr id="4" name="Slide Number Placeholder 3"/>
          <p:cNvSpPr>
            <a:spLocks noGrp="1"/>
          </p:cNvSpPr>
          <p:nvPr>
            <p:ph type="sldNum" sz="quarter" idx="10"/>
          </p:nvPr>
        </p:nvSpPr>
        <p:spPr/>
        <p:txBody>
          <a:bodyPr/>
          <a:lstStyle/>
          <a:p>
            <a:fld id="{CC95DAD5-F96B-49D9-BA24-052476BDF5F5}" type="slidenum">
              <a:rPr lang="en-CA" smtClean="0"/>
              <a:t>12</a:t>
            </a:fld>
            <a:endParaRPr lang="en-CA"/>
          </a:p>
        </p:txBody>
      </p:sp>
    </p:spTree>
    <p:extLst>
      <p:ext uri="{BB962C8B-B14F-4D97-AF65-F5344CB8AC3E}">
        <p14:creationId xmlns:p14="http://schemas.microsoft.com/office/powerpoint/2010/main" val="3486190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dirty="0" smtClean="0">
                <a:solidFill>
                  <a:schemeClr val="tx1"/>
                </a:solidFill>
                <a:effectLst/>
                <a:latin typeface="+mn-lt"/>
                <a:ea typeface="+mn-ea"/>
                <a:cs typeface="+mn-cs"/>
              </a:rPr>
              <a:t>FOR</a:t>
            </a:r>
            <a:r>
              <a:rPr lang="en-US" sz="1200" b="1" u="none" kern="1200" baseline="0" dirty="0" smtClean="0">
                <a:solidFill>
                  <a:schemeClr val="tx1"/>
                </a:solidFill>
                <a:effectLst/>
                <a:latin typeface="+mn-lt"/>
                <a:ea typeface="+mn-ea"/>
                <a:cs typeface="+mn-cs"/>
              </a:rPr>
              <a:t> EXAMPLE </a:t>
            </a:r>
            <a:r>
              <a:rPr lang="en-US" sz="1200" u="none" kern="1200" baseline="0" dirty="0" smtClean="0">
                <a:solidFill>
                  <a:schemeClr val="tx1"/>
                </a:solidFill>
                <a:effectLst/>
                <a:latin typeface="+mn-lt"/>
                <a:ea typeface="+mn-ea"/>
                <a:cs typeface="+mn-cs"/>
              </a:rPr>
              <a:t>– SOME GOOD EX. OF SOURCES OF CLIMATE INFO. THAT CCCS SUPPORTS – OTHERS OUT THERE, FROM BUNCH OF OTHER ACTORS…. THESE ARE 3 OF MANY SIMILAR SOURCES/ QUALITY OF CLIMATE INFO…. </a:t>
            </a:r>
            <a:endParaRPr lang="en-CA" sz="1200" u="none" kern="1200" dirty="0" smtClean="0">
              <a:solidFill>
                <a:schemeClr val="tx1"/>
              </a:solidFill>
              <a:effectLst/>
              <a:latin typeface="+mn-lt"/>
              <a:ea typeface="+mn-ea"/>
              <a:cs typeface="+mn-cs"/>
            </a:endParaRPr>
          </a:p>
          <a:p>
            <a:r>
              <a:rPr lang="en-CA" sz="1200" u="none" kern="1200" dirty="0" smtClean="0">
                <a:solidFill>
                  <a:schemeClr val="tx1"/>
                </a:solidFill>
                <a:effectLst/>
                <a:latin typeface="+mn-lt"/>
                <a:ea typeface="+mn-ea"/>
                <a:cs typeface="+mn-cs"/>
              </a:rPr>
              <a:t>The CCCS supports a </a:t>
            </a:r>
            <a:r>
              <a:rPr lang="en-CA" sz="1200" u="sng" kern="1200" dirty="0" smtClean="0">
                <a:solidFill>
                  <a:schemeClr val="tx1"/>
                </a:solidFill>
                <a:effectLst/>
                <a:latin typeface="+mn-lt"/>
                <a:ea typeface="+mn-ea"/>
                <a:cs typeface="+mn-cs"/>
              </a:rPr>
              <a:t>suite of climate data portals</a:t>
            </a:r>
            <a:r>
              <a:rPr lang="en-CA" sz="1200" u="none" kern="1200" dirty="0" smtClean="0">
                <a:solidFill>
                  <a:schemeClr val="tx1"/>
                </a:solidFill>
                <a:effectLst/>
                <a:latin typeface="+mn-lt"/>
                <a:ea typeface="+mn-ea"/>
                <a:cs typeface="+mn-cs"/>
              </a:rPr>
              <a:t>, which vary in complexity and are geared towards different levels of understanding and needs.</a:t>
            </a:r>
          </a:p>
          <a:p>
            <a:endParaRPr lang="en-CA" sz="1200" u="none" kern="1200" dirty="0" smtClean="0">
              <a:solidFill>
                <a:schemeClr val="tx1"/>
              </a:solidFill>
              <a:effectLst/>
              <a:latin typeface="+mn-lt"/>
              <a:ea typeface="+mn-ea"/>
              <a:cs typeface="+mn-cs"/>
            </a:endParaRPr>
          </a:p>
          <a:p>
            <a:r>
              <a:rPr lang="en-CA" sz="1200" b="1" u="none" kern="1200" dirty="0" smtClean="0">
                <a:solidFill>
                  <a:schemeClr val="tx1"/>
                </a:solidFill>
                <a:effectLst/>
                <a:latin typeface="+mn-lt"/>
                <a:ea typeface="+mn-ea"/>
                <a:cs typeface="+mn-cs"/>
              </a:rPr>
              <a:t>Climate</a:t>
            </a:r>
            <a:r>
              <a:rPr lang="en-CA" sz="1200" b="1" u="none" kern="1200" baseline="0" dirty="0" smtClean="0">
                <a:solidFill>
                  <a:schemeClr val="tx1"/>
                </a:solidFill>
                <a:effectLst/>
                <a:latin typeface="+mn-lt"/>
                <a:ea typeface="+mn-ea"/>
                <a:cs typeface="+mn-cs"/>
              </a:rPr>
              <a:t> Atlas</a:t>
            </a:r>
            <a:endParaRPr lang="en-CA" sz="1200" b="1" u="none"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i="0" u="sng" kern="1200" dirty="0" smtClean="0">
                <a:solidFill>
                  <a:schemeClr val="tx1"/>
                </a:solidFill>
                <a:effectLst/>
                <a:latin typeface="+mn-lt"/>
                <a:ea typeface="+mn-ea"/>
                <a:cs typeface="+mn-cs"/>
              </a:rPr>
              <a:t>Introductory</a:t>
            </a:r>
            <a:r>
              <a:rPr lang="en-CA" sz="1200" i="0" u="sng" kern="1200" dirty="0" smtClean="0">
                <a:solidFill>
                  <a:schemeClr val="tx1"/>
                </a:solidFill>
                <a:effectLst/>
                <a:latin typeface="+mn-lt"/>
                <a:ea typeface="+mn-ea"/>
                <a:cs typeface="+mn-cs"/>
              </a:rPr>
              <a:t> users </a:t>
            </a:r>
            <a:r>
              <a:rPr lang="en-CA" sz="1200" i="0" u="none" kern="1200" dirty="0" smtClean="0">
                <a:solidFill>
                  <a:schemeClr val="tx1"/>
                </a:solidFill>
                <a:effectLst/>
                <a:latin typeface="+mn-lt"/>
                <a:ea typeface="+mn-ea"/>
                <a:cs typeface="+mn-cs"/>
              </a:rPr>
              <a:t>- The Prairie Climate Centre’s </a:t>
            </a:r>
            <a:r>
              <a:rPr lang="en-CA" sz="1200" b="1" i="0" u="none" kern="1200" dirty="0" smtClean="0">
                <a:solidFill>
                  <a:schemeClr val="tx1"/>
                </a:solidFill>
                <a:effectLst/>
                <a:latin typeface="+mn-lt"/>
                <a:ea typeface="+mn-ea"/>
                <a:cs typeface="+mn-cs"/>
              </a:rPr>
              <a:t>Climate Atlas </a:t>
            </a:r>
            <a:r>
              <a:rPr lang="en-US" sz="1200" u="none" baseline="0" dirty="0" smtClean="0"/>
              <a:t>is a great resource to start learning about climate change, get the </a:t>
            </a:r>
            <a:r>
              <a:rPr lang="en-US" sz="1200" u="sng" baseline="0" dirty="0" smtClean="0"/>
              <a:t>big picture on trends</a:t>
            </a:r>
            <a:r>
              <a:rPr lang="en-US" sz="1200" u="none" baseline="0" dirty="0" smtClean="0"/>
              <a:t>, and learn about how it may affect the region you live in through mapping and a storytelling approach.</a:t>
            </a:r>
          </a:p>
          <a:p>
            <a:pPr marL="171450" lvl="0" indent="-171450">
              <a:buFont typeface="Arial" panose="020B0604020202020204" pitchFamily="34" charset="0"/>
              <a:buChar char="•"/>
            </a:pPr>
            <a:r>
              <a:rPr lang="en-CA" sz="1200" i="0" u="none" kern="1200" dirty="0" smtClean="0">
                <a:solidFill>
                  <a:schemeClr val="tx1"/>
                </a:solidFill>
                <a:effectLst/>
                <a:latin typeface="+mn-lt"/>
                <a:ea typeface="+mn-ea"/>
                <a:cs typeface="+mn-cs"/>
              </a:rPr>
              <a:t>The</a:t>
            </a:r>
            <a:r>
              <a:rPr lang="en-CA" sz="1200" i="0" u="none" kern="1200" baseline="0" dirty="0" smtClean="0">
                <a:solidFill>
                  <a:schemeClr val="tx1"/>
                </a:solidFill>
                <a:effectLst/>
                <a:latin typeface="+mn-lt"/>
                <a:ea typeface="+mn-ea"/>
                <a:cs typeface="+mn-cs"/>
              </a:rPr>
              <a:t> Climate Atlas</a:t>
            </a:r>
            <a:r>
              <a:rPr lang="en-CA" sz="1200" i="0" u="none" kern="1200" dirty="0" smtClean="0">
                <a:solidFill>
                  <a:schemeClr val="tx1"/>
                </a:solidFill>
                <a:effectLst/>
                <a:latin typeface="+mn-lt"/>
                <a:ea typeface="+mn-ea"/>
                <a:cs typeface="+mn-cs"/>
              </a:rPr>
              <a:t> provides an interactive map, summary</a:t>
            </a:r>
            <a:r>
              <a:rPr lang="en-CA" sz="1200" i="0" u="none" kern="1200" baseline="0" dirty="0" smtClean="0">
                <a:solidFill>
                  <a:schemeClr val="tx1"/>
                </a:solidFill>
                <a:effectLst/>
                <a:latin typeface="+mn-lt"/>
                <a:ea typeface="+mn-ea"/>
                <a:cs typeface="+mn-cs"/>
              </a:rPr>
              <a:t> reports</a:t>
            </a:r>
            <a:r>
              <a:rPr lang="en-CA" sz="1200" i="0" u="none" kern="1200" dirty="0" smtClean="0">
                <a:solidFill>
                  <a:schemeClr val="tx1"/>
                </a:solidFill>
                <a:effectLst/>
                <a:latin typeface="+mn-lt"/>
                <a:ea typeface="+mn-ea"/>
                <a:cs typeface="+mn-cs"/>
              </a:rPr>
              <a:t>, videos and stories to learn about climate change adaptation. </a:t>
            </a:r>
          </a:p>
          <a:p>
            <a:pPr marL="171450" lvl="0" indent="-171450">
              <a:buFont typeface="Arial" panose="020B0604020202020204" pitchFamily="34" charset="0"/>
              <a:buChar char="•"/>
            </a:pPr>
            <a:endParaRPr lang="en-CA" sz="1200" i="0" u="none" kern="1200" dirty="0" smtClean="0">
              <a:solidFill>
                <a:schemeClr val="tx1"/>
              </a:solidFill>
              <a:effectLst/>
              <a:latin typeface="+mn-lt"/>
              <a:ea typeface="+mn-ea"/>
              <a:cs typeface="+mn-cs"/>
            </a:endParaRPr>
          </a:p>
          <a:p>
            <a:pPr marL="0" lvl="0" indent="0">
              <a:buFont typeface="Arial" panose="020B0604020202020204" pitchFamily="34" charset="0"/>
              <a:buNone/>
            </a:pPr>
            <a:r>
              <a:rPr lang="en-CA" sz="1200" b="1" i="0" u="none" kern="1200" dirty="0" smtClean="0">
                <a:solidFill>
                  <a:schemeClr val="tx1"/>
                </a:solidFill>
                <a:effectLst/>
                <a:latin typeface="+mn-lt"/>
                <a:ea typeface="+mn-ea"/>
                <a:cs typeface="+mn-cs"/>
              </a:rPr>
              <a:t>ClimateData.ca</a:t>
            </a:r>
          </a:p>
          <a:p>
            <a:pPr marL="171450" lvl="0" indent="-171450">
              <a:buFont typeface="Arial" panose="020B0604020202020204" pitchFamily="34" charset="0"/>
              <a:buChar char="•"/>
            </a:pPr>
            <a:r>
              <a:rPr lang="en-CA" sz="1200" b="1" i="0" u="sng" kern="1200" dirty="0" smtClean="0">
                <a:solidFill>
                  <a:schemeClr val="tx1"/>
                </a:solidFill>
                <a:effectLst/>
                <a:latin typeface="+mn-lt"/>
                <a:ea typeface="+mn-ea"/>
                <a:cs typeface="+mn-cs"/>
              </a:rPr>
              <a:t>Intermediate to Advanced </a:t>
            </a:r>
            <a:r>
              <a:rPr lang="en-CA" sz="1200" i="0" u="sng" kern="1200" dirty="0" smtClean="0">
                <a:solidFill>
                  <a:schemeClr val="tx1"/>
                </a:solidFill>
                <a:effectLst/>
                <a:latin typeface="+mn-lt"/>
                <a:ea typeface="+mn-ea"/>
                <a:cs typeface="+mn-cs"/>
              </a:rPr>
              <a:t>users - </a:t>
            </a:r>
            <a:r>
              <a:rPr lang="en-CA" sz="1200" i="0" u="none" kern="1200" dirty="0" smtClean="0">
                <a:solidFill>
                  <a:schemeClr val="tx1"/>
                </a:solidFill>
                <a:effectLst/>
                <a:latin typeface="+mn-lt"/>
                <a:ea typeface="+mn-ea"/>
                <a:cs typeface="+mn-cs"/>
              </a:rPr>
              <a:t>ClimateData.ca</a:t>
            </a:r>
            <a:r>
              <a:rPr lang="en-CA" sz="1200" i="0" u="none" kern="1200" baseline="0" dirty="0" smtClean="0">
                <a:solidFill>
                  <a:schemeClr val="tx1"/>
                </a:solidFill>
                <a:effectLst/>
                <a:latin typeface="+mn-lt"/>
                <a:ea typeface="+mn-ea"/>
                <a:cs typeface="+mn-cs"/>
              </a:rPr>
              <a:t> is a great resource for </a:t>
            </a:r>
            <a:r>
              <a:rPr lang="en-CA" sz="1200" i="0" u="none" kern="1200" dirty="0" smtClean="0">
                <a:solidFill>
                  <a:schemeClr val="tx1"/>
                </a:solidFill>
                <a:effectLst/>
                <a:latin typeface="+mn-lt"/>
                <a:ea typeface="+mn-ea"/>
                <a:cs typeface="+mn-cs"/>
              </a:rPr>
              <a:t>those</a:t>
            </a:r>
            <a:r>
              <a:rPr lang="en-CA" sz="1200" i="0" u="none" kern="1200" baseline="0" dirty="0" smtClean="0">
                <a:solidFill>
                  <a:schemeClr val="tx1"/>
                </a:solidFill>
                <a:effectLst/>
                <a:latin typeface="+mn-lt"/>
                <a:ea typeface="+mn-ea"/>
                <a:cs typeface="+mn-cs"/>
              </a:rPr>
              <a:t> looking for </a:t>
            </a:r>
            <a:r>
              <a:rPr lang="en-CA" sz="1200" b="1" i="0" u="none" kern="1200" baseline="0" dirty="0" smtClean="0">
                <a:solidFill>
                  <a:schemeClr val="tx1"/>
                </a:solidFill>
                <a:effectLst/>
                <a:latin typeface="+mn-lt"/>
                <a:ea typeface="+mn-ea"/>
                <a:cs typeface="+mn-cs"/>
              </a:rPr>
              <a:t>higher resolution climate data </a:t>
            </a:r>
            <a:r>
              <a:rPr lang="en-CA" sz="1200" i="0" u="none" kern="1200" baseline="0" dirty="0" smtClean="0">
                <a:solidFill>
                  <a:schemeClr val="tx1"/>
                </a:solidFill>
                <a:effectLst/>
                <a:latin typeface="+mn-lt"/>
                <a:ea typeface="+mn-ea"/>
                <a:cs typeface="+mn-cs"/>
              </a:rPr>
              <a:t>(available at the 10x10 grid size) or that </a:t>
            </a:r>
            <a:r>
              <a:rPr lang="en-CA" sz="1200" b="1" i="0" u="none" kern="1200" baseline="0" dirty="0" smtClean="0">
                <a:solidFill>
                  <a:schemeClr val="tx1"/>
                </a:solidFill>
                <a:effectLst/>
                <a:latin typeface="+mn-lt"/>
                <a:ea typeface="+mn-ea"/>
                <a:cs typeface="+mn-cs"/>
              </a:rPr>
              <a:t>wish to explore climate data in more detail</a:t>
            </a:r>
            <a:r>
              <a:rPr lang="en-CA" sz="1200" i="0" u="none" kern="1200" baseline="0" dirty="0" smtClean="0">
                <a:solidFill>
                  <a:schemeClr val="tx1"/>
                </a:solidFill>
                <a:effectLst/>
                <a:latin typeface="+mn-lt"/>
                <a:ea typeface="+mn-ea"/>
                <a:cs typeface="+mn-cs"/>
              </a:rPr>
              <a:t>, and even undertake their own climate analyses</a:t>
            </a:r>
            <a:r>
              <a:rPr lang="en-CA" sz="1200" i="0" u="none"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CA" sz="1200" i="0" u="none" kern="1200" dirty="0" smtClean="0">
                <a:solidFill>
                  <a:schemeClr val="tx1"/>
                </a:solidFill>
                <a:effectLst/>
                <a:latin typeface="+mn-lt"/>
                <a:ea typeface="+mn-ea"/>
                <a:cs typeface="+mn-cs"/>
              </a:rPr>
              <a:t>ClimateData.ca allows users to </a:t>
            </a:r>
            <a:r>
              <a:rPr lang="en-CA" sz="1200" i="0" u="sng" kern="1200" dirty="0" smtClean="0">
                <a:solidFill>
                  <a:schemeClr val="tx1"/>
                </a:solidFill>
                <a:effectLst/>
                <a:latin typeface="+mn-lt"/>
                <a:ea typeface="+mn-ea"/>
                <a:cs typeface="+mn-cs"/>
              </a:rPr>
              <a:t>download or display location-specific high-resolution data, adjusting and comparing</a:t>
            </a:r>
            <a:r>
              <a:rPr lang="en-CA" sz="1200" i="0" u="sng" kern="1200" baseline="0" dirty="0" smtClean="0">
                <a:solidFill>
                  <a:schemeClr val="tx1"/>
                </a:solidFill>
                <a:effectLst/>
                <a:latin typeface="+mn-lt"/>
                <a:ea typeface="+mn-ea"/>
                <a:cs typeface="+mn-cs"/>
              </a:rPr>
              <a:t> climate </a:t>
            </a:r>
            <a:r>
              <a:rPr lang="en-CA" sz="1200" i="0" u="sng" kern="1200" dirty="0" smtClean="0">
                <a:solidFill>
                  <a:schemeClr val="tx1"/>
                </a:solidFill>
                <a:effectLst/>
                <a:latin typeface="+mn-lt"/>
                <a:ea typeface="+mn-ea"/>
                <a:cs typeface="+mn-cs"/>
              </a:rPr>
              <a:t>variables, timescales and emission scenarios. </a:t>
            </a:r>
          </a:p>
          <a:p>
            <a:pPr marL="171450" lvl="0" indent="-171450">
              <a:buFont typeface="Arial" panose="020B0604020202020204" pitchFamily="34" charset="0"/>
              <a:buChar char="•"/>
            </a:pPr>
            <a:r>
              <a:rPr lang="en-CA" sz="1200" i="0" u="none" kern="1200" dirty="0" smtClean="0">
                <a:solidFill>
                  <a:schemeClr val="tx1"/>
                </a:solidFill>
                <a:effectLst/>
                <a:latin typeface="+mn-lt"/>
                <a:ea typeface="+mn-ea"/>
                <a:cs typeface="+mn-cs"/>
              </a:rPr>
              <a:t>It also includes </a:t>
            </a:r>
            <a:r>
              <a:rPr lang="en-CA" sz="1200" i="0" u="sng" kern="1200" dirty="0" smtClean="0">
                <a:solidFill>
                  <a:schemeClr val="tx1"/>
                </a:solidFill>
                <a:effectLst/>
                <a:latin typeface="+mn-lt"/>
                <a:ea typeface="+mn-ea"/>
                <a:cs typeface="+mn-cs"/>
              </a:rPr>
              <a:t>customized tools</a:t>
            </a:r>
            <a:r>
              <a:rPr lang="en-CA" sz="1200" i="0" u="none" kern="1200" baseline="0" dirty="0" smtClean="0">
                <a:solidFill>
                  <a:schemeClr val="tx1"/>
                </a:solidFill>
                <a:effectLst/>
                <a:latin typeface="+mn-lt"/>
                <a:ea typeface="+mn-ea"/>
                <a:cs typeface="+mn-cs"/>
              </a:rPr>
              <a:t> </a:t>
            </a:r>
            <a:r>
              <a:rPr lang="en-CA" sz="1200" i="0" u="none" kern="1200" dirty="0" smtClean="0">
                <a:solidFill>
                  <a:schemeClr val="tx1"/>
                </a:solidFill>
                <a:effectLst/>
                <a:latin typeface="+mn-lt"/>
                <a:ea typeface="+mn-ea"/>
                <a:cs typeface="+mn-cs"/>
              </a:rPr>
              <a:t>and </a:t>
            </a:r>
            <a:r>
              <a:rPr lang="en-CA" sz="1200" i="0" u="sng" kern="1200" dirty="0" smtClean="0">
                <a:solidFill>
                  <a:schemeClr val="tx1"/>
                </a:solidFill>
                <a:effectLst/>
                <a:latin typeface="+mn-lt"/>
                <a:ea typeface="+mn-ea"/>
                <a:cs typeface="+mn-cs"/>
              </a:rPr>
              <a:t>sector tailored information</a:t>
            </a:r>
            <a:r>
              <a:rPr lang="en-CA" sz="1200" i="0" u="none" kern="1200" dirty="0" smtClean="0">
                <a:solidFill>
                  <a:schemeClr val="tx1"/>
                </a:solidFill>
                <a:effectLst/>
                <a:latin typeface="+mn-lt"/>
                <a:ea typeface="+mn-ea"/>
                <a:cs typeface="+mn-cs"/>
              </a:rPr>
              <a:t>. </a:t>
            </a:r>
          </a:p>
          <a:p>
            <a:pPr marL="171450" lvl="0" indent="-171450">
              <a:buFont typeface="Arial" panose="020B0604020202020204" pitchFamily="34" charset="0"/>
              <a:buChar char="•"/>
            </a:pPr>
            <a:endParaRPr lang="en-CA" sz="1200" i="0" u="none" kern="1200" dirty="0" smtClean="0">
              <a:solidFill>
                <a:schemeClr val="tx1"/>
              </a:solidFill>
              <a:effectLst/>
              <a:latin typeface="+mn-lt"/>
              <a:ea typeface="+mn-ea"/>
              <a:cs typeface="+mn-cs"/>
            </a:endParaRPr>
          </a:p>
          <a:p>
            <a:pPr marL="0" lvl="0" indent="0">
              <a:buFont typeface="Arial" panose="020B0604020202020204" pitchFamily="34" charset="0"/>
              <a:buNone/>
            </a:pPr>
            <a:r>
              <a:rPr lang="en-CA" sz="1200" b="1" i="0" u="none" kern="1200" dirty="0" smtClean="0">
                <a:solidFill>
                  <a:schemeClr val="tx1"/>
                </a:solidFill>
                <a:effectLst/>
                <a:latin typeface="+mn-lt"/>
                <a:ea typeface="+mn-ea"/>
                <a:cs typeface="+mn-cs"/>
              </a:rPr>
              <a:t>PAVICS</a:t>
            </a:r>
          </a:p>
          <a:p>
            <a:pPr marL="171450" lvl="0" indent="-171450">
              <a:buFont typeface="Arial" panose="020B0604020202020204" pitchFamily="34" charset="0"/>
              <a:buChar char="•"/>
            </a:pPr>
            <a:r>
              <a:rPr lang="en-US" sz="1200" i="0" u="sng" baseline="0" dirty="0" smtClean="0"/>
              <a:t>For </a:t>
            </a:r>
            <a:r>
              <a:rPr lang="en-US" sz="1200" b="1" i="0" u="sng" baseline="0" dirty="0" smtClean="0"/>
              <a:t>advanced </a:t>
            </a:r>
            <a:r>
              <a:rPr lang="en-US" sz="1200" b="1" i="0" u="sng" baseline="0" dirty="0" smtClean="0">
                <a:solidFill>
                  <a:srgbClr val="FF0000"/>
                </a:solidFill>
              </a:rPr>
              <a:t>users </a:t>
            </a:r>
            <a:r>
              <a:rPr lang="en-US" sz="1200" i="0" u="sng" baseline="0" dirty="0" smtClean="0">
                <a:solidFill>
                  <a:srgbClr val="FF0000"/>
                </a:solidFill>
              </a:rPr>
              <a:t>(researchers and climate scientists</a:t>
            </a:r>
            <a:r>
              <a:rPr lang="en-US" sz="1200" u="sng" baseline="0" dirty="0" smtClean="0">
                <a:solidFill>
                  <a:srgbClr val="FF0000"/>
                </a:solidFill>
              </a:rPr>
              <a:t>)</a:t>
            </a:r>
            <a:r>
              <a:rPr lang="en-US" sz="1200" u="sng" baseline="0" dirty="0" smtClean="0"/>
              <a:t>, </a:t>
            </a:r>
            <a:r>
              <a:rPr lang="en-US" sz="1200" u="none" baseline="0" dirty="0" smtClean="0"/>
              <a:t>- Power Analytics and Visualization for Climate Science (PAVICS) allows users to </a:t>
            </a:r>
            <a:r>
              <a:rPr lang="en-US" sz="1200" u="sng" baseline="0" dirty="0" smtClean="0"/>
              <a:t>share scripts and datasets</a:t>
            </a:r>
            <a:r>
              <a:rPr lang="en-US" sz="1200" u="none" baseline="0" dirty="0" smtClean="0"/>
              <a:t>.  </a:t>
            </a:r>
          </a:p>
          <a:p>
            <a:pPr marL="171450" lvl="0" indent="-171450">
              <a:buFont typeface="Arial" panose="020B0604020202020204" pitchFamily="34" charset="0"/>
              <a:buChar char="•"/>
            </a:pPr>
            <a:r>
              <a:rPr lang="en-US" sz="1200" u="none" baseline="0" dirty="0" smtClean="0"/>
              <a:t>Professional tool, developed and maintained by </a:t>
            </a:r>
            <a:r>
              <a:rPr lang="en-US" sz="1200" u="none" baseline="0" dirty="0" err="1" smtClean="0"/>
              <a:t>Ouranos</a:t>
            </a:r>
            <a:r>
              <a:rPr lang="en-US" sz="1200" u="none" baseline="0" dirty="0" smtClean="0"/>
              <a:t> – for climate researchers and scientists – not for </a:t>
            </a:r>
            <a:r>
              <a:rPr lang="en-US" sz="1200" u="none" baseline="0" dirty="0" err="1" smtClean="0"/>
              <a:t>reserachers</a:t>
            </a:r>
            <a:r>
              <a:rPr lang="en-US" sz="1200" u="none" baseline="0" dirty="0" smtClean="0"/>
              <a:t>. </a:t>
            </a:r>
            <a:r>
              <a:rPr lang="en-CA" sz="1200" dirty="0" smtClean="0">
                <a:hlinkClick r:id="rId3"/>
              </a:rPr>
              <a:t>PAVICS (ouranos.ca)</a:t>
            </a:r>
            <a:endParaRPr lang="en-US" sz="1200" baseline="0" dirty="0" smtClean="0"/>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13</a:t>
            </a:fld>
            <a:endParaRPr lang="en-CA"/>
          </a:p>
        </p:txBody>
      </p:sp>
    </p:spTree>
    <p:extLst>
      <p:ext uri="{BB962C8B-B14F-4D97-AF65-F5344CB8AC3E}">
        <p14:creationId xmlns:p14="http://schemas.microsoft.com/office/powerpoint/2010/main" val="1120979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Tx/>
              <a:buNone/>
              <a:tabLst/>
              <a:defRPr/>
            </a:pPr>
            <a:r>
              <a:rPr lang="en-US" sz="1200" u="none" baseline="0" dirty="0" smtClean="0"/>
              <a:t>The Climate Atlas of Canada, which was developed by the Prairies Climate Centre,</a:t>
            </a:r>
            <a:r>
              <a:rPr lang="en-US" sz="1200" i="0" u="none" kern="1200" dirty="0" smtClean="0">
                <a:solidFill>
                  <a:schemeClr val="tx1"/>
                </a:solidFill>
                <a:effectLst/>
                <a:latin typeface="+mn-lt"/>
                <a:ea typeface="+mn-ea"/>
                <a:cs typeface="+mn-cs"/>
              </a:rPr>
              <a:t> </a:t>
            </a:r>
            <a:r>
              <a:rPr lang="en-US" sz="1200" u="none" baseline="0" dirty="0" smtClean="0"/>
              <a:t>is a great resource to start learning about climate change, get the big picture on trends, and learn about how it may affect the region you live in through mapping and a storytelling approach.</a:t>
            </a:r>
          </a:p>
          <a:p>
            <a:pPr marL="0" marR="0" lvl="0" indent="0" algn="l" defTabSz="914400" rtl="0" eaLnBrk="1" fontAlgn="auto" latinLnBrk="0" hangingPunct="1">
              <a:lnSpc>
                <a:spcPct val="100000"/>
              </a:lnSpc>
              <a:spcBef>
                <a:spcPts val="0"/>
              </a:spcBef>
              <a:spcAft>
                <a:spcPts val="0"/>
              </a:spcAft>
              <a:buClr>
                <a:schemeClr val="dk1"/>
              </a:buClr>
              <a:buSzTx/>
              <a:buFontTx/>
              <a:buNone/>
              <a:tabLst/>
              <a:defRPr/>
            </a:pPr>
            <a:endParaRPr lang="en-US" sz="1200" u="none" baseline="0" dirty="0" smtClean="0"/>
          </a:p>
          <a:p>
            <a:pPr marL="171450" marR="0" lvl="0" indent="-171450" algn="l" defTabSz="914400" rtl="0" eaLnBrk="1" fontAlgn="auto" latinLnBrk="0" hangingPunct="1">
              <a:lnSpc>
                <a:spcPct val="100000"/>
              </a:lnSpc>
              <a:spcBef>
                <a:spcPts val="0"/>
              </a:spcBef>
              <a:spcAft>
                <a:spcPts val="0"/>
              </a:spcAft>
              <a:buClr>
                <a:schemeClr val="dk1"/>
              </a:buClr>
              <a:buSzTx/>
              <a:buFont typeface="Arial" panose="020B0604020202020204" pitchFamily="34" charset="0"/>
              <a:buChar char="•"/>
              <a:tabLst/>
              <a:defRPr/>
            </a:pPr>
            <a:r>
              <a:rPr lang="en-US" sz="1200" u="none" baseline="0" dirty="0" smtClean="0"/>
              <a:t>It’s simple and easy to use, providing c</a:t>
            </a:r>
            <a:r>
              <a:rPr lang="en-US" sz="1200" u="none" kern="1200" baseline="0" dirty="0" smtClean="0">
                <a:solidFill>
                  <a:schemeClr val="tx1"/>
                </a:solidFill>
                <a:latin typeface="+mn-lt"/>
                <a:ea typeface="+mn-ea"/>
                <a:cs typeface="+mn-cs"/>
              </a:rPr>
              <a:t>limate</a:t>
            </a:r>
            <a:r>
              <a:rPr lang="en-US" sz="1200" u="none" baseline="0" dirty="0" smtClean="0"/>
              <a:t> data is available through an interactive map by small or large grid cell resolutions, for a number of temperature and precipitation variables and climate indices</a:t>
            </a:r>
          </a:p>
          <a:p>
            <a:pPr marL="171450" marR="0" lvl="0" indent="-171450" algn="l" defTabSz="914400" rtl="0" eaLnBrk="1" fontAlgn="auto" latinLnBrk="0" hangingPunct="1">
              <a:lnSpc>
                <a:spcPct val="100000"/>
              </a:lnSpc>
              <a:spcBef>
                <a:spcPts val="0"/>
              </a:spcBef>
              <a:spcAft>
                <a:spcPts val="0"/>
              </a:spcAft>
              <a:buClr>
                <a:schemeClr val="dk1"/>
              </a:buClr>
              <a:buSzTx/>
              <a:buFont typeface="Arial" panose="020B0604020202020204" pitchFamily="34" charset="0"/>
              <a:buChar char="•"/>
              <a:tabLst/>
              <a:defRPr/>
            </a:pPr>
            <a:r>
              <a:rPr lang="en-US" sz="1200" u="none" baseline="0" dirty="0" smtClean="0"/>
              <a:t>Data is also available by province and by season</a:t>
            </a:r>
          </a:p>
          <a:p>
            <a:pPr marL="171450" marR="0" lvl="0" indent="-171450" algn="l" defTabSz="914400" rtl="0" eaLnBrk="1" fontAlgn="auto" latinLnBrk="0" hangingPunct="1">
              <a:lnSpc>
                <a:spcPct val="100000"/>
              </a:lnSpc>
              <a:spcBef>
                <a:spcPts val="0"/>
              </a:spcBef>
              <a:spcAft>
                <a:spcPts val="0"/>
              </a:spcAft>
              <a:buClr>
                <a:schemeClr val="dk1"/>
              </a:buClr>
              <a:buSzTx/>
              <a:buFont typeface="Arial" panose="020B0604020202020204" pitchFamily="34" charset="0"/>
              <a:buChar char="•"/>
              <a:tabLst/>
              <a:defRPr/>
            </a:pPr>
            <a:endParaRPr lang="en-US" sz="1200" u="none" baseline="0" dirty="0" smtClean="0"/>
          </a:p>
          <a:p>
            <a:pPr marL="0" marR="0" lvl="0" indent="0" algn="l" defTabSz="914400" rtl="0" eaLnBrk="1" fontAlgn="auto" latinLnBrk="0" hangingPunct="1">
              <a:lnSpc>
                <a:spcPct val="100000"/>
              </a:lnSpc>
              <a:spcBef>
                <a:spcPts val="0"/>
              </a:spcBef>
              <a:spcAft>
                <a:spcPts val="0"/>
              </a:spcAft>
              <a:buClr>
                <a:schemeClr val="dk1"/>
              </a:buClr>
              <a:buSzTx/>
              <a:buFont typeface="Arial" panose="020B0604020202020204" pitchFamily="34" charset="0"/>
              <a:buNone/>
              <a:tabLst/>
              <a:defRPr/>
            </a:pPr>
            <a:r>
              <a:rPr lang="en-US" sz="1200" u="none" baseline="0" dirty="0" smtClean="0"/>
              <a:t>The Atlas includes a number of helpful resources to learn about climate change and adaptation, including:</a:t>
            </a:r>
          </a:p>
          <a:p>
            <a:pPr marL="285750" indent="-285750">
              <a:buSzPts val="1400"/>
              <a:buFont typeface="Arial" panose="020B0604020202020204" pitchFamily="34" charset="0"/>
              <a:buChar char="•"/>
            </a:pPr>
            <a:r>
              <a:rPr lang="en-US" sz="1200" u="none" dirty="0" smtClean="0">
                <a:solidFill>
                  <a:srgbClr val="FF0000"/>
                </a:solidFill>
                <a:latin typeface="+mn-lt"/>
                <a:ea typeface="Calibri"/>
                <a:cs typeface="Calibri"/>
                <a:sym typeface="Calibri"/>
              </a:rPr>
              <a:t>Climate science articles and videos on climate information and “how to take climate action” </a:t>
            </a:r>
          </a:p>
          <a:p>
            <a:pPr marL="285750" indent="-285750">
              <a:buSzPts val="1400"/>
              <a:buFont typeface="Arial" panose="020B0604020202020204" pitchFamily="34" charset="0"/>
              <a:buChar char="•"/>
            </a:pPr>
            <a:r>
              <a:rPr lang="en-US" sz="1200" u="none" dirty="0" smtClean="0">
                <a:latin typeface="+mn-lt"/>
                <a:ea typeface="Calibri"/>
                <a:cs typeface="Calibri"/>
                <a:sym typeface="Calibri"/>
              </a:rPr>
              <a:t>Reports summarizing issues</a:t>
            </a:r>
          </a:p>
          <a:p>
            <a:pPr marL="285750" indent="-285750">
              <a:buSzPts val="1400"/>
              <a:buFont typeface="Arial" panose="020B0604020202020204" pitchFamily="34" charset="0"/>
              <a:buChar char="•"/>
            </a:pPr>
            <a:r>
              <a:rPr lang="en-US" sz="1200" u="none" dirty="0" smtClean="0">
                <a:latin typeface="+mn-lt"/>
                <a:ea typeface="Calibri"/>
                <a:cs typeface="Calibri"/>
                <a:sym typeface="Calibri"/>
              </a:rPr>
              <a:t>City </a:t>
            </a:r>
            <a:r>
              <a:rPr lang="en-US" sz="1200" u="none" dirty="0" smtClean="0">
                <a:solidFill>
                  <a:srgbClr val="FF0000"/>
                </a:solidFill>
                <a:latin typeface="+mn-lt"/>
                <a:ea typeface="Calibri"/>
                <a:cs typeface="Calibri"/>
                <a:sym typeface="Calibri"/>
              </a:rPr>
              <a:t>climate</a:t>
            </a:r>
            <a:r>
              <a:rPr lang="en-US" sz="1200" u="none" dirty="0" smtClean="0">
                <a:latin typeface="+mn-lt"/>
                <a:ea typeface="Calibri"/>
                <a:cs typeface="Calibri"/>
                <a:sym typeface="Calibri"/>
              </a:rPr>
              <a:t> reports</a:t>
            </a:r>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14</a:t>
            </a:fld>
            <a:endParaRPr lang="en-CA"/>
          </a:p>
        </p:txBody>
      </p:sp>
    </p:spTree>
    <p:extLst>
      <p:ext uri="{BB962C8B-B14F-4D97-AF65-F5344CB8AC3E}">
        <p14:creationId xmlns:p14="http://schemas.microsoft.com/office/powerpoint/2010/main" val="267054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The </a:t>
            </a:r>
            <a:r>
              <a:rPr lang="en-US" sz="1200" b="1" baseline="0" dirty="0" smtClean="0"/>
              <a:t>health</a:t>
            </a:r>
            <a:r>
              <a:rPr lang="en-US" sz="1200" baseline="0" dirty="0" smtClean="0"/>
              <a:t> sector includes:</a:t>
            </a:r>
          </a:p>
          <a:p>
            <a:pPr marL="171450" indent="-171450">
              <a:buFont typeface="Arial" panose="020B0604020202020204" pitchFamily="34" charset="0"/>
              <a:buChar char="•"/>
            </a:pPr>
            <a:r>
              <a:rPr lang="en-US" sz="1200" baseline="0" dirty="0" smtClean="0"/>
              <a:t>Emergency measures</a:t>
            </a:r>
          </a:p>
          <a:p>
            <a:pPr marL="171450" indent="-171450">
              <a:buFont typeface="Arial" panose="020B0604020202020204" pitchFamily="34" charset="0"/>
              <a:buChar char="•"/>
            </a:pPr>
            <a:r>
              <a:rPr lang="en-US" sz="1200" baseline="0" dirty="0" smtClean="0"/>
              <a:t>Health infrastructure</a:t>
            </a:r>
          </a:p>
          <a:p>
            <a:pPr marL="171450" indent="-171450">
              <a:buFont typeface="Arial" panose="020B0604020202020204" pitchFamily="34" charset="0"/>
              <a:buChar char="•"/>
            </a:pPr>
            <a:r>
              <a:rPr lang="en-US" sz="1200" baseline="0" dirty="0" smtClean="0"/>
              <a:t>Public Health</a:t>
            </a:r>
          </a:p>
          <a:p>
            <a:pPr marL="171450" indent="-171450">
              <a:buFont typeface="Arial" panose="020B0604020202020204" pitchFamily="34" charset="0"/>
              <a:buChar char="•"/>
            </a:pPr>
            <a:r>
              <a:rPr lang="en-US" sz="1200" baseline="0" dirty="0" smtClean="0"/>
              <a:t>Data by health region</a:t>
            </a:r>
          </a:p>
          <a:p>
            <a:pPr marL="171450" indent="-171450">
              <a:buFont typeface="Arial" panose="020B0604020202020204" pitchFamily="34" charset="0"/>
              <a:buChar char="•"/>
            </a:pPr>
            <a:r>
              <a:rPr lang="en-US" sz="1200" baseline="0" dirty="0" smtClean="0"/>
              <a:t>Health sector modules</a:t>
            </a:r>
          </a:p>
          <a:p>
            <a:pPr marL="0" indent="0">
              <a:buFont typeface="Arial" panose="020B0604020202020204" pitchFamily="34" charset="0"/>
              <a:buNone/>
            </a:pPr>
            <a:endParaRPr lang="en-US" sz="1200" baseline="0" dirty="0" smtClean="0"/>
          </a:p>
          <a:p>
            <a:pPr marL="0" indent="0">
              <a:buFont typeface="Arial" panose="020B0604020202020204" pitchFamily="34" charset="0"/>
              <a:buNone/>
            </a:pPr>
            <a:r>
              <a:rPr lang="en-US" sz="1200" baseline="0" dirty="0" smtClean="0"/>
              <a:t>The </a:t>
            </a:r>
            <a:r>
              <a:rPr lang="en-US" sz="1200" b="1" baseline="0" dirty="0" smtClean="0"/>
              <a:t>agriculture</a:t>
            </a:r>
            <a:r>
              <a:rPr lang="en-US" sz="1200" baseline="0" dirty="0" smtClean="0"/>
              <a:t> sector includes:</a:t>
            </a:r>
          </a:p>
          <a:p>
            <a:pPr marL="171450" indent="-171450" algn="l" defTabSz="914400" rtl="0" eaLnBrk="1" latinLnBrk="0" hangingPunct="1">
              <a:buFont typeface="Arial" panose="020B0604020202020204" pitchFamily="34" charset="0"/>
              <a:buChar char="•"/>
            </a:pPr>
            <a:r>
              <a:rPr lang="en-US" sz="1200" kern="1200" baseline="0" dirty="0" smtClean="0">
                <a:solidFill>
                  <a:schemeClr val="tx1"/>
                </a:solidFill>
                <a:latin typeface="+mn-lt"/>
                <a:ea typeface="+mn-ea"/>
                <a:cs typeface="+mn-cs"/>
              </a:rPr>
              <a:t>Drought and agriculture</a:t>
            </a:r>
          </a:p>
          <a:p>
            <a:pPr marL="171450" indent="-171450" algn="l" defTabSz="914400" rtl="0" eaLnBrk="1" latinLnBrk="0" hangingPunct="1">
              <a:buFont typeface="Arial" panose="020B0604020202020204" pitchFamily="34" charset="0"/>
              <a:buChar char="•"/>
            </a:pPr>
            <a:r>
              <a:rPr lang="en-US" sz="1200" kern="1200" baseline="0" dirty="0" smtClean="0">
                <a:solidFill>
                  <a:schemeClr val="tx1"/>
                </a:solidFill>
                <a:latin typeface="+mn-lt"/>
                <a:ea typeface="+mn-ea"/>
                <a:cs typeface="+mn-cs"/>
              </a:rPr>
              <a:t>Crop pests and climate change</a:t>
            </a:r>
          </a:p>
          <a:p>
            <a:pPr marL="171450" indent="-171450" algn="l" defTabSz="914400" rtl="0" eaLnBrk="1" latinLnBrk="0" hangingPunct="1">
              <a:buFont typeface="Arial" panose="020B0604020202020204" pitchFamily="34" charset="0"/>
              <a:buChar char="•"/>
            </a:pPr>
            <a:r>
              <a:rPr lang="en-US" sz="1200" kern="1200" baseline="0" dirty="0" smtClean="0">
                <a:solidFill>
                  <a:schemeClr val="tx1"/>
                </a:solidFill>
                <a:latin typeface="+mn-lt"/>
                <a:ea typeface="+mn-ea"/>
                <a:cs typeface="+mn-cs"/>
              </a:rPr>
              <a:t>Risk management and in the grape and wine industry</a:t>
            </a:r>
          </a:p>
          <a:p>
            <a:pPr marL="0" indent="0">
              <a:buFont typeface="Arial" panose="020B0604020202020204" pitchFamily="34" charset="0"/>
              <a:buNone/>
            </a:pPr>
            <a:endParaRPr lang="en-US" sz="1200" baseline="0" dirty="0" smtClean="0"/>
          </a:p>
          <a:p>
            <a:pPr marL="0" indent="0">
              <a:buFont typeface="Arial" panose="020B0604020202020204" pitchFamily="34" charset="0"/>
              <a:buNone/>
            </a:pPr>
            <a:r>
              <a:rPr lang="en-US" sz="1200" baseline="0" dirty="0" smtClean="0"/>
              <a:t>Additional sectors will be added in subsequent updates to ClimateData.ca (building and transportation)</a:t>
            </a:r>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17</a:t>
            </a:fld>
            <a:endParaRPr lang="en-CA"/>
          </a:p>
        </p:txBody>
      </p:sp>
    </p:spTree>
    <p:extLst>
      <p:ext uri="{BB962C8B-B14F-4D97-AF65-F5344CB8AC3E}">
        <p14:creationId xmlns:p14="http://schemas.microsoft.com/office/powerpoint/2010/main" val="526649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Learning</a:t>
            </a:r>
            <a:r>
              <a:rPr lang="en-US" sz="1200" b="1" i="0" kern="1200" baseline="0" dirty="0" smtClean="0">
                <a:solidFill>
                  <a:schemeClr val="tx1"/>
                </a:solidFill>
                <a:effectLst/>
                <a:latin typeface="+mn-lt"/>
                <a:ea typeface="+mn-ea"/>
                <a:cs typeface="+mn-cs"/>
              </a:rPr>
              <a:t> Zone </a:t>
            </a:r>
            <a:r>
              <a:rPr lang="en-US" sz="1200" b="0" i="0" kern="1200" baseline="0" dirty="0" smtClean="0">
                <a:solidFill>
                  <a:schemeClr val="tx1"/>
                </a:solidFill>
                <a:effectLst/>
                <a:latin typeface="+mn-lt"/>
                <a:ea typeface="+mn-ea"/>
                <a:cs typeface="+mn-cs"/>
              </a:rPr>
              <a:t>-  S</a:t>
            </a:r>
            <a:r>
              <a:rPr lang="en-US" sz="1200" b="0" i="0" kern="1200" dirty="0" smtClean="0">
                <a:solidFill>
                  <a:schemeClr val="tx1"/>
                </a:solidFill>
                <a:effectLst/>
                <a:latin typeface="+mn-lt"/>
                <a:ea typeface="+mn-ea"/>
                <a:cs typeface="+mn-cs"/>
              </a:rPr>
              <a:t>ection to learn more about the science behind climate data, choose and access Canadian climate data, and download pre-made materials for your own training sessions</a:t>
            </a:r>
            <a:endParaRPr lang="en-CA" sz="1200" dirty="0" smtClean="0"/>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18</a:t>
            </a:fld>
            <a:endParaRPr lang="en-CA"/>
          </a:p>
        </p:txBody>
      </p:sp>
    </p:spTree>
    <p:extLst>
      <p:ext uri="{BB962C8B-B14F-4D97-AF65-F5344CB8AC3E}">
        <p14:creationId xmlns:p14="http://schemas.microsoft.com/office/powerpoint/2010/main" val="2786389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CA" dirty="0" smtClean="0"/>
              <a:t>Platform aims to improve the quality and reproducibility of climate studies by centralizing the collection and management of the data. </a:t>
            </a:r>
          </a:p>
          <a:p>
            <a:pPr marL="342900" indent="-342900">
              <a:buFont typeface="Arial" panose="020B0604020202020204" pitchFamily="34" charset="0"/>
              <a:buChar char="•"/>
            </a:pPr>
            <a:r>
              <a:rPr lang="en-CA" dirty="0" smtClean="0"/>
              <a:t>Helps increase the quality and diversity of standardized climate outputs through open collaboration. Researchers who develop specific techniques are encouraged to add their methods to a shared library, making them accessible to all users. </a:t>
            </a:r>
          </a:p>
          <a:p>
            <a:pPr marL="342900" indent="-342900">
              <a:buFont typeface="Arial" panose="020B0604020202020204" pitchFamily="34" charset="0"/>
              <a:buChar char="•"/>
            </a:pPr>
            <a:r>
              <a:rPr lang="en-CA" dirty="0" smtClean="0"/>
              <a:t>Standardizes many different formats of climate data, allowing organizations around the world to pool their data and tools, and acts as a climate data repository, saving each individual institution the effort, and storage necessary to obtain and maintain massive datasets.</a:t>
            </a:r>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20</a:t>
            </a:fld>
            <a:endParaRPr lang="en-CA"/>
          </a:p>
        </p:txBody>
      </p:sp>
    </p:spTree>
    <p:extLst>
      <p:ext uri="{BB962C8B-B14F-4D97-AF65-F5344CB8AC3E}">
        <p14:creationId xmlns:p14="http://schemas.microsoft.com/office/powerpoint/2010/main" val="332660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mn-ea"/>
                <a:cs typeface="+mn-cs"/>
              </a:rPr>
              <a:t>BACKGROUND</a:t>
            </a:r>
          </a:p>
          <a:p>
            <a:r>
              <a:rPr lang="en-CA" sz="1200" kern="1200" dirty="0" smtClean="0">
                <a:solidFill>
                  <a:schemeClr val="tx1"/>
                </a:solidFill>
                <a:effectLst/>
                <a:latin typeface="+mn-lt"/>
                <a:ea typeface="+mn-ea"/>
                <a:cs typeface="+mn-cs"/>
              </a:rPr>
              <a:t>Natural Resources Canada (</a:t>
            </a:r>
            <a:r>
              <a:rPr lang="en-CA" sz="1200" kern="1200" dirty="0" err="1" smtClean="0">
                <a:solidFill>
                  <a:schemeClr val="tx1"/>
                </a:solidFill>
                <a:effectLst/>
                <a:latin typeface="+mn-lt"/>
                <a:ea typeface="+mn-ea"/>
                <a:cs typeface="+mn-cs"/>
              </a:rPr>
              <a:t>NRCan</a:t>
            </a:r>
            <a:r>
              <a:rPr lang="en-CA" sz="1200" kern="1200" dirty="0" smtClean="0">
                <a:solidFill>
                  <a:schemeClr val="tx1"/>
                </a:solidFill>
                <a:effectLst/>
                <a:latin typeface="+mn-lt"/>
                <a:ea typeface="+mn-ea"/>
                <a:cs typeface="+mn-cs"/>
              </a:rPr>
              <a:t>) and Environment and Climate Change Canada (ECCC) agreed to develop a single, national climate change adaptation case studies map. This collaboration furthers the Government of Canada’s interests in supporting adaptation action in Canada.</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The Map combines two existing initiatives:</a:t>
            </a:r>
          </a:p>
          <a:p>
            <a:r>
              <a:rPr lang="en-CA" sz="1200" kern="1200" dirty="0" smtClean="0">
                <a:solidFill>
                  <a:schemeClr val="tx1"/>
                </a:solidFill>
                <a:effectLst/>
                <a:latin typeface="+mn-lt"/>
                <a:ea typeface="+mn-ea"/>
                <a:cs typeface="+mn-cs"/>
              </a:rPr>
              <a:t> </a:t>
            </a:r>
          </a:p>
          <a:p>
            <a:pPr marL="228600" lvl="0" indent="-228600">
              <a:buFont typeface="+mj-lt"/>
              <a:buAutoNum type="arabicPeriod"/>
            </a:pPr>
            <a:r>
              <a:rPr lang="en-CA" sz="1200" kern="1200" dirty="0" err="1" smtClean="0">
                <a:solidFill>
                  <a:schemeClr val="tx1"/>
                </a:solidFill>
                <a:effectLst/>
                <a:latin typeface="+mn-lt"/>
                <a:ea typeface="+mn-ea"/>
                <a:cs typeface="+mn-cs"/>
              </a:rPr>
              <a:t>NRCan’s</a:t>
            </a:r>
            <a:r>
              <a:rPr lang="en-CA" sz="1200" kern="1200" dirty="0" smtClean="0">
                <a:solidFill>
                  <a:schemeClr val="tx1"/>
                </a:solidFill>
                <a:effectLst/>
                <a:latin typeface="+mn-lt"/>
                <a:ea typeface="+mn-ea"/>
                <a:cs typeface="+mn-cs"/>
              </a:rPr>
              <a:t> interactive, searchable map of </a:t>
            </a:r>
            <a:r>
              <a:rPr lang="en-CA" sz="1200" i="1" kern="1200" dirty="0" smtClean="0">
                <a:solidFill>
                  <a:schemeClr val="tx1"/>
                </a:solidFill>
                <a:effectLst/>
                <a:latin typeface="+mn-lt"/>
                <a:ea typeface="+mn-ea"/>
                <a:cs typeface="+mn-cs"/>
              </a:rPr>
              <a:t>case stories</a:t>
            </a:r>
            <a:r>
              <a:rPr lang="en-CA" sz="1200" kern="1200" dirty="0" smtClean="0">
                <a:solidFill>
                  <a:schemeClr val="tx1"/>
                </a:solidFill>
                <a:effectLst/>
                <a:latin typeface="+mn-lt"/>
                <a:ea typeface="+mn-ea"/>
                <a:cs typeface="+mn-cs"/>
              </a:rPr>
              <a:t> (short, non-technical case studies) embedded in reports from </a:t>
            </a:r>
            <a:r>
              <a:rPr lang="en-CA" sz="1200" i="1" kern="1200" dirty="0" smtClean="0">
                <a:solidFill>
                  <a:schemeClr val="tx1"/>
                </a:solidFill>
                <a:effectLst/>
                <a:latin typeface="+mn-lt"/>
                <a:ea typeface="+mn-ea"/>
                <a:cs typeface="+mn-cs"/>
              </a:rPr>
              <a:t>Canada in a Changing Climate: Advancing our Knowledge for Action</a:t>
            </a:r>
            <a:r>
              <a:rPr lang="en-CA" sz="1200" kern="1200" dirty="0" smtClean="0">
                <a:solidFill>
                  <a:schemeClr val="tx1"/>
                </a:solidFill>
                <a:effectLst/>
                <a:latin typeface="+mn-lt"/>
                <a:ea typeface="+mn-ea"/>
                <a:cs typeface="+mn-cs"/>
              </a:rPr>
              <a:t>, the national assessment of how and why Canada’s climate is changing; the impacts of these changes on our communities, environment, and economy; and how we are adapting. The national assessment is lead by </a:t>
            </a:r>
            <a:r>
              <a:rPr lang="en-CA" sz="1200" kern="1200" dirty="0" err="1" smtClean="0">
                <a:solidFill>
                  <a:schemeClr val="tx1"/>
                </a:solidFill>
                <a:effectLst/>
                <a:latin typeface="+mn-lt"/>
                <a:ea typeface="+mn-ea"/>
                <a:cs typeface="+mn-cs"/>
              </a:rPr>
              <a:t>NRCan’s</a:t>
            </a:r>
            <a:r>
              <a:rPr lang="en-CA" sz="1200" kern="1200" dirty="0" smtClean="0">
                <a:solidFill>
                  <a:schemeClr val="tx1"/>
                </a:solidFill>
                <a:effectLst/>
                <a:latin typeface="+mn-lt"/>
                <a:ea typeface="+mn-ea"/>
                <a:cs typeface="+mn-cs"/>
              </a:rPr>
              <a:t> Climate Change Impacts and Adaptation Division (CCIAD). Reports in this series are being delivered online at </a:t>
            </a:r>
            <a:r>
              <a:rPr lang="en-CA" sz="1200" u="sng" kern="1200" dirty="0" smtClean="0">
                <a:solidFill>
                  <a:schemeClr val="tx1"/>
                </a:solidFill>
                <a:effectLst/>
                <a:latin typeface="+mn-lt"/>
                <a:ea typeface="+mn-ea"/>
                <a:cs typeface="+mn-cs"/>
                <a:hlinkClick r:id="rId3"/>
              </a:rPr>
              <a:t>ChangingClimate.ca</a:t>
            </a:r>
            <a:r>
              <a:rPr lang="en-CA" sz="1200" kern="1200" dirty="0" smtClean="0">
                <a:solidFill>
                  <a:schemeClr val="tx1"/>
                </a:solidFill>
                <a:effectLst/>
                <a:latin typeface="+mn-lt"/>
                <a:ea typeface="+mn-ea"/>
                <a:cs typeface="+mn-cs"/>
              </a:rPr>
              <a:t>, along with the planned interactive map.</a:t>
            </a:r>
          </a:p>
          <a:p>
            <a:pPr marL="228600" lvl="0" indent="-228600">
              <a:buFont typeface="+mj-lt"/>
              <a:buAutoNum type="arabicPeriod"/>
            </a:pPr>
            <a:r>
              <a:rPr lang="en-CA" sz="1200" kern="1200" dirty="0" smtClean="0">
                <a:solidFill>
                  <a:schemeClr val="tx1"/>
                </a:solidFill>
                <a:effectLst/>
                <a:latin typeface="+mn-lt"/>
                <a:ea typeface="+mn-ea"/>
                <a:cs typeface="+mn-cs"/>
              </a:rPr>
              <a:t>An interactive, searchable map of </a:t>
            </a:r>
            <a:r>
              <a:rPr lang="en-CA" sz="1200" i="1" u="sng" kern="1200" dirty="0" smtClean="0">
                <a:solidFill>
                  <a:schemeClr val="accent2">
                    <a:lumMod val="75000"/>
                  </a:schemeClr>
                </a:solidFill>
                <a:effectLst/>
                <a:latin typeface="+mn-lt"/>
                <a:ea typeface="+mn-ea"/>
                <a:cs typeface="+mn-cs"/>
              </a:rPr>
              <a:t>examples of adaptation actions</a:t>
            </a:r>
            <a:r>
              <a:rPr lang="en-CA" sz="1200" i="1" u="none" kern="1200" dirty="0" smtClean="0">
                <a:solidFill>
                  <a:schemeClr val="accent2">
                    <a:lumMod val="75000"/>
                  </a:schemeClr>
                </a:solidFill>
                <a:effectLst/>
                <a:latin typeface="+mn-lt"/>
                <a:ea typeface="+mn-ea"/>
                <a:cs typeface="+mn-cs"/>
              </a:rPr>
              <a:t> </a:t>
            </a:r>
            <a:r>
              <a:rPr lang="en-CA" sz="1200" kern="1200" dirty="0" smtClean="0">
                <a:solidFill>
                  <a:schemeClr val="tx1"/>
                </a:solidFill>
                <a:effectLst/>
                <a:latin typeface="+mn-lt"/>
                <a:ea typeface="+mn-ea"/>
                <a:cs typeface="+mn-cs"/>
              </a:rPr>
              <a:t>from a wide range of sources across Canada, compiled and summarized for the Canadian Centre for Climate Services (CCCS) as part of its mandate to provide climate information to Canadians. Users of climate services have repeatedly encouraged the CCCS to provide </a:t>
            </a:r>
            <a:r>
              <a:rPr lang="en-CA" sz="1200" i="1" u="sng" kern="1200" dirty="0" smtClean="0">
                <a:solidFill>
                  <a:schemeClr val="tx1"/>
                </a:solidFill>
                <a:effectLst/>
                <a:latin typeface="+mn-lt"/>
                <a:ea typeface="+mn-ea"/>
                <a:cs typeface="+mn-cs"/>
              </a:rPr>
              <a:t>examples</a:t>
            </a:r>
            <a:r>
              <a:rPr lang="en-CA" sz="1200" kern="1200" dirty="0" smtClean="0">
                <a:solidFill>
                  <a:schemeClr val="tx1"/>
                </a:solidFill>
                <a:effectLst/>
                <a:latin typeface="+mn-lt"/>
                <a:ea typeface="+mn-ea"/>
                <a:cs typeface="+mn-cs"/>
              </a:rPr>
              <a:t> that demonstrate climate change adaptation actions taken by others to increase capacity and expertise for adaptation planning and decision-making.</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Visitors to the Map at ChangingClimate.ca will be able to search hundreds of climate change adaptation </a:t>
            </a:r>
            <a:r>
              <a:rPr lang="en-CA" sz="1200" i="1" u="sng" kern="1200" dirty="0" smtClean="0">
                <a:solidFill>
                  <a:schemeClr val="tx1"/>
                </a:solidFill>
                <a:effectLst/>
                <a:latin typeface="+mn-lt"/>
                <a:ea typeface="+mn-ea"/>
                <a:cs typeface="+mn-cs"/>
              </a:rPr>
              <a:t>examples</a:t>
            </a:r>
            <a:r>
              <a:rPr lang="en-CA" sz="1200" kern="1200" dirty="0" smtClean="0">
                <a:solidFill>
                  <a:schemeClr val="tx1"/>
                </a:solidFill>
                <a:effectLst/>
                <a:latin typeface="+mn-lt"/>
                <a:ea typeface="+mn-ea"/>
                <a:cs typeface="+mn-cs"/>
              </a:rPr>
              <a:t> from both initiatives in an interactive and user-friendly fashion, refining their search through filters and keyword searches. The map increases access to critical information and provides peer-to-peer learning opportunities.</a:t>
            </a:r>
          </a:p>
          <a:p>
            <a:r>
              <a:rPr lang="en-CA" sz="1200" kern="1200" dirty="0" smtClean="0">
                <a:solidFill>
                  <a:schemeClr val="tx1"/>
                </a:solidFill>
                <a:effectLst/>
                <a:latin typeface="+mn-lt"/>
                <a:ea typeface="+mn-ea"/>
                <a:cs typeface="+mn-cs"/>
              </a:rPr>
              <a:t> </a:t>
            </a:r>
          </a:p>
          <a:p>
            <a:r>
              <a:rPr lang="fr-CA" sz="1200" i="1" u="sng" kern="1200" dirty="0" smtClean="0">
                <a:solidFill>
                  <a:schemeClr val="tx1"/>
                </a:solidFill>
                <a:effectLst/>
                <a:latin typeface="+mn-lt"/>
                <a:ea typeface="+mn-ea"/>
                <a:cs typeface="+mn-cs"/>
              </a:rPr>
              <a:t>Actions</a:t>
            </a:r>
            <a:r>
              <a:rPr lang="fr-CA"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Map come from National Assessment reports and various other sources in Canada, including: federal funding programs; provincial and territorial programs; municipalities; Indigenous communities and organizations; academia; and more. They are being gathered from across regions and sectors.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Map</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been co-developed by</a:t>
            </a:r>
            <a:r>
              <a:rPr lang="en-CA" sz="1200" kern="1200" dirty="0" smtClean="0">
                <a:solidFill>
                  <a:schemeClr val="tx1"/>
                </a:solidFill>
                <a:effectLst/>
                <a:latin typeface="+mn-lt"/>
                <a:ea typeface="+mn-ea"/>
                <a:cs typeface="+mn-cs"/>
              </a:rPr>
              <a:t> CCIAD</a:t>
            </a:r>
            <a:r>
              <a:rPr lang="en-US" sz="1200" kern="1200" dirty="0" smtClean="0">
                <a:solidFill>
                  <a:schemeClr val="tx1"/>
                </a:solidFill>
                <a:effectLst/>
                <a:latin typeface="+mn-lt"/>
                <a:ea typeface="+mn-ea"/>
                <a:cs typeface="+mn-cs"/>
              </a:rPr>
              <a:t> and </a:t>
            </a:r>
            <a:r>
              <a:rPr lang="en-CA" sz="1200" kern="1200" dirty="0" smtClean="0">
                <a:solidFill>
                  <a:schemeClr val="tx1"/>
                </a:solidFill>
                <a:effectLst/>
                <a:latin typeface="+mn-lt"/>
                <a:ea typeface="+mn-ea"/>
                <a:cs typeface="+mn-cs"/>
              </a:rPr>
              <a:t>CCCS, with guidance from the federal Adaptation Case Study Working Group (WG). </a:t>
            </a:r>
          </a:p>
          <a:p>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KEY MESSAGES</a:t>
            </a:r>
            <a:endParaRPr lang="en-US"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Decision-makers and adaptation practitioners across Canada have identified case studies as a key tool when incorporating climate change adaptation considerations into their work.</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CA" sz="1200" kern="1200" dirty="0" smtClean="0">
                <a:solidFill>
                  <a:schemeClr val="tx1"/>
                </a:solidFill>
                <a:effectLst/>
                <a:latin typeface="+mn-lt"/>
                <a:ea typeface="+mn-ea"/>
                <a:cs typeface="+mn-cs"/>
              </a:rPr>
              <a:t>The new Map</a:t>
            </a:r>
            <a:r>
              <a:rPr lang="en-CA" sz="1200" i="1"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is a searchable map of climate change adaptation </a:t>
            </a:r>
            <a:r>
              <a:rPr lang="en-CA" sz="1200" i="1" u="sng" kern="1200" dirty="0" smtClean="0">
                <a:solidFill>
                  <a:schemeClr val="tx1"/>
                </a:solidFill>
                <a:effectLst/>
                <a:latin typeface="+mn-lt"/>
                <a:ea typeface="+mn-ea"/>
                <a:cs typeface="+mn-cs"/>
              </a:rPr>
              <a:t>actions examples </a:t>
            </a:r>
            <a:r>
              <a:rPr lang="en-CA" sz="1200" kern="1200" dirty="0" smtClean="0">
                <a:solidFill>
                  <a:schemeClr val="tx1"/>
                </a:solidFill>
                <a:effectLst/>
                <a:latin typeface="+mn-lt"/>
                <a:ea typeface="+mn-ea"/>
                <a:cs typeface="+mn-cs"/>
              </a:rPr>
              <a:t>from across Canada.</a:t>
            </a:r>
          </a:p>
          <a:p>
            <a:r>
              <a:rPr lang="en-CA"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CA" sz="1200" kern="1200" dirty="0" smtClean="0">
                <a:solidFill>
                  <a:schemeClr val="tx1"/>
                </a:solidFill>
                <a:effectLst/>
                <a:latin typeface="+mn-lt"/>
                <a:ea typeface="+mn-ea"/>
                <a:cs typeface="+mn-cs"/>
              </a:rPr>
              <a:t>The Map is being hosted at </a:t>
            </a:r>
            <a:r>
              <a:rPr lang="en-CA" sz="1200" u="sng" kern="1200" dirty="0" smtClean="0">
                <a:solidFill>
                  <a:schemeClr val="tx1"/>
                </a:solidFill>
                <a:effectLst/>
                <a:latin typeface="+mn-lt"/>
                <a:ea typeface="+mn-ea"/>
                <a:cs typeface="+mn-cs"/>
                <a:hlinkClick r:id="rId4"/>
              </a:rPr>
              <a:t>ChangingClimate.ca</a:t>
            </a:r>
            <a:r>
              <a:rPr lang="en-CA" sz="1200" kern="1200" dirty="0" smtClean="0">
                <a:solidFill>
                  <a:schemeClr val="tx1"/>
                </a:solidFill>
                <a:effectLst/>
                <a:latin typeface="+mn-lt"/>
                <a:ea typeface="+mn-ea"/>
                <a:cs typeface="+mn-cs"/>
              </a:rPr>
              <a:t>, as part of </a:t>
            </a:r>
            <a:r>
              <a:rPr lang="en-US" sz="1200" i="1" kern="1200" dirty="0" smtClean="0">
                <a:solidFill>
                  <a:schemeClr val="tx1"/>
                </a:solidFill>
                <a:effectLst/>
                <a:latin typeface="+mn-lt"/>
                <a:ea typeface="+mn-ea"/>
                <a:cs typeface="+mn-cs"/>
              </a:rPr>
              <a:t>Canada in a Changing Climate: Advancing our Knowledge for Action</a:t>
            </a:r>
            <a:r>
              <a:rPr lang="en-US" sz="1200" kern="1200" dirty="0" smtClean="0">
                <a:solidFill>
                  <a:schemeClr val="tx1"/>
                </a:solidFill>
                <a:effectLst/>
                <a:latin typeface="+mn-lt"/>
                <a:ea typeface="+mn-ea"/>
                <a:cs typeface="+mn-cs"/>
              </a:rPr>
              <a:t>, the national assessment of how and why Canada’s climate is changing; the impacts of these changes on our communities, environment, and economy; and how we are adapting.</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CA" sz="1200" kern="1200" dirty="0" smtClean="0">
                <a:solidFill>
                  <a:schemeClr val="tx1"/>
                </a:solidFill>
                <a:effectLst/>
                <a:latin typeface="+mn-lt"/>
                <a:ea typeface="+mn-ea"/>
                <a:cs typeface="+mn-cs"/>
              </a:rPr>
              <a:t>The Map is a one-stop-shop where visitors can easily explore </a:t>
            </a:r>
            <a:r>
              <a:rPr lang="en-CA" sz="1200" i="1" u="sng" kern="1200" dirty="0" smtClean="0">
                <a:solidFill>
                  <a:schemeClr val="tx1"/>
                </a:solidFill>
                <a:effectLst/>
                <a:latin typeface="+mn-lt"/>
                <a:ea typeface="+mn-ea"/>
                <a:cs typeface="+mn-cs"/>
              </a:rPr>
              <a:t>adaptation</a:t>
            </a:r>
            <a:r>
              <a:rPr lang="en-CA" sz="1200" kern="1200" dirty="0" smtClean="0">
                <a:solidFill>
                  <a:schemeClr val="tx1"/>
                </a:solidFill>
                <a:effectLst/>
                <a:latin typeface="+mn-lt"/>
                <a:ea typeface="+mn-ea"/>
                <a:cs typeface="+mn-cs"/>
              </a:rPr>
              <a:t> </a:t>
            </a:r>
            <a:r>
              <a:rPr lang="en-CA" sz="1200" i="1" u="sng" kern="1200" dirty="0" smtClean="0">
                <a:solidFill>
                  <a:schemeClr val="tx1"/>
                </a:solidFill>
                <a:effectLst/>
                <a:latin typeface="+mn-lt"/>
                <a:ea typeface="+mn-ea"/>
                <a:cs typeface="+mn-cs"/>
              </a:rPr>
              <a:t>actions examples </a:t>
            </a:r>
            <a:r>
              <a:rPr lang="en-CA" sz="1200" kern="1200" dirty="0" smtClean="0">
                <a:solidFill>
                  <a:schemeClr val="tx1"/>
                </a:solidFill>
                <a:effectLst/>
                <a:latin typeface="+mn-lt"/>
                <a:ea typeface="+mn-ea"/>
                <a:cs typeface="+mn-cs"/>
              </a:rPr>
              <a:t>and find links to additional resources, including </a:t>
            </a:r>
            <a:r>
              <a:rPr lang="en-CA" sz="1200" u="sng" kern="1200" dirty="0" smtClean="0">
                <a:solidFill>
                  <a:schemeClr val="tx1"/>
                </a:solidFill>
                <a:effectLst/>
                <a:latin typeface="+mn-lt"/>
                <a:ea typeface="+mn-ea"/>
                <a:cs typeface="+mn-cs"/>
                <a:hlinkClick r:id="rId5"/>
              </a:rPr>
              <a:t>ClimateData.ca</a:t>
            </a:r>
            <a:r>
              <a:rPr lang="en-CA" sz="1200" kern="1200" dirty="0" smtClean="0">
                <a:solidFill>
                  <a:schemeClr val="tx1"/>
                </a:solidFill>
                <a:effectLst/>
                <a:latin typeface="+mn-lt"/>
                <a:ea typeface="+mn-ea"/>
                <a:cs typeface="+mn-cs"/>
              </a:rPr>
              <a:t>, the </a:t>
            </a:r>
            <a:r>
              <a:rPr lang="en-CA" sz="1200" u="sng" kern="1200" dirty="0" smtClean="0">
                <a:solidFill>
                  <a:schemeClr val="tx1"/>
                </a:solidFill>
                <a:effectLst/>
                <a:latin typeface="+mn-lt"/>
                <a:ea typeface="+mn-ea"/>
                <a:cs typeface="+mn-cs"/>
                <a:hlinkClick r:id="rId6"/>
              </a:rPr>
              <a:t>Climate Action Map</a:t>
            </a:r>
            <a:r>
              <a:rPr lang="en-CA" sz="1200" kern="1200" dirty="0" smtClean="0">
                <a:solidFill>
                  <a:schemeClr val="tx1"/>
                </a:solidFill>
                <a:effectLst/>
                <a:latin typeface="+mn-lt"/>
                <a:ea typeface="+mn-ea"/>
                <a:cs typeface="+mn-cs"/>
              </a:rPr>
              <a:t>, and other sources of case studies and climate information.</a:t>
            </a:r>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24</a:t>
            </a:fld>
            <a:endParaRPr lang="en-CA"/>
          </a:p>
        </p:txBody>
      </p:sp>
    </p:spTree>
    <p:extLst>
      <p:ext uri="{BB962C8B-B14F-4D97-AF65-F5344CB8AC3E}">
        <p14:creationId xmlns:p14="http://schemas.microsoft.com/office/powerpoint/2010/main" val="4188691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12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7" name="Google Shape;837;p125:notes"/>
          <p:cNvSpPr txBox="1">
            <a:spLocks noGrp="1"/>
          </p:cNvSpPr>
          <p:nvPr>
            <p:ph type="body" idx="1"/>
          </p:nvPr>
        </p:nvSpPr>
        <p:spPr>
          <a:xfrm>
            <a:off x="685800" y="4415791"/>
            <a:ext cx="5486400" cy="4183380"/>
          </a:xfrm>
          <a:prstGeom prst="rect">
            <a:avLst/>
          </a:prstGeom>
          <a:noFill/>
          <a:ln>
            <a:noFill/>
          </a:ln>
        </p:spPr>
        <p:txBody>
          <a:bodyPr spcFirstLastPara="1" wrap="square" lIns="92800" tIns="92800" rIns="92800" bIns="92800"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426583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Regions across Canada are experiencing impacts as a result of climate change.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type of impacts of interest to a particular region are often location-specific.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Coastal communities could be experiencing an increase in coastal erosion or coastal flooding as a result of rising sea-levels or extreme weather events.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Rural, agricultural communities could be experiencing impacts from changing drought conditions or changing growing seasons.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Northern communities could be experiencing impacts from permafrost degradation or changing sea ice conditions.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is lot of concern relate to extreme weather events like storms and wildfires, however longer term more chronic impacts are also a concern. For example increasing temperatures can increase energy use and demand in the summer for cooling.</a:t>
            </a:r>
            <a:endParaRPr lang="en-CA" sz="1200" kern="1200" dirty="0" smtClean="0">
              <a:solidFill>
                <a:schemeClr val="tx1"/>
              </a:solidFill>
              <a:effectLst/>
              <a:latin typeface="+mn-lt"/>
              <a:ea typeface="+mn-ea"/>
              <a:cs typeface="+mn-cs"/>
            </a:endParaRPr>
          </a:p>
          <a:p>
            <a:endParaRPr lang="en-CA" dirty="0" smtClean="0"/>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3</a:t>
            </a:fld>
            <a:endParaRPr lang="en-CA"/>
          </a:p>
        </p:txBody>
      </p:sp>
    </p:spTree>
    <p:extLst>
      <p:ext uri="{BB962C8B-B14F-4D97-AF65-F5344CB8AC3E}">
        <p14:creationId xmlns:p14="http://schemas.microsoft.com/office/powerpoint/2010/main" val="83456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lumMod val="85000"/>
                    <a:lumOff val="15000"/>
                  </a:schemeClr>
                </a:solidFill>
              </a:rPr>
              <a:t>Climate information is needed to assess impacts, risks and opportunities </a:t>
            </a:r>
          </a:p>
          <a:p>
            <a:endParaRPr lang="en-CA" dirty="0" smtClean="0"/>
          </a:p>
          <a:p>
            <a:pPr marL="171450" lvl="0" indent="-171450" algn="l" rtl="0">
              <a:spcBef>
                <a:spcPts val="0"/>
              </a:spcBef>
              <a:spcAft>
                <a:spcPts val="0"/>
              </a:spcAft>
              <a:buClr>
                <a:schemeClr val="dk1"/>
              </a:buClr>
              <a:buSzPts val="1200"/>
              <a:buChar char="•"/>
            </a:pPr>
            <a:r>
              <a:rPr lang="en-US" sz="1100" dirty="0" smtClean="0">
                <a:solidFill>
                  <a:schemeClr val="dk1"/>
                </a:solidFill>
                <a:latin typeface="+mn-lt"/>
              </a:rPr>
              <a:t>To prepare for the future and reduce the risks from climate change we need to adapt.</a:t>
            </a:r>
          </a:p>
          <a:p>
            <a:pPr marL="171450" lvl="0" indent="-171450" algn="l" rtl="0">
              <a:spcBef>
                <a:spcPts val="0"/>
              </a:spcBef>
              <a:spcAft>
                <a:spcPts val="0"/>
              </a:spcAft>
              <a:buClr>
                <a:schemeClr val="dk1"/>
              </a:buClr>
              <a:buSzPts val="1200"/>
              <a:buChar char="•"/>
            </a:pPr>
            <a:r>
              <a:rPr lang="en-US" sz="1100" dirty="0" smtClean="0">
                <a:solidFill>
                  <a:schemeClr val="dk1"/>
                </a:solidFill>
                <a:latin typeface="+mn-lt"/>
              </a:rPr>
              <a:t>This figure</a:t>
            </a:r>
            <a:r>
              <a:rPr lang="en-US" sz="1100" baseline="0" dirty="0" smtClean="0">
                <a:solidFill>
                  <a:schemeClr val="dk1"/>
                </a:solidFill>
                <a:latin typeface="+mn-lt"/>
              </a:rPr>
              <a:t> shows the role of ‘climate information’ in the adaptation planning cycle: </a:t>
            </a:r>
            <a:endParaRPr lang="en-US" sz="1100" dirty="0" smtClean="0">
              <a:solidFill>
                <a:schemeClr val="dk1"/>
              </a:solidFill>
              <a:latin typeface="+mn-lt"/>
            </a:endParaRPr>
          </a:p>
          <a:p>
            <a:pPr marL="685800" lvl="1" indent="-228600" algn="l" rtl="0">
              <a:spcBef>
                <a:spcPts val="0"/>
              </a:spcBef>
              <a:spcAft>
                <a:spcPts val="0"/>
              </a:spcAft>
              <a:buClr>
                <a:schemeClr val="dk1"/>
              </a:buClr>
              <a:buSzPts val="1200"/>
              <a:buFont typeface="+mj-lt"/>
              <a:buAutoNum type="arabicPeriod"/>
            </a:pPr>
            <a:r>
              <a:rPr lang="en-US" sz="1100" dirty="0" smtClean="0">
                <a:solidFill>
                  <a:schemeClr val="dk1"/>
                </a:solidFill>
                <a:latin typeface="+mn-lt"/>
              </a:rPr>
              <a:t>Engagement</a:t>
            </a:r>
            <a:r>
              <a:rPr lang="en-US" sz="1100" baseline="0" dirty="0" smtClean="0">
                <a:solidFill>
                  <a:schemeClr val="dk1"/>
                </a:solidFill>
                <a:latin typeface="+mn-lt"/>
              </a:rPr>
              <a:t> and early planning</a:t>
            </a:r>
            <a:endParaRPr lang="en-US" sz="1100" dirty="0" smtClean="0">
              <a:solidFill>
                <a:schemeClr val="dk1"/>
              </a:solidFill>
              <a:latin typeface="+mn-lt"/>
            </a:endParaRPr>
          </a:p>
          <a:p>
            <a:pPr marL="685800" lvl="1" indent="-228600" algn="l" rtl="0">
              <a:spcBef>
                <a:spcPts val="0"/>
              </a:spcBef>
              <a:spcAft>
                <a:spcPts val="0"/>
              </a:spcAft>
              <a:buClr>
                <a:schemeClr val="dk1"/>
              </a:buClr>
              <a:buSzPts val="1200"/>
              <a:buFont typeface="+mj-lt"/>
              <a:buAutoNum type="arabicPeriod"/>
            </a:pPr>
            <a:r>
              <a:rPr lang="en-US" sz="1100" dirty="0" smtClean="0">
                <a:solidFill>
                  <a:schemeClr val="dk1"/>
                </a:solidFill>
                <a:latin typeface="+mn-lt"/>
              </a:rPr>
              <a:t>Understanding</a:t>
            </a:r>
            <a:r>
              <a:rPr lang="en-US" sz="1100" baseline="0" dirty="0" smtClean="0">
                <a:solidFill>
                  <a:schemeClr val="dk1"/>
                </a:solidFill>
                <a:latin typeface="+mn-lt"/>
              </a:rPr>
              <a:t> how climate will change</a:t>
            </a:r>
          </a:p>
          <a:p>
            <a:pPr marL="685800" lvl="1" indent="-228600" algn="l" rtl="0">
              <a:spcBef>
                <a:spcPts val="0"/>
              </a:spcBef>
              <a:spcAft>
                <a:spcPts val="0"/>
              </a:spcAft>
              <a:buClr>
                <a:schemeClr val="dk1"/>
              </a:buClr>
              <a:buSzPts val="1200"/>
              <a:buFont typeface="+mj-lt"/>
              <a:buAutoNum type="arabicPeriod"/>
            </a:pPr>
            <a:r>
              <a:rPr lang="en-US" sz="1100" baseline="0" dirty="0" smtClean="0">
                <a:solidFill>
                  <a:schemeClr val="dk1"/>
                </a:solidFill>
                <a:latin typeface="+mn-lt"/>
              </a:rPr>
              <a:t>Identifying climate change impacts</a:t>
            </a:r>
          </a:p>
          <a:p>
            <a:pPr marL="685800" lvl="1" indent="-228600" algn="l" rtl="0">
              <a:spcBef>
                <a:spcPts val="0"/>
              </a:spcBef>
              <a:spcAft>
                <a:spcPts val="0"/>
              </a:spcAft>
              <a:buClr>
                <a:schemeClr val="dk1"/>
              </a:buClr>
              <a:buSzPts val="1200"/>
              <a:buFont typeface="+mj-lt"/>
              <a:buAutoNum type="arabicPeriod"/>
            </a:pPr>
            <a:r>
              <a:rPr lang="en-US" sz="1100" baseline="0" dirty="0" smtClean="0">
                <a:solidFill>
                  <a:schemeClr val="dk1"/>
                </a:solidFill>
                <a:latin typeface="+mn-lt"/>
              </a:rPr>
              <a:t>Assessing risks, vulnerabilities and opportunities</a:t>
            </a:r>
          </a:p>
          <a:p>
            <a:pPr marL="685800" lvl="1" indent="-228600" algn="l" rtl="0">
              <a:spcBef>
                <a:spcPts val="0"/>
              </a:spcBef>
              <a:spcAft>
                <a:spcPts val="0"/>
              </a:spcAft>
              <a:buClr>
                <a:schemeClr val="dk1"/>
              </a:buClr>
              <a:buSzPts val="1200"/>
              <a:buFont typeface="+mj-lt"/>
              <a:buAutoNum type="arabicPeriod"/>
            </a:pPr>
            <a:r>
              <a:rPr lang="en-US" sz="1100" baseline="0" dirty="0" smtClean="0">
                <a:solidFill>
                  <a:schemeClr val="dk1"/>
                </a:solidFill>
                <a:latin typeface="+mn-lt"/>
              </a:rPr>
              <a:t>Identifying adaptation actions</a:t>
            </a:r>
          </a:p>
          <a:p>
            <a:pPr marL="685800" lvl="1" indent="-228600" algn="l" rtl="0">
              <a:spcBef>
                <a:spcPts val="0"/>
              </a:spcBef>
              <a:spcAft>
                <a:spcPts val="0"/>
              </a:spcAft>
              <a:buClr>
                <a:schemeClr val="dk1"/>
              </a:buClr>
              <a:buSzPts val="1200"/>
              <a:buFont typeface="+mj-lt"/>
              <a:buAutoNum type="arabicPeriod"/>
            </a:pPr>
            <a:r>
              <a:rPr lang="en-US" sz="1100" baseline="0" dirty="0" smtClean="0">
                <a:solidFill>
                  <a:schemeClr val="dk1"/>
                </a:solidFill>
                <a:latin typeface="+mn-lt"/>
              </a:rPr>
              <a:t>Implementing, monitoring and reviewing actions</a:t>
            </a:r>
          </a:p>
          <a:p>
            <a:pPr marL="171450" lvl="0" indent="-171450" algn="l" rtl="0">
              <a:spcBef>
                <a:spcPts val="0"/>
              </a:spcBef>
              <a:spcAft>
                <a:spcPts val="0"/>
              </a:spcAft>
              <a:buClr>
                <a:schemeClr val="dk1"/>
              </a:buClr>
              <a:buSzPts val="1200"/>
              <a:buChar char="•"/>
            </a:pPr>
            <a:endParaRPr lang="en-US" sz="1100" dirty="0" smtClean="0">
              <a:solidFill>
                <a:schemeClr val="dk1"/>
              </a:solidFill>
              <a:latin typeface="+mn-lt"/>
            </a:endParaRPr>
          </a:p>
          <a:p>
            <a:pPr marL="171450" lvl="0" indent="-171450" algn="l" rtl="0">
              <a:spcBef>
                <a:spcPts val="0"/>
              </a:spcBef>
              <a:spcAft>
                <a:spcPts val="0"/>
              </a:spcAft>
              <a:buClr>
                <a:schemeClr val="dk1"/>
              </a:buClr>
              <a:buSzPts val="1200"/>
              <a:buChar char="•"/>
            </a:pPr>
            <a:r>
              <a:rPr lang="en-US" sz="1100" dirty="0" smtClean="0">
                <a:solidFill>
                  <a:schemeClr val="dk1"/>
                </a:solidFill>
                <a:latin typeface="+mn-lt"/>
              </a:rPr>
              <a:t>Climate data</a:t>
            </a:r>
            <a:r>
              <a:rPr lang="en-US" sz="1100" baseline="0" dirty="0" smtClean="0">
                <a:solidFill>
                  <a:schemeClr val="dk1"/>
                </a:solidFill>
                <a:latin typeface="+mn-lt"/>
              </a:rPr>
              <a:t> and </a:t>
            </a:r>
            <a:r>
              <a:rPr lang="en-US" sz="1100" u="sng" baseline="0" dirty="0" smtClean="0">
                <a:solidFill>
                  <a:schemeClr val="dk1"/>
                </a:solidFill>
                <a:latin typeface="+mn-lt"/>
              </a:rPr>
              <a:t>information </a:t>
            </a:r>
            <a:r>
              <a:rPr lang="en-US" sz="1100" i="1" u="sng" baseline="0" dirty="0" smtClean="0"/>
              <a:t>is an important element of the data and information gathering step </a:t>
            </a:r>
            <a:r>
              <a:rPr lang="en-US" sz="1100" u="sng" baseline="0" dirty="0" smtClean="0"/>
              <a:t>to make informed planning and management decisions. </a:t>
            </a:r>
          </a:p>
          <a:p>
            <a:pPr marL="1314450" lvl="1" indent="-171450">
              <a:buFont typeface="Arial" panose="020B0604020202020204" pitchFamily="34" charset="0"/>
              <a:buChar char="•"/>
            </a:pPr>
            <a:r>
              <a:rPr lang="en-CA" sz="1100" b="0" kern="1200" dirty="0" smtClean="0">
                <a:solidFill>
                  <a:schemeClr val="tx1"/>
                </a:solidFill>
                <a:latin typeface="+mn-lt"/>
                <a:ea typeface="+mn-ea"/>
                <a:cs typeface="+mn-cs"/>
              </a:rPr>
              <a:t>Access to historical climate data</a:t>
            </a:r>
          </a:p>
          <a:p>
            <a:pPr marL="1314450" lvl="1" indent="-171450">
              <a:buFont typeface="Arial" panose="020B0604020202020204" pitchFamily="34" charset="0"/>
              <a:buChar char="•"/>
            </a:pPr>
            <a:r>
              <a:rPr lang="en-CA" sz="1100" b="0" kern="1200" dirty="0" smtClean="0">
                <a:solidFill>
                  <a:schemeClr val="tx1"/>
                </a:solidFill>
                <a:latin typeface="+mn-lt"/>
                <a:ea typeface="+mn-ea"/>
                <a:cs typeface="+mn-cs"/>
              </a:rPr>
              <a:t>Access to future climate projections</a:t>
            </a:r>
          </a:p>
          <a:p>
            <a:pPr marL="1314450" lvl="1" indent="-171450">
              <a:buFont typeface="Arial" panose="020B0604020202020204" pitchFamily="34" charset="0"/>
              <a:buChar char="•"/>
            </a:pPr>
            <a:r>
              <a:rPr lang="en-CA" sz="1100" b="0" kern="1200" dirty="0" smtClean="0">
                <a:solidFill>
                  <a:schemeClr val="tx1"/>
                </a:solidFill>
                <a:latin typeface="+mn-lt"/>
                <a:ea typeface="+mn-ea"/>
                <a:cs typeface="+mn-cs"/>
              </a:rPr>
              <a:t>Tailored products</a:t>
            </a:r>
          </a:p>
          <a:p>
            <a:pPr marL="1314450" lvl="1" indent="-171450">
              <a:buFont typeface="Arial" panose="020B0604020202020204" pitchFamily="34" charset="0"/>
              <a:buChar char="•"/>
            </a:pPr>
            <a:r>
              <a:rPr lang="en-CA" sz="1100" b="0" kern="1200" dirty="0" smtClean="0">
                <a:solidFill>
                  <a:schemeClr val="tx1"/>
                </a:solidFill>
                <a:latin typeface="+mn-lt"/>
                <a:ea typeface="+mn-ea"/>
                <a:cs typeface="+mn-cs"/>
              </a:rPr>
              <a:t>Resources and information</a:t>
            </a:r>
          </a:p>
          <a:p>
            <a:pPr marL="1314450" lvl="1" indent="-171450">
              <a:buFont typeface="Arial" panose="020B0604020202020204" pitchFamily="34" charset="0"/>
              <a:buChar char="•"/>
            </a:pPr>
            <a:r>
              <a:rPr lang="en-CA" sz="1100" b="0" kern="1200" dirty="0" smtClean="0">
                <a:solidFill>
                  <a:schemeClr val="tx1"/>
                </a:solidFill>
                <a:latin typeface="+mn-lt"/>
                <a:ea typeface="+mn-ea"/>
                <a:cs typeface="+mn-cs"/>
              </a:rPr>
              <a:t>Training and support</a:t>
            </a:r>
          </a:p>
          <a:p>
            <a:pPr marL="171450" marR="0" lvl="0" indent="-171450" algn="l" defTabSz="914400" rtl="0" eaLnBrk="1" fontAlgn="auto" latinLnBrk="0" hangingPunct="1">
              <a:lnSpc>
                <a:spcPct val="100000"/>
              </a:lnSpc>
              <a:spcBef>
                <a:spcPts val="0"/>
              </a:spcBef>
              <a:spcAft>
                <a:spcPts val="0"/>
              </a:spcAft>
              <a:buClr>
                <a:schemeClr val="dk1"/>
              </a:buClr>
              <a:buSzPts val="1200"/>
              <a:buFontTx/>
              <a:buChar char="•"/>
              <a:tabLst/>
              <a:defRPr/>
            </a:pPr>
            <a:r>
              <a:rPr lang="en-CA" sz="1100" baseline="0" dirty="0" smtClean="0"/>
              <a:t>Sometimes the climate data and information is available but people are unaware or are uncertain how to use it. </a:t>
            </a:r>
            <a:endParaRPr lang="en-US" sz="1100" baseline="0" dirty="0" smtClean="0">
              <a:solidFill>
                <a:schemeClr val="dk1"/>
              </a:solidFill>
              <a:latin typeface="+mn-lt"/>
            </a:endParaRPr>
          </a:p>
          <a:p>
            <a:pPr marL="171450" marR="0" lvl="0" indent="-171450" algn="l" defTabSz="914400" rtl="0" eaLnBrk="1" fontAlgn="auto" latinLnBrk="0" hangingPunct="1">
              <a:lnSpc>
                <a:spcPct val="100000"/>
              </a:lnSpc>
              <a:spcBef>
                <a:spcPts val="0"/>
              </a:spcBef>
              <a:spcAft>
                <a:spcPts val="0"/>
              </a:spcAft>
              <a:buClr>
                <a:schemeClr val="dk1"/>
              </a:buClr>
              <a:buSzPts val="1200"/>
              <a:buFontTx/>
              <a:buChar char="•"/>
              <a:tabLst/>
              <a:defRPr/>
            </a:pPr>
            <a:endParaRPr lang="en-US" sz="1100" dirty="0" smtClean="0">
              <a:solidFill>
                <a:schemeClr val="dk1"/>
              </a:solidFill>
              <a:latin typeface="+mn-lt"/>
            </a:endParaRPr>
          </a:p>
          <a:p>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ABFFBC8B-9EC4-4882-879C-2CC0ACF49F40}" type="slidenum">
              <a:rPr lang="en-CA" smtClean="0"/>
              <a:t>4</a:t>
            </a:fld>
            <a:endParaRPr lang="en-CA"/>
          </a:p>
        </p:txBody>
      </p:sp>
    </p:spTree>
    <p:extLst>
      <p:ext uri="{BB962C8B-B14F-4D97-AF65-F5344CB8AC3E}">
        <p14:creationId xmlns:p14="http://schemas.microsoft.com/office/powerpoint/2010/main" val="220856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ヒラギノ角ゴ Pro W3" pitchFamily="126" charset="-128"/>
                <a:cs typeface="ヒラギノ角ゴ Pro W3" charset="0"/>
              </a:rPr>
              <a:t>The CCCS is founded</a:t>
            </a:r>
            <a:r>
              <a:rPr lang="en-US" sz="1100" kern="1200" baseline="0" dirty="0" smtClean="0">
                <a:solidFill>
                  <a:schemeClr val="tx1"/>
                </a:solidFill>
                <a:effectLst/>
                <a:latin typeface="+mn-lt"/>
                <a:ea typeface="ヒラギノ角ゴ Pro W3" pitchFamily="126" charset="-128"/>
                <a:cs typeface="ヒラギノ角ゴ Pro W3" charset="0"/>
              </a:rPr>
              <a:t> on a strong user-centered approach.</a:t>
            </a:r>
          </a:p>
          <a:p>
            <a:endParaRPr lang="en-US" sz="1100" kern="1200" baseline="0" dirty="0" smtClean="0">
              <a:solidFill>
                <a:schemeClr val="tx1"/>
              </a:solidFill>
              <a:effectLst/>
              <a:latin typeface="+mn-lt"/>
              <a:ea typeface="ヒラギノ角ゴ Pro W3" pitchFamily="126" charset="-128"/>
              <a:cs typeface="ヒラギノ角ゴ Pro W3" charset="0"/>
            </a:endParaRPr>
          </a:p>
          <a:p>
            <a:r>
              <a:rPr lang="en-US" sz="1100" kern="1200" baseline="0" dirty="0" smtClean="0">
                <a:solidFill>
                  <a:schemeClr val="tx1"/>
                </a:solidFill>
                <a:effectLst/>
                <a:latin typeface="+mn-lt"/>
                <a:ea typeface="ヒラギノ角ゴ Pro W3" pitchFamily="126" charset="-128"/>
                <a:cs typeface="ヒラギノ角ゴ Pro W3" charset="0"/>
              </a:rPr>
              <a:t>Climate services include:</a:t>
            </a:r>
          </a:p>
          <a:p>
            <a:pPr marL="171450" indent="-171450">
              <a:buFont typeface="Arial" panose="020B0604020202020204" pitchFamily="34" charset="0"/>
              <a:buChar char="•"/>
            </a:pPr>
            <a:r>
              <a:rPr lang="en-US" sz="1100" kern="1200" baseline="0" dirty="0" smtClean="0">
                <a:solidFill>
                  <a:schemeClr val="tx1"/>
                </a:solidFill>
                <a:effectLst/>
                <a:latin typeface="+mn-lt"/>
                <a:ea typeface="ヒラギノ角ゴ Pro W3" pitchFamily="126" charset="-128"/>
                <a:cs typeface="ヒラギノ角ゴ Pro W3" charset="0"/>
              </a:rPr>
              <a:t>Increasing awareness and access to existing climate information and data </a:t>
            </a:r>
            <a:r>
              <a:rPr lang="en-US" sz="1100" kern="1200" dirty="0" smtClean="0">
                <a:solidFill>
                  <a:schemeClr val="tx1"/>
                </a:solidFill>
                <a:effectLst/>
                <a:latin typeface="+mn-lt"/>
                <a:ea typeface="ヒラギノ角ゴ Pro W3" pitchFamily="126" charset="-128"/>
                <a:cs typeface="ヒラギノ角ゴ Pro W3" charset="0"/>
              </a:rPr>
              <a:t>in a manner and form that is understandable and useful to the audience</a:t>
            </a:r>
            <a:endParaRPr lang="en-US" sz="1100" kern="1200" baseline="0" dirty="0" smtClean="0">
              <a:solidFill>
                <a:schemeClr val="tx1"/>
              </a:solidFill>
              <a:effectLst/>
              <a:latin typeface="+mn-lt"/>
              <a:ea typeface="ヒラギノ角ゴ Pro W3" pitchFamily="126" charset="-128"/>
              <a:cs typeface="ヒラギノ角ゴ Pro W3"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kern="1200" dirty="0" smtClean="0">
                <a:solidFill>
                  <a:schemeClr val="tx1"/>
                </a:solidFill>
                <a:effectLst/>
                <a:latin typeface="+mn-lt"/>
                <a:ea typeface="+mn-ea"/>
                <a:cs typeface="+mn-cs"/>
              </a:rPr>
              <a:t>Providing support for incorporating climate change considerations into decisions through the Climate Services Support Desk and training sessions</a:t>
            </a:r>
          </a:p>
          <a:p>
            <a:pPr marL="171450" indent="-171450">
              <a:buFont typeface="Arial" panose="020B0604020202020204" pitchFamily="34" charset="0"/>
              <a:buChar char="•"/>
            </a:pPr>
            <a:r>
              <a:rPr lang="en-US" sz="1100" kern="1200" baseline="0" dirty="0" smtClean="0">
                <a:solidFill>
                  <a:schemeClr val="tx1"/>
                </a:solidFill>
                <a:effectLst/>
                <a:latin typeface="+mn-lt"/>
                <a:ea typeface="ヒラギノ角ゴ Pro W3" pitchFamily="126" charset="-128"/>
                <a:cs typeface="ヒラギノ角ゴ Pro W3" charset="0"/>
              </a:rPr>
              <a:t>Engaging with users to understand needs</a:t>
            </a:r>
          </a:p>
          <a:p>
            <a:pPr marL="171450" indent="-171450">
              <a:buFont typeface="Arial" panose="020B0604020202020204" pitchFamily="34" charset="0"/>
              <a:buChar char="•"/>
            </a:pPr>
            <a:r>
              <a:rPr lang="en-US" sz="1100" kern="1200" baseline="0" dirty="0" smtClean="0">
                <a:solidFill>
                  <a:schemeClr val="tx1"/>
                </a:solidFill>
                <a:effectLst/>
                <a:latin typeface="+mn-lt"/>
                <a:ea typeface="ヒラギノ角ゴ Pro W3" pitchFamily="126" charset="-128"/>
                <a:cs typeface="ヒラギノ角ゴ Pro W3" charset="0"/>
              </a:rPr>
              <a:t>Developing new products through collaboration with experts and users</a:t>
            </a:r>
          </a:p>
          <a:p>
            <a:endParaRPr lang="en-US" sz="1100" dirty="0" smtClean="0"/>
          </a:p>
          <a:p>
            <a:r>
              <a:rPr lang="en-US" sz="1100" dirty="0" smtClean="0"/>
              <a:t>The CCCS</a:t>
            </a:r>
            <a:r>
              <a:rPr lang="en-US" sz="1100" baseline="0" dirty="0" smtClean="0"/>
              <a:t> can help you find the data and information you need to inform your planning decisions and help you reduce risks from climate change.</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8B6414A-BA14-4DDA-AFF4-139240F358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127"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127" charset="-128"/>
              <a:cs typeface="+mn-cs"/>
            </a:endParaRPr>
          </a:p>
        </p:txBody>
      </p:sp>
    </p:spTree>
    <p:extLst>
      <p:ext uri="{BB962C8B-B14F-4D97-AF65-F5344CB8AC3E}">
        <p14:creationId xmlns:p14="http://schemas.microsoft.com/office/powerpoint/2010/main" val="195663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IPCC:</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Climate services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Climate services refers to information and products that enhance users’ knowledge and understanding about the </a:t>
            </a:r>
            <a:r>
              <a:rPr lang="en-US" sz="1200" b="0" i="1" kern="1200" dirty="0" smtClean="0">
                <a:solidFill>
                  <a:schemeClr val="tx1"/>
                </a:solidFill>
                <a:effectLst/>
                <a:latin typeface="+mn-lt"/>
                <a:ea typeface="+mn-ea"/>
                <a:cs typeface="+mn-cs"/>
              </a:rPr>
              <a:t>impacts</a:t>
            </a:r>
            <a:r>
              <a:rPr lang="en-US" sz="1200" b="0" i="0" kern="1200" dirty="0" smtClean="0">
                <a:solidFill>
                  <a:schemeClr val="tx1"/>
                </a:solidFill>
                <a:effectLst/>
                <a:latin typeface="+mn-lt"/>
                <a:ea typeface="+mn-ea"/>
                <a:cs typeface="+mn-cs"/>
              </a:rPr>
              <a:t> of </a:t>
            </a:r>
            <a:r>
              <a:rPr lang="en-US" sz="1200" b="0" i="1" kern="1200" dirty="0" smtClean="0">
                <a:solidFill>
                  <a:schemeClr val="tx1"/>
                </a:solidFill>
                <a:effectLst/>
                <a:latin typeface="+mn-lt"/>
                <a:ea typeface="+mn-ea"/>
                <a:cs typeface="+mn-cs"/>
              </a:rPr>
              <a:t>climate change</a:t>
            </a:r>
            <a:r>
              <a:rPr lang="en-US" sz="1200" b="0" i="0" kern="1200" dirty="0" smtClean="0">
                <a:solidFill>
                  <a:schemeClr val="tx1"/>
                </a:solidFill>
                <a:effectLst/>
                <a:latin typeface="+mn-lt"/>
                <a:ea typeface="+mn-ea"/>
                <a:cs typeface="+mn-cs"/>
              </a:rPr>
              <a:t> and/or </a:t>
            </a:r>
            <a:r>
              <a:rPr lang="en-US" sz="1200" b="0" i="1" kern="1200" dirty="0" smtClean="0">
                <a:solidFill>
                  <a:schemeClr val="tx1"/>
                </a:solidFill>
                <a:effectLst/>
                <a:latin typeface="+mn-lt"/>
                <a:ea typeface="+mn-ea"/>
                <a:cs typeface="+mn-cs"/>
              </a:rPr>
              <a:t>climate variability</a:t>
            </a:r>
            <a:r>
              <a:rPr lang="en-US" sz="1200" b="0" i="0" kern="1200" dirty="0" smtClean="0">
                <a:solidFill>
                  <a:schemeClr val="tx1"/>
                </a:solidFill>
                <a:effectLst/>
                <a:latin typeface="+mn-lt"/>
                <a:ea typeface="+mn-ea"/>
                <a:cs typeface="+mn-cs"/>
              </a:rPr>
              <a:t> so as to aid decision-making of individuals and organizations and enable preparedness and early climate change action. Products can include climate data products</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The climate service value chain: turning data</a:t>
            </a:r>
            <a:r>
              <a:rPr lang="en-US" sz="1200" b="1" i="0" kern="1200" baseline="0" dirty="0" smtClean="0">
                <a:solidFill>
                  <a:schemeClr val="tx1"/>
                </a:solidFill>
                <a:effectLst/>
                <a:latin typeface="+mn-lt"/>
                <a:ea typeface="+mn-ea"/>
                <a:cs typeface="+mn-cs"/>
              </a:rPr>
              <a:t> into information that supports decision making</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diagram shows:</a:t>
            </a:r>
            <a:r>
              <a:rPr lang="en-US" sz="1200" b="0" i="0" kern="1200" baseline="0" dirty="0" smtClean="0">
                <a:solidFill>
                  <a:schemeClr val="tx1"/>
                </a:solidFill>
                <a:effectLst/>
                <a:latin typeface="+mn-lt"/>
                <a:ea typeface="+mn-ea"/>
                <a:cs typeface="+mn-cs"/>
              </a:rPr>
              <a:t> taking raw observations, climate model output, and other large datasets into tools and products that can be used by decision makers. Engagement with users helps discover what users need, and this info is fed back up the value chain to inform the development of new data and products.</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CCCS is like the ‘grease’ in this value chain, we connect key players and facilitate continual development and innovation of climate services across Canada</a:t>
            </a:r>
            <a:endParaRPr lang="en-US" sz="1200" b="1"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95DAD5-F96B-49D9-BA24-052476BDF5F5}" type="slidenum">
              <a:rPr lang="en-CA" smtClean="0"/>
              <a:t>6</a:t>
            </a:fld>
            <a:endParaRPr lang="en-CA"/>
          </a:p>
        </p:txBody>
      </p:sp>
    </p:spTree>
    <p:extLst>
      <p:ext uri="{BB962C8B-B14F-4D97-AF65-F5344CB8AC3E}">
        <p14:creationId xmlns:p14="http://schemas.microsoft.com/office/powerpoint/2010/main" val="403553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sz="1100" u="none" kern="1200" dirty="0" smtClean="0">
                <a:solidFill>
                  <a:schemeClr val="tx1"/>
                </a:solidFill>
                <a:effectLst/>
                <a:latin typeface="+mn-lt"/>
                <a:ea typeface="ヒラギノ角ゴ Pro W3" pitchFamily="126" charset="-128"/>
                <a:cs typeface="ヒラギノ角ゴ Pro W3" charset="0"/>
              </a:rPr>
              <a:t>The CCCS website</a:t>
            </a:r>
            <a:r>
              <a:rPr lang="en-US" sz="1100" u="none" kern="1200" baseline="0" dirty="0" smtClean="0">
                <a:solidFill>
                  <a:schemeClr val="tx1"/>
                </a:solidFill>
                <a:effectLst/>
                <a:latin typeface="+mn-lt"/>
                <a:ea typeface="ヒラギノ角ゴ Pro W3" pitchFamily="126" charset="-128"/>
                <a:cs typeface="ヒラギノ角ゴ Pro W3" charset="0"/>
              </a:rPr>
              <a:t> is a place where you can access all of the products and services offered by the CCCS. It is </a:t>
            </a:r>
            <a:r>
              <a:rPr lang="en-US" sz="1100" u="none" kern="1200" dirty="0" smtClean="0">
                <a:solidFill>
                  <a:schemeClr val="tx1"/>
                </a:solidFill>
                <a:effectLst/>
                <a:latin typeface="+mn-lt"/>
                <a:ea typeface="ヒラギノ角ゴ Pro W3" pitchFamily="126" charset="-128"/>
                <a:cs typeface="ヒラギノ角ゴ Pro W3" charset="0"/>
              </a:rPr>
              <a:t>designed to facilitate access to climate science and resources</a:t>
            </a:r>
            <a:r>
              <a:rPr lang="en-US" sz="1100" u="none" kern="1200" baseline="0" dirty="0" smtClean="0">
                <a:solidFill>
                  <a:schemeClr val="tx1"/>
                </a:solidFill>
                <a:effectLst/>
                <a:latin typeface="+mn-lt"/>
                <a:ea typeface="ヒラギノ角ゴ Pro W3" pitchFamily="126" charset="-128"/>
                <a:cs typeface="ヒラギノ角ゴ Pro W3" charset="0"/>
              </a:rPr>
              <a:t> for a wide range in users</a:t>
            </a:r>
            <a:r>
              <a:rPr lang="en-US" sz="1100" u="none" kern="1200" dirty="0" smtClean="0">
                <a:solidFill>
                  <a:schemeClr val="tx1"/>
                </a:solidFill>
                <a:effectLst/>
                <a:latin typeface="+mn-lt"/>
                <a:ea typeface="ヒラギノ角ゴ Pro W3" pitchFamily="126" charset="-128"/>
                <a:cs typeface="ヒラギノ角ゴ Pro W3" charset="0"/>
              </a:rPr>
              <a:t>, from climate basics through to data and resources that support adaptation decision-making.</a:t>
            </a:r>
          </a:p>
          <a:p>
            <a:endParaRPr lang="en-US" sz="1100" u="none" kern="1200" dirty="0" smtClean="0">
              <a:solidFill>
                <a:schemeClr val="tx1"/>
              </a:solidFill>
              <a:effectLst/>
              <a:latin typeface="+mn-lt"/>
              <a:ea typeface="ヒラギノ角ゴ Pro W3" pitchFamily="126" charset="-128"/>
              <a:cs typeface="ヒラギノ角ゴ Pro W3" charset="0"/>
            </a:endParaRPr>
          </a:p>
          <a:p>
            <a:r>
              <a:rPr lang="en-CA" sz="1100" u="none" kern="1200" dirty="0" smtClean="0">
                <a:solidFill>
                  <a:schemeClr val="tx1"/>
                </a:solidFill>
                <a:effectLst/>
                <a:latin typeface="+mn-lt"/>
                <a:ea typeface="ヒラギノ角ゴ Pro W3" pitchFamily="126" charset="-128"/>
                <a:cs typeface="ヒラギノ角ゴ Pro W3" charset="0"/>
              </a:rPr>
              <a:t>Some key features include: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u="none" kern="1200" dirty="0" smtClean="0">
                <a:solidFill>
                  <a:schemeClr val="tx1"/>
                </a:solidFill>
                <a:effectLst/>
                <a:latin typeface="+mn-lt"/>
                <a:ea typeface="ヒラギノ角ゴ Pro W3" pitchFamily="126" charset="-128"/>
                <a:cs typeface="ヒラギノ角ゴ Pro W3" charset="0"/>
              </a:rPr>
              <a:t>Library of Climate Resources to access over</a:t>
            </a:r>
            <a:r>
              <a:rPr lang="en-US" sz="1100" u="none" kern="1200" baseline="0" dirty="0" smtClean="0">
                <a:solidFill>
                  <a:schemeClr val="tx1"/>
                </a:solidFill>
                <a:effectLst/>
                <a:latin typeface="+mn-lt"/>
                <a:ea typeface="ヒラギノ角ゴ Pro W3" pitchFamily="126" charset="-128"/>
                <a:cs typeface="ヒラギノ角ゴ Pro W3" charset="0"/>
              </a:rPr>
              <a:t> 300 </a:t>
            </a:r>
            <a:r>
              <a:rPr lang="en-US" sz="1100" u="none" kern="1200" dirty="0" smtClean="0">
                <a:solidFill>
                  <a:schemeClr val="tx1"/>
                </a:solidFill>
                <a:effectLst/>
                <a:latin typeface="+mn-lt"/>
                <a:ea typeface="ヒラギノ角ゴ Pro W3" pitchFamily="126" charset="-128"/>
                <a:cs typeface="ヒラギノ角ゴ Pro W3" charset="0"/>
              </a:rPr>
              <a:t>resources consolidated across federal, provincial, and territorial governments, national professional organizations, climate consortia and established international organizations.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050" u="none" kern="1200" dirty="0" smtClean="0">
                <a:solidFill>
                  <a:schemeClr val="tx1"/>
                </a:solidFill>
                <a:effectLst/>
                <a:latin typeface="+mn-lt"/>
                <a:ea typeface="ヒラギノ角ゴ Pro W3" pitchFamily="126" charset="-128"/>
                <a:cs typeface="ヒラギノ角ゴ Pro W3" charset="0"/>
              </a:rPr>
              <a:t>An</a:t>
            </a:r>
            <a:r>
              <a:rPr lang="en-CA" sz="1100" u="none" kern="1200" dirty="0" smtClean="0">
                <a:solidFill>
                  <a:schemeClr val="tx1"/>
                </a:solidFill>
                <a:effectLst/>
                <a:latin typeface="+mn-lt"/>
                <a:ea typeface="+mn-ea"/>
                <a:cs typeface="+mn-cs"/>
              </a:rPr>
              <a:t> interactive map to view historical data and future climate projections from ECCC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100" u="none" kern="1200" dirty="0" smtClean="0">
                <a:solidFill>
                  <a:schemeClr val="tx1"/>
                </a:solidFill>
                <a:effectLst/>
                <a:latin typeface="+mn-lt"/>
                <a:ea typeface="+mn-ea"/>
                <a:cs typeface="+mn-cs"/>
              </a:rPr>
              <a:t>A data extractor to download ECCC climate data,</a:t>
            </a:r>
            <a:r>
              <a:rPr lang="en-CA" sz="1100" u="none" kern="1200" baseline="0" dirty="0" smtClean="0">
                <a:solidFill>
                  <a:schemeClr val="tx1"/>
                </a:solidFill>
                <a:effectLst/>
                <a:latin typeface="+mn-lt"/>
                <a:ea typeface="+mn-ea"/>
                <a:cs typeface="+mn-cs"/>
              </a:rPr>
              <a:t> </a:t>
            </a:r>
            <a:r>
              <a:rPr lang="en-CA" sz="1100" dirty="0" smtClean="0">
                <a:hlinkClick r:id="rId3"/>
              </a:rPr>
              <a:t>https://climate-viewer.canada.ca/</a:t>
            </a:r>
            <a:r>
              <a:rPr lang="en-CA" sz="1100" dirty="0" smtClean="0"/>
              <a:t> </a:t>
            </a:r>
            <a:endParaRPr lang="en-CA" sz="1100" b="1" dirty="0" smtClean="0">
              <a:solidFill>
                <a:schemeClr val="tx1">
                  <a:lumMod val="75000"/>
                  <a:lumOff val="25000"/>
                </a:schemeClr>
              </a:solidFill>
              <a:latin typeface="Arial" panose="020B0604020202020204" pitchFamily="34" charset="0"/>
              <a:ea typeface="Calibri"/>
              <a:cs typeface="Arial" panose="020B0604020202020204" pitchFamily="34" charset="0"/>
              <a:sym typeface="Calibri"/>
            </a:endParaRPr>
          </a:p>
          <a:p>
            <a:pPr marL="171450" lvl="0" indent="-171450">
              <a:buFont typeface="Arial" panose="020B0604020202020204" pitchFamily="34" charset="0"/>
              <a:buChar char="•"/>
            </a:pPr>
            <a:r>
              <a:rPr lang="en-US" sz="1100" u="none" kern="1200" dirty="0" smtClean="0">
                <a:solidFill>
                  <a:schemeClr val="tx1"/>
                </a:solidFill>
                <a:effectLst/>
                <a:latin typeface="+mn-lt"/>
                <a:ea typeface="ヒラギノ角ゴ Pro W3" pitchFamily="126" charset="-128"/>
                <a:cs typeface="ヒラギノ角ゴ Pro W3" charset="0"/>
              </a:rPr>
              <a:t>Access to a suite of climate</a:t>
            </a:r>
            <a:r>
              <a:rPr lang="en-US" sz="1100" u="none" kern="1200" baseline="0" dirty="0" smtClean="0">
                <a:solidFill>
                  <a:schemeClr val="tx1"/>
                </a:solidFill>
                <a:effectLst/>
                <a:latin typeface="+mn-lt"/>
                <a:ea typeface="ヒラギノ角ゴ Pro W3" pitchFamily="126" charset="-128"/>
                <a:cs typeface="ヒラギノ角ゴ Pro W3" charset="0"/>
              </a:rPr>
              <a:t> data </a:t>
            </a:r>
            <a:r>
              <a:rPr lang="en-US" sz="1100" u="none" kern="1200" dirty="0" smtClean="0">
                <a:solidFill>
                  <a:schemeClr val="tx1"/>
                </a:solidFill>
                <a:effectLst/>
                <a:latin typeface="+mn-lt"/>
                <a:ea typeface="ヒラギノ角ゴ Pro W3" pitchFamily="126" charset="-128"/>
                <a:cs typeface="ヒラギノ角ゴ Pro W3" charset="0"/>
              </a:rPr>
              <a:t>portals supported by the CCCS that </a:t>
            </a:r>
            <a:r>
              <a:rPr lang="en-CA" sz="1200" u="none" kern="1200" dirty="0" smtClean="0">
                <a:solidFill>
                  <a:schemeClr val="tx1"/>
                </a:solidFill>
                <a:effectLst/>
                <a:latin typeface="+mn-lt"/>
                <a:ea typeface="+mn-ea"/>
                <a:cs typeface="+mn-cs"/>
              </a:rPr>
              <a:t>vary in complexity and are geared towards different levels of understanding and needs</a:t>
            </a:r>
            <a:r>
              <a:rPr lang="en-US" sz="1100" u="none" kern="1200" dirty="0" smtClean="0">
                <a:solidFill>
                  <a:schemeClr val="tx1"/>
                </a:solidFill>
                <a:effectLst/>
                <a:latin typeface="+mn-lt"/>
                <a:ea typeface="ヒラギノ角ゴ Pro W3" pitchFamily="126" charset="-128"/>
                <a:cs typeface="ヒラギノ角ゴ Pro W3" charset="0"/>
              </a:rPr>
              <a:t>, including the Climate Atlas and ClimateData.ca</a:t>
            </a:r>
          </a:p>
          <a:p>
            <a:endParaRPr lang="en-US" sz="1100" u="none" kern="1200" dirty="0" smtClean="0">
              <a:solidFill>
                <a:srgbClr val="FF0000"/>
              </a:solidFill>
              <a:effectLst/>
              <a:latin typeface="+mn-lt"/>
              <a:ea typeface="ヒラギノ角ゴ Pro W3" pitchFamily="126" charset="-128"/>
              <a:cs typeface="ヒラギノ角ゴ Pro W3" charset="0"/>
            </a:endParaRPr>
          </a:p>
          <a:p>
            <a:endParaRPr lang="en-US" sz="1100" u="none" kern="1200" dirty="0" smtClean="0">
              <a:solidFill>
                <a:srgbClr val="FF0000"/>
              </a:solidFill>
              <a:effectLst/>
              <a:latin typeface="+mn-lt"/>
              <a:ea typeface="ヒラギノ角ゴ Pro W3" pitchFamily="126" charset="-128"/>
              <a:cs typeface="ヒラギノ角ゴ Pro W3" charset="0"/>
            </a:endParaRPr>
          </a:p>
        </p:txBody>
      </p:sp>
      <p:sp>
        <p:nvSpPr>
          <p:cNvPr id="4" name="Slide Number Placeholder 3"/>
          <p:cNvSpPr>
            <a:spLocks noGrp="1"/>
          </p:cNvSpPr>
          <p:nvPr>
            <p:ph type="sldNum" sz="quarter" idx="10"/>
          </p:nvPr>
        </p:nvSpPr>
        <p:spPr/>
        <p:txBody>
          <a:bodyPr/>
          <a:lstStyle/>
          <a:p>
            <a:fld id="{B99D64A9-FB34-406D-A1F1-74AF6CFA2C7D}" type="slidenum">
              <a:rPr lang="en-US" smtClean="0"/>
              <a:pPr/>
              <a:t>7</a:t>
            </a:fld>
            <a:endParaRPr lang="en-US"/>
          </a:p>
        </p:txBody>
      </p:sp>
    </p:spTree>
    <p:extLst>
      <p:ext uri="{BB962C8B-B14F-4D97-AF65-F5344CB8AC3E}">
        <p14:creationId xmlns:p14="http://schemas.microsoft.com/office/powerpoint/2010/main" val="342812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ヒラギノ角ゴ Pro W3" pitchFamily="126" charset="-128"/>
                <a:cs typeface="ヒラギノ角ゴ Pro W3" charset="0"/>
              </a:rPr>
              <a:t>Points</a:t>
            </a:r>
            <a:r>
              <a:rPr lang="en-US" sz="1100" b="1" kern="1200" baseline="0" dirty="0" smtClean="0">
                <a:solidFill>
                  <a:schemeClr val="tx1"/>
                </a:solidFill>
                <a:effectLst/>
                <a:latin typeface="+mn-lt"/>
                <a:ea typeface="ヒラギノ角ゴ Pro W3" pitchFamily="126" charset="-128"/>
                <a:cs typeface="ヒラギノ角ゴ Pro W3" charset="0"/>
              </a:rPr>
              <a:t> on CCCS services</a:t>
            </a:r>
            <a:endParaRPr lang="en-US" sz="1100" b="1" kern="1200" dirty="0" smtClean="0">
              <a:solidFill>
                <a:schemeClr val="tx1"/>
              </a:solidFill>
              <a:effectLst/>
              <a:latin typeface="+mn-lt"/>
              <a:ea typeface="ヒラギノ角ゴ Pro W3" pitchFamily="126" charset="-128"/>
              <a:cs typeface="ヒラギノ角ゴ Pro W3" charset="0"/>
            </a:endParaRPr>
          </a:p>
          <a:p>
            <a:r>
              <a:rPr lang="en-US" sz="1100" kern="1200" dirty="0" smtClean="0">
                <a:solidFill>
                  <a:schemeClr val="tx1"/>
                </a:solidFill>
                <a:effectLst/>
                <a:latin typeface="+mn-lt"/>
                <a:ea typeface="ヒラギノ角ゴ Pro W3" pitchFamily="126" charset="-128"/>
                <a:cs typeface="ヒラギノ角ゴ Pro W3" charset="0"/>
              </a:rPr>
              <a:t>The CCCS is founded</a:t>
            </a:r>
            <a:r>
              <a:rPr lang="en-US" sz="1100" kern="1200" baseline="0" dirty="0" smtClean="0">
                <a:solidFill>
                  <a:schemeClr val="tx1"/>
                </a:solidFill>
                <a:effectLst/>
                <a:latin typeface="+mn-lt"/>
                <a:ea typeface="ヒラギノ角ゴ Pro W3" pitchFamily="126" charset="-128"/>
                <a:cs typeface="ヒラギノ角ゴ Pro W3" charset="0"/>
              </a:rPr>
              <a:t> on a strong user-centered approach.</a:t>
            </a:r>
          </a:p>
          <a:p>
            <a:endParaRPr lang="en-US" sz="1100" kern="1200" baseline="0" dirty="0" smtClean="0">
              <a:solidFill>
                <a:schemeClr val="tx1"/>
              </a:solidFill>
              <a:effectLst/>
              <a:latin typeface="+mn-lt"/>
              <a:ea typeface="ヒラギノ角ゴ Pro W3" pitchFamily="126" charset="-128"/>
              <a:cs typeface="ヒラギノ角ゴ Pro W3" charset="0"/>
            </a:endParaRPr>
          </a:p>
          <a:p>
            <a:r>
              <a:rPr lang="en-US" sz="1100" kern="1200" baseline="0" dirty="0" smtClean="0">
                <a:solidFill>
                  <a:schemeClr val="tx1"/>
                </a:solidFill>
                <a:effectLst/>
                <a:latin typeface="+mn-lt"/>
                <a:ea typeface="ヒラギノ角ゴ Pro W3" pitchFamily="126" charset="-128"/>
                <a:cs typeface="ヒラギノ角ゴ Pro W3" charset="0"/>
              </a:rPr>
              <a:t>Climate services include:</a:t>
            </a:r>
          </a:p>
          <a:p>
            <a:pPr marL="171450" indent="-171450">
              <a:buFont typeface="Arial" panose="020B0604020202020204" pitchFamily="34" charset="0"/>
              <a:buChar char="•"/>
            </a:pPr>
            <a:r>
              <a:rPr lang="en-US" sz="1100" kern="1200" baseline="0" dirty="0" smtClean="0">
                <a:solidFill>
                  <a:schemeClr val="tx1"/>
                </a:solidFill>
                <a:effectLst/>
                <a:latin typeface="+mn-lt"/>
                <a:ea typeface="ヒラギノ角ゴ Pro W3" pitchFamily="126" charset="-128"/>
                <a:cs typeface="ヒラギノ角ゴ Pro W3" charset="0"/>
              </a:rPr>
              <a:t>Increasing awareness and access to existing climate information and data </a:t>
            </a:r>
            <a:r>
              <a:rPr lang="en-US" sz="1100" kern="1200" dirty="0" smtClean="0">
                <a:solidFill>
                  <a:schemeClr val="tx1"/>
                </a:solidFill>
                <a:effectLst/>
                <a:latin typeface="+mn-lt"/>
                <a:ea typeface="ヒラギノ角ゴ Pro W3" pitchFamily="126" charset="-128"/>
                <a:cs typeface="ヒラギノ角ゴ Pro W3" charset="0"/>
              </a:rPr>
              <a:t>in a manner and form that is understandable and useful to the audience</a:t>
            </a:r>
            <a:endParaRPr lang="en-US" sz="1100" kern="1200" baseline="0" dirty="0" smtClean="0">
              <a:solidFill>
                <a:schemeClr val="tx1"/>
              </a:solidFill>
              <a:effectLst/>
              <a:latin typeface="+mn-lt"/>
              <a:ea typeface="ヒラギノ角ゴ Pro W3" pitchFamily="126" charset="-128"/>
              <a:cs typeface="ヒラギノ角ゴ Pro W3"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kern="1200" dirty="0" smtClean="0">
                <a:solidFill>
                  <a:schemeClr val="tx1"/>
                </a:solidFill>
                <a:effectLst/>
                <a:latin typeface="+mn-lt"/>
                <a:ea typeface="+mn-ea"/>
                <a:cs typeface="+mn-cs"/>
              </a:rPr>
              <a:t>Providing support for incorporating climate change considerations into decisions through the Climate Services Support Desk and training sessions</a:t>
            </a:r>
          </a:p>
          <a:p>
            <a:pPr marL="171450" indent="-171450">
              <a:buFont typeface="Arial" panose="020B0604020202020204" pitchFamily="34" charset="0"/>
              <a:buChar char="•"/>
            </a:pPr>
            <a:r>
              <a:rPr lang="en-US" sz="1100" kern="1200" baseline="0" dirty="0" smtClean="0">
                <a:solidFill>
                  <a:schemeClr val="tx1"/>
                </a:solidFill>
                <a:effectLst/>
                <a:latin typeface="+mn-lt"/>
                <a:ea typeface="ヒラギノ角ゴ Pro W3" pitchFamily="126" charset="-128"/>
                <a:cs typeface="ヒラギノ角ゴ Pro W3" charset="0"/>
              </a:rPr>
              <a:t>Engaging with users to understand needs</a:t>
            </a:r>
          </a:p>
          <a:p>
            <a:pPr marL="171450" indent="-171450">
              <a:buFont typeface="Arial" panose="020B0604020202020204" pitchFamily="34" charset="0"/>
              <a:buChar char="•"/>
            </a:pPr>
            <a:r>
              <a:rPr lang="en-US" sz="1100" kern="1200" baseline="0" dirty="0" smtClean="0">
                <a:solidFill>
                  <a:schemeClr val="tx1"/>
                </a:solidFill>
                <a:effectLst/>
                <a:latin typeface="+mn-lt"/>
                <a:ea typeface="ヒラギノ角ゴ Pro W3" pitchFamily="126" charset="-128"/>
                <a:cs typeface="ヒラギノ角ゴ Pro W3" charset="0"/>
              </a:rPr>
              <a:t>Developing new products through collaboration with experts and users</a:t>
            </a:r>
          </a:p>
          <a:p>
            <a:endParaRPr lang="en-US" sz="1100" dirty="0" smtClean="0"/>
          </a:p>
          <a:p>
            <a:r>
              <a:rPr lang="en-US" sz="1100" dirty="0" smtClean="0"/>
              <a:t>The CCCS</a:t>
            </a:r>
            <a:r>
              <a:rPr lang="en-US" sz="1100" baseline="0" dirty="0" smtClean="0"/>
              <a:t> can help you find the data and information you need to inform your planning decisions and help you reduce risks from climate change.</a:t>
            </a:r>
            <a:endParaRPr lang="en-US" sz="1100" dirty="0" smtClean="0"/>
          </a:p>
          <a:p>
            <a:endParaRPr lang="en-US" sz="1100" u="none" kern="1200" dirty="0" smtClean="0">
              <a:solidFill>
                <a:srgbClr val="FF0000"/>
              </a:solidFill>
              <a:effectLst/>
              <a:latin typeface="+mn-lt"/>
              <a:ea typeface="ヒラギノ角ゴ Pro W3" pitchFamily="126" charset="-128"/>
              <a:cs typeface="ヒラギノ角ゴ Pro W3" charset="0"/>
            </a:endParaRPr>
          </a:p>
          <a:p>
            <a:endParaRPr lang="en-US" sz="1100" u="none" kern="1200" dirty="0" smtClean="0">
              <a:solidFill>
                <a:srgbClr val="FF0000"/>
              </a:solidFill>
              <a:effectLst/>
              <a:latin typeface="+mn-lt"/>
              <a:ea typeface="ヒラギノ角ゴ Pro W3" pitchFamily="126" charset="-128"/>
              <a:cs typeface="ヒラギノ角ゴ Pro W3" charset="0"/>
            </a:endParaRPr>
          </a:p>
        </p:txBody>
      </p:sp>
      <p:sp>
        <p:nvSpPr>
          <p:cNvPr id="4" name="Slide Number Placeholder 3"/>
          <p:cNvSpPr>
            <a:spLocks noGrp="1"/>
          </p:cNvSpPr>
          <p:nvPr>
            <p:ph type="sldNum" sz="quarter" idx="10"/>
          </p:nvPr>
        </p:nvSpPr>
        <p:spPr/>
        <p:txBody>
          <a:bodyPr/>
          <a:lstStyle/>
          <a:p>
            <a:fld id="{B99D64A9-FB34-406D-A1F1-74AF6CFA2C7D}" type="slidenum">
              <a:rPr lang="en-US" smtClean="0"/>
              <a:pPr/>
              <a:t>8</a:t>
            </a:fld>
            <a:endParaRPr lang="en-US"/>
          </a:p>
        </p:txBody>
      </p:sp>
    </p:spTree>
    <p:extLst>
      <p:ext uri="{BB962C8B-B14F-4D97-AF65-F5344CB8AC3E}">
        <p14:creationId xmlns:p14="http://schemas.microsoft.com/office/powerpoint/2010/main" val="202935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noProof="0" dirty="0" smtClean="0"/>
              <a:t>The CCCS climate</a:t>
            </a:r>
            <a:r>
              <a:rPr lang="en-US" sz="1200" u="none" baseline="0" noProof="0" dirty="0" smtClean="0"/>
              <a:t> data viewer provides access to ECCC’s main climate datasets in the form of an interactive 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baseline="0" noProof="0" dirty="0" smtClean="0"/>
              <a:t>Users can view historical or projected changes in temperature, precipitation, other climate variables for a single data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baseline="0" noProof="0" dirty="0" smtClean="0"/>
          </a:p>
          <a:p>
            <a:pPr lvl="0"/>
            <a:r>
              <a:rPr lang="en-US" sz="1200" u="none" baseline="0" noProof="0" dirty="0" smtClean="0"/>
              <a:t>You can think of the data viewer as providing access to “catalogue” </a:t>
            </a:r>
            <a:r>
              <a:rPr lang="en-CA" sz="1400" u="none" kern="1200" dirty="0" smtClean="0">
                <a:solidFill>
                  <a:schemeClr val="tx1"/>
                </a:solidFill>
                <a:effectLst/>
                <a:latin typeface="+mn-lt"/>
                <a:ea typeface="+mn-ea"/>
                <a:cs typeface="+mn-cs"/>
              </a:rPr>
              <a:t>of ECCC datasets, with the ability to view the type of data available in the dataset.</a:t>
            </a:r>
            <a:r>
              <a:rPr lang="en-CA" sz="1400" u="none" kern="1200" baseline="0" dirty="0" smtClean="0">
                <a:solidFill>
                  <a:schemeClr val="tx1"/>
                </a:solidFill>
                <a:effectLst/>
                <a:latin typeface="+mn-lt"/>
                <a:ea typeface="+mn-ea"/>
                <a:cs typeface="+mn-cs"/>
              </a:rPr>
              <a:t> </a:t>
            </a:r>
          </a:p>
          <a:p>
            <a:pPr lvl="0"/>
            <a:endParaRPr lang="en-CA" sz="1400" u="none" kern="1200" baseline="0" dirty="0" smtClean="0">
              <a:solidFill>
                <a:schemeClr val="tx1"/>
              </a:solidFill>
              <a:effectLst/>
              <a:latin typeface="+mn-lt"/>
              <a:ea typeface="+mn-ea"/>
              <a:cs typeface="+mn-cs"/>
            </a:endParaRPr>
          </a:p>
          <a:p>
            <a:pPr lvl="0"/>
            <a:r>
              <a:rPr lang="en-CA" sz="1400" u="none" kern="1200" baseline="0" dirty="0" smtClean="0">
                <a:solidFill>
                  <a:schemeClr val="tx1"/>
                </a:solidFill>
                <a:effectLst/>
                <a:latin typeface="+mn-lt"/>
                <a:ea typeface="+mn-ea"/>
                <a:cs typeface="+mn-cs"/>
              </a:rPr>
              <a:t>The website also includes </a:t>
            </a:r>
            <a:r>
              <a:rPr lang="en-CA" sz="1400" u="none" kern="1200" dirty="0" smtClean="0">
                <a:solidFill>
                  <a:schemeClr val="tx1"/>
                </a:solidFill>
                <a:effectLst/>
                <a:latin typeface="+mn-lt"/>
                <a:ea typeface="+mn-ea"/>
                <a:cs typeface="+mn-cs"/>
              </a:rPr>
              <a:t>climate</a:t>
            </a:r>
            <a:r>
              <a:rPr lang="en-CA" sz="1400" u="none" kern="1200" baseline="0" dirty="0" smtClean="0">
                <a:solidFill>
                  <a:schemeClr val="tx1"/>
                </a:solidFill>
                <a:effectLst/>
                <a:latin typeface="+mn-lt"/>
                <a:ea typeface="+mn-ea"/>
                <a:cs typeface="+mn-cs"/>
              </a:rPr>
              <a:t> </a:t>
            </a:r>
            <a:r>
              <a:rPr lang="en-CA" sz="1400" u="none" kern="1200" dirty="0" smtClean="0">
                <a:solidFill>
                  <a:schemeClr val="tx1"/>
                </a:solidFill>
                <a:effectLst/>
                <a:latin typeface="+mn-lt"/>
                <a:ea typeface="+mn-ea"/>
                <a:cs typeface="+mn-cs"/>
              </a:rPr>
              <a:t>data extractor tool so</a:t>
            </a:r>
            <a:r>
              <a:rPr lang="en-CA" sz="1400" u="none" kern="1200" baseline="0" dirty="0" smtClean="0">
                <a:solidFill>
                  <a:schemeClr val="tx1"/>
                </a:solidFill>
                <a:effectLst/>
                <a:latin typeface="+mn-lt"/>
                <a:ea typeface="+mn-ea"/>
                <a:cs typeface="+mn-cs"/>
              </a:rPr>
              <a:t> that the data d</a:t>
            </a:r>
            <a:r>
              <a:rPr lang="en-CA" sz="1400" u="none" kern="1200" dirty="0" smtClean="0">
                <a:solidFill>
                  <a:schemeClr val="tx1"/>
                </a:solidFill>
                <a:effectLst/>
                <a:latin typeface="+mn-lt"/>
                <a:ea typeface="+mn-ea"/>
                <a:cs typeface="+mn-cs"/>
              </a:rPr>
              <a:t>ownloaded it for your own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baseline="0" noProof="0" dirty="0" smtClean="0"/>
              <a:t>The CCCS has been working with partners to take this information to the next level and develop trends for a large range of climate variables and indices.</a:t>
            </a:r>
            <a:endParaRPr lang="en-US" u="none" baseline="0" dirty="0" smtClean="0"/>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9</a:t>
            </a:fld>
            <a:endParaRPr lang="en-CA"/>
          </a:p>
        </p:txBody>
      </p:sp>
    </p:spTree>
    <p:extLst>
      <p:ext uri="{BB962C8B-B14F-4D97-AF65-F5344CB8AC3E}">
        <p14:creationId xmlns:p14="http://schemas.microsoft.com/office/powerpoint/2010/main" val="317861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kern="1200" dirty="0" smtClean="0">
                <a:solidFill>
                  <a:schemeClr val="tx1"/>
                </a:solidFill>
                <a:effectLst/>
                <a:latin typeface="+mn-lt"/>
                <a:ea typeface="ヒラギノ角ゴ Pro W3" pitchFamily="126" charset="-128"/>
                <a:cs typeface="ヒラギノ角ゴ Pro W3" charset="0"/>
              </a:rPr>
              <a:t>The CCCS launched the Climate Services Support Desk in October 2018, staffed by experts ready to help users understand and use climate information to support adaptation decision-making.</a:t>
            </a:r>
          </a:p>
          <a:p>
            <a:pPr marL="171450" indent="-171450">
              <a:buFont typeface="Arial" panose="020B0604020202020204" pitchFamily="34" charset="0"/>
              <a:buChar char="•"/>
            </a:pPr>
            <a:endParaRPr lang="en-US" sz="1100" kern="1200" dirty="0" smtClean="0">
              <a:solidFill>
                <a:schemeClr val="tx1"/>
              </a:solidFill>
              <a:effectLst/>
              <a:latin typeface="+mn-lt"/>
              <a:ea typeface="ヒラギノ角ゴ Pro W3" pitchFamily="126" charset="-128"/>
              <a:cs typeface="ヒラギノ角ゴ Pro W3" charset="0"/>
            </a:endParaRPr>
          </a:p>
          <a:p>
            <a:pPr marL="171450" indent="-171450">
              <a:buFont typeface="Arial" panose="020B0604020202020204" pitchFamily="34" charset="0"/>
              <a:buChar char="•"/>
            </a:pPr>
            <a:r>
              <a:rPr lang="en-US" sz="1100" baseline="0" dirty="0" smtClean="0"/>
              <a:t>The Support </a:t>
            </a:r>
            <a:r>
              <a:rPr lang="en-US" sz="1100" u="none" baseline="0" dirty="0" smtClean="0"/>
              <a:t>desk officials:</a:t>
            </a:r>
          </a:p>
          <a:p>
            <a:pPr marL="628650" lvl="1" indent="-171450">
              <a:buFont typeface="Arial" panose="020B0604020202020204" pitchFamily="34" charset="0"/>
              <a:buChar char="•"/>
            </a:pPr>
            <a:r>
              <a:rPr lang="en-US" sz="1100" u="none" baseline="0" dirty="0" smtClean="0"/>
              <a:t>Provide one-on-one interaction to better understand the context of the request and help users find and use the right datasets and information </a:t>
            </a:r>
          </a:p>
          <a:p>
            <a:pPr marL="628650" lvl="1" indent="-171450">
              <a:buFont typeface="Arial" panose="020B0604020202020204" pitchFamily="34" charset="0"/>
              <a:buChar char="•"/>
            </a:pPr>
            <a:r>
              <a:rPr lang="en-CA" sz="1100" b="0" u="none" dirty="0" smtClean="0">
                <a:solidFill>
                  <a:schemeClr val="accent3">
                    <a:lumMod val="75000"/>
                  </a:schemeClr>
                </a:solidFill>
              </a:rPr>
              <a:t>Are able to help a range of users </a:t>
            </a:r>
            <a:r>
              <a:rPr lang="en-CA" sz="1100" b="0" u="none" dirty="0" smtClean="0"/>
              <a:t>from </a:t>
            </a:r>
            <a:r>
              <a:rPr lang="en-CA" sz="1100" u="none" dirty="0" smtClean="0"/>
              <a:t>beginners looking for general information to experts looking for specific data</a:t>
            </a:r>
          </a:p>
          <a:p>
            <a:pPr marL="1714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100" u="none" baseline="0" dirty="0" smtClean="0"/>
          </a:p>
          <a:p>
            <a:pPr marL="1714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u="none" baseline="0" dirty="0" smtClean="0"/>
              <a:t>The Support desk draws on a network of experts to respond to inquiries.</a:t>
            </a:r>
          </a:p>
          <a:p>
            <a:pPr marL="1714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100" u="none" baseline="0" dirty="0" smtClean="0"/>
          </a:p>
          <a:p>
            <a:pPr marL="171450" indent="-171450">
              <a:buFont typeface="Arial" panose="020B0604020202020204" pitchFamily="34" charset="0"/>
              <a:buChar char="•"/>
            </a:pPr>
            <a:r>
              <a:rPr lang="en-US" sz="1100" u="none" baseline="0" dirty="0" smtClean="0"/>
              <a:t>Canadians can contact </a:t>
            </a:r>
            <a:r>
              <a:rPr lang="en-US" sz="1100" baseline="0" dirty="0" smtClean="0"/>
              <a:t>the Climate Services Support Desk by calling the number on the screen, emailing, or submitting an email form on the website.</a:t>
            </a:r>
          </a:p>
          <a:p>
            <a:endParaRPr lang="en-CA" dirty="0"/>
          </a:p>
        </p:txBody>
      </p:sp>
      <p:sp>
        <p:nvSpPr>
          <p:cNvPr id="4" name="Slide Number Placeholder 3"/>
          <p:cNvSpPr>
            <a:spLocks noGrp="1"/>
          </p:cNvSpPr>
          <p:nvPr>
            <p:ph type="sldNum" sz="quarter" idx="10"/>
          </p:nvPr>
        </p:nvSpPr>
        <p:spPr/>
        <p:txBody>
          <a:bodyPr/>
          <a:lstStyle/>
          <a:p>
            <a:fld id="{CC95DAD5-F96B-49D9-BA24-052476BDF5F5}" type="slidenum">
              <a:rPr lang="en-CA" smtClean="0"/>
              <a:t>10</a:t>
            </a:fld>
            <a:endParaRPr lang="en-CA"/>
          </a:p>
        </p:txBody>
      </p:sp>
    </p:spTree>
    <p:extLst>
      <p:ext uri="{BB962C8B-B14F-4D97-AF65-F5344CB8AC3E}">
        <p14:creationId xmlns:p14="http://schemas.microsoft.com/office/powerpoint/2010/main" val="1934353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223" y="1504600"/>
            <a:ext cx="9732957" cy="2387600"/>
          </a:xfrm>
        </p:spPr>
        <p:txBody>
          <a:bodyPr anchor="b"/>
          <a:lstStyle>
            <a:lvl1pPr algn="l">
              <a:defRPr sz="6000">
                <a:solidFill>
                  <a:schemeClr val="bg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519224" y="3984275"/>
            <a:ext cx="9144000" cy="1655762"/>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8" name="TextBox 7"/>
          <p:cNvSpPr txBox="1"/>
          <p:nvPr userDrawn="1"/>
        </p:nvSpPr>
        <p:spPr>
          <a:xfrm>
            <a:off x="519223" y="6186052"/>
            <a:ext cx="2043953" cy="430887"/>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CANADIAN</a:t>
            </a:r>
            <a:r>
              <a:rPr lang="en-US" sz="1050" b="1" baseline="0" dirty="0">
                <a:solidFill>
                  <a:schemeClr val="bg1"/>
                </a:solidFill>
                <a:latin typeface="Arial" panose="020B0604020202020204" pitchFamily="34" charset="0"/>
                <a:cs typeface="Arial" panose="020B0604020202020204" pitchFamily="34" charset="0"/>
              </a:rPr>
              <a:t> CENTRE </a:t>
            </a:r>
            <a:r>
              <a:rPr lang="en-US" sz="1050" baseline="0" dirty="0">
                <a:solidFill>
                  <a:schemeClr val="bg1"/>
                </a:solidFill>
                <a:latin typeface="Arial" panose="020B0604020202020204" pitchFamily="34" charset="0"/>
                <a:cs typeface="Arial" panose="020B0604020202020204" pitchFamily="34" charset="0"/>
              </a:rPr>
              <a:t>FOR</a:t>
            </a:r>
          </a:p>
          <a:p>
            <a:r>
              <a:rPr lang="en-US" sz="1050" b="1" baseline="0" dirty="0">
                <a:solidFill>
                  <a:schemeClr val="bg1"/>
                </a:solidFill>
                <a:latin typeface="Arial" panose="020B0604020202020204" pitchFamily="34" charset="0"/>
                <a:cs typeface="Arial" panose="020B0604020202020204" pitchFamily="34" charset="0"/>
              </a:rPr>
              <a:t>CLIMATE SERVICES</a:t>
            </a:r>
            <a:endParaRPr lang="en-CA" sz="1050" b="1"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2718482" y="6180238"/>
            <a:ext cx="2686505" cy="430887"/>
          </a:xfrm>
          <a:prstGeom prst="rect">
            <a:avLst/>
          </a:prstGeom>
          <a:noFill/>
        </p:spPr>
        <p:txBody>
          <a:bodyPr wrap="square" rtlCol="0">
            <a:spAutoFit/>
          </a:bodyPr>
          <a:lstStyle/>
          <a:p>
            <a:r>
              <a:rPr lang="fr-FR" sz="1050" b="1" kern="1200" baseline="0" dirty="0">
                <a:solidFill>
                  <a:schemeClr val="bg1"/>
                </a:solidFill>
                <a:latin typeface="Arial" panose="020B0604020202020204" pitchFamily="34" charset="0"/>
                <a:ea typeface="+mn-ea"/>
                <a:cs typeface="Arial" panose="020B0604020202020204" pitchFamily="34" charset="0"/>
              </a:rPr>
              <a:t>CENTRE CANADIEN </a:t>
            </a:r>
            <a:r>
              <a:rPr lang="fr-FR" sz="1050" kern="1200" baseline="0" dirty="0">
                <a:solidFill>
                  <a:schemeClr val="bg1"/>
                </a:solidFill>
                <a:latin typeface="Arial" panose="020B0604020202020204" pitchFamily="34" charset="0"/>
                <a:ea typeface="+mn-ea"/>
                <a:cs typeface="Arial" panose="020B0604020202020204" pitchFamily="34" charset="0"/>
              </a:rPr>
              <a:t>DES</a:t>
            </a:r>
          </a:p>
          <a:p>
            <a:r>
              <a:rPr lang="fr-FR" sz="1050" b="1" kern="1200" baseline="0" dirty="0">
                <a:solidFill>
                  <a:schemeClr val="bg1"/>
                </a:solidFill>
                <a:latin typeface="Arial" panose="020B0604020202020204" pitchFamily="34" charset="0"/>
                <a:ea typeface="+mn-ea"/>
                <a:cs typeface="Arial" panose="020B0604020202020204" pitchFamily="34" charset="0"/>
              </a:rPr>
              <a:t>SERVICES CLIMATIQUES</a:t>
            </a:r>
            <a:endParaRPr lang="en-CA" sz="1050" b="1" kern="1200" baseline="0" dirty="0">
              <a:solidFill>
                <a:schemeClr val="bg1"/>
              </a:solidFill>
              <a:latin typeface="Arial" panose="020B0604020202020204" pitchFamily="34" charset="0"/>
              <a:ea typeface="+mn-ea"/>
              <a:cs typeface="Arial" panose="020B0604020202020204" pitchFamily="34" charset="0"/>
            </a:endParaRPr>
          </a:p>
        </p:txBody>
      </p:sp>
      <p:cxnSp>
        <p:nvCxnSpPr>
          <p:cNvPr id="10" name="Straight Connector 9"/>
          <p:cNvCxnSpPr/>
          <p:nvPr userDrawn="1"/>
        </p:nvCxnSpPr>
        <p:spPr>
          <a:xfrm>
            <a:off x="2525165" y="6219654"/>
            <a:ext cx="0" cy="3914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399" y="309263"/>
            <a:ext cx="1668943" cy="373726"/>
          </a:xfrm>
          <a:prstGeom prst="rect">
            <a:avLst/>
          </a:prstGeom>
        </p:spPr>
      </p:pic>
      <p:pic>
        <p:nvPicPr>
          <p:cNvPr id="12" name="Picture 11"/>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519223" y="352815"/>
            <a:ext cx="4506949" cy="286623"/>
          </a:xfrm>
          <a:prstGeom prst="rect">
            <a:avLst/>
          </a:prstGeom>
        </p:spPr>
      </p:pic>
    </p:spTree>
    <p:extLst>
      <p:ext uri="{BB962C8B-B14F-4D97-AF65-F5344CB8AC3E}">
        <p14:creationId xmlns:p14="http://schemas.microsoft.com/office/powerpoint/2010/main" val="2697566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23" y="365125"/>
            <a:ext cx="11161582" cy="1325563"/>
          </a:xfrm>
        </p:spPr>
        <p:txBody>
          <a:bodyPr/>
          <a:lstStyle>
            <a:lvl1pPr>
              <a:defRPr>
                <a:solidFill>
                  <a:schemeClr val="accent6"/>
                </a:solidFill>
              </a:defRPr>
            </a:lvl1pPr>
          </a:lstStyle>
          <a:p>
            <a:r>
              <a:rPr lang="en-US" dirty="0" smtClean="0"/>
              <a:t>Click to edit Master title style</a:t>
            </a:r>
            <a:endParaRPr lang="en-CA" dirty="0"/>
          </a:p>
        </p:txBody>
      </p:sp>
      <p:sp>
        <p:nvSpPr>
          <p:cNvPr id="3" name="Content Placeholder 2"/>
          <p:cNvSpPr>
            <a:spLocks noGrp="1"/>
          </p:cNvSpPr>
          <p:nvPr>
            <p:ph sz="half" idx="1"/>
          </p:nvPr>
        </p:nvSpPr>
        <p:spPr>
          <a:xfrm>
            <a:off x="519223" y="1825625"/>
            <a:ext cx="5500577"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80228" y="1825625"/>
            <a:ext cx="5500577"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6" name="TextBox 15"/>
          <p:cNvSpPr txBox="1"/>
          <p:nvPr userDrawn="1"/>
        </p:nvSpPr>
        <p:spPr>
          <a:xfrm>
            <a:off x="519223" y="6201718"/>
            <a:ext cx="2043953" cy="430887"/>
          </a:xfrm>
          <a:prstGeom prst="rect">
            <a:avLst/>
          </a:prstGeom>
          <a:noFill/>
        </p:spPr>
        <p:txBody>
          <a:bodyPr wrap="square" rtlCol="0">
            <a:spAutoFit/>
          </a:bodyPr>
          <a:lstStyle/>
          <a:p>
            <a:r>
              <a:rPr lang="en-US" sz="1050" b="1" dirty="0">
                <a:solidFill>
                  <a:srgbClr val="398093"/>
                </a:solidFill>
                <a:latin typeface="Arial" panose="020B0604020202020204" pitchFamily="34" charset="0"/>
                <a:cs typeface="Arial" panose="020B0604020202020204" pitchFamily="34" charset="0"/>
              </a:rPr>
              <a:t>CANADIAN</a:t>
            </a:r>
            <a:r>
              <a:rPr lang="en-US" sz="1050" b="1" baseline="0" dirty="0">
                <a:solidFill>
                  <a:srgbClr val="398093"/>
                </a:solidFill>
                <a:latin typeface="Arial" panose="020B0604020202020204" pitchFamily="34" charset="0"/>
                <a:cs typeface="Arial" panose="020B0604020202020204" pitchFamily="34" charset="0"/>
              </a:rPr>
              <a:t> CENTRE </a:t>
            </a:r>
            <a:r>
              <a:rPr lang="en-US" sz="1050" baseline="0" dirty="0">
                <a:solidFill>
                  <a:srgbClr val="398093"/>
                </a:solidFill>
                <a:latin typeface="Arial" panose="020B0604020202020204" pitchFamily="34" charset="0"/>
                <a:cs typeface="Arial" panose="020B0604020202020204" pitchFamily="34" charset="0"/>
              </a:rPr>
              <a:t>FOR</a:t>
            </a:r>
          </a:p>
          <a:p>
            <a:r>
              <a:rPr lang="en-US" sz="1050" b="1" baseline="0" dirty="0">
                <a:solidFill>
                  <a:srgbClr val="398093"/>
                </a:solidFill>
                <a:latin typeface="Arial" panose="020B0604020202020204" pitchFamily="34" charset="0"/>
                <a:cs typeface="Arial" panose="020B0604020202020204" pitchFamily="34" charset="0"/>
              </a:rPr>
              <a:t>CLIMATE SERVICES</a:t>
            </a:r>
            <a:endParaRPr lang="en-CA" sz="1050" b="1" dirty="0">
              <a:solidFill>
                <a:srgbClr val="398093"/>
              </a:solidFill>
              <a:latin typeface="Arial" panose="020B0604020202020204" pitchFamily="34" charset="0"/>
              <a:cs typeface="Arial" panose="020B0604020202020204" pitchFamily="34" charset="0"/>
            </a:endParaRPr>
          </a:p>
        </p:txBody>
      </p:sp>
      <p:sp>
        <p:nvSpPr>
          <p:cNvPr id="17" name="TextBox 16"/>
          <p:cNvSpPr txBox="1"/>
          <p:nvPr userDrawn="1"/>
        </p:nvSpPr>
        <p:spPr>
          <a:xfrm>
            <a:off x="2718482" y="6195904"/>
            <a:ext cx="2686505" cy="430887"/>
          </a:xfrm>
          <a:prstGeom prst="rect">
            <a:avLst/>
          </a:prstGeom>
          <a:noFill/>
        </p:spPr>
        <p:txBody>
          <a:bodyPr wrap="square" rtlCol="0">
            <a:spAutoFit/>
          </a:bodyPr>
          <a:lstStyle/>
          <a:p>
            <a:r>
              <a:rPr lang="fr-FR" sz="1050" b="1" kern="1200" baseline="0" dirty="0">
                <a:solidFill>
                  <a:srgbClr val="398093"/>
                </a:solidFill>
                <a:latin typeface="Arial" panose="020B0604020202020204" pitchFamily="34" charset="0"/>
                <a:ea typeface="+mn-ea"/>
                <a:cs typeface="Arial" panose="020B0604020202020204" pitchFamily="34" charset="0"/>
              </a:rPr>
              <a:t>CENTRE CANADIEN </a:t>
            </a:r>
            <a:r>
              <a:rPr lang="fr-FR" sz="1050" kern="1200" baseline="0" dirty="0">
                <a:solidFill>
                  <a:srgbClr val="398093"/>
                </a:solidFill>
                <a:latin typeface="Arial" panose="020B0604020202020204" pitchFamily="34" charset="0"/>
                <a:ea typeface="+mn-ea"/>
                <a:cs typeface="Arial" panose="020B0604020202020204" pitchFamily="34" charset="0"/>
              </a:rPr>
              <a:t>DES</a:t>
            </a:r>
          </a:p>
          <a:p>
            <a:r>
              <a:rPr lang="fr-FR" sz="1050" b="1" kern="1200" baseline="0" dirty="0">
                <a:solidFill>
                  <a:srgbClr val="398093"/>
                </a:solidFill>
                <a:latin typeface="Arial" panose="020B0604020202020204" pitchFamily="34" charset="0"/>
                <a:ea typeface="+mn-ea"/>
                <a:cs typeface="Arial" panose="020B0604020202020204" pitchFamily="34" charset="0"/>
              </a:rPr>
              <a:t>SERVICES CLIMATIQUES</a:t>
            </a:r>
            <a:endParaRPr lang="en-CA" sz="1050" b="1" kern="1200" baseline="0" dirty="0">
              <a:solidFill>
                <a:srgbClr val="398093"/>
              </a:solidFill>
              <a:latin typeface="Arial" panose="020B0604020202020204" pitchFamily="34" charset="0"/>
              <a:ea typeface="+mn-ea"/>
              <a:cs typeface="Arial" panose="020B0604020202020204" pitchFamily="34" charset="0"/>
            </a:endParaRPr>
          </a:p>
        </p:txBody>
      </p:sp>
      <p:cxnSp>
        <p:nvCxnSpPr>
          <p:cNvPr id="18" name="Straight Connector 17"/>
          <p:cNvCxnSpPr/>
          <p:nvPr userDrawn="1"/>
        </p:nvCxnSpPr>
        <p:spPr>
          <a:xfrm>
            <a:off x="2525165" y="6231764"/>
            <a:ext cx="0" cy="391471"/>
          </a:xfrm>
          <a:prstGeom prst="line">
            <a:avLst/>
          </a:prstGeom>
          <a:ln>
            <a:solidFill>
              <a:srgbClr val="398093"/>
            </a:solidFill>
          </a:ln>
        </p:spPr>
        <p:style>
          <a:lnRef idx="2">
            <a:schemeClr val="accent1"/>
          </a:lnRef>
          <a:fillRef idx="0">
            <a:schemeClr val="accent1"/>
          </a:fillRef>
          <a:effectRef idx="1">
            <a:schemeClr val="accent1"/>
          </a:effectRef>
          <a:fontRef idx="minor">
            <a:schemeClr val="tx1"/>
          </a:fontRef>
        </p:style>
      </p:cxnSp>
      <p:sp>
        <p:nvSpPr>
          <p:cNvPr id="21" name="Slide Number Placeholder 5"/>
          <p:cNvSpPr>
            <a:spLocks noGrp="1"/>
          </p:cNvSpPr>
          <p:nvPr>
            <p:ph type="sldNum" sz="quarter" idx="12"/>
          </p:nvPr>
        </p:nvSpPr>
        <p:spPr>
          <a:xfrm>
            <a:off x="10506516" y="6322604"/>
            <a:ext cx="1150569" cy="335079"/>
          </a:xfrm>
          <a:prstGeom prst="rect">
            <a:avLst/>
          </a:prstGeom>
        </p:spPr>
        <p:txBody>
          <a:bodyPr/>
          <a:lstStyle>
            <a:lvl1pPr algn="r">
              <a:defRPr sz="1000" b="1">
                <a:solidFill>
                  <a:schemeClr val="accent6"/>
                </a:solidFill>
                <a:latin typeface="Arial" panose="020B0604020202020204" pitchFamily="34" charset="0"/>
                <a:cs typeface="Arial" panose="020B0604020202020204" pitchFamily="34" charset="0"/>
              </a:defRPr>
            </a:lvl1pPr>
          </a:lstStyle>
          <a:p>
            <a:fld id="{3BD665AE-76F4-4BDF-A143-AC02A32F0E1D}" type="slidenum">
              <a:rPr lang="en-CA" smtClean="0"/>
              <a:pPr/>
              <a:t>‹#›</a:t>
            </a:fld>
            <a:endParaRPr lang="en-CA" dirty="0"/>
          </a:p>
        </p:txBody>
      </p:sp>
    </p:spTree>
    <p:extLst>
      <p:ext uri="{BB962C8B-B14F-4D97-AF65-F5344CB8AC3E}">
        <p14:creationId xmlns:p14="http://schemas.microsoft.com/office/powerpoint/2010/main" val="411098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TextBox 8"/>
          <p:cNvSpPr txBox="1"/>
          <p:nvPr userDrawn="1"/>
        </p:nvSpPr>
        <p:spPr>
          <a:xfrm>
            <a:off x="519223" y="6201718"/>
            <a:ext cx="2043953" cy="430887"/>
          </a:xfrm>
          <a:prstGeom prst="rect">
            <a:avLst/>
          </a:prstGeom>
          <a:noFill/>
        </p:spPr>
        <p:txBody>
          <a:bodyPr wrap="square" rtlCol="0">
            <a:spAutoFit/>
          </a:bodyPr>
          <a:lstStyle/>
          <a:p>
            <a:r>
              <a:rPr lang="en-US" sz="1050" b="1" dirty="0">
                <a:solidFill>
                  <a:srgbClr val="398093"/>
                </a:solidFill>
                <a:latin typeface="Arial" panose="020B0604020202020204" pitchFamily="34" charset="0"/>
                <a:cs typeface="Arial" panose="020B0604020202020204" pitchFamily="34" charset="0"/>
              </a:rPr>
              <a:t>CANADIAN</a:t>
            </a:r>
            <a:r>
              <a:rPr lang="en-US" sz="1050" b="1" baseline="0" dirty="0">
                <a:solidFill>
                  <a:srgbClr val="398093"/>
                </a:solidFill>
                <a:latin typeface="Arial" panose="020B0604020202020204" pitchFamily="34" charset="0"/>
                <a:cs typeface="Arial" panose="020B0604020202020204" pitchFamily="34" charset="0"/>
              </a:rPr>
              <a:t> CENTRE </a:t>
            </a:r>
            <a:r>
              <a:rPr lang="en-US" sz="1050" baseline="0" dirty="0">
                <a:solidFill>
                  <a:srgbClr val="398093"/>
                </a:solidFill>
                <a:latin typeface="Arial" panose="020B0604020202020204" pitchFamily="34" charset="0"/>
                <a:cs typeface="Arial" panose="020B0604020202020204" pitchFamily="34" charset="0"/>
              </a:rPr>
              <a:t>FOR</a:t>
            </a:r>
          </a:p>
          <a:p>
            <a:r>
              <a:rPr lang="en-US" sz="1050" b="1" baseline="0" dirty="0">
                <a:solidFill>
                  <a:srgbClr val="398093"/>
                </a:solidFill>
                <a:latin typeface="Arial" panose="020B0604020202020204" pitchFamily="34" charset="0"/>
                <a:cs typeface="Arial" panose="020B0604020202020204" pitchFamily="34" charset="0"/>
              </a:rPr>
              <a:t>CLIMATE SERVICES</a:t>
            </a:r>
            <a:endParaRPr lang="en-CA" sz="1050" b="1" dirty="0">
              <a:solidFill>
                <a:srgbClr val="398093"/>
              </a:solidFill>
              <a:latin typeface="Arial" panose="020B0604020202020204" pitchFamily="34" charset="0"/>
              <a:cs typeface="Arial" panose="020B0604020202020204" pitchFamily="34" charset="0"/>
            </a:endParaRPr>
          </a:p>
        </p:txBody>
      </p:sp>
      <p:sp>
        <p:nvSpPr>
          <p:cNvPr id="10" name="TextBox 9"/>
          <p:cNvSpPr txBox="1"/>
          <p:nvPr userDrawn="1"/>
        </p:nvSpPr>
        <p:spPr>
          <a:xfrm>
            <a:off x="2718482" y="6195904"/>
            <a:ext cx="2686505" cy="430887"/>
          </a:xfrm>
          <a:prstGeom prst="rect">
            <a:avLst/>
          </a:prstGeom>
          <a:noFill/>
        </p:spPr>
        <p:txBody>
          <a:bodyPr wrap="square" rtlCol="0">
            <a:spAutoFit/>
          </a:bodyPr>
          <a:lstStyle/>
          <a:p>
            <a:r>
              <a:rPr lang="fr-FR" sz="1050" b="1" kern="1200" baseline="0" dirty="0">
                <a:solidFill>
                  <a:srgbClr val="398093"/>
                </a:solidFill>
                <a:latin typeface="Arial" panose="020B0604020202020204" pitchFamily="34" charset="0"/>
                <a:ea typeface="+mn-ea"/>
                <a:cs typeface="Arial" panose="020B0604020202020204" pitchFamily="34" charset="0"/>
              </a:rPr>
              <a:t>CENTRE CANADIEN </a:t>
            </a:r>
            <a:r>
              <a:rPr lang="fr-FR" sz="1050" kern="1200" baseline="0" dirty="0">
                <a:solidFill>
                  <a:srgbClr val="398093"/>
                </a:solidFill>
                <a:latin typeface="Arial" panose="020B0604020202020204" pitchFamily="34" charset="0"/>
                <a:ea typeface="+mn-ea"/>
                <a:cs typeface="Arial" panose="020B0604020202020204" pitchFamily="34" charset="0"/>
              </a:rPr>
              <a:t>DES</a:t>
            </a:r>
          </a:p>
          <a:p>
            <a:r>
              <a:rPr lang="fr-FR" sz="1050" b="1" kern="1200" baseline="0" dirty="0">
                <a:solidFill>
                  <a:srgbClr val="398093"/>
                </a:solidFill>
                <a:latin typeface="Arial" panose="020B0604020202020204" pitchFamily="34" charset="0"/>
                <a:ea typeface="+mn-ea"/>
                <a:cs typeface="Arial" panose="020B0604020202020204" pitchFamily="34" charset="0"/>
              </a:rPr>
              <a:t>SERVICES CLIMATIQUES</a:t>
            </a:r>
            <a:endParaRPr lang="en-CA" sz="1050" b="1" kern="1200" baseline="0" dirty="0">
              <a:solidFill>
                <a:srgbClr val="398093"/>
              </a:solidFill>
              <a:latin typeface="Arial" panose="020B0604020202020204" pitchFamily="34" charset="0"/>
              <a:ea typeface="+mn-ea"/>
              <a:cs typeface="Arial" panose="020B0604020202020204" pitchFamily="34" charset="0"/>
            </a:endParaRPr>
          </a:p>
        </p:txBody>
      </p:sp>
      <p:cxnSp>
        <p:nvCxnSpPr>
          <p:cNvPr id="11" name="Straight Connector 10"/>
          <p:cNvCxnSpPr/>
          <p:nvPr userDrawn="1"/>
        </p:nvCxnSpPr>
        <p:spPr>
          <a:xfrm>
            <a:off x="2525165" y="6231764"/>
            <a:ext cx="0" cy="391471"/>
          </a:xfrm>
          <a:prstGeom prst="line">
            <a:avLst/>
          </a:prstGeom>
          <a:ln>
            <a:solidFill>
              <a:srgbClr val="398093"/>
            </a:solidFill>
          </a:ln>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12"/>
          </p:nvPr>
        </p:nvSpPr>
        <p:spPr>
          <a:xfrm>
            <a:off x="10506516" y="6322604"/>
            <a:ext cx="1150569" cy="335079"/>
          </a:xfrm>
          <a:prstGeom prst="rect">
            <a:avLst/>
          </a:prstGeom>
        </p:spPr>
        <p:txBody>
          <a:bodyPr/>
          <a:lstStyle>
            <a:lvl1pPr algn="r">
              <a:defRPr sz="1000" b="1">
                <a:solidFill>
                  <a:schemeClr val="accent6"/>
                </a:solidFill>
                <a:latin typeface="Arial" panose="020B0604020202020204" pitchFamily="34" charset="0"/>
                <a:cs typeface="Arial" panose="020B0604020202020204" pitchFamily="34" charset="0"/>
              </a:defRPr>
            </a:lvl1pPr>
          </a:lstStyle>
          <a:p>
            <a:fld id="{3BD665AE-76F4-4BDF-A143-AC02A32F0E1D}" type="slidenum">
              <a:rPr lang="en-CA" smtClean="0"/>
              <a:pPr/>
              <a:t>‹#›</a:t>
            </a:fld>
            <a:endParaRPr lang="en-CA" dirty="0"/>
          </a:p>
        </p:txBody>
      </p:sp>
    </p:spTree>
    <p:extLst>
      <p:ext uri="{BB962C8B-B14F-4D97-AF65-F5344CB8AC3E}">
        <p14:creationId xmlns:p14="http://schemas.microsoft.com/office/powerpoint/2010/main" val="238008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v2">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223" y="1504600"/>
            <a:ext cx="9732957" cy="2387600"/>
          </a:xfrm>
        </p:spPr>
        <p:txBody>
          <a:bodyPr anchor="b"/>
          <a:lstStyle>
            <a:lvl1pPr algn="l">
              <a:defRPr sz="6000">
                <a:solidFill>
                  <a:schemeClr val="bg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519224" y="3984275"/>
            <a:ext cx="9144000" cy="1655762"/>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8" name="TextBox 7"/>
          <p:cNvSpPr txBox="1"/>
          <p:nvPr userDrawn="1"/>
        </p:nvSpPr>
        <p:spPr>
          <a:xfrm>
            <a:off x="519223" y="6192107"/>
            <a:ext cx="2043953" cy="430887"/>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CANADIAN</a:t>
            </a:r>
            <a:r>
              <a:rPr lang="en-US" sz="1050" b="1" baseline="0" dirty="0">
                <a:solidFill>
                  <a:schemeClr val="bg1"/>
                </a:solidFill>
                <a:latin typeface="Arial" panose="020B0604020202020204" pitchFamily="34" charset="0"/>
                <a:cs typeface="Arial" panose="020B0604020202020204" pitchFamily="34" charset="0"/>
              </a:rPr>
              <a:t> CENTRE </a:t>
            </a:r>
            <a:r>
              <a:rPr lang="en-US" sz="1050" baseline="0" dirty="0">
                <a:solidFill>
                  <a:schemeClr val="bg1"/>
                </a:solidFill>
                <a:latin typeface="Arial" panose="020B0604020202020204" pitchFamily="34" charset="0"/>
                <a:cs typeface="Arial" panose="020B0604020202020204" pitchFamily="34" charset="0"/>
              </a:rPr>
              <a:t>FOR</a:t>
            </a:r>
          </a:p>
          <a:p>
            <a:r>
              <a:rPr lang="en-US" sz="1050" b="1" baseline="0" dirty="0">
                <a:solidFill>
                  <a:schemeClr val="bg1"/>
                </a:solidFill>
                <a:latin typeface="Arial" panose="020B0604020202020204" pitchFamily="34" charset="0"/>
                <a:cs typeface="Arial" panose="020B0604020202020204" pitchFamily="34" charset="0"/>
              </a:rPr>
              <a:t>CLIMATE SERVICES</a:t>
            </a:r>
            <a:endParaRPr lang="en-CA" sz="1050" b="1"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2718482" y="6186293"/>
            <a:ext cx="2686505" cy="430887"/>
          </a:xfrm>
          <a:prstGeom prst="rect">
            <a:avLst/>
          </a:prstGeom>
          <a:noFill/>
        </p:spPr>
        <p:txBody>
          <a:bodyPr wrap="square" rtlCol="0">
            <a:spAutoFit/>
          </a:bodyPr>
          <a:lstStyle/>
          <a:p>
            <a:r>
              <a:rPr lang="fr-FR" sz="1050" b="1" kern="1200" baseline="0" dirty="0">
                <a:solidFill>
                  <a:schemeClr val="bg1"/>
                </a:solidFill>
                <a:latin typeface="Arial" panose="020B0604020202020204" pitchFamily="34" charset="0"/>
                <a:ea typeface="+mn-ea"/>
                <a:cs typeface="Arial" panose="020B0604020202020204" pitchFamily="34" charset="0"/>
              </a:rPr>
              <a:t>CENTRE CANADIEN </a:t>
            </a:r>
            <a:r>
              <a:rPr lang="fr-FR" sz="1050" kern="1200" baseline="0" dirty="0">
                <a:solidFill>
                  <a:schemeClr val="bg1"/>
                </a:solidFill>
                <a:latin typeface="Arial" panose="020B0604020202020204" pitchFamily="34" charset="0"/>
                <a:ea typeface="+mn-ea"/>
                <a:cs typeface="Arial" panose="020B0604020202020204" pitchFamily="34" charset="0"/>
              </a:rPr>
              <a:t>DES</a:t>
            </a:r>
          </a:p>
          <a:p>
            <a:r>
              <a:rPr lang="fr-FR" sz="1050" b="1" kern="1200" baseline="0" dirty="0">
                <a:solidFill>
                  <a:schemeClr val="bg1"/>
                </a:solidFill>
                <a:latin typeface="Arial" panose="020B0604020202020204" pitchFamily="34" charset="0"/>
                <a:ea typeface="+mn-ea"/>
                <a:cs typeface="Arial" panose="020B0604020202020204" pitchFamily="34" charset="0"/>
              </a:rPr>
              <a:t>SERVICES CLIMATIQUES</a:t>
            </a:r>
            <a:endParaRPr lang="en-CA" sz="1050" b="1" kern="1200" baseline="0" dirty="0">
              <a:solidFill>
                <a:schemeClr val="bg1"/>
              </a:solidFill>
              <a:latin typeface="Arial" panose="020B0604020202020204" pitchFamily="34" charset="0"/>
              <a:ea typeface="+mn-ea"/>
              <a:cs typeface="Arial" panose="020B0604020202020204" pitchFamily="34" charset="0"/>
            </a:endParaRPr>
          </a:p>
        </p:txBody>
      </p:sp>
      <p:cxnSp>
        <p:nvCxnSpPr>
          <p:cNvPr id="10" name="Straight Connector 9"/>
          <p:cNvCxnSpPr/>
          <p:nvPr userDrawn="1"/>
        </p:nvCxnSpPr>
        <p:spPr>
          <a:xfrm>
            <a:off x="2525165" y="6225709"/>
            <a:ext cx="0" cy="3914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399" y="303208"/>
            <a:ext cx="1668943" cy="373726"/>
          </a:xfrm>
          <a:prstGeom prst="rect">
            <a:avLst/>
          </a:prstGeom>
        </p:spPr>
      </p:pic>
      <p:pic>
        <p:nvPicPr>
          <p:cNvPr id="14" name="Picture 13"/>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519223" y="346760"/>
            <a:ext cx="4506949" cy="286623"/>
          </a:xfrm>
          <a:prstGeom prst="rect">
            <a:avLst/>
          </a:prstGeom>
        </p:spPr>
      </p:pic>
    </p:spTree>
    <p:extLst>
      <p:ext uri="{BB962C8B-B14F-4D97-AF65-F5344CB8AC3E}">
        <p14:creationId xmlns:p14="http://schemas.microsoft.com/office/powerpoint/2010/main" val="3993278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v3">
    <p:bg>
      <p:bgPr>
        <a:blipFill dpi="0" rotWithShape="1">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223" y="1494440"/>
            <a:ext cx="9732957" cy="2387600"/>
          </a:xfrm>
        </p:spPr>
        <p:txBody>
          <a:bodyPr anchor="b"/>
          <a:lstStyle>
            <a:lvl1pPr algn="l">
              <a:defRPr sz="6000">
                <a:solidFill>
                  <a:schemeClr val="tx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519224" y="3974115"/>
            <a:ext cx="9144000" cy="1655762"/>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8" name="TextBox 7"/>
          <p:cNvSpPr txBox="1"/>
          <p:nvPr userDrawn="1"/>
        </p:nvSpPr>
        <p:spPr>
          <a:xfrm>
            <a:off x="519223" y="6192107"/>
            <a:ext cx="2043953" cy="430887"/>
          </a:xfrm>
          <a:prstGeom prst="rect">
            <a:avLst/>
          </a:prstGeom>
          <a:noFill/>
        </p:spPr>
        <p:txBody>
          <a:bodyPr wrap="square" rtlCol="0">
            <a:spAutoFit/>
          </a:bodyPr>
          <a:lstStyle/>
          <a:p>
            <a:r>
              <a:rPr lang="en-US" sz="1050" b="1" dirty="0">
                <a:solidFill>
                  <a:schemeClr val="tx1"/>
                </a:solidFill>
                <a:latin typeface="Arial" panose="020B0604020202020204" pitchFamily="34" charset="0"/>
                <a:cs typeface="Arial" panose="020B0604020202020204" pitchFamily="34" charset="0"/>
              </a:rPr>
              <a:t>CANADIAN</a:t>
            </a:r>
            <a:r>
              <a:rPr lang="en-US" sz="1050" b="1" baseline="0" dirty="0">
                <a:solidFill>
                  <a:schemeClr val="tx1"/>
                </a:solidFill>
                <a:latin typeface="Arial" panose="020B0604020202020204" pitchFamily="34" charset="0"/>
                <a:cs typeface="Arial" panose="020B0604020202020204" pitchFamily="34" charset="0"/>
              </a:rPr>
              <a:t> CENTRE </a:t>
            </a:r>
            <a:r>
              <a:rPr lang="en-US" sz="1050" baseline="0" dirty="0">
                <a:solidFill>
                  <a:schemeClr val="tx1"/>
                </a:solidFill>
                <a:latin typeface="Arial" panose="020B0604020202020204" pitchFamily="34" charset="0"/>
                <a:cs typeface="Arial" panose="020B0604020202020204" pitchFamily="34" charset="0"/>
              </a:rPr>
              <a:t>FOR</a:t>
            </a:r>
          </a:p>
          <a:p>
            <a:r>
              <a:rPr lang="en-US" sz="1050" b="1" baseline="0" dirty="0">
                <a:solidFill>
                  <a:schemeClr val="tx1"/>
                </a:solidFill>
                <a:latin typeface="Arial" panose="020B0604020202020204" pitchFamily="34" charset="0"/>
                <a:cs typeface="Arial" panose="020B0604020202020204" pitchFamily="34" charset="0"/>
              </a:rPr>
              <a:t>CLIMATE SERVICES</a:t>
            </a:r>
            <a:endParaRPr lang="en-CA" sz="1050" b="1" dirty="0">
              <a:solidFill>
                <a:schemeClr val="tx1"/>
              </a:solidFill>
              <a:latin typeface="Arial" panose="020B0604020202020204" pitchFamily="34" charset="0"/>
              <a:cs typeface="Arial" panose="020B0604020202020204" pitchFamily="34" charset="0"/>
            </a:endParaRPr>
          </a:p>
        </p:txBody>
      </p:sp>
      <p:sp>
        <p:nvSpPr>
          <p:cNvPr id="9" name="TextBox 8"/>
          <p:cNvSpPr txBox="1"/>
          <p:nvPr userDrawn="1"/>
        </p:nvSpPr>
        <p:spPr>
          <a:xfrm>
            <a:off x="2718482" y="6186293"/>
            <a:ext cx="2686505" cy="430887"/>
          </a:xfrm>
          <a:prstGeom prst="rect">
            <a:avLst/>
          </a:prstGeom>
          <a:noFill/>
        </p:spPr>
        <p:txBody>
          <a:bodyPr wrap="square" rtlCol="0">
            <a:spAutoFit/>
          </a:bodyPr>
          <a:lstStyle/>
          <a:p>
            <a:r>
              <a:rPr lang="fr-FR" sz="1050" b="1" kern="1200" baseline="0" dirty="0">
                <a:solidFill>
                  <a:schemeClr val="tx1"/>
                </a:solidFill>
                <a:latin typeface="Arial" panose="020B0604020202020204" pitchFamily="34" charset="0"/>
                <a:ea typeface="+mn-ea"/>
                <a:cs typeface="Arial" panose="020B0604020202020204" pitchFamily="34" charset="0"/>
              </a:rPr>
              <a:t>CENTRE CANADIEN </a:t>
            </a:r>
            <a:r>
              <a:rPr lang="fr-FR" sz="1050" kern="1200" baseline="0" dirty="0">
                <a:solidFill>
                  <a:schemeClr val="tx1"/>
                </a:solidFill>
                <a:latin typeface="Arial" panose="020B0604020202020204" pitchFamily="34" charset="0"/>
                <a:ea typeface="+mn-ea"/>
                <a:cs typeface="Arial" panose="020B0604020202020204" pitchFamily="34" charset="0"/>
              </a:rPr>
              <a:t>DES</a:t>
            </a:r>
          </a:p>
          <a:p>
            <a:r>
              <a:rPr lang="fr-FR" sz="1050" b="1" kern="1200" baseline="0" dirty="0">
                <a:solidFill>
                  <a:schemeClr val="tx1"/>
                </a:solidFill>
                <a:latin typeface="Arial" panose="020B0604020202020204" pitchFamily="34" charset="0"/>
                <a:ea typeface="+mn-ea"/>
                <a:cs typeface="Arial" panose="020B0604020202020204" pitchFamily="34" charset="0"/>
              </a:rPr>
              <a:t>SERVICES CLIMATIQUES</a:t>
            </a:r>
            <a:endParaRPr lang="en-CA" sz="1050" b="1" kern="1200" baseline="0" dirty="0">
              <a:solidFill>
                <a:schemeClr val="tx1"/>
              </a:solidFill>
              <a:latin typeface="Arial" panose="020B0604020202020204" pitchFamily="34" charset="0"/>
              <a:ea typeface="+mn-ea"/>
              <a:cs typeface="Arial" panose="020B0604020202020204" pitchFamily="34" charset="0"/>
            </a:endParaRPr>
          </a:p>
        </p:txBody>
      </p:sp>
      <p:cxnSp>
        <p:nvCxnSpPr>
          <p:cNvPr id="10" name="Straight Connector 9"/>
          <p:cNvCxnSpPr/>
          <p:nvPr userDrawn="1"/>
        </p:nvCxnSpPr>
        <p:spPr>
          <a:xfrm>
            <a:off x="2525165" y="6225709"/>
            <a:ext cx="0" cy="3914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399" y="309263"/>
            <a:ext cx="1668943" cy="373726"/>
          </a:xfrm>
          <a:prstGeom prst="rect">
            <a:avLst/>
          </a:prstGeom>
        </p:spPr>
      </p:pic>
      <p:pic>
        <p:nvPicPr>
          <p:cNvPr id="14" name="Picture 13"/>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519223" y="352815"/>
            <a:ext cx="4506949" cy="286623"/>
          </a:xfrm>
          <a:prstGeom prst="rect">
            <a:avLst/>
          </a:prstGeom>
        </p:spPr>
      </p:pic>
    </p:spTree>
    <p:extLst>
      <p:ext uri="{BB962C8B-B14F-4D97-AF65-F5344CB8AC3E}">
        <p14:creationId xmlns:p14="http://schemas.microsoft.com/office/powerpoint/2010/main" val="2945477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v4">
    <p:bg>
      <p:bgPr>
        <a:blipFill dpi="0"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223" y="1494440"/>
            <a:ext cx="9732957" cy="2387600"/>
          </a:xfrm>
        </p:spPr>
        <p:txBody>
          <a:bodyPr anchor="b"/>
          <a:lstStyle>
            <a:lvl1pPr algn="l">
              <a:defRPr sz="6000">
                <a:solidFill>
                  <a:srgbClr val="567A83"/>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519224" y="3974115"/>
            <a:ext cx="9144000" cy="1655762"/>
          </a:xfrm>
        </p:spPr>
        <p:txBody>
          <a:bodyPr>
            <a:normAutofit/>
          </a:bodyPr>
          <a:lstStyle>
            <a:lvl1pPr marL="0" indent="0" algn="l">
              <a:buNone/>
              <a:defRPr sz="1800">
                <a:solidFill>
                  <a:srgbClr val="567A8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8" name="TextBox 7"/>
          <p:cNvSpPr txBox="1"/>
          <p:nvPr userDrawn="1"/>
        </p:nvSpPr>
        <p:spPr>
          <a:xfrm>
            <a:off x="519223" y="6192107"/>
            <a:ext cx="2043953" cy="430887"/>
          </a:xfrm>
          <a:prstGeom prst="rect">
            <a:avLst/>
          </a:prstGeom>
          <a:noFill/>
        </p:spPr>
        <p:txBody>
          <a:bodyPr wrap="square" rtlCol="0">
            <a:spAutoFit/>
          </a:bodyPr>
          <a:lstStyle/>
          <a:p>
            <a:r>
              <a:rPr lang="en-US" sz="1050" b="1" dirty="0">
                <a:solidFill>
                  <a:srgbClr val="567A83"/>
                </a:solidFill>
                <a:latin typeface="Arial" panose="020B0604020202020204" pitchFamily="34" charset="0"/>
                <a:cs typeface="Arial" panose="020B0604020202020204" pitchFamily="34" charset="0"/>
              </a:rPr>
              <a:t>CANADIAN</a:t>
            </a:r>
            <a:r>
              <a:rPr lang="en-US" sz="1050" b="1" baseline="0" dirty="0">
                <a:solidFill>
                  <a:srgbClr val="567A83"/>
                </a:solidFill>
                <a:latin typeface="Arial" panose="020B0604020202020204" pitchFamily="34" charset="0"/>
                <a:cs typeface="Arial" panose="020B0604020202020204" pitchFamily="34" charset="0"/>
              </a:rPr>
              <a:t> CENTRE </a:t>
            </a:r>
            <a:r>
              <a:rPr lang="en-US" sz="1050" baseline="0" dirty="0">
                <a:solidFill>
                  <a:srgbClr val="567A83"/>
                </a:solidFill>
                <a:latin typeface="Arial" panose="020B0604020202020204" pitchFamily="34" charset="0"/>
                <a:cs typeface="Arial" panose="020B0604020202020204" pitchFamily="34" charset="0"/>
              </a:rPr>
              <a:t>FOR</a:t>
            </a:r>
          </a:p>
          <a:p>
            <a:r>
              <a:rPr lang="en-US" sz="1050" b="1" baseline="0" dirty="0">
                <a:solidFill>
                  <a:srgbClr val="567A83"/>
                </a:solidFill>
                <a:latin typeface="Arial" panose="020B0604020202020204" pitchFamily="34" charset="0"/>
                <a:cs typeface="Arial" panose="020B0604020202020204" pitchFamily="34" charset="0"/>
              </a:rPr>
              <a:t>CLIMATE SERVICES</a:t>
            </a:r>
            <a:endParaRPr lang="en-CA" sz="1050" b="1" dirty="0">
              <a:solidFill>
                <a:srgbClr val="567A83"/>
              </a:solidFill>
              <a:latin typeface="Arial" panose="020B0604020202020204" pitchFamily="34" charset="0"/>
              <a:cs typeface="Arial" panose="020B0604020202020204" pitchFamily="34" charset="0"/>
            </a:endParaRPr>
          </a:p>
        </p:txBody>
      </p:sp>
      <p:sp>
        <p:nvSpPr>
          <p:cNvPr id="9" name="TextBox 8"/>
          <p:cNvSpPr txBox="1"/>
          <p:nvPr userDrawn="1"/>
        </p:nvSpPr>
        <p:spPr>
          <a:xfrm>
            <a:off x="2718482" y="6186293"/>
            <a:ext cx="2686505" cy="430887"/>
          </a:xfrm>
          <a:prstGeom prst="rect">
            <a:avLst/>
          </a:prstGeom>
          <a:noFill/>
        </p:spPr>
        <p:txBody>
          <a:bodyPr wrap="square" rtlCol="0">
            <a:spAutoFit/>
          </a:bodyPr>
          <a:lstStyle/>
          <a:p>
            <a:r>
              <a:rPr lang="fr-FR" sz="1050" b="1" kern="1200" baseline="0" dirty="0">
                <a:solidFill>
                  <a:srgbClr val="567A83"/>
                </a:solidFill>
                <a:latin typeface="Arial" panose="020B0604020202020204" pitchFamily="34" charset="0"/>
                <a:ea typeface="+mn-ea"/>
                <a:cs typeface="Arial" panose="020B0604020202020204" pitchFamily="34" charset="0"/>
              </a:rPr>
              <a:t>CENTRE CANADIEN </a:t>
            </a:r>
            <a:r>
              <a:rPr lang="fr-FR" sz="1050" kern="1200" baseline="0" dirty="0">
                <a:solidFill>
                  <a:srgbClr val="567A83"/>
                </a:solidFill>
                <a:latin typeface="Arial" panose="020B0604020202020204" pitchFamily="34" charset="0"/>
                <a:ea typeface="+mn-ea"/>
                <a:cs typeface="Arial" panose="020B0604020202020204" pitchFamily="34" charset="0"/>
              </a:rPr>
              <a:t>DES</a:t>
            </a:r>
          </a:p>
          <a:p>
            <a:r>
              <a:rPr lang="fr-FR" sz="1050" b="1" kern="1200" baseline="0" dirty="0">
                <a:solidFill>
                  <a:srgbClr val="567A83"/>
                </a:solidFill>
                <a:latin typeface="Arial" panose="020B0604020202020204" pitchFamily="34" charset="0"/>
                <a:ea typeface="+mn-ea"/>
                <a:cs typeface="Arial" panose="020B0604020202020204" pitchFamily="34" charset="0"/>
              </a:rPr>
              <a:t>SERVICES CLIMATIQUES</a:t>
            </a:r>
            <a:endParaRPr lang="en-CA" sz="1050" b="1" kern="1200" baseline="0" dirty="0">
              <a:solidFill>
                <a:srgbClr val="567A83"/>
              </a:solidFill>
              <a:latin typeface="Arial" panose="020B0604020202020204" pitchFamily="34" charset="0"/>
              <a:ea typeface="+mn-ea"/>
              <a:cs typeface="Arial" panose="020B0604020202020204" pitchFamily="34" charset="0"/>
            </a:endParaRPr>
          </a:p>
        </p:txBody>
      </p:sp>
      <p:cxnSp>
        <p:nvCxnSpPr>
          <p:cNvPr id="10" name="Straight Connector 9"/>
          <p:cNvCxnSpPr/>
          <p:nvPr userDrawn="1"/>
        </p:nvCxnSpPr>
        <p:spPr>
          <a:xfrm>
            <a:off x="2525165" y="6225709"/>
            <a:ext cx="0" cy="391471"/>
          </a:xfrm>
          <a:prstGeom prst="line">
            <a:avLst/>
          </a:prstGeom>
          <a:ln>
            <a:solidFill>
              <a:srgbClr val="567A83"/>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058399" y="309263"/>
            <a:ext cx="1668943" cy="373726"/>
          </a:xfrm>
          <a:prstGeom prst="rect">
            <a:avLst/>
          </a:prstGeom>
        </p:spPr>
      </p:pic>
      <p:pic>
        <p:nvPicPr>
          <p:cNvPr id="14" name="Picture 13"/>
          <p:cNvPicPr>
            <a:picLocks/>
          </p:cNvPicPr>
          <p:nvPr userDrawn="1"/>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19223" y="352815"/>
            <a:ext cx="4506949" cy="286623"/>
          </a:xfrm>
          <a:prstGeom prst="rect">
            <a:avLst/>
          </a:prstGeom>
        </p:spPr>
      </p:pic>
    </p:spTree>
    <p:extLst>
      <p:ext uri="{BB962C8B-B14F-4D97-AF65-F5344CB8AC3E}">
        <p14:creationId xmlns:p14="http://schemas.microsoft.com/office/powerpoint/2010/main" val="326869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lour background 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223" y="1474120"/>
            <a:ext cx="9732957" cy="2387600"/>
          </a:xfrm>
        </p:spPr>
        <p:txBody>
          <a:bodyPr anchor="b"/>
          <a:lstStyle>
            <a:lvl1pPr algn="l">
              <a:defRPr sz="6000">
                <a:solidFill>
                  <a:schemeClr val="bg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519224" y="3953795"/>
            <a:ext cx="9144000" cy="1655762"/>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8" name="TextBox 7"/>
          <p:cNvSpPr txBox="1"/>
          <p:nvPr userDrawn="1"/>
        </p:nvSpPr>
        <p:spPr>
          <a:xfrm>
            <a:off x="519223" y="6198162"/>
            <a:ext cx="2043953" cy="430887"/>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CANADIAN</a:t>
            </a:r>
            <a:r>
              <a:rPr lang="en-US" sz="1050" b="1" baseline="0" dirty="0">
                <a:solidFill>
                  <a:schemeClr val="bg1"/>
                </a:solidFill>
                <a:latin typeface="Arial" panose="020B0604020202020204" pitchFamily="34" charset="0"/>
                <a:cs typeface="Arial" panose="020B0604020202020204" pitchFamily="34" charset="0"/>
              </a:rPr>
              <a:t> CENTRE </a:t>
            </a:r>
            <a:r>
              <a:rPr lang="en-US" sz="1050" baseline="0" dirty="0">
                <a:solidFill>
                  <a:schemeClr val="bg1"/>
                </a:solidFill>
                <a:latin typeface="Arial" panose="020B0604020202020204" pitchFamily="34" charset="0"/>
                <a:cs typeface="Arial" panose="020B0604020202020204" pitchFamily="34" charset="0"/>
              </a:rPr>
              <a:t>FOR</a:t>
            </a:r>
          </a:p>
          <a:p>
            <a:r>
              <a:rPr lang="en-US" sz="1050" b="1" baseline="0" dirty="0">
                <a:solidFill>
                  <a:schemeClr val="bg1"/>
                </a:solidFill>
                <a:latin typeface="Arial" panose="020B0604020202020204" pitchFamily="34" charset="0"/>
                <a:cs typeface="Arial" panose="020B0604020202020204" pitchFamily="34" charset="0"/>
              </a:rPr>
              <a:t>CLIMATE SERVICES</a:t>
            </a:r>
            <a:endParaRPr lang="en-CA" sz="1050" b="1"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2718482" y="6192348"/>
            <a:ext cx="2686505" cy="430887"/>
          </a:xfrm>
          <a:prstGeom prst="rect">
            <a:avLst/>
          </a:prstGeom>
          <a:noFill/>
        </p:spPr>
        <p:txBody>
          <a:bodyPr wrap="square" rtlCol="0">
            <a:spAutoFit/>
          </a:bodyPr>
          <a:lstStyle/>
          <a:p>
            <a:r>
              <a:rPr lang="fr-FR" sz="1050" b="1" kern="1200" baseline="0" dirty="0">
                <a:solidFill>
                  <a:schemeClr val="bg1"/>
                </a:solidFill>
                <a:latin typeface="Arial" panose="020B0604020202020204" pitchFamily="34" charset="0"/>
                <a:ea typeface="+mn-ea"/>
                <a:cs typeface="Arial" panose="020B0604020202020204" pitchFamily="34" charset="0"/>
              </a:rPr>
              <a:t>CENTRE CANADIEN </a:t>
            </a:r>
            <a:r>
              <a:rPr lang="fr-FR" sz="1050" kern="1200" baseline="0" dirty="0">
                <a:solidFill>
                  <a:schemeClr val="bg1"/>
                </a:solidFill>
                <a:latin typeface="Arial" panose="020B0604020202020204" pitchFamily="34" charset="0"/>
                <a:ea typeface="+mn-ea"/>
                <a:cs typeface="Arial" panose="020B0604020202020204" pitchFamily="34" charset="0"/>
              </a:rPr>
              <a:t>DES</a:t>
            </a:r>
          </a:p>
          <a:p>
            <a:r>
              <a:rPr lang="fr-FR" sz="1050" b="1" kern="1200" baseline="0" dirty="0">
                <a:solidFill>
                  <a:schemeClr val="bg1"/>
                </a:solidFill>
                <a:latin typeface="Arial" panose="020B0604020202020204" pitchFamily="34" charset="0"/>
                <a:ea typeface="+mn-ea"/>
                <a:cs typeface="Arial" panose="020B0604020202020204" pitchFamily="34" charset="0"/>
              </a:rPr>
              <a:t>SERVICES CLIMATIQUES</a:t>
            </a:r>
            <a:endParaRPr lang="en-CA" sz="1050" b="1" kern="1200" baseline="0" dirty="0">
              <a:solidFill>
                <a:schemeClr val="bg1"/>
              </a:solidFill>
              <a:latin typeface="Arial" panose="020B0604020202020204" pitchFamily="34" charset="0"/>
              <a:ea typeface="+mn-ea"/>
              <a:cs typeface="Arial" panose="020B0604020202020204" pitchFamily="34" charset="0"/>
            </a:endParaRPr>
          </a:p>
        </p:txBody>
      </p:sp>
      <p:cxnSp>
        <p:nvCxnSpPr>
          <p:cNvPr id="10" name="Straight Connector 9"/>
          <p:cNvCxnSpPr/>
          <p:nvPr userDrawn="1"/>
        </p:nvCxnSpPr>
        <p:spPr>
          <a:xfrm>
            <a:off x="2525165" y="6231764"/>
            <a:ext cx="0" cy="3914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363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lour background 2">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223" y="1474120"/>
            <a:ext cx="9732957" cy="2387600"/>
          </a:xfrm>
        </p:spPr>
        <p:txBody>
          <a:bodyPr anchor="b"/>
          <a:lstStyle>
            <a:lvl1pPr algn="l">
              <a:defRPr sz="6000">
                <a:solidFill>
                  <a:schemeClr val="tx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519224" y="3953795"/>
            <a:ext cx="9144000" cy="1655762"/>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8" name="TextBox 7"/>
          <p:cNvSpPr txBox="1"/>
          <p:nvPr userDrawn="1"/>
        </p:nvSpPr>
        <p:spPr>
          <a:xfrm>
            <a:off x="519223" y="6198162"/>
            <a:ext cx="2043953" cy="430887"/>
          </a:xfrm>
          <a:prstGeom prst="rect">
            <a:avLst/>
          </a:prstGeom>
          <a:noFill/>
        </p:spPr>
        <p:txBody>
          <a:bodyPr wrap="square" rtlCol="0">
            <a:spAutoFit/>
          </a:bodyPr>
          <a:lstStyle/>
          <a:p>
            <a:r>
              <a:rPr lang="en-US" sz="1050" b="1" dirty="0">
                <a:solidFill>
                  <a:schemeClr val="tx1"/>
                </a:solidFill>
                <a:latin typeface="Arial" panose="020B0604020202020204" pitchFamily="34" charset="0"/>
                <a:cs typeface="Arial" panose="020B0604020202020204" pitchFamily="34" charset="0"/>
              </a:rPr>
              <a:t>CANADIAN</a:t>
            </a:r>
            <a:r>
              <a:rPr lang="en-US" sz="1050" b="1" baseline="0" dirty="0">
                <a:solidFill>
                  <a:schemeClr val="tx1"/>
                </a:solidFill>
                <a:latin typeface="Arial" panose="020B0604020202020204" pitchFamily="34" charset="0"/>
                <a:cs typeface="Arial" panose="020B0604020202020204" pitchFamily="34" charset="0"/>
              </a:rPr>
              <a:t> CENTRE </a:t>
            </a:r>
            <a:r>
              <a:rPr lang="en-US" sz="1050" baseline="0" dirty="0">
                <a:solidFill>
                  <a:schemeClr val="tx1"/>
                </a:solidFill>
                <a:latin typeface="Arial" panose="020B0604020202020204" pitchFamily="34" charset="0"/>
                <a:cs typeface="Arial" panose="020B0604020202020204" pitchFamily="34" charset="0"/>
              </a:rPr>
              <a:t>FOR</a:t>
            </a:r>
          </a:p>
          <a:p>
            <a:r>
              <a:rPr lang="en-US" sz="1050" b="1" baseline="0" dirty="0">
                <a:solidFill>
                  <a:schemeClr val="tx1"/>
                </a:solidFill>
                <a:latin typeface="Arial" panose="020B0604020202020204" pitchFamily="34" charset="0"/>
                <a:cs typeface="Arial" panose="020B0604020202020204" pitchFamily="34" charset="0"/>
              </a:rPr>
              <a:t>CLIMATE SERVICES</a:t>
            </a:r>
            <a:endParaRPr lang="en-CA" sz="1050" b="1" dirty="0">
              <a:solidFill>
                <a:schemeClr val="tx1"/>
              </a:solidFill>
              <a:latin typeface="Arial" panose="020B0604020202020204" pitchFamily="34" charset="0"/>
              <a:cs typeface="Arial" panose="020B0604020202020204" pitchFamily="34" charset="0"/>
            </a:endParaRPr>
          </a:p>
        </p:txBody>
      </p:sp>
      <p:sp>
        <p:nvSpPr>
          <p:cNvPr id="9" name="TextBox 8"/>
          <p:cNvSpPr txBox="1"/>
          <p:nvPr userDrawn="1"/>
        </p:nvSpPr>
        <p:spPr>
          <a:xfrm>
            <a:off x="2718482" y="6192348"/>
            <a:ext cx="2686505" cy="430887"/>
          </a:xfrm>
          <a:prstGeom prst="rect">
            <a:avLst/>
          </a:prstGeom>
          <a:noFill/>
        </p:spPr>
        <p:txBody>
          <a:bodyPr wrap="square" rtlCol="0">
            <a:spAutoFit/>
          </a:bodyPr>
          <a:lstStyle/>
          <a:p>
            <a:r>
              <a:rPr lang="fr-FR" sz="1050" b="1" kern="1200" baseline="0" dirty="0">
                <a:solidFill>
                  <a:schemeClr val="tx1"/>
                </a:solidFill>
                <a:latin typeface="Arial" panose="020B0604020202020204" pitchFamily="34" charset="0"/>
                <a:ea typeface="+mn-ea"/>
                <a:cs typeface="Arial" panose="020B0604020202020204" pitchFamily="34" charset="0"/>
              </a:rPr>
              <a:t>CENTRE CANADIEN </a:t>
            </a:r>
            <a:r>
              <a:rPr lang="fr-FR" sz="1050" kern="1200" baseline="0" dirty="0">
                <a:solidFill>
                  <a:schemeClr val="tx1"/>
                </a:solidFill>
                <a:latin typeface="Arial" panose="020B0604020202020204" pitchFamily="34" charset="0"/>
                <a:ea typeface="+mn-ea"/>
                <a:cs typeface="Arial" panose="020B0604020202020204" pitchFamily="34" charset="0"/>
              </a:rPr>
              <a:t>DES</a:t>
            </a:r>
          </a:p>
          <a:p>
            <a:r>
              <a:rPr lang="fr-FR" sz="1050" b="1" kern="1200" baseline="0" dirty="0">
                <a:solidFill>
                  <a:schemeClr val="tx1"/>
                </a:solidFill>
                <a:latin typeface="Arial" panose="020B0604020202020204" pitchFamily="34" charset="0"/>
                <a:ea typeface="+mn-ea"/>
                <a:cs typeface="Arial" panose="020B0604020202020204" pitchFamily="34" charset="0"/>
              </a:rPr>
              <a:t>SERVICES CLIMATIQUES</a:t>
            </a:r>
            <a:endParaRPr lang="en-CA" sz="1050" b="1" kern="1200" baseline="0" dirty="0">
              <a:solidFill>
                <a:schemeClr val="tx1"/>
              </a:solidFill>
              <a:latin typeface="Arial" panose="020B0604020202020204" pitchFamily="34" charset="0"/>
              <a:ea typeface="+mn-ea"/>
              <a:cs typeface="Arial" panose="020B0604020202020204" pitchFamily="34" charset="0"/>
            </a:endParaRPr>
          </a:p>
        </p:txBody>
      </p:sp>
      <p:cxnSp>
        <p:nvCxnSpPr>
          <p:cNvPr id="10" name="Straight Connector 9"/>
          <p:cNvCxnSpPr/>
          <p:nvPr userDrawn="1"/>
        </p:nvCxnSpPr>
        <p:spPr>
          <a:xfrm>
            <a:off x="2525165" y="6231764"/>
            <a:ext cx="0" cy="3914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332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olour background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223" y="1474120"/>
            <a:ext cx="9732957" cy="2387600"/>
          </a:xfrm>
        </p:spPr>
        <p:txBody>
          <a:bodyPr anchor="b"/>
          <a:lstStyle>
            <a:lvl1pPr algn="l">
              <a:defRPr sz="6000">
                <a:solidFill>
                  <a:schemeClr val="bg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519224" y="3953795"/>
            <a:ext cx="9144000" cy="1655762"/>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8" name="TextBox 7"/>
          <p:cNvSpPr txBox="1"/>
          <p:nvPr userDrawn="1"/>
        </p:nvSpPr>
        <p:spPr>
          <a:xfrm>
            <a:off x="519223" y="6198162"/>
            <a:ext cx="2043953" cy="430887"/>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CANADIAN</a:t>
            </a:r>
            <a:r>
              <a:rPr lang="en-US" sz="1050" b="1" baseline="0" dirty="0">
                <a:solidFill>
                  <a:schemeClr val="bg1"/>
                </a:solidFill>
                <a:latin typeface="Arial" panose="020B0604020202020204" pitchFamily="34" charset="0"/>
                <a:cs typeface="Arial" panose="020B0604020202020204" pitchFamily="34" charset="0"/>
              </a:rPr>
              <a:t> CENTRE </a:t>
            </a:r>
            <a:r>
              <a:rPr lang="en-US" sz="1050" baseline="0" dirty="0">
                <a:solidFill>
                  <a:schemeClr val="bg1"/>
                </a:solidFill>
                <a:latin typeface="Arial" panose="020B0604020202020204" pitchFamily="34" charset="0"/>
                <a:cs typeface="Arial" panose="020B0604020202020204" pitchFamily="34" charset="0"/>
              </a:rPr>
              <a:t>FOR</a:t>
            </a:r>
          </a:p>
          <a:p>
            <a:r>
              <a:rPr lang="en-US" sz="1050" b="1" baseline="0" dirty="0">
                <a:solidFill>
                  <a:schemeClr val="bg1"/>
                </a:solidFill>
                <a:latin typeface="Arial" panose="020B0604020202020204" pitchFamily="34" charset="0"/>
                <a:cs typeface="Arial" panose="020B0604020202020204" pitchFamily="34" charset="0"/>
              </a:rPr>
              <a:t>CLIMATE SERVICES</a:t>
            </a:r>
            <a:endParaRPr lang="en-CA" sz="1050" b="1"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2718482" y="6192348"/>
            <a:ext cx="2686505" cy="430887"/>
          </a:xfrm>
          <a:prstGeom prst="rect">
            <a:avLst/>
          </a:prstGeom>
          <a:noFill/>
        </p:spPr>
        <p:txBody>
          <a:bodyPr wrap="square" rtlCol="0">
            <a:spAutoFit/>
          </a:bodyPr>
          <a:lstStyle/>
          <a:p>
            <a:r>
              <a:rPr lang="fr-FR" sz="1050" b="1" kern="1200" baseline="0" dirty="0">
                <a:solidFill>
                  <a:schemeClr val="bg1"/>
                </a:solidFill>
                <a:latin typeface="Arial" panose="020B0604020202020204" pitchFamily="34" charset="0"/>
                <a:ea typeface="+mn-ea"/>
                <a:cs typeface="Arial" panose="020B0604020202020204" pitchFamily="34" charset="0"/>
              </a:rPr>
              <a:t>CENTRE CANADIEN </a:t>
            </a:r>
            <a:r>
              <a:rPr lang="fr-FR" sz="1050" kern="1200" baseline="0" dirty="0">
                <a:solidFill>
                  <a:schemeClr val="bg1"/>
                </a:solidFill>
                <a:latin typeface="Arial" panose="020B0604020202020204" pitchFamily="34" charset="0"/>
                <a:ea typeface="+mn-ea"/>
                <a:cs typeface="Arial" panose="020B0604020202020204" pitchFamily="34" charset="0"/>
              </a:rPr>
              <a:t>DES</a:t>
            </a:r>
          </a:p>
          <a:p>
            <a:r>
              <a:rPr lang="fr-FR" sz="1050" b="1" kern="1200" baseline="0" dirty="0">
                <a:solidFill>
                  <a:schemeClr val="bg1"/>
                </a:solidFill>
                <a:latin typeface="Arial" panose="020B0604020202020204" pitchFamily="34" charset="0"/>
                <a:ea typeface="+mn-ea"/>
                <a:cs typeface="Arial" panose="020B0604020202020204" pitchFamily="34" charset="0"/>
              </a:rPr>
              <a:t>SERVICES CLIMATIQUES</a:t>
            </a:r>
            <a:endParaRPr lang="en-CA" sz="1050" b="1" kern="1200" baseline="0" dirty="0">
              <a:solidFill>
                <a:schemeClr val="bg1"/>
              </a:solidFill>
              <a:latin typeface="Arial" panose="020B0604020202020204" pitchFamily="34" charset="0"/>
              <a:ea typeface="+mn-ea"/>
              <a:cs typeface="Arial" panose="020B0604020202020204" pitchFamily="34" charset="0"/>
            </a:endParaRPr>
          </a:p>
        </p:txBody>
      </p:sp>
      <p:cxnSp>
        <p:nvCxnSpPr>
          <p:cNvPr id="10" name="Straight Connector 9"/>
          <p:cNvCxnSpPr/>
          <p:nvPr userDrawn="1"/>
        </p:nvCxnSpPr>
        <p:spPr>
          <a:xfrm>
            <a:off x="2525165" y="6231764"/>
            <a:ext cx="0" cy="3914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031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Colour background 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223" y="1474120"/>
            <a:ext cx="9732957" cy="2387600"/>
          </a:xfrm>
        </p:spPr>
        <p:txBody>
          <a:bodyPr anchor="b"/>
          <a:lstStyle>
            <a:lvl1pPr algn="l">
              <a:defRPr sz="6000">
                <a:solidFill>
                  <a:schemeClr val="bg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519224" y="3953795"/>
            <a:ext cx="9144000" cy="1655762"/>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8" name="TextBox 7"/>
          <p:cNvSpPr txBox="1"/>
          <p:nvPr userDrawn="1"/>
        </p:nvSpPr>
        <p:spPr>
          <a:xfrm>
            <a:off x="519223" y="6198162"/>
            <a:ext cx="2043953" cy="430887"/>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CANADIAN</a:t>
            </a:r>
            <a:r>
              <a:rPr lang="en-US" sz="1050" b="1" baseline="0" dirty="0">
                <a:solidFill>
                  <a:schemeClr val="bg1"/>
                </a:solidFill>
                <a:latin typeface="Arial" panose="020B0604020202020204" pitchFamily="34" charset="0"/>
                <a:cs typeface="Arial" panose="020B0604020202020204" pitchFamily="34" charset="0"/>
              </a:rPr>
              <a:t> CENTRE </a:t>
            </a:r>
            <a:r>
              <a:rPr lang="en-US" sz="1050" baseline="0" dirty="0">
                <a:solidFill>
                  <a:schemeClr val="bg1"/>
                </a:solidFill>
                <a:latin typeface="Arial" panose="020B0604020202020204" pitchFamily="34" charset="0"/>
                <a:cs typeface="Arial" panose="020B0604020202020204" pitchFamily="34" charset="0"/>
              </a:rPr>
              <a:t>FOR</a:t>
            </a:r>
          </a:p>
          <a:p>
            <a:r>
              <a:rPr lang="en-US" sz="1050" b="1" baseline="0" dirty="0">
                <a:solidFill>
                  <a:schemeClr val="bg1"/>
                </a:solidFill>
                <a:latin typeface="Arial" panose="020B0604020202020204" pitchFamily="34" charset="0"/>
                <a:cs typeface="Arial" panose="020B0604020202020204" pitchFamily="34" charset="0"/>
              </a:rPr>
              <a:t>CLIMATE SERVICES</a:t>
            </a:r>
            <a:endParaRPr lang="en-CA" sz="1050" b="1"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2718482" y="6192348"/>
            <a:ext cx="2686505" cy="430887"/>
          </a:xfrm>
          <a:prstGeom prst="rect">
            <a:avLst/>
          </a:prstGeom>
          <a:noFill/>
        </p:spPr>
        <p:txBody>
          <a:bodyPr wrap="square" rtlCol="0">
            <a:spAutoFit/>
          </a:bodyPr>
          <a:lstStyle/>
          <a:p>
            <a:r>
              <a:rPr lang="fr-FR" sz="1050" b="1" kern="1200" baseline="0" dirty="0">
                <a:solidFill>
                  <a:schemeClr val="bg1"/>
                </a:solidFill>
                <a:latin typeface="Arial" panose="020B0604020202020204" pitchFamily="34" charset="0"/>
                <a:ea typeface="+mn-ea"/>
                <a:cs typeface="Arial" panose="020B0604020202020204" pitchFamily="34" charset="0"/>
              </a:rPr>
              <a:t>CENTRE CANADIEN </a:t>
            </a:r>
            <a:r>
              <a:rPr lang="fr-FR" sz="1050" kern="1200" baseline="0" dirty="0">
                <a:solidFill>
                  <a:schemeClr val="bg1"/>
                </a:solidFill>
                <a:latin typeface="Arial" panose="020B0604020202020204" pitchFamily="34" charset="0"/>
                <a:ea typeface="+mn-ea"/>
                <a:cs typeface="Arial" panose="020B0604020202020204" pitchFamily="34" charset="0"/>
              </a:rPr>
              <a:t>DES</a:t>
            </a:r>
          </a:p>
          <a:p>
            <a:r>
              <a:rPr lang="fr-FR" sz="1050" b="1" kern="1200" baseline="0" dirty="0">
                <a:solidFill>
                  <a:schemeClr val="bg1"/>
                </a:solidFill>
                <a:latin typeface="Arial" panose="020B0604020202020204" pitchFamily="34" charset="0"/>
                <a:ea typeface="+mn-ea"/>
                <a:cs typeface="Arial" panose="020B0604020202020204" pitchFamily="34" charset="0"/>
              </a:rPr>
              <a:t>SERVICES CLIMATIQUES</a:t>
            </a:r>
            <a:endParaRPr lang="en-CA" sz="1050" b="1" kern="1200" baseline="0" dirty="0">
              <a:solidFill>
                <a:schemeClr val="bg1"/>
              </a:solidFill>
              <a:latin typeface="Arial" panose="020B0604020202020204" pitchFamily="34" charset="0"/>
              <a:ea typeface="+mn-ea"/>
              <a:cs typeface="Arial" panose="020B0604020202020204" pitchFamily="34" charset="0"/>
            </a:endParaRPr>
          </a:p>
        </p:txBody>
      </p:sp>
      <p:cxnSp>
        <p:nvCxnSpPr>
          <p:cNvPr id="10" name="Straight Connector 9"/>
          <p:cNvCxnSpPr/>
          <p:nvPr userDrawn="1"/>
        </p:nvCxnSpPr>
        <p:spPr>
          <a:xfrm>
            <a:off x="2525165" y="6231764"/>
            <a:ext cx="0" cy="3914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80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23" y="365125"/>
            <a:ext cx="11137862" cy="1325563"/>
          </a:xfrm>
        </p:spPr>
        <p:txBody>
          <a:bodyPr/>
          <a:lstStyle>
            <a:lvl1pPr>
              <a:defRPr>
                <a:solidFill>
                  <a:schemeClr val="accent6"/>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519223" y="1825625"/>
            <a:ext cx="11137863" cy="4351338"/>
          </a:xfrm>
        </p:spPr>
        <p:txBody>
          <a:bodyPr/>
          <a:lstStyle>
            <a:lvl1pPr>
              <a:defRPr sz="1800"/>
            </a:lvl1pPr>
            <a:lvl2pPr>
              <a:defRPr sz="1600"/>
            </a:lvl2pPr>
            <a:lvl3pPr>
              <a:defRPr sz="1600"/>
            </a:lvl3pPr>
            <a:lvl4pPr>
              <a:defRPr sz="1400"/>
            </a:lvl4pPr>
            <a:lvl5pPr>
              <a:defRPr sz="1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7" name="Slide Number Placeholder 5"/>
          <p:cNvSpPr>
            <a:spLocks noGrp="1"/>
          </p:cNvSpPr>
          <p:nvPr>
            <p:ph type="sldNum" sz="quarter" idx="12"/>
          </p:nvPr>
        </p:nvSpPr>
        <p:spPr>
          <a:xfrm>
            <a:off x="10506516" y="6322604"/>
            <a:ext cx="1150569" cy="335079"/>
          </a:xfrm>
          <a:prstGeom prst="rect">
            <a:avLst/>
          </a:prstGeom>
        </p:spPr>
        <p:txBody>
          <a:bodyPr/>
          <a:lstStyle>
            <a:lvl1pPr algn="r">
              <a:defRPr sz="1000" b="1">
                <a:solidFill>
                  <a:schemeClr val="accent6"/>
                </a:solidFill>
                <a:latin typeface="Arial" panose="020B0604020202020204" pitchFamily="34" charset="0"/>
                <a:cs typeface="Arial" panose="020B0604020202020204" pitchFamily="34" charset="0"/>
              </a:defRPr>
            </a:lvl1pPr>
          </a:lstStyle>
          <a:p>
            <a:fld id="{3BD665AE-76F4-4BDF-A143-AC02A32F0E1D}" type="slidenum">
              <a:rPr lang="en-CA" smtClean="0"/>
              <a:pPr/>
              <a:t>‹#›</a:t>
            </a:fld>
            <a:endParaRPr lang="en-CA" dirty="0"/>
          </a:p>
        </p:txBody>
      </p:sp>
      <p:sp>
        <p:nvSpPr>
          <p:cNvPr id="11" name="TextBox 10"/>
          <p:cNvSpPr txBox="1"/>
          <p:nvPr userDrawn="1"/>
        </p:nvSpPr>
        <p:spPr>
          <a:xfrm>
            <a:off x="519223" y="6201718"/>
            <a:ext cx="2043953" cy="430887"/>
          </a:xfrm>
          <a:prstGeom prst="rect">
            <a:avLst/>
          </a:prstGeom>
          <a:noFill/>
        </p:spPr>
        <p:txBody>
          <a:bodyPr wrap="square" rtlCol="0">
            <a:spAutoFit/>
          </a:bodyPr>
          <a:lstStyle/>
          <a:p>
            <a:r>
              <a:rPr lang="en-US" sz="1050" b="1" dirty="0">
                <a:solidFill>
                  <a:srgbClr val="398093"/>
                </a:solidFill>
                <a:latin typeface="Arial" panose="020B0604020202020204" pitchFamily="34" charset="0"/>
                <a:cs typeface="Arial" panose="020B0604020202020204" pitchFamily="34" charset="0"/>
              </a:rPr>
              <a:t>CANADIAN</a:t>
            </a:r>
            <a:r>
              <a:rPr lang="en-US" sz="1050" b="1" baseline="0" dirty="0">
                <a:solidFill>
                  <a:srgbClr val="398093"/>
                </a:solidFill>
                <a:latin typeface="Arial" panose="020B0604020202020204" pitchFamily="34" charset="0"/>
                <a:cs typeface="Arial" panose="020B0604020202020204" pitchFamily="34" charset="0"/>
              </a:rPr>
              <a:t> CENTRE </a:t>
            </a:r>
            <a:r>
              <a:rPr lang="en-US" sz="1050" baseline="0" dirty="0">
                <a:solidFill>
                  <a:srgbClr val="398093"/>
                </a:solidFill>
                <a:latin typeface="Arial" panose="020B0604020202020204" pitchFamily="34" charset="0"/>
                <a:cs typeface="Arial" panose="020B0604020202020204" pitchFamily="34" charset="0"/>
              </a:rPr>
              <a:t>FOR</a:t>
            </a:r>
          </a:p>
          <a:p>
            <a:r>
              <a:rPr lang="en-US" sz="1050" b="1" baseline="0" dirty="0">
                <a:solidFill>
                  <a:srgbClr val="398093"/>
                </a:solidFill>
                <a:latin typeface="Arial" panose="020B0604020202020204" pitchFamily="34" charset="0"/>
                <a:cs typeface="Arial" panose="020B0604020202020204" pitchFamily="34" charset="0"/>
              </a:rPr>
              <a:t>CLIMATE SERVICES</a:t>
            </a:r>
            <a:endParaRPr lang="en-CA" sz="1050" b="1" dirty="0">
              <a:solidFill>
                <a:srgbClr val="398093"/>
              </a:solidFill>
              <a:latin typeface="Arial" panose="020B0604020202020204" pitchFamily="34" charset="0"/>
              <a:cs typeface="Arial" panose="020B0604020202020204" pitchFamily="34" charset="0"/>
            </a:endParaRPr>
          </a:p>
        </p:txBody>
      </p:sp>
      <p:sp>
        <p:nvSpPr>
          <p:cNvPr id="12" name="TextBox 11"/>
          <p:cNvSpPr txBox="1"/>
          <p:nvPr userDrawn="1"/>
        </p:nvSpPr>
        <p:spPr>
          <a:xfrm>
            <a:off x="2718482" y="6195904"/>
            <a:ext cx="2686505" cy="430887"/>
          </a:xfrm>
          <a:prstGeom prst="rect">
            <a:avLst/>
          </a:prstGeom>
          <a:noFill/>
        </p:spPr>
        <p:txBody>
          <a:bodyPr wrap="square" rtlCol="0">
            <a:spAutoFit/>
          </a:bodyPr>
          <a:lstStyle/>
          <a:p>
            <a:r>
              <a:rPr lang="fr-FR" sz="1050" b="1" kern="1200" baseline="0" dirty="0">
                <a:solidFill>
                  <a:srgbClr val="398093"/>
                </a:solidFill>
                <a:latin typeface="Arial" panose="020B0604020202020204" pitchFamily="34" charset="0"/>
                <a:ea typeface="+mn-ea"/>
                <a:cs typeface="Arial" panose="020B0604020202020204" pitchFamily="34" charset="0"/>
              </a:rPr>
              <a:t>CENTRE CANADIEN </a:t>
            </a:r>
            <a:r>
              <a:rPr lang="fr-FR" sz="1050" kern="1200" baseline="0" dirty="0">
                <a:solidFill>
                  <a:srgbClr val="398093"/>
                </a:solidFill>
                <a:latin typeface="Arial" panose="020B0604020202020204" pitchFamily="34" charset="0"/>
                <a:ea typeface="+mn-ea"/>
                <a:cs typeface="Arial" panose="020B0604020202020204" pitchFamily="34" charset="0"/>
              </a:rPr>
              <a:t>DES</a:t>
            </a:r>
          </a:p>
          <a:p>
            <a:r>
              <a:rPr lang="fr-FR" sz="1050" b="1" kern="1200" baseline="0" dirty="0">
                <a:solidFill>
                  <a:srgbClr val="398093"/>
                </a:solidFill>
                <a:latin typeface="Arial" panose="020B0604020202020204" pitchFamily="34" charset="0"/>
                <a:ea typeface="+mn-ea"/>
                <a:cs typeface="Arial" panose="020B0604020202020204" pitchFamily="34" charset="0"/>
              </a:rPr>
              <a:t>SERVICES CLIMATIQUES</a:t>
            </a:r>
            <a:endParaRPr lang="en-CA" sz="1050" b="1" kern="1200" baseline="0" dirty="0">
              <a:solidFill>
                <a:srgbClr val="398093"/>
              </a:solidFill>
              <a:latin typeface="Arial" panose="020B0604020202020204" pitchFamily="34" charset="0"/>
              <a:ea typeface="+mn-ea"/>
              <a:cs typeface="Arial" panose="020B0604020202020204" pitchFamily="34" charset="0"/>
            </a:endParaRPr>
          </a:p>
        </p:txBody>
      </p:sp>
      <p:cxnSp>
        <p:nvCxnSpPr>
          <p:cNvPr id="13" name="Straight Connector 12"/>
          <p:cNvCxnSpPr/>
          <p:nvPr userDrawn="1"/>
        </p:nvCxnSpPr>
        <p:spPr>
          <a:xfrm>
            <a:off x="2525165" y="6231764"/>
            <a:ext cx="0" cy="391471"/>
          </a:xfrm>
          <a:prstGeom prst="line">
            <a:avLst/>
          </a:prstGeom>
          <a:ln>
            <a:solidFill>
              <a:srgbClr val="39809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19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466628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62" r:id="rId4"/>
    <p:sldLayoutId id="2147483658" r:id="rId5"/>
    <p:sldLayoutId id="2147483659" r:id="rId6"/>
    <p:sldLayoutId id="2147483660" r:id="rId7"/>
    <p:sldLayoutId id="2147483661" r:id="rId8"/>
    <p:sldLayoutId id="2147483650" r:id="rId9"/>
    <p:sldLayoutId id="2147483652" r:id="rId10"/>
    <p:sldLayoutId id="21474836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ccsc-cccs@ec.gc.ca"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48.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s://changingclimate.c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hyperlink" Target="http://www.pacificclimate.org/" TargetMode="External"/><Relationship Id="rId3" Type="http://schemas.openxmlformats.org/officeDocument/2006/relationships/hyperlink" Target="http://www.canada.ca/climate-services" TargetMode="External"/><Relationship Id="rId7" Type="http://schemas.openxmlformats.org/officeDocument/2006/relationships/hyperlink" Target="http://www.climateatlas.ca/" TargetMode="External"/><Relationship Id="rId12" Type="http://schemas.openxmlformats.org/officeDocument/2006/relationships/hyperlink" Target="http://www.ouranos.ca/" TargetMode="External"/><Relationship Id="rId17" Type="http://schemas.openxmlformats.org/officeDocument/2006/relationships/image" Target="../media/image73.jpeg"/><Relationship Id="rId2" Type="http://schemas.openxmlformats.org/officeDocument/2006/relationships/notesSlide" Target="../notesSlides/notesSlide18.xml"/><Relationship Id="rId16" Type="http://schemas.openxmlformats.org/officeDocument/2006/relationships/hyperlink" Target="http://www.climatewest.ca/" TargetMode="External"/><Relationship Id="rId1" Type="http://schemas.openxmlformats.org/officeDocument/2006/relationships/slideLayout" Target="../slideLayouts/slideLayout9.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hyperlink" Target="http://www.climatedata.ca/" TargetMode="External"/><Relationship Id="rId15" Type="http://schemas.openxmlformats.org/officeDocument/2006/relationships/image" Target="../media/image72.jpe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hyperlink" Target="https://pavics.ouranos.ca/" TargetMode="External"/><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hyperlink" Target="mailto:ccsc-cccs@ec.gc.ca"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p:txBody>
          <a:bodyPr/>
          <a:lstStyle/>
          <a:p>
            <a:r>
              <a:rPr lang="en-US" dirty="0" smtClean="0"/>
              <a:t>Introducing the Canadian Centre for Climate Services	</a:t>
            </a:r>
            <a:endParaRPr lang="en-CA" dirty="0"/>
          </a:p>
        </p:txBody>
      </p:sp>
      <p:sp>
        <p:nvSpPr>
          <p:cNvPr id="19" name="Subtitle 18"/>
          <p:cNvSpPr>
            <a:spLocks noGrp="1"/>
          </p:cNvSpPr>
          <p:nvPr>
            <p:ph type="subTitle" idx="1"/>
          </p:nvPr>
        </p:nvSpPr>
        <p:spPr/>
        <p:txBody>
          <a:bodyPr>
            <a:normAutofit/>
          </a:bodyPr>
          <a:lstStyle/>
          <a:p>
            <a:endParaRPr lang="en-US" dirty="0" smtClean="0"/>
          </a:p>
          <a:p>
            <a:r>
              <a:rPr lang="en-US" dirty="0" smtClean="0"/>
              <a:t>GC Data Conference 2022</a:t>
            </a:r>
          </a:p>
          <a:p>
            <a:r>
              <a:rPr lang="en-US" dirty="0" smtClean="0"/>
              <a:t>February 2022</a:t>
            </a:r>
            <a:endParaRPr lang="en-CA" dirty="0"/>
          </a:p>
        </p:txBody>
      </p:sp>
    </p:spTree>
    <p:extLst>
      <p:ext uri="{BB962C8B-B14F-4D97-AF65-F5344CB8AC3E}">
        <p14:creationId xmlns:p14="http://schemas.microsoft.com/office/powerpoint/2010/main" val="4084525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Services Support Desk</a:t>
            </a:r>
            <a:endParaRPr lang="en-CA" dirty="0"/>
          </a:p>
        </p:txBody>
      </p:sp>
      <p:sp>
        <p:nvSpPr>
          <p:cNvPr id="3" name="Content Placeholder 2"/>
          <p:cNvSpPr>
            <a:spLocks noGrp="1"/>
          </p:cNvSpPr>
          <p:nvPr>
            <p:ph sz="half" idx="1"/>
          </p:nvPr>
        </p:nvSpPr>
        <p:spPr>
          <a:xfrm>
            <a:off x="519224" y="1880509"/>
            <a:ext cx="4074166" cy="4086142"/>
          </a:xfrm>
        </p:spPr>
        <p:txBody>
          <a:bodyPr>
            <a:normAutofit/>
          </a:bodyPr>
          <a:lstStyle/>
          <a:p>
            <a:pPr marL="0" indent="0" algn="ctr" fontAlgn="base">
              <a:spcBef>
                <a:spcPct val="0"/>
              </a:spcBef>
              <a:spcAft>
                <a:spcPct val="0"/>
              </a:spcAft>
              <a:buClr>
                <a:srgbClr val="E47623"/>
              </a:buClr>
              <a:buNone/>
              <a:defRPr/>
            </a:pPr>
            <a:r>
              <a:rPr lang="en-CA" sz="2400" b="1" u="sng" dirty="0" smtClean="0">
                <a:hlinkClick r:id="rId3"/>
              </a:rPr>
              <a:t>ccsc-cccs@ec.gc.ca</a:t>
            </a:r>
            <a:endParaRPr lang="en-CA" sz="2400" b="1" dirty="0">
              <a:solidFill>
                <a:srgbClr val="029890"/>
              </a:solidFill>
              <a:latin typeface="Calibri" panose="020F0502020204030204" pitchFamily="34" charset="0"/>
              <a:ea typeface="ヒラギノ角ゴ Pro W3" pitchFamily="127" charset="-128"/>
              <a:cs typeface="Calibri" panose="020F0502020204030204" pitchFamily="34" charset="0"/>
            </a:endParaRPr>
          </a:p>
          <a:p>
            <a:pPr marL="0" indent="0">
              <a:buNone/>
            </a:pPr>
            <a:endParaRPr lang="en-US" sz="2000" dirty="0"/>
          </a:p>
          <a:p>
            <a:r>
              <a:rPr lang="en-US" sz="2000" dirty="0" smtClean="0"/>
              <a:t>Helps </a:t>
            </a:r>
            <a:r>
              <a:rPr lang="en-US" sz="2000" dirty="0"/>
              <a:t>users find the </a:t>
            </a:r>
            <a:r>
              <a:rPr lang="en-US" sz="2000" b="1" dirty="0">
                <a:solidFill>
                  <a:schemeClr val="accent6"/>
                </a:solidFill>
              </a:rPr>
              <a:t>right datasets </a:t>
            </a:r>
            <a:r>
              <a:rPr lang="en-US" sz="2000" dirty="0"/>
              <a:t>and </a:t>
            </a:r>
            <a:r>
              <a:rPr lang="en-US" sz="2000" b="1" dirty="0">
                <a:solidFill>
                  <a:schemeClr val="accent6"/>
                </a:solidFill>
              </a:rPr>
              <a:t>information </a:t>
            </a:r>
          </a:p>
          <a:p>
            <a:r>
              <a:rPr lang="en-US" sz="2000" dirty="0"/>
              <a:t>Provides </a:t>
            </a:r>
            <a:r>
              <a:rPr lang="en-US" sz="2000" b="1" dirty="0">
                <a:solidFill>
                  <a:schemeClr val="accent6"/>
                </a:solidFill>
              </a:rPr>
              <a:t>guidance</a:t>
            </a:r>
            <a:r>
              <a:rPr lang="en-US" sz="2000" dirty="0"/>
              <a:t> for understanding and using </a:t>
            </a:r>
            <a:r>
              <a:rPr lang="en-US" sz="2000" dirty="0" smtClean="0"/>
              <a:t>data</a:t>
            </a:r>
            <a:endParaRPr lang="en-US" sz="2000" dirty="0"/>
          </a:p>
          <a:p>
            <a:r>
              <a:rPr lang="en-US" sz="2000" dirty="0"/>
              <a:t>Draws on a </a:t>
            </a:r>
            <a:r>
              <a:rPr lang="en-US" sz="2000" b="1" dirty="0">
                <a:solidFill>
                  <a:schemeClr val="accent6"/>
                </a:solidFill>
              </a:rPr>
              <a:t>network of experts </a:t>
            </a:r>
            <a:r>
              <a:rPr lang="en-US" sz="2000" dirty="0"/>
              <a:t>to respond to </a:t>
            </a:r>
            <a:r>
              <a:rPr lang="en-US" sz="2000" dirty="0" smtClean="0"/>
              <a:t>inquiries</a:t>
            </a:r>
            <a:endParaRPr lang="en-US" sz="2000" dirty="0"/>
          </a:p>
        </p:txBody>
      </p:sp>
      <p:sp>
        <p:nvSpPr>
          <p:cNvPr id="5" name="Slide Number Placeholder 4"/>
          <p:cNvSpPr>
            <a:spLocks noGrp="1"/>
          </p:cNvSpPr>
          <p:nvPr>
            <p:ph type="sldNum" sz="quarter" idx="12"/>
          </p:nvPr>
        </p:nvSpPr>
        <p:spPr/>
        <p:txBody>
          <a:bodyPr/>
          <a:lstStyle/>
          <a:p>
            <a:fld id="{3BD665AE-76F4-4BDF-A143-AC02A32F0E1D}" type="slidenum">
              <a:rPr lang="en-CA" smtClean="0"/>
              <a:pPr/>
              <a:t>10</a:t>
            </a:fld>
            <a:endParaRPr lang="en-CA" dirty="0"/>
          </a:p>
        </p:txBody>
      </p:sp>
      <p:sp>
        <p:nvSpPr>
          <p:cNvPr id="6" name="Rectangle 5"/>
          <p:cNvSpPr/>
          <p:nvPr/>
        </p:nvSpPr>
        <p:spPr>
          <a:xfrm>
            <a:off x="5444149" y="2630901"/>
            <a:ext cx="2427709" cy="24277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b="1" dirty="0" smtClean="0"/>
          </a:p>
          <a:p>
            <a:pPr algn="ctr"/>
            <a:endParaRPr lang="en-US" sz="1600" b="1" dirty="0" smtClean="0"/>
          </a:p>
          <a:p>
            <a:pPr algn="ctr"/>
            <a:r>
              <a:rPr lang="en-US" sz="1600" b="1" dirty="0" smtClean="0"/>
              <a:t>Feedback</a:t>
            </a:r>
          </a:p>
          <a:p>
            <a:pPr algn="ctr"/>
            <a:endParaRPr lang="en-US" sz="1200" dirty="0" smtClean="0"/>
          </a:p>
          <a:p>
            <a:pPr algn="ctr"/>
            <a:r>
              <a:rPr lang="en-US" sz="1200" dirty="0" smtClean="0"/>
              <a:t>Your feedback is welcome. Leave us your comments and suggestions.</a:t>
            </a:r>
            <a:endParaRPr lang="en-CA" sz="1200" dirty="0"/>
          </a:p>
        </p:txBody>
      </p:sp>
      <p:sp>
        <p:nvSpPr>
          <p:cNvPr id="8" name="Rectangle 7"/>
          <p:cNvSpPr/>
          <p:nvPr/>
        </p:nvSpPr>
        <p:spPr>
          <a:xfrm>
            <a:off x="8294296" y="2630901"/>
            <a:ext cx="2427709" cy="24277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b="1" dirty="0" smtClean="0"/>
          </a:p>
          <a:p>
            <a:pPr algn="ctr"/>
            <a:endParaRPr lang="en-US" b="1" dirty="0" smtClean="0"/>
          </a:p>
          <a:p>
            <a:pPr algn="ctr"/>
            <a:r>
              <a:rPr lang="en-US" sz="1600" b="1" dirty="0" smtClean="0"/>
              <a:t>Inquiry</a:t>
            </a:r>
          </a:p>
          <a:p>
            <a:pPr algn="ctr"/>
            <a:endParaRPr lang="en-US" sz="1200" dirty="0" smtClean="0"/>
          </a:p>
          <a:p>
            <a:pPr algn="ctr"/>
            <a:r>
              <a:rPr lang="en-US" sz="1200" dirty="0" smtClean="0"/>
              <a:t>Get help from our climate experts to find, understand, and use climate information.</a:t>
            </a:r>
            <a:endParaRPr lang="en-CA" sz="1200" dirty="0"/>
          </a:p>
        </p:txBody>
      </p:sp>
      <p:pic>
        <p:nvPicPr>
          <p:cNvPr id="12" name="Picture 11"/>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9100775" y="2842857"/>
            <a:ext cx="900301" cy="900301"/>
          </a:xfrm>
          <a:prstGeom prst="rect">
            <a:avLst/>
          </a:prstGeom>
        </p:spPr>
      </p:pic>
      <p:pic>
        <p:nvPicPr>
          <p:cNvPr id="13" name="Picture 12"/>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6223016" y="2842857"/>
            <a:ext cx="869974" cy="869974"/>
          </a:xfrm>
          <a:prstGeom prst="rect">
            <a:avLst/>
          </a:prstGeom>
        </p:spPr>
      </p:pic>
    </p:spTree>
    <p:extLst>
      <p:ext uri="{BB962C8B-B14F-4D97-AF65-F5344CB8AC3E}">
        <p14:creationId xmlns:p14="http://schemas.microsoft.com/office/powerpoint/2010/main" val="2858186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schemeClr val="bg2">
                <a:shade val="45000"/>
                <a:satMod val="135000"/>
              </a:schemeClr>
              <a:prstClr val="white"/>
            </a:duotone>
          </a:blip>
          <a:stretch>
            <a:fillRect/>
          </a:stretch>
        </p:blipFill>
        <p:spPr>
          <a:xfrm>
            <a:off x="5349729" y="0"/>
            <a:ext cx="6842271" cy="6858000"/>
          </a:xfrm>
          <a:prstGeom prst="rect">
            <a:avLst/>
          </a:prstGeom>
        </p:spPr>
      </p:pic>
      <p:sp>
        <p:nvSpPr>
          <p:cNvPr id="2" name="Title 1"/>
          <p:cNvSpPr>
            <a:spLocks noGrp="1"/>
          </p:cNvSpPr>
          <p:nvPr>
            <p:ph type="title"/>
          </p:nvPr>
        </p:nvSpPr>
        <p:spPr>
          <a:xfrm>
            <a:off x="519223" y="365125"/>
            <a:ext cx="4534040" cy="1325563"/>
          </a:xfrm>
        </p:spPr>
        <p:txBody>
          <a:bodyPr/>
          <a:lstStyle/>
          <a:p>
            <a:r>
              <a:rPr lang="en-US" dirty="0" smtClean="0"/>
              <a:t>Library of Climate Resources</a:t>
            </a:r>
            <a:endParaRPr lang="en-CA" dirty="0"/>
          </a:p>
        </p:txBody>
      </p:sp>
      <p:sp>
        <p:nvSpPr>
          <p:cNvPr id="3" name="Content Placeholder 2"/>
          <p:cNvSpPr>
            <a:spLocks noGrp="1"/>
          </p:cNvSpPr>
          <p:nvPr>
            <p:ph sz="half" idx="1"/>
          </p:nvPr>
        </p:nvSpPr>
        <p:spPr>
          <a:xfrm>
            <a:off x="519224" y="1880509"/>
            <a:ext cx="4074166" cy="4086142"/>
          </a:xfrm>
        </p:spPr>
        <p:txBody>
          <a:bodyPr>
            <a:normAutofit/>
          </a:bodyPr>
          <a:lstStyle/>
          <a:p>
            <a:endParaRPr lang="en-US" sz="2000" dirty="0"/>
          </a:p>
          <a:p>
            <a:r>
              <a:rPr lang="en-US" sz="2000" b="1" dirty="0" smtClean="0">
                <a:solidFill>
                  <a:schemeClr val="accent6"/>
                </a:solidFill>
              </a:rPr>
              <a:t>300+</a:t>
            </a:r>
            <a:r>
              <a:rPr lang="en-US" sz="2000" dirty="0" smtClean="0"/>
              <a:t> </a:t>
            </a:r>
            <a:r>
              <a:rPr lang="en-US" sz="2000" dirty="0"/>
              <a:t>links to climate datasets, tools, guidance and related </a:t>
            </a:r>
            <a:r>
              <a:rPr lang="en-US" sz="2000" dirty="0" smtClean="0"/>
              <a:t>resources</a:t>
            </a:r>
          </a:p>
          <a:p>
            <a:r>
              <a:rPr lang="en-US" sz="2000" dirty="0" smtClean="0"/>
              <a:t>Collection of </a:t>
            </a:r>
            <a:r>
              <a:rPr lang="en-US" sz="2000" b="1" dirty="0" smtClean="0">
                <a:solidFill>
                  <a:schemeClr val="accent6"/>
                </a:solidFill>
              </a:rPr>
              <a:t>climate resilient standards</a:t>
            </a:r>
          </a:p>
          <a:p>
            <a:r>
              <a:rPr lang="en-US" sz="2000" dirty="0" smtClean="0"/>
              <a:t>Useful </a:t>
            </a:r>
            <a:r>
              <a:rPr lang="en-US" sz="2000" dirty="0"/>
              <a:t>for impact, vulnerability and risk </a:t>
            </a:r>
            <a:r>
              <a:rPr lang="en-US" sz="2000" b="1" dirty="0">
                <a:solidFill>
                  <a:schemeClr val="accent6"/>
                </a:solidFill>
              </a:rPr>
              <a:t>assessments</a:t>
            </a:r>
            <a:r>
              <a:rPr lang="en-US" sz="2000" dirty="0"/>
              <a:t>, and for adaptation </a:t>
            </a:r>
            <a:r>
              <a:rPr lang="en-US" sz="2000" b="1" dirty="0" smtClean="0">
                <a:solidFill>
                  <a:schemeClr val="accent6"/>
                </a:solidFill>
              </a:rPr>
              <a:t>planning</a:t>
            </a:r>
          </a:p>
          <a:p>
            <a:r>
              <a:rPr lang="en-US" sz="2000" b="1" dirty="0" smtClean="0">
                <a:solidFill>
                  <a:schemeClr val="accent6"/>
                </a:solidFill>
              </a:rPr>
              <a:t>Search</a:t>
            </a:r>
            <a:r>
              <a:rPr lang="en-US" sz="2000" dirty="0" smtClean="0"/>
              <a:t> using filters or keywords</a:t>
            </a:r>
            <a:endParaRPr lang="en-US" sz="2000" dirty="0"/>
          </a:p>
        </p:txBody>
      </p:sp>
      <p:sp>
        <p:nvSpPr>
          <p:cNvPr id="5" name="Slide Number Placeholder 4"/>
          <p:cNvSpPr>
            <a:spLocks noGrp="1"/>
          </p:cNvSpPr>
          <p:nvPr>
            <p:ph type="sldNum" sz="quarter" idx="12"/>
          </p:nvPr>
        </p:nvSpPr>
        <p:spPr/>
        <p:txBody>
          <a:bodyPr/>
          <a:lstStyle/>
          <a:p>
            <a:fld id="{3BD665AE-76F4-4BDF-A143-AC02A32F0E1D}" type="slidenum">
              <a:rPr lang="en-CA" smtClean="0"/>
              <a:pPr/>
              <a:t>11</a:t>
            </a:fld>
            <a:endParaRPr lang="en-CA" dirty="0"/>
          </a:p>
        </p:txBody>
      </p:sp>
      <p:sp>
        <p:nvSpPr>
          <p:cNvPr id="6" name="Rectangle 5"/>
          <p:cNvSpPr/>
          <p:nvPr/>
        </p:nvSpPr>
        <p:spPr>
          <a:xfrm>
            <a:off x="7369202" y="2368880"/>
            <a:ext cx="2427709" cy="24277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b="1" dirty="0" smtClean="0"/>
          </a:p>
          <a:p>
            <a:pPr algn="ctr"/>
            <a:endParaRPr lang="en-US" sz="1600" b="1" dirty="0" smtClean="0"/>
          </a:p>
          <a:p>
            <a:pPr algn="ctr"/>
            <a:r>
              <a:rPr lang="en-US" sz="1600" b="1" dirty="0" smtClean="0"/>
              <a:t>Library of Climate Resources</a:t>
            </a:r>
          </a:p>
          <a:p>
            <a:pPr algn="ctr"/>
            <a:endParaRPr lang="en-US" sz="1200" dirty="0" smtClean="0"/>
          </a:p>
          <a:p>
            <a:pPr algn="ctr"/>
            <a:r>
              <a:rPr lang="en-US" sz="1200" dirty="0" smtClean="0"/>
              <a:t>Datasets, tools, guidance and related resources</a:t>
            </a:r>
            <a:endParaRPr lang="en-CA" sz="1200" dirty="0"/>
          </a:p>
        </p:txBody>
      </p:sp>
      <p:pic>
        <p:nvPicPr>
          <p:cNvPr id="4" name="Picture 3"/>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8125503" y="2580836"/>
            <a:ext cx="965560" cy="965560"/>
          </a:xfrm>
          <a:prstGeom prst="rect">
            <a:avLst/>
          </a:prstGeom>
        </p:spPr>
      </p:pic>
    </p:spTree>
    <p:extLst>
      <p:ext uri="{BB962C8B-B14F-4D97-AF65-F5344CB8AC3E}">
        <p14:creationId xmlns:p14="http://schemas.microsoft.com/office/powerpoint/2010/main" val="41491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622" y="286735"/>
            <a:ext cx="5742778" cy="1565275"/>
          </a:xfrm>
        </p:spPr>
        <p:txBody>
          <a:bodyPr>
            <a:normAutofit fontScale="90000"/>
          </a:bodyPr>
          <a:lstStyle/>
          <a:p>
            <a:r>
              <a:rPr lang="en-US" dirty="0" smtClean="0"/>
              <a:t>Network of Regional Climate Service Providers</a:t>
            </a:r>
            <a:endParaRPr lang="en-CA" dirty="0"/>
          </a:p>
        </p:txBody>
      </p:sp>
      <p:sp>
        <p:nvSpPr>
          <p:cNvPr id="3" name="Content Placeholder 2"/>
          <p:cNvSpPr>
            <a:spLocks noGrp="1"/>
          </p:cNvSpPr>
          <p:nvPr>
            <p:ph sz="half" idx="1"/>
          </p:nvPr>
        </p:nvSpPr>
        <p:spPr>
          <a:xfrm>
            <a:off x="886622" y="2813126"/>
            <a:ext cx="4134970" cy="1708174"/>
          </a:xfrm>
        </p:spPr>
        <p:txBody>
          <a:bodyPr>
            <a:noAutofit/>
          </a:bodyPr>
          <a:lstStyle/>
          <a:p>
            <a:pPr marL="0" indent="0">
              <a:buNone/>
            </a:pPr>
            <a:r>
              <a:rPr lang="en-US" dirty="0" smtClean="0"/>
              <a:t>CCCS </a:t>
            </a:r>
            <a:r>
              <a:rPr lang="en-US" b="1" dirty="0" smtClean="0">
                <a:solidFill>
                  <a:schemeClr val="accent6"/>
                </a:solidFill>
              </a:rPr>
              <a:t>supports</a:t>
            </a:r>
            <a:r>
              <a:rPr lang="en-US" dirty="0" smtClean="0"/>
              <a:t> and </a:t>
            </a:r>
            <a:r>
              <a:rPr lang="en-US" b="1" dirty="0" smtClean="0">
                <a:solidFill>
                  <a:schemeClr val="accent6"/>
                </a:solidFill>
              </a:rPr>
              <a:t>fosters</a:t>
            </a:r>
            <a:r>
              <a:rPr lang="en-US" dirty="0" smtClean="0"/>
              <a:t> the development of regional climate organizations to provide localized services</a:t>
            </a:r>
          </a:p>
          <a:p>
            <a:pPr marL="0" indent="0">
              <a:buNone/>
            </a:pPr>
            <a:endParaRPr lang="en-US" sz="2400" dirty="0" smtClean="0"/>
          </a:p>
        </p:txBody>
      </p:sp>
      <p:sp>
        <p:nvSpPr>
          <p:cNvPr id="5" name="Slide Number Placeholder 4"/>
          <p:cNvSpPr>
            <a:spLocks noGrp="1"/>
          </p:cNvSpPr>
          <p:nvPr>
            <p:ph type="sldNum" sz="quarter" idx="12"/>
          </p:nvPr>
        </p:nvSpPr>
        <p:spPr/>
        <p:txBody>
          <a:bodyPr/>
          <a:lstStyle/>
          <a:p>
            <a:fld id="{3BD665AE-76F4-4BDF-A143-AC02A32F0E1D}" type="slidenum">
              <a:rPr lang="en-CA" smtClean="0"/>
              <a:pPr/>
              <a:t>12</a:t>
            </a:fld>
            <a:endParaRPr lang="en-CA" dirty="0"/>
          </a:p>
        </p:txBody>
      </p:sp>
      <p:pic>
        <p:nvPicPr>
          <p:cNvPr id="6" name="Picture 5"/>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80375" y="884846"/>
            <a:ext cx="5501425" cy="53529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921" y="3802773"/>
            <a:ext cx="3849838" cy="118190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3090" y="3261786"/>
            <a:ext cx="3991669" cy="45619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4123" y="1954657"/>
            <a:ext cx="2491609" cy="95259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2869" y="4830631"/>
            <a:ext cx="3433943" cy="818580"/>
          </a:xfrm>
          <a:prstGeom prst="rect">
            <a:avLst/>
          </a:prstGeom>
        </p:spPr>
      </p:pic>
    </p:spTree>
    <p:extLst>
      <p:ext uri="{BB962C8B-B14F-4D97-AF65-F5344CB8AC3E}">
        <p14:creationId xmlns:p14="http://schemas.microsoft.com/office/powerpoint/2010/main" val="165210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23" y="429133"/>
            <a:ext cx="11137862" cy="1325563"/>
          </a:xfrm>
        </p:spPr>
        <p:txBody>
          <a:bodyPr>
            <a:normAutofit/>
          </a:bodyPr>
          <a:lstStyle/>
          <a:p>
            <a:pPr algn="ctr"/>
            <a:r>
              <a:rPr lang="en-US" dirty="0" smtClean="0"/>
              <a:t>Ecosystem of Climate Data Portals</a:t>
            </a:r>
            <a:br>
              <a:rPr lang="en-US" dirty="0" smtClean="0"/>
            </a:br>
            <a:r>
              <a:rPr lang="en-US" sz="2000" dirty="0" smtClean="0">
                <a:solidFill>
                  <a:schemeClr val="tx1"/>
                </a:solidFill>
                <a:latin typeface="+mn-lt"/>
              </a:rPr>
              <a:t>The CCCS helps support a range of climate data platforms</a:t>
            </a:r>
            <a:endParaRPr lang="en-CA" sz="2000" dirty="0">
              <a:solidFill>
                <a:schemeClr val="tx1"/>
              </a:solidFill>
              <a:latin typeface="+mn-lt"/>
            </a:endParaRPr>
          </a:p>
        </p:txBody>
      </p:sp>
      <p:sp>
        <p:nvSpPr>
          <p:cNvPr id="4" name="Slide Number Placeholder 3"/>
          <p:cNvSpPr>
            <a:spLocks noGrp="1"/>
          </p:cNvSpPr>
          <p:nvPr>
            <p:ph type="sldNum" sz="quarter" idx="12"/>
          </p:nvPr>
        </p:nvSpPr>
        <p:spPr/>
        <p:txBody>
          <a:bodyPr/>
          <a:lstStyle/>
          <a:p>
            <a:fld id="{3BD665AE-76F4-4BDF-A143-AC02A32F0E1D}" type="slidenum">
              <a:rPr lang="en-CA" smtClean="0"/>
              <a:pPr/>
              <a:t>13</a:t>
            </a:fld>
            <a:endParaRPr lang="en-CA" dirty="0"/>
          </a:p>
        </p:txBody>
      </p:sp>
      <p:sp>
        <p:nvSpPr>
          <p:cNvPr id="5" name="TextBox 4"/>
          <p:cNvSpPr txBox="1"/>
          <p:nvPr/>
        </p:nvSpPr>
        <p:spPr>
          <a:xfrm>
            <a:off x="800382" y="3410603"/>
            <a:ext cx="2830763" cy="2062103"/>
          </a:xfrm>
          <a:prstGeom prst="rect">
            <a:avLst/>
          </a:prstGeom>
          <a:noFill/>
        </p:spPr>
        <p:txBody>
          <a:bodyPr wrap="square" rtlCol="0">
            <a:spAutoFit/>
          </a:bodyPr>
          <a:lstStyle/>
          <a:p>
            <a:pPr>
              <a:defRPr/>
            </a:pPr>
            <a:r>
              <a:rPr lang="en-US" sz="2000" b="1" dirty="0" smtClean="0">
                <a:latin typeface="Calibri" panose="020F0502020204030204" pitchFamily="34" charset="0"/>
                <a:cs typeface="Calibri" panose="020F0502020204030204" pitchFamily="34" charset="0"/>
              </a:rPr>
              <a:t>ClimateAtlas.ca</a:t>
            </a:r>
            <a:endParaRPr lang="en-CA" sz="2000" b="1"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CA" dirty="0" smtClean="0">
                <a:latin typeface="Calibri" panose="020F0502020204030204" pitchFamily="34" charset="0"/>
                <a:cs typeface="Calibri" panose="020F0502020204030204" pitchFamily="34" charset="0"/>
              </a:rPr>
              <a:t>Interactive climate data map and visualization tool</a:t>
            </a:r>
          </a:p>
          <a:p>
            <a:pPr marL="285750" indent="-285750">
              <a:buFont typeface="Arial" panose="020B0604020202020204" pitchFamily="34" charset="0"/>
              <a:buChar char="•"/>
              <a:defRPr/>
            </a:pPr>
            <a:r>
              <a:rPr lang="en-CA" dirty="0" smtClean="0">
                <a:latin typeface="Calibri" panose="020F0502020204030204" pitchFamily="34" charset="0"/>
                <a:cs typeface="Calibri" panose="020F0502020204030204" pitchFamily="34" charset="0"/>
              </a:rPr>
              <a:t>Narrative-driven text</a:t>
            </a:r>
            <a:r>
              <a:rPr lang="en-CA" dirty="0">
                <a:latin typeface="Calibri" panose="020F0502020204030204" pitchFamily="34" charset="0"/>
                <a:cs typeface="Calibri" panose="020F0502020204030204" pitchFamily="34" charset="0"/>
              </a:rPr>
              <a:t>, and video </a:t>
            </a:r>
            <a:r>
              <a:rPr lang="en-CA" dirty="0" smtClean="0">
                <a:latin typeface="Calibri" panose="020F0502020204030204" pitchFamily="34" charset="0"/>
                <a:cs typeface="Calibri" panose="020F0502020204030204" pitchFamily="34" charset="0"/>
              </a:rPr>
              <a:t>content</a:t>
            </a:r>
            <a:endParaRPr lang="en-CA"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Core educational content</a:t>
            </a:r>
            <a:endParaRPr lang="en-CA" dirty="0">
              <a:latin typeface="Calibri" panose="020F0502020204030204" pitchFamily="34" charset="0"/>
              <a:cs typeface="Calibri" panose="020F0502020204030204" pitchFamily="34" charset="0"/>
            </a:endParaRPr>
          </a:p>
        </p:txBody>
      </p:sp>
      <p:sp>
        <p:nvSpPr>
          <p:cNvPr id="6" name="TextBox 5"/>
          <p:cNvSpPr txBox="1"/>
          <p:nvPr/>
        </p:nvSpPr>
        <p:spPr>
          <a:xfrm>
            <a:off x="8100435" y="3301135"/>
            <a:ext cx="3262799" cy="2677656"/>
          </a:xfrm>
          <a:prstGeom prst="rect">
            <a:avLst/>
          </a:prstGeom>
          <a:noFill/>
        </p:spPr>
        <p:txBody>
          <a:bodyPr wrap="square" rtlCol="0">
            <a:spAutoFit/>
          </a:bodyPr>
          <a:lstStyle/>
          <a:p>
            <a:pPr>
              <a:defRPr/>
            </a:pPr>
            <a:r>
              <a:rPr lang="en-US" sz="2000" b="1" dirty="0" smtClean="0">
                <a:latin typeface="Calibri" panose="020F0502020204030204" pitchFamily="34" charset="0"/>
                <a:cs typeface="Calibri" panose="020F0502020204030204" pitchFamily="34" charset="0"/>
              </a:rPr>
              <a:t>Power Analytics &amp; Visualization for Climate Science (PAVICS)</a:t>
            </a:r>
          </a:p>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Advanced </a:t>
            </a:r>
            <a:r>
              <a:rPr lang="en-US" dirty="0">
                <a:latin typeface="Calibri" panose="020F0502020204030204" pitchFamily="34" charset="0"/>
                <a:cs typeface="Calibri" panose="020F0502020204030204" pitchFamily="34" charset="0"/>
              </a:rPr>
              <a:t>climate data tools for academia, climate scenario developers, and other expert </a:t>
            </a:r>
            <a:r>
              <a:rPr lang="en-US" dirty="0" smtClean="0">
                <a:latin typeface="Calibri" panose="020F0502020204030204" pitchFamily="34" charset="0"/>
                <a:cs typeface="Calibri" panose="020F0502020204030204" pitchFamily="34" charset="0"/>
              </a:rPr>
              <a:t>users </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Virtual </a:t>
            </a:r>
            <a:r>
              <a:rPr lang="en-US" dirty="0">
                <a:latin typeface="Calibri" panose="020F0502020204030204" pitchFamily="34" charset="0"/>
                <a:cs typeface="Calibri" panose="020F0502020204030204" pitchFamily="34" charset="0"/>
              </a:rPr>
              <a:t>laboratory facilitating the analysis of climate data</a:t>
            </a:r>
            <a:endParaRPr lang="en-US" dirty="0" smtClean="0">
              <a:latin typeface="Calibri" panose="020F0502020204030204" pitchFamily="34" charset="0"/>
              <a:cs typeface="Calibri" panose="020F0502020204030204" pitchFamily="34" charset="0"/>
            </a:endParaRPr>
          </a:p>
        </p:txBody>
      </p:sp>
      <p:sp>
        <p:nvSpPr>
          <p:cNvPr id="8" name="TextBox 7"/>
          <p:cNvSpPr txBox="1"/>
          <p:nvPr/>
        </p:nvSpPr>
        <p:spPr>
          <a:xfrm>
            <a:off x="4184650" y="3346582"/>
            <a:ext cx="3454400" cy="2616101"/>
          </a:xfrm>
          <a:prstGeom prst="rect">
            <a:avLst/>
          </a:prstGeom>
          <a:noFill/>
        </p:spPr>
        <p:txBody>
          <a:bodyPr wrap="square" rtlCol="0">
            <a:spAutoFit/>
          </a:bodyPr>
          <a:lstStyle/>
          <a:p>
            <a:pPr>
              <a:defRPr/>
            </a:pPr>
            <a:r>
              <a:rPr lang="en-US" sz="2000" b="1" dirty="0" smtClean="0">
                <a:latin typeface="Calibri" panose="020F0502020204030204" pitchFamily="34" charset="0"/>
                <a:cs typeface="Calibri" panose="020F0502020204030204" pitchFamily="34" charset="0"/>
              </a:rPr>
              <a:t>ClimateData.ca</a:t>
            </a:r>
          </a:p>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Access climate </a:t>
            </a:r>
            <a:r>
              <a:rPr lang="en-US" dirty="0" err="1" smtClean="0">
                <a:latin typeface="Calibri" panose="020F0502020204030204" pitchFamily="34" charset="0"/>
                <a:cs typeface="Calibri" panose="020F0502020204030204" pitchFamily="34" charset="0"/>
              </a:rPr>
              <a:t>normals</a:t>
            </a:r>
            <a:r>
              <a:rPr lang="en-US" dirty="0" smtClean="0">
                <a:latin typeface="Calibri" panose="020F0502020204030204" pitchFamily="34" charset="0"/>
                <a:cs typeface="Calibri" panose="020F0502020204030204" pitchFamily="34" charset="0"/>
              </a:rPr>
              <a:t>, downscaled future climate model data, IDF curves, and more.</a:t>
            </a:r>
          </a:p>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Custom tools to analyze and extract data</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CA" dirty="0">
                <a:latin typeface="Calibri" panose="020F0502020204030204" pitchFamily="34" charset="0"/>
                <a:cs typeface="Calibri" panose="020F0502020204030204" pitchFamily="34" charset="0"/>
              </a:rPr>
              <a:t>Sector modules and case studies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5225" y="1885302"/>
            <a:ext cx="1323578" cy="1499599"/>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9586" y="1839874"/>
            <a:ext cx="1376082" cy="137608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5202" y="1916916"/>
            <a:ext cx="1321764" cy="1321764"/>
          </a:xfrm>
          <a:prstGeom prst="rect">
            <a:avLst/>
          </a:prstGeom>
        </p:spPr>
      </p:pic>
    </p:spTree>
    <p:extLst>
      <p:ext uri="{BB962C8B-B14F-4D97-AF65-F5344CB8AC3E}">
        <p14:creationId xmlns:p14="http://schemas.microsoft.com/office/powerpoint/2010/main" val="321611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50;p84"/>
          <p:cNvSpPr txBox="1"/>
          <p:nvPr/>
        </p:nvSpPr>
        <p:spPr>
          <a:xfrm>
            <a:off x="519223" y="1690688"/>
            <a:ext cx="3818106" cy="3652852"/>
          </a:xfrm>
          <a:prstGeom prst="rect">
            <a:avLst/>
          </a:prstGeom>
          <a:noFill/>
          <a:ln>
            <a:noFill/>
          </a:ln>
        </p:spPr>
        <p:txBody>
          <a:bodyPr spcFirstLastPara="1" wrap="square" lIns="91425" tIns="91425" rIns="91425" bIns="91425" anchor="t" anchorCtr="0">
            <a:noAutofit/>
          </a:bodyPr>
          <a:lstStyle/>
          <a:p>
            <a:pPr>
              <a:lnSpc>
                <a:spcPct val="130000"/>
              </a:lnSpc>
            </a:pPr>
            <a:r>
              <a:rPr lang="en-US" b="1" dirty="0" smtClean="0">
                <a:latin typeface="Arial" panose="020B0604020202020204" pitchFamily="34" charset="0"/>
                <a:cs typeface="Arial" panose="020B0604020202020204" pitchFamily="34" charset="0"/>
              </a:rPr>
              <a:t>ClimateAtlas.ca</a:t>
            </a:r>
          </a:p>
          <a:p>
            <a:pPr>
              <a:lnSpc>
                <a:spcPct val="130000"/>
              </a:lnSpc>
            </a:pPr>
            <a:endParaRPr lang="en-CA" sz="1400" b="1" dirty="0" smtClean="0">
              <a:latin typeface="Arial" panose="020B0604020202020204" pitchFamily="34" charset="0"/>
              <a:cs typeface="Arial" panose="020B0604020202020204" pitchFamily="34" charset="0"/>
            </a:endParaRPr>
          </a:p>
          <a:p>
            <a:pPr>
              <a:lnSpc>
                <a:spcPct val="130000"/>
              </a:lnSpc>
            </a:pPr>
            <a:r>
              <a:rPr lang="en-CA" sz="1400" b="1" dirty="0" smtClean="0">
                <a:latin typeface="Arial" panose="020B0604020202020204" pitchFamily="34" charset="0"/>
                <a:cs typeface="Arial" panose="020B0604020202020204" pitchFamily="34" charset="0"/>
              </a:rPr>
              <a:t>Climate </a:t>
            </a:r>
            <a:r>
              <a:rPr lang="en-CA" sz="1400" b="1" dirty="0">
                <a:latin typeface="Arial" panose="020B0604020202020204" pitchFamily="34" charset="0"/>
                <a:cs typeface="Arial" panose="020B0604020202020204" pitchFamily="34" charset="0"/>
              </a:rPr>
              <a:t>Data</a:t>
            </a:r>
          </a:p>
          <a:p>
            <a:pPr marL="214313" indent="-214313">
              <a:lnSpc>
                <a:spcPct val="13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Downscaled climate model data</a:t>
            </a:r>
          </a:p>
          <a:p>
            <a:pPr marL="214313" indent="-214313">
              <a:lnSpc>
                <a:spcPct val="13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Thousands of locations across all of Canada</a:t>
            </a:r>
            <a:endParaRPr lang="en-CA" sz="1400" dirty="0">
              <a:latin typeface="Arial" panose="020B0604020202020204" pitchFamily="34" charset="0"/>
              <a:cs typeface="Arial" panose="020B0604020202020204" pitchFamily="34" charset="0"/>
            </a:endParaRPr>
          </a:p>
          <a:p>
            <a:pPr marL="214313" indent="-214313">
              <a:lnSpc>
                <a:spcPct val="130000"/>
              </a:lnSpc>
              <a:buFont typeface="Arial" panose="020B0604020202020204" pitchFamily="34" charset="0"/>
              <a:buChar char="•"/>
            </a:pPr>
            <a:r>
              <a:rPr lang="en-CA" sz="1400" dirty="0" smtClean="0">
                <a:latin typeface="Arial" panose="020B0604020202020204" pitchFamily="34" charset="0"/>
                <a:cs typeface="Arial" panose="020B0604020202020204" pitchFamily="34" charset="0"/>
              </a:rPr>
              <a:t>Seasonal and annual data</a:t>
            </a:r>
            <a:endParaRPr lang="en-CA" sz="1400" dirty="0">
              <a:latin typeface="Arial" panose="020B0604020202020204" pitchFamily="34" charset="0"/>
              <a:cs typeface="Arial" panose="020B0604020202020204" pitchFamily="34" charset="0"/>
            </a:endParaRPr>
          </a:p>
          <a:p>
            <a:pPr marL="214313" indent="-214313">
              <a:lnSpc>
                <a:spcPct val="130000"/>
              </a:lnSpc>
              <a:buFont typeface="Arial" panose="020B0604020202020204" pitchFamily="34" charset="0"/>
              <a:buChar char="•"/>
            </a:pPr>
            <a:r>
              <a:rPr lang="en-US" sz="1400" dirty="0" smtClean="0">
                <a:latin typeface="Arial" panose="020B0604020202020204" pitchFamily="34" charset="0"/>
                <a:ea typeface="Calibri"/>
                <a:cs typeface="Arial" panose="020B0604020202020204" pitchFamily="34" charset="0"/>
                <a:sym typeface="Calibri"/>
              </a:rPr>
              <a:t>Dozens of variables</a:t>
            </a:r>
          </a:p>
          <a:p>
            <a:pPr marL="214313" indent="-214313">
              <a:lnSpc>
                <a:spcPct val="130000"/>
              </a:lnSpc>
              <a:buFont typeface="Arial" panose="020B0604020202020204" pitchFamily="34" charset="0"/>
              <a:buChar char="•"/>
            </a:pPr>
            <a:endParaRPr lang="en-US" sz="1400" dirty="0">
              <a:latin typeface="Arial" panose="020B0604020202020204" pitchFamily="34" charset="0"/>
              <a:ea typeface="Calibri"/>
              <a:cs typeface="Arial" panose="020B0604020202020204" pitchFamily="34" charset="0"/>
              <a:sym typeface="Calibri"/>
            </a:endParaRPr>
          </a:p>
          <a:p>
            <a:r>
              <a:rPr lang="en-US" sz="1400" b="1" dirty="0">
                <a:latin typeface="Arial" panose="020B0604020202020204" pitchFamily="34" charset="0"/>
                <a:cs typeface="Arial" panose="020B0604020202020204" pitchFamily="34" charset="0"/>
                <a:sym typeface="Calibri"/>
              </a:rPr>
              <a:t>Helpful Resources</a:t>
            </a:r>
          </a:p>
          <a:p>
            <a:pPr marL="285750" indent="-285750">
              <a:lnSpc>
                <a:spcPct val="130000"/>
              </a:lnSpc>
              <a:buSzPts val="1400"/>
              <a:buFont typeface="Arial" panose="020B0604020202020204" pitchFamily="34" charset="0"/>
              <a:buChar char="•"/>
            </a:pPr>
            <a:r>
              <a:rPr lang="en-US" sz="1400" dirty="0">
                <a:latin typeface="Arial" panose="020B0604020202020204" pitchFamily="34" charset="0"/>
                <a:cs typeface="Arial" panose="020B0604020202020204" pitchFamily="34" charset="0"/>
                <a:sym typeface="Calibri"/>
              </a:rPr>
              <a:t>Climate science articles, videos on climate change and “how to take climate action” </a:t>
            </a:r>
          </a:p>
          <a:p>
            <a:pPr marL="285750" indent="-285750">
              <a:lnSpc>
                <a:spcPct val="130000"/>
              </a:lnSpc>
              <a:buSzPts val="1400"/>
              <a:buFont typeface="Arial" panose="020B0604020202020204" pitchFamily="34" charset="0"/>
              <a:buChar char="•"/>
            </a:pPr>
            <a:r>
              <a:rPr lang="en-US" sz="1400" dirty="0" smtClean="0">
                <a:latin typeface="Arial" panose="020B0604020202020204" pitchFamily="34" charset="0"/>
                <a:cs typeface="Arial" panose="020B0604020202020204" pitchFamily="34" charset="0"/>
                <a:sym typeface="Calibri"/>
              </a:rPr>
              <a:t>Downloadable climate data reports for your location</a:t>
            </a:r>
            <a:endParaRPr lang="en-US" sz="1400" dirty="0">
              <a:latin typeface="Arial" panose="020B0604020202020204" pitchFamily="34" charset="0"/>
              <a:cs typeface="Arial" panose="020B0604020202020204" pitchFamily="34" charset="0"/>
              <a:sym typeface="Calibri"/>
            </a:endParaRPr>
          </a:p>
          <a:p>
            <a:pPr marL="214313" indent="-214313">
              <a:lnSpc>
                <a:spcPct val="130000"/>
              </a:lnSpc>
              <a:buFont typeface="Arial" panose="020B0604020202020204" pitchFamily="34" charset="0"/>
              <a:buChar char="•"/>
            </a:pPr>
            <a:endParaRPr lang="en-US" sz="1400" dirty="0">
              <a:latin typeface="Arial" panose="020B0604020202020204" pitchFamily="34" charset="0"/>
              <a:ea typeface="Calibri"/>
              <a:cs typeface="Arial" panose="020B0604020202020204" pitchFamily="34" charset="0"/>
              <a:sym typeface="Calibri"/>
            </a:endParaRPr>
          </a:p>
          <a:p>
            <a:pPr>
              <a:lnSpc>
                <a:spcPct val="130000"/>
              </a:lnSpc>
            </a:pPr>
            <a:endParaRPr lang="en" sz="1400" b="1" dirty="0">
              <a:latin typeface="Arial" panose="020B0604020202020204" pitchFamily="34" charset="0"/>
              <a:ea typeface="Calibri"/>
              <a:cs typeface="Arial" panose="020B0604020202020204" pitchFamily="34" charset="0"/>
              <a:sym typeface="Calibri"/>
            </a:endParaRPr>
          </a:p>
        </p:txBody>
      </p:sp>
      <p:sp>
        <p:nvSpPr>
          <p:cNvPr id="6" name="Title 1"/>
          <p:cNvSpPr txBox="1">
            <a:spLocks/>
          </p:cNvSpPr>
          <p:nvPr/>
        </p:nvSpPr>
        <p:spPr>
          <a:xfrm>
            <a:off x="519223" y="365125"/>
            <a:ext cx="11137862" cy="1325563"/>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smtClean="0">
                <a:solidFill>
                  <a:schemeClr val="accent6"/>
                </a:solidFill>
              </a:rPr>
              <a:t>Climate Atlas</a:t>
            </a:r>
          </a:p>
          <a:p>
            <a:r>
              <a:rPr lang="en-US" dirty="0" smtClean="0">
                <a:solidFill>
                  <a:schemeClr val="accent6"/>
                </a:solidFill>
              </a:rPr>
              <a:t>of Canada</a:t>
            </a:r>
            <a:endParaRPr lang="en-CA" dirty="0">
              <a:solidFill>
                <a:schemeClr val="accent6"/>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r="12268"/>
          <a:stretch/>
        </p:blipFill>
        <p:spPr>
          <a:xfrm>
            <a:off x="5585061" y="-1"/>
            <a:ext cx="7366932" cy="6858001"/>
          </a:xfrm>
          <a:prstGeom prst="rect">
            <a:avLst/>
          </a:prstGeom>
        </p:spPr>
      </p:pic>
    </p:spTree>
    <p:extLst>
      <p:ext uri="{BB962C8B-B14F-4D97-AF65-F5344CB8AC3E}">
        <p14:creationId xmlns:p14="http://schemas.microsoft.com/office/powerpoint/2010/main" val="30071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50;p84"/>
          <p:cNvSpPr txBox="1"/>
          <p:nvPr/>
        </p:nvSpPr>
        <p:spPr>
          <a:xfrm>
            <a:off x="519223" y="1805747"/>
            <a:ext cx="3818106" cy="3652852"/>
          </a:xfrm>
          <a:prstGeom prst="rect">
            <a:avLst/>
          </a:prstGeom>
          <a:noFill/>
          <a:ln>
            <a:noFill/>
          </a:ln>
        </p:spPr>
        <p:txBody>
          <a:bodyPr spcFirstLastPara="1" wrap="square" lIns="91425" tIns="91425" rIns="91425" bIns="91425" anchor="t" anchorCtr="0">
            <a:noAutofit/>
          </a:bodyPr>
          <a:lstStyle/>
          <a:p>
            <a:pPr>
              <a:lnSpc>
                <a:spcPct val="130000"/>
              </a:lnSpc>
            </a:pPr>
            <a:r>
              <a:rPr lang="en-CA" sz="1400" b="1" dirty="0">
                <a:latin typeface="Arial" panose="020B0604020202020204" pitchFamily="34" charset="0"/>
                <a:cs typeface="Arial" panose="020B0604020202020204" pitchFamily="34" charset="0"/>
              </a:rPr>
              <a:t>Climate Data</a:t>
            </a:r>
          </a:p>
          <a:p>
            <a:pPr marL="214313" indent="-214313">
              <a:lnSpc>
                <a:spcPct val="130000"/>
              </a:lnSpc>
              <a:buFont typeface="Arial" panose="020B0604020202020204" pitchFamily="34" charset="0"/>
              <a:buChar char="•"/>
            </a:pPr>
            <a:r>
              <a:rPr lang="en-US" sz="1200" dirty="0">
                <a:latin typeface="Arial" panose="020B0604020202020204" pitchFamily="34" charset="0"/>
                <a:cs typeface="Arial" panose="020B0604020202020204" pitchFamily="34" charset="0"/>
              </a:rPr>
              <a:t>Climate Data</a:t>
            </a:r>
          </a:p>
          <a:p>
            <a:pPr marL="214313" indent="-214313">
              <a:lnSpc>
                <a:spcPct val="130000"/>
              </a:lnSpc>
              <a:buFont typeface="Arial" panose="020B0604020202020204" pitchFamily="34" charset="0"/>
              <a:buChar char="•"/>
            </a:pPr>
            <a:r>
              <a:rPr lang="en-US" sz="1200" dirty="0" smtClean="0">
                <a:latin typeface="Arial" panose="020B0604020202020204" pitchFamily="34" charset="0"/>
                <a:cs typeface="Arial" panose="020B0604020202020204" pitchFamily="34" charset="0"/>
              </a:rPr>
              <a:t>High resolution </a:t>
            </a:r>
            <a:r>
              <a:rPr lang="en-US" sz="1200" dirty="0">
                <a:latin typeface="Arial" panose="020B0604020202020204" pitchFamily="34" charset="0"/>
                <a:cs typeface="Arial" panose="020B0604020202020204" pitchFamily="34" charset="0"/>
              </a:rPr>
              <a:t>climate data</a:t>
            </a:r>
          </a:p>
          <a:p>
            <a:pPr marL="214313" indent="-214313">
              <a:lnSpc>
                <a:spcPct val="130000"/>
              </a:lnSpc>
              <a:buFont typeface="Arial" panose="020B0604020202020204" pitchFamily="34" charset="0"/>
              <a:buChar char="•"/>
            </a:pPr>
            <a:r>
              <a:rPr lang="en-US" sz="1200" dirty="0">
                <a:latin typeface="Arial" panose="020B0604020202020204" pitchFamily="34" charset="0"/>
                <a:cs typeface="Arial" panose="020B0604020202020204" pitchFamily="34" charset="0"/>
              </a:rPr>
              <a:t>Temperature and precipitation variables and climate </a:t>
            </a:r>
            <a:r>
              <a:rPr lang="en-US" sz="1200" dirty="0" smtClean="0">
                <a:latin typeface="Arial" panose="020B0604020202020204" pitchFamily="34" charset="0"/>
                <a:cs typeface="Arial" panose="020B0604020202020204" pitchFamily="34" charset="0"/>
              </a:rPr>
              <a:t>indices</a:t>
            </a:r>
          </a:p>
          <a:p>
            <a:pPr marL="214313" indent="-214313">
              <a:lnSpc>
                <a:spcPct val="130000"/>
              </a:lnSpc>
              <a:buFont typeface="Arial" panose="020B0604020202020204" pitchFamily="34" charset="0"/>
              <a:buChar char="•"/>
            </a:pPr>
            <a:r>
              <a:rPr lang="en-US" sz="1200" dirty="0" smtClean="0">
                <a:latin typeface="Arial" panose="020B0604020202020204" pitchFamily="34" charset="0"/>
                <a:cs typeface="Arial" panose="020B0604020202020204" pitchFamily="34" charset="0"/>
              </a:rPr>
              <a:t>Sea level rise</a:t>
            </a:r>
            <a:endParaRPr lang="en-US" sz="1200" dirty="0">
              <a:latin typeface="Arial" panose="020B0604020202020204" pitchFamily="34" charset="0"/>
              <a:cs typeface="Arial" panose="020B0604020202020204" pitchFamily="34" charset="0"/>
            </a:endParaRPr>
          </a:p>
          <a:p>
            <a:pPr marL="214313" indent="-214313">
              <a:lnSpc>
                <a:spcPct val="130000"/>
              </a:lnSpc>
              <a:buFont typeface="Arial" panose="020B0604020202020204" pitchFamily="34" charset="0"/>
              <a:buChar char="•"/>
            </a:pPr>
            <a:r>
              <a:rPr lang="en-US" sz="1200" dirty="0">
                <a:latin typeface="Arial" panose="020B0604020202020204" pitchFamily="34" charset="0"/>
                <a:cs typeface="Arial" panose="020B0604020202020204" pitchFamily="34" charset="0"/>
              </a:rPr>
              <a:t>Observed climate </a:t>
            </a:r>
            <a:r>
              <a:rPr lang="en-US" sz="1200" dirty="0" err="1">
                <a:latin typeface="Arial" panose="020B0604020202020204" pitchFamily="34" charset="0"/>
                <a:cs typeface="Arial" panose="020B0604020202020204" pitchFamily="34" charset="0"/>
              </a:rPr>
              <a:t>normals</a:t>
            </a:r>
            <a:r>
              <a:rPr lang="en-US" sz="1200" dirty="0">
                <a:latin typeface="Arial" panose="020B0604020202020204" pitchFamily="34" charset="0"/>
                <a:cs typeface="Arial" panose="020B0604020202020204" pitchFamily="34" charset="0"/>
              </a:rPr>
              <a:t> and daily data download</a:t>
            </a:r>
          </a:p>
          <a:p>
            <a:pPr marL="214313" indent="-214313">
              <a:lnSpc>
                <a:spcPct val="130000"/>
              </a:lnSpc>
              <a:buFont typeface="Arial" panose="020B0604020202020204" pitchFamily="34" charset="0"/>
              <a:buChar char="•"/>
            </a:pPr>
            <a:r>
              <a:rPr lang="en-US" sz="1200" dirty="0">
                <a:latin typeface="Arial" panose="020B0604020202020204" pitchFamily="34" charset="0"/>
                <a:cs typeface="Arial" panose="020B0604020202020204" pitchFamily="34" charset="0"/>
              </a:rPr>
              <a:t>Intensity Duration Frequency (IDF) </a:t>
            </a:r>
            <a:r>
              <a:rPr lang="en-US" sz="1200" dirty="0" smtClean="0">
                <a:latin typeface="Arial" panose="020B0604020202020204" pitchFamily="34" charset="0"/>
                <a:cs typeface="Arial" panose="020B0604020202020204" pitchFamily="34" charset="0"/>
              </a:rPr>
              <a:t>curves</a:t>
            </a:r>
            <a:endParaRPr lang="en-US" sz="1200" dirty="0" smtClean="0">
              <a:latin typeface="Arial" panose="020B0604020202020204" pitchFamily="34" charset="0"/>
              <a:cs typeface="Arial" panose="020B0604020202020204" pitchFamily="34" charset="0"/>
              <a:sym typeface="Calibri"/>
            </a:endParaRPr>
          </a:p>
          <a:p>
            <a:pPr marL="214313" indent="-214313">
              <a:lnSpc>
                <a:spcPct val="130000"/>
              </a:lnSpc>
              <a:buFont typeface="Arial" panose="020B0604020202020204" pitchFamily="34" charset="0"/>
              <a:buChar char="•"/>
            </a:pPr>
            <a:r>
              <a:rPr lang="en-US" sz="1200" dirty="0" smtClean="0">
                <a:latin typeface="Arial" panose="020B0604020202020204" pitchFamily="34" charset="0"/>
                <a:cs typeface="Arial" panose="020B0604020202020204" pitchFamily="34" charset="0"/>
                <a:sym typeface="Calibri"/>
              </a:rPr>
              <a:t>Local </a:t>
            </a:r>
            <a:r>
              <a:rPr lang="en-US" sz="1200" dirty="0">
                <a:latin typeface="Arial" panose="020B0604020202020204" pitchFamily="34" charset="0"/>
                <a:cs typeface="Arial" panose="020B0604020202020204" pitchFamily="34" charset="0"/>
                <a:sym typeface="Calibri"/>
              </a:rPr>
              <a:t>and national scale charts and </a:t>
            </a:r>
            <a:r>
              <a:rPr lang="en-US" sz="1200" dirty="0" smtClean="0">
                <a:latin typeface="Arial" panose="020B0604020202020204" pitchFamily="34" charset="0"/>
                <a:cs typeface="Arial" panose="020B0604020202020204" pitchFamily="34" charset="0"/>
                <a:sym typeface="Calibri"/>
              </a:rPr>
              <a:t>maps</a:t>
            </a:r>
          </a:p>
          <a:p>
            <a:pPr marL="214313" indent="-214313">
              <a:lnSpc>
                <a:spcPct val="130000"/>
              </a:lnSpc>
              <a:buFont typeface="Arial" panose="020B0604020202020204" pitchFamily="34" charset="0"/>
              <a:buChar char="•"/>
            </a:pPr>
            <a:r>
              <a:rPr lang="en-US" sz="1200" dirty="0" smtClean="0">
                <a:latin typeface="Arial" panose="020B0604020202020204" pitchFamily="34" charset="0"/>
                <a:cs typeface="Arial" panose="020B0604020202020204" pitchFamily="34" charset="0"/>
                <a:sym typeface="Calibri"/>
              </a:rPr>
              <a:t>Ability to compare emission scenarios</a:t>
            </a:r>
          </a:p>
          <a:p>
            <a:pPr marL="214313" indent="-214313">
              <a:lnSpc>
                <a:spcPct val="130000"/>
              </a:lnSpc>
              <a:buFont typeface="Arial" panose="020B0604020202020204" pitchFamily="34" charset="0"/>
              <a:buChar char="•"/>
            </a:pPr>
            <a:r>
              <a:rPr lang="en-US" sz="1200" dirty="0" smtClean="0">
                <a:latin typeface="Arial" panose="020B0604020202020204" pitchFamily="34" charset="0"/>
                <a:cs typeface="Arial" panose="020B0604020202020204" pitchFamily="34" charset="0"/>
                <a:sym typeface="Calibri"/>
              </a:rPr>
              <a:t>Customizable tools to analyze and extract data</a:t>
            </a:r>
          </a:p>
          <a:p>
            <a:pPr>
              <a:lnSpc>
                <a:spcPct val="130000"/>
              </a:lnSpc>
            </a:pPr>
            <a:endParaRPr lang="en-US" sz="1200" b="1" dirty="0" smtClean="0">
              <a:latin typeface="Arial" panose="020B0604020202020204" pitchFamily="34" charset="0"/>
              <a:cs typeface="Arial" panose="020B0604020202020204" pitchFamily="34" charset="0"/>
              <a:sym typeface="Calibri"/>
            </a:endParaRPr>
          </a:p>
          <a:p>
            <a:pPr>
              <a:lnSpc>
                <a:spcPct val="130000"/>
              </a:lnSpc>
            </a:pPr>
            <a:r>
              <a:rPr lang="en-US" sz="1400" b="1" dirty="0" smtClean="0">
                <a:latin typeface="Arial" panose="020B0604020202020204" pitchFamily="34" charset="0"/>
                <a:cs typeface="Arial" panose="020B0604020202020204" pitchFamily="34" charset="0"/>
                <a:sym typeface="Calibri"/>
              </a:rPr>
              <a:t>Helpful Resources</a:t>
            </a:r>
          </a:p>
          <a:p>
            <a:pPr marL="214313" indent="-214313">
              <a:lnSpc>
                <a:spcPct val="130000"/>
              </a:lnSpc>
              <a:buFont typeface="Arial" panose="020B0604020202020204" pitchFamily="34" charset="0"/>
              <a:buChar char="•"/>
            </a:pPr>
            <a:r>
              <a:rPr lang="en-US" sz="1200" dirty="0" smtClean="0">
                <a:latin typeface="Arial" panose="020B0604020202020204" pitchFamily="34" charset="0"/>
                <a:cs typeface="Arial" panose="020B0604020202020204" pitchFamily="34" charset="0"/>
                <a:sym typeface="Calibri"/>
              </a:rPr>
              <a:t>Sector </a:t>
            </a:r>
            <a:r>
              <a:rPr lang="en-US" sz="1200" dirty="0">
                <a:latin typeface="Arial" panose="020B0604020202020204" pitchFamily="34" charset="0"/>
                <a:cs typeface="Arial" panose="020B0604020202020204" pitchFamily="34" charset="0"/>
                <a:sym typeface="Calibri"/>
              </a:rPr>
              <a:t>modules with tailored case </a:t>
            </a:r>
            <a:r>
              <a:rPr lang="en-US" sz="1200" dirty="0" smtClean="0">
                <a:latin typeface="Arial" panose="020B0604020202020204" pitchFamily="34" charset="0"/>
                <a:cs typeface="Arial" panose="020B0604020202020204" pitchFamily="34" charset="0"/>
                <a:sym typeface="Calibri"/>
              </a:rPr>
              <a:t>studies</a:t>
            </a:r>
          </a:p>
          <a:p>
            <a:pPr marL="214313" indent="-214313">
              <a:lnSpc>
                <a:spcPct val="130000"/>
              </a:lnSpc>
              <a:buFont typeface="Arial" panose="020B0604020202020204" pitchFamily="34" charset="0"/>
              <a:buChar char="•"/>
            </a:pPr>
            <a:r>
              <a:rPr lang="en-US" sz="1200" dirty="0" smtClean="0">
                <a:latin typeface="Arial" panose="020B0604020202020204" pitchFamily="34" charset="0"/>
                <a:cs typeface="Arial" panose="020B0604020202020204" pitchFamily="34" charset="0"/>
                <a:sym typeface="Calibri"/>
              </a:rPr>
              <a:t>Learning Zone</a:t>
            </a:r>
            <a:endParaRPr lang="en-US" sz="1200" dirty="0">
              <a:latin typeface="Arial" panose="020B0604020202020204" pitchFamily="34" charset="0"/>
              <a:cs typeface="Arial" panose="020B0604020202020204" pitchFamily="34" charset="0"/>
              <a:sym typeface="Calibri"/>
            </a:endParaRPr>
          </a:p>
          <a:p>
            <a:pPr marL="214313" indent="-214313">
              <a:lnSpc>
                <a:spcPct val="130000"/>
              </a:lnSpc>
              <a:buFont typeface="Arial" panose="020B0604020202020204" pitchFamily="34" charset="0"/>
              <a:buChar char="•"/>
            </a:pPr>
            <a:endParaRPr lang="en-US" sz="1200" dirty="0">
              <a:latin typeface="Arial" panose="020B0604020202020204" pitchFamily="34" charset="0"/>
              <a:ea typeface="Calibri"/>
              <a:cs typeface="Arial" panose="020B0604020202020204" pitchFamily="34" charset="0"/>
              <a:sym typeface="Calibri"/>
            </a:endParaRPr>
          </a:p>
          <a:p>
            <a:pPr>
              <a:lnSpc>
                <a:spcPct val="130000"/>
              </a:lnSpc>
            </a:pPr>
            <a:endParaRPr lang="en" sz="1200" b="1" dirty="0">
              <a:latin typeface="Arial" panose="020B0604020202020204" pitchFamily="34" charset="0"/>
              <a:ea typeface="Calibri"/>
              <a:cs typeface="Arial" panose="020B0604020202020204" pitchFamily="34" charset="0"/>
              <a:sym typeface="Calibri"/>
            </a:endParaRPr>
          </a:p>
        </p:txBody>
      </p:sp>
      <p:sp>
        <p:nvSpPr>
          <p:cNvPr id="6" name="Title 1"/>
          <p:cNvSpPr txBox="1">
            <a:spLocks/>
          </p:cNvSpPr>
          <p:nvPr/>
        </p:nvSpPr>
        <p:spPr>
          <a:xfrm>
            <a:off x="336884" y="365125"/>
            <a:ext cx="1132020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smtClean="0">
                <a:solidFill>
                  <a:schemeClr val="accent6"/>
                </a:solidFill>
              </a:rPr>
              <a:t>ClimateData.ca</a:t>
            </a:r>
            <a:endParaRPr lang="en-CA" dirty="0">
              <a:solidFill>
                <a:schemeClr val="accent6"/>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 r="7680" b="709"/>
          <a:stretch/>
        </p:blipFill>
        <p:spPr>
          <a:xfrm>
            <a:off x="5571943" y="0"/>
            <a:ext cx="6624094" cy="6867083"/>
          </a:xfrm>
          <a:prstGeom prst="rect">
            <a:avLst/>
          </a:prstGeom>
        </p:spPr>
      </p:pic>
    </p:spTree>
    <p:extLst>
      <p:ext uri="{BB962C8B-B14F-4D97-AF65-F5344CB8AC3E}">
        <p14:creationId xmlns:p14="http://schemas.microsoft.com/office/powerpoint/2010/main" val="345109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duotone>
              <a:prstClr val="black"/>
              <a:schemeClr val="tx1">
                <a:lumMod val="50000"/>
                <a:tint val="45000"/>
                <a:satMod val="400000"/>
              </a:schemeClr>
            </a:duotone>
            <a:extLst>
              <a:ext uri="{28A0092B-C50C-407E-A947-70E740481C1C}">
                <a14:useLocalDpi xmlns:a14="http://schemas.microsoft.com/office/drawing/2010/main"/>
              </a:ext>
            </a:extLst>
          </a:blip>
          <a:srcRect/>
          <a:stretch/>
        </p:blipFill>
        <p:spPr>
          <a:xfrm>
            <a:off x="5635492" y="0"/>
            <a:ext cx="6554594" cy="6858000"/>
          </a:xfrm>
          <a:prstGeom prst="rect">
            <a:avLst/>
          </a:prstGeom>
        </p:spPr>
      </p:pic>
      <p:sp>
        <p:nvSpPr>
          <p:cNvPr id="6" name="Title 1"/>
          <p:cNvSpPr txBox="1">
            <a:spLocks/>
          </p:cNvSpPr>
          <p:nvPr/>
        </p:nvSpPr>
        <p:spPr>
          <a:xfrm>
            <a:off x="519223" y="365125"/>
            <a:ext cx="11137862" cy="132556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4300" dirty="0" smtClean="0">
                <a:solidFill>
                  <a:schemeClr val="accent6"/>
                </a:solidFill>
              </a:rPr>
              <a:t>ClimateData.ca</a:t>
            </a:r>
          </a:p>
          <a:p>
            <a:r>
              <a:rPr lang="en-US" dirty="0" smtClean="0">
                <a:solidFill>
                  <a:schemeClr val="accent6"/>
                </a:solidFill>
              </a:rPr>
              <a:t>Find Local Data</a:t>
            </a:r>
            <a:endParaRPr lang="en-CA" dirty="0">
              <a:solidFill>
                <a:schemeClr val="accent6"/>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1568" y="1334554"/>
            <a:ext cx="6382810" cy="4685254"/>
          </a:xfrm>
          <a:prstGeom prst="rect">
            <a:avLst/>
          </a:prstGeom>
        </p:spPr>
      </p:pic>
      <p:sp>
        <p:nvSpPr>
          <p:cNvPr id="3" name="Rectangle 2"/>
          <p:cNvSpPr/>
          <p:nvPr/>
        </p:nvSpPr>
        <p:spPr>
          <a:xfrm>
            <a:off x="519222" y="1953632"/>
            <a:ext cx="4817451" cy="3447098"/>
          </a:xfrm>
          <a:prstGeom prst="rect">
            <a:avLst/>
          </a:prstGeom>
        </p:spPr>
        <p:txBody>
          <a:bodyPr wrap="square">
            <a:spAutoFit/>
          </a:bodyPr>
          <a:lstStyle/>
          <a:p>
            <a:pPr marL="342900" indent="-342900">
              <a:lnSpc>
                <a:spcPct val="130000"/>
              </a:lnSpc>
              <a:buClr>
                <a:schemeClr val="tx1"/>
              </a:buClr>
              <a:buSzPts val="1400"/>
              <a:buFont typeface="Arial" panose="020B0604020202020204" pitchFamily="34" charset="0"/>
              <a:buChar char="•"/>
            </a:pPr>
            <a:r>
              <a:rPr lang="en-US" sz="2000" dirty="0">
                <a:latin typeface="Arial" panose="020B0604020202020204" pitchFamily="34" charset="0"/>
                <a:ea typeface="Calibri"/>
                <a:cs typeface="Arial" panose="020B0604020202020204" pitchFamily="34" charset="0"/>
                <a:sym typeface="Calibri"/>
              </a:rPr>
              <a:t>Select a variable, including historical station data and IDF curves</a:t>
            </a:r>
          </a:p>
          <a:p>
            <a:pPr marL="342900" indent="-342900">
              <a:lnSpc>
                <a:spcPct val="130000"/>
              </a:lnSpc>
              <a:buClr>
                <a:schemeClr val="tx1"/>
              </a:buClr>
              <a:buSzPts val="1400"/>
              <a:buFont typeface="Arial" panose="020B0604020202020204" pitchFamily="34" charset="0"/>
              <a:buChar char="•"/>
            </a:pPr>
            <a:r>
              <a:rPr lang="en-US" sz="2000" dirty="0">
                <a:latin typeface="Arial" panose="020B0604020202020204" pitchFamily="34" charset="0"/>
                <a:ea typeface="Calibri"/>
                <a:cs typeface="Arial" panose="020B0604020202020204" pitchFamily="34" charset="0"/>
                <a:sym typeface="Calibri"/>
              </a:rPr>
              <a:t>Select </a:t>
            </a:r>
            <a:r>
              <a:rPr lang="en-US" sz="2000" dirty="0" smtClean="0">
                <a:latin typeface="Arial" panose="020B0604020202020204" pitchFamily="34" charset="0"/>
                <a:ea typeface="Calibri"/>
                <a:cs typeface="Arial" panose="020B0604020202020204" pitchFamily="34" charset="0"/>
                <a:sym typeface="Calibri"/>
              </a:rPr>
              <a:t>Annual, seasonal or month time steps</a:t>
            </a:r>
            <a:endParaRPr lang="en" sz="2000" dirty="0">
              <a:latin typeface="Arial" panose="020B0604020202020204" pitchFamily="34" charset="0"/>
              <a:ea typeface="Calibri"/>
              <a:cs typeface="Arial" panose="020B0604020202020204" pitchFamily="34" charset="0"/>
              <a:sym typeface="Calibri"/>
            </a:endParaRPr>
          </a:p>
          <a:p>
            <a:pPr marL="342900" indent="-342900">
              <a:lnSpc>
                <a:spcPct val="130000"/>
              </a:lnSpc>
              <a:buClr>
                <a:schemeClr val="tx1"/>
              </a:buClr>
              <a:buSzPts val="1400"/>
              <a:buFont typeface="Arial" panose="020B0604020202020204" pitchFamily="34" charset="0"/>
              <a:buChar char="•"/>
            </a:pPr>
            <a:r>
              <a:rPr lang="en" sz="2000" dirty="0" smtClean="0">
                <a:latin typeface="Arial" panose="020B0604020202020204" pitchFamily="34" charset="0"/>
                <a:ea typeface="Calibri"/>
                <a:cs typeface="Arial" panose="020B0604020202020204" pitchFamily="34" charset="0"/>
                <a:sym typeface="Calibri"/>
              </a:rPr>
              <a:t>Select emission scenario</a:t>
            </a:r>
            <a:endParaRPr lang="en" sz="2000" dirty="0">
              <a:latin typeface="Arial" panose="020B0604020202020204" pitchFamily="34" charset="0"/>
              <a:ea typeface="Calibri"/>
              <a:cs typeface="Arial" panose="020B0604020202020204" pitchFamily="34" charset="0"/>
              <a:sym typeface="Calibri"/>
            </a:endParaRPr>
          </a:p>
          <a:p>
            <a:pPr marL="342900" indent="-342900">
              <a:lnSpc>
                <a:spcPct val="130000"/>
              </a:lnSpc>
              <a:spcAft>
                <a:spcPts val="600"/>
              </a:spcAft>
              <a:buClr>
                <a:schemeClr val="tx1"/>
              </a:buClr>
              <a:buSzPts val="1400"/>
              <a:buFont typeface="Arial" panose="020B0604020202020204" pitchFamily="34" charset="0"/>
              <a:buChar char="•"/>
            </a:pPr>
            <a:r>
              <a:rPr lang="en" sz="2000" dirty="0">
                <a:latin typeface="Arial" panose="020B0604020202020204" pitchFamily="34" charset="0"/>
                <a:ea typeface="Calibri"/>
                <a:cs typeface="Arial" panose="020B0604020202020204" pitchFamily="34" charset="0"/>
                <a:sym typeface="Calibri"/>
              </a:rPr>
              <a:t>Download </a:t>
            </a:r>
            <a:r>
              <a:rPr lang="en" sz="2000" dirty="0" smtClean="0">
                <a:latin typeface="Arial" panose="020B0604020202020204" pitchFamily="34" charset="0"/>
                <a:ea typeface="Calibri"/>
                <a:cs typeface="Arial" panose="020B0604020202020204" pitchFamily="34" charset="0"/>
                <a:sym typeface="Calibri"/>
              </a:rPr>
              <a:t>data</a:t>
            </a:r>
            <a:endParaRPr lang="en" sz="2000" dirty="0">
              <a:latin typeface="Arial" panose="020B0604020202020204" pitchFamily="34" charset="0"/>
              <a:ea typeface="Calibri"/>
              <a:cs typeface="Arial" panose="020B0604020202020204" pitchFamily="34" charset="0"/>
              <a:sym typeface="Calibri"/>
            </a:endParaRPr>
          </a:p>
          <a:p>
            <a:pPr marL="342900" indent="-342900">
              <a:lnSpc>
                <a:spcPct val="130000"/>
              </a:lnSpc>
              <a:spcAft>
                <a:spcPts val="600"/>
              </a:spcAft>
              <a:buClr>
                <a:schemeClr val="tx1"/>
              </a:buClr>
              <a:buSzPts val="1400"/>
              <a:buFont typeface="Arial" panose="020B0604020202020204" pitchFamily="34" charset="0"/>
              <a:buChar char="•"/>
            </a:pPr>
            <a:r>
              <a:rPr lang="en" sz="2000" dirty="0">
                <a:latin typeface="Arial" panose="020B0604020202020204" pitchFamily="34" charset="0"/>
                <a:ea typeface="Calibri"/>
                <a:cs typeface="Arial" panose="020B0604020202020204" pitchFamily="34" charset="0"/>
                <a:sym typeface="Calibri"/>
              </a:rPr>
              <a:t>Download chart image</a:t>
            </a:r>
          </a:p>
          <a:p>
            <a:pPr marL="342900" indent="-342900">
              <a:lnSpc>
                <a:spcPct val="130000"/>
              </a:lnSpc>
              <a:spcAft>
                <a:spcPts val="600"/>
              </a:spcAft>
              <a:buClr>
                <a:schemeClr val="tx1"/>
              </a:buClr>
              <a:buSzPts val="1400"/>
              <a:buFont typeface="Arial" panose="020B0604020202020204" pitchFamily="34" charset="0"/>
              <a:buChar char="•"/>
            </a:pPr>
            <a:r>
              <a:rPr lang="en" sz="2000" dirty="0">
                <a:latin typeface="Arial" panose="020B0604020202020204" pitchFamily="34" charset="0"/>
                <a:ea typeface="Calibri"/>
                <a:cs typeface="Arial" panose="020B0604020202020204" pitchFamily="34" charset="0"/>
                <a:sym typeface="Calibri"/>
              </a:rPr>
              <a:t>Adjust time scale to customize output</a:t>
            </a:r>
          </a:p>
        </p:txBody>
      </p:sp>
    </p:spTree>
    <p:extLst>
      <p:ext uri="{BB962C8B-B14F-4D97-AF65-F5344CB8AC3E}">
        <p14:creationId xmlns:p14="http://schemas.microsoft.com/office/powerpoint/2010/main" val="132736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29127"/>
            <a:ext cx="3026229" cy="4550989"/>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80802" y="1423073"/>
            <a:ext cx="3125678" cy="4557044"/>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02719" y="1423073"/>
            <a:ext cx="3208142" cy="4557044"/>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08394" y="1417017"/>
            <a:ext cx="3089049" cy="4563084"/>
          </a:xfrm>
          <a:prstGeom prst="rect">
            <a:avLst/>
          </a:prstGeom>
        </p:spPr>
      </p:pic>
      <p:sp>
        <p:nvSpPr>
          <p:cNvPr id="13" name="TextBox 12"/>
          <p:cNvSpPr txBox="1"/>
          <p:nvPr/>
        </p:nvSpPr>
        <p:spPr>
          <a:xfrm>
            <a:off x="364589" y="3736329"/>
            <a:ext cx="2394683" cy="2185214"/>
          </a:xfrm>
          <a:prstGeom prst="rect">
            <a:avLst/>
          </a:prstGeom>
          <a:noFill/>
        </p:spPr>
        <p:txBody>
          <a:bodyPr wrap="square" rtlCol="0">
            <a:spAutoFit/>
          </a:bodyPr>
          <a:lstStyle/>
          <a:p>
            <a:r>
              <a:rPr lang="en-US" sz="3600" dirty="0" smtClean="0">
                <a:solidFill>
                  <a:schemeClr val="bg1"/>
                </a:solidFill>
                <a:latin typeface="+mj-lt"/>
              </a:rPr>
              <a:t>Health</a:t>
            </a:r>
          </a:p>
          <a:p>
            <a:endParaRPr lang="en-US" sz="1200" dirty="0" smtClean="0">
              <a:solidFill>
                <a:schemeClr val="bg1"/>
              </a:solidFill>
            </a:endParaRPr>
          </a:p>
          <a:p>
            <a:r>
              <a:rPr lang="en-US" sz="1400" dirty="0">
                <a:solidFill>
                  <a:schemeClr val="bg1"/>
                </a:solidFill>
              </a:rPr>
              <a:t>E</a:t>
            </a:r>
            <a:r>
              <a:rPr lang="en-US" sz="1400" dirty="0" smtClean="0">
                <a:solidFill>
                  <a:schemeClr val="bg1"/>
                </a:solidFill>
              </a:rPr>
              <a:t>mergency </a:t>
            </a:r>
            <a:r>
              <a:rPr lang="en-US" sz="1400" dirty="0">
                <a:solidFill>
                  <a:schemeClr val="bg1"/>
                </a:solidFill>
              </a:rPr>
              <a:t>Measures</a:t>
            </a:r>
          </a:p>
          <a:p>
            <a:r>
              <a:rPr lang="en-US" sz="1400" dirty="0">
                <a:solidFill>
                  <a:schemeClr val="bg1"/>
                </a:solidFill>
              </a:rPr>
              <a:t>Health Infrastructure</a:t>
            </a:r>
          </a:p>
          <a:p>
            <a:r>
              <a:rPr lang="en-US" sz="1400" dirty="0">
                <a:solidFill>
                  <a:schemeClr val="bg1"/>
                </a:solidFill>
              </a:rPr>
              <a:t>Public Health</a:t>
            </a:r>
          </a:p>
          <a:p>
            <a:r>
              <a:rPr lang="en-US" sz="1400" dirty="0">
                <a:solidFill>
                  <a:schemeClr val="bg1"/>
                </a:solidFill>
              </a:rPr>
              <a:t>Data by Health Region</a:t>
            </a:r>
          </a:p>
          <a:p>
            <a:endParaRPr lang="en-CA" sz="3200" dirty="0">
              <a:solidFill>
                <a:schemeClr val="bg1"/>
              </a:solidFill>
              <a:latin typeface="+mj-lt"/>
            </a:endParaRPr>
          </a:p>
        </p:txBody>
      </p:sp>
      <p:sp>
        <p:nvSpPr>
          <p:cNvPr id="14" name="TextBox 13"/>
          <p:cNvSpPr txBox="1"/>
          <p:nvPr/>
        </p:nvSpPr>
        <p:spPr>
          <a:xfrm>
            <a:off x="3267621" y="3736329"/>
            <a:ext cx="2392040" cy="2400657"/>
          </a:xfrm>
          <a:prstGeom prst="rect">
            <a:avLst/>
          </a:prstGeom>
          <a:noFill/>
        </p:spPr>
        <p:txBody>
          <a:bodyPr wrap="square" rtlCol="0">
            <a:spAutoFit/>
          </a:bodyPr>
          <a:lstStyle/>
          <a:p>
            <a:r>
              <a:rPr lang="en-US" sz="3600" dirty="0" smtClean="0">
                <a:solidFill>
                  <a:schemeClr val="bg1"/>
                </a:solidFill>
                <a:latin typeface="+mj-lt"/>
              </a:rPr>
              <a:t>Agriculture</a:t>
            </a:r>
          </a:p>
          <a:p>
            <a:endParaRPr lang="en-US" sz="1200" dirty="0" smtClean="0">
              <a:solidFill>
                <a:schemeClr val="bg1"/>
              </a:solidFill>
            </a:endParaRPr>
          </a:p>
          <a:p>
            <a:r>
              <a:rPr lang="en-US" sz="1400" dirty="0" smtClean="0">
                <a:solidFill>
                  <a:schemeClr val="bg1"/>
                </a:solidFill>
              </a:rPr>
              <a:t>   Drought</a:t>
            </a:r>
          </a:p>
          <a:p>
            <a:r>
              <a:rPr lang="en-US" sz="1400" dirty="0" smtClean="0">
                <a:solidFill>
                  <a:schemeClr val="bg1"/>
                </a:solidFill>
              </a:rPr>
              <a:t>   Crop Pests </a:t>
            </a:r>
          </a:p>
          <a:p>
            <a:r>
              <a:rPr lang="en-US" sz="1400" dirty="0" smtClean="0">
                <a:solidFill>
                  <a:schemeClr val="bg1"/>
                </a:solidFill>
              </a:rPr>
              <a:t>   Risk Management</a:t>
            </a:r>
          </a:p>
          <a:p>
            <a:r>
              <a:rPr lang="en-US" sz="1400" dirty="0" smtClean="0">
                <a:solidFill>
                  <a:schemeClr val="bg1"/>
                </a:solidFill>
              </a:rPr>
              <a:t>   SPEI</a:t>
            </a:r>
          </a:p>
          <a:p>
            <a:endParaRPr lang="en-US" sz="1400" dirty="0">
              <a:solidFill>
                <a:schemeClr val="bg1"/>
              </a:solidFill>
            </a:endParaRPr>
          </a:p>
          <a:p>
            <a:endParaRPr lang="en-CA" sz="3200" dirty="0">
              <a:solidFill>
                <a:schemeClr val="bg1"/>
              </a:solidFill>
              <a:latin typeface="+mj-lt"/>
            </a:endParaRPr>
          </a:p>
        </p:txBody>
      </p:sp>
      <p:sp>
        <p:nvSpPr>
          <p:cNvPr id="15" name="TextBox 14"/>
          <p:cNvSpPr txBox="1"/>
          <p:nvPr/>
        </p:nvSpPr>
        <p:spPr>
          <a:xfrm>
            <a:off x="6411067" y="3736328"/>
            <a:ext cx="2292739" cy="2616101"/>
          </a:xfrm>
          <a:prstGeom prst="rect">
            <a:avLst/>
          </a:prstGeom>
          <a:noFill/>
        </p:spPr>
        <p:txBody>
          <a:bodyPr wrap="square" rtlCol="0">
            <a:spAutoFit/>
          </a:bodyPr>
          <a:lstStyle/>
          <a:p>
            <a:r>
              <a:rPr lang="en-US" sz="3600" dirty="0" smtClean="0">
                <a:solidFill>
                  <a:schemeClr val="bg1"/>
                </a:solidFill>
                <a:latin typeface="+mj-lt"/>
              </a:rPr>
              <a:t>Buildings</a:t>
            </a:r>
          </a:p>
          <a:p>
            <a:endParaRPr lang="en-US" sz="1200" dirty="0" smtClean="0">
              <a:solidFill>
                <a:schemeClr val="bg1"/>
              </a:solidFill>
            </a:endParaRPr>
          </a:p>
          <a:p>
            <a:r>
              <a:rPr lang="en-US" sz="1400" dirty="0" smtClean="0">
                <a:solidFill>
                  <a:schemeClr val="bg1"/>
                </a:solidFill>
              </a:rPr>
              <a:t>Extreme heat</a:t>
            </a:r>
          </a:p>
          <a:p>
            <a:r>
              <a:rPr lang="en-US" sz="1400" dirty="0" smtClean="0">
                <a:solidFill>
                  <a:schemeClr val="bg1"/>
                </a:solidFill>
              </a:rPr>
              <a:t>Permafrost</a:t>
            </a:r>
          </a:p>
          <a:p>
            <a:r>
              <a:rPr lang="en-US" sz="1400" dirty="0" smtClean="0">
                <a:solidFill>
                  <a:schemeClr val="bg1"/>
                </a:solidFill>
              </a:rPr>
              <a:t>Decision support tool</a:t>
            </a:r>
          </a:p>
          <a:p>
            <a:r>
              <a:rPr lang="en-US" sz="1400" i="1" dirty="0" smtClean="0">
                <a:solidFill>
                  <a:schemeClr val="bg1"/>
                </a:solidFill>
              </a:rPr>
              <a:t>More soon…</a:t>
            </a:r>
          </a:p>
          <a:p>
            <a:endParaRPr lang="en-US" sz="1400" dirty="0" smtClean="0">
              <a:solidFill>
                <a:schemeClr val="bg1"/>
              </a:solidFill>
            </a:endParaRPr>
          </a:p>
          <a:p>
            <a:endParaRPr lang="en-US" sz="1400" dirty="0">
              <a:solidFill>
                <a:schemeClr val="bg1"/>
              </a:solidFill>
            </a:endParaRPr>
          </a:p>
          <a:p>
            <a:endParaRPr lang="en-CA" sz="3200" dirty="0">
              <a:solidFill>
                <a:schemeClr val="bg1"/>
              </a:solidFill>
              <a:latin typeface="+mj-lt"/>
            </a:endParaRPr>
          </a:p>
        </p:txBody>
      </p:sp>
      <p:sp>
        <p:nvSpPr>
          <p:cNvPr id="16" name="TextBox 15"/>
          <p:cNvSpPr txBox="1"/>
          <p:nvPr/>
        </p:nvSpPr>
        <p:spPr>
          <a:xfrm>
            <a:off x="9212155" y="3736327"/>
            <a:ext cx="2876489" cy="2831544"/>
          </a:xfrm>
          <a:prstGeom prst="rect">
            <a:avLst/>
          </a:prstGeom>
          <a:noFill/>
        </p:spPr>
        <p:txBody>
          <a:bodyPr wrap="square" rtlCol="0">
            <a:spAutoFit/>
          </a:bodyPr>
          <a:lstStyle/>
          <a:p>
            <a:r>
              <a:rPr lang="en-US" sz="3600" dirty="0" smtClean="0">
                <a:solidFill>
                  <a:schemeClr val="bg1"/>
                </a:solidFill>
                <a:latin typeface="+mj-lt"/>
              </a:rPr>
              <a:t>Transportation</a:t>
            </a:r>
          </a:p>
          <a:p>
            <a:endParaRPr lang="en-US" sz="1200" dirty="0" smtClean="0">
              <a:solidFill>
                <a:schemeClr val="bg1"/>
              </a:solidFill>
            </a:endParaRPr>
          </a:p>
          <a:p>
            <a:r>
              <a:rPr lang="en-US" sz="1400" dirty="0" smtClean="0">
                <a:solidFill>
                  <a:schemeClr val="bg1"/>
                </a:solidFill>
              </a:rPr>
              <a:t>       Winter Roads</a:t>
            </a:r>
          </a:p>
          <a:p>
            <a:r>
              <a:rPr lang="en-US" sz="1400" dirty="0" smtClean="0">
                <a:solidFill>
                  <a:schemeClr val="bg1"/>
                </a:solidFill>
              </a:rPr>
              <a:t>       Asphalt Performance Grading</a:t>
            </a:r>
          </a:p>
          <a:p>
            <a:r>
              <a:rPr lang="en-US" sz="1400" dirty="0" smtClean="0">
                <a:solidFill>
                  <a:schemeClr val="bg1"/>
                </a:solidFill>
              </a:rPr>
              <a:t>       Extreme Precipitation</a:t>
            </a:r>
          </a:p>
          <a:p>
            <a:r>
              <a:rPr lang="en-US" sz="1400" i="1" dirty="0" smtClean="0">
                <a:solidFill>
                  <a:schemeClr val="bg1"/>
                </a:solidFill>
              </a:rPr>
              <a:t>       More soon…</a:t>
            </a:r>
          </a:p>
          <a:p>
            <a:endParaRPr lang="en-US" sz="1400" dirty="0" smtClean="0">
              <a:solidFill>
                <a:schemeClr val="bg1"/>
              </a:solidFill>
            </a:endParaRPr>
          </a:p>
          <a:p>
            <a:endParaRPr lang="en-US" sz="1400" dirty="0" smtClean="0">
              <a:solidFill>
                <a:schemeClr val="bg1"/>
              </a:solidFill>
            </a:endParaRPr>
          </a:p>
          <a:p>
            <a:endParaRPr lang="en-US" sz="1400" dirty="0">
              <a:solidFill>
                <a:schemeClr val="bg1"/>
              </a:solidFill>
            </a:endParaRPr>
          </a:p>
          <a:p>
            <a:endParaRPr lang="en-CA" sz="3200" dirty="0">
              <a:solidFill>
                <a:schemeClr val="bg1"/>
              </a:solidFill>
              <a:latin typeface="+mj-lt"/>
            </a:endParaRPr>
          </a:p>
        </p:txBody>
      </p:sp>
      <p:sp>
        <p:nvSpPr>
          <p:cNvPr id="17" name="Title 1"/>
          <p:cNvSpPr txBox="1">
            <a:spLocks/>
          </p:cNvSpPr>
          <p:nvPr/>
        </p:nvSpPr>
        <p:spPr>
          <a:xfrm>
            <a:off x="519223" y="195943"/>
            <a:ext cx="11137862" cy="122104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ctr"/>
            <a:r>
              <a:rPr lang="en-US" sz="3200" dirty="0" smtClean="0">
                <a:solidFill>
                  <a:schemeClr val="accent6"/>
                </a:solidFill>
              </a:rPr>
              <a:t>ClimateData.ca</a:t>
            </a:r>
          </a:p>
          <a:p>
            <a:pPr algn="ctr"/>
            <a:r>
              <a:rPr lang="en-US" sz="5400" dirty="0" smtClean="0">
                <a:solidFill>
                  <a:schemeClr val="accent6"/>
                </a:solidFill>
              </a:rPr>
              <a:t>Sector Modules</a:t>
            </a:r>
            <a:endParaRPr lang="en-CA" sz="5400" dirty="0">
              <a:solidFill>
                <a:schemeClr val="accent6"/>
              </a:solidFill>
            </a:endParaRPr>
          </a:p>
        </p:txBody>
      </p:sp>
      <p:sp>
        <p:nvSpPr>
          <p:cNvPr id="18" name="Right Triangle 17"/>
          <p:cNvSpPr/>
          <p:nvPr/>
        </p:nvSpPr>
        <p:spPr>
          <a:xfrm rot="10800000">
            <a:off x="7709527" y="1417000"/>
            <a:ext cx="1398867" cy="1398867"/>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Triangle 18"/>
          <p:cNvSpPr/>
          <p:nvPr/>
        </p:nvSpPr>
        <p:spPr>
          <a:xfrm rot="10800000">
            <a:off x="10804606" y="1417000"/>
            <a:ext cx="1398867" cy="1398867"/>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8107326" y="1593213"/>
            <a:ext cx="1192959" cy="523220"/>
          </a:xfrm>
          <a:prstGeom prst="rect">
            <a:avLst/>
          </a:prstGeom>
          <a:noFill/>
        </p:spPr>
        <p:txBody>
          <a:bodyPr wrap="square" rtlCol="0">
            <a:spAutoFit/>
          </a:bodyPr>
          <a:lstStyle/>
          <a:p>
            <a:pPr algn="ctr"/>
            <a:r>
              <a:rPr lang="en-US" sz="1400" i="1" dirty="0" smtClean="0">
                <a:solidFill>
                  <a:schemeClr val="bg1"/>
                </a:solidFill>
              </a:rPr>
              <a:t>Coming soon!</a:t>
            </a:r>
            <a:endParaRPr lang="en-CA" sz="1400" i="1" dirty="0">
              <a:solidFill>
                <a:schemeClr val="bg1"/>
              </a:solidFill>
            </a:endParaRPr>
          </a:p>
        </p:txBody>
      </p:sp>
      <p:sp>
        <p:nvSpPr>
          <p:cNvPr id="21" name="TextBox 20"/>
          <p:cNvSpPr txBox="1"/>
          <p:nvPr/>
        </p:nvSpPr>
        <p:spPr>
          <a:xfrm>
            <a:off x="11225027" y="1654933"/>
            <a:ext cx="1192959" cy="523220"/>
          </a:xfrm>
          <a:prstGeom prst="rect">
            <a:avLst/>
          </a:prstGeom>
          <a:noFill/>
        </p:spPr>
        <p:txBody>
          <a:bodyPr wrap="square" rtlCol="0">
            <a:spAutoFit/>
          </a:bodyPr>
          <a:lstStyle/>
          <a:p>
            <a:pPr algn="ctr"/>
            <a:r>
              <a:rPr lang="en-US" sz="1400" i="1" dirty="0" smtClean="0">
                <a:solidFill>
                  <a:schemeClr val="bg1"/>
                </a:solidFill>
              </a:rPr>
              <a:t>Coming soon!</a:t>
            </a:r>
            <a:endParaRPr lang="en-CA" sz="1400" i="1" dirty="0">
              <a:solidFill>
                <a:schemeClr val="bg1"/>
              </a:solidFill>
            </a:endParaRPr>
          </a:p>
        </p:txBody>
      </p:sp>
    </p:spTree>
    <p:extLst>
      <p:ext uri="{BB962C8B-B14F-4D97-AF65-F5344CB8AC3E}">
        <p14:creationId xmlns:p14="http://schemas.microsoft.com/office/powerpoint/2010/main" val="1669011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56" y="0"/>
            <a:ext cx="6749143" cy="68579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p:cNvSpPr txBox="1">
            <a:spLocks/>
          </p:cNvSpPr>
          <p:nvPr/>
        </p:nvSpPr>
        <p:spPr>
          <a:xfrm>
            <a:off x="519223" y="365125"/>
            <a:ext cx="5908791" cy="132556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4300" dirty="0" smtClean="0">
                <a:solidFill>
                  <a:schemeClr val="accent6"/>
                </a:solidFill>
              </a:rPr>
              <a:t>ClimateData.ca</a:t>
            </a:r>
          </a:p>
          <a:p>
            <a:r>
              <a:rPr lang="en-US" dirty="0" smtClean="0">
                <a:solidFill>
                  <a:schemeClr val="accent6"/>
                </a:solidFill>
              </a:rPr>
              <a:t>Learning Zone</a:t>
            </a:r>
          </a:p>
        </p:txBody>
      </p:sp>
      <p:sp>
        <p:nvSpPr>
          <p:cNvPr id="3" name="Rectangle 2"/>
          <p:cNvSpPr/>
          <p:nvPr/>
        </p:nvSpPr>
        <p:spPr>
          <a:xfrm>
            <a:off x="519223" y="1953632"/>
            <a:ext cx="4678030" cy="4093428"/>
          </a:xfrm>
          <a:prstGeom prst="rect">
            <a:avLst/>
          </a:prstGeom>
        </p:spPr>
        <p:txBody>
          <a:bodyPr wrap="square">
            <a:spAutoFit/>
          </a:bodyPr>
          <a:lstStyle/>
          <a:p>
            <a:pPr>
              <a:lnSpc>
                <a:spcPct val="130000"/>
              </a:lnSpc>
              <a:buClr>
                <a:schemeClr val="bg1"/>
              </a:buClr>
              <a:buSzPts val="1400"/>
            </a:pPr>
            <a:r>
              <a:rPr lang="en-US" sz="2000" b="1" dirty="0" smtClean="0">
                <a:latin typeface="Arial" panose="020B0604020202020204" pitchFamily="34" charset="0"/>
                <a:ea typeface="Calibri"/>
                <a:cs typeface="Arial" panose="020B0604020202020204" pitchFamily="34" charset="0"/>
                <a:sym typeface="Calibri"/>
              </a:rPr>
              <a:t>ClimateData.ca/learn</a:t>
            </a:r>
            <a:r>
              <a:rPr lang="en-US" sz="2000" b="1" dirty="0">
                <a:latin typeface="Arial" panose="020B0604020202020204" pitchFamily="34" charset="0"/>
                <a:ea typeface="Calibri"/>
                <a:cs typeface="Arial" panose="020B0604020202020204" pitchFamily="34" charset="0"/>
                <a:sym typeface="Calibri"/>
              </a:rPr>
              <a:t>/</a:t>
            </a:r>
          </a:p>
          <a:p>
            <a:pPr marL="342900" indent="-342900">
              <a:lnSpc>
                <a:spcPct val="130000"/>
              </a:lnSpc>
              <a:buClr>
                <a:schemeClr val="tx1"/>
              </a:buClr>
              <a:buSzPts val="1400"/>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Introduction to climate information for decision making</a:t>
            </a:r>
          </a:p>
          <a:p>
            <a:pPr marL="342900" indent="-342900">
              <a:lnSpc>
                <a:spcPct val="130000"/>
              </a:lnSpc>
              <a:buClr>
                <a:schemeClr val="tx1"/>
              </a:buClr>
              <a:buSzPts val="1400"/>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Understanding historical data</a:t>
            </a:r>
            <a:endParaRPr lang="en-US" sz="2000" dirty="0">
              <a:latin typeface="Arial" panose="020B0604020202020204" pitchFamily="34" charset="0"/>
              <a:ea typeface="Calibri"/>
              <a:cs typeface="Arial" panose="020B0604020202020204" pitchFamily="34" charset="0"/>
              <a:sym typeface="Calibri"/>
            </a:endParaRPr>
          </a:p>
          <a:p>
            <a:pPr marL="342900" indent="-342900">
              <a:lnSpc>
                <a:spcPct val="130000"/>
              </a:lnSpc>
              <a:buClr>
                <a:schemeClr val="tx1"/>
              </a:buClr>
              <a:buSzPts val="1400"/>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How </a:t>
            </a:r>
            <a:r>
              <a:rPr lang="en-US" sz="2000" dirty="0">
                <a:latin typeface="Arial" panose="020B0604020202020204" pitchFamily="34" charset="0"/>
                <a:ea typeface="Calibri"/>
                <a:cs typeface="Arial" panose="020B0604020202020204" pitchFamily="34" charset="0"/>
                <a:sym typeface="Calibri"/>
              </a:rPr>
              <a:t>to use ClimateData.ca</a:t>
            </a:r>
          </a:p>
          <a:p>
            <a:pPr marL="342900" indent="-342900">
              <a:lnSpc>
                <a:spcPct val="130000"/>
              </a:lnSpc>
              <a:buClr>
                <a:schemeClr val="tx1"/>
              </a:buClr>
              <a:buSzPts val="1400"/>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Downloadable training materials</a:t>
            </a:r>
          </a:p>
          <a:p>
            <a:pPr marL="342900" indent="-342900">
              <a:lnSpc>
                <a:spcPct val="130000"/>
              </a:lnSpc>
              <a:buClr>
                <a:schemeClr val="tx1"/>
              </a:buClr>
              <a:buSzPts val="1400"/>
              <a:buFont typeface="Arial" panose="020B0604020202020204" pitchFamily="34" charset="0"/>
              <a:buChar char="•"/>
            </a:pPr>
            <a:r>
              <a:rPr lang="en-US" sz="2000" i="1" dirty="0" smtClean="0">
                <a:latin typeface="Arial" panose="020B0604020202020204" pitchFamily="34" charset="0"/>
                <a:ea typeface="Calibri"/>
                <a:cs typeface="Arial" panose="020B0604020202020204" pitchFamily="34" charset="0"/>
                <a:sym typeface="Calibri"/>
              </a:rPr>
              <a:t>More coming soon!</a:t>
            </a:r>
            <a:endParaRPr lang="en-US" sz="2000" i="1" dirty="0">
              <a:latin typeface="Arial" panose="020B0604020202020204" pitchFamily="34" charset="0"/>
              <a:ea typeface="Calibri"/>
              <a:cs typeface="Arial" panose="020B0604020202020204" pitchFamily="34" charset="0"/>
              <a:sym typeface="Calibri"/>
            </a:endParaRPr>
          </a:p>
          <a:p>
            <a:pPr marL="342900" indent="-342900">
              <a:lnSpc>
                <a:spcPct val="130000"/>
              </a:lnSpc>
              <a:buClr>
                <a:schemeClr val="bg1"/>
              </a:buClr>
              <a:buSzPts val="1400"/>
              <a:buFont typeface="Arial" panose="020B0604020202020204" pitchFamily="34" charset="0"/>
              <a:buChar char="•"/>
            </a:pPr>
            <a:endParaRPr lang="en-US" sz="2000" dirty="0" smtClean="0">
              <a:latin typeface="Arial" panose="020B0604020202020204" pitchFamily="34" charset="0"/>
              <a:ea typeface="Calibri"/>
              <a:cs typeface="Arial" panose="020B0604020202020204" pitchFamily="34" charset="0"/>
              <a:sym typeface="Calibri"/>
            </a:endParaRPr>
          </a:p>
          <a:p>
            <a:pPr marL="342900" indent="-342900">
              <a:lnSpc>
                <a:spcPct val="130000"/>
              </a:lnSpc>
              <a:buClr>
                <a:schemeClr val="bg1"/>
              </a:buClr>
              <a:buSzPts val="1400"/>
              <a:buFont typeface="Arial" panose="020B0604020202020204" pitchFamily="34" charset="0"/>
              <a:buChar char="•"/>
            </a:pPr>
            <a:endParaRPr lang="en-US" sz="2000" dirty="0" smtClean="0">
              <a:latin typeface="Arial" panose="020B0604020202020204" pitchFamily="34" charset="0"/>
              <a:ea typeface="Calibri"/>
              <a:cs typeface="Arial" panose="020B0604020202020204" pitchFamily="34" charset="0"/>
              <a:sym typeface="Calibri"/>
            </a:endParaRPr>
          </a:p>
          <a:p>
            <a:pPr marL="342900" indent="-342900">
              <a:lnSpc>
                <a:spcPct val="130000"/>
              </a:lnSpc>
              <a:buClr>
                <a:schemeClr val="bg1"/>
              </a:buClr>
              <a:buSzPts val="1400"/>
              <a:buFont typeface="Arial" panose="020B0604020202020204" pitchFamily="34" charset="0"/>
              <a:buChar char="•"/>
            </a:pPr>
            <a:endParaRPr lang="en" sz="2000" dirty="0">
              <a:latin typeface="Arial" panose="020B0604020202020204" pitchFamily="34" charset="0"/>
              <a:ea typeface="Calibri"/>
              <a:cs typeface="Arial" panose="020B0604020202020204" pitchFamily="34" charset="0"/>
              <a:sym typeface="Calibri"/>
            </a:endParaRPr>
          </a:p>
        </p:txBody>
      </p:sp>
      <p:pic>
        <p:nvPicPr>
          <p:cNvPr id="2" name="Picture 1"/>
          <p:cNvPicPr>
            <a:picLocks noChangeAspect="1"/>
          </p:cNvPicPr>
          <p:nvPr/>
        </p:nvPicPr>
        <p:blipFill>
          <a:blip r:embed="rId3"/>
          <a:stretch>
            <a:fillRect/>
          </a:stretch>
        </p:blipFill>
        <p:spPr>
          <a:xfrm>
            <a:off x="5799420" y="1036208"/>
            <a:ext cx="6146975" cy="4639356"/>
          </a:xfrm>
          <a:prstGeom prst="rect">
            <a:avLst/>
          </a:prstGeom>
        </p:spPr>
      </p:pic>
    </p:spTree>
    <p:extLst>
      <p:ext uri="{BB962C8B-B14F-4D97-AF65-F5344CB8AC3E}">
        <p14:creationId xmlns:p14="http://schemas.microsoft.com/office/powerpoint/2010/main" val="3684217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56" y="0"/>
            <a:ext cx="6749143"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p:cNvSpPr txBox="1">
            <a:spLocks/>
          </p:cNvSpPr>
          <p:nvPr/>
        </p:nvSpPr>
        <p:spPr>
          <a:xfrm>
            <a:off x="519223" y="365125"/>
            <a:ext cx="5908791" cy="132556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4300" dirty="0" smtClean="0">
                <a:solidFill>
                  <a:schemeClr val="accent6"/>
                </a:solidFill>
              </a:rPr>
              <a:t>ClimateData.ca</a:t>
            </a:r>
          </a:p>
          <a:p>
            <a:r>
              <a:rPr lang="en-US" dirty="0" smtClean="0">
                <a:solidFill>
                  <a:schemeClr val="accent6"/>
                </a:solidFill>
              </a:rPr>
              <a:t>Analysis Page</a:t>
            </a:r>
          </a:p>
        </p:txBody>
      </p:sp>
      <p:sp>
        <p:nvSpPr>
          <p:cNvPr id="3" name="Rectangle 2"/>
          <p:cNvSpPr/>
          <p:nvPr/>
        </p:nvSpPr>
        <p:spPr>
          <a:xfrm>
            <a:off x="519223" y="1953632"/>
            <a:ext cx="4678030" cy="4093428"/>
          </a:xfrm>
          <a:prstGeom prst="rect">
            <a:avLst/>
          </a:prstGeom>
        </p:spPr>
        <p:txBody>
          <a:bodyPr wrap="square">
            <a:spAutoFit/>
          </a:bodyPr>
          <a:lstStyle/>
          <a:p>
            <a:pPr>
              <a:lnSpc>
                <a:spcPct val="130000"/>
              </a:lnSpc>
              <a:buClr>
                <a:schemeClr val="bg1"/>
              </a:buClr>
              <a:buSzPts val="1400"/>
            </a:pPr>
            <a:r>
              <a:rPr lang="en-US" sz="2000" b="1" dirty="0" smtClean="0">
                <a:latin typeface="Arial" panose="020B0604020202020204" pitchFamily="34" charset="0"/>
                <a:ea typeface="Calibri"/>
                <a:cs typeface="Arial" panose="020B0604020202020204" pitchFamily="34" charset="0"/>
                <a:sym typeface="Calibri"/>
              </a:rPr>
              <a:t>ClimateData.ca/analyze/</a:t>
            </a:r>
            <a:endParaRPr lang="en-US" sz="2000" b="1" dirty="0">
              <a:latin typeface="Arial" panose="020B0604020202020204" pitchFamily="34" charset="0"/>
              <a:ea typeface="Calibri"/>
              <a:cs typeface="Arial" panose="020B0604020202020204" pitchFamily="34" charset="0"/>
              <a:sym typeface="Calibri"/>
            </a:endParaRPr>
          </a:p>
          <a:p>
            <a:pPr marL="342900" indent="-342900">
              <a:lnSpc>
                <a:spcPct val="130000"/>
              </a:lnSpc>
              <a:buClr>
                <a:schemeClr val="tx1"/>
              </a:buClr>
              <a:buSzPts val="1400"/>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Choose data set</a:t>
            </a:r>
          </a:p>
          <a:p>
            <a:pPr marL="342900" indent="-342900">
              <a:lnSpc>
                <a:spcPct val="130000"/>
              </a:lnSpc>
              <a:buClr>
                <a:schemeClr val="tx1"/>
              </a:buClr>
              <a:buSzPts val="1400"/>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Select locations</a:t>
            </a:r>
          </a:p>
          <a:p>
            <a:pPr marL="342900" indent="-342900">
              <a:lnSpc>
                <a:spcPct val="130000"/>
              </a:lnSpc>
              <a:buClr>
                <a:schemeClr val="tx1"/>
              </a:buClr>
              <a:buSzPts val="1400"/>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Customize variables</a:t>
            </a:r>
          </a:p>
          <a:p>
            <a:pPr marL="342900" indent="-342900">
              <a:lnSpc>
                <a:spcPct val="130000"/>
              </a:lnSpc>
              <a:buClr>
                <a:schemeClr val="tx1"/>
              </a:buClr>
              <a:buSzPts val="1400"/>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Choose a timeframe</a:t>
            </a:r>
          </a:p>
          <a:p>
            <a:pPr marL="342900" indent="-342900">
              <a:lnSpc>
                <a:spcPct val="130000"/>
              </a:lnSpc>
              <a:buClr>
                <a:schemeClr val="tx1"/>
              </a:buClr>
              <a:buSzPts val="1400"/>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Select advanced options</a:t>
            </a:r>
          </a:p>
          <a:p>
            <a:pPr marL="342900" indent="-342900">
              <a:lnSpc>
                <a:spcPct val="130000"/>
              </a:lnSpc>
              <a:buClr>
                <a:schemeClr val="tx1"/>
              </a:buClr>
              <a:buSzPts val="1400"/>
              <a:buFont typeface="Arial" panose="020B0604020202020204" pitchFamily="34" charset="0"/>
              <a:buChar char="•"/>
            </a:pPr>
            <a:r>
              <a:rPr lang="en-US" sz="2000" i="1" dirty="0" smtClean="0">
                <a:latin typeface="Arial" panose="020B0604020202020204" pitchFamily="34" charset="0"/>
                <a:ea typeface="Calibri"/>
                <a:cs typeface="Arial" panose="020B0604020202020204" pitchFamily="34" charset="0"/>
                <a:sym typeface="Calibri"/>
              </a:rPr>
              <a:t>More coming soon!</a:t>
            </a:r>
            <a:endParaRPr lang="en-US" sz="2000" i="1" dirty="0">
              <a:latin typeface="Arial" panose="020B0604020202020204" pitchFamily="34" charset="0"/>
              <a:ea typeface="Calibri"/>
              <a:cs typeface="Arial" panose="020B0604020202020204" pitchFamily="34" charset="0"/>
              <a:sym typeface="Calibri"/>
            </a:endParaRPr>
          </a:p>
          <a:p>
            <a:pPr marL="342900" indent="-342900">
              <a:lnSpc>
                <a:spcPct val="130000"/>
              </a:lnSpc>
              <a:buClr>
                <a:schemeClr val="bg1"/>
              </a:buClr>
              <a:buSzPts val="1400"/>
              <a:buFont typeface="Arial" panose="020B0604020202020204" pitchFamily="34" charset="0"/>
              <a:buChar char="•"/>
            </a:pPr>
            <a:endParaRPr lang="en-US" sz="2000" dirty="0" smtClean="0">
              <a:latin typeface="Arial" panose="020B0604020202020204" pitchFamily="34" charset="0"/>
              <a:ea typeface="Calibri"/>
              <a:cs typeface="Arial" panose="020B0604020202020204" pitchFamily="34" charset="0"/>
              <a:sym typeface="Calibri"/>
            </a:endParaRPr>
          </a:p>
          <a:p>
            <a:pPr marL="342900" indent="-342900">
              <a:lnSpc>
                <a:spcPct val="130000"/>
              </a:lnSpc>
              <a:buClr>
                <a:schemeClr val="bg1"/>
              </a:buClr>
              <a:buSzPts val="1400"/>
              <a:buFont typeface="Arial" panose="020B0604020202020204" pitchFamily="34" charset="0"/>
              <a:buChar char="•"/>
            </a:pPr>
            <a:endParaRPr lang="en-US" sz="2000" dirty="0" smtClean="0">
              <a:latin typeface="Arial" panose="020B0604020202020204" pitchFamily="34" charset="0"/>
              <a:ea typeface="Calibri"/>
              <a:cs typeface="Arial" panose="020B0604020202020204" pitchFamily="34" charset="0"/>
              <a:sym typeface="Calibri"/>
            </a:endParaRPr>
          </a:p>
          <a:p>
            <a:pPr marL="342900" indent="-342900">
              <a:lnSpc>
                <a:spcPct val="130000"/>
              </a:lnSpc>
              <a:buClr>
                <a:schemeClr val="bg1"/>
              </a:buClr>
              <a:buSzPts val="1400"/>
              <a:buFont typeface="Arial" panose="020B0604020202020204" pitchFamily="34" charset="0"/>
              <a:buChar char="•"/>
            </a:pPr>
            <a:endParaRPr lang="en" sz="2000" dirty="0">
              <a:latin typeface="Arial" panose="020B0604020202020204" pitchFamily="34" charset="0"/>
              <a:ea typeface="Calibri"/>
              <a:cs typeface="Arial" panose="020B0604020202020204" pitchFamily="34" charset="0"/>
              <a:sym typeface="Calibri"/>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07622" y="427833"/>
            <a:ext cx="6689821" cy="5762915"/>
          </a:xfrm>
          <a:prstGeom prst="rect">
            <a:avLst/>
          </a:prstGeom>
        </p:spPr>
      </p:pic>
    </p:spTree>
    <p:extLst>
      <p:ext uri="{BB962C8B-B14F-4D97-AF65-F5344CB8AC3E}">
        <p14:creationId xmlns:p14="http://schemas.microsoft.com/office/powerpoint/2010/main" val="1115864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4735" y="1279231"/>
            <a:ext cx="4992350" cy="3928281"/>
          </a:xfrm>
          <a:prstGeom prst="rect">
            <a:avLst/>
          </a:prstGeom>
        </p:spPr>
      </p:pic>
      <p:sp>
        <p:nvSpPr>
          <p:cNvPr id="7" name="Title 6"/>
          <p:cNvSpPr>
            <a:spLocks noGrp="1"/>
          </p:cNvSpPr>
          <p:nvPr>
            <p:ph type="title"/>
          </p:nvPr>
        </p:nvSpPr>
        <p:spPr/>
        <p:txBody>
          <a:bodyPr>
            <a:normAutofit/>
          </a:bodyPr>
          <a:lstStyle/>
          <a:p>
            <a:r>
              <a:rPr lang="en-US" dirty="0" smtClean="0"/>
              <a:t>Canada’s Climate is Changing</a:t>
            </a:r>
            <a:endParaRPr lang="en-CA" sz="6000" dirty="0"/>
          </a:p>
        </p:txBody>
      </p:sp>
      <p:sp>
        <p:nvSpPr>
          <p:cNvPr id="8" name="Content Placeholder 2"/>
          <p:cNvSpPr txBox="1">
            <a:spLocks noGrp="1"/>
          </p:cNvSpPr>
          <p:nvPr>
            <p:ph idx="1"/>
          </p:nvPr>
        </p:nvSpPr>
        <p:spPr bwMode="auto">
          <a:xfrm>
            <a:off x="314034" y="1839120"/>
            <a:ext cx="607943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0" fontAlgn="base" hangingPunct="0">
              <a:spcBef>
                <a:spcPct val="20000"/>
              </a:spcBef>
              <a:spcAft>
                <a:spcPct val="0"/>
              </a:spcAft>
              <a:buClr>
                <a:srgbClr val="595959"/>
              </a:buClr>
              <a:buFont typeface="Arial" panose="020B0604020202020204" pitchFamily="34" charset="0"/>
              <a:buNone/>
              <a:defRPr lang="en-CA" sz="2400" kern="1200">
                <a:solidFill>
                  <a:schemeClr val="tx1"/>
                </a:solidFill>
                <a:latin typeface="Calibri" panose="020F0502020204030204" pitchFamily="34" charset="0"/>
                <a:ea typeface="ヒラギノ角ゴ Pro W3" pitchFamily="126" charset="-128"/>
                <a:cs typeface="Calibri" panose="020F0502020204030204" pitchFamily="34" charset="0"/>
              </a:defRPr>
            </a:lvl1pPr>
            <a:lvl2pPr marL="800100" indent="-342900" algn="l" defTabSz="457200" rtl="0" eaLnBrk="0" fontAlgn="base" hangingPunct="0">
              <a:spcBef>
                <a:spcPct val="20000"/>
              </a:spcBef>
              <a:spcAft>
                <a:spcPct val="0"/>
              </a:spcAft>
              <a:buClr>
                <a:srgbClr val="595959"/>
              </a:buClr>
              <a:buFont typeface="Arial" panose="020B0604020202020204" pitchFamily="34" charset="0"/>
              <a:buChar char="•"/>
              <a:defRPr lang="en-CA" sz="2400" b="0" kern="1200" cap="none" baseline="0">
                <a:solidFill>
                  <a:schemeClr val="tx1"/>
                </a:solidFill>
                <a:latin typeface="Calibri" panose="020F0502020204030204" pitchFamily="34" charset="0"/>
                <a:ea typeface="ヒラギノ角ゴ Pro W3" pitchFamily="126" charset="-128"/>
                <a:cs typeface="Calibri" panose="020F0502020204030204" pitchFamily="34" charset="0"/>
              </a:defRPr>
            </a:lvl2pPr>
            <a:lvl3pPr marL="1257300" indent="-342900" algn="l" defTabSz="457200" rtl="0" eaLnBrk="0" fontAlgn="base" hangingPunct="0">
              <a:spcBef>
                <a:spcPct val="20000"/>
              </a:spcBef>
              <a:spcAft>
                <a:spcPct val="0"/>
              </a:spcAft>
              <a:buClr>
                <a:srgbClr val="595959"/>
              </a:buClr>
              <a:buFont typeface="Calibri" panose="020F0502020204030204" pitchFamily="34" charset="0"/>
              <a:buChar char="–"/>
              <a:defRPr lang="en-CA" sz="2400" b="0" kern="3000" cap="none" baseline="0">
                <a:solidFill>
                  <a:schemeClr val="tx1"/>
                </a:solidFill>
                <a:latin typeface="Calibri" panose="020F0502020204030204" pitchFamily="34" charset="0"/>
                <a:ea typeface="ヒラギノ角ゴ Pro W3" pitchFamily="126" charset="-128"/>
                <a:cs typeface="Calibri" panose="020F0502020204030204" pitchFamily="34" charset="0"/>
              </a:defRPr>
            </a:lvl3pPr>
            <a:lvl4pPr marL="1714500" indent="-342900" algn="l" defTabSz="457200" rtl="0" eaLnBrk="0" fontAlgn="base" hangingPunct="0">
              <a:spcBef>
                <a:spcPct val="20000"/>
              </a:spcBef>
              <a:spcAft>
                <a:spcPct val="0"/>
              </a:spcAft>
              <a:buClr>
                <a:srgbClr val="595959"/>
              </a:buClr>
              <a:buFont typeface="Courier New" panose="02070309020205020404" pitchFamily="49" charset="0"/>
              <a:buChar char="o"/>
              <a:defRPr lang="en-CA" sz="2400" kern="1200">
                <a:solidFill>
                  <a:schemeClr val="tx1"/>
                </a:solidFill>
                <a:latin typeface="Calibri" panose="020F0502020204030204" pitchFamily="34" charset="0"/>
                <a:ea typeface="ヒラギノ角ゴ Pro W3" pitchFamily="126" charset="-128"/>
                <a:cs typeface="Calibri" panose="020F0502020204030204" pitchFamily="34" charset="0"/>
              </a:defRPr>
            </a:lvl4pPr>
            <a:lvl5pPr marL="2171700" indent="-342900" algn="l" defTabSz="457200" rtl="0" eaLnBrk="0" fontAlgn="base" hangingPunct="0">
              <a:spcBef>
                <a:spcPct val="20000"/>
              </a:spcBef>
              <a:spcAft>
                <a:spcPct val="0"/>
              </a:spcAft>
              <a:buClr>
                <a:srgbClr val="595959"/>
              </a:buClr>
              <a:buFont typeface="Arial" panose="020B0604020202020204" pitchFamily="34" charset="0"/>
              <a:buChar char="•"/>
              <a:defRPr lang="en-US" sz="2400" kern="1200">
                <a:solidFill>
                  <a:schemeClr val="tx1"/>
                </a:solidFill>
                <a:latin typeface="Calibri" panose="020F0502020204030204" pitchFamily="34" charset="0"/>
                <a:ea typeface="ヒラギノ角ゴ Pro W3" pitchFamily="126" charset="-128"/>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25000"/>
              </a:lnSpc>
              <a:buFont typeface="Arial" panose="020B0604020202020204" pitchFamily="34" charset="0"/>
              <a:buChar char="•"/>
            </a:pPr>
            <a:r>
              <a:rPr lang="en-US" sz="1800" b="1" dirty="0">
                <a:solidFill>
                  <a:schemeClr val="accent6"/>
                </a:solidFill>
                <a:latin typeface="Arial" panose="020B0604020202020204" pitchFamily="34" charset="0"/>
                <a:ea typeface="ヒラギノ角ゴ Pro W3" pitchFamily="127" charset="-128"/>
                <a:cs typeface="Arial" panose="020B0604020202020204" pitchFamily="34" charset="0"/>
              </a:rPr>
              <a:t>Effects of widespread warming </a:t>
            </a:r>
            <a:r>
              <a:rPr lang="en-US" sz="1800" dirty="0">
                <a:solidFill>
                  <a:schemeClr val="tx1">
                    <a:lumMod val="85000"/>
                    <a:lumOff val="15000"/>
                  </a:schemeClr>
                </a:solidFill>
                <a:latin typeface="Arial" panose="020B0604020202020204" pitchFamily="34" charset="0"/>
                <a:ea typeface="ヒラギノ角ゴ Pro W3" pitchFamily="127" charset="-128"/>
                <a:cs typeface="Arial" panose="020B0604020202020204" pitchFamily="34" charset="0"/>
              </a:rPr>
              <a:t>are evident in many parts of Canada and are projected to </a:t>
            </a:r>
            <a:r>
              <a:rPr lang="en-US" sz="1800" dirty="0" smtClean="0">
                <a:solidFill>
                  <a:schemeClr val="tx1">
                    <a:lumMod val="85000"/>
                    <a:lumOff val="15000"/>
                  </a:schemeClr>
                </a:solidFill>
                <a:latin typeface="Arial" panose="020B0604020202020204" pitchFamily="34" charset="0"/>
                <a:ea typeface="ヒラギノ角ゴ Pro W3" pitchFamily="127" charset="-128"/>
                <a:cs typeface="Arial" panose="020B0604020202020204" pitchFamily="34" charset="0"/>
              </a:rPr>
              <a:t>intensify </a:t>
            </a:r>
            <a:r>
              <a:rPr lang="en-US" sz="1800" dirty="0">
                <a:solidFill>
                  <a:schemeClr val="tx1">
                    <a:lumMod val="85000"/>
                    <a:lumOff val="15000"/>
                  </a:schemeClr>
                </a:solidFill>
                <a:latin typeface="Arial" panose="020B0604020202020204" pitchFamily="34" charset="0"/>
                <a:ea typeface="ヒラギノ角ゴ Pro W3" pitchFamily="127" charset="-128"/>
                <a:cs typeface="Arial" panose="020B0604020202020204" pitchFamily="34" charset="0"/>
              </a:rPr>
              <a:t>in the future</a:t>
            </a:r>
          </a:p>
          <a:p>
            <a:pPr marL="342900" indent="-342900">
              <a:lnSpc>
                <a:spcPct val="125000"/>
              </a:lnSpc>
              <a:buFont typeface="Arial" panose="020B0604020202020204" pitchFamily="34" charset="0"/>
              <a:buChar char="•"/>
            </a:pPr>
            <a:r>
              <a:rPr lang="en-US" sz="1800" dirty="0">
                <a:solidFill>
                  <a:schemeClr val="tx1">
                    <a:lumMod val="85000"/>
                    <a:lumOff val="15000"/>
                  </a:schemeClr>
                </a:solidFill>
                <a:latin typeface="Arial" panose="020B0604020202020204" pitchFamily="34" charset="0"/>
                <a:ea typeface="ヒラギノ角ゴ Pro W3" pitchFamily="127" charset="-128"/>
                <a:cs typeface="Arial" panose="020B0604020202020204" pitchFamily="34" charset="0"/>
              </a:rPr>
              <a:t>These changes can bring </a:t>
            </a:r>
            <a:r>
              <a:rPr lang="en-US" sz="1800" b="1" dirty="0">
                <a:solidFill>
                  <a:schemeClr val="accent6"/>
                </a:solidFill>
                <a:latin typeface="Arial" panose="020B0604020202020204" pitchFamily="34" charset="0"/>
                <a:ea typeface="ヒラギノ角ゴ Pro W3" pitchFamily="127" charset="-128"/>
                <a:cs typeface="Arial" panose="020B0604020202020204" pitchFamily="34" charset="0"/>
              </a:rPr>
              <a:t>significant impacts </a:t>
            </a:r>
            <a:r>
              <a:rPr lang="en-US" sz="1800" dirty="0">
                <a:solidFill>
                  <a:schemeClr val="tx1">
                    <a:lumMod val="85000"/>
                    <a:lumOff val="15000"/>
                  </a:schemeClr>
                </a:solidFill>
                <a:latin typeface="Arial" panose="020B0604020202020204" pitchFamily="34" charset="0"/>
                <a:ea typeface="ヒラギノ角ゴ Pro W3" pitchFamily="127" charset="-128"/>
                <a:cs typeface="Arial" panose="020B0604020202020204" pitchFamily="34" charset="0"/>
              </a:rPr>
              <a:t>and</a:t>
            </a:r>
            <a:r>
              <a:rPr lang="en-US" sz="1800" b="1" dirty="0">
                <a:solidFill>
                  <a:schemeClr val="accent6"/>
                </a:solidFill>
                <a:latin typeface="Arial" panose="020B0604020202020204" pitchFamily="34" charset="0"/>
                <a:ea typeface="ヒラギノ角ゴ Pro W3" pitchFamily="127" charset="-128"/>
                <a:cs typeface="Arial" panose="020B0604020202020204" pitchFamily="34" charset="0"/>
              </a:rPr>
              <a:t> risks</a:t>
            </a:r>
          </a:p>
          <a:p>
            <a:pPr marL="720000" lvl="1">
              <a:lnSpc>
                <a:spcPct val="125000"/>
              </a:lnSpc>
              <a:buFont typeface="Courier New" panose="02070309020205020404" pitchFamily="49" charset="0"/>
              <a:buChar char="o"/>
            </a:pPr>
            <a:r>
              <a:rPr lang="en-US" sz="1600" dirty="0">
                <a:solidFill>
                  <a:schemeClr val="tx1">
                    <a:lumMod val="85000"/>
                    <a:lumOff val="15000"/>
                  </a:schemeClr>
                </a:solidFill>
                <a:latin typeface="Arial" panose="020B0604020202020204" pitchFamily="34" charset="0"/>
                <a:ea typeface="ヒラギノ角ゴ Pro W3" pitchFamily="127" charset="-128"/>
                <a:cs typeface="Arial" panose="020B0604020202020204" pitchFamily="34" charset="0"/>
              </a:rPr>
              <a:t>Infrastructure, health, food security, and economy can all be affected</a:t>
            </a:r>
          </a:p>
          <a:p>
            <a:pPr marL="342900" indent="-342900">
              <a:lnSpc>
                <a:spcPct val="125000"/>
              </a:lnSpc>
              <a:buFont typeface="Arial" panose="020B0604020202020204" pitchFamily="34" charset="0"/>
              <a:buChar char="•"/>
            </a:pPr>
            <a:r>
              <a:rPr lang="en-US" sz="1800" b="1" dirty="0">
                <a:solidFill>
                  <a:schemeClr val="accent6"/>
                </a:solidFill>
                <a:latin typeface="Arial" panose="020B0604020202020204" pitchFamily="34" charset="0"/>
                <a:ea typeface="ヒラギノ角ゴ Pro W3" pitchFamily="127" charset="-128"/>
                <a:cs typeface="Arial" panose="020B0604020202020204" pitchFamily="34" charset="0"/>
              </a:rPr>
              <a:t>Climate data and information </a:t>
            </a:r>
            <a:r>
              <a:rPr lang="en-US" sz="1800" b="1" dirty="0" smtClean="0">
                <a:solidFill>
                  <a:schemeClr val="accent6"/>
                </a:solidFill>
                <a:latin typeface="Arial" panose="020B0604020202020204" pitchFamily="34" charset="0"/>
                <a:ea typeface="ヒラギノ角ゴ Pro W3" pitchFamily="127" charset="-128"/>
                <a:cs typeface="Arial" panose="020B0604020202020204" pitchFamily="34" charset="0"/>
              </a:rPr>
              <a:t>helps</a:t>
            </a:r>
            <a:r>
              <a:rPr lang="en-US" sz="1800" b="1" dirty="0" smtClean="0">
                <a:solidFill>
                  <a:srgbClr val="0C7797"/>
                </a:solidFill>
                <a:latin typeface="Arial" panose="020B0604020202020204" pitchFamily="34" charset="0"/>
                <a:ea typeface="ヒラギノ角ゴ Pro W3" pitchFamily="127" charset="-128"/>
                <a:cs typeface="Arial" panose="020B0604020202020204" pitchFamily="34" charset="0"/>
              </a:rPr>
              <a:t> </a:t>
            </a:r>
            <a:r>
              <a:rPr lang="en-US" sz="1800" dirty="0">
                <a:solidFill>
                  <a:schemeClr val="tx1">
                    <a:lumMod val="85000"/>
                    <a:lumOff val="15000"/>
                  </a:schemeClr>
                </a:solidFill>
                <a:latin typeface="Arial" panose="020B0604020202020204" pitchFamily="34" charset="0"/>
                <a:ea typeface="ヒラギノ角ゴ Pro W3" pitchFamily="127" charset="-128"/>
                <a:cs typeface="Arial" panose="020B0604020202020204" pitchFamily="34" charset="0"/>
              </a:rPr>
              <a:t>to understand and plan for these changes, to </a:t>
            </a:r>
            <a:r>
              <a:rPr lang="en-US" sz="1800" b="1" dirty="0">
                <a:solidFill>
                  <a:schemeClr val="accent6"/>
                </a:solidFill>
                <a:latin typeface="Arial" panose="020B0604020202020204" pitchFamily="34" charset="0"/>
                <a:ea typeface="ヒラギノ角ゴ Pro W3" pitchFamily="127" charset="-128"/>
                <a:cs typeface="Arial" panose="020B0604020202020204" pitchFamily="34" charset="0"/>
              </a:rPr>
              <a:t>reduce </a:t>
            </a:r>
            <a:r>
              <a:rPr lang="en-US" sz="1800" b="1" dirty="0" smtClean="0">
                <a:solidFill>
                  <a:schemeClr val="accent6"/>
                </a:solidFill>
                <a:latin typeface="Arial" panose="020B0604020202020204" pitchFamily="34" charset="0"/>
                <a:ea typeface="ヒラギノ角ゴ Pro W3" pitchFamily="127" charset="-128"/>
                <a:cs typeface="Arial" panose="020B0604020202020204" pitchFamily="34" charset="0"/>
              </a:rPr>
              <a:t>vulnerabilities and risks</a:t>
            </a:r>
            <a:r>
              <a:rPr lang="en-US" sz="1800" b="1" dirty="0">
                <a:solidFill>
                  <a:schemeClr val="accent6"/>
                </a:solidFill>
                <a:latin typeface="Arial" panose="020B0604020202020204" pitchFamily="34" charset="0"/>
                <a:ea typeface="ヒラギノ角ゴ Pro W3" pitchFamily="127" charset="-128"/>
                <a:cs typeface="Arial" panose="020B0604020202020204" pitchFamily="34" charset="0"/>
              </a:rPr>
              <a:t>, adapt </a:t>
            </a:r>
            <a:r>
              <a:rPr lang="en-US" sz="1800" dirty="0">
                <a:solidFill>
                  <a:schemeClr val="tx1">
                    <a:lumMod val="85000"/>
                    <a:lumOff val="15000"/>
                  </a:schemeClr>
                </a:solidFill>
                <a:latin typeface="Arial" panose="020B0604020202020204" pitchFamily="34" charset="0"/>
                <a:ea typeface="ヒラギノ角ゴ Pro W3" pitchFamily="127" charset="-128"/>
                <a:cs typeface="Arial" panose="020B0604020202020204" pitchFamily="34" charset="0"/>
              </a:rPr>
              <a:t>and</a:t>
            </a:r>
            <a:r>
              <a:rPr lang="en-US" sz="1800" b="1" dirty="0">
                <a:solidFill>
                  <a:schemeClr val="accent6"/>
                </a:solidFill>
                <a:latin typeface="Arial" panose="020B0604020202020204" pitchFamily="34" charset="0"/>
                <a:ea typeface="ヒラギノ角ゴ Pro W3" pitchFamily="127" charset="-128"/>
                <a:cs typeface="Arial" panose="020B0604020202020204" pitchFamily="34" charset="0"/>
              </a:rPr>
              <a:t> build climate resiliency</a:t>
            </a:r>
          </a:p>
        </p:txBody>
      </p:sp>
      <p:sp>
        <p:nvSpPr>
          <p:cNvPr id="10" name="Rectangle 9"/>
          <p:cNvSpPr/>
          <p:nvPr/>
        </p:nvSpPr>
        <p:spPr>
          <a:xfrm>
            <a:off x="5347721" y="6338891"/>
            <a:ext cx="3105547" cy="338554"/>
          </a:xfrm>
          <a:prstGeom prst="rect">
            <a:avLst/>
          </a:prstGeom>
        </p:spPr>
        <p:txBody>
          <a:bodyPr wrap="square">
            <a:spAutoFit/>
          </a:bodyPr>
          <a:lstStyle/>
          <a:p>
            <a:r>
              <a:rPr lang="en-CA" sz="800" dirty="0">
                <a:solidFill>
                  <a:schemeClr val="bg1"/>
                </a:solidFill>
              </a:rPr>
              <a:t>Source: Environment and Climate Change Canada (2019) Canada’s Changing Climate Report  http://www.changingclimate.ca/CCCR2019 </a:t>
            </a:r>
            <a:endParaRPr lang="en-US" sz="800" dirty="0">
              <a:solidFill>
                <a:schemeClr val="bg1"/>
              </a:solidFill>
            </a:endParaRPr>
          </a:p>
        </p:txBody>
      </p:sp>
      <p:sp>
        <p:nvSpPr>
          <p:cNvPr id="6" name="Content Placeholder 2"/>
          <p:cNvSpPr txBox="1">
            <a:spLocks/>
          </p:cNvSpPr>
          <p:nvPr/>
        </p:nvSpPr>
        <p:spPr bwMode="auto">
          <a:xfrm>
            <a:off x="6890657" y="5341105"/>
            <a:ext cx="4718957" cy="92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Clr>
                <a:srgbClr val="595959"/>
              </a:buClr>
              <a:buFont typeface="Arial" panose="020B0604020202020204" pitchFamily="34" charset="0"/>
              <a:buNone/>
              <a:defRPr lang="en-CA" sz="2400" kern="1200">
                <a:solidFill>
                  <a:schemeClr val="tx1">
                    <a:lumMod val="75000"/>
                    <a:lumOff val="25000"/>
                  </a:schemeClr>
                </a:solidFill>
                <a:latin typeface="Arial" panose="020B0604020202020204" pitchFamily="34" charset="0"/>
                <a:ea typeface="ヒラギノ角ゴ Pro W3" pitchFamily="126" charset="-128"/>
                <a:cs typeface="Arial" panose="020B0604020202020204" pitchFamily="34" charset="0"/>
              </a:defRPr>
            </a:lvl1pPr>
            <a:lvl2pPr marL="800100" indent="-342900" algn="l" defTabSz="457200" rtl="0" eaLnBrk="0" fontAlgn="base" hangingPunct="0">
              <a:spcBef>
                <a:spcPct val="20000"/>
              </a:spcBef>
              <a:spcAft>
                <a:spcPct val="0"/>
              </a:spcAft>
              <a:buClr>
                <a:srgbClr val="595959"/>
              </a:buClr>
              <a:buFont typeface="Arial" panose="020B0604020202020204" pitchFamily="34" charset="0"/>
              <a:buChar char="•"/>
              <a:defRPr lang="en-CA" sz="2000" b="1" kern="1200" cap="none" baseline="0">
                <a:solidFill>
                  <a:schemeClr val="tx1">
                    <a:lumMod val="75000"/>
                    <a:lumOff val="25000"/>
                  </a:schemeClr>
                </a:solidFill>
                <a:latin typeface="Arial" panose="020B0604020202020204" pitchFamily="34" charset="0"/>
                <a:ea typeface="ヒラギノ角ゴ Pro W3" pitchFamily="126" charset="-128"/>
                <a:cs typeface="Arial" panose="020B0604020202020204" pitchFamily="34" charset="0"/>
              </a:defRPr>
            </a:lvl2pPr>
            <a:lvl3pPr marL="1257300" indent="-342900" algn="l" defTabSz="457200" rtl="0" eaLnBrk="0" fontAlgn="base" hangingPunct="0">
              <a:spcBef>
                <a:spcPct val="20000"/>
              </a:spcBef>
              <a:spcAft>
                <a:spcPct val="0"/>
              </a:spcAft>
              <a:buClr>
                <a:srgbClr val="595959"/>
              </a:buClr>
              <a:buFont typeface="Calibri" panose="020F0502020204030204" pitchFamily="34" charset="0"/>
              <a:buChar char="–"/>
              <a:defRPr lang="en-CA" sz="2000" b="0" kern="3000" cap="none" baseline="0">
                <a:solidFill>
                  <a:schemeClr val="tx1">
                    <a:lumMod val="75000"/>
                    <a:lumOff val="25000"/>
                  </a:schemeClr>
                </a:solidFill>
                <a:latin typeface="Arial" panose="020B0604020202020204" pitchFamily="34" charset="0"/>
                <a:ea typeface="ヒラギノ角ゴ Pro W3" pitchFamily="126" charset="-128"/>
                <a:cs typeface="Arial" panose="020B0604020202020204" pitchFamily="34" charset="0"/>
              </a:defRPr>
            </a:lvl3pPr>
            <a:lvl4pPr marL="1714500" indent="-342900" algn="l" defTabSz="457200" rtl="0" eaLnBrk="0" fontAlgn="base" hangingPunct="0">
              <a:spcBef>
                <a:spcPct val="20000"/>
              </a:spcBef>
              <a:spcAft>
                <a:spcPct val="0"/>
              </a:spcAft>
              <a:buClr>
                <a:srgbClr val="595959"/>
              </a:buClr>
              <a:buFont typeface="Courier New" panose="02070309020205020404" pitchFamily="49" charset="0"/>
              <a:buChar char="o"/>
              <a:defRPr lang="en-CA" sz="1800" b="0" kern="1200">
                <a:solidFill>
                  <a:schemeClr val="tx1">
                    <a:lumMod val="75000"/>
                    <a:lumOff val="25000"/>
                  </a:schemeClr>
                </a:solidFill>
                <a:latin typeface="Arial" panose="020B0604020202020204" pitchFamily="34" charset="0"/>
                <a:ea typeface="ヒラギノ角ゴ Pro W3" pitchFamily="126" charset="-128"/>
                <a:cs typeface="Arial" panose="020B0604020202020204" pitchFamily="34" charset="0"/>
              </a:defRPr>
            </a:lvl4pPr>
            <a:lvl5pPr marL="2171700" indent="-342900" algn="l" defTabSz="457200" rtl="0" eaLnBrk="0" fontAlgn="base" hangingPunct="0">
              <a:spcBef>
                <a:spcPct val="20000"/>
              </a:spcBef>
              <a:spcAft>
                <a:spcPct val="0"/>
              </a:spcAft>
              <a:buClr>
                <a:srgbClr val="595959"/>
              </a:buClr>
              <a:buFont typeface="Arial" panose="020B0604020202020204" pitchFamily="34" charset="0"/>
              <a:buChar char="•"/>
              <a:defRPr lang="en-US" sz="1800" kern="1200">
                <a:solidFill>
                  <a:schemeClr val="tx1">
                    <a:lumMod val="75000"/>
                    <a:lumOff val="25000"/>
                  </a:schemeClr>
                </a:solidFill>
                <a:latin typeface="Arial" panose="020B0604020202020204" pitchFamily="34" charset="0"/>
                <a:ea typeface="ヒラギノ角ゴ Pro W3" pitchFamily="126"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smtClean="0">
                <a:hlinkClick r:id="rId4"/>
              </a:rPr>
              <a:t>Canada in a Changing Climate</a:t>
            </a:r>
            <a:r>
              <a:rPr lang="en-US" sz="1600" dirty="0" smtClean="0"/>
              <a:t> (2019 – onwards)</a:t>
            </a:r>
          </a:p>
          <a:p>
            <a:pPr algn="ctr"/>
            <a:r>
              <a:rPr lang="en-US" sz="1400" dirty="0" smtClean="0"/>
              <a:t>Several Reports</a:t>
            </a:r>
          </a:p>
          <a:p>
            <a:pPr algn="ctr"/>
            <a:r>
              <a:rPr lang="en-US" sz="1400" dirty="0" smtClean="0"/>
              <a:t> </a:t>
            </a:r>
            <a:r>
              <a:rPr lang="en-US" sz="1400" i="1" dirty="0" smtClean="0"/>
              <a:t>Climate Report, National Issues, Regional perspectives, Health, Map of Adaptation Actions</a:t>
            </a:r>
          </a:p>
        </p:txBody>
      </p:sp>
      <p:sp>
        <p:nvSpPr>
          <p:cNvPr id="9" name="Slide Number Placeholder 3"/>
          <p:cNvSpPr>
            <a:spLocks noGrp="1"/>
          </p:cNvSpPr>
          <p:nvPr>
            <p:ph type="sldNum" sz="quarter" idx="12"/>
          </p:nvPr>
        </p:nvSpPr>
        <p:spPr>
          <a:xfrm>
            <a:off x="10506516" y="6292558"/>
            <a:ext cx="1150569" cy="365125"/>
          </a:xfrm>
          <a:prstGeom prst="rect">
            <a:avLst/>
          </a:prstGeom>
        </p:spPr>
        <p:txBody>
          <a:bodyPr/>
          <a:lstStyle/>
          <a:p>
            <a:fld id="{3BD665AE-76F4-4BDF-A143-AC02A32F0E1D}" type="slidenum">
              <a:rPr lang="en-CA" smtClean="0"/>
              <a:pPr/>
              <a:t>2</a:t>
            </a:fld>
            <a:endParaRPr lang="en-CA" dirty="0"/>
          </a:p>
        </p:txBody>
      </p:sp>
    </p:spTree>
    <p:extLst>
      <p:ext uri="{BB962C8B-B14F-4D97-AF65-F5344CB8AC3E}">
        <p14:creationId xmlns:p14="http://schemas.microsoft.com/office/powerpoint/2010/main" val="6144565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19223" y="365125"/>
            <a:ext cx="590879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smtClean="0">
                <a:solidFill>
                  <a:schemeClr val="accent6"/>
                </a:solidFill>
              </a:rPr>
              <a:t>PAVICS</a:t>
            </a:r>
          </a:p>
        </p:txBody>
      </p:sp>
      <p:sp>
        <p:nvSpPr>
          <p:cNvPr id="3" name="Rectangle 2"/>
          <p:cNvSpPr/>
          <p:nvPr/>
        </p:nvSpPr>
        <p:spPr>
          <a:xfrm>
            <a:off x="519223" y="1852033"/>
            <a:ext cx="4501956" cy="3693319"/>
          </a:xfrm>
          <a:prstGeom prst="rect">
            <a:avLst/>
          </a:prstGeom>
        </p:spPr>
        <p:txBody>
          <a:bodyPr wrap="square">
            <a:spAutoFit/>
          </a:bodyPr>
          <a:lstStyle/>
          <a:p>
            <a:pPr>
              <a:lnSpc>
                <a:spcPct val="130000"/>
              </a:lnSpc>
              <a:buClr>
                <a:schemeClr val="bg1"/>
              </a:buClr>
              <a:buSzPts val="1400"/>
            </a:pPr>
            <a:r>
              <a:rPr lang="en-US" sz="2000" b="1" dirty="0" smtClean="0">
                <a:latin typeface="Arial" panose="020B0604020202020204" pitchFamily="34" charset="0"/>
                <a:ea typeface="Calibri"/>
                <a:cs typeface="Arial" panose="020B0604020202020204" pitchFamily="34" charset="0"/>
                <a:sym typeface="Calibri"/>
              </a:rPr>
              <a:t>Pavics.Ouranos.ca</a:t>
            </a:r>
          </a:p>
          <a:p>
            <a:pPr>
              <a:lnSpc>
                <a:spcPct val="130000"/>
              </a:lnSpc>
            </a:pPr>
            <a:endParaRPr lang="en" sz="2000" dirty="0">
              <a:latin typeface="Arial" panose="020B0604020202020204" pitchFamily="34" charset="0"/>
              <a:cs typeface="Arial" panose="020B0604020202020204" pitchFamily="34" charset="0"/>
              <a:sym typeface="Calibri"/>
            </a:endParaRPr>
          </a:p>
          <a:p>
            <a:pPr marL="285750" indent="-285750">
              <a:lnSpc>
                <a:spcPct val="130000"/>
              </a:lnSpc>
              <a:buFont typeface="Arial" panose="020B0604020202020204" pitchFamily="34" charset="0"/>
              <a:buChar char="•"/>
            </a:pPr>
            <a:r>
              <a:rPr lang="en-US" sz="2000" dirty="0" smtClean="0"/>
              <a:t>Virtual </a:t>
            </a:r>
            <a:r>
              <a:rPr lang="en-US" sz="2000" dirty="0"/>
              <a:t>laboratory facilitating the analysis of climate </a:t>
            </a:r>
            <a:r>
              <a:rPr lang="en-US" sz="2000" dirty="0" smtClean="0"/>
              <a:t>data</a:t>
            </a:r>
          </a:p>
          <a:p>
            <a:pPr marL="285750" indent="-285750">
              <a:lnSpc>
                <a:spcPct val="130000"/>
              </a:lnSpc>
              <a:buFont typeface="Arial" panose="020B0604020202020204" pitchFamily="34" charset="0"/>
              <a:buChar char="•"/>
            </a:pPr>
            <a:r>
              <a:rPr lang="en-US" sz="2000" dirty="0" smtClean="0"/>
              <a:t>Access observations</a:t>
            </a:r>
            <a:r>
              <a:rPr lang="en-US" sz="2000" dirty="0"/>
              <a:t>, climate projections and </a:t>
            </a:r>
            <a:r>
              <a:rPr lang="en-US" sz="2000" dirty="0" smtClean="0"/>
              <a:t>reanalysis datasets</a:t>
            </a:r>
            <a:endParaRPr lang="en-US" sz="2000" b="1" dirty="0">
              <a:latin typeface="Arial" panose="020B0604020202020204" pitchFamily="34" charset="0"/>
              <a:cs typeface="Arial" panose="020B0604020202020204" pitchFamily="34" charset="0"/>
            </a:endParaRPr>
          </a:p>
          <a:p>
            <a:pPr marL="285750" indent="-285750">
              <a:lnSpc>
                <a:spcPct val="130000"/>
              </a:lnSpc>
              <a:buFont typeface="Arial" panose="020B0604020202020204" pitchFamily="34" charset="0"/>
              <a:buChar char="•"/>
            </a:pPr>
            <a:r>
              <a:rPr lang="en-US" sz="2000" dirty="0" smtClean="0"/>
              <a:t>Use a Python </a:t>
            </a:r>
            <a:r>
              <a:rPr lang="en-US" sz="2000" dirty="0"/>
              <a:t>programming environment to analyze </a:t>
            </a:r>
            <a:r>
              <a:rPr lang="en-US" sz="2000" dirty="0" smtClean="0"/>
              <a:t>data </a:t>
            </a:r>
            <a:r>
              <a:rPr lang="en-US" sz="2000" dirty="0"/>
              <a:t>without </a:t>
            </a:r>
            <a:r>
              <a:rPr lang="en-US" sz="2000" dirty="0" smtClean="0"/>
              <a:t>downloading it</a:t>
            </a:r>
            <a:endParaRPr lang="en-CA" sz="2000" b="1"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81195" y="0"/>
            <a:ext cx="6921691" cy="68718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61885" y="1253574"/>
            <a:ext cx="1818798" cy="2682472"/>
          </a:xfrm>
          <a:prstGeom prst="rect">
            <a:avLst/>
          </a:prstGeom>
        </p:spPr>
      </p:pic>
      <p:sp>
        <p:nvSpPr>
          <p:cNvPr id="9" name="Rectangle 8"/>
          <p:cNvSpPr/>
          <p:nvPr/>
        </p:nvSpPr>
        <p:spPr>
          <a:xfrm>
            <a:off x="7139451" y="4173957"/>
            <a:ext cx="3612895" cy="1015663"/>
          </a:xfrm>
          <a:prstGeom prst="rect">
            <a:avLst/>
          </a:prstGeom>
        </p:spPr>
        <p:txBody>
          <a:bodyPr wrap="square">
            <a:spAutoFit/>
          </a:bodyPr>
          <a:lstStyle/>
          <a:p>
            <a:pPr algn="ctr"/>
            <a:r>
              <a:rPr lang="en-US" sz="2000" b="1" dirty="0" smtClean="0">
                <a:solidFill>
                  <a:schemeClr val="bg1"/>
                </a:solidFill>
              </a:rPr>
              <a:t>Power </a:t>
            </a:r>
            <a:r>
              <a:rPr lang="en-US" sz="2000" b="1" dirty="0">
                <a:solidFill>
                  <a:schemeClr val="bg1"/>
                </a:solidFill>
              </a:rPr>
              <a:t>Analytics and Visualization for Climate Science</a:t>
            </a:r>
          </a:p>
        </p:txBody>
      </p:sp>
    </p:spTree>
    <p:extLst>
      <p:ext uri="{BB962C8B-B14F-4D97-AF65-F5344CB8AC3E}">
        <p14:creationId xmlns:p14="http://schemas.microsoft.com/office/powerpoint/2010/main" val="219356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19223" y="365125"/>
            <a:ext cx="590879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smtClean="0">
                <a:solidFill>
                  <a:schemeClr val="accent6"/>
                </a:solidFill>
              </a:rPr>
              <a:t>PAVICS</a:t>
            </a:r>
          </a:p>
        </p:txBody>
      </p:sp>
      <p:sp>
        <p:nvSpPr>
          <p:cNvPr id="3" name="Rectangle 2"/>
          <p:cNvSpPr/>
          <p:nvPr/>
        </p:nvSpPr>
        <p:spPr>
          <a:xfrm>
            <a:off x="519223" y="1852033"/>
            <a:ext cx="4678030" cy="2813078"/>
          </a:xfrm>
          <a:prstGeom prst="rect">
            <a:avLst/>
          </a:prstGeom>
        </p:spPr>
        <p:txBody>
          <a:bodyPr wrap="square">
            <a:spAutoFit/>
          </a:bodyPr>
          <a:lstStyle/>
          <a:p>
            <a:pPr>
              <a:lnSpc>
                <a:spcPct val="130000"/>
              </a:lnSpc>
            </a:pPr>
            <a:r>
              <a:rPr lang="en-US" sz="2000" b="1" dirty="0" smtClean="0">
                <a:latin typeface="Arial" panose="020B0604020202020204" pitchFamily="34" charset="0"/>
                <a:cs typeface="Arial" panose="020B0604020202020204" pitchFamily="34" charset="0"/>
              </a:rPr>
              <a:t>Analyze Climate Data</a:t>
            </a:r>
          </a:p>
          <a:p>
            <a:pPr marL="342900" indent="-342900">
              <a:lnSpc>
                <a:spcPct val="130000"/>
              </a:lnSpc>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Access Data from THREDDS server</a:t>
            </a:r>
          </a:p>
          <a:p>
            <a:pPr marL="342900" indent="-342900">
              <a:lnSpc>
                <a:spcPct val="130000"/>
              </a:lnSpc>
              <a:buFont typeface="Arial" panose="020B0604020202020204" pitchFamily="34" charset="0"/>
              <a:buChar char="•"/>
            </a:pPr>
            <a:r>
              <a:rPr lang="en-US" sz="2000" dirty="0" err="1" smtClean="0">
                <a:latin typeface="Arial" panose="020B0604020202020204" pitchFamily="34" charset="0"/>
                <a:ea typeface="Calibri"/>
                <a:cs typeface="Arial" panose="020B0604020202020204" pitchFamily="34" charset="0"/>
                <a:sym typeface="Calibri"/>
              </a:rPr>
              <a:t>Spatio</a:t>
            </a:r>
            <a:r>
              <a:rPr lang="en-US" sz="2000" dirty="0" smtClean="0">
                <a:latin typeface="Arial" panose="020B0604020202020204" pitchFamily="34" charset="0"/>
                <a:ea typeface="Calibri"/>
                <a:cs typeface="Arial" panose="020B0604020202020204" pitchFamily="34" charset="0"/>
                <a:sym typeface="Calibri"/>
              </a:rPr>
              <a:t>-temporal </a:t>
            </a:r>
            <a:r>
              <a:rPr lang="en-US" sz="2000" dirty="0" err="1">
                <a:latin typeface="Arial" panose="020B0604020202020204" pitchFamily="34" charset="0"/>
                <a:ea typeface="Calibri"/>
                <a:cs typeface="Arial" panose="020B0604020202020204" pitchFamily="34" charset="0"/>
                <a:sym typeface="Calibri"/>
              </a:rPr>
              <a:t>subsetting</a:t>
            </a:r>
            <a:endParaRPr lang="en-US" sz="2000" dirty="0">
              <a:latin typeface="Arial" panose="020B0604020202020204" pitchFamily="34" charset="0"/>
              <a:ea typeface="Calibri"/>
              <a:cs typeface="Arial" panose="020B0604020202020204" pitchFamily="34" charset="0"/>
              <a:sym typeface="Calibri"/>
            </a:endParaRPr>
          </a:p>
          <a:p>
            <a:pPr marL="342900" indent="-342900">
              <a:lnSpc>
                <a:spcPct val="130000"/>
              </a:lnSpc>
              <a:buFont typeface="Arial" panose="020B0604020202020204" pitchFamily="34" charset="0"/>
              <a:buChar char="•"/>
            </a:pPr>
            <a:r>
              <a:rPr lang="en-US" sz="2000" dirty="0">
                <a:latin typeface="Arial" panose="020B0604020202020204" pitchFamily="34" charset="0"/>
                <a:ea typeface="Calibri"/>
                <a:cs typeface="Arial" panose="020B0604020202020204" pitchFamily="34" charset="0"/>
                <a:sym typeface="Calibri"/>
              </a:rPr>
              <a:t>Indicator calculations</a:t>
            </a:r>
          </a:p>
          <a:p>
            <a:pPr marL="342900" indent="-342900">
              <a:lnSpc>
                <a:spcPct val="130000"/>
              </a:lnSpc>
              <a:buFont typeface="Arial" panose="020B0604020202020204" pitchFamily="34" charset="0"/>
              <a:buChar char="•"/>
            </a:pPr>
            <a:r>
              <a:rPr lang="en-US" sz="2000" dirty="0">
                <a:latin typeface="Arial" panose="020B0604020202020204" pitchFamily="34" charset="0"/>
                <a:ea typeface="Calibri"/>
                <a:cs typeface="Arial" panose="020B0604020202020204" pitchFamily="34" charset="0"/>
                <a:sym typeface="Calibri"/>
              </a:rPr>
              <a:t>Ensemble statistics</a:t>
            </a:r>
          </a:p>
          <a:p>
            <a:pPr marL="342900" indent="-342900">
              <a:lnSpc>
                <a:spcPct val="130000"/>
              </a:lnSpc>
              <a:buFont typeface="Arial" panose="020B0604020202020204" pitchFamily="34" charset="0"/>
              <a:buChar char="•"/>
            </a:pPr>
            <a:r>
              <a:rPr lang="en-US" sz="2000" dirty="0">
                <a:latin typeface="Arial" panose="020B0604020202020204" pitchFamily="34" charset="0"/>
                <a:ea typeface="Calibri"/>
                <a:cs typeface="Arial" panose="020B0604020202020204" pitchFamily="34" charset="0"/>
                <a:sym typeface="Calibri"/>
              </a:rPr>
              <a:t>Data visualization</a:t>
            </a:r>
          </a:p>
          <a:p>
            <a:pPr>
              <a:lnSpc>
                <a:spcPct val="130000"/>
              </a:lnSpc>
            </a:pPr>
            <a:endParaRPr lang="en-CA" sz="1600" b="1"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293895" y="-1"/>
            <a:ext cx="6898105" cy="6838381"/>
          </a:xfrm>
          <a:prstGeom prst="rect">
            <a:avLst/>
          </a:prstGeom>
        </p:spPr>
      </p:pic>
    </p:spTree>
    <p:extLst>
      <p:ext uri="{BB962C8B-B14F-4D97-AF65-F5344CB8AC3E}">
        <p14:creationId xmlns:p14="http://schemas.microsoft.com/office/powerpoint/2010/main" val="2076476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19223" y="365125"/>
            <a:ext cx="590879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smtClean="0">
                <a:solidFill>
                  <a:schemeClr val="accent6"/>
                </a:solidFill>
              </a:rPr>
              <a:t>PAVICS</a:t>
            </a:r>
          </a:p>
        </p:txBody>
      </p:sp>
      <p:sp>
        <p:nvSpPr>
          <p:cNvPr id="3" name="Rectangle 2"/>
          <p:cNvSpPr/>
          <p:nvPr/>
        </p:nvSpPr>
        <p:spPr>
          <a:xfrm>
            <a:off x="519223" y="1852033"/>
            <a:ext cx="4678030" cy="4013406"/>
          </a:xfrm>
          <a:prstGeom prst="rect">
            <a:avLst/>
          </a:prstGeom>
        </p:spPr>
        <p:txBody>
          <a:bodyPr wrap="square">
            <a:spAutoFit/>
          </a:bodyPr>
          <a:lstStyle/>
          <a:p>
            <a:pPr>
              <a:lnSpc>
                <a:spcPct val="130000"/>
              </a:lnSpc>
            </a:pPr>
            <a:r>
              <a:rPr lang="en-US" sz="2000" b="1" dirty="0" smtClean="0">
                <a:latin typeface="Arial" panose="020B0604020202020204" pitchFamily="34" charset="0"/>
                <a:cs typeface="Arial" panose="020B0604020202020204" pitchFamily="34" charset="0"/>
              </a:rPr>
              <a:t>Run Hydrological Models</a:t>
            </a:r>
          </a:p>
          <a:p>
            <a:pPr marL="342900" indent="-342900">
              <a:lnSpc>
                <a:spcPct val="130000"/>
              </a:lnSpc>
              <a:buFont typeface="Arial" panose="020B0604020202020204" pitchFamily="34" charset="0"/>
              <a:buChar char="•"/>
            </a:pPr>
            <a:endParaRPr lang="en-US" sz="2000" dirty="0">
              <a:latin typeface="Arial" panose="020B0604020202020204" pitchFamily="34" charset="0"/>
              <a:ea typeface="Calibri"/>
              <a:cs typeface="Arial" panose="020B0604020202020204" pitchFamily="34" charset="0"/>
              <a:sym typeface="Calibri"/>
            </a:endParaRPr>
          </a:p>
          <a:p>
            <a:pPr marL="342900" indent="-342900">
              <a:lnSpc>
                <a:spcPct val="130000"/>
              </a:lnSpc>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Simulate </a:t>
            </a:r>
            <a:r>
              <a:rPr lang="en-US" sz="2000" dirty="0">
                <a:latin typeface="Arial" panose="020B0604020202020204" pitchFamily="34" charset="0"/>
                <a:ea typeface="Calibri"/>
                <a:cs typeface="Arial" panose="020B0604020202020204" pitchFamily="34" charset="0"/>
                <a:sym typeface="Calibri"/>
              </a:rPr>
              <a:t>stream </a:t>
            </a:r>
            <a:r>
              <a:rPr lang="en-US" sz="2000" dirty="0" smtClean="0">
                <a:latin typeface="Arial" panose="020B0604020202020204" pitchFamily="34" charset="0"/>
                <a:ea typeface="Calibri"/>
                <a:cs typeface="Arial" panose="020B0604020202020204" pitchFamily="34" charset="0"/>
                <a:sym typeface="Calibri"/>
              </a:rPr>
              <a:t>flow</a:t>
            </a:r>
            <a:endParaRPr lang="en-US" sz="2000" dirty="0">
              <a:latin typeface="Arial" panose="020B0604020202020204" pitchFamily="34" charset="0"/>
              <a:ea typeface="Calibri"/>
              <a:cs typeface="Arial" panose="020B0604020202020204" pitchFamily="34" charset="0"/>
              <a:sym typeface="Calibri"/>
            </a:endParaRPr>
          </a:p>
          <a:p>
            <a:pPr marL="342900" indent="-342900">
              <a:lnSpc>
                <a:spcPct val="130000"/>
              </a:lnSpc>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Run analyses</a:t>
            </a:r>
            <a:endParaRPr lang="en-US" sz="2000" dirty="0">
              <a:latin typeface="Arial" panose="020B0604020202020204" pitchFamily="34" charset="0"/>
              <a:ea typeface="Calibri"/>
              <a:cs typeface="Arial" panose="020B0604020202020204" pitchFamily="34" charset="0"/>
              <a:sym typeface="Calibri"/>
            </a:endParaRPr>
          </a:p>
          <a:p>
            <a:pPr marL="342900" indent="-342900">
              <a:lnSpc>
                <a:spcPct val="130000"/>
              </a:lnSpc>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Extract watershed properties</a:t>
            </a:r>
            <a:endParaRPr lang="en-US" sz="2000" dirty="0">
              <a:latin typeface="Arial" panose="020B0604020202020204" pitchFamily="34" charset="0"/>
              <a:ea typeface="Calibri"/>
              <a:cs typeface="Arial" panose="020B0604020202020204" pitchFamily="34" charset="0"/>
              <a:sym typeface="Calibri"/>
            </a:endParaRPr>
          </a:p>
          <a:p>
            <a:pPr marL="342900" indent="-342900">
              <a:lnSpc>
                <a:spcPct val="130000"/>
              </a:lnSpc>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Estimate </a:t>
            </a:r>
            <a:r>
              <a:rPr lang="en-US" sz="2000" dirty="0">
                <a:latin typeface="Arial" panose="020B0604020202020204" pitchFamily="34" charset="0"/>
                <a:ea typeface="Calibri"/>
                <a:cs typeface="Arial" panose="020B0604020202020204" pitchFamily="34" charset="0"/>
                <a:sym typeface="Calibri"/>
              </a:rPr>
              <a:t>model parameters in ungauged basins</a:t>
            </a:r>
          </a:p>
          <a:p>
            <a:pPr marL="342900" indent="-342900">
              <a:lnSpc>
                <a:spcPct val="130000"/>
              </a:lnSpc>
              <a:buFont typeface="Arial" panose="020B0604020202020204" pitchFamily="34" charset="0"/>
              <a:buChar char="•"/>
            </a:pPr>
            <a:r>
              <a:rPr lang="en-US" sz="2000" dirty="0" smtClean="0">
                <a:latin typeface="Arial" panose="020B0604020202020204" pitchFamily="34" charset="0"/>
                <a:ea typeface="Calibri"/>
                <a:cs typeface="Arial" panose="020B0604020202020204" pitchFamily="34" charset="0"/>
                <a:sym typeface="Calibri"/>
              </a:rPr>
              <a:t>Make predictions </a:t>
            </a:r>
            <a:r>
              <a:rPr lang="en-US" sz="2000" dirty="0">
                <a:latin typeface="Arial" panose="020B0604020202020204" pitchFamily="34" charset="0"/>
                <a:ea typeface="Calibri"/>
                <a:cs typeface="Arial" panose="020B0604020202020204" pitchFamily="34" charset="0"/>
                <a:sym typeface="Calibri"/>
              </a:rPr>
              <a:t>from numerical weather forecasts</a:t>
            </a:r>
          </a:p>
          <a:p>
            <a:pPr>
              <a:lnSpc>
                <a:spcPct val="130000"/>
              </a:lnSpc>
            </a:pPr>
            <a:endParaRPr lang="en-CA" sz="1600" b="1"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97253" y="0"/>
            <a:ext cx="7021961"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3818" y="1785618"/>
            <a:ext cx="4382352" cy="3286764"/>
          </a:xfrm>
          <a:prstGeom prst="rect">
            <a:avLst/>
          </a:prstGeom>
        </p:spPr>
      </p:pic>
    </p:spTree>
    <p:extLst>
      <p:ext uri="{BB962C8B-B14F-4D97-AF65-F5344CB8AC3E}">
        <p14:creationId xmlns:p14="http://schemas.microsoft.com/office/powerpoint/2010/main" val="2530839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23" y="365125"/>
            <a:ext cx="5394966" cy="1335875"/>
          </a:xfrm>
        </p:spPr>
        <p:txBody>
          <a:bodyPr>
            <a:noAutofit/>
          </a:bodyPr>
          <a:lstStyle/>
          <a:p>
            <a:r>
              <a:rPr lang="en-US" sz="5600" dirty="0" smtClean="0"/>
              <a:t>Tailored Products</a:t>
            </a:r>
            <a:endParaRPr lang="en-CA" sz="5600" dirty="0"/>
          </a:p>
        </p:txBody>
      </p:sp>
      <p:sp>
        <p:nvSpPr>
          <p:cNvPr id="3" name="Content Placeholder 2"/>
          <p:cNvSpPr>
            <a:spLocks noGrp="1"/>
          </p:cNvSpPr>
          <p:nvPr>
            <p:ph sz="half" idx="1"/>
          </p:nvPr>
        </p:nvSpPr>
        <p:spPr>
          <a:xfrm>
            <a:off x="519224" y="1802063"/>
            <a:ext cx="4074166" cy="4164587"/>
          </a:xfrm>
        </p:spPr>
        <p:txBody>
          <a:bodyPr>
            <a:normAutofit/>
          </a:bodyPr>
          <a:lstStyle/>
          <a:p>
            <a:endParaRPr lang="en-US" sz="2000" dirty="0"/>
          </a:p>
          <a:p>
            <a:r>
              <a:rPr lang="en-US" sz="2000" b="1" dirty="0" smtClean="0">
                <a:solidFill>
                  <a:schemeClr val="accent6"/>
                </a:solidFill>
              </a:rPr>
              <a:t>Co-developed </a:t>
            </a:r>
            <a:r>
              <a:rPr lang="en-US" sz="2000" dirty="0" smtClean="0"/>
              <a:t>climate data and information products tailored to specific sectors</a:t>
            </a:r>
          </a:p>
          <a:p>
            <a:r>
              <a:rPr lang="en-US" sz="2000" dirty="0" smtClean="0"/>
              <a:t>Custom </a:t>
            </a:r>
            <a:r>
              <a:rPr lang="en-US" sz="2000" b="1" dirty="0" smtClean="0">
                <a:solidFill>
                  <a:schemeClr val="accent6"/>
                </a:solidFill>
              </a:rPr>
              <a:t>reports</a:t>
            </a:r>
          </a:p>
          <a:p>
            <a:r>
              <a:rPr lang="en-US" sz="2000" dirty="0" smtClean="0"/>
              <a:t>Custom </a:t>
            </a:r>
            <a:r>
              <a:rPr lang="en-US" sz="2000" b="1" dirty="0" smtClean="0">
                <a:solidFill>
                  <a:schemeClr val="accent6"/>
                </a:solidFill>
              </a:rPr>
              <a:t>maps</a:t>
            </a:r>
            <a:r>
              <a:rPr lang="en-US" sz="2000" dirty="0" smtClean="0"/>
              <a:t> and climate change </a:t>
            </a:r>
            <a:r>
              <a:rPr lang="en-US" sz="2000" b="1" dirty="0" smtClean="0">
                <a:solidFill>
                  <a:schemeClr val="accent6"/>
                </a:solidFill>
              </a:rPr>
              <a:t>indices</a:t>
            </a:r>
          </a:p>
          <a:p>
            <a:r>
              <a:rPr lang="en-US" sz="2000" dirty="0" smtClean="0"/>
              <a:t>ClimateData.ca </a:t>
            </a:r>
            <a:r>
              <a:rPr lang="en-US" sz="2000" b="1" dirty="0" smtClean="0">
                <a:solidFill>
                  <a:schemeClr val="accent6"/>
                </a:solidFill>
              </a:rPr>
              <a:t>sector modules</a:t>
            </a:r>
            <a:endParaRPr lang="en-US" sz="2000" b="1" dirty="0">
              <a:solidFill>
                <a:schemeClr val="accent6"/>
              </a:solidFill>
            </a:endParaRPr>
          </a:p>
        </p:txBody>
      </p:sp>
      <p:sp>
        <p:nvSpPr>
          <p:cNvPr id="5" name="Slide Number Placeholder 4"/>
          <p:cNvSpPr>
            <a:spLocks noGrp="1"/>
          </p:cNvSpPr>
          <p:nvPr>
            <p:ph type="sldNum" sz="quarter" idx="12"/>
          </p:nvPr>
        </p:nvSpPr>
        <p:spPr/>
        <p:txBody>
          <a:bodyPr/>
          <a:lstStyle/>
          <a:p>
            <a:fld id="{3BD665AE-76F4-4BDF-A143-AC02A32F0E1D}" type="slidenum">
              <a:rPr lang="en-CA" smtClean="0"/>
              <a:pPr/>
              <a:t>23</a:t>
            </a:fld>
            <a:endParaRPr lang="en-CA"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704" y="1802063"/>
            <a:ext cx="5295947" cy="41062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34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3447" y="2175697"/>
            <a:ext cx="6394771" cy="4067494"/>
          </a:xfrm>
          <a:prstGeom prst="rect">
            <a:avLst/>
          </a:prstGeom>
        </p:spPr>
      </p:pic>
      <p:sp>
        <p:nvSpPr>
          <p:cNvPr id="6" name="Title 1"/>
          <p:cNvSpPr txBox="1">
            <a:spLocks/>
          </p:cNvSpPr>
          <p:nvPr/>
        </p:nvSpPr>
        <p:spPr>
          <a:xfrm>
            <a:off x="596918" y="750946"/>
            <a:ext cx="8678251" cy="1169570"/>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spcAft>
                <a:spcPts val="200"/>
              </a:spcAft>
            </a:pPr>
            <a:r>
              <a:rPr lang="en-US" sz="3500" dirty="0" smtClean="0">
                <a:solidFill>
                  <a:schemeClr val="accent6"/>
                </a:solidFill>
              </a:rPr>
              <a:t>Changingclimate.ca</a:t>
            </a:r>
          </a:p>
          <a:p>
            <a:pPr>
              <a:spcAft>
                <a:spcPts val="200"/>
              </a:spcAft>
            </a:pPr>
            <a:r>
              <a:rPr lang="en-US" dirty="0" smtClean="0">
                <a:solidFill>
                  <a:schemeClr val="accent6"/>
                </a:solidFill>
              </a:rPr>
              <a:t>Map of Adaptation Actions</a:t>
            </a:r>
          </a:p>
        </p:txBody>
      </p:sp>
      <p:sp>
        <p:nvSpPr>
          <p:cNvPr id="3" name="Rectangle 2"/>
          <p:cNvSpPr/>
          <p:nvPr/>
        </p:nvSpPr>
        <p:spPr>
          <a:xfrm>
            <a:off x="350369" y="2094270"/>
            <a:ext cx="4879580" cy="3323987"/>
          </a:xfrm>
          <a:prstGeom prst="rect">
            <a:avLst/>
          </a:prstGeom>
        </p:spPr>
        <p:txBody>
          <a:bodyPr wrap="square">
            <a:spAutoFit/>
          </a:bodyPr>
          <a:lstStyle/>
          <a:p>
            <a:pPr marL="342900" indent="-342900">
              <a:spcAft>
                <a:spcPts val="600"/>
              </a:spcAft>
              <a:buFont typeface="Arial" panose="020B0604020202020204" pitchFamily="34" charset="0"/>
              <a:buChar char="•"/>
            </a:pPr>
            <a:r>
              <a:rPr lang="en-CA" sz="2000" dirty="0">
                <a:latin typeface="Calibri" panose="020F0502020204030204" pitchFamily="34" charset="0"/>
                <a:cs typeface="Calibri" panose="020F0502020204030204" pitchFamily="34" charset="0"/>
              </a:rPr>
              <a:t>One-stop-shop for </a:t>
            </a:r>
            <a:r>
              <a:rPr lang="en-CA" sz="2000" b="1" dirty="0">
                <a:solidFill>
                  <a:schemeClr val="accent6"/>
                </a:solidFill>
                <a:latin typeface="Calibri" panose="020F0502020204030204" pitchFamily="34" charset="0"/>
                <a:cs typeface="Calibri" panose="020F0502020204030204" pitchFamily="34" charset="0"/>
              </a:rPr>
              <a:t>examples</a:t>
            </a:r>
            <a:r>
              <a:rPr lang="en-CA" sz="2000" dirty="0">
                <a:latin typeface="Calibri" panose="020F0502020204030204" pitchFamily="34" charset="0"/>
                <a:cs typeface="Calibri" panose="020F0502020204030204" pitchFamily="34" charset="0"/>
              </a:rPr>
              <a:t> of climate change adaptation actions from across Canada.</a:t>
            </a:r>
          </a:p>
          <a:p>
            <a:pPr marL="342900" indent="-342900">
              <a:spcAft>
                <a:spcPts val="600"/>
              </a:spcAft>
              <a:buFont typeface="Arial" panose="020B0604020202020204" pitchFamily="34" charset="0"/>
              <a:buChar char="•"/>
            </a:pPr>
            <a:r>
              <a:rPr lang="en-CA" sz="2000" dirty="0">
                <a:latin typeface="Calibri" panose="020F0502020204030204" pitchFamily="34" charset="0"/>
                <a:cs typeface="Calibri" panose="020F0502020204030204" pitchFamily="34" charset="0"/>
              </a:rPr>
              <a:t>Users can filter by </a:t>
            </a:r>
            <a:r>
              <a:rPr lang="en-CA" sz="2000" b="1" dirty="0">
                <a:solidFill>
                  <a:schemeClr val="accent6"/>
                </a:solidFill>
                <a:latin typeface="Calibri" panose="020F0502020204030204" pitchFamily="34" charset="0"/>
                <a:cs typeface="Calibri" panose="020F0502020204030204" pitchFamily="34" charset="0"/>
              </a:rPr>
              <a:t>climate issue </a:t>
            </a:r>
            <a:r>
              <a:rPr lang="en-CA" sz="2000" i="1" dirty="0">
                <a:latin typeface="Calibri" panose="020F0502020204030204" pitchFamily="34" charset="0"/>
                <a:cs typeface="Calibri" panose="020F0502020204030204" pitchFamily="34" charset="0"/>
              </a:rPr>
              <a:t>(e.g. flooding, fire events, invasive species)</a:t>
            </a:r>
            <a:r>
              <a:rPr lang="en-CA" sz="2000" dirty="0">
                <a:latin typeface="Calibri" panose="020F0502020204030204" pitchFamily="34" charset="0"/>
                <a:cs typeface="Calibri" panose="020F0502020204030204" pitchFamily="34" charset="0"/>
              </a:rPr>
              <a:t>, </a:t>
            </a:r>
            <a:r>
              <a:rPr lang="en-CA" sz="2000" b="1" dirty="0">
                <a:solidFill>
                  <a:schemeClr val="accent6"/>
                </a:solidFill>
                <a:latin typeface="Calibri" panose="020F0502020204030204" pitchFamily="34" charset="0"/>
                <a:cs typeface="Calibri" panose="020F0502020204030204" pitchFamily="34" charset="0"/>
              </a:rPr>
              <a:t>sector</a:t>
            </a:r>
            <a:r>
              <a:rPr lang="en-CA" sz="2000" dirty="0">
                <a:latin typeface="Calibri" panose="020F0502020204030204" pitchFamily="34" charset="0"/>
                <a:cs typeface="Calibri" panose="020F0502020204030204" pitchFamily="34" charset="0"/>
              </a:rPr>
              <a:t> </a:t>
            </a:r>
            <a:r>
              <a:rPr lang="en-CA" sz="2000" i="1" dirty="0">
                <a:latin typeface="Calibri" panose="020F0502020204030204" pitchFamily="34" charset="0"/>
                <a:cs typeface="Calibri" panose="020F0502020204030204" pitchFamily="34" charset="0"/>
              </a:rPr>
              <a:t>(e.g. Agriculture and Food, Communities, Infrastructure)</a:t>
            </a:r>
            <a:r>
              <a:rPr lang="en-CA" sz="2000" dirty="0">
                <a:latin typeface="Calibri" panose="020F0502020204030204" pitchFamily="34" charset="0"/>
                <a:cs typeface="Calibri" panose="020F0502020204030204" pitchFamily="34" charset="0"/>
              </a:rPr>
              <a:t>, </a:t>
            </a:r>
            <a:r>
              <a:rPr lang="en-CA" sz="2000" b="1" dirty="0">
                <a:solidFill>
                  <a:schemeClr val="accent6"/>
                </a:solidFill>
                <a:latin typeface="Calibri" panose="020F0502020204030204" pitchFamily="34" charset="0"/>
                <a:cs typeface="Calibri" panose="020F0502020204030204" pitchFamily="34" charset="0"/>
              </a:rPr>
              <a:t>location</a:t>
            </a:r>
            <a:r>
              <a:rPr lang="en-CA" sz="2000" dirty="0">
                <a:latin typeface="Calibri" panose="020F0502020204030204" pitchFamily="34" charset="0"/>
                <a:cs typeface="Calibri" panose="020F0502020204030204" pitchFamily="34" charset="0"/>
              </a:rPr>
              <a:t>, and </a:t>
            </a:r>
            <a:r>
              <a:rPr lang="en-CA" sz="2000" b="1" dirty="0">
                <a:solidFill>
                  <a:schemeClr val="accent6"/>
                </a:solidFill>
                <a:latin typeface="Calibri" panose="020F0502020204030204" pitchFamily="34" charset="0"/>
                <a:cs typeface="Calibri" panose="020F0502020204030204" pitchFamily="34" charset="0"/>
              </a:rPr>
              <a:t>more</a:t>
            </a:r>
            <a:r>
              <a:rPr lang="en-CA" sz="2000" dirty="0">
                <a:latin typeface="Calibri" panose="020F0502020204030204" pitchFamily="34" charset="0"/>
                <a:cs typeface="Calibri" panose="020F0502020204030204" pitchFamily="34" charset="0"/>
              </a:rPr>
              <a:t>.</a:t>
            </a:r>
          </a:p>
          <a:p>
            <a:pPr marL="342900" indent="-342900">
              <a:spcAft>
                <a:spcPts val="600"/>
              </a:spcAft>
              <a:buFont typeface="Arial" panose="020B0604020202020204" pitchFamily="34" charset="0"/>
              <a:buChar char="•"/>
            </a:pPr>
            <a:r>
              <a:rPr lang="en-CA" sz="2000" b="1" dirty="0">
                <a:solidFill>
                  <a:schemeClr val="accent6"/>
                </a:solidFill>
                <a:latin typeface="Calibri" panose="020F0502020204030204" pitchFamily="34" charset="0"/>
                <a:cs typeface="Calibri" panose="020F0502020204030204" pitchFamily="34" charset="0"/>
              </a:rPr>
              <a:t>S</a:t>
            </a:r>
            <a:r>
              <a:rPr lang="en-CA" sz="2000" b="1" dirty="0" smtClean="0">
                <a:solidFill>
                  <a:schemeClr val="accent6"/>
                </a:solidFill>
                <a:latin typeface="Calibri" panose="020F0502020204030204" pitchFamily="34" charset="0"/>
                <a:cs typeface="Calibri" panose="020F0502020204030204" pitchFamily="34" charset="0"/>
              </a:rPr>
              <a:t>ubmit </a:t>
            </a:r>
            <a:r>
              <a:rPr lang="en-CA" sz="2000" dirty="0" smtClean="0">
                <a:latin typeface="Calibri" panose="020F0502020204030204" pitchFamily="34" charset="0"/>
                <a:cs typeface="Calibri" panose="020F0502020204030204" pitchFamily="34" charset="0"/>
              </a:rPr>
              <a:t>your own adaptation </a:t>
            </a:r>
            <a:r>
              <a:rPr lang="en-CA" sz="2000" dirty="0">
                <a:latin typeface="Calibri" panose="020F0502020204030204" pitchFamily="34" charset="0"/>
                <a:cs typeface="Calibri" panose="020F0502020204030204" pitchFamily="34" charset="0"/>
              </a:rPr>
              <a:t>examples for inclusion on the </a:t>
            </a:r>
            <a:r>
              <a:rPr lang="en-CA" sz="2000" dirty="0" smtClean="0">
                <a:latin typeface="Calibri" panose="020F0502020204030204" pitchFamily="34" charset="0"/>
                <a:cs typeface="Calibri" panose="020F0502020204030204" pitchFamily="34" charset="0"/>
              </a:rPr>
              <a:t>Map.</a:t>
            </a:r>
            <a:endParaRPr lang="en-CA" dirty="0">
              <a:latin typeface="Calibri" panose="020F0502020204030204" pitchFamily="34" charset="0"/>
              <a:cs typeface="Calibri" panose="020F0502020204030204" pitchFamily="34" charset="0"/>
            </a:endParaRPr>
          </a:p>
        </p:txBody>
      </p:sp>
      <p:sp>
        <p:nvSpPr>
          <p:cNvPr id="5" name="Rectangle 4"/>
          <p:cNvSpPr/>
          <p:nvPr/>
        </p:nvSpPr>
        <p:spPr>
          <a:xfrm>
            <a:off x="350369" y="5592011"/>
            <a:ext cx="5346576" cy="382190"/>
          </a:xfrm>
          <a:prstGeom prst="rect">
            <a:avLst/>
          </a:prstGeom>
        </p:spPr>
        <p:txBody>
          <a:bodyPr wrap="square">
            <a:spAutoFit/>
          </a:bodyPr>
          <a:lstStyle/>
          <a:p>
            <a:r>
              <a:rPr lang="en-CA" b="1" i="1" dirty="0" smtClean="0">
                <a:latin typeface="Calibri" panose="020F0502020204030204" pitchFamily="34" charset="0"/>
                <a:cs typeface="Calibri" panose="020F0502020204030204" pitchFamily="34" charset="0"/>
              </a:rPr>
              <a:t>Contact Us @ </a:t>
            </a:r>
            <a:r>
              <a:rPr lang="en-CA" b="1" i="1" dirty="0">
                <a:solidFill>
                  <a:srgbClr val="3C9096"/>
                </a:solidFill>
                <a:latin typeface="Calibri" panose="020F0502020204030204" pitchFamily="34" charset="0"/>
                <a:cs typeface="Calibri" panose="020F0502020204030204" pitchFamily="34" charset="0"/>
              </a:rPr>
              <a:t>ec.carteadapt-mapadapt.ec@canada.ca </a:t>
            </a:r>
            <a:endParaRPr lang="en-CA" dirty="0">
              <a:solidFill>
                <a:srgbClr val="3C9096"/>
              </a:solidFill>
            </a:endParaRPr>
          </a:p>
        </p:txBody>
      </p:sp>
    </p:spTree>
    <p:extLst>
      <p:ext uri="{BB962C8B-B14F-4D97-AF65-F5344CB8AC3E}">
        <p14:creationId xmlns:p14="http://schemas.microsoft.com/office/powerpoint/2010/main" val="407303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2" name="AutoShape 2" descr="data:image/jpeg;base64,/9j/4AAQSkZJRgABAQEAYABgAAD/2wBDAAgGBgcGBQgHBwcJCQgKDBQNDAsLDBkSEw8UHRofHh0aHBwgJC4nICIsIxwcKDcpLDAxNDQ0Hyc5PTgyPC4zNDL/2wBDAQkJCQwLDBgNDRgyIRwhMjIyMjIyMjIyMjIyMjIyMjIyMjIyMjIyMjIyMjIyMjIyMjIyMjIyMjIyMjIyMjIyMjL/wAARCAD2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sy+8RaNppK3mpW0TD+EuC35DmsOf4meGISQLuWQj+5C39a0jSqS2TMZ4ilD4pJfM6+iuJHxT8N55a6H/bH/wCvV22+Inhi6OBqPlH/AKaxsv8ASqdCqvsslYug9pr7zqaKq2eo2WoJvs7uGdfWNw1Wqyaa3N001dBRRRSGFFFFABRRRQAUUUUAFFFFABRRRQAUUUUAFFFFABRRRQAUUUUAFFFFABRRRQAUUUUAFFFFABRRRQAUUUUAFFFFABRRRQAUUUUAFFFFABRRRQAUUUUAFFFFABRRRQAUUUUAFFFFABRRRQAUUUUAFFFFABRRRQAUUUUAFFFFABRRRQAUUUUAFFFFABRRRQAUUUUAFFFFABRRRQAUUUUAFFFFABRRRQAUUUUAFFFFABRRRQAUhIUEkgAckmoL6+ttNs5Lu8mWKCMZZm/z1rxTxf8AEC8153tbMvbaeDjaDhpfdvb2rehh5VnpscuKxdPDx97fsd14i+JumaSz2+nqL65HBKnEan69/wAK8y1jxtr2tMwnvXjhP/LKH5F/Tk/jXPUV69LC06eyuz52vjq1Z6uy7IUkk5JJJpKKK6DjCiiigCWC4ntpBJBNJE46MjEH9K7HRPibrWmssd4wvoB1EvDgezf45riaKidOE1aSua0q1Sk7wdj6I8PeMNJ8SRgWs3l3AGWt5OHH09fwrfr5chmlt5lmhkaORDlWU4INes+CviOLxo9N1tws5+WK5PAc+jeh968zEYJwXNDVHuYPM1UfJV0ffoelUUUV5564UUUUAFFFFABRRRQAUUUUAFFFFABRRRQAUUUUAFFFFABRRRQAUUUUAFFFFABRRRQAUUUUAFFFFABRRRQAUUUUAFFFFABRRRQAUUUUAFFFFABRRRQAUUUUAFFFFABRRRQAUUUUAFFFFABRRRQAUUUUAFFFFABRRRQAUUUUAFFFFABRRRQAUUUUAFFFFABRRRQAUUUUAFFFFABRRRQAUUUUAFFFFABRRRQAVHNNFbQSTzOqRRqWdmPAA71JXlvxU8Tsu3QbV8ZAe5IP5L/U/hWtGk6s1FGGJrxoU3NnK+NvGE3iW/MULMmnQtiJP7/+0ff+VcpRRXvwhGEeWJ8lVqSqzc57sKKKKozCiiigAooooAKKKKACiiigD1z4ceNmuwmialLmYDFtKx5Yf3T7+lel18txSyQTJLE5SRGDKwPII719B+DPES+JNAjuHI+1Rfu51H94d/x615ONw/I/aR2Z9DlmMdReynutjoaKKK889cKKKKACiiigAooooAKKKKACiiigAooooAKKKKACiiigAooooAKKKKACiiigAooooAKKKKACiiigAooooAKKKKACiiigAooooAKKKKACiiigAooooAKKKKACiiigAooooAKKKKACiiigAooooAKKKKACiiigAooooAKKKKACiiigAooooAKKKKACiiigAooooAKKKKACiiigAooooAKKKKACiiigCpqmoR6VpV1fS/cgjLkeuOg/Ovmu/vZtRv57y4bdLM5dj7mvYPizqRtfD0FkjYa6l+b/AHV5/nivL9H8LazrpBsbKRo+8r/Kg/E162BjGFN1JdTwM0nOrWVKCvYx6K9V0r4QqAr6tqBJ7xW4wP8Avo/4V2WneCvDulgGDTYWcfxzDef1rSeOpR21MaWVV56y0PArTTb6+YLaWc85PTy4ya3Lb4f+J7rldLeMHvK6r/M17dcazo2lrsmvbWAD+AMP5Cse4+Inh+DISaaYj/nnEf64rjnmltrI645VRj8czzyH4UeIpP8AWPZxfWUn+Qq2nwh1c/f1CzX6Bj/Sunl+KNgp/dafcuPVmC1Wb4qLn5dJbHvMP8K53mz/AJl9xawODRht8INUA+XUrQn3VhVeT4Sa6o+S5sn9t7D+ldEPioe+k/8Akb/61TR/FO3P+s0uUf7soP8ASks2f834D+pYN/0ziZ/hl4nh5W1hl/3Jh/Wsi68JeILMFp9Iugo6lU3D9K9Zh+JujvgSwXUX/AA38jWpbeOPD1zgDUFjJ7SqVraGbX3sQ8sw0vhk0fPckUkLbZY3RvR1INNr6XzpGsR/8ud2reu16xr/AOHfhq/yfsAt3P8AFAxT9OldUMxg90YTyee8JJngNdj8NtbOleJ47d2xb3n7pwegb+E/nx+NdDqPwfPLaZqefRLhP6j/AArkNQ8GeI9ClE8ljIyxsGE0HzgY78ciuh1qNaLjfc5Vh8Rhpqo47H0JRVHR77+0tGs73oZolZh6HHP65q9XhtWdmfUxakroKKKKQwooooAKKKKACiiigAooooAKKKKACiiigAooooAKKKKACiiigAooooAKKKKACiiigAooooAKKKKACiiigAooooAKKKKACiiigAooooAKKKKACiiigAooooAKKKKACiiigAooooAKKKKACiiigAooooAKKKKACiiigAooooAKKKKACiiigAooooAKKKKACiiigAooooAKKKKACiiigAooooAzb/QdN1S+gu762W4kgUiNZOVXJznHQmotT8Q6RoUYS5uI42A+WGMZb8h0rkPHPiPV7fVW0qwZo4wilmiUl2yPXt+FcdF4c129YyLpt25bku6kZ/E1zVcVK/JFXscsqqjJ8kdTqtT+J87kpplmsa9pJuT+Qrk7/wAR6xqRP2rUJmU/wK21fyFaUXgDxFL1tEj/AN+Vatp8NdcYfNJaJ9ZCf6Vyy9vPe5jL2097nHd8nr60V23/AArHWP8An6tPzb/Cmn4ZayOlxaH/AIE3+FR7Cp2I9jU7HF0V1knw68QJnbHbyY/uy/41Qn8G+ILfJbTJWA/55kN/KpdKa6CdOa6GFRViewvLZ9k9pPG2cYaMiuk0bwBquphZbkCytzzmQfOR7L/jSjCUnZIUYSk7JHJ1qab4d1bViDZ2Ujof+WjDav5mvVtJ8E6LpW1xb/aZh/y0n+b8h0FWtS8T6Now2XF3GHUcRR/M35DpXTHCpK9R2OhYeyvNnGab8MrsFZLzURAf7tuCT+dd1pOjppMWxby7n4/5bylh+AritQ+KPVdOsPo87f0H+Ncze+Ndfvchr5oVP8MICf8A16tVKNP4dSlUpU/hPapJY4l3SSIg9WbFZs/iXRLYkS6pbAjqBID/ACrwya5nuG3Tzyyk93cmosVLxj6ITxT6I+gdO1Gy1O2M1hMssIYruUYGauVxXwzYnw/OPS4P/oIrta7KcnKKkzppy5ophRRWbrmt2nh/S5L68b5V4VB1duwFaJOTshykopylsi7c3MFnA09zMkMSDLO7YArjNS+Keg2TslsJ7xgesa7V/M/4V5Z4j8U6j4kvDLdSFYQf3cCn5UH9T71h16lLARSvUPCr5tJu1FWXc9XPxii38aO+33m5/lWnYfFjRLlwl1BcWhJ+8QHX9Of0rxXB9KK2eCotbHNHNMSndu/yPp6x1Cz1O2FxZXMc8R/iRs//AKqs181aNruoaDerdWE7RsPvL/C49CO9e8eFfE9t4n0sXMQEc6fLPDn7h9vY15+IwsqWq1R7GDx8cR7r0kbcj+XE74ztUnFeXn4w4Yj+xxx/03/+tXptz/x6zf7jfyr5fk/1jfWtMFRhU5udGWZ4mrR5fZu17nuXhHx5/wAJTqUtp9g+z+XEZN3mbs8gY6e9dnXjPwi/5GS7/wCvU/8AoS17NWOLpxp1OWOx0YCrOrRUpu7OX8X+Mk8KNah7Nrj7QG6Pt24x7e9cx/wuKD/oEP8A9/h/hUPxi+9pP0k/9lry2u3DYalOkpSWp5uNx1elXlCD0Xp2PpTQNXGu6Lb6iITCJgTsLZxgkdfwrTrmPh9/yJGnfRv/AEI109eZVSjNpdz2qEnKlGT3aQUUUVBqFFFFABRRRQAUUUUAFFFFABRRRQAUUUUAFFFFABRRUc7mKCSQDJVSw/AUASUV4TqPxK8R3hZY7lLVM9IEAP5nJrc+FmoXmoeJL17y6mnb7N1kct/EPWuyeCnCDnJ7Hm08zp1KqpwT1PWqKKK4z0gooooAKKKKACiiigDntS8aaTpN/JZ3RnE0eM7Y8jkZqOy8daLf3sNpC8/mSsFXdHgZNcd8TLXytdguQOJoRn6qcf4Vx9nObW9guB1ikV/yOa4Z4icZuJxzrzjOx9DUUyKRZYUkXlXUMPoafXcdg2SRIo2kkYKiAszHoAKyP+Et0D/oKW/5mqnjnUPsHhe4AOHnxCvPr1/TNeLVy18Q6crI561ZwdkfQdjqNnqULS2Vwk8attLIehq1XmXww1DZe3enseJEEqD3HB/Q/pXptbUqnPDmNKc+eNwrG1rxPpugyxRXrSB5VLKETPArZrx/4iXf2jxQ8QOVgjVPoep/nU16jpwuhVpuEbo7VPiHoUjqitclmOAPK/8Ar11Y5Ga8J8MWn23xLYQkZUzBj9Bz/SvdqnD1JVE3ImhUlNNsKKKK6DcKKKKACiiigAooooAKKKKACiiigAooryLV/HuuPdTwQzR26I7KPLTng46nNZVKsaa1M6lRQWp67RXlXgPUb2/8WBru6mmPkv8Afcn0r1WnSqe0jzIdOfOrhRRRWhYUUUUAFFFFABRRRQAUUUUAQTS21ufMmeKMn+JiAapyeINMi/5eVb/cBNXpbeCYgzRRvjgFlBqA6Vp79bSE/wDARWFRV/8Al3b53E79DOfxXYL91Jm/4DioD4vg/htZD9WFaEnh7TJP+XYL/usRVOXwlZt/qppY/qQa4akcxXwtfL/gkvnID4wTtZt/33SjxhH/ABWb/g4qpP4Suk5hmjkHoflNZc+lX9u4WS1kyTgFRkH8q4amJzCn8X5IluaOkTxdaH78Ey/TBrWsdQi1CLzIUlCerrgH6Vi6T4ZVNs9+AzdRF2H19a1r/U7TS4h5hG7Hyxr1P+FelhqmIUPaYlpIpN7svMqkfMAcc8il6jIrgtR1271Ald3lQ/3FPX6mqkF/d2x/c3Eie27isJZxSU7KLa7i9ojqPEehajrEZW01iW0TGDEF+VvqRzXmeqeC9c0zdI9sbiMcmSE7vzHWu6tfFd3FgXEaTL6j5TW5Z+IbC7IUyGJz/DJx+taRxGFxL+Kz8yJ04VNTwgggkEEEdQe1Fe66p4Z0jWk3XNqhcjiaP5W/Mda4DWvhxf2QabTZPtcQ58s8SD+hpzw046rU5p4eUdtTiaKdJG8UjRyoyOpwVYYIptc5geu/DeIp4ZZ/787EfgAK7CsTwlZmy8L2ERGGaPzGHu3P9a269ekrQSPUpq0Egrwz4k6++q+I3s43P2WyPlqAeC/8R/p+Fe2Xs/2WxuLg/wDLKNn/ACGa+Y55WnuJJnOXkYsx9yc16mX005Ob6HlZvVcYRprr+g1EaSRURSzMcADqTXsnhP4a2Njax3Wswrc3jDd5Lfcj9sdzXEfDXTV1DxfC8i7o7ZDMR7jgfqRXvFaY6vKL9nEyyvCQnF1Zq/YrLp9kkflrZ26p02iIY/lXM+JPh/pOs2sjWtvHZ3uMpJEu1SfRgOMV19FedCpODvFnsVKNOpHlktD5fvLSawvJrS4QpNC5R1PYiug8Ba0+jeKbYl8QXDCGUdiD0P4HFd94s+HE3iDXZNRtryG3WRFDKyEksOM8fhWMnwh1CN1ddWtgynIPlt1r1/rNGpTtJ7nzywOIpVuaEb2eh6tc/wDHrN/uN/Kvl+T/AFjfWvp2QOunsshDOIiGI7nHNfMUn+sb61jl32vkdOc/Y+f6Hf8Awi/5GS7/AOvU/wDoS17NXjPwi/5GS7/69T/6EtezVz47+MdmV/7uvVmdqehaXrJjOo2cdx5Wdm/PGevT6Vn/APCC+Gf+gPB+bf41z3xW1C8sLDTWs7qaBmlcMYnK54HpXl3/AAket/8AQVvf+/7f41dDD1JwUoysjLFYyhSquM6d330PouysbbTrRLWzhWGCP7qL0HerFYfg6eW58IaZNPI0krxZZ3OSeT1NL4wmlt/COpzQSNHIkJKuhwQcjoa5HBupyt9T0VUSpc6Wlr/gbdFfNn/CR61/0Fb3/v8At/jXoH/CxTpfgnT0icXGrSRsGaQ7tmGI3N6n2rpngZxtZ3ucNLNaU78ytZHqLyJEu6R1RfVjgUyO6t5W2xzxO3org1816hrGoarO019dyzO395uB9B0FVElkjYNG7Kw6FTg1ssu01kc7zlX0hp6n1JRXivg/4iXum3Udpqsz3Fix273OXi989x7V0Xjj4iNp0rabozo0+P3lwMMEz2X3965pYOop8h2RzGjKk6j0t06noskscIzLIiD1ZgKbHc28pxHPE59FcGvma71C8v5Wlu7qWd2OSZHJqGOaWFg0cjIw6FTg10rLtNZHE8510hp6n1JRXjngr4h3dpeRafrE7T2khCrM5y0R7ZPcV7GDkZFcVajKlK0j1MNiYYiPNEKKQkKpZiAAMkntXk/i34nTm4kstCYRxodrXWMlj/s+g96VKjOq7RDEYmnh480z1d5EjXdI6qPVjiohfWhOBdQE+gkFfNN1qV9fSGS6u5pmPUyOTVbJByDXcsu01keW8510h+J9SggjIORS182ab4j1jSZA9lqE8eD93dlT9QeK9g8D+OU8SKbO7VYtQjXdhfuyDuR6H2rCtg501zLVHXhsyp15cjVmdnUN3/x5z/8AXNv5Vg+Pbie18HXs1vK8Uq7cOjYI+Yd68PPiLWiCDqt4QRggzN/jSw+FdWPMmPF4+OHlyNXujOf75+tehfCH/kYL3/r2/wDZhXndWLS+u7CRpLS5lgdhgtG5UkfhXr1oe0g4rqfO4eqqVVVH0Pp+ivmz/hI9b/6Ct7/3/b/Gvafh3dXF54Pt5rmaSaUyOC8jFifm9a8ivhHRjzNn0WFzCOInyKNjqqKzNd12y8P6a97evhRwiD7zt6CvF9f+IOta1I6RztZ2p4EULYJHu3U1FDDTq6rY0xWNp4fSWr7Hur3VvE22S4iQ+jOBT45ophmKRHH+ywNfLryPI253Zj6k5qW3vbq0kD21xLCwOQY3Kn9K6/7O0+L8Dz1nOusPx/4B9QUV474X+J97aTpba2xubYnHn4+dPc+o/WvXoZormBJ4XWSKRQyOpyCDXFWoTpO0j08PiqeIjeBxPxPtPM0m0ugOYpSpPsw/xFeWV7d4ztRd+FL5cZMaiQf8BOa8Rrx8XG1S/cxxKtO57p4UuvtnhfT5ScsIgh+q8f0rZrivhpd+doE1uesExx9CM/zzXa9Bk13Upc0Ezspu8EzzH4n6h5l7aaep4iQyOPc9P0H61wFaviTUP7T8Q3lyDlWkIT/dHA/lVSCwnuLK5u0XMVvt3n/eOBXmVZc820efUfNNsu+GNQ/s3xFZXJOFEgV/908H+de7V85A4Oa948N3/wDaXh6yuScs0YV/94cH+VdODlvE3wst4mrXgWu3f27Xb65zkPMxH0zx+le3a1dfYtEvbn/nnCxH1xxXgROSTRjJbIeKeyOy+Gtr53iN5yOIIWP4ngf1r1quA+F9ptsb67I5eRYwfYDP9a7/ADgZNb4aNqaNcOrU0FNd0jGXdVHqxxXn3ij4gtDM9lo5UleHuSM8/wCz/jXn11qN5fSGS6uZZmPUuxNRUxUYuy1JniIxdlqe/LdW7nCzxMfQOKmr5zDMpypIPqK29J8WavpEi+VdPJEOsUp3Kf8AD8KiOMV9UQsUuqPcaKxPDfiW18RWZkiHl3Ef+thJ5X3HqK267IyUldHUmmroKKxPEniS18O2YkkHmXEnEUQP3vc+grynVfFmr6vIxmunjiJ4iiO1R+XX8axq1409OplUrRhp1PbGurdDhp4lPoXAp6SJIMxurD1U5r52ZmY5Ykn1NS297c2jh7e4kiYdCjEfyrBYzyMfrXkfQ1FeYeG/iFcRTJa6w3mwscCfHzJ9fUV3PiOdo/DF/PbylWEBZHQ/qDXTCtGcXJHRGrGUbo1q+e9R/wCQldf9dn/masf29q3/AEErv/v83+NZ7MXYsxJYnJJ71w16yqJWRx1qqqWsjrvhv/yNI/64P/SvXq+eLa6uLOXzbaaSKTGNyMQcVb/t7V/+gld/9/m/xqqOIVOPK0OlXUI2se+UVyXw9uri70CSS5nkmcTkBpGLHGB611td8Jc0VI7Yy5ophRRRVFBRRRQAUUUUAFFFFAGL4r099R8O3UcRYSoPMTacHI5x+Wa8ZS9u4j8l1Op9pDX0BXjXjLRDo+tyFFxbTkyReg9R+B/pXnY+m9KiPZyustaUvVFGDxHrVvjytTuRjsXyP1rVtfiBr1vgSSxTqO0kfP5iuWq/o+kXWt362lquWPLueiD1NcMKlW9otnp1KNCzc4qx6FoHjyfV72OzbSnaVurQvkKPU56Cu2+tZGjaLY+G9OKRlRgbpp34Le59q4PxZ43k1EvY6Y7R2nR5Rw0n09BXqe1dGneq7s8L2EcTVtQjaPc9RPzoQrYyOGFcpqXhm7MjzQzG4J5Ic4avO9M8SatpJH2W8fyx/wAs5DuX8jXcaP8AEe0uCsWqQm2c8eanzIfr3Fc1SeHxa5augV8sqw1Wq8v8jKlikgkMcqMjjqGGKZXojw2GsWqv+7niYfK6nP5Gub1LwxNb7pLMmaMc7D94f415mJyurTXND3l+J5cqbRz9FBBBIIII6g0V5ZmXbLVbywI8mY7P7jcrXT6f4ntrnEdyPIkPf+E/j2ri6K7MPjq1DSLuuzKUmjudZ8N6Xr8P+kwjzMfJPHww/HvXnsvw+1C01u2g/wCPixklAMyj7q99w7cVtadrV1pzBUbzIe8bHj8PSu4srtb60S4VGUMOjCvcw9ejjOlpIHCFTV7k6KqIqKMKowB6Cloor0zcyPFUhi8Kao46i2f+VfN5619GeLxnwhq3/Xs38q+c+9etl3wP1Pn84/iR9D0r4PIDqmpSY5WBQPxb/wCtXrteSfB0/wCn6oP+mSfzNet1yY3+Mz0cs/3aPz/MKKKK5DvCiiigCK5/49Zv9xv5V8vyf6xvrX1Bc/8AHrN/uN/Kvl+T/WN9a9PLvtfI8POfsfP9Dv8A4Rf8jJd/9ep/9CWvZq8Z+EX/ACMl3/16n/0Ja9mrDHfxjryv/d16s80+MP8AyDtL/wCur/yFeR1658Yf+Qdpf/XV/wCQryOvQwX8FHj5n/vMvl+R9D+B/wDkStK/64/1NL43/wCRL1X/AK4H+YpPA/8AyJWlf9cf6ml8b/8AIl6r/wBcD/MV5X/L/wCf6nvf8wn/AG7+h871a03TrnVtQhsrSPfNK21R/U+1Va9Q+EGmo8+oak6gtGFhQ+meT/IV7Vap7Om5HzOFo+2qqn3NGw+EenJbL9vvZ5JyPm8rCqD7ZBNcl428CN4YjjvLWdp7ORth3jDI3bOOor3OuW+IkKzeCL7cPubGH1DCvLo4qq6i5noz3sTgKCoycY2aR4DV/SNJu9c1OKxs03TSHqeijuT7VQr1j4Qacgtr/UmX94WEKE9hjJ/mPyr1K9X2VNyPDwlD29ZQexbtPhHpaWwF3e3Mk2OWjwqg+wwa4nxr4KfwtJDNDOZ7OYlVZhhlYdjXvVcV8Uo1fwZIxHKTxkfnj+teZh8VVdVKTume3i8DQjQk4Rs0eG19DeB9RbU/CFhNIxaRU8pie5U4/kBXzzXunwu/5EqL/rtJ/OurMEvZJ+ZwZRJqs15EnxJ1V9M8JSrExWS6cQgjrg8n9B+teD819O3unWWpRrHe2sVwincqyqGAPrWZceH/AAvaRGW503ToYx/FJGqj9a5sNio0octtTuxuBnXqc/MkkcN4F+Htjf6XFqurBpRNzFAGwu31OOTmu0fwL4ZkjKHSIAMdVJB/PNRf8Jt4U06FLeLUYFjjG1UhQkKPQYFVZPid4YjOBczP/uwt/WonLEVJcyTLpRwdKCi3H8DzLx14Xj8M6wkdszNaTpvi3HJXsRn/AD1rF0XUZNJ1m0vomw0MgY+47j8s10/xB8Vad4mksvsCzAQBwxkUDOcYxz7VxPevUo80qSVTc8LEuEK7dJ6dD6T1vSovEWhSWLTNFHOFO9RkjkGuGm+EVlFBJJ/as52qWx5Q7D616FpZzpFkT3gQ/wDjoqW7/wCPKf8A65t/KvGhWqU/diz6WrhqNb35xu7Hy+RhiPSul8FeGIfFOpXFrNcvAIovMDIoOeQP61zb/fP1r0L4Q/8AIwXv/Xt/7MK9nEScaTlHc+awkIzrxjLZmz/wp6x/6Cs//fof412vh3RI/DujR6dHO0yRszb2AB5Oa1ayPFF42n+F9SuUOHSBgv1PA/nXjSrVatoSZ9LHD0MPepCNrI8W8c+IpNf8QTFXJtLcmOBe2B1b8T/Ss3w/oN34i1WOxtQAT8zyN0Re5NZR616T8M9Z0TRbK+k1C8iguJZFVdwOSgH09TXsVL0aVqa2PnKNsRiL1XZPc6qw+GHh61gVbiKW6lx8zvIVz9AKzfEHwr0+Wzkl0YvBcqMrE7bkf255BrpP+E78M/8AQWh/Jv8ACj/hO/DP/QWh/Jv8K8tVMSpc2p7sqWCceX3fwPnySN4pWjkUq6EqynqCK9U+FHiJ5BNodw5IQGW3JPQfxL/X864fxnNY3Piq9udOlWW3mYOGUcZIGf1zT/A9y1r4y0xwcBpgh9w3H9a9OtH2tF3XS54eGm6GJVnpe3yPoG6hFzaTQN0kRkP4jFfPc8TQzyRN95GKn6ivomvDvF9p9j8U38YGFaTePo3P9a+UxkdEz6HFLRM6D4X3ezVLy1J4liDge6n/AOvXdeJ9Q/szw5e3AOH8vYn+83A/nXlXgm7+yeK7I54kYxn8Rj+eK6v4n6hstbPT1PLsZXHsOB/M/lSpVLUH5BTnai/I8z716j4S0ET+BLuN1+e/DEfhwv6jNeZW8L3FxHDGMvIwVfqTX0BYWiWGn29on3YYwg/AVGFhzSbZGGhdts+fXRo5GRhhlOCPSvTfhjqHmWF3YMeYnEij2PB/UfrXIeNNP/s7xRdoowkreav0bn+eam8B3/2HxRbqThLgGJvx6fqBUUn7OrZ+hFN8lSzO9+IV39m8LSRg4aeRUH06n+VeOV6N8UrvmwswezSn+Q/rXncaGSRUUZZjgU8U71LDxDvM9o8C2v2Xwnaesu6U/ieP0xVD4ha6+naWljA5We6yGIPIQdfz6fnXU6fbCz062tgMeVEqfkK8k+IF2bnxVOmflgVYwPwyf5101n7OjZeh0VXyUrI5bqa9G8N/DyKa0ju9XL5kG5YEOMD/AGj6+1cToZtl1uza8cJbrKrSMegA5r2D/hMfD/8A0E4vyP8AhXPh4QeszChGD1kVJ/h/oEsRRLeSJscOkhyPzrzXxN4cn8O34hdvMgkG6KTGMj0PuK9V/wCEx8P/APQTi/I/4Vy/jvWtG1fQ0W1vI5biKUMqgHOCCDW1eFJxvG1zWtGm43ja5xOhavNomrQ3kROFOHX+8p6ivd4JkuII5ozujkUMp9Qa+dq9t8E3BuPCVkSclAY/yJqMHN3cScLJ3cTy3xbqUmp+JLuRmJSNzFGPRVOP8/Wl8K6D/wAJBq4tmcpCi75WHXHoPzqv4js3sPEN9A4IxMzDPcE5H6GpPDevy+HtT+1JGJEZdkiE4yPr61z3XtPf7mF17T3z1eHwZ4fhiCf2dG+BjdISxNc/4p8B2I06a90uMwzQqXaIElWA64z0NXrf4kaJKoMq3ELHqCm4D8q04fF/h+8XYNQhAbgrKCufzrvaozVlY7H7KStoeIYNeo+DZm8QeD7vSbiVlMY8oOOSEPT8ua6aLRtDnjEkNjYyIejJGpFXbWwtLEMLW2ih3fe8tAufyqKWHcJXvoTToOLvc4n/AIVdZ/8AQSm/79j/ABrzW5iEF1NCDkRuVB9cHFfRFfPeo/8AISuv+uz/AMzWWJpxglyoyxFOMUuVGj4X0SPX9X+xSzNEvls+5Rk8Yrtf+FXWf/QSm/79j/Guf+HH/I0j/rg/9K9eq8PShOF5IuhThKF2jI8PaFH4f09rSOdplZy+5lx2H+Fa9FFdkUoqyOpJJWQUUUUxhRRRQAUUUUAFFFFABWR4j0OLXtKe2bCzL80Ln+Fv8DWvRUyipLlZUJyhJSjujwq20K/udZ/spISLkNtcHogHUn2r17RtGsvDelmNCowN00zcFj3J9q0lt4VuHuFiQTOoVnA5IHQZrzXx54lnubuTSIA8VvEcSkjBkPp9P51xKnDCxc3q+h6bq1MfJU1ouv8AX5FPxd4vk1mVrOzZksEPJ6GU+p9vauToorzKlSVSXNI9qlSjSjyQ2CiiipNTQ0rWtQ0abzLK4ZBn5kPKt9RXpXh7x1ZasUt7wC1uzwAT8jn2Pb6GvJaK3o4idLbY5MRg6ddaqz7nuep6HbakpfAjn7SKOv19a4y+sLjT5/KnTH91h0b6VneGvHNzpZS11AtcWfQN1eP/ABHtXpYNjrenK6Mk9vIMqw7f4Gta2Fo4xc1PSf8AX9XPnMVgp0X733nndFamr6LNpkm4Ze3Y/K/p7GodN0ybUp9kYwg+856CvCeHqqp7Jr3jhs72JNG0x9SuwCCIU5dvb0rvURY41RFCqowAOwqGys4bG2WGEYA6nuT61Yr6jA4NYaGvxPc2jGyCiiiu0ozteh+0+H9RhxkvbSAD/gJr5pPWvqZlDKVYZBGCK+bPEOmvpGv3tiwwIpSF91PI/TFenl0viieHnMH7s/kdf8I7kR+Iru3J/wBdb5A9SpH+Jr2Wvmzw7q76Fr1rqCglYn+dR/Ep4I/KvouyvbfUbKK7tZBJDKu5WFZ4+m1U5+jNspqqVJ0+qLFFFNkkSGJpJGCIgLMxOAAK4D1ivcalY2snl3F5bwvjO2SQKcfjUX9t6V/0ErP/AL/L/jXgvjHW113xNdXkR/c5EcR9VXgH8ev41n6PYvqes2dkgJM0qofpnn9K9KOAXJzSdjxJZtL2jhCN9dD6TnYNZyspBBjJBHfivmCT/WN9a+npUWOxkRRhViIA9sV8wyf6xvrVZd9r5E5z9j5/od/8Iv8AkZLv/r1P/oS17NXjPwi/5GS6/wCvU/8AoS17NXPjv4x2ZX/u69WeafGH/kHaX/11f+QryOvXPjD/AMg7S/8Arq/8hXkdehgv4KPHzP8A3mXy/I+h/A//ACJWlf8AXH+ppfG//Il6r/1wP8xSeB/+RK0r/rj/AFNL43/5EvVf+uB/mK8r/l/8/wBT3v8AmE/7d/Q+d69g+D//ACBdQ/6+B/6CK8fr2D4P/wDIF1D/AK+B/wCgivUxv8FnhZX/ALyvmej1zXj/AP5EnUv91f8A0IV0tc14/wD+RJ1L/dX/ANCFeRR/iR9UfRYn+DP0f5Hz7XtXwm/5Faf/AK+W/wDQRXite1fCb/kVp/8Ar5b/ANBFetjv4J8/lX+8fJne1xvxQ/5Emf8A67R/+hV2Vcb8UP8AkSZ/+u0f/oVeXh/4sfU97F/wJ+jPCq90+F3/ACJUX/XeT+deF17p8Lv+RKi/67yfzr08f/C+Z4WU/wC8fJ/oX/GXiqPwvpYkVVkvJsrBGenux9hXhWqaxf6zdNcX9zJM5PG48L7AdBXT/FG7e48YPCWOyCJEUemRk/zrmdF08arrVnYltonlVC3oCeaeFpRp01N7vUWPrzrVnTWydrFNIpJWxGjOfRRmrMekalL/AKuwum/3YWP9K+jNM0bT9HtUt7G1jiRRjIX5m9ye5q/WEsx192J1QybT3p/gfMd7pd/pyxm9tJrcSZ2eYhXdj0zVQda9J+L95HJqdhZqwLwxM7j03EY/lXmw6130ZupBSa3PKxNKNKq4Rd7H03pP/IGsf+veP/0EVNd/8eU//XNv5VDpP/IGsf8Ar3j/APQRU13/AMeU/wD1zb+VfPv4j65fB8j5gf75+tehfCH/AJGC9/69v/ZhXnr/AHz9a9B+EJ/4qC9H/Tt/7MK9zFfwZHyuA/3mB7JXNeP8/wDCE6jj+6uf++hXS1l+JLE6l4b1C0XlpIGC/UDI/UV4lJ2mm+59RXi5UpRXVM+bKkjgllBMcbuB1KjNMIIJBGCK9U+EF9EY9R09seZuWZQe46H+n5171ao6cHNK58nhqKrVVTbtc8w+x3P/AD7y/wDfJo+x3P8Az7y/98mvqDYv90flRsX+6Pyrh/tH+7+J639jL+f8P+CfL/2O5/595f8Avk1p+HbS5HiTTT5Mi4uY+Sp/vCvcbjxb4ctLiS3n1O2SWNirqc8EdulS2HiXQtTu1trK/gmnYEhEBzx+FVLGTcX7n9fcRDLaSmv3qv8A15mxXlXxNtPK1y3uQOJocH6qcf1Feq1w3xOtPM0e1ugOYptpPsw/xFeHiY3ps9iur02eZWc5tb2CcdY5Ff8AI5rZ8Zaouq+I55Y23QoBHGfYD/HNc/RXmcz5eU8/mdrHT+AtP+3eKIGYZS3Blb8On6kV7NXB/DHT/K026v2HzTOI1PsvX9T+ld5XpYaPLT9Tvw8bQ9Tzz4oafuhs9QUfdJic/qP615zbzPb3Ec0Zw8bBlPuDXuHivT/7S8NXsAXLhPMT6rzXhdcuKjy1L9znxEbTv3Oi8Zaqmr62s8bZjECAexxk/qap+GbX7b4ksICMgzKT9Bz/AErJrsvhta+d4kacjiCFm/E8f1NZxvUqK/VmcbzqK563Xhvi/P8AwlmpZ/57H+Ve5V478QrI2viiSXHy3CLID+GD/KuzFr3EzqxS9w5VVLMFUEk9AKl+y3H/ADxk/wC+TVnRLxbDW7O6f7kcqs30zzXvi7HUMoUqRkEdxXLRoKonqc9Kj7Rbnz19luP+eMn/AHyaPstx/wA8ZP8Avk19DbV/uj8qp3+pafpaI99PHArnClu9bPBpauRq8KluzwX7Lcf88ZP++TXr3w+Rk8KRK6lT5r8Ee9Xf+Es8Pf8AQSt/yP8AhWm99bpprX6HfbrGZQUH3lxniro0YwlzKVy6VKMHdO5geLfCMfiCITwMsV9GMKx6OPQ/415ZqGgappkpS6spUx/EFyp/EcV6V/wsrRP+ed3/AN8D/GtzQ9es/ENtLNaLIFjbYwkUA9M0Tp0qsvdeopQp1Ho9TwjB9KSvoOXTbGf/AFtlbv8A70YNZN/4L0O+gdBYxwORxJCNpB/kayeDl0ZDwsujPIdM1m/0e4E1lcPGQeVzlW+o717J4Z8QReIdLFwFCTIdssY7H29jXil9atZX89qxBaGRkJHfBxXZfDCZ11i7hBOx4NxHuCMfzNThqkoz5ehNCbjPlPU6+e9R/wCQldf9dn/ma+hK+e9R/wCQldf9dn/ma1xmyNMVsjpvhx/yNI/64P8A0r16vIPhwR/wlQ94H/pXr9aYT+GXhvgCiiiuk6AooooAKKKKACiiigAooooAKKKKACsbXvDVjr8OJ12TqPkmUfMPr6itmiplFSVpFQnKEuaLszxXW/CmpaIxaWPzbfPE0Yyv4+lYVfQxAZSrAEHqDXO6n4J0bUiziE20p/jh4/TpXnVcA96bPZoZqrWqr5o8boru7z4Z3aEmzvYpV7CQFT/WsmXwHr8RwLRZPdJF/wAa5JYerHeJ6EcZQltJHNUVvjwV4gJx/Z7/AIsv+NW4Ph9rsxG+KGIf7cg/pmpVCo/ssp4mit5r7zla2vDniC+0O8Btg0sLn95b9m+noa6yx+GSAhr++LD+5CuP1P8AhXXaZ4e0vSAPslqiv/z0b5mP4muqjhKvNzbHDiMww7i425i3C6ahYI8kDKkyZMUq4Iz2Ip9vbxWsIihQIg7CpaK9TlV7vc8B2vcKKKKoAooooAK88+JnhJ9TthrFjHuuYFxMijl0Hce4/lXodFaUqjpyUkY16Ma1NwkfLFbvh/xbq3hxyLKcGFjloJBuQ/h2P0r0vxX8NLbVpHvdKdLW6bloyP3bn/2U15lqXhHXdKcrc6dPtH8ca71P4ivZhXpVo2f3M+aqYXEYWd1f1R2S/GG58v5tIhMnqJSB/Kub8Q+PdY8QRNbyOlvat1hhGN31PU1zn2S4zjyJM+m01o6d4X1vVZAtpp1wwP8AGybVH4nimqFCm+ayQpYrFVlyXb/ryMivVvhd4Ukhb+3ryMruUrbKw5werf0H41Z8MfC2GykS71p0uJV5W3T7gP8AtHvXo4AVQqgBQMADtXJisWpLkpno4DLpRkqtXpshJE8yJ0/vKRXzFfW72t/cW8gIeKRkIPqDivp+vOfHHw8k1a7fVNJKC5fmWBjgOfUH1rHBVo05NS6nRmeGnWgpQV2jzPw/r114c1VL+1CswBVkfoynqK9h8E+NJ/Fc93HLZx24gVWBRy2ck/4V4/c+GdctJCk2lXakHtESPzFeifCnStQ0+bUZbyzmgjkRAjSIV3YJ6Zrrxkacqbn1PPy6deFZU9VHqO+MP/IO0v8A66v/ACFeR17T8UNI1DVrHT00+0luWjkcuI1zgECvNP8AhDPEn/QGu/8Aviqwc4qik2TmNKcsRJqLe3TyPafA/wDyJWlf9cf6ml8b/wDIl6r/ANcD/MVJ4RtZ7LwnpttcxNFNHFh0YYIOTS+Lbae88KalbW0TSzSQkIijJJyK8y69vfz/AFPbs/qtv7v6HzlXsHwf/wCQLqH/AF8D/wBBFee/8IZ4k/6A13/3xXp3ww0m/wBJ0q+jv7SW3d5wyiQYJG2vSxk4ui0meLltKccQnKLW53dc14//AORJ1L/dX/0IV0tYHjS0uL7wlf21rC80zqu1EGSfmFeVRdqkfVHvYhN0ZJdmfO9e1fCb/kVp/wDr5b/0EV5l/wAIX4k/6A13/wB8V6x8NdNvdL8OzQX1tJbym4LBZBgkYHNepjZxdKyZ4WWUpxxF5JrRnZVxvxQ/5Emf/rtH/wChV2Vct8QrC71LwlNbWVu88xlQhEGTgHmvMoNKrFvue3ik3Qml2Z4DXunwu/5EqL/rvJ/OvKP+EL8Sf9Aa7/74r2D4eafd6Z4Tjtr23eCYSuSjjBwTXpY6cXSsn1PGyunONe8k1ocD8WNMkt/EMWoBf3N1EBnHRl4I/LFcNa3MtndxXMDbZYnDofQivo/XdDs/EGmSWN4uVblHH3kbsRXi2vfD7W9GlZo7dry2B+WWAZ4916inhMRCUFCW6FmGDqQqOrBXT19DuNL+LOly2q/2lbzwXAHzeUu5WPqOciq2r/Fy1WBk0mzkeUjAknwFX8B1ryprO5VtrW8oPoUIrS0vwvrWrzCO00+Ygnl3Xao+pPFU8JQi+Z/mZrMMXNckd/TUz76+udSvZbu7lMs8rbmY96r17NpfwwtLbw/d211KsmoXMePOA+WIjkBfx6mvMtT8K61pV00Fxp85weHjQsre4IrWliKc24xexhXwdamlKa3/AK1PVfBHjiLXDb6SbN454bf5pNwKnbgcd67h1DoyHowwa8i+F2ianba+97cWU0Nt5DJvkUrkkjgZr16vJxUYRqWgfQYCpUqUU6m58y6vZPpusXdnIMNDKy/hnj9Kk0TWrzQNSS+snAkUEEMMhgeoNeueOfAX/CQP/aGnskd+Fw6twsoHTnsa8qvPC2u2EhS40u6BBxlYywP4jivUpV6dWFn80eDiMLVw9S8U7dGdh/wuDUdmP7Mtd3rub+Vdx4I8R3XibSp7u6iijZJigEecYwD3+teJQeHdZuW2w6XeMfaFv8K9i+G+j3+jaBNDqFu0Ekk5dVYjOMAdq5cVSowp+7a534Cvialb943b0PO/iH4ZfRNce6hT/Qrti6EDhW7r/Wua0vVLvRtRivrKTy5ozkHsR3B9RX0fqemWmsWEllfQiWGQcg9QfUHsa8f8RfDHVNNkebTAb616hV/1ij3Hf8K0w2KhOPJU3/MyxuAqU5+1o7b6dDqtM+LOlTWy/wBpQTW84HzeWu9T9O9Vtd+LFmLOSLRoZWuHGFllXaqe+O5ryyXT7yByktrMjDqGjIqS20jUbyQR21jcSsegSMmr+p0E+YyeY4px5OvpqVJJHllaSRizuSzMepJr1T4T6A6CfXJ0IDAxQZHUfxH+n51R8M/C27uJkudc/wBHtwc+Qpy7+xx0H6163BBFa28cEEaxxRqFRFGAAKxxeKi4+zgdOXYGan7WorW2JKwfGVr9r8KXyYyUTzB/wE5reqK5hFxazQN92RCh/EYryZLmi0e5JXTR870oBLAAZJrak8Ja6sjKNMuWAOMhOtaGgeEdVbXbP7Zp80VusgZ2dcDA5ryVTm3ax5ipybtY9Q8P2H9maDZ2mMMkYL/7x5P6mtKiivXSsrI9NKysIQCCCMg9a8G8Q2H9ma9eWmMKkh2/7p5H6Gveq86+IHhy9vtUgvLC0kn3x7ZNgzgjp+h/SufFQcoXXQwxEHKN0eb16b8LrTbZ312Ry7rGD7AZ/rXF/wDCJ69/0Crn/vivVPBmmy6X4aghuI2jmZmd1YYIyf8ADFc+Gpv2l2jDDwfPdo6CuV8daA2s6R50C7rq1yygdWXuP6/hXVUV3zipR5WdsoqSsz5zIIODwRXbeGPH0ml26WWoxvPboMJIv3kHp7iug8UeAotTke800rDdNy8Z4Rz6+xrzq+0HVNOkKXNjMmP4tpKn8RxXmuFSjK6OBxnSldHpkvxI0NIy0YuZGxwojx+pNed+JPEdx4ivxNIvlwxjbFEDnaP8ayxa3DHCwyE+gU1taX4M1rVHXbatBEeskw2j8upolVq1fdCVSpU0KGhaTLrWrwWUQOHbLt/dUdTXuwtYhZfZAv7ny/L2/wCzjFZXhzw1aeHbUpF+8uHH72YjlvYegrbrsoUfZx13Z10aXItdzwPXNKm0bVp7OUH5Gyjf3l7GrnhfxLN4cvWkCebbygCWPOM+4969W8ReGrPxDahJv3c6f6uZRyvsfUV5bqvgvWdLds2zXEI6SQjcPy6iuWpRnSlzROadKVOXNE9Bh+IegSRhnlmibHKtETj8qo6n8StPit2GnRSzzEYVnXaoPr6mvMWtbhThoJAfQqRUsGl3904SCznkY/3YyaPrNV6B9YqPQgnme4nkmlbdJIxZj6k16N8MdLkjjutTkXCyARR574OSf5Vn6F8Oby4lSbVj9ngHJiBy7e3tXp1vbw2lvHb28axxRrtVVHAFaYehLm55F0KUr80iWvB/Elk1h4ivoGBGJWZfcE5H8694rlvF3hFPEEa3Fuyx3sYwC3Rx6H/GtsRTc46bo1r03OOh5Lp2oXOlX0V5avtmjOQSMg+x9q7JfijfhADYW5budzfyrmbzwzrNjIVm0+fg/eRCwP4ioItE1SZtsen3TH/rk3+FcMZVIaI44yqQ0R6v4O8SXPiKG7kuIo4/KZQoQHvn1rp64z4faPf6TZ3n263aAyupQMRk4Brs69Ki5OC5tzvpNuC5twooorQ0CiiigAooooAKKKKACiiigAooooAKKKKACiiigAooooAKKKKACiiigAooooAKKKKACiiigAooooAbsXOdoz9KdRRQAUUUUAFFFFABRRRQAUUUUAFFFFABRRRQAUUUUAFFFFABRRRQAUUUUAFFFFACFFJyVBP0paKKACiiigAooooAKKKKACiiigAooooAQqrdQD9RQAAMAAfSlooAKKKKACiiigAooooAKKKKACiiigAooooAKKKKACiiigBAqg5CgfhS0UUAFFFFABRRRQAhVT1UH6ilAA6C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4" descr="data:image/jpeg;base64,/9j/4AAQSkZJRgABAQEAYABgAAD/2wBDAAgGBgcGBQgHBwcJCQgKDBQNDAsLDBkSEw8UHRofHh0aHBwgJC4nICIsIxwcKDcpLDAxNDQ0Hyc5PTgyPC4zNDL/2wBDAQkJCQwLDBgNDRgyIRwhMjIyMjIyMjIyMjIyMjIyMjIyMjIyMjIyMjIyMjIyMjIyMjIyMjIyMjIyMjIyMjIyMjL/wAARCAD2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sy+8RaNppK3mpW0TD+EuC35DmsOf4meGISQLuWQj+5C39a0jSqS2TMZ4ilD4pJfM6+iuJHxT8N55a6H/bH/wCvV22+Inhi6OBqPlH/AKaxsv8ASqdCqvsslYug9pr7zqaKq2eo2WoJvs7uGdfWNw1Wqyaa3N001dBRRRSGFFFFABRRRQAUUUUAFFFFABRRRQAUUUUAFFFFABRRRQAUUUUAFFFFABRRRQAUUUUAFFFFABRRRQAUUUUAFFFFABRRRQAUUUUAFFFFABRRRQAUUUUAFFFFABRRRQAUUUUAFFFFABRRRQAUUUUAFFFFABRRRQAUUUUAFFFFABRRRQAUUUUAFFFFABRRRQAUUUUAFFFFABRRRQAUUUUAFFFFABRRRQAUUUUAFFFFABRRRQAUhIUEkgAckmoL6+ttNs5Lu8mWKCMZZm/z1rxTxf8AEC8153tbMvbaeDjaDhpfdvb2rehh5VnpscuKxdPDx97fsd14i+JumaSz2+nqL65HBKnEan69/wAK8y1jxtr2tMwnvXjhP/LKH5F/Tk/jXPUV69LC06eyuz52vjq1Z6uy7IUkk5JJJpKKK6DjCiiigCWC4ntpBJBNJE46MjEH9K7HRPibrWmssd4wvoB1EvDgezf45riaKidOE1aSua0q1Sk7wdj6I8PeMNJ8SRgWs3l3AGWt5OHH09fwrfr5chmlt5lmhkaORDlWU4INes+CviOLxo9N1tws5+WK5PAc+jeh968zEYJwXNDVHuYPM1UfJV0ffoelUUUV5564UUUUAFFFFABRRRQAUUUUAFFFFABRRRQAUUUUAFFFFABRRRQAUUUUAFFFFABRRRQAUUUUAFFFFABRRRQAUUUUAFFFFABRRRQAUUUUAFFFFABRRRQAUUUUAFFFFABRRRQAUUUUAFFFFABRRRQAUUUUAFFFFABRRRQAUUUUAFFFFABRRRQAUUUUAFFFFABRRRQAUUUUAFFFFABRRRQAUUUUAFFFFABRRRQAVHNNFbQSTzOqRRqWdmPAA71JXlvxU8Tsu3QbV8ZAe5IP5L/U/hWtGk6s1FGGJrxoU3NnK+NvGE3iW/MULMmnQtiJP7/+0ff+VcpRRXvwhGEeWJ8lVqSqzc57sKKKKozCiiigAooooAKKKKACiiigD1z4ceNmuwmialLmYDFtKx5Yf3T7+lel18txSyQTJLE5SRGDKwPII719B+DPES+JNAjuHI+1Rfu51H94d/x615ONw/I/aR2Z9DlmMdReynutjoaKKK889cKKKKACiiigAooooAKKKKACiiigAooooAKKKKACiiigAooooAKKKKACiiigAooooAKKKKACiiigAooooAKKKKACiiigAooooAKKKKACiiigAooooAKKKKACiiigAooooAKKKKACiiigAooooAKKKKACiiigAooooAKKKKACiiigAooooAKKKKACiiigAooooAKKKKACiiigAooooAKKKKACiiigCpqmoR6VpV1fS/cgjLkeuOg/Ovmu/vZtRv57y4bdLM5dj7mvYPizqRtfD0FkjYa6l+b/AHV5/nivL9H8LazrpBsbKRo+8r/Kg/E162BjGFN1JdTwM0nOrWVKCvYx6K9V0r4QqAr6tqBJ7xW4wP8Avo/4V2WneCvDulgGDTYWcfxzDef1rSeOpR21MaWVV56y0PArTTb6+YLaWc85PTy4ya3Lb4f+J7rldLeMHvK6r/M17dcazo2lrsmvbWAD+AMP5Cse4+Inh+DISaaYj/nnEf64rjnmltrI645VRj8czzyH4UeIpP8AWPZxfWUn+Qq2nwh1c/f1CzX6Bj/Sunl+KNgp/dafcuPVmC1Wb4qLn5dJbHvMP8K53mz/AJl9xawODRht8INUA+XUrQn3VhVeT4Sa6o+S5sn9t7D+ldEPioe+k/8Akb/61TR/FO3P+s0uUf7soP8ASks2f834D+pYN/0ziZ/hl4nh5W1hl/3Jh/Wsi68JeILMFp9Iugo6lU3D9K9Zh+JujvgSwXUX/AA38jWpbeOPD1zgDUFjJ7SqVraGbX3sQ8sw0vhk0fPckUkLbZY3RvR1INNr6XzpGsR/8ud2reu16xr/AOHfhq/yfsAt3P8AFAxT9OldUMxg90YTyee8JJngNdj8NtbOleJ47d2xb3n7pwegb+E/nx+NdDqPwfPLaZqefRLhP6j/AArkNQ8GeI9ClE8ljIyxsGE0HzgY78ciuh1qNaLjfc5Vh8Rhpqo47H0JRVHR77+0tGs73oZolZh6HHP65q9XhtWdmfUxakroKKKKQwooooAKKKKACiiigAooooAKKKKACiiigAooooAKKKKACiiigAooooAKKKKACiiigAooooAKKKKACiiigAooooAKKKKACiiigAooooAKKKKACiiigAooooAKKKKACiiigAooooAKKKKACiiigAooooAKKKKACiiigAooooAKKKKACiiigAooooAKKKKACiiigAooooAKKKKACiiigAooooAzb/QdN1S+gu762W4kgUiNZOVXJznHQmotT8Q6RoUYS5uI42A+WGMZb8h0rkPHPiPV7fVW0qwZo4wilmiUl2yPXt+FcdF4c129YyLpt25bku6kZ/E1zVcVK/JFXscsqqjJ8kdTqtT+J87kpplmsa9pJuT+Qrk7/wAR6xqRP2rUJmU/wK21fyFaUXgDxFL1tEj/AN+Vatp8NdcYfNJaJ9ZCf6Vyy9vPe5jL2097nHd8nr60V23/AArHWP8An6tPzb/Cmn4ZayOlxaH/AIE3+FR7Cp2I9jU7HF0V1knw68QJnbHbyY/uy/41Qn8G+ILfJbTJWA/55kN/KpdKa6CdOa6GFRViewvLZ9k9pPG2cYaMiuk0bwBquphZbkCytzzmQfOR7L/jSjCUnZIUYSk7JHJ1qab4d1bViDZ2Ujof+WjDav5mvVtJ8E6LpW1xb/aZh/y0n+b8h0FWtS8T6Now2XF3GHUcRR/M35DpXTHCpK9R2OhYeyvNnGab8MrsFZLzURAf7tuCT+dd1pOjppMWxby7n4/5bylh+AritQ+KPVdOsPo87f0H+Ncze+Ndfvchr5oVP8MICf8A16tVKNP4dSlUpU/hPapJY4l3SSIg9WbFZs/iXRLYkS6pbAjqBID/ACrwya5nuG3Tzyyk93cmosVLxj6ITxT6I+gdO1Gy1O2M1hMssIYruUYGauVxXwzYnw/OPS4P/oIrta7KcnKKkzppy5ophRRWbrmt2nh/S5L68b5V4VB1duwFaJOTshykopylsi7c3MFnA09zMkMSDLO7YArjNS+Keg2TslsJ7xgesa7V/M/4V5Z4j8U6j4kvDLdSFYQf3cCn5UH9T71h16lLARSvUPCr5tJu1FWXc9XPxii38aO+33m5/lWnYfFjRLlwl1BcWhJ+8QHX9Of0rxXB9KK2eCotbHNHNMSndu/yPp6x1Cz1O2FxZXMc8R/iRs//AKqs181aNruoaDerdWE7RsPvL/C49CO9e8eFfE9t4n0sXMQEc6fLPDn7h9vY15+IwsqWq1R7GDx8cR7r0kbcj+XE74ztUnFeXn4w4Yj+xxx/03/+tXptz/x6zf7jfyr5fk/1jfWtMFRhU5udGWZ4mrR5fZu17nuXhHx5/wAJTqUtp9g+z+XEZN3mbs8gY6e9dnXjPwi/5GS7/wCvU/8AoS17NWOLpxp1OWOx0YCrOrRUpu7OX8X+Mk8KNah7Nrj7QG6Pt24x7e9cx/wuKD/oEP8A9/h/hUPxi+9pP0k/9lry2u3DYalOkpSWp5uNx1elXlCD0Xp2PpTQNXGu6Lb6iITCJgTsLZxgkdfwrTrmPh9/yJGnfRv/AEI109eZVSjNpdz2qEnKlGT3aQUUUVBqFFFFABRRRQAUUUUAFFFFABRRRQAUUUUAFFFFABRRUc7mKCSQDJVSw/AUASUV4TqPxK8R3hZY7lLVM9IEAP5nJrc+FmoXmoeJL17y6mnb7N1kct/EPWuyeCnCDnJ7Hm08zp1KqpwT1PWqKKK4z0gooooAKKKKACiiigDntS8aaTpN/JZ3RnE0eM7Y8jkZqOy8daLf3sNpC8/mSsFXdHgZNcd8TLXytdguQOJoRn6qcf4Vx9nObW9guB1ikV/yOa4Z4icZuJxzrzjOx9DUUyKRZYUkXlXUMPoafXcdg2SRIo2kkYKiAszHoAKyP+Et0D/oKW/5mqnjnUPsHhe4AOHnxCvPr1/TNeLVy18Q6crI561ZwdkfQdjqNnqULS2Vwk8attLIehq1XmXww1DZe3enseJEEqD3HB/Q/pXptbUqnPDmNKc+eNwrG1rxPpugyxRXrSB5VLKETPArZrx/4iXf2jxQ8QOVgjVPoep/nU16jpwuhVpuEbo7VPiHoUjqitclmOAPK/8Ar11Y5Ga8J8MWn23xLYQkZUzBj9Bz/SvdqnD1JVE3ImhUlNNsKKKK6DcKKKKACiiigAooooAKKKKACiiigAooryLV/HuuPdTwQzR26I7KPLTng46nNZVKsaa1M6lRQWp67RXlXgPUb2/8WBru6mmPkv8Afcn0r1WnSqe0jzIdOfOrhRRRWhYUUUUAFFFFABRRRQAUUUUAQTS21ufMmeKMn+JiAapyeINMi/5eVb/cBNXpbeCYgzRRvjgFlBqA6Vp79bSE/wDARWFRV/8Al3b53E79DOfxXYL91Jm/4DioD4vg/htZD9WFaEnh7TJP+XYL/usRVOXwlZt/qppY/qQa4akcxXwtfL/gkvnID4wTtZt/33SjxhH/ABWb/g4qpP4Suk5hmjkHoflNZc+lX9u4WS1kyTgFRkH8q4amJzCn8X5IluaOkTxdaH78Ey/TBrWsdQi1CLzIUlCerrgH6Vi6T4ZVNs9+AzdRF2H19a1r/U7TS4h5hG7Hyxr1P+FelhqmIUPaYlpIpN7svMqkfMAcc8il6jIrgtR1271Ald3lQ/3FPX6mqkF/d2x/c3Eie27isJZxSU7KLa7i9ojqPEehajrEZW01iW0TGDEF+VvqRzXmeqeC9c0zdI9sbiMcmSE7vzHWu6tfFd3FgXEaTL6j5TW5Z+IbC7IUyGJz/DJx+taRxGFxL+Kz8yJ04VNTwgggkEEEdQe1Fe66p4Z0jWk3XNqhcjiaP5W/Mda4DWvhxf2QabTZPtcQ58s8SD+hpzw046rU5p4eUdtTiaKdJG8UjRyoyOpwVYYIptc5geu/DeIp4ZZ/787EfgAK7CsTwlZmy8L2ERGGaPzGHu3P9a269ekrQSPUpq0Egrwz4k6++q+I3s43P2WyPlqAeC/8R/p+Fe2Xs/2WxuLg/wDLKNn/ACGa+Y55WnuJJnOXkYsx9yc16mX005Ob6HlZvVcYRprr+g1EaSRURSzMcADqTXsnhP4a2Njax3Wswrc3jDd5Lfcj9sdzXEfDXTV1DxfC8i7o7ZDMR7jgfqRXvFaY6vKL9nEyyvCQnF1Zq/YrLp9kkflrZ26p02iIY/lXM+JPh/pOs2sjWtvHZ3uMpJEu1SfRgOMV19FedCpODvFnsVKNOpHlktD5fvLSawvJrS4QpNC5R1PYiug8Ba0+jeKbYl8QXDCGUdiD0P4HFd94s+HE3iDXZNRtryG3WRFDKyEksOM8fhWMnwh1CN1ddWtgynIPlt1r1/rNGpTtJ7nzywOIpVuaEb2eh6tc/wDHrN/uN/Kvl+T/AFjfWvp2QOunsshDOIiGI7nHNfMUn+sb61jl32vkdOc/Y+f6Hf8Awi/5GS7/AOvU/wDoS17NXjPwi/5GS7/69T/6EtezVz47+MdmV/7uvVmdqehaXrJjOo2cdx5Wdm/PGevT6Vn/APCC+Gf+gPB+bf41z3xW1C8sLDTWs7qaBmlcMYnK54HpXl3/AAket/8AQVvf+/7f41dDD1JwUoysjLFYyhSquM6d330PouysbbTrRLWzhWGCP7qL0HerFYfg6eW58IaZNPI0krxZZ3OSeT1NL4wmlt/COpzQSNHIkJKuhwQcjoa5HBupyt9T0VUSpc6Wlr/gbdFfNn/CR61/0Fb3/v8At/jXoH/CxTpfgnT0icXGrSRsGaQ7tmGI3N6n2rpngZxtZ3ucNLNaU78ytZHqLyJEu6R1RfVjgUyO6t5W2xzxO3org1816hrGoarO019dyzO395uB9B0FVElkjYNG7Kw6FTg1ssu01kc7zlX0hp6n1JRXivg/4iXum3Udpqsz3Fix273OXi989x7V0Xjj4iNp0rabozo0+P3lwMMEz2X3965pYOop8h2RzGjKk6j0t06noskscIzLIiD1ZgKbHc28pxHPE59FcGvma71C8v5Wlu7qWd2OSZHJqGOaWFg0cjIw6FTg10rLtNZHE8510hp6n1JRXjngr4h3dpeRafrE7T2khCrM5y0R7ZPcV7GDkZFcVajKlK0j1MNiYYiPNEKKQkKpZiAAMkntXk/i34nTm4kstCYRxodrXWMlj/s+g96VKjOq7RDEYmnh480z1d5EjXdI6qPVjiohfWhOBdQE+gkFfNN1qV9fSGS6u5pmPUyOTVbJByDXcsu01keW8510h+J9SggjIORS182ab4j1jSZA9lqE8eD93dlT9QeK9g8D+OU8SKbO7VYtQjXdhfuyDuR6H2rCtg501zLVHXhsyp15cjVmdnUN3/x5z/8AXNv5Vg+Pbie18HXs1vK8Uq7cOjYI+Yd68PPiLWiCDqt4QRggzN/jSw+FdWPMmPF4+OHlyNXujOf75+tehfCH/kYL3/r2/wDZhXndWLS+u7CRpLS5lgdhgtG5UkfhXr1oe0g4rqfO4eqqVVVH0Pp+ivmz/hI9b/6Ct7/3/b/Gvafh3dXF54Pt5rmaSaUyOC8jFifm9a8ivhHRjzNn0WFzCOInyKNjqqKzNd12y8P6a97evhRwiD7zt6CvF9f+IOta1I6RztZ2p4EULYJHu3U1FDDTq6rY0xWNp4fSWr7Hur3VvE22S4iQ+jOBT45ophmKRHH+ywNfLryPI253Zj6k5qW3vbq0kD21xLCwOQY3Kn9K6/7O0+L8Dz1nOusPx/4B9QUV474X+J97aTpba2xubYnHn4+dPc+o/WvXoZormBJ4XWSKRQyOpyCDXFWoTpO0j08PiqeIjeBxPxPtPM0m0ugOYpSpPsw/xFeWV7d4ztRd+FL5cZMaiQf8BOa8Rrx8XG1S/cxxKtO57p4UuvtnhfT5ScsIgh+q8f0rZrivhpd+doE1uesExx9CM/zzXa9Bk13Upc0Ezspu8EzzH4n6h5l7aaep4iQyOPc9P0H61wFaviTUP7T8Q3lyDlWkIT/dHA/lVSCwnuLK5u0XMVvt3n/eOBXmVZc820efUfNNsu+GNQ/s3xFZXJOFEgV/908H+de7V85A4Oa948N3/wDaXh6yuScs0YV/94cH+VdODlvE3wst4mrXgWu3f27Xb65zkPMxH0zx+le3a1dfYtEvbn/nnCxH1xxXgROSTRjJbIeKeyOy+Gtr53iN5yOIIWP4ngf1r1quA+F9ptsb67I5eRYwfYDP9a7/ADgZNb4aNqaNcOrU0FNd0jGXdVHqxxXn3ij4gtDM9lo5UleHuSM8/wCz/jXn11qN5fSGS6uZZmPUuxNRUxUYuy1JniIxdlqe/LdW7nCzxMfQOKmr5zDMpypIPqK29J8WavpEi+VdPJEOsUp3Kf8AD8KiOMV9UQsUuqPcaKxPDfiW18RWZkiHl3Ef+thJ5X3HqK267IyUldHUmmroKKxPEniS18O2YkkHmXEnEUQP3vc+grynVfFmr6vIxmunjiJ4iiO1R+XX8axq1409OplUrRhp1PbGurdDhp4lPoXAp6SJIMxurD1U5r52ZmY5Ykn1NS297c2jh7e4kiYdCjEfyrBYzyMfrXkfQ1FeYeG/iFcRTJa6w3mwscCfHzJ9fUV3PiOdo/DF/PbylWEBZHQ/qDXTCtGcXJHRGrGUbo1q+e9R/wCQldf9dn/masf29q3/AEErv/v83+NZ7MXYsxJYnJJ71w16yqJWRx1qqqWsjrvhv/yNI/64P/SvXq+eLa6uLOXzbaaSKTGNyMQcVb/t7V/+gld/9/m/xqqOIVOPK0OlXUI2se+UVyXw9uri70CSS5nkmcTkBpGLHGB611td8Jc0VI7Yy5ophRRRVFBRRRQAUUUUAFFFFAGL4r099R8O3UcRYSoPMTacHI5x+Wa8ZS9u4j8l1Op9pDX0BXjXjLRDo+tyFFxbTkyReg9R+B/pXnY+m9KiPZyustaUvVFGDxHrVvjytTuRjsXyP1rVtfiBr1vgSSxTqO0kfP5iuWq/o+kXWt362lquWPLueiD1NcMKlW9otnp1KNCzc4qx6FoHjyfV72OzbSnaVurQvkKPU56Cu2+tZGjaLY+G9OKRlRgbpp34Le59q4PxZ43k1EvY6Y7R2nR5Rw0n09BXqe1dGneq7s8L2EcTVtQjaPc9RPzoQrYyOGFcpqXhm7MjzQzG4J5Ic4avO9M8SatpJH2W8fyx/wAs5DuX8jXcaP8AEe0uCsWqQm2c8eanzIfr3Fc1SeHxa5augV8sqw1Wq8v8jKlikgkMcqMjjqGGKZXojw2GsWqv+7niYfK6nP5Gub1LwxNb7pLMmaMc7D94f415mJyurTXND3l+J5cqbRz9FBBBIIII6g0V5ZmXbLVbywI8mY7P7jcrXT6f4ntrnEdyPIkPf+E/j2ri6K7MPjq1DSLuuzKUmjudZ8N6Xr8P+kwjzMfJPHww/HvXnsvw+1C01u2g/wCPixklAMyj7q99w7cVtadrV1pzBUbzIe8bHj8PSu4srtb60S4VGUMOjCvcw9ejjOlpIHCFTV7k6KqIqKMKowB6Cloor0zcyPFUhi8Kao46i2f+VfN5619GeLxnwhq3/Xs38q+c+9etl3wP1Pn84/iR9D0r4PIDqmpSY5WBQPxb/wCtXrteSfB0/wCn6oP+mSfzNet1yY3+Mz0cs/3aPz/MKKKK5DvCiiigCK5/49Zv9xv5V8vyf6xvrX1Bc/8AHrN/uN/Kvl+T/WN9a9PLvtfI8POfsfP9Dv8A4Rf8jJd/9ep/9CWvZq8Z+EX/ACMl3/16n/0Ja9mrDHfxjryv/d16s80+MP8AyDtL/wCur/yFeR1658Yf+Qdpf/XV/wCQryOvQwX8FHj5n/vMvl+R9D+B/wDkStK/64/1NL43/wCRL1X/AK4H+YpPA/8AyJWlf9cf6ml8b/8AIl6r/wBcD/MV5X/L/wCf6nvf8wn/AG7+h871a03TrnVtQhsrSPfNK21R/U+1Va9Q+EGmo8+oak6gtGFhQ+meT/IV7Vap7Om5HzOFo+2qqn3NGw+EenJbL9vvZ5JyPm8rCqD7ZBNcl428CN4YjjvLWdp7ORth3jDI3bOOor3OuW+IkKzeCL7cPubGH1DCvLo4qq6i5noz3sTgKCoycY2aR4DV/SNJu9c1OKxs03TSHqeijuT7VQr1j4Qacgtr/UmX94WEKE9hjJ/mPyr1K9X2VNyPDwlD29ZQexbtPhHpaWwF3e3Mk2OWjwqg+wwa4nxr4KfwtJDNDOZ7OYlVZhhlYdjXvVcV8Uo1fwZIxHKTxkfnj+teZh8VVdVKTume3i8DQjQk4Rs0eG19DeB9RbU/CFhNIxaRU8pie5U4/kBXzzXunwu/5EqL/rtJ/OurMEvZJ+ZwZRJqs15EnxJ1V9M8JSrExWS6cQgjrg8n9B+teD819O3unWWpRrHe2sVwincqyqGAPrWZceH/AAvaRGW503ToYx/FJGqj9a5sNio0octtTuxuBnXqc/MkkcN4F+Htjf6XFqurBpRNzFAGwu31OOTmu0fwL4ZkjKHSIAMdVJB/PNRf8Jt4U06FLeLUYFjjG1UhQkKPQYFVZPid4YjOBczP/uwt/WonLEVJcyTLpRwdKCi3H8DzLx14Xj8M6wkdszNaTpvi3HJXsRn/AD1rF0XUZNJ1m0vomw0MgY+47j8s10/xB8Vad4mksvsCzAQBwxkUDOcYxz7VxPevUo80qSVTc8LEuEK7dJ6dD6T1vSovEWhSWLTNFHOFO9RkjkGuGm+EVlFBJJ/as52qWx5Q7D616FpZzpFkT3gQ/wDjoqW7/wCPKf8A65t/KvGhWqU/diz6WrhqNb35xu7Hy+RhiPSul8FeGIfFOpXFrNcvAIovMDIoOeQP61zb/fP1r0L4Q/8AIwXv/Xt/7MK9nEScaTlHc+awkIzrxjLZmz/wp6x/6Cs//fof412vh3RI/DujR6dHO0yRszb2AB5Oa1ayPFF42n+F9SuUOHSBgv1PA/nXjSrVatoSZ9LHD0MPepCNrI8W8c+IpNf8QTFXJtLcmOBe2B1b8T/Ss3w/oN34i1WOxtQAT8zyN0Re5NZR616T8M9Z0TRbK+k1C8iguJZFVdwOSgH09TXsVL0aVqa2PnKNsRiL1XZPc6qw+GHh61gVbiKW6lx8zvIVz9AKzfEHwr0+Wzkl0YvBcqMrE7bkf255BrpP+E78M/8AQWh/Jv8ACj/hO/DP/QWh/Jv8K8tVMSpc2p7sqWCceX3fwPnySN4pWjkUq6EqynqCK9U+FHiJ5BNodw5IQGW3JPQfxL/X864fxnNY3Piq9udOlWW3mYOGUcZIGf1zT/A9y1r4y0xwcBpgh9w3H9a9OtH2tF3XS54eGm6GJVnpe3yPoG6hFzaTQN0kRkP4jFfPc8TQzyRN95GKn6ivomvDvF9p9j8U38YGFaTePo3P9a+UxkdEz6HFLRM6D4X3ezVLy1J4liDge6n/AOvXdeJ9Q/szw5e3AOH8vYn+83A/nXlXgm7+yeK7I54kYxn8Rj+eK6v4n6hstbPT1PLsZXHsOB/M/lSpVLUH5BTnai/I8z716j4S0ET+BLuN1+e/DEfhwv6jNeZW8L3FxHDGMvIwVfqTX0BYWiWGn29on3YYwg/AVGFhzSbZGGhdts+fXRo5GRhhlOCPSvTfhjqHmWF3YMeYnEij2PB/UfrXIeNNP/s7xRdoowkreav0bn+eam8B3/2HxRbqThLgGJvx6fqBUUn7OrZ+hFN8lSzO9+IV39m8LSRg4aeRUH06n+VeOV6N8UrvmwswezSn+Q/rXncaGSRUUZZjgU8U71LDxDvM9o8C2v2Xwnaesu6U/ieP0xVD4ha6+naWljA5We6yGIPIQdfz6fnXU6fbCz062tgMeVEqfkK8k+IF2bnxVOmflgVYwPwyf5101n7OjZeh0VXyUrI5bqa9G8N/DyKa0ju9XL5kG5YEOMD/AGj6+1cToZtl1uza8cJbrKrSMegA5r2D/hMfD/8A0E4vyP8AhXPh4QeszChGD1kVJ/h/oEsRRLeSJscOkhyPzrzXxN4cn8O34hdvMgkG6KTGMj0PuK9V/wCEx8P/APQTi/I/4Vy/jvWtG1fQ0W1vI5biKUMqgHOCCDW1eFJxvG1zWtGm43ja5xOhavNomrQ3kROFOHX+8p6ivd4JkuII5ozujkUMp9Qa+dq9t8E3BuPCVkSclAY/yJqMHN3cScLJ3cTy3xbqUmp+JLuRmJSNzFGPRVOP8/Wl8K6D/wAJBq4tmcpCi75WHXHoPzqv4js3sPEN9A4IxMzDPcE5H6GpPDevy+HtT+1JGJEZdkiE4yPr61z3XtPf7mF17T3z1eHwZ4fhiCf2dG+BjdISxNc/4p8B2I06a90uMwzQqXaIElWA64z0NXrf4kaJKoMq3ELHqCm4D8q04fF/h+8XYNQhAbgrKCufzrvaozVlY7H7KStoeIYNeo+DZm8QeD7vSbiVlMY8oOOSEPT8ua6aLRtDnjEkNjYyIejJGpFXbWwtLEMLW2ih3fe8tAufyqKWHcJXvoTToOLvc4n/AIVdZ/8AQSm/79j/ABrzW5iEF1NCDkRuVB9cHFfRFfPeo/8AISuv+uz/AMzWWJpxglyoyxFOMUuVGj4X0SPX9X+xSzNEvls+5Rk8Yrtf+FXWf/QSm/79j/Guf+HH/I0j/rg/9K9eq8PShOF5IuhThKF2jI8PaFH4f09rSOdplZy+5lx2H+Fa9FFdkUoqyOpJJWQUUUUxhRRRQAUUUUAFFFFABWR4j0OLXtKe2bCzL80Ln+Fv8DWvRUyipLlZUJyhJSjujwq20K/udZ/spISLkNtcHogHUn2r17RtGsvDelmNCowN00zcFj3J9q0lt4VuHuFiQTOoVnA5IHQZrzXx54lnubuTSIA8VvEcSkjBkPp9P51xKnDCxc3q+h6bq1MfJU1ouv8AX5FPxd4vk1mVrOzZksEPJ6GU+p9vauToorzKlSVSXNI9qlSjSjyQ2CiiipNTQ0rWtQ0abzLK4ZBn5kPKt9RXpXh7x1ZasUt7wC1uzwAT8jn2Pb6GvJaK3o4idLbY5MRg6ddaqz7nuep6HbakpfAjn7SKOv19a4y+sLjT5/KnTH91h0b6VneGvHNzpZS11AtcWfQN1eP/ABHtXpYNjrenK6Mk9vIMqw7f4Gta2Fo4xc1PSf8AX9XPnMVgp0X733nndFamr6LNpkm4Ze3Y/K/p7GodN0ybUp9kYwg+856CvCeHqqp7Jr3jhs72JNG0x9SuwCCIU5dvb0rvURY41RFCqowAOwqGys4bG2WGEYA6nuT61Yr6jA4NYaGvxPc2jGyCiiiu0ozteh+0+H9RhxkvbSAD/gJr5pPWvqZlDKVYZBGCK+bPEOmvpGv3tiwwIpSF91PI/TFenl0viieHnMH7s/kdf8I7kR+Iru3J/wBdb5A9SpH+Jr2Wvmzw7q76Fr1rqCglYn+dR/Ep4I/KvouyvbfUbKK7tZBJDKu5WFZ4+m1U5+jNspqqVJ0+qLFFFNkkSGJpJGCIgLMxOAAK4D1ivcalY2snl3F5bwvjO2SQKcfjUX9t6V/0ErP/AL/L/jXgvjHW113xNdXkR/c5EcR9VXgH8ev41n6PYvqes2dkgJM0qofpnn9K9KOAXJzSdjxJZtL2jhCN9dD6TnYNZyspBBjJBHfivmCT/WN9a+npUWOxkRRhViIA9sV8wyf6xvrVZd9r5E5z9j5/od/8Iv8AkZLv/r1P/oS17NXjPwi/5GS6/wCvU/8AoS17NXPjv4x2ZX/u69WeafGH/kHaX/11f+QryOvXPjD/AMg7S/8Arq/8hXkdehgv4KPHzP8A3mXy/I+h/A//ACJWlf8AXH+ppfG//Il6r/1wP8xSeB/+RK0r/rj/AFNL43/5EvVf+uB/mK8r/l/8/wBT3v8AmE/7d/Q+d69g+D//ACBdQ/6+B/6CK8fr2D4P/wDIF1D/AK+B/wCgivUxv8FnhZX/ALyvmej1zXj/AP5EnUv91f8A0IV0tc14/wD+RJ1L/dX/ANCFeRR/iR9UfRYn+DP0f5Hz7XtXwm/5Faf/AK+W/wDQRXite1fCb/kVp/8Ar5b/ANBFetjv4J8/lX+8fJne1xvxQ/5Emf8A67R/+hV2Vcb8UP8AkSZ/+u0f/oVeXh/4sfU97F/wJ+jPCq90+F3/ACJUX/XeT+deF17p8Lv+RKi/67yfzr08f/C+Z4WU/wC8fJ/oX/GXiqPwvpYkVVkvJsrBGenux9hXhWqaxf6zdNcX9zJM5PG48L7AdBXT/FG7e48YPCWOyCJEUemRk/zrmdF08arrVnYltonlVC3oCeaeFpRp01N7vUWPrzrVnTWydrFNIpJWxGjOfRRmrMekalL/AKuwum/3YWP9K+jNM0bT9HtUt7G1jiRRjIX5m9ye5q/WEsx192J1QybT3p/gfMd7pd/pyxm9tJrcSZ2eYhXdj0zVQda9J+L95HJqdhZqwLwxM7j03EY/lXmw6130ZupBSa3PKxNKNKq4Rd7H03pP/IGsf+veP/0EVNd/8eU//XNv5VDpP/IGsf8Ar3j/APQRU13/AMeU/wD1zb+VfPv4j65fB8j5gf75+tehfCH/AJGC9/69v/ZhXnr/AHz9a9B+EJ/4qC9H/Tt/7MK9zFfwZHyuA/3mB7JXNeP8/wDCE6jj+6uf++hXS1l+JLE6l4b1C0XlpIGC/UDI/UV4lJ2mm+59RXi5UpRXVM+bKkjgllBMcbuB1KjNMIIJBGCK9U+EF9EY9R09seZuWZQe46H+n5171ao6cHNK58nhqKrVVTbtc8w+x3P/AD7y/wDfJo+x3P8Az7y/98mvqDYv90flRsX+6Pyrh/tH+7+J639jL+f8P+CfL/2O5/595f8Avk1p+HbS5HiTTT5Mi4uY+Sp/vCvcbjxb4ctLiS3n1O2SWNirqc8EdulS2HiXQtTu1trK/gmnYEhEBzx+FVLGTcX7n9fcRDLaSmv3qv8A15mxXlXxNtPK1y3uQOJocH6qcf1Feq1w3xOtPM0e1ugOYptpPsw/xFeHiY3ps9iur02eZWc5tb2CcdY5Ff8AI5rZ8Zaouq+I55Y23QoBHGfYD/HNc/RXmcz5eU8/mdrHT+AtP+3eKIGYZS3Blb8On6kV7NXB/DHT/K026v2HzTOI1PsvX9T+ld5XpYaPLT9Tvw8bQ9Tzz4oafuhs9QUfdJic/qP615zbzPb3Ec0Zw8bBlPuDXuHivT/7S8NXsAXLhPMT6rzXhdcuKjy1L9znxEbTv3Oi8Zaqmr62s8bZjECAexxk/qap+GbX7b4ksICMgzKT9Bz/AErJrsvhta+d4kacjiCFm/E8f1NZxvUqK/VmcbzqK563Xhvi/P8AwlmpZ/57H+Ve5V478QrI2viiSXHy3CLID+GD/KuzFr3EzqxS9w5VVLMFUEk9AKl+y3H/ADxk/wC+TVnRLxbDW7O6f7kcqs30zzXvi7HUMoUqRkEdxXLRoKonqc9Kj7Rbnz19luP+eMn/AHyaPstx/wA8ZP8Avk19DbV/uj8qp3+pafpaI99PHArnClu9bPBpauRq8KluzwX7Lcf88ZP++TXr3w+Rk8KRK6lT5r8Ee9Xf+Es8Pf8AQSt/yP8AhWm99bpprX6HfbrGZQUH3lxniro0YwlzKVy6VKMHdO5geLfCMfiCITwMsV9GMKx6OPQ/415ZqGgappkpS6spUx/EFyp/EcV6V/wsrRP+ed3/AN8D/GtzQ9es/ENtLNaLIFjbYwkUA9M0Tp0qsvdeopQp1Ho9TwjB9KSvoOXTbGf/AFtlbv8A70YNZN/4L0O+gdBYxwORxJCNpB/kayeDl0ZDwsujPIdM1m/0e4E1lcPGQeVzlW+o717J4Z8QReIdLFwFCTIdssY7H29jXil9atZX89qxBaGRkJHfBxXZfDCZ11i7hBOx4NxHuCMfzNThqkoz5ehNCbjPlPU6+e9R/wCQldf9dn/ma+hK+e9R/wCQldf9dn/ma1xmyNMVsjpvhx/yNI/64P8A0r16vIPhwR/wlQ94H/pXr9aYT+GXhvgCiiiuk6AooooAKKKKACiiigAooooAKKKKACsbXvDVjr8OJ12TqPkmUfMPr6itmiplFSVpFQnKEuaLszxXW/CmpaIxaWPzbfPE0Yyv4+lYVfQxAZSrAEHqDXO6n4J0bUiziE20p/jh4/TpXnVcA96bPZoZqrWqr5o8boru7z4Z3aEmzvYpV7CQFT/WsmXwHr8RwLRZPdJF/wAa5JYerHeJ6EcZQltJHNUVvjwV4gJx/Z7/AIsv+NW4Ph9rsxG+KGIf7cg/pmpVCo/ssp4mit5r7zla2vDniC+0O8Btg0sLn95b9m+noa6yx+GSAhr++LD+5CuP1P8AhXXaZ4e0vSAPslqiv/z0b5mP4muqjhKvNzbHDiMww7i425i3C6ahYI8kDKkyZMUq4Iz2Ip9vbxWsIihQIg7CpaK9TlV7vc8B2vcKKKKoAooooAK88+JnhJ9TthrFjHuuYFxMijl0Hce4/lXodFaUqjpyUkY16Ma1NwkfLFbvh/xbq3hxyLKcGFjloJBuQ/h2P0r0vxX8NLbVpHvdKdLW6bloyP3bn/2U15lqXhHXdKcrc6dPtH8ca71P4ivZhXpVo2f3M+aqYXEYWd1f1R2S/GG58v5tIhMnqJSB/Kub8Q+PdY8QRNbyOlvat1hhGN31PU1zn2S4zjyJM+m01o6d4X1vVZAtpp1wwP8AGybVH4nimqFCm+ayQpYrFVlyXb/ryMivVvhd4Ukhb+3ryMruUrbKw5werf0H41Z8MfC2GykS71p0uJV5W3T7gP8AtHvXo4AVQqgBQMADtXJisWpLkpno4DLpRkqtXpshJE8yJ0/vKRXzFfW72t/cW8gIeKRkIPqDivp+vOfHHw8k1a7fVNJKC5fmWBjgOfUH1rHBVo05NS6nRmeGnWgpQV2jzPw/r114c1VL+1CswBVkfoynqK9h8E+NJ/Fc93HLZx24gVWBRy2ck/4V4/c+GdctJCk2lXakHtESPzFeifCnStQ0+bUZbyzmgjkRAjSIV3YJ6Zrrxkacqbn1PPy6deFZU9VHqO+MP/IO0v8A66v/ACFeR17T8UNI1DVrHT00+0luWjkcuI1zgECvNP8AhDPEn/QGu/8Aviqwc4qik2TmNKcsRJqLe3TyPafA/wDyJWlf9cf6ml8b/wDIl6r/ANcD/MVJ4RtZ7LwnpttcxNFNHFh0YYIOTS+Lbae88KalbW0TSzSQkIijJJyK8y69vfz/AFPbs/qtv7v6HzlXsHwf/wCQLqH/AF8D/wBBFee/8IZ4k/6A13/3xXp3ww0m/wBJ0q+jv7SW3d5wyiQYJG2vSxk4ui0meLltKccQnKLW53dc14//AORJ1L/dX/0IV0tYHjS0uL7wlf21rC80zqu1EGSfmFeVRdqkfVHvYhN0ZJdmfO9e1fCb/kVp/wDr5b/0EV5l/wAIX4k/6A13/wB8V6x8NdNvdL8OzQX1tJbym4LBZBgkYHNepjZxdKyZ4WWUpxxF5JrRnZVxvxQ/5Emf/rtH/wChV2Vct8QrC71LwlNbWVu88xlQhEGTgHmvMoNKrFvue3ik3Qml2Z4DXunwu/5EqL/rvJ/OvKP+EL8Sf9Aa7/74r2D4eafd6Z4Tjtr23eCYSuSjjBwTXpY6cXSsn1PGyunONe8k1ocD8WNMkt/EMWoBf3N1EBnHRl4I/LFcNa3MtndxXMDbZYnDofQivo/XdDs/EGmSWN4uVblHH3kbsRXi2vfD7W9GlZo7dry2B+WWAZ4916inhMRCUFCW6FmGDqQqOrBXT19DuNL+LOly2q/2lbzwXAHzeUu5WPqOciq2r/Fy1WBk0mzkeUjAknwFX8B1ryprO5VtrW8oPoUIrS0vwvrWrzCO00+Ygnl3Xao+pPFU8JQi+Z/mZrMMXNckd/TUz76+udSvZbu7lMs8rbmY96r17NpfwwtLbw/d211KsmoXMePOA+WIjkBfx6mvMtT8K61pV00Fxp85weHjQsre4IrWliKc24xexhXwdamlKa3/AK1PVfBHjiLXDb6SbN454bf5pNwKnbgcd67h1DoyHowwa8i+F2ianba+97cWU0Nt5DJvkUrkkjgZr16vJxUYRqWgfQYCpUqUU6m58y6vZPpusXdnIMNDKy/hnj9Kk0TWrzQNSS+snAkUEEMMhgeoNeueOfAX/CQP/aGnskd+Fw6twsoHTnsa8qvPC2u2EhS40u6BBxlYywP4jivUpV6dWFn80eDiMLVw9S8U7dGdh/wuDUdmP7Mtd3rub+Vdx4I8R3XibSp7u6iijZJigEecYwD3+teJQeHdZuW2w6XeMfaFv8K9i+G+j3+jaBNDqFu0Ekk5dVYjOMAdq5cVSowp+7a534Cvialb943b0PO/iH4ZfRNce6hT/Qrti6EDhW7r/Wua0vVLvRtRivrKTy5ozkHsR3B9RX0fqemWmsWEllfQiWGQcg9QfUHsa8f8RfDHVNNkebTAb616hV/1ij3Hf8K0w2KhOPJU3/MyxuAqU5+1o7b6dDqtM+LOlTWy/wBpQTW84HzeWu9T9O9Vtd+LFmLOSLRoZWuHGFllXaqe+O5ryyXT7yByktrMjDqGjIqS20jUbyQR21jcSsegSMmr+p0E+YyeY4px5OvpqVJJHllaSRizuSzMepJr1T4T6A6CfXJ0IDAxQZHUfxH+n51R8M/C27uJkudc/wBHtwc+Qpy7+xx0H6163BBFa28cEEaxxRqFRFGAAKxxeKi4+zgdOXYGan7WorW2JKwfGVr9r8KXyYyUTzB/wE5reqK5hFxazQN92RCh/EYryZLmi0e5JXTR870oBLAAZJrak8Ja6sjKNMuWAOMhOtaGgeEdVbXbP7Zp80VusgZ2dcDA5ryVTm3ax5ipybtY9Q8P2H9maDZ2mMMkYL/7x5P6mtKiivXSsrI9NKysIQCCCMg9a8G8Q2H9ma9eWmMKkh2/7p5H6Gveq86+IHhy9vtUgvLC0kn3x7ZNgzgjp+h/SufFQcoXXQwxEHKN0eb16b8LrTbZ312Ry7rGD7AZ/rXF/wDCJ69/0Crn/vivVPBmmy6X4aghuI2jmZmd1YYIyf8ADFc+Gpv2l2jDDwfPdo6CuV8daA2s6R50C7rq1yygdWXuP6/hXVUV3zipR5WdsoqSsz5zIIODwRXbeGPH0ml26WWoxvPboMJIv3kHp7iug8UeAotTke800rDdNy8Z4Rz6+xrzq+0HVNOkKXNjMmP4tpKn8RxXmuFSjK6OBxnSldHpkvxI0NIy0YuZGxwojx+pNed+JPEdx4ivxNIvlwxjbFEDnaP8ayxa3DHCwyE+gU1taX4M1rVHXbatBEeskw2j8upolVq1fdCVSpU0KGhaTLrWrwWUQOHbLt/dUdTXuwtYhZfZAv7ny/L2/wCzjFZXhzw1aeHbUpF+8uHH72YjlvYegrbrsoUfZx13Z10aXItdzwPXNKm0bVp7OUH5Gyjf3l7GrnhfxLN4cvWkCebbygCWPOM+4969W8ReGrPxDahJv3c6f6uZRyvsfUV5bqvgvWdLds2zXEI6SQjcPy6iuWpRnSlzROadKVOXNE9Bh+IegSRhnlmibHKtETj8qo6n8StPit2GnRSzzEYVnXaoPr6mvMWtbhThoJAfQqRUsGl3904SCznkY/3YyaPrNV6B9YqPQgnme4nkmlbdJIxZj6k16N8MdLkjjutTkXCyARR574OSf5Vn6F8Oby4lSbVj9ngHJiBy7e3tXp1vbw2lvHb28axxRrtVVHAFaYehLm55F0KUr80iWvB/Elk1h4ivoGBGJWZfcE5H8694rlvF3hFPEEa3Fuyx3sYwC3Rx6H/GtsRTc46bo1r03OOh5Lp2oXOlX0V5avtmjOQSMg+x9q7JfijfhADYW5budzfyrmbzwzrNjIVm0+fg/eRCwP4ioItE1SZtsen3TH/rk3+FcMZVIaI44yqQ0R6v4O8SXPiKG7kuIo4/KZQoQHvn1rp64z4faPf6TZ3n263aAyupQMRk4Brs69Ki5OC5tzvpNuC5twooorQ0CiiigAooooAKKKKACiiigAooooAKKKKACiiigAooooAKKKKACiiigAooooAKKKKACiiigAooooAbsXOdoz9KdRRQAUUUUAFFFFABRRRQAUUUUAFFFFABRRRQAUUUUAFFFFABRRRQAUUUUAFFFFACFFJyVBP0paKKACiiigAooooAKKKKACiiigAooooAQqrdQD9RQAAMAAfSlooAKKKKACiiigAooooAKKKKACiiigAooooAKKKKACiiigBAqg5CgfhS0UUAFFFFABRRRQAhVT1UH6ilAA6C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6" descr="data:image/jpeg;base64,/9j/4AAQSkZJRgABAQEAYABgAAD/2wBDAAgGBgcGBQgHBwcJCQgKDBQNDAsLDBkSEw8UHRofHh0aHBwgJC4nICIsIxwcKDcpLDAxNDQ0Hyc5PTgyPC4zNDL/2wBDAQkJCQwLDBgNDRgyIRwhMjIyMjIyMjIyMjIyMjIyMjIyMjIyMjIyMjIyMjIyMjIyMjIyMjIyMjIyMjIyMjIyMjL/wAARCAD2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sy+8RaNppK3mpW0TD+EuC35DmsOf4meGISQLuWQj+5C39a0jSqS2TMZ4ilD4pJfM6+iuJHxT8N55a6H/bH/wCvV22+Inhi6OBqPlH/AKaxsv8ASqdCqvsslYug9pr7zqaKq2eo2WoJvs7uGdfWNw1Wqyaa3N001dBRRRSGFFFFABRRRQAUUUUAFFFFABRRRQAUUUUAFFFFABRRRQAUUUUAFFFFABRRRQAUUUUAFFFFABRRRQAUUUUAFFFFABRRRQAUUUUAFFFFABRRRQAUUUUAFFFFABRRRQAUUUUAFFFFABRRRQAUUUUAFFFFABRRRQAUUUUAFFFFABRRRQAUUUUAFFFFABRRRQAUUUUAFFFFABRRRQAUUUUAFFFFABRRRQAUUUUAFFFFABRRRQAUhIUEkgAckmoL6+ttNs5Lu8mWKCMZZm/z1rxTxf8AEC8153tbMvbaeDjaDhpfdvb2rehh5VnpscuKxdPDx97fsd14i+JumaSz2+nqL65HBKnEan69/wAK8y1jxtr2tMwnvXjhP/LKH5F/Tk/jXPUV69LC06eyuz52vjq1Z6uy7IUkk5JJJpKKK6DjCiiigCWC4ntpBJBNJE46MjEH9K7HRPibrWmssd4wvoB1EvDgezf45riaKidOE1aSua0q1Sk7wdj6I8PeMNJ8SRgWs3l3AGWt5OHH09fwrfr5chmlt5lmhkaORDlWU4INes+CviOLxo9N1tws5+WK5PAc+jeh968zEYJwXNDVHuYPM1UfJV0ffoelUUUV5564UUUUAFFFFABRRRQAUUUUAFFFFABRRRQAUUUUAFFFFABRRRQAUUUUAFFFFABRRRQAUUUUAFFFFABRRRQAUUUUAFFFFABRRRQAUUUUAFFFFABRRRQAUUUUAFFFFABRRRQAUUUUAFFFFABRRRQAUUUUAFFFFABRRRQAUUUUAFFFFABRRRQAUUUUAFFFFABRRRQAUUUUAFFFFABRRRQAUUUUAFFFFABRRRQAVHNNFbQSTzOqRRqWdmPAA71JXlvxU8Tsu3QbV8ZAe5IP5L/U/hWtGk6s1FGGJrxoU3NnK+NvGE3iW/MULMmnQtiJP7/+0ff+VcpRRXvwhGEeWJ8lVqSqzc57sKKKKozCiiigAooooAKKKKACiiigD1z4ceNmuwmialLmYDFtKx5Yf3T7+lel18txSyQTJLE5SRGDKwPII719B+DPES+JNAjuHI+1Rfu51H94d/x615ONw/I/aR2Z9DlmMdReynutjoaKKK889cKKKKACiiigAooooAKKKKACiiigAooooAKKKKACiiigAooooAKKKKACiiigAooooAKKKKACiiigAooooAKKKKACiiigAooooAKKKKACiiigAooooAKKKKACiiigAooooAKKKKACiiigAooooAKKKKACiiigAooooAKKKKACiiigAooooAKKKKACiiigAooooAKKKKACiiigAooooAKKKKACiiigCpqmoR6VpV1fS/cgjLkeuOg/Ovmu/vZtRv57y4bdLM5dj7mvYPizqRtfD0FkjYa6l+b/AHV5/nivL9H8LazrpBsbKRo+8r/Kg/E162BjGFN1JdTwM0nOrWVKCvYx6K9V0r4QqAr6tqBJ7xW4wP8Avo/4V2WneCvDulgGDTYWcfxzDef1rSeOpR21MaWVV56y0PArTTb6+YLaWc85PTy4ya3Lb4f+J7rldLeMHvK6r/M17dcazo2lrsmvbWAD+AMP5Cse4+Inh+DISaaYj/nnEf64rjnmltrI645VRj8czzyH4UeIpP8AWPZxfWUn+Qq2nwh1c/f1CzX6Bj/Sunl+KNgp/dafcuPVmC1Wb4qLn5dJbHvMP8K53mz/AJl9xawODRht8INUA+XUrQn3VhVeT4Sa6o+S5sn9t7D+ldEPioe+k/8Akb/61TR/FO3P+s0uUf7soP8ASks2f834D+pYN/0ziZ/hl4nh5W1hl/3Jh/Wsi68JeILMFp9Iugo6lU3D9K9Zh+JujvgSwXUX/AA38jWpbeOPD1zgDUFjJ7SqVraGbX3sQ8sw0vhk0fPckUkLbZY3RvR1INNr6XzpGsR/8ud2reu16xr/AOHfhq/yfsAt3P8AFAxT9OldUMxg90YTyee8JJngNdj8NtbOleJ47d2xb3n7pwegb+E/nx+NdDqPwfPLaZqefRLhP6j/AArkNQ8GeI9ClE8ljIyxsGE0HzgY78ciuh1qNaLjfc5Vh8Rhpqo47H0JRVHR77+0tGs73oZolZh6HHP65q9XhtWdmfUxakroKKKKQwooooAKKKKACiiigAooooAKKKKACiiigAooooAKKKKACiiigAooooAKKKKACiiigAooooAKKKKACiiigAooooAKKKKACiiigAooooAKKKKACiiigAooooAKKKKACiiigAooooAKKKKACiiigAooooAKKKKACiiigAooooAKKKKACiiigAooooAKKKKACiiigAooooAKKKKACiiigAooooAzb/QdN1S+gu762W4kgUiNZOVXJznHQmotT8Q6RoUYS5uI42A+WGMZb8h0rkPHPiPV7fVW0qwZo4wilmiUl2yPXt+FcdF4c129YyLpt25bku6kZ/E1zVcVK/JFXscsqqjJ8kdTqtT+J87kpplmsa9pJuT+Qrk7/wAR6xqRP2rUJmU/wK21fyFaUXgDxFL1tEj/AN+Vatp8NdcYfNJaJ9ZCf6Vyy9vPe5jL2097nHd8nr60V23/AArHWP8An6tPzb/Cmn4ZayOlxaH/AIE3+FR7Cp2I9jU7HF0V1knw68QJnbHbyY/uy/41Qn8G+ILfJbTJWA/55kN/KpdKa6CdOa6GFRViewvLZ9k9pPG2cYaMiuk0bwBquphZbkCytzzmQfOR7L/jSjCUnZIUYSk7JHJ1qab4d1bViDZ2Ujof+WjDav5mvVtJ8E6LpW1xb/aZh/y0n+b8h0FWtS8T6Now2XF3GHUcRR/M35DpXTHCpK9R2OhYeyvNnGab8MrsFZLzURAf7tuCT+dd1pOjppMWxby7n4/5bylh+AritQ+KPVdOsPo87f0H+Ncze+Ndfvchr5oVP8MICf8A16tVKNP4dSlUpU/hPapJY4l3SSIg9WbFZs/iXRLYkS6pbAjqBID/ACrwya5nuG3Tzyyk93cmosVLxj6ITxT6I+gdO1Gy1O2M1hMssIYruUYGauVxXwzYnw/OPS4P/oIrta7KcnKKkzppy5ophRRWbrmt2nh/S5L68b5V4VB1duwFaJOTshykopylsi7c3MFnA09zMkMSDLO7YArjNS+Keg2TslsJ7xgesa7V/M/4V5Z4j8U6j4kvDLdSFYQf3cCn5UH9T71h16lLARSvUPCr5tJu1FWXc9XPxii38aO+33m5/lWnYfFjRLlwl1BcWhJ+8QHX9Of0rxXB9KK2eCotbHNHNMSndu/yPp6x1Cz1O2FxZXMc8R/iRs//AKqs181aNruoaDerdWE7RsPvL/C49CO9e8eFfE9t4n0sXMQEc6fLPDn7h9vY15+IwsqWq1R7GDx8cR7r0kbcj+XE74ztUnFeXn4w4Yj+xxx/03/+tXptz/x6zf7jfyr5fk/1jfWtMFRhU5udGWZ4mrR5fZu17nuXhHx5/wAJTqUtp9g+z+XEZN3mbs8gY6e9dnXjPwi/5GS7/wCvU/8AoS17NWOLpxp1OWOx0YCrOrRUpu7OX8X+Mk8KNah7Nrj7QG6Pt24x7e9cx/wuKD/oEP8A9/h/hUPxi+9pP0k/9lry2u3DYalOkpSWp5uNx1elXlCD0Xp2PpTQNXGu6Lb6iITCJgTsLZxgkdfwrTrmPh9/yJGnfRv/AEI109eZVSjNpdz2qEnKlGT3aQUUUVBqFFFFABRRRQAUUUUAFFFFABRRRQAUUUUAFFFFABRRUc7mKCSQDJVSw/AUASUV4TqPxK8R3hZY7lLVM9IEAP5nJrc+FmoXmoeJL17y6mnb7N1kct/EPWuyeCnCDnJ7Hm08zp1KqpwT1PWqKKK4z0gooooAKKKKACiiigDntS8aaTpN/JZ3RnE0eM7Y8jkZqOy8daLf3sNpC8/mSsFXdHgZNcd8TLXytdguQOJoRn6qcf4Vx9nObW9guB1ikV/yOa4Z4icZuJxzrzjOx9DUUyKRZYUkXlXUMPoafXcdg2SRIo2kkYKiAszHoAKyP+Et0D/oKW/5mqnjnUPsHhe4AOHnxCvPr1/TNeLVy18Q6crI561ZwdkfQdjqNnqULS2Vwk8attLIehq1XmXww1DZe3enseJEEqD3HB/Q/pXptbUqnPDmNKc+eNwrG1rxPpugyxRXrSB5VLKETPArZrx/4iXf2jxQ8QOVgjVPoep/nU16jpwuhVpuEbo7VPiHoUjqitclmOAPK/8Ar11Y5Ga8J8MWn23xLYQkZUzBj9Bz/SvdqnD1JVE3ImhUlNNsKKKK6DcKKKKACiiigAooooAKKKKACiiigAooryLV/HuuPdTwQzR26I7KPLTng46nNZVKsaa1M6lRQWp67RXlXgPUb2/8WBru6mmPkv8Afcn0r1WnSqe0jzIdOfOrhRRRWhYUUUUAFFFFABRRRQAUUUUAQTS21ufMmeKMn+JiAapyeINMi/5eVb/cBNXpbeCYgzRRvjgFlBqA6Vp79bSE/wDARWFRV/8Al3b53E79DOfxXYL91Jm/4DioD4vg/htZD9WFaEnh7TJP+XYL/usRVOXwlZt/qppY/qQa4akcxXwtfL/gkvnID4wTtZt/33SjxhH/ABWb/g4qpP4Suk5hmjkHoflNZc+lX9u4WS1kyTgFRkH8q4amJzCn8X5IluaOkTxdaH78Ey/TBrWsdQi1CLzIUlCerrgH6Vi6T4ZVNs9+AzdRF2H19a1r/U7TS4h5hG7Hyxr1P+FelhqmIUPaYlpIpN7svMqkfMAcc8il6jIrgtR1271Ald3lQ/3FPX6mqkF/d2x/c3Eie27isJZxSU7KLa7i9ojqPEehajrEZW01iW0TGDEF+VvqRzXmeqeC9c0zdI9sbiMcmSE7vzHWu6tfFd3FgXEaTL6j5TW5Z+IbC7IUyGJz/DJx+taRxGFxL+Kz8yJ04VNTwgggkEEEdQe1Fe66p4Z0jWk3XNqhcjiaP5W/Mda4DWvhxf2QabTZPtcQ58s8SD+hpzw046rU5p4eUdtTiaKdJG8UjRyoyOpwVYYIptc5geu/DeIp4ZZ/787EfgAK7CsTwlZmy8L2ERGGaPzGHu3P9a269ekrQSPUpq0Egrwz4k6++q+I3s43P2WyPlqAeC/8R/p+Fe2Xs/2WxuLg/wDLKNn/ACGa+Y55WnuJJnOXkYsx9yc16mX005Ob6HlZvVcYRprr+g1EaSRURSzMcADqTXsnhP4a2Njax3Wswrc3jDd5Lfcj9sdzXEfDXTV1DxfC8i7o7ZDMR7jgfqRXvFaY6vKL9nEyyvCQnF1Zq/YrLp9kkflrZ26p02iIY/lXM+JPh/pOs2sjWtvHZ3uMpJEu1SfRgOMV19FedCpODvFnsVKNOpHlktD5fvLSawvJrS4QpNC5R1PYiug8Ba0+jeKbYl8QXDCGUdiD0P4HFd94s+HE3iDXZNRtryG3WRFDKyEksOM8fhWMnwh1CN1ddWtgynIPlt1r1/rNGpTtJ7nzywOIpVuaEb2eh6tc/wDHrN/uN/Kvl+T/AFjfWvp2QOunsshDOIiGI7nHNfMUn+sb61jl32vkdOc/Y+f6Hf8Awi/5GS7/AOvU/wDoS17NXjPwi/5GS7/69T/6EtezVz47+MdmV/7uvVmdqehaXrJjOo2cdx5Wdm/PGevT6Vn/APCC+Gf+gPB+bf41z3xW1C8sLDTWs7qaBmlcMYnK54HpXl3/AAket/8AQVvf+/7f41dDD1JwUoysjLFYyhSquM6d330PouysbbTrRLWzhWGCP7qL0HerFYfg6eW58IaZNPI0krxZZ3OSeT1NL4wmlt/COpzQSNHIkJKuhwQcjoa5HBupyt9T0VUSpc6Wlr/gbdFfNn/CR61/0Fb3/v8At/jXoH/CxTpfgnT0icXGrSRsGaQ7tmGI3N6n2rpngZxtZ3ucNLNaU78ytZHqLyJEu6R1RfVjgUyO6t5W2xzxO3org1816hrGoarO019dyzO395uB9B0FVElkjYNG7Kw6FTg1ssu01kc7zlX0hp6n1JRXivg/4iXum3Udpqsz3Fix273OXi989x7V0Xjj4iNp0rabozo0+P3lwMMEz2X3965pYOop8h2RzGjKk6j0t06noskscIzLIiD1ZgKbHc28pxHPE59FcGvma71C8v5Wlu7qWd2OSZHJqGOaWFg0cjIw6FTg10rLtNZHE8510hp6n1JRXjngr4h3dpeRafrE7T2khCrM5y0R7ZPcV7GDkZFcVajKlK0j1MNiYYiPNEKKQkKpZiAAMkntXk/i34nTm4kstCYRxodrXWMlj/s+g96VKjOq7RDEYmnh480z1d5EjXdI6qPVjiohfWhOBdQE+gkFfNN1qV9fSGS6u5pmPUyOTVbJByDXcsu01keW8510h+J9SggjIORS182ab4j1jSZA9lqE8eD93dlT9QeK9g8D+OU8SKbO7VYtQjXdhfuyDuR6H2rCtg501zLVHXhsyp15cjVmdnUN3/x5z/8AXNv5Vg+Pbie18HXs1vK8Uq7cOjYI+Yd68PPiLWiCDqt4QRggzN/jSw+FdWPMmPF4+OHlyNXujOf75+tehfCH/kYL3/r2/wDZhXndWLS+u7CRpLS5lgdhgtG5UkfhXr1oe0g4rqfO4eqqVVVH0Pp+ivmz/hI9b/6Ct7/3/b/Gvafh3dXF54Pt5rmaSaUyOC8jFifm9a8ivhHRjzNn0WFzCOInyKNjqqKzNd12y8P6a97evhRwiD7zt6CvF9f+IOta1I6RztZ2p4EULYJHu3U1FDDTq6rY0xWNp4fSWr7Hur3VvE22S4iQ+jOBT45ophmKRHH+ywNfLryPI253Zj6k5qW3vbq0kD21xLCwOQY3Kn9K6/7O0+L8Dz1nOusPx/4B9QUV474X+J97aTpba2xubYnHn4+dPc+o/WvXoZormBJ4XWSKRQyOpyCDXFWoTpO0j08PiqeIjeBxPxPtPM0m0ugOYpSpPsw/xFeWV7d4ztRd+FL5cZMaiQf8BOa8Rrx8XG1S/cxxKtO57p4UuvtnhfT5ScsIgh+q8f0rZrivhpd+doE1uesExx9CM/zzXa9Bk13Upc0Ezspu8EzzH4n6h5l7aaep4iQyOPc9P0H61wFaviTUP7T8Q3lyDlWkIT/dHA/lVSCwnuLK5u0XMVvt3n/eOBXmVZc820efUfNNsu+GNQ/s3xFZXJOFEgV/908H+de7V85A4Oa948N3/wDaXh6yuScs0YV/94cH+VdODlvE3wst4mrXgWu3f27Xb65zkPMxH0zx+le3a1dfYtEvbn/nnCxH1xxXgROSTRjJbIeKeyOy+Gtr53iN5yOIIWP4ngf1r1quA+F9ptsb67I5eRYwfYDP9a7/ADgZNb4aNqaNcOrU0FNd0jGXdVHqxxXn3ij4gtDM9lo5UleHuSM8/wCz/jXn11qN5fSGS6uZZmPUuxNRUxUYuy1JniIxdlqe/LdW7nCzxMfQOKmr5zDMpypIPqK29J8WavpEi+VdPJEOsUp3Kf8AD8KiOMV9UQsUuqPcaKxPDfiW18RWZkiHl3Ef+thJ5X3HqK267IyUldHUmmroKKxPEniS18O2YkkHmXEnEUQP3vc+grynVfFmr6vIxmunjiJ4iiO1R+XX8axq1409OplUrRhp1PbGurdDhp4lPoXAp6SJIMxurD1U5r52ZmY5Ykn1NS297c2jh7e4kiYdCjEfyrBYzyMfrXkfQ1FeYeG/iFcRTJa6w3mwscCfHzJ9fUV3PiOdo/DF/PbylWEBZHQ/qDXTCtGcXJHRGrGUbo1q+e9R/wCQldf9dn/masf29q3/AEErv/v83+NZ7MXYsxJYnJJ71w16yqJWRx1qqqWsjrvhv/yNI/64P/SvXq+eLa6uLOXzbaaSKTGNyMQcVb/t7V/+gld/9/m/xqqOIVOPK0OlXUI2se+UVyXw9uri70CSS5nkmcTkBpGLHGB611td8Jc0VI7Yy5ophRRRVFBRRRQAUUUUAFFFFAGL4r099R8O3UcRYSoPMTacHI5x+Wa8ZS9u4j8l1Op9pDX0BXjXjLRDo+tyFFxbTkyReg9R+B/pXnY+m9KiPZyustaUvVFGDxHrVvjytTuRjsXyP1rVtfiBr1vgSSxTqO0kfP5iuWq/o+kXWt362lquWPLueiD1NcMKlW9otnp1KNCzc4qx6FoHjyfV72OzbSnaVurQvkKPU56Cu2+tZGjaLY+G9OKRlRgbpp34Le59q4PxZ43k1EvY6Y7R2nR5Rw0n09BXqe1dGneq7s8L2EcTVtQjaPc9RPzoQrYyOGFcpqXhm7MjzQzG4J5Ic4avO9M8SatpJH2W8fyx/wAs5DuX8jXcaP8AEe0uCsWqQm2c8eanzIfr3Fc1SeHxa5augV8sqw1Wq8v8jKlikgkMcqMjjqGGKZXojw2GsWqv+7niYfK6nP5Gub1LwxNb7pLMmaMc7D94f415mJyurTXND3l+J5cqbRz9FBBBIIII6g0V5ZmXbLVbywI8mY7P7jcrXT6f4ntrnEdyPIkPf+E/j2ri6K7MPjq1DSLuuzKUmjudZ8N6Xr8P+kwjzMfJPHww/HvXnsvw+1C01u2g/wCPixklAMyj7q99w7cVtadrV1pzBUbzIe8bHj8PSu4srtb60S4VGUMOjCvcw9ejjOlpIHCFTV7k6KqIqKMKowB6Cloor0zcyPFUhi8Kao46i2f+VfN5619GeLxnwhq3/Xs38q+c+9etl3wP1Pn84/iR9D0r4PIDqmpSY5WBQPxb/wCtXrteSfB0/wCn6oP+mSfzNet1yY3+Mz0cs/3aPz/MKKKK5DvCiiigCK5/49Zv9xv5V8vyf6xvrX1Bc/8AHrN/uN/Kvl+T/WN9a9PLvtfI8POfsfP9Dv8A4Rf8jJd/9ep/9CWvZq8Z+EX/ACMl3/16n/0Ja9mrDHfxjryv/d16s80+MP8AyDtL/wCur/yFeR1658Yf+Qdpf/XV/wCQryOvQwX8FHj5n/vMvl+R9D+B/wDkStK/64/1NL43/wCRL1X/AK4H+YpPA/8AyJWlf9cf6ml8b/8AIl6r/wBcD/MV5X/L/wCf6nvf8wn/AG7+h871a03TrnVtQhsrSPfNK21R/U+1Va9Q+EGmo8+oak6gtGFhQ+meT/IV7Vap7Om5HzOFo+2qqn3NGw+EenJbL9vvZ5JyPm8rCqD7ZBNcl428CN4YjjvLWdp7ORth3jDI3bOOor3OuW+IkKzeCL7cPubGH1DCvLo4qq6i5noz3sTgKCoycY2aR4DV/SNJu9c1OKxs03TSHqeijuT7VQr1j4Qacgtr/UmX94WEKE9hjJ/mPyr1K9X2VNyPDwlD29ZQexbtPhHpaWwF3e3Mk2OWjwqg+wwa4nxr4KfwtJDNDOZ7OYlVZhhlYdjXvVcV8Uo1fwZIxHKTxkfnj+teZh8VVdVKTume3i8DQjQk4Rs0eG19DeB9RbU/CFhNIxaRU8pie5U4/kBXzzXunwu/5EqL/rtJ/OurMEvZJ+ZwZRJqs15EnxJ1V9M8JSrExWS6cQgjrg8n9B+teD819O3unWWpRrHe2sVwincqyqGAPrWZceH/AAvaRGW503ToYx/FJGqj9a5sNio0octtTuxuBnXqc/MkkcN4F+Htjf6XFqurBpRNzFAGwu31OOTmu0fwL4ZkjKHSIAMdVJB/PNRf8Jt4U06FLeLUYFjjG1UhQkKPQYFVZPid4YjOBczP/uwt/WonLEVJcyTLpRwdKCi3H8DzLx14Xj8M6wkdszNaTpvi3HJXsRn/AD1rF0XUZNJ1m0vomw0MgY+47j8s10/xB8Vad4mksvsCzAQBwxkUDOcYxz7VxPevUo80qSVTc8LEuEK7dJ6dD6T1vSovEWhSWLTNFHOFO9RkjkGuGm+EVlFBJJ/as52qWx5Q7D616FpZzpFkT3gQ/wDjoqW7/wCPKf8A65t/KvGhWqU/diz6WrhqNb35xu7Hy+RhiPSul8FeGIfFOpXFrNcvAIovMDIoOeQP61zb/fP1r0L4Q/8AIwXv/Xt/7MK9nEScaTlHc+awkIzrxjLZmz/wp6x/6Cs//fof412vh3RI/DujR6dHO0yRszb2AB5Oa1ayPFF42n+F9SuUOHSBgv1PA/nXjSrVatoSZ9LHD0MPepCNrI8W8c+IpNf8QTFXJtLcmOBe2B1b8T/Ss3w/oN34i1WOxtQAT8zyN0Re5NZR616T8M9Z0TRbK+k1C8iguJZFVdwOSgH09TXsVL0aVqa2PnKNsRiL1XZPc6qw+GHh61gVbiKW6lx8zvIVz9AKzfEHwr0+Wzkl0YvBcqMrE7bkf255BrpP+E78M/8AQWh/Jv8ACj/hO/DP/QWh/Jv8K8tVMSpc2p7sqWCceX3fwPnySN4pWjkUq6EqynqCK9U+FHiJ5BNodw5IQGW3JPQfxL/X864fxnNY3Piq9udOlWW3mYOGUcZIGf1zT/A9y1r4y0xwcBpgh9w3H9a9OtH2tF3XS54eGm6GJVnpe3yPoG6hFzaTQN0kRkP4jFfPc8TQzyRN95GKn6ivomvDvF9p9j8U38YGFaTePo3P9a+UxkdEz6HFLRM6D4X3ezVLy1J4liDge6n/AOvXdeJ9Q/szw5e3AOH8vYn+83A/nXlXgm7+yeK7I54kYxn8Rj+eK6v4n6hstbPT1PLsZXHsOB/M/lSpVLUH5BTnai/I8z716j4S0ET+BLuN1+e/DEfhwv6jNeZW8L3FxHDGMvIwVfqTX0BYWiWGn29on3YYwg/AVGFhzSbZGGhdts+fXRo5GRhhlOCPSvTfhjqHmWF3YMeYnEij2PB/UfrXIeNNP/s7xRdoowkreav0bn+eam8B3/2HxRbqThLgGJvx6fqBUUn7OrZ+hFN8lSzO9+IV39m8LSRg4aeRUH06n+VeOV6N8UrvmwswezSn+Q/rXncaGSRUUZZjgU8U71LDxDvM9o8C2v2Xwnaesu6U/ieP0xVD4ha6+naWljA5We6yGIPIQdfz6fnXU6fbCz062tgMeVEqfkK8k+IF2bnxVOmflgVYwPwyf5101n7OjZeh0VXyUrI5bqa9G8N/DyKa0ju9XL5kG5YEOMD/AGj6+1cToZtl1uza8cJbrKrSMegA5r2D/hMfD/8A0E4vyP8AhXPh4QeszChGD1kVJ/h/oEsRRLeSJscOkhyPzrzXxN4cn8O34hdvMgkG6KTGMj0PuK9V/wCEx8P/APQTi/I/4Vy/jvWtG1fQ0W1vI5biKUMqgHOCCDW1eFJxvG1zWtGm43ja5xOhavNomrQ3kROFOHX+8p6ivd4JkuII5ozujkUMp9Qa+dq9t8E3BuPCVkSclAY/yJqMHN3cScLJ3cTy3xbqUmp+JLuRmJSNzFGPRVOP8/Wl8K6D/wAJBq4tmcpCi75WHXHoPzqv4js3sPEN9A4IxMzDPcE5H6GpPDevy+HtT+1JGJEZdkiE4yPr61z3XtPf7mF17T3z1eHwZ4fhiCf2dG+BjdISxNc/4p8B2I06a90uMwzQqXaIElWA64z0NXrf4kaJKoMq3ELHqCm4D8q04fF/h+8XYNQhAbgrKCufzrvaozVlY7H7KStoeIYNeo+DZm8QeD7vSbiVlMY8oOOSEPT8ua6aLRtDnjEkNjYyIejJGpFXbWwtLEMLW2ih3fe8tAufyqKWHcJXvoTToOLvc4n/AIVdZ/8AQSm/79j/ABrzW5iEF1NCDkRuVB9cHFfRFfPeo/8AISuv+uz/AMzWWJpxglyoyxFOMUuVGj4X0SPX9X+xSzNEvls+5Rk8Yrtf+FXWf/QSm/79j/Guf+HH/I0j/rg/9K9eq8PShOF5IuhThKF2jI8PaFH4f09rSOdplZy+5lx2H+Fa9FFdkUoqyOpJJWQUUUUxhRRRQAUUUUAFFFFABWR4j0OLXtKe2bCzL80Ln+Fv8DWvRUyipLlZUJyhJSjujwq20K/udZ/spISLkNtcHogHUn2r17RtGsvDelmNCowN00zcFj3J9q0lt4VuHuFiQTOoVnA5IHQZrzXx54lnubuTSIA8VvEcSkjBkPp9P51xKnDCxc3q+h6bq1MfJU1ouv8AX5FPxd4vk1mVrOzZksEPJ6GU+p9vauToorzKlSVSXNI9qlSjSjyQ2CiiipNTQ0rWtQ0abzLK4ZBn5kPKt9RXpXh7x1ZasUt7wC1uzwAT8jn2Pb6GvJaK3o4idLbY5MRg6ddaqz7nuep6HbakpfAjn7SKOv19a4y+sLjT5/KnTH91h0b6VneGvHNzpZS11AtcWfQN1eP/ABHtXpYNjrenK6Mk9vIMqw7f4Gta2Fo4xc1PSf8AX9XPnMVgp0X733nndFamr6LNpkm4Ze3Y/K/p7GodN0ybUp9kYwg+856CvCeHqqp7Jr3jhs72JNG0x9SuwCCIU5dvb0rvURY41RFCqowAOwqGys4bG2WGEYA6nuT61Yr6jA4NYaGvxPc2jGyCiiiu0ozteh+0+H9RhxkvbSAD/gJr5pPWvqZlDKVYZBGCK+bPEOmvpGv3tiwwIpSF91PI/TFenl0viieHnMH7s/kdf8I7kR+Iru3J/wBdb5A9SpH+Jr2Wvmzw7q76Fr1rqCglYn+dR/Ep4I/KvouyvbfUbKK7tZBJDKu5WFZ4+m1U5+jNspqqVJ0+qLFFFNkkSGJpJGCIgLMxOAAK4D1ivcalY2snl3F5bwvjO2SQKcfjUX9t6V/0ErP/AL/L/jXgvjHW113xNdXkR/c5EcR9VXgH8ev41n6PYvqes2dkgJM0qofpnn9K9KOAXJzSdjxJZtL2jhCN9dD6TnYNZyspBBjJBHfivmCT/WN9a+npUWOxkRRhViIA9sV8wyf6xvrVZd9r5E5z9j5/od/8Iv8AkZLv/r1P/oS17NXjPwi/5GS6/wCvU/8AoS17NXPjv4x2ZX/u69WeafGH/kHaX/11f+QryOvXPjD/AMg7S/8Arq/8hXkdehgv4KPHzP8A3mXy/I+h/A//ACJWlf8AXH+ppfG//Il6r/1wP8xSeB/+RK0r/rj/AFNL43/5EvVf+uB/mK8r/l/8/wBT3v8AmE/7d/Q+d69g+D//ACBdQ/6+B/6CK8fr2D4P/wDIF1D/AK+B/wCgivUxv8FnhZX/ALyvmej1zXj/AP5EnUv91f8A0IV0tc14/wD+RJ1L/dX/ANCFeRR/iR9UfRYn+DP0f5Hz7XtXwm/5Faf/AK+W/wDQRXite1fCb/kVp/8Ar5b/ANBFetjv4J8/lX+8fJne1xvxQ/5Emf8A67R/+hV2Vcb8UP8AkSZ/+u0f/oVeXh/4sfU97F/wJ+jPCq90+F3/ACJUX/XeT+deF17p8Lv+RKi/67yfzr08f/C+Z4WU/wC8fJ/oX/GXiqPwvpYkVVkvJsrBGenux9hXhWqaxf6zdNcX9zJM5PG48L7AdBXT/FG7e48YPCWOyCJEUemRk/zrmdF08arrVnYltonlVC3oCeaeFpRp01N7vUWPrzrVnTWydrFNIpJWxGjOfRRmrMekalL/AKuwum/3YWP9K+jNM0bT9HtUt7G1jiRRjIX5m9ye5q/WEsx192J1QybT3p/gfMd7pd/pyxm9tJrcSZ2eYhXdj0zVQda9J+L95HJqdhZqwLwxM7j03EY/lXmw6130ZupBSa3PKxNKNKq4Rd7H03pP/IGsf+veP/0EVNd/8eU//XNv5VDpP/IGsf8Ar3j/APQRU13/AMeU/wD1zb+VfPv4j65fB8j5gf75+tehfCH/AJGC9/69v/ZhXnr/AHz9a9B+EJ/4qC9H/Tt/7MK9zFfwZHyuA/3mB7JXNeP8/wDCE6jj+6uf++hXS1l+JLE6l4b1C0XlpIGC/UDI/UV4lJ2mm+59RXi5UpRXVM+bKkjgllBMcbuB1KjNMIIJBGCK9U+EF9EY9R09seZuWZQe46H+n5171ao6cHNK58nhqKrVVTbtc8w+x3P/AD7y/wDfJo+x3P8Az7y/98mvqDYv90flRsX+6Pyrh/tH+7+J639jL+f8P+CfL/2O5/595f8Avk1p+HbS5HiTTT5Mi4uY+Sp/vCvcbjxb4ctLiS3n1O2SWNirqc8EdulS2HiXQtTu1trK/gmnYEhEBzx+FVLGTcX7n9fcRDLaSmv3qv8A15mxXlXxNtPK1y3uQOJocH6qcf1Feq1w3xOtPM0e1ugOYptpPsw/xFeHiY3ps9iur02eZWc5tb2CcdY5Ff8AI5rZ8Zaouq+I55Y23QoBHGfYD/HNc/RXmcz5eU8/mdrHT+AtP+3eKIGYZS3Blb8On6kV7NXB/DHT/K026v2HzTOI1PsvX9T+ld5XpYaPLT9Tvw8bQ9Tzz4oafuhs9QUfdJic/qP615zbzPb3Ec0Zw8bBlPuDXuHivT/7S8NXsAXLhPMT6rzXhdcuKjy1L9znxEbTv3Oi8Zaqmr62s8bZjECAexxk/qap+GbX7b4ksICMgzKT9Bz/AErJrsvhta+d4kacjiCFm/E8f1NZxvUqK/VmcbzqK563Xhvi/P8AwlmpZ/57H+Ve5V478QrI2viiSXHy3CLID+GD/KuzFr3EzqxS9w5VVLMFUEk9AKl+y3H/ADxk/wC+TVnRLxbDW7O6f7kcqs30zzXvi7HUMoUqRkEdxXLRoKonqc9Kj7Rbnz19luP+eMn/AHyaPstx/wA8ZP8Avk19DbV/uj8qp3+pafpaI99PHArnClu9bPBpauRq8KluzwX7Lcf88ZP++TXr3w+Rk8KRK6lT5r8Ee9Xf+Es8Pf8AQSt/yP8AhWm99bpprX6HfbrGZQUH3lxniro0YwlzKVy6VKMHdO5geLfCMfiCITwMsV9GMKx6OPQ/415ZqGgappkpS6spUx/EFyp/EcV6V/wsrRP+ed3/AN8D/GtzQ9es/ENtLNaLIFjbYwkUA9M0Tp0qsvdeopQp1Ho9TwjB9KSvoOXTbGf/AFtlbv8A70YNZN/4L0O+gdBYxwORxJCNpB/kayeDl0ZDwsujPIdM1m/0e4E1lcPGQeVzlW+o717J4Z8QReIdLFwFCTIdssY7H29jXil9atZX89qxBaGRkJHfBxXZfDCZ11i7hBOx4NxHuCMfzNThqkoz5ehNCbjPlPU6+e9R/wCQldf9dn/ma+hK+e9R/wCQldf9dn/ma1xmyNMVsjpvhx/yNI/64P8A0r16vIPhwR/wlQ94H/pXr9aYT+GXhvgCiiiuk6AooooAKKKKACiiigAooooAKKKKACsbXvDVjr8OJ12TqPkmUfMPr6itmiplFSVpFQnKEuaLszxXW/CmpaIxaWPzbfPE0Yyv4+lYVfQxAZSrAEHqDXO6n4J0bUiziE20p/jh4/TpXnVcA96bPZoZqrWqr5o8boru7z4Z3aEmzvYpV7CQFT/WsmXwHr8RwLRZPdJF/wAa5JYerHeJ6EcZQltJHNUVvjwV4gJx/Z7/AIsv+NW4Ph9rsxG+KGIf7cg/pmpVCo/ssp4mit5r7zla2vDniC+0O8Btg0sLn95b9m+noa6yx+GSAhr++LD+5CuP1P8AhXXaZ4e0vSAPslqiv/z0b5mP4muqjhKvNzbHDiMww7i425i3C6ahYI8kDKkyZMUq4Iz2Ip9vbxWsIihQIg7CpaK9TlV7vc8B2vcKKKKoAooooAK88+JnhJ9TthrFjHuuYFxMijl0Hce4/lXodFaUqjpyUkY16Ma1NwkfLFbvh/xbq3hxyLKcGFjloJBuQ/h2P0r0vxX8NLbVpHvdKdLW6bloyP3bn/2U15lqXhHXdKcrc6dPtH8ca71P4ivZhXpVo2f3M+aqYXEYWd1f1R2S/GG58v5tIhMnqJSB/Kub8Q+PdY8QRNbyOlvat1hhGN31PU1zn2S4zjyJM+m01o6d4X1vVZAtpp1wwP8AGybVH4nimqFCm+ayQpYrFVlyXb/ryMivVvhd4Ukhb+3ryMruUrbKw5werf0H41Z8MfC2GykS71p0uJV5W3T7gP8AtHvXo4AVQqgBQMADtXJisWpLkpno4DLpRkqtXpshJE8yJ0/vKRXzFfW72t/cW8gIeKRkIPqDivp+vOfHHw8k1a7fVNJKC5fmWBjgOfUH1rHBVo05NS6nRmeGnWgpQV2jzPw/r114c1VL+1CswBVkfoynqK9h8E+NJ/Fc93HLZx24gVWBRy2ck/4V4/c+GdctJCk2lXakHtESPzFeifCnStQ0+bUZbyzmgjkRAjSIV3YJ6Zrrxkacqbn1PPy6deFZU9VHqO+MP/IO0v8A66v/ACFeR17T8UNI1DVrHT00+0luWjkcuI1zgECvNP8AhDPEn/QGu/8Aviqwc4qik2TmNKcsRJqLe3TyPafA/wDyJWlf9cf6ml8b/wDIl6r/ANcD/MVJ4RtZ7LwnpttcxNFNHFh0YYIOTS+Lbae88KalbW0TSzSQkIijJJyK8y69vfz/AFPbs/qtv7v6HzlXsHwf/wCQLqH/AF8D/wBBFee/8IZ4k/6A13/3xXp3ww0m/wBJ0q+jv7SW3d5wyiQYJG2vSxk4ui0meLltKccQnKLW53dc14//AORJ1L/dX/0IV0tYHjS0uL7wlf21rC80zqu1EGSfmFeVRdqkfVHvYhN0ZJdmfO9e1fCb/kVp/wDr5b/0EV5l/wAIX4k/6A13/wB8V6x8NdNvdL8OzQX1tJbym4LBZBgkYHNepjZxdKyZ4WWUpxxF5JrRnZVxvxQ/5Emf/rtH/wChV2Vct8QrC71LwlNbWVu88xlQhEGTgHmvMoNKrFvue3ik3Qml2Z4DXunwu/5EqL/rvJ/OvKP+EL8Sf9Aa7/74r2D4eafd6Z4Tjtr23eCYSuSjjBwTXpY6cXSsn1PGyunONe8k1ocD8WNMkt/EMWoBf3N1EBnHRl4I/LFcNa3MtndxXMDbZYnDofQivo/XdDs/EGmSWN4uVblHH3kbsRXi2vfD7W9GlZo7dry2B+WWAZ4916inhMRCUFCW6FmGDqQqOrBXT19DuNL+LOly2q/2lbzwXAHzeUu5WPqOciq2r/Fy1WBk0mzkeUjAknwFX8B1ryprO5VtrW8oPoUIrS0vwvrWrzCO00+Ygnl3Xao+pPFU8JQi+Z/mZrMMXNckd/TUz76+udSvZbu7lMs8rbmY96r17NpfwwtLbw/d211KsmoXMePOA+WIjkBfx6mvMtT8K61pV00Fxp85weHjQsre4IrWliKc24xexhXwdamlKa3/AK1PVfBHjiLXDb6SbN454bf5pNwKnbgcd67h1DoyHowwa8i+F2ianba+97cWU0Nt5DJvkUrkkjgZr16vJxUYRqWgfQYCpUqUU6m58y6vZPpusXdnIMNDKy/hnj9Kk0TWrzQNSS+snAkUEEMMhgeoNeueOfAX/CQP/aGnskd+Fw6twsoHTnsa8qvPC2u2EhS40u6BBxlYywP4jivUpV6dWFn80eDiMLVw9S8U7dGdh/wuDUdmP7Mtd3rub+Vdx4I8R3XibSp7u6iijZJigEecYwD3+teJQeHdZuW2w6XeMfaFv8K9i+G+j3+jaBNDqFu0Ekk5dVYjOMAdq5cVSowp+7a534Cvialb943b0PO/iH4ZfRNce6hT/Qrti6EDhW7r/Wua0vVLvRtRivrKTy5ozkHsR3B9RX0fqemWmsWEllfQiWGQcg9QfUHsa8f8RfDHVNNkebTAb616hV/1ij3Hf8K0w2KhOPJU3/MyxuAqU5+1o7b6dDqtM+LOlTWy/wBpQTW84HzeWu9T9O9Vtd+LFmLOSLRoZWuHGFllXaqe+O5ryyXT7yByktrMjDqGjIqS20jUbyQR21jcSsegSMmr+p0E+YyeY4px5OvpqVJJHllaSRizuSzMepJr1T4T6A6CfXJ0IDAxQZHUfxH+n51R8M/C27uJkudc/wBHtwc+Qpy7+xx0H6163BBFa28cEEaxxRqFRFGAAKxxeKi4+zgdOXYGan7WorW2JKwfGVr9r8KXyYyUTzB/wE5reqK5hFxazQN92RCh/EYryZLmi0e5JXTR870oBLAAZJrak8Ja6sjKNMuWAOMhOtaGgeEdVbXbP7Zp80VusgZ2dcDA5ryVTm3ax5ipybtY9Q8P2H9maDZ2mMMkYL/7x5P6mtKiivXSsrI9NKysIQCCCMg9a8G8Q2H9ma9eWmMKkh2/7p5H6Gveq86+IHhy9vtUgvLC0kn3x7ZNgzgjp+h/SufFQcoXXQwxEHKN0eb16b8LrTbZ312Ry7rGD7AZ/rXF/wDCJ69/0Crn/vivVPBmmy6X4aghuI2jmZmd1YYIyf8ADFc+Gpv2l2jDDwfPdo6CuV8daA2s6R50C7rq1yygdWXuP6/hXVUV3zipR5WdsoqSsz5zIIODwRXbeGPH0ml26WWoxvPboMJIv3kHp7iug8UeAotTke800rDdNy8Z4Rz6+xrzq+0HVNOkKXNjMmP4tpKn8RxXmuFSjK6OBxnSldHpkvxI0NIy0YuZGxwojx+pNed+JPEdx4ivxNIvlwxjbFEDnaP8ayxa3DHCwyE+gU1taX4M1rVHXbatBEeskw2j8upolVq1fdCVSpU0KGhaTLrWrwWUQOHbLt/dUdTXuwtYhZfZAv7ny/L2/wCzjFZXhzw1aeHbUpF+8uHH72YjlvYegrbrsoUfZx13Z10aXItdzwPXNKm0bVp7OUH5Gyjf3l7GrnhfxLN4cvWkCebbygCWPOM+4969W8ReGrPxDahJv3c6f6uZRyvsfUV5bqvgvWdLds2zXEI6SQjcPy6iuWpRnSlzROadKVOXNE9Bh+IegSRhnlmibHKtETj8qo6n8StPit2GnRSzzEYVnXaoPr6mvMWtbhThoJAfQqRUsGl3904SCznkY/3YyaPrNV6B9YqPQgnme4nkmlbdJIxZj6k16N8MdLkjjutTkXCyARR574OSf5Vn6F8Oby4lSbVj9ngHJiBy7e3tXp1vbw2lvHb28axxRrtVVHAFaYehLm55F0KUr80iWvB/Elk1h4ivoGBGJWZfcE5H8694rlvF3hFPEEa3Fuyx3sYwC3Rx6H/GtsRTc46bo1r03OOh5Lp2oXOlX0V5avtmjOQSMg+x9q7JfijfhADYW5budzfyrmbzwzrNjIVm0+fg/eRCwP4ioItE1SZtsen3TH/rk3+FcMZVIaI44yqQ0R6v4O8SXPiKG7kuIo4/KZQoQHvn1rp64z4faPf6TZ3n263aAyupQMRk4Brs69Ki5OC5tzvpNuC5twooorQ0CiiigAooooAKKKKACiiigAooooAKKKKACiiigAooooAKKKKACiiigAooooAKKKKACiiigAooooAbsXOdoz9KdRRQAUUUUAFFFFABRRRQAUUUUAFFFFABRRRQAUUUUAFFFFABRRRQAUUUUAFFFFACFFJyVBP0paKKACiiigAooooAKKKKACiiigAooooAQqrdQD9RQAAMAAfSlooAKKKKACiiigAooooAKKKKACiiigAooooAKKKKACiiigBAqg5CgfhS0UUAFFFFABRRRQAhVT1UH6ilAA6C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2Q=="/>
          <p:cNvSpPr>
            <a:spLocks noChangeAspect="1" noChangeArrowheads="1"/>
          </p:cNvSpPr>
          <p:nvPr/>
        </p:nvSpPr>
        <p:spPr bwMode="auto">
          <a:xfrm>
            <a:off x="460375" y="-2834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nvGrpSpPr>
          <p:cNvPr id="15" name="Group 14"/>
          <p:cNvGrpSpPr/>
          <p:nvPr/>
        </p:nvGrpSpPr>
        <p:grpSpPr>
          <a:xfrm>
            <a:off x="125306" y="385998"/>
            <a:ext cx="11898024" cy="5764912"/>
            <a:chOff x="247801" y="333910"/>
            <a:chExt cx="11898024" cy="5764912"/>
          </a:xfrm>
        </p:grpSpPr>
        <p:grpSp>
          <p:nvGrpSpPr>
            <p:cNvPr id="7" name="Group 6"/>
            <p:cNvGrpSpPr/>
            <p:nvPr/>
          </p:nvGrpSpPr>
          <p:grpSpPr>
            <a:xfrm>
              <a:off x="3077910" y="333910"/>
              <a:ext cx="6188709" cy="1678039"/>
              <a:chOff x="2838732" y="199927"/>
              <a:chExt cx="6188709" cy="1678039"/>
            </a:xfrm>
          </p:grpSpPr>
          <p:grpSp>
            <p:nvGrpSpPr>
              <p:cNvPr id="841" name="Google Shape;841;p125"/>
              <p:cNvGrpSpPr/>
              <p:nvPr/>
            </p:nvGrpSpPr>
            <p:grpSpPr>
              <a:xfrm>
                <a:off x="2838732" y="199927"/>
                <a:ext cx="6188709" cy="1678039"/>
                <a:chOff x="904128" y="906257"/>
                <a:chExt cx="4641532" cy="1258529"/>
              </a:xfrm>
            </p:grpSpPr>
            <p:sp>
              <p:nvSpPr>
                <p:cNvPr id="842" name="Google Shape;842;p125"/>
                <p:cNvSpPr/>
                <p:nvPr/>
              </p:nvSpPr>
              <p:spPr>
                <a:xfrm>
                  <a:off x="904128" y="906257"/>
                  <a:ext cx="1270445" cy="1253601"/>
                </a:xfrm>
                <a:prstGeom prst="roundRect">
                  <a:avLst>
                    <a:gd name="adj" fmla="val 16667"/>
                  </a:avLst>
                </a:prstGeom>
                <a:solidFill>
                  <a:schemeClr val="lt1"/>
                </a:solidFill>
                <a:ln w="25400" cap="flat" cmpd="sng">
                  <a:solidFill>
                    <a:srgbClr val="F1C23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200"/>
                  </a:pPr>
                  <a:r>
                    <a:rPr lang="en" sz="1600" b="1" dirty="0">
                      <a:solidFill>
                        <a:schemeClr val="dk1"/>
                      </a:solidFill>
                      <a:latin typeface="Arial"/>
                      <a:ea typeface="Arial"/>
                      <a:cs typeface="Arial"/>
                      <a:sym typeface="Arial"/>
                    </a:rPr>
                    <a:t>NATIONAL CLIMATE SERVICES PROVIDER</a:t>
                  </a:r>
                  <a:endParaRPr sz="1600" b="1" dirty="0">
                    <a:solidFill>
                      <a:schemeClr val="dk1"/>
                    </a:solidFill>
                    <a:latin typeface="Arial"/>
                    <a:ea typeface="Arial"/>
                    <a:cs typeface="Arial"/>
                    <a:sym typeface="Arial"/>
                  </a:endParaRPr>
                </a:p>
              </p:txBody>
            </p:sp>
            <p:sp>
              <p:nvSpPr>
                <p:cNvPr id="843" name="Google Shape;843;p125"/>
                <p:cNvSpPr/>
                <p:nvPr/>
              </p:nvSpPr>
              <p:spPr>
                <a:xfrm>
                  <a:off x="2266686" y="911986"/>
                  <a:ext cx="3278974" cy="1252800"/>
                </a:xfrm>
                <a:prstGeom prst="roundRect">
                  <a:avLst>
                    <a:gd name="adj" fmla="val 16667"/>
                  </a:avLst>
                </a:prstGeom>
                <a:solidFill>
                  <a:schemeClr val="lt1"/>
                </a:solidFill>
                <a:ln w="25400" cap="flat" cmpd="sng">
                  <a:solidFill>
                    <a:srgbClr val="F1C23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endParaRPr sz="1867" dirty="0">
                    <a:solidFill>
                      <a:schemeClr val="dk1"/>
                    </a:solidFill>
                    <a:latin typeface="Arial"/>
                    <a:ea typeface="Arial"/>
                    <a:cs typeface="Arial"/>
                    <a:sym typeface="Arial"/>
                  </a:endParaRPr>
                </a:p>
              </p:txBody>
            </p:sp>
          </p:grpSp>
          <p:sp>
            <p:nvSpPr>
              <p:cNvPr id="844" name="Google Shape;844;p125"/>
              <p:cNvSpPr txBox="1"/>
              <p:nvPr/>
            </p:nvSpPr>
            <p:spPr>
              <a:xfrm>
                <a:off x="4655476" y="337743"/>
                <a:ext cx="4371965" cy="697701"/>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sz="1867" dirty="0">
                    <a:solidFill>
                      <a:srgbClr val="000000"/>
                    </a:solidFill>
                    <a:latin typeface="Arial"/>
                    <a:ea typeface="Arial"/>
                    <a:cs typeface="Arial"/>
                    <a:sym typeface="Arial"/>
                  </a:rPr>
                  <a:t>Canadian Centre for Climate Services</a:t>
                </a:r>
                <a:endParaRPr sz="1867" dirty="0">
                  <a:solidFill>
                    <a:srgbClr val="000000"/>
                  </a:solidFill>
                  <a:latin typeface="Arial"/>
                  <a:ea typeface="Arial"/>
                  <a:cs typeface="Arial"/>
                  <a:sym typeface="Arial"/>
                </a:endParaRPr>
              </a:p>
              <a:p>
                <a:pPr algn="ctr">
                  <a:buClr>
                    <a:srgbClr val="000000"/>
                  </a:buClr>
                  <a:buSzPts val="1400"/>
                </a:pPr>
                <a:r>
                  <a:rPr lang="en" sz="1867" u="sng" dirty="0">
                    <a:solidFill>
                      <a:srgbClr val="000000"/>
                    </a:solidFill>
                    <a:latin typeface="Arial"/>
                    <a:ea typeface="Arial"/>
                    <a:cs typeface="Arial"/>
                    <a:sym typeface="Arial"/>
                    <a:hlinkClick r:id="rId3"/>
                  </a:rPr>
                  <a:t>www.canada.ca/climate-services</a:t>
                </a:r>
                <a:endParaRPr sz="1867" dirty="0">
                  <a:solidFill>
                    <a:srgbClr val="000000"/>
                  </a:solidFill>
                  <a:latin typeface="Arial"/>
                  <a:ea typeface="Arial"/>
                  <a:cs typeface="Arial"/>
                  <a:sym typeface="Arial"/>
                </a:endParaRPr>
              </a:p>
            </p:txBody>
          </p:sp>
          <p:pic>
            <p:nvPicPr>
              <p:cNvPr id="870" name="Google Shape;870;p125"/>
              <p:cNvPicPr preferRelativeResize="0"/>
              <p:nvPr/>
            </p:nvPicPr>
            <p:blipFill rotWithShape="1">
              <a:blip r:embed="rId4">
                <a:alphaModFix/>
              </a:blip>
              <a:srcRect/>
              <a:stretch/>
            </p:blipFill>
            <p:spPr>
              <a:xfrm>
                <a:off x="5155634" y="1184221"/>
                <a:ext cx="3347333" cy="359560"/>
              </a:xfrm>
              <a:prstGeom prst="rect">
                <a:avLst/>
              </a:prstGeom>
              <a:noFill/>
              <a:ln>
                <a:noFill/>
              </a:ln>
            </p:spPr>
          </p:pic>
        </p:grpSp>
        <p:grpSp>
          <p:nvGrpSpPr>
            <p:cNvPr id="13" name="Group 12"/>
            <p:cNvGrpSpPr/>
            <p:nvPr/>
          </p:nvGrpSpPr>
          <p:grpSpPr>
            <a:xfrm>
              <a:off x="363133" y="2270215"/>
              <a:ext cx="11589245" cy="1713816"/>
              <a:chOff x="515533" y="2258107"/>
              <a:chExt cx="11589245" cy="1713816"/>
            </a:xfrm>
          </p:grpSpPr>
          <p:grpSp>
            <p:nvGrpSpPr>
              <p:cNvPr id="12" name="Group 11"/>
              <p:cNvGrpSpPr/>
              <p:nvPr/>
            </p:nvGrpSpPr>
            <p:grpSpPr>
              <a:xfrm>
                <a:off x="515533" y="2258107"/>
                <a:ext cx="7755152" cy="1713816"/>
                <a:chOff x="515533" y="2258107"/>
                <a:chExt cx="7755152" cy="1713816"/>
              </a:xfrm>
            </p:grpSpPr>
            <p:sp>
              <p:nvSpPr>
                <p:cNvPr id="859" name="Google Shape;859;p125"/>
                <p:cNvSpPr/>
                <p:nvPr/>
              </p:nvSpPr>
              <p:spPr>
                <a:xfrm>
                  <a:off x="515533" y="2258107"/>
                  <a:ext cx="1693927" cy="1671468"/>
                </a:xfrm>
                <a:prstGeom prst="roundRect">
                  <a:avLst>
                    <a:gd name="adj" fmla="val 16667"/>
                  </a:avLst>
                </a:prstGeom>
                <a:solidFill>
                  <a:schemeClr val="lt1"/>
                </a:solidFill>
                <a:ln w="25400" cap="flat" cmpd="sng">
                  <a:solidFill>
                    <a:schemeClr val="accent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200"/>
                  </a:pPr>
                  <a:r>
                    <a:rPr lang="en" sz="1600" b="1" dirty="0">
                      <a:solidFill>
                        <a:schemeClr val="dk1"/>
                      </a:solidFill>
                      <a:latin typeface="Arial"/>
                      <a:ea typeface="Arial"/>
                      <a:cs typeface="Arial"/>
                      <a:sym typeface="Arial"/>
                    </a:rPr>
                    <a:t>NATIONAL TOOLS</a:t>
                  </a:r>
                  <a:endParaRPr sz="1600" b="1" dirty="0">
                    <a:solidFill>
                      <a:schemeClr val="dk1"/>
                    </a:solidFill>
                    <a:latin typeface="Arial"/>
                    <a:ea typeface="Arial"/>
                    <a:cs typeface="Arial"/>
                    <a:sym typeface="Arial"/>
                  </a:endParaRPr>
                </a:p>
              </p:txBody>
            </p:sp>
            <p:grpSp>
              <p:nvGrpSpPr>
                <p:cNvPr id="860" name="Google Shape;860;p125"/>
                <p:cNvGrpSpPr/>
                <p:nvPr/>
              </p:nvGrpSpPr>
              <p:grpSpPr>
                <a:xfrm>
                  <a:off x="5361093" y="2259175"/>
                  <a:ext cx="2909592" cy="1670400"/>
                  <a:chOff x="2359958" y="2243693"/>
                  <a:chExt cx="2229114" cy="1252800"/>
                </a:xfrm>
              </p:grpSpPr>
              <p:grpSp>
                <p:nvGrpSpPr>
                  <p:cNvPr id="861" name="Google Shape;861;p125"/>
                  <p:cNvGrpSpPr/>
                  <p:nvPr/>
                </p:nvGrpSpPr>
                <p:grpSpPr>
                  <a:xfrm>
                    <a:off x="2359958" y="2243693"/>
                    <a:ext cx="2229114" cy="1252800"/>
                    <a:chOff x="5988176" y="1478745"/>
                    <a:chExt cx="2171026" cy="1422549"/>
                  </a:xfrm>
                </p:grpSpPr>
                <p:sp>
                  <p:nvSpPr>
                    <p:cNvPr id="862" name="Google Shape;862;p125"/>
                    <p:cNvSpPr/>
                    <p:nvPr/>
                  </p:nvSpPr>
                  <p:spPr>
                    <a:xfrm>
                      <a:off x="5988176" y="1478745"/>
                      <a:ext cx="2171026" cy="1422549"/>
                    </a:xfrm>
                    <a:prstGeom prst="roundRect">
                      <a:avLst>
                        <a:gd name="adj" fmla="val 16667"/>
                      </a:avLst>
                    </a:prstGeom>
                    <a:solidFill>
                      <a:schemeClr val="lt1"/>
                    </a:solidFill>
                    <a:ln w="25400" cap="flat" cmpd="sng">
                      <a:solidFill>
                        <a:schemeClr val="accent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endParaRPr sz="1867" dirty="0">
                        <a:solidFill>
                          <a:schemeClr val="dk1"/>
                        </a:solidFill>
                        <a:latin typeface="Arial"/>
                        <a:ea typeface="Arial"/>
                        <a:cs typeface="Arial"/>
                        <a:sym typeface="Arial"/>
                      </a:endParaRPr>
                    </a:p>
                  </p:txBody>
                </p:sp>
                <p:sp>
                  <p:nvSpPr>
                    <p:cNvPr id="863" name="Google Shape;863;p125"/>
                    <p:cNvSpPr txBox="1"/>
                    <p:nvPr/>
                  </p:nvSpPr>
                  <p:spPr>
                    <a:xfrm>
                      <a:off x="6112962" y="1624460"/>
                      <a:ext cx="2022023" cy="594178"/>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sz="1867" dirty="0">
                          <a:solidFill>
                            <a:srgbClr val="000000"/>
                          </a:solidFill>
                          <a:latin typeface="Arial"/>
                          <a:ea typeface="Arial"/>
                          <a:cs typeface="Arial"/>
                          <a:sym typeface="Arial"/>
                        </a:rPr>
                        <a:t>Canadian Climate Data</a:t>
                      </a:r>
                      <a:endParaRPr sz="1867" dirty="0">
                        <a:solidFill>
                          <a:srgbClr val="000000"/>
                        </a:solidFill>
                        <a:latin typeface="Arial"/>
                        <a:ea typeface="Arial"/>
                        <a:cs typeface="Arial"/>
                        <a:sym typeface="Arial"/>
                      </a:endParaRPr>
                    </a:p>
                    <a:p>
                      <a:pPr algn="ctr">
                        <a:buClr>
                          <a:srgbClr val="000000"/>
                        </a:buClr>
                        <a:buSzPts val="1400"/>
                      </a:pPr>
                      <a:r>
                        <a:rPr lang="en" sz="1867" u="sng" dirty="0">
                          <a:solidFill>
                            <a:srgbClr val="000000"/>
                          </a:solidFill>
                          <a:latin typeface="Arial"/>
                          <a:ea typeface="Arial"/>
                          <a:cs typeface="Arial"/>
                          <a:sym typeface="Arial"/>
                          <a:hlinkClick r:id="rId5"/>
                        </a:rPr>
                        <a:t>www.ClimateData.ca</a:t>
                      </a:r>
                      <a:endParaRPr sz="1867" dirty="0">
                        <a:solidFill>
                          <a:srgbClr val="000000"/>
                        </a:solidFill>
                        <a:latin typeface="Arial"/>
                        <a:ea typeface="Arial"/>
                        <a:cs typeface="Arial"/>
                        <a:sym typeface="Arial"/>
                      </a:endParaRPr>
                    </a:p>
                  </p:txBody>
                </p:sp>
              </p:grpSp>
              <p:pic>
                <p:nvPicPr>
                  <p:cNvPr id="864" name="Google Shape;864;p125" descr="Image result for climate data canada"/>
                  <p:cNvPicPr preferRelativeResize="0"/>
                  <p:nvPr/>
                </p:nvPicPr>
                <p:blipFill rotWithShape="1">
                  <a:blip r:embed="rId6">
                    <a:alphaModFix/>
                  </a:blip>
                  <a:srcRect/>
                  <a:stretch/>
                </p:blipFill>
                <p:spPr>
                  <a:xfrm>
                    <a:off x="3264291" y="2881032"/>
                    <a:ext cx="523706" cy="523705"/>
                  </a:xfrm>
                  <a:prstGeom prst="rect">
                    <a:avLst/>
                  </a:prstGeom>
                  <a:noFill/>
                  <a:ln>
                    <a:noFill/>
                  </a:ln>
                </p:spPr>
              </p:pic>
            </p:grpSp>
            <p:grpSp>
              <p:nvGrpSpPr>
                <p:cNvPr id="865" name="Google Shape;865;p125"/>
                <p:cNvGrpSpPr/>
                <p:nvPr/>
              </p:nvGrpSpPr>
              <p:grpSpPr>
                <a:xfrm>
                  <a:off x="2311479" y="2259361"/>
                  <a:ext cx="3019035" cy="1712562"/>
                  <a:chOff x="4652038" y="2256366"/>
                  <a:chExt cx="2385401" cy="1252800"/>
                </a:xfrm>
              </p:grpSpPr>
              <p:grpSp>
                <p:nvGrpSpPr>
                  <p:cNvPr id="866" name="Google Shape;866;p125"/>
                  <p:cNvGrpSpPr/>
                  <p:nvPr/>
                </p:nvGrpSpPr>
                <p:grpSpPr>
                  <a:xfrm>
                    <a:off x="4652038" y="2256366"/>
                    <a:ext cx="2385401" cy="1252800"/>
                    <a:chOff x="5740393" y="1493135"/>
                    <a:chExt cx="2708612" cy="1422549"/>
                  </a:xfrm>
                </p:grpSpPr>
                <p:sp>
                  <p:nvSpPr>
                    <p:cNvPr id="867" name="Google Shape;867;p125"/>
                    <p:cNvSpPr/>
                    <p:nvPr/>
                  </p:nvSpPr>
                  <p:spPr>
                    <a:xfrm>
                      <a:off x="5740393" y="1493135"/>
                      <a:ext cx="2641200" cy="1422549"/>
                    </a:xfrm>
                    <a:prstGeom prst="roundRect">
                      <a:avLst>
                        <a:gd name="adj" fmla="val 16667"/>
                      </a:avLst>
                    </a:prstGeom>
                    <a:solidFill>
                      <a:schemeClr val="lt1"/>
                    </a:solidFill>
                    <a:ln w="25400" cap="flat" cmpd="sng">
                      <a:solidFill>
                        <a:schemeClr val="accent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endParaRPr sz="1867" dirty="0">
                        <a:solidFill>
                          <a:schemeClr val="dk1"/>
                        </a:solidFill>
                        <a:latin typeface="Arial"/>
                        <a:ea typeface="Arial"/>
                        <a:cs typeface="Arial"/>
                        <a:sym typeface="Arial"/>
                      </a:endParaRPr>
                    </a:p>
                  </p:txBody>
                </p:sp>
                <p:sp>
                  <p:nvSpPr>
                    <p:cNvPr id="868" name="Google Shape;868;p125"/>
                    <p:cNvSpPr txBox="1"/>
                    <p:nvPr/>
                  </p:nvSpPr>
                  <p:spPr>
                    <a:xfrm>
                      <a:off x="5807805" y="1635108"/>
                      <a:ext cx="2641200" cy="594177"/>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sz="1867" dirty="0">
                          <a:solidFill>
                            <a:srgbClr val="000000"/>
                          </a:solidFill>
                          <a:latin typeface="Arial"/>
                          <a:ea typeface="Arial"/>
                          <a:cs typeface="Arial"/>
                          <a:sym typeface="Arial"/>
                        </a:rPr>
                        <a:t>Climate Atlas of Canada</a:t>
                      </a:r>
                      <a:endParaRPr sz="1867" dirty="0">
                        <a:solidFill>
                          <a:srgbClr val="000000"/>
                        </a:solidFill>
                        <a:latin typeface="Arial"/>
                        <a:ea typeface="Arial"/>
                        <a:cs typeface="Arial"/>
                        <a:sym typeface="Arial"/>
                      </a:endParaRPr>
                    </a:p>
                    <a:p>
                      <a:pPr algn="ctr">
                        <a:buClr>
                          <a:srgbClr val="000000"/>
                        </a:buClr>
                        <a:buSzPts val="1400"/>
                      </a:pPr>
                      <a:r>
                        <a:rPr lang="en" sz="1867" u="sng" dirty="0">
                          <a:solidFill>
                            <a:srgbClr val="000000"/>
                          </a:solidFill>
                          <a:latin typeface="Arial"/>
                          <a:ea typeface="Arial"/>
                          <a:cs typeface="Arial"/>
                          <a:sym typeface="Arial"/>
                          <a:hlinkClick r:id="rId7"/>
                        </a:rPr>
                        <a:t>www.climateatlas.ca</a:t>
                      </a:r>
                      <a:endParaRPr sz="1867" dirty="0">
                        <a:solidFill>
                          <a:srgbClr val="000000"/>
                        </a:solidFill>
                        <a:latin typeface="Arial"/>
                        <a:ea typeface="Arial"/>
                        <a:cs typeface="Arial"/>
                        <a:sym typeface="Arial"/>
                      </a:endParaRPr>
                    </a:p>
                  </p:txBody>
                </p:sp>
              </p:grpSp>
              <p:pic>
                <p:nvPicPr>
                  <p:cNvPr id="869" name="Google Shape;869;p125"/>
                  <p:cNvPicPr preferRelativeResize="0"/>
                  <p:nvPr/>
                </p:nvPicPr>
                <p:blipFill rotWithShape="1">
                  <a:blip r:embed="rId8">
                    <a:alphaModFix/>
                  </a:blip>
                  <a:srcRect l="11583" t="11066" r="11350" b="42711"/>
                  <a:stretch/>
                </p:blipFill>
                <p:spPr>
                  <a:xfrm>
                    <a:off x="5421359" y="2892465"/>
                    <a:ext cx="856464" cy="453761"/>
                  </a:xfrm>
                  <a:prstGeom prst="rect">
                    <a:avLst/>
                  </a:prstGeom>
                  <a:noFill/>
                  <a:ln>
                    <a:noFill/>
                  </a:ln>
                </p:spPr>
              </p:pic>
            </p:grpSp>
          </p:grpSp>
          <p:grpSp>
            <p:nvGrpSpPr>
              <p:cNvPr id="11" name="Group 10"/>
              <p:cNvGrpSpPr/>
              <p:nvPr/>
            </p:nvGrpSpPr>
            <p:grpSpPr>
              <a:xfrm>
                <a:off x="8387131" y="2259175"/>
                <a:ext cx="3717647" cy="1628228"/>
                <a:chOff x="8322200" y="2201035"/>
                <a:chExt cx="3717647" cy="1628228"/>
              </a:xfrm>
            </p:grpSpPr>
            <p:sp>
              <p:nvSpPr>
                <p:cNvPr id="36" name="Google Shape;862;p125"/>
                <p:cNvSpPr/>
                <p:nvPr/>
              </p:nvSpPr>
              <p:spPr>
                <a:xfrm>
                  <a:off x="8322200" y="2201035"/>
                  <a:ext cx="3601203" cy="1628228"/>
                </a:xfrm>
                <a:prstGeom prst="roundRect">
                  <a:avLst>
                    <a:gd name="adj" fmla="val 16667"/>
                  </a:avLst>
                </a:prstGeom>
                <a:solidFill>
                  <a:schemeClr val="lt1"/>
                </a:solidFill>
                <a:ln w="25400" cap="flat" cmpd="sng">
                  <a:solidFill>
                    <a:schemeClr val="accent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endParaRPr sz="1867" dirty="0">
                    <a:solidFill>
                      <a:schemeClr val="dk1"/>
                    </a:solidFill>
                    <a:latin typeface="Arial"/>
                    <a:ea typeface="Arial"/>
                    <a:cs typeface="Arial"/>
                    <a:sym typeface="Arial"/>
                  </a:endParaRPr>
                </a:p>
              </p:txBody>
            </p:sp>
            <p:sp>
              <p:nvSpPr>
                <p:cNvPr id="37" name="Google Shape;863;p125"/>
                <p:cNvSpPr txBox="1"/>
                <p:nvPr/>
              </p:nvSpPr>
              <p:spPr>
                <a:xfrm>
                  <a:off x="8412530" y="2299319"/>
                  <a:ext cx="3627317" cy="1446688"/>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US" sz="1867" dirty="0">
                      <a:solidFill>
                        <a:srgbClr val="000000"/>
                      </a:solidFill>
                      <a:latin typeface="Arial"/>
                      <a:ea typeface="Arial"/>
                      <a:cs typeface="Arial"/>
                    </a:rPr>
                    <a:t>Power Analytics &amp; Visualization for Climate Science (PAVICS</a:t>
                  </a:r>
                  <a:r>
                    <a:rPr lang="en-US" sz="1867" dirty="0" smtClean="0">
                      <a:solidFill>
                        <a:srgbClr val="000000"/>
                      </a:solidFill>
                      <a:latin typeface="Arial"/>
                      <a:ea typeface="Arial"/>
                      <a:cs typeface="Arial"/>
                    </a:rPr>
                    <a:t>)</a:t>
                  </a:r>
                </a:p>
                <a:p>
                  <a:pPr algn="ctr">
                    <a:buClr>
                      <a:srgbClr val="000000"/>
                    </a:buClr>
                    <a:buSzPts val="1400"/>
                  </a:pPr>
                  <a:endParaRPr lang="en-US" sz="1867" dirty="0" smtClean="0">
                    <a:solidFill>
                      <a:srgbClr val="000000"/>
                    </a:solidFill>
                    <a:latin typeface="Arial"/>
                    <a:ea typeface="Arial"/>
                    <a:cs typeface="Arial"/>
                  </a:endParaRPr>
                </a:p>
                <a:p>
                  <a:pPr algn="ctr">
                    <a:buClr>
                      <a:srgbClr val="000000"/>
                    </a:buClr>
                    <a:buSzPts val="1400"/>
                  </a:pPr>
                  <a:endParaRPr lang="en-US" sz="1000" dirty="0">
                    <a:solidFill>
                      <a:srgbClr val="000000"/>
                    </a:solidFill>
                    <a:latin typeface="Arial"/>
                    <a:ea typeface="Arial"/>
                    <a:cs typeface="Arial"/>
                  </a:endParaRPr>
                </a:p>
                <a:p>
                  <a:pPr algn="ctr">
                    <a:buClr>
                      <a:srgbClr val="000000"/>
                    </a:buClr>
                    <a:buSzPts val="1400"/>
                  </a:pPr>
                  <a:r>
                    <a:rPr lang="en-US" sz="2000" dirty="0" smtClean="0">
                      <a:hlinkClick r:id="rId9"/>
                    </a:rPr>
                    <a:t>https</a:t>
                  </a:r>
                  <a:r>
                    <a:rPr lang="en-US" sz="2000" dirty="0">
                      <a:hlinkClick r:id="rId9"/>
                    </a:rPr>
                    <a:t>://pavics.ouranos.ca</a:t>
                  </a:r>
                  <a:r>
                    <a:rPr lang="en-US" sz="2000" dirty="0" smtClean="0">
                      <a:hlinkClick r:id="rId9"/>
                    </a:rPr>
                    <a:t>/</a:t>
                  </a:r>
                  <a:r>
                    <a:rPr lang="en-US" sz="2000" dirty="0" smtClean="0"/>
                    <a:t> </a:t>
                  </a:r>
                </a:p>
              </p:txBody>
            </p:sp>
            <p:pic>
              <p:nvPicPr>
                <p:cNvPr id="6" name="Picture 5"/>
                <p:cNvPicPr>
                  <a:picLocks noChangeAspect="1"/>
                </p:cNvPicPr>
                <p:nvPr/>
              </p:nvPicPr>
              <p:blipFill rotWithShape="1">
                <a:blip r:embed="rId10"/>
                <a:srcRect l="50051" t="12006" r="45817" b="72479"/>
                <a:stretch/>
              </p:blipFill>
              <p:spPr>
                <a:xfrm>
                  <a:off x="10031501" y="2963293"/>
                  <a:ext cx="389373" cy="414640"/>
                </a:xfrm>
                <a:prstGeom prst="rect">
                  <a:avLst/>
                </a:prstGeom>
              </p:spPr>
            </p:pic>
          </p:grpSp>
        </p:grpSp>
        <p:grpSp>
          <p:nvGrpSpPr>
            <p:cNvPr id="14" name="Group 13"/>
            <p:cNvGrpSpPr/>
            <p:nvPr/>
          </p:nvGrpSpPr>
          <p:grpSpPr>
            <a:xfrm>
              <a:off x="247801" y="4139208"/>
              <a:ext cx="11898024" cy="1959614"/>
              <a:chOff x="67692" y="4155217"/>
              <a:chExt cx="11898024" cy="1959614"/>
            </a:xfrm>
          </p:grpSpPr>
          <p:sp>
            <p:nvSpPr>
              <p:cNvPr id="846" name="Google Shape;846;p125"/>
              <p:cNvSpPr/>
              <p:nvPr/>
            </p:nvSpPr>
            <p:spPr>
              <a:xfrm>
                <a:off x="67692" y="4220881"/>
                <a:ext cx="1640475" cy="1671469"/>
              </a:xfrm>
              <a:prstGeom prst="roundRect">
                <a:avLst>
                  <a:gd name="adj" fmla="val 16667"/>
                </a:avLst>
              </a:prstGeom>
              <a:solidFill>
                <a:schemeClr val="lt1"/>
              </a:solidFill>
              <a:ln w="25400" cap="flat" cmpd="sng">
                <a:solidFill>
                  <a:srgbClr val="0B539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200"/>
                </a:pPr>
                <a:r>
                  <a:rPr lang="en" sz="1600" b="1">
                    <a:solidFill>
                      <a:schemeClr val="dk1"/>
                    </a:solidFill>
                    <a:latin typeface="Arial"/>
                    <a:ea typeface="Arial"/>
                    <a:cs typeface="Arial"/>
                    <a:sym typeface="Arial"/>
                  </a:rPr>
                  <a:t>REGIONAL CLIMATE SERVICES PROVIDERS</a:t>
                </a:r>
                <a:endParaRPr sz="1600" b="1" dirty="0">
                  <a:solidFill>
                    <a:schemeClr val="dk1"/>
                  </a:solidFill>
                  <a:latin typeface="Arial"/>
                  <a:ea typeface="Arial"/>
                  <a:cs typeface="Arial"/>
                  <a:sym typeface="Arial"/>
                </a:endParaRPr>
              </a:p>
            </p:txBody>
          </p:sp>
          <p:grpSp>
            <p:nvGrpSpPr>
              <p:cNvPr id="847" name="Google Shape;847;p125"/>
              <p:cNvGrpSpPr/>
              <p:nvPr/>
            </p:nvGrpSpPr>
            <p:grpSpPr>
              <a:xfrm>
                <a:off x="1603966" y="4250441"/>
                <a:ext cx="2661543" cy="1671469"/>
                <a:chOff x="2058435" y="3237132"/>
                <a:chExt cx="1982007" cy="1313135"/>
              </a:xfrm>
            </p:grpSpPr>
            <p:sp>
              <p:nvSpPr>
                <p:cNvPr id="848" name="Google Shape;848;p125"/>
                <p:cNvSpPr/>
                <p:nvPr/>
              </p:nvSpPr>
              <p:spPr>
                <a:xfrm>
                  <a:off x="2188457" y="3237132"/>
                  <a:ext cx="1791827" cy="1313135"/>
                </a:xfrm>
                <a:prstGeom prst="roundRect">
                  <a:avLst>
                    <a:gd name="adj" fmla="val 16667"/>
                  </a:avLst>
                </a:prstGeom>
                <a:noFill/>
                <a:ln w="25400" cap="flat" cmpd="sng">
                  <a:solidFill>
                    <a:srgbClr val="0B539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endParaRPr sz="1867" dirty="0">
                    <a:solidFill>
                      <a:srgbClr val="1E4E79"/>
                    </a:solidFill>
                    <a:latin typeface="Arial"/>
                    <a:ea typeface="Arial"/>
                    <a:cs typeface="Arial"/>
                    <a:sym typeface="Arial"/>
                  </a:endParaRPr>
                </a:p>
              </p:txBody>
            </p:sp>
            <p:grpSp>
              <p:nvGrpSpPr>
                <p:cNvPr id="849" name="Google Shape;849;p125"/>
                <p:cNvGrpSpPr/>
                <p:nvPr/>
              </p:nvGrpSpPr>
              <p:grpSpPr>
                <a:xfrm>
                  <a:off x="2058435" y="3297223"/>
                  <a:ext cx="1982007" cy="1146380"/>
                  <a:chOff x="2234322" y="3205613"/>
                  <a:chExt cx="2076448" cy="1201003"/>
                </a:xfrm>
              </p:grpSpPr>
              <p:pic>
                <p:nvPicPr>
                  <p:cNvPr id="850" name="Google Shape;850;p125"/>
                  <p:cNvPicPr preferRelativeResize="0"/>
                  <p:nvPr/>
                </p:nvPicPr>
                <p:blipFill rotWithShape="1">
                  <a:blip r:embed="rId11">
                    <a:alphaModFix/>
                  </a:blip>
                  <a:srcRect/>
                  <a:stretch/>
                </p:blipFill>
                <p:spPr>
                  <a:xfrm>
                    <a:off x="2749958" y="3964786"/>
                    <a:ext cx="1154545" cy="441830"/>
                  </a:xfrm>
                  <a:prstGeom prst="rect">
                    <a:avLst/>
                  </a:prstGeom>
                  <a:noFill/>
                  <a:ln>
                    <a:noFill/>
                  </a:ln>
                </p:spPr>
              </p:pic>
              <p:sp>
                <p:nvSpPr>
                  <p:cNvPr id="851" name="Google Shape;851;p125"/>
                  <p:cNvSpPr txBox="1"/>
                  <p:nvPr/>
                </p:nvSpPr>
                <p:spPr>
                  <a:xfrm>
                    <a:off x="2234322" y="3205613"/>
                    <a:ext cx="2076448" cy="776896"/>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dirty="0">
                        <a:solidFill>
                          <a:srgbClr val="000000"/>
                        </a:solidFill>
                        <a:latin typeface="Arial"/>
                        <a:ea typeface="Arial"/>
                        <a:cs typeface="Arial"/>
                        <a:sym typeface="Arial"/>
                      </a:rPr>
                      <a:t>Ouranos</a:t>
                    </a:r>
                    <a:endParaRPr dirty="0">
                      <a:solidFill>
                        <a:srgbClr val="000000"/>
                      </a:solidFill>
                      <a:latin typeface="Arial"/>
                      <a:ea typeface="Arial"/>
                      <a:cs typeface="Arial"/>
                      <a:sym typeface="Arial"/>
                    </a:endParaRPr>
                  </a:p>
                  <a:p>
                    <a:pPr algn="ctr">
                      <a:buClr>
                        <a:srgbClr val="000000"/>
                      </a:buClr>
                      <a:buSzPts val="1400"/>
                    </a:pPr>
                    <a:r>
                      <a:rPr lang="en" u="sng" dirty="0">
                        <a:solidFill>
                          <a:srgbClr val="000000"/>
                        </a:solidFill>
                        <a:latin typeface="Arial"/>
                        <a:ea typeface="Arial"/>
                        <a:cs typeface="Arial"/>
                        <a:sym typeface="Arial"/>
                        <a:hlinkClick r:id="rId12"/>
                      </a:rPr>
                      <a:t>www.ouranos.ca</a:t>
                    </a:r>
                    <a:endParaRPr dirty="0">
                      <a:solidFill>
                        <a:srgbClr val="000000"/>
                      </a:solidFill>
                      <a:latin typeface="Arial"/>
                      <a:ea typeface="Arial"/>
                      <a:cs typeface="Arial"/>
                      <a:sym typeface="Arial"/>
                    </a:endParaRPr>
                  </a:p>
                  <a:p>
                    <a:pPr algn="ctr">
                      <a:buClr>
                        <a:srgbClr val="000000"/>
                      </a:buClr>
                      <a:buSzPts val="1200"/>
                    </a:pPr>
                    <a:r>
                      <a:rPr lang="en" sz="1600" dirty="0">
                        <a:solidFill>
                          <a:srgbClr val="000000"/>
                        </a:solidFill>
                        <a:latin typeface="Arial"/>
                        <a:ea typeface="Arial"/>
                        <a:cs typeface="Arial"/>
                        <a:sym typeface="Arial"/>
                      </a:rPr>
                      <a:t>(region: mostly Quebec)</a:t>
                    </a:r>
                    <a:endParaRPr sz="1867" dirty="0">
                      <a:solidFill>
                        <a:srgbClr val="000000"/>
                      </a:solidFill>
                      <a:latin typeface="Arial"/>
                      <a:ea typeface="Arial"/>
                      <a:cs typeface="Arial"/>
                      <a:sym typeface="Arial"/>
                    </a:endParaRPr>
                  </a:p>
                </p:txBody>
              </p:sp>
            </p:grpSp>
          </p:grpSp>
          <p:grpSp>
            <p:nvGrpSpPr>
              <p:cNvPr id="852" name="Google Shape;852;p125"/>
              <p:cNvGrpSpPr/>
              <p:nvPr/>
            </p:nvGrpSpPr>
            <p:grpSpPr>
              <a:xfrm>
                <a:off x="4126552" y="4155217"/>
                <a:ext cx="3514664" cy="1959614"/>
                <a:chOff x="4184117" y="3176263"/>
                <a:chExt cx="2598702" cy="1647242"/>
              </a:xfrm>
            </p:grpSpPr>
            <p:sp>
              <p:nvSpPr>
                <p:cNvPr id="853" name="Google Shape;853;p125"/>
                <p:cNvSpPr/>
                <p:nvPr/>
              </p:nvSpPr>
              <p:spPr>
                <a:xfrm>
                  <a:off x="4346592" y="3176263"/>
                  <a:ext cx="2354344" cy="1647242"/>
                </a:xfrm>
                <a:prstGeom prst="roundRect">
                  <a:avLst>
                    <a:gd name="adj" fmla="val 16667"/>
                  </a:avLst>
                </a:prstGeom>
                <a:noFill/>
                <a:ln w="25400" cap="flat" cmpd="sng">
                  <a:solidFill>
                    <a:srgbClr val="0B539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endParaRPr sz="1867" dirty="0">
                    <a:solidFill>
                      <a:srgbClr val="1E4E79"/>
                    </a:solidFill>
                    <a:latin typeface="Arial"/>
                    <a:ea typeface="Arial"/>
                    <a:cs typeface="Arial"/>
                    <a:sym typeface="Arial"/>
                  </a:endParaRPr>
                </a:p>
              </p:txBody>
            </p:sp>
            <p:sp>
              <p:nvSpPr>
                <p:cNvPr id="854" name="Google Shape;854;p125"/>
                <p:cNvSpPr txBox="1"/>
                <p:nvPr/>
              </p:nvSpPr>
              <p:spPr>
                <a:xfrm>
                  <a:off x="4184117" y="3226028"/>
                  <a:ext cx="2598702" cy="1034978"/>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dirty="0">
                      <a:solidFill>
                        <a:srgbClr val="000000"/>
                      </a:solidFill>
                      <a:latin typeface="Arial"/>
                      <a:ea typeface="Arial"/>
                      <a:cs typeface="Arial"/>
                      <a:sym typeface="Arial"/>
                    </a:rPr>
                    <a:t>Pacific Climate Impacts Consortium </a:t>
                  </a:r>
                  <a:r>
                    <a:rPr lang="en" u="sng" dirty="0">
                      <a:solidFill>
                        <a:srgbClr val="000000"/>
                      </a:solidFill>
                      <a:latin typeface="Arial"/>
                      <a:ea typeface="Arial"/>
                      <a:cs typeface="Arial"/>
                      <a:sym typeface="Arial"/>
                      <a:hlinkClick r:id="rId13"/>
                    </a:rPr>
                    <a:t>www.pacificclimate.org</a:t>
                  </a:r>
                  <a:endParaRPr dirty="0">
                    <a:solidFill>
                      <a:srgbClr val="000000"/>
                    </a:solidFill>
                    <a:latin typeface="Arial"/>
                    <a:ea typeface="Arial"/>
                    <a:cs typeface="Arial"/>
                    <a:sym typeface="Arial"/>
                  </a:endParaRPr>
                </a:p>
                <a:p>
                  <a:pPr algn="ctr">
                    <a:buClr>
                      <a:srgbClr val="000000"/>
                    </a:buClr>
                    <a:buSzPts val="1200"/>
                  </a:pPr>
                  <a:r>
                    <a:rPr lang="en" sz="1600" dirty="0">
                      <a:solidFill>
                        <a:srgbClr val="000000"/>
                      </a:solidFill>
                      <a:latin typeface="Arial"/>
                      <a:ea typeface="Arial"/>
                      <a:cs typeface="Arial"/>
                      <a:sym typeface="Arial"/>
                    </a:rPr>
                    <a:t>(region: mostly Pacific NW)</a:t>
                  </a:r>
                  <a:endParaRPr sz="1867" dirty="0">
                    <a:solidFill>
                      <a:srgbClr val="000000"/>
                    </a:solidFill>
                    <a:latin typeface="Arial"/>
                    <a:ea typeface="Arial"/>
                    <a:cs typeface="Arial"/>
                    <a:sym typeface="Arial"/>
                  </a:endParaRPr>
                </a:p>
              </p:txBody>
            </p:sp>
            <p:pic>
              <p:nvPicPr>
                <p:cNvPr id="855" name="Google Shape;855;p125"/>
                <p:cNvPicPr preferRelativeResize="0"/>
                <p:nvPr/>
              </p:nvPicPr>
              <p:blipFill rotWithShape="1">
                <a:blip r:embed="rId14">
                  <a:alphaModFix/>
                </a:blip>
                <a:srcRect/>
                <a:stretch/>
              </p:blipFill>
              <p:spPr>
                <a:xfrm>
                  <a:off x="4418548" y="4308630"/>
                  <a:ext cx="2183249" cy="271056"/>
                </a:xfrm>
                <a:prstGeom prst="rect">
                  <a:avLst/>
                </a:prstGeom>
                <a:noFill/>
                <a:ln>
                  <a:noFill/>
                </a:ln>
              </p:spPr>
            </p:pic>
          </p:grpSp>
          <p:grpSp>
            <p:nvGrpSpPr>
              <p:cNvPr id="9" name="Group 8"/>
              <p:cNvGrpSpPr/>
              <p:nvPr/>
            </p:nvGrpSpPr>
            <p:grpSpPr>
              <a:xfrm>
                <a:off x="9855224" y="4276352"/>
                <a:ext cx="2110492" cy="1723132"/>
                <a:chOff x="8488024" y="3986368"/>
                <a:chExt cx="2110492" cy="1723132"/>
              </a:xfrm>
            </p:grpSpPr>
            <p:sp>
              <p:nvSpPr>
                <p:cNvPr id="34" name="Google Shape;848;p125"/>
                <p:cNvSpPr/>
                <p:nvPr/>
              </p:nvSpPr>
              <p:spPr>
                <a:xfrm>
                  <a:off x="8540563" y="3986368"/>
                  <a:ext cx="2057953" cy="1723132"/>
                </a:xfrm>
                <a:prstGeom prst="roundRect">
                  <a:avLst>
                    <a:gd name="adj" fmla="val 16667"/>
                  </a:avLst>
                </a:prstGeom>
                <a:noFill/>
                <a:ln w="25400" cap="flat" cmpd="sng">
                  <a:solidFill>
                    <a:srgbClr val="0B539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endParaRPr sz="1867" dirty="0">
                    <a:solidFill>
                      <a:srgbClr val="1E4E79"/>
                    </a:solidFill>
                    <a:latin typeface="Arial"/>
                    <a:ea typeface="Arial"/>
                    <a:cs typeface="Arial"/>
                    <a:sym typeface="Arial"/>
                  </a:endParaRPr>
                </a:p>
              </p:txBody>
            </p:sp>
            <p:sp>
              <p:nvSpPr>
                <p:cNvPr id="35" name="Google Shape;851;p125"/>
                <p:cNvSpPr txBox="1"/>
                <p:nvPr/>
              </p:nvSpPr>
              <p:spPr>
                <a:xfrm>
                  <a:off x="8488024" y="4072149"/>
                  <a:ext cx="2105919" cy="923275"/>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dirty="0" smtClean="0">
                      <a:solidFill>
                        <a:srgbClr val="000000"/>
                      </a:solidFill>
                      <a:latin typeface="Arial"/>
                      <a:ea typeface="Arial"/>
                      <a:cs typeface="Arial"/>
                      <a:sym typeface="Arial"/>
                    </a:rPr>
                    <a:t>CLIMAtlantic</a:t>
                  </a:r>
                  <a:endParaRPr dirty="0">
                    <a:solidFill>
                      <a:srgbClr val="000000"/>
                    </a:solidFill>
                    <a:latin typeface="Arial"/>
                    <a:ea typeface="Arial"/>
                    <a:cs typeface="Arial"/>
                    <a:sym typeface="Arial"/>
                  </a:endParaRPr>
                </a:p>
                <a:p>
                  <a:pPr algn="ctr">
                    <a:buClr>
                      <a:srgbClr val="000000"/>
                    </a:buClr>
                    <a:buSzPts val="1400"/>
                  </a:pPr>
                  <a:r>
                    <a:rPr lang="en-CA" i="1" dirty="0" smtClean="0">
                      <a:solidFill>
                        <a:srgbClr val="000000"/>
                      </a:solidFill>
                      <a:latin typeface="Arial"/>
                      <a:ea typeface="Arial"/>
                      <a:cs typeface="Arial"/>
                      <a:sym typeface="Arial"/>
                    </a:rPr>
                    <a:t>Website coming</a:t>
                  </a:r>
                  <a:endParaRPr i="1" dirty="0">
                    <a:solidFill>
                      <a:srgbClr val="000000"/>
                    </a:solidFill>
                    <a:latin typeface="Arial"/>
                    <a:ea typeface="Arial"/>
                    <a:cs typeface="Arial"/>
                    <a:sym typeface="Arial"/>
                  </a:endParaRPr>
                </a:p>
                <a:p>
                  <a:pPr algn="ctr">
                    <a:buClr>
                      <a:srgbClr val="000000"/>
                    </a:buClr>
                    <a:buSzPts val="1200"/>
                  </a:pPr>
                  <a:r>
                    <a:rPr lang="en" sz="1600" dirty="0">
                      <a:solidFill>
                        <a:srgbClr val="000000"/>
                      </a:solidFill>
                      <a:latin typeface="Arial"/>
                      <a:ea typeface="Arial"/>
                      <a:cs typeface="Arial"/>
                      <a:sym typeface="Arial"/>
                    </a:rPr>
                    <a:t>(region: </a:t>
                  </a:r>
                  <a:r>
                    <a:rPr lang="en" sz="1600" dirty="0" smtClean="0">
                      <a:solidFill>
                        <a:srgbClr val="000000"/>
                      </a:solidFill>
                      <a:latin typeface="Arial"/>
                      <a:ea typeface="Arial"/>
                      <a:cs typeface="Arial"/>
                      <a:sym typeface="Arial"/>
                    </a:rPr>
                    <a:t>Atlantic)</a:t>
                  </a:r>
                  <a:endParaRPr sz="1867" dirty="0">
                    <a:solidFill>
                      <a:srgbClr val="000000"/>
                    </a:solidFill>
                    <a:latin typeface="Arial"/>
                    <a:ea typeface="Arial"/>
                    <a:cs typeface="Arial"/>
                    <a:sym typeface="Arial"/>
                  </a:endParaRPr>
                </a:p>
              </p:txBody>
            </p:sp>
          </p:grpSp>
          <p:grpSp>
            <p:nvGrpSpPr>
              <p:cNvPr id="42" name="Group 41"/>
              <p:cNvGrpSpPr/>
              <p:nvPr/>
            </p:nvGrpSpPr>
            <p:grpSpPr>
              <a:xfrm>
                <a:off x="7445918" y="4294951"/>
                <a:ext cx="2657311" cy="1704533"/>
                <a:chOff x="8567758" y="4056630"/>
                <a:chExt cx="2657311" cy="1704533"/>
              </a:xfrm>
            </p:grpSpPr>
            <p:pic>
              <p:nvPicPr>
                <p:cNvPr id="43" name="Picture 42" descr="C:\Users\MoghalZ\AppData\Local\Microsoft\Windows\INetCache\Content.MSO\B8B1BB9B.tmp"/>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22710" y="5082772"/>
                  <a:ext cx="2226345" cy="678391"/>
                </a:xfrm>
                <a:prstGeom prst="rect">
                  <a:avLst/>
                </a:prstGeom>
                <a:noFill/>
                <a:ln>
                  <a:noFill/>
                </a:ln>
              </p:spPr>
            </p:pic>
            <p:sp>
              <p:nvSpPr>
                <p:cNvPr id="44" name="Google Shape;848;p125"/>
                <p:cNvSpPr/>
                <p:nvPr/>
              </p:nvSpPr>
              <p:spPr>
                <a:xfrm>
                  <a:off x="8711923" y="4056630"/>
                  <a:ext cx="2254354" cy="1671469"/>
                </a:xfrm>
                <a:prstGeom prst="roundRect">
                  <a:avLst>
                    <a:gd name="adj" fmla="val 16667"/>
                  </a:avLst>
                </a:prstGeom>
                <a:noFill/>
                <a:ln w="25400" cap="flat" cmpd="sng">
                  <a:solidFill>
                    <a:srgbClr val="0B539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endParaRPr sz="1867" dirty="0">
                    <a:solidFill>
                      <a:srgbClr val="1E4E79"/>
                    </a:solidFill>
                    <a:latin typeface="Arial"/>
                    <a:ea typeface="Arial"/>
                    <a:cs typeface="Arial"/>
                    <a:sym typeface="Arial"/>
                  </a:endParaRPr>
                </a:p>
              </p:txBody>
            </p:sp>
            <p:sp>
              <p:nvSpPr>
                <p:cNvPr id="45" name="Google Shape;851;p125"/>
                <p:cNvSpPr txBox="1"/>
                <p:nvPr/>
              </p:nvSpPr>
              <p:spPr>
                <a:xfrm>
                  <a:off x="8567758" y="4131331"/>
                  <a:ext cx="2657311" cy="943922"/>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dirty="0" smtClean="0">
                      <a:solidFill>
                        <a:srgbClr val="000000"/>
                      </a:solidFill>
                      <a:latin typeface="Arial"/>
                      <a:ea typeface="Arial"/>
                      <a:cs typeface="Arial"/>
                      <a:sym typeface="Arial"/>
                    </a:rPr>
                    <a:t>ClimateWest</a:t>
                  </a:r>
                  <a:endParaRPr dirty="0">
                    <a:solidFill>
                      <a:srgbClr val="000000"/>
                    </a:solidFill>
                    <a:latin typeface="Arial"/>
                    <a:ea typeface="Arial"/>
                    <a:cs typeface="Arial"/>
                    <a:sym typeface="Arial"/>
                  </a:endParaRPr>
                </a:p>
                <a:p>
                  <a:pPr algn="ctr">
                    <a:buClr>
                      <a:srgbClr val="000000"/>
                    </a:buClr>
                    <a:buSzPts val="1400"/>
                  </a:pPr>
                  <a:r>
                    <a:rPr lang="en-CA" u="sng" dirty="0" smtClean="0">
                      <a:solidFill>
                        <a:srgbClr val="000000"/>
                      </a:solidFill>
                      <a:latin typeface="Arial"/>
                      <a:ea typeface="Arial"/>
                      <a:cs typeface="Arial"/>
                      <a:sym typeface="Arial"/>
                      <a:hlinkClick r:id="rId16"/>
                    </a:rPr>
                    <a:t>www.climatewest.ca</a:t>
                  </a:r>
                  <a:r>
                    <a:rPr lang="en-CA" u="sng" dirty="0" smtClean="0">
                      <a:solidFill>
                        <a:srgbClr val="000000"/>
                      </a:solidFill>
                      <a:latin typeface="Arial"/>
                      <a:ea typeface="Arial"/>
                      <a:cs typeface="Arial"/>
                      <a:sym typeface="Arial"/>
                    </a:rPr>
                    <a:t> </a:t>
                  </a:r>
                  <a:endParaRPr dirty="0">
                    <a:solidFill>
                      <a:srgbClr val="000000"/>
                    </a:solidFill>
                    <a:latin typeface="Arial"/>
                    <a:ea typeface="Arial"/>
                    <a:cs typeface="Arial"/>
                    <a:sym typeface="Arial"/>
                  </a:endParaRPr>
                </a:p>
                <a:p>
                  <a:pPr algn="ctr">
                    <a:buClr>
                      <a:srgbClr val="000000"/>
                    </a:buClr>
                    <a:buSzPts val="1200"/>
                  </a:pPr>
                  <a:r>
                    <a:rPr lang="en" sz="1600" dirty="0">
                      <a:solidFill>
                        <a:srgbClr val="000000"/>
                      </a:solidFill>
                      <a:latin typeface="Arial"/>
                      <a:ea typeface="Arial"/>
                      <a:cs typeface="Arial"/>
                      <a:sym typeface="Arial"/>
                    </a:rPr>
                    <a:t>(region: </a:t>
                  </a:r>
                  <a:r>
                    <a:rPr lang="en" sz="1600" dirty="0" smtClean="0">
                      <a:solidFill>
                        <a:srgbClr val="000000"/>
                      </a:solidFill>
                      <a:latin typeface="Arial"/>
                      <a:ea typeface="Arial"/>
                      <a:cs typeface="Arial"/>
                      <a:sym typeface="Arial"/>
                    </a:rPr>
                    <a:t>Prairies)</a:t>
                  </a:r>
                  <a:endParaRPr sz="1867" dirty="0">
                    <a:solidFill>
                      <a:srgbClr val="000000"/>
                    </a:solidFill>
                    <a:latin typeface="Arial"/>
                    <a:ea typeface="Arial"/>
                    <a:cs typeface="Arial"/>
                    <a:sym typeface="Arial"/>
                  </a:endParaRPr>
                </a:p>
              </p:txBody>
            </p:sp>
          </p:grpSp>
        </p:grpSp>
      </p:grpSp>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39984" y="5407268"/>
            <a:ext cx="1902798" cy="453587"/>
          </a:xfrm>
          <a:prstGeom prst="rect">
            <a:avLst/>
          </a:prstGeom>
        </p:spPr>
      </p:pic>
    </p:spTree>
    <p:extLst>
      <p:ext uri="{BB962C8B-B14F-4D97-AF65-F5344CB8AC3E}">
        <p14:creationId xmlns:p14="http://schemas.microsoft.com/office/powerpoint/2010/main" val="8356078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023" y="1149000"/>
            <a:ext cx="11073872" cy="1303905"/>
          </a:xfrm>
        </p:spPr>
        <p:txBody>
          <a:bodyPr/>
          <a:lstStyle/>
          <a:p>
            <a:pPr algn="ctr"/>
            <a:r>
              <a:rPr lang="en-US" dirty="0" smtClean="0"/>
              <a:t>Thank you / Questions</a:t>
            </a:r>
            <a:endParaRPr lang="en-CA" dirty="0"/>
          </a:p>
        </p:txBody>
      </p:sp>
      <p:graphicFrame>
        <p:nvGraphicFramePr>
          <p:cNvPr id="4" name="Table 3"/>
          <p:cNvGraphicFramePr>
            <a:graphicFrameLocks noGrp="1"/>
          </p:cNvGraphicFramePr>
          <p:nvPr>
            <p:extLst/>
          </p:nvPr>
        </p:nvGraphicFramePr>
        <p:xfrm>
          <a:off x="2205083" y="2951995"/>
          <a:ext cx="7980316" cy="2621280"/>
        </p:xfrm>
        <a:graphic>
          <a:graphicData uri="http://schemas.openxmlformats.org/drawingml/2006/table">
            <a:tbl>
              <a:tblPr firstRow="1" bandRow="1">
                <a:tableStyleId>{5DA37D80-6434-44D0-A028-1B22A696006F}</a:tableStyleId>
              </a:tblPr>
              <a:tblGrid>
                <a:gridCol w="3990158">
                  <a:extLst>
                    <a:ext uri="{9D8B030D-6E8A-4147-A177-3AD203B41FA5}">
                      <a16:colId xmlns:a16="http://schemas.microsoft.com/office/drawing/2014/main" val="755571575"/>
                    </a:ext>
                  </a:extLst>
                </a:gridCol>
                <a:gridCol w="3990158">
                  <a:extLst>
                    <a:ext uri="{9D8B030D-6E8A-4147-A177-3AD203B41FA5}">
                      <a16:colId xmlns:a16="http://schemas.microsoft.com/office/drawing/2014/main" val="2215646353"/>
                    </a:ext>
                  </a:extLst>
                </a:gridCol>
              </a:tblGrid>
              <a:tr h="2502131">
                <a:tc>
                  <a:txBody>
                    <a:bodyPr/>
                    <a:lstStyle/>
                    <a:p>
                      <a:pPr lvl="0" algn="l" defTabSz="914400" eaLnBrk="1" fontAlgn="auto" hangingPunct="1">
                        <a:spcAft>
                          <a:spcPts val="0"/>
                        </a:spcAft>
                        <a:buClrTx/>
                      </a:pPr>
                      <a:r>
                        <a:rPr lang="en-US" sz="2000" b="1" u="none" dirty="0" smtClean="0">
                          <a:solidFill>
                            <a:schemeClr val="bg1"/>
                          </a:solidFill>
                          <a:latin typeface="Century Gothic" panose="020B0502020202020204" pitchFamily="34" charset="0"/>
                          <a:cs typeface="Calibri" panose="020F0502020204030204" pitchFamily="34" charset="0"/>
                        </a:rPr>
                        <a:t>Website</a:t>
                      </a:r>
                    </a:p>
                    <a:p>
                      <a:pPr lvl="0" defTabSz="914400" eaLnBrk="1" fontAlgn="auto" hangingPunct="1">
                        <a:spcAft>
                          <a:spcPts val="0"/>
                        </a:spcAft>
                        <a:buClrTx/>
                      </a:pPr>
                      <a:endParaRPr lang="en-US" sz="1800" b="0" dirty="0" smtClean="0">
                        <a:solidFill>
                          <a:schemeClr val="bg1"/>
                        </a:solidFill>
                        <a:latin typeface="Calibri" panose="020F0502020204030204" pitchFamily="34" charset="0"/>
                        <a:cs typeface="Calibri" panose="020F0502020204030204" pitchFamily="34" charset="0"/>
                      </a:endParaRPr>
                    </a:p>
                    <a:p>
                      <a:pPr lvl="0" defTabSz="914400" eaLnBrk="1" fontAlgn="auto" hangingPunct="1">
                        <a:spcAft>
                          <a:spcPts val="0"/>
                        </a:spcAft>
                        <a:buClrTx/>
                      </a:pPr>
                      <a:r>
                        <a:rPr lang="en-US" sz="2000" b="0" dirty="0" smtClean="0">
                          <a:solidFill>
                            <a:schemeClr val="bg1"/>
                          </a:solidFill>
                          <a:latin typeface="Calibri" panose="020F0502020204030204" pitchFamily="34" charset="0"/>
                          <a:cs typeface="Calibri" panose="020F0502020204030204" pitchFamily="34" charset="0"/>
                        </a:rPr>
                        <a:t>English: </a:t>
                      </a:r>
                    </a:p>
                    <a:p>
                      <a:pPr lvl="0" defTabSz="914400" eaLnBrk="1" fontAlgn="auto" hangingPunct="1">
                        <a:spcAft>
                          <a:spcPts val="0"/>
                        </a:spcAft>
                        <a:buClrTx/>
                      </a:pPr>
                      <a:r>
                        <a:rPr lang="en-US" sz="2000" b="0" i="1" dirty="0" smtClean="0">
                          <a:solidFill>
                            <a:schemeClr val="bg1"/>
                          </a:solidFill>
                          <a:latin typeface="Calibri" panose="020F0502020204030204" pitchFamily="34" charset="0"/>
                          <a:cs typeface="Calibri" panose="020F0502020204030204" pitchFamily="34" charset="0"/>
                        </a:rPr>
                        <a:t>canada.ca/climate-services</a:t>
                      </a:r>
                    </a:p>
                    <a:p>
                      <a:pPr lvl="0" defTabSz="914400" eaLnBrk="1" fontAlgn="auto" hangingPunct="1">
                        <a:spcAft>
                          <a:spcPts val="0"/>
                        </a:spcAft>
                        <a:buClrTx/>
                      </a:pPr>
                      <a:endParaRPr lang="en-US" sz="2000" b="0" dirty="0" smtClean="0">
                        <a:solidFill>
                          <a:schemeClr val="bg1"/>
                        </a:solidFill>
                        <a:latin typeface="Calibri" panose="020F0502020204030204" pitchFamily="34" charset="0"/>
                        <a:cs typeface="Calibri" panose="020F0502020204030204" pitchFamily="34" charset="0"/>
                      </a:endParaRPr>
                    </a:p>
                    <a:p>
                      <a:pPr lvl="0" defTabSz="914400" eaLnBrk="1" fontAlgn="auto" hangingPunct="1">
                        <a:spcAft>
                          <a:spcPts val="0"/>
                        </a:spcAft>
                        <a:buClrTx/>
                      </a:pPr>
                      <a:r>
                        <a:rPr lang="en-US" sz="2000" b="0" dirty="0" err="1" smtClean="0">
                          <a:solidFill>
                            <a:schemeClr val="bg1"/>
                          </a:solidFill>
                          <a:latin typeface="Calibri" panose="020F0502020204030204" pitchFamily="34" charset="0"/>
                          <a:cs typeface="Calibri" panose="020F0502020204030204" pitchFamily="34" charset="0"/>
                        </a:rPr>
                        <a:t>Français</a:t>
                      </a:r>
                      <a:r>
                        <a:rPr lang="en-US" sz="2000" b="0" dirty="0" smtClean="0">
                          <a:solidFill>
                            <a:schemeClr val="bg1"/>
                          </a:solidFill>
                          <a:latin typeface="Calibri" panose="020F0502020204030204" pitchFamily="34" charset="0"/>
                          <a:cs typeface="Calibri" panose="020F0502020204030204" pitchFamily="34" charset="0"/>
                        </a:rPr>
                        <a:t>: </a:t>
                      </a:r>
                    </a:p>
                    <a:p>
                      <a:pPr lvl="0" defTabSz="914400" eaLnBrk="1" fontAlgn="auto" hangingPunct="1">
                        <a:spcAft>
                          <a:spcPts val="0"/>
                        </a:spcAft>
                        <a:buClrTx/>
                      </a:pPr>
                      <a:r>
                        <a:rPr lang="en-US" sz="2000" b="0" i="1" dirty="0" smtClean="0">
                          <a:solidFill>
                            <a:schemeClr val="bg1"/>
                          </a:solidFill>
                          <a:latin typeface="Calibri" panose="020F0502020204030204" pitchFamily="34" charset="0"/>
                          <a:cs typeface="Calibri" panose="020F0502020204030204" pitchFamily="34" charset="0"/>
                        </a:rPr>
                        <a:t>canada.ca/services-climatiques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lvl="0" algn="l" defTabSz="914400" rtl="0" eaLnBrk="1" fontAlgn="auto" latinLnBrk="0" hangingPunct="1">
                        <a:spcAft>
                          <a:spcPts val="0"/>
                        </a:spcAft>
                        <a:buClrTx/>
                      </a:pPr>
                      <a:r>
                        <a:rPr lang="en-US" sz="2000" b="1" u="none" kern="1200" dirty="0" smtClean="0">
                          <a:solidFill>
                            <a:schemeClr val="bg1"/>
                          </a:solidFill>
                          <a:latin typeface="Century Gothic" panose="020B0502020202020204" pitchFamily="34" charset="0"/>
                          <a:ea typeface="+mn-ea"/>
                          <a:cs typeface="Calibri" panose="020F0502020204030204" pitchFamily="34" charset="0"/>
                        </a:rPr>
                        <a:t>Climate Services Support Desk</a:t>
                      </a:r>
                    </a:p>
                    <a:p>
                      <a:pPr algn="ctr"/>
                      <a:r>
                        <a:rPr lang="en-US" u="sng" dirty="0" smtClean="0">
                          <a:solidFill>
                            <a:schemeClr val="bg1"/>
                          </a:solidFill>
                          <a:latin typeface="Calibri" panose="020F0502020204030204" pitchFamily="34" charset="0"/>
                          <a:cs typeface="Calibri" panose="020F0502020204030204" pitchFamily="34" charset="0"/>
                        </a:rPr>
                        <a:t> </a:t>
                      </a:r>
                    </a:p>
                    <a:p>
                      <a:pPr algn="ctr"/>
                      <a:endParaRPr lang="en-US" dirty="0" smtClean="0">
                        <a:solidFill>
                          <a:schemeClr val="bg1"/>
                        </a:solidFill>
                        <a:latin typeface="Calibri" panose="020F0502020204030204" pitchFamily="34" charset="0"/>
                        <a:cs typeface="Calibri" panose="020F0502020204030204" pitchFamily="34" charset="0"/>
                      </a:endParaRPr>
                    </a:p>
                    <a:p>
                      <a:pPr algn="l"/>
                      <a:r>
                        <a:rPr lang="en-CA" sz="1800" dirty="0" smtClean="0">
                          <a:solidFill>
                            <a:schemeClr val="bg1"/>
                          </a:solidFill>
                          <a:latin typeface="Calibri" panose="020F0502020204030204" pitchFamily="34" charset="0"/>
                          <a:cs typeface="Calibri" panose="020F0502020204030204" pitchFamily="34" charset="0"/>
                        </a:rPr>
                        <a:t>	</a:t>
                      </a:r>
                      <a:r>
                        <a:rPr lang="en-CA" sz="2000" b="0" dirty="0" smtClean="0">
                          <a:solidFill>
                            <a:schemeClr val="bg1"/>
                          </a:solidFill>
                          <a:latin typeface="Calibri" panose="020F0502020204030204" pitchFamily="34" charset="0"/>
                          <a:cs typeface="Calibri" panose="020F0502020204030204" pitchFamily="34" charset="0"/>
                        </a:rPr>
                        <a:t>1-833-517-0376 </a:t>
                      </a:r>
                      <a:endParaRPr lang="en-US" sz="2000" b="0" dirty="0" smtClean="0">
                        <a:solidFill>
                          <a:schemeClr val="bg1"/>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800" dirty="0" smtClean="0">
                        <a:solidFill>
                          <a:schemeClr val="bg1"/>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800" dirty="0" smtClean="0">
                        <a:solidFill>
                          <a:schemeClr val="bg1"/>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3600" i="1" dirty="0" smtClean="0">
                          <a:solidFill>
                            <a:schemeClr val="bg1"/>
                          </a:solidFill>
                          <a:latin typeface="Calibri" panose="020F0502020204030204" pitchFamily="34" charset="0"/>
                          <a:cs typeface="Calibri" panose="020F0502020204030204" pitchFamily="34" charset="0"/>
                        </a:rPr>
                        <a:t>  @</a:t>
                      </a:r>
                      <a:r>
                        <a:rPr lang="en-CA" sz="1800" i="0" baseline="0" dirty="0" smtClean="0">
                          <a:solidFill>
                            <a:schemeClr val="bg1"/>
                          </a:solidFill>
                          <a:latin typeface="Calibri" panose="020F0502020204030204" pitchFamily="34" charset="0"/>
                          <a:cs typeface="Calibri" panose="020F0502020204030204" pitchFamily="34" charset="0"/>
                        </a:rPr>
                        <a:t>   	</a:t>
                      </a:r>
                      <a:r>
                        <a:rPr lang="en-CA" sz="2000" b="0" dirty="0" smtClean="0">
                          <a:solidFill>
                            <a:schemeClr val="bg1"/>
                          </a:solidFill>
                          <a:latin typeface="Calibri" panose="020F0502020204030204" pitchFamily="34" charset="0"/>
                          <a:cs typeface="Calibri" panose="020F0502020204030204" pitchFamily="34" charset="0"/>
                        </a:rPr>
                        <a:t>ccsc-cccs@ec.gc.ca</a:t>
                      </a:r>
                    </a:p>
                    <a:p>
                      <a:endParaRPr lang="en-CA" dirty="0" smtClean="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41477477"/>
                  </a:ext>
                </a:extLst>
              </a:tr>
            </a:tbl>
          </a:graphicData>
        </a:graphic>
      </p:graphicFrame>
      <p:pic>
        <p:nvPicPr>
          <p:cNvPr id="5" name="Picture 2" descr="C:\Users\chengl\AppData\Local\Microsoft\Windows\INetCache\IE\3QSTPN4N\6xqFT[1].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71650" y="3726419"/>
            <a:ext cx="472447" cy="42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06516" y="6292558"/>
            <a:ext cx="1150569" cy="365125"/>
          </a:xfrm>
          <a:prstGeom prst="rect">
            <a:avLst/>
          </a:prstGeom>
        </p:spPr>
        <p:txBody>
          <a:bodyPr/>
          <a:lstStyle/>
          <a:p>
            <a:fld id="{3BD665AE-76F4-4BDF-A143-AC02A32F0E1D}" type="slidenum">
              <a:rPr lang="en-CA" smtClean="0"/>
              <a:pPr/>
              <a:t>3</a:t>
            </a:fld>
            <a:endParaRPr lang="en-CA" dirty="0"/>
          </a:p>
        </p:txBody>
      </p:sp>
      <p:grpSp>
        <p:nvGrpSpPr>
          <p:cNvPr id="5" name="Group 4"/>
          <p:cNvGrpSpPr/>
          <p:nvPr/>
        </p:nvGrpSpPr>
        <p:grpSpPr>
          <a:xfrm>
            <a:off x="1553067" y="663657"/>
            <a:ext cx="8708869" cy="5502863"/>
            <a:chOff x="238549" y="821797"/>
            <a:chExt cx="8479565" cy="5357973"/>
          </a:xfrm>
        </p:grpSpPr>
        <p:grpSp>
          <p:nvGrpSpPr>
            <p:cNvPr id="6" name="Group 5"/>
            <p:cNvGrpSpPr/>
            <p:nvPr/>
          </p:nvGrpSpPr>
          <p:grpSpPr>
            <a:xfrm>
              <a:off x="238549" y="821797"/>
              <a:ext cx="8479565" cy="5357973"/>
              <a:chOff x="238549" y="821797"/>
              <a:chExt cx="8479565" cy="5357973"/>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549" y="821797"/>
                <a:ext cx="8479010" cy="5357973"/>
              </a:xfrm>
              <a:prstGeom prst="rect">
                <a:avLst/>
              </a:prstGeom>
            </p:spPr>
          </p:pic>
          <p:pic>
            <p:nvPicPr>
              <p:cNvPr id="9" name="Google Shape;420;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05031" y="921434"/>
                <a:ext cx="1245603" cy="815927"/>
              </a:xfrm>
              <a:prstGeom prst="rect">
                <a:avLst/>
              </a:prstGeom>
              <a:noFill/>
              <a:ln>
                <a:noFill/>
              </a:ln>
            </p:spPr>
          </p:pic>
          <p:pic>
            <p:nvPicPr>
              <p:cNvPr id="10" name="Google Shape;422;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88855" y="2038327"/>
                <a:ext cx="1329397" cy="892928"/>
              </a:xfrm>
              <a:prstGeom prst="rect">
                <a:avLst/>
              </a:prstGeom>
              <a:noFill/>
              <a:ln>
                <a:noFill/>
              </a:ln>
            </p:spPr>
          </p:pic>
          <p:pic>
            <p:nvPicPr>
              <p:cNvPr id="11" name="Google Shape;425;p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202657" y="3270739"/>
                <a:ext cx="1515457" cy="1026036"/>
              </a:xfrm>
              <a:prstGeom prst="rect">
                <a:avLst/>
              </a:prstGeom>
              <a:noFill/>
              <a:ln>
                <a:noFill/>
              </a:ln>
            </p:spPr>
          </p:pic>
          <p:pic>
            <p:nvPicPr>
              <p:cNvPr id="12" name="Google Shape;427;p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678361" y="3442215"/>
                <a:ext cx="1109301" cy="854560"/>
              </a:xfrm>
              <a:prstGeom prst="rect">
                <a:avLst/>
              </a:prstGeom>
              <a:noFill/>
              <a:ln>
                <a:noFill/>
              </a:ln>
            </p:spPr>
          </p:pic>
          <p:pic>
            <p:nvPicPr>
              <p:cNvPr id="13" name="Google Shape;429;p1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63779" y="3978442"/>
                <a:ext cx="1066616" cy="672255"/>
              </a:xfrm>
              <a:prstGeom prst="rect">
                <a:avLst/>
              </a:prstGeom>
              <a:noFill/>
              <a:ln>
                <a:noFill/>
              </a:ln>
            </p:spPr>
          </p:pic>
          <p:pic>
            <p:nvPicPr>
              <p:cNvPr id="14" name="Google Shape;431;p10" descr="An aerial shot of the Ruskin Dam and Powerhouse before the upgrade project started. "/>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419953" y="4007803"/>
                <a:ext cx="1186101" cy="733009"/>
              </a:xfrm>
              <a:prstGeom prst="rect">
                <a:avLst/>
              </a:prstGeom>
              <a:noFill/>
              <a:ln>
                <a:noFill/>
              </a:ln>
            </p:spPr>
          </p:pic>
          <p:pic>
            <p:nvPicPr>
              <p:cNvPr id="15" name="Picture 14"/>
              <p:cNvPicPr preferRelativeResize="0">
                <a:picLocks/>
              </p:cNvPicPr>
              <p:nvPr/>
            </p:nvPicPr>
            <p:blipFill>
              <a:blip r:embed="rId10" cstate="screen">
                <a:extLst>
                  <a:ext uri="{28A0092B-C50C-407E-A947-70E740481C1C}">
                    <a14:useLocalDpi xmlns:a14="http://schemas.microsoft.com/office/drawing/2010/main"/>
                  </a:ext>
                </a:extLst>
              </a:blip>
              <a:stretch>
                <a:fillRect/>
              </a:stretch>
            </p:blipFill>
            <p:spPr>
              <a:xfrm>
                <a:off x="2280642" y="1423182"/>
                <a:ext cx="1204238" cy="685018"/>
              </a:xfrm>
              <a:prstGeom prst="rect">
                <a:avLst/>
              </a:prstGeom>
            </p:spPr>
          </p:pic>
          <p:pic>
            <p:nvPicPr>
              <p:cNvPr id="16" name="Picture 1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329521" y="1946357"/>
                <a:ext cx="773804" cy="781604"/>
              </a:xfrm>
              <a:prstGeom prst="rect">
                <a:avLst/>
              </a:prstGeom>
            </p:spPr>
          </p:pic>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86693" y="2311400"/>
                <a:ext cx="1021835" cy="691383"/>
              </a:xfrm>
              <a:prstGeom prst="rect">
                <a:avLst/>
              </a:prstGeom>
            </p:spPr>
          </p:pic>
          <p:pic>
            <p:nvPicPr>
              <p:cNvPr id="18" name="Picture 17"/>
              <p:cNvPicPr preferRelativeResize="0">
                <a:picLocks/>
              </p:cNvPicPr>
              <p:nvPr/>
            </p:nvPicPr>
            <p:blipFill rotWithShape="1">
              <a:blip r:embed="rId13" cstate="screen">
                <a:extLst>
                  <a:ext uri="{28A0092B-C50C-407E-A947-70E740481C1C}">
                    <a14:useLocalDpi xmlns:a14="http://schemas.microsoft.com/office/drawing/2010/main"/>
                  </a:ext>
                </a:extLst>
              </a:blip>
              <a:srcRect/>
              <a:stretch/>
            </p:blipFill>
            <p:spPr>
              <a:xfrm>
                <a:off x="2165685" y="2997703"/>
                <a:ext cx="894613" cy="789185"/>
              </a:xfrm>
              <a:prstGeom prst="rect">
                <a:avLst/>
              </a:prstGeom>
            </p:spPr>
          </p:pic>
          <p:pic>
            <p:nvPicPr>
              <p:cNvPr id="19" name="Picture 18"/>
              <p:cNvPicPr preferRelativeResize="0">
                <a:picLocks/>
              </p:cNvPicPr>
              <p:nvPr/>
            </p:nvPicPr>
            <p:blipFill rotWithShape="1">
              <a:blip r:embed="rId14" cstate="screen">
                <a:extLst>
                  <a:ext uri="{28A0092B-C50C-407E-A947-70E740481C1C}">
                    <a14:useLocalDpi xmlns:a14="http://schemas.microsoft.com/office/drawing/2010/main"/>
                  </a:ext>
                </a:extLst>
              </a:blip>
              <a:srcRect/>
              <a:stretch/>
            </p:blipFill>
            <p:spPr>
              <a:xfrm>
                <a:off x="4208528" y="4840706"/>
                <a:ext cx="1141514" cy="721894"/>
              </a:xfrm>
              <a:prstGeom prst="rect">
                <a:avLst/>
              </a:prstGeom>
            </p:spPr>
          </p:pic>
          <p:pic>
            <p:nvPicPr>
              <p:cNvPr id="20" name="Picture 4" descr="Image result for toronto sunny day"/>
              <p:cNvPicPr preferRelativeResize="0">
                <a:picLocks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flipH="1">
                <a:off x="5522494" y="5213684"/>
                <a:ext cx="935069" cy="72223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736468" y="5010582"/>
              <a:ext cx="1112792" cy="764575"/>
            </a:xfrm>
            <a:prstGeom prst="rect">
              <a:avLst/>
            </a:prstGeom>
          </p:spPr>
        </p:pic>
      </p:grpSp>
      <p:sp>
        <p:nvSpPr>
          <p:cNvPr id="21" name="Rectangle 20"/>
          <p:cNvSpPr/>
          <p:nvPr/>
        </p:nvSpPr>
        <p:spPr>
          <a:xfrm>
            <a:off x="5733292" y="6312074"/>
            <a:ext cx="5348508" cy="200055"/>
          </a:xfrm>
          <a:prstGeom prst="rect">
            <a:avLst/>
          </a:prstGeom>
        </p:spPr>
        <p:txBody>
          <a:bodyPr wrap="square">
            <a:spAutoFit/>
          </a:bodyPr>
          <a:lstStyle/>
          <a:p>
            <a:r>
              <a:rPr lang="en-CA" sz="700" dirty="0">
                <a:solidFill>
                  <a:schemeClr val="tx1">
                    <a:lumMod val="65000"/>
                    <a:lumOff val="35000"/>
                  </a:schemeClr>
                </a:solidFill>
              </a:rPr>
              <a:t>Figure Sources: Agriculture and </a:t>
            </a:r>
            <a:r>
              <a:rPr lang="en-CA" sz="700" dirty="0" err="1">
                <a:solidFill>
                  <a:schemeClr val="tx1">
                    <a:lumMod val="65000"/>
                    <a:lumOff val="35000"/>
                  </a:schemeClr>
                </a:solidFill>
              </a:rPr>
              <a:t>Agri</a:t>
            </a:r>
            <a:r>
              <a:rPr lang="en-CA" sz="700" dirty="0">
                <a:solidFill>
                  <a:schemeClr val="tx1">
                    <a:lumMod val="65000"/>
                    <a:lumOff val="35000"/>
                  </a:schemeClr>
                </a:solidFill>
              </a:rPr>
              <a:t>-food Canada, </a:t>
            </a:r>
            <a:r>
              <a:rPr lang="en-CA" sz="700" dirty="0" err="1">
                <a:solidFill>
                  <a:schemeClr val="tx1">
                    <a:lumMod val="65000"/>
                    <a:lumOff val="35000"/>
                  </a:schemeClr>
                </a:solidFill>
              </a:rPr>
              <a:t>SmartICE</a:t>
            </a:r>
            <a:r>
              <a:rPr lang="en-CA" sz="700" dirty="0">
                <a:solidFill>
                  <a:schemeClr val="tx1">
                    <a:lumMod val="65000"/>
                    <a:lumOff val="35000"/>
                  </a:schemeClr>
                </a:solidFill>
              </a:rPr>
              <a:t>, Wikipedia, Wikimedia, </a:t>
            </a:r>
            <a:r>
              <a:rPr lang="en-CA" sz="700" dirty="0" err="1">
                <a:solidFill>
                  <a:schemeClr val="tx1">
                    <a:lumMod val="65000"/>
                    <a:lumOff val="35000"/>
                  </a:schemeClr>
                </a:solidFill>
              </a:rPr>
              <a:t>Ouranos</a:t>
            </a:r>
            <a:r>
              <a:rPr lang="en-CA" sz="700" dirty="0">
                <a:solidFill>
                  <a:schemeClr val="tx1">
                    <a:lumMod val="65000"/>
                    <a:lumOff val="35000"/>
                  </a:schemeClr>
                </a:solidFill>
              </a:rPr>
              <a:t>, BC Hydro, </a:t>
            </a:r>
            <a:r>
              <a:rPr lang="en-CA" sz="700" dirty="0" err="1">
                <a:solidFill>
                  <a:schemeClr val="tx1">
                    <a:lumMod val="65000"/>
                    <a:lumOff val="35000"/>
                  </a:schemeClr>
                </a:solidFill>
              </a:rPr>
              <a:t>flickr</a:t>
            </a:r>
            <a:endParaRPr lang="en-US" sz="700" dirty="0">
              <a:solidFill>
                <a:schemeClr val="tx1">
                  <a:lumMod val="65000"/>
                  <a:lumOff val="35000"/>
                </a:schemeClr>
              </a:solidFill>
            </a:endParaRPr>
          </a:p>
        </p:txBody>
      </p:sp>
      <p:sp>
        <p:nvSpPr>
          <p:cNvPr id="22" name="Title 1"/>
          <p:cNvSpPr txBox="1">
            <a:spLocks/>
          </p:cNvSpPr>
          <p:nvPr/>
        </p:nvSpPr>
        <p:spPr>
          <a:xfrm>
            <a:off x="192657" y="215999"/>
            <a:ext cx="318284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6"/>
                </a:solidFill>
              </a:rPr>
              <a:t>Climate Change Impacts</a:t>
            </a:r>
            <a:endParaRPr lang="en-CA" sz="3600" dirty="0">
              <a:solidFill>
                <a:schemeClr val="accent6"/>
              </a:solidFill>
            </a:endParaRPr>
          </a:p>
        </p:txBody>
      </p:sp>
    </p:spTree>
    <p:extLst>
      <p:ext uri="{BB962C8B-B14F-4D97-AF65-F5344CB8AC3E}">
        <p14:creationId xmlns:p14="http://schemas.microsoft.com/office/powerpoint/2010/main" val="4197174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555" y="1881260"/>
            <a:ext cx="6413556" cy="3521227"/>
          </a:xfrm>
        </p:spPr>
        <p:txBody>
          <a:bodyPr/>
          <a:lstStyle/>
          <a:p>
            <a:pPr lvl="1" indent="0">
              <a:buNone/>
            </a:pPr>
            <a:endParaRPr lang="en-CA" sz="2400" b="1" i="1" dirty="0" smtClean="0"/>
          </a:p>
          <a:p>
            <a:pPr lvl="1" indent="0">
              <a:buNone/>
            </a:pPr>
            <a:r>
              <a:rPr lang="en-CA" sz="2400" b="1" i="1" dirty="0" smtClean="0"/>
              <a:t>Role of Canadian Centre for Climate Services:</a:t>
            </a:r>
          </a:p>
          <a:p>
            <a:pPr marL="1143000" lvl="1"/>
            <a:r>
              <a:rPr lang="en-CA" b="0" dirty="0" smtClean="0"/>
              <a:t>Access to historical climate data</a:t>
            </a:r>
          </a:p>
          <a:p>
            <a:pPr marL="1143000" lvl="1"/>
            <a:r>
              <a:rPr lang="en-CA" b="0" dirty="0" smtClean="0"/>
              <a:t>Access to future climate projections</a:t>
            </a:r>
          </a:p>
          <a:p>
            <a:pPr marL="1143000" lvl="1"/>
            <a:r>
              <a:rPr lang="en-CA" b="0" dirty="0" smtClean="0"/>
              <a:t>Tailored products</a:t>
            </a:r>
          </a:p>
          <a:p>
            <a:pPr marL="1143000" lvl="1"/>
            <a:r>
              <a:rPr lang="en-CA" b="0" dirty="0" smtClean="0"/>
              <a:t>Resources and information</a:t>
            </a:r>
          </a:p>
          <a:p>
            <a:pPr marL="1143000" lvl="1"/>
            <a:r>
              <a:rPr lang="en-CA" b="0" dirty="0" smtClean="0"/>
              <a:t>Training and support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28220" y="981246"/>
            <a:ext cx="4860988" cy="5412431"/>
          </a:xfrm>
          <a:prstGeom prst="rect">
            <a:avLst/>
          </a:prstGeom>
        </p:spPr>
      </p:pic>
      <p:sp>
        <p:nvSpPr>
          <p:cNvPr id="6" name="Slide Number Placeholder 3"/>
          <p:cNvSpPr>
            <a:spLocks noGrp="1"/>
          </p:cNvSpPr>
          <p:nvPr>
            <p:ph type="sldNum" sz="quarter" idx="12"/>
          </p:nvPr>
        </p:nvSpPr>
        <p:spPr>
          <a:xfrm>
            <a:off x="10506516" y="6292558"/>
            <a:ext cx="1150569" cy="365125"/>
          </a:xfrm>
          <a:prstGeom prst="rect">
            <a:avLst/>
          </a:prstGeom>
        </p:spPr>
        <p:txBody>
          <a:bodyPr/>
          <a:lstStyle/>
          <a:p>
            <a:fld id="{3BD665AE-76F4-4BDF-A143-AC02A32F0E1D}" type="slidenum">
              <a:rPr lang="en-CA" smtClean="0"/>
              <a:pPr/>
              <a:t>4</a:t>
            </a:fld>
            <a:endParaRPr lang="en-CA" dirty="0"/>
          </a:p>
        </p:txBody>
      </p:sp>
      <p:sp>
        <p:nvSpPr>
          <p:cNvPr id="2" name="Title 1"/>
          <p:cNvSpPr>
            <a:spLocks noGrp="1"/>
          </p:cNvSpPr>
          <p:nvPr>
            <p:ph type="title"/>
          </p:nvPr>
        </p:nvSpPr>
        <p:spPr>
          <a:xfrm>
            <a:off x="684285" y="714638"/>
            <a:ext cx="10972800" cy="834819"/>
          </a:xfrm>
        </p:spPr>
        <p:txBody>
          <a:bodyPr/>
          <a:lstStyle/>
          <a:p>
            <a:r>
              <a:rPr lang="en-CA" dirty="0" smtClean="0"/>
              <a:t>Climate Data Informs Adaptation</a:t>
            </a:r>
            <a:endParaRPr lang="en-CA" dirty="0"/>
          </a:p>
        </p:txBody>
      </p:sp>
    </p:spTree>
    <p:extLst>
      <p:ext uri="{BB962C8B-B14F-4D97-AF65-F5344CB8AC3E}">
        <p14:creationId xmlns:p14="http://schemas.microsoft.com/office/powerpoint/2010/main" val="2572835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7668" y="2997329"/>
            <a:ext cx="4991960" cy="2734656"/>
          </a:xfrm>
          <a:prstGeom prst="rect">
            <a:avLst/>
          </a:prstGeom>
        </p:spPr>
      </p:pic>
      <p:sp>
        <p:nvSpPr>
          <p:cNvPr id="3" name="Title 2"/>
          <p:cNvSpPr>
            <a:spLocks noGrp="1"/>
          </p:cNvSpPr>
          <p:nvPr>
            <p:ph type="title"/>
          </p:nvPr>
        </p:nvSpPr>
        <p:spPr/>
        <p:txBody>
          <a:bodyPr>
            <a:normAutofit/>
          </a:bodyPr>
          <a:lstStyle/>
          <a:p>
            <a:pPr algn="ctr"/>
            <a:r>
              <a:rPr lang="en-US" dirty="0" smtClean="0"/>
              <a:t>Decision Makers Have Many Questions…</a:t>
            </a:r>
            <a:endParaRPr lang="en-US" dirty="0"/>
          </a:p>
        </p:txBody>
      </p:sp>
      <p:sp>
        <p:nvSpPr>
          <p:cNvPr id="6" name="Rounded Rectangular Callout 5"/>
          <p:cNvSpPr/>
          <p:nvPr/>
        </p:nvSpPr>
        <p:spPr bwMode="auto">
          <a:xfrm>
            <a:off x="6061191" y="2106863"/>
            <a:ext cx="2112318" cy="1121285"/>
          </a:xfrm>
          <a:prstGeom prst="wedgeRoundRectCallout">
            <a:avLst>
              <a:gd name="adj1" fmla="val -43074"/>
              <a:gd name="adj2" fmla="val 76770"/>
              <a:gd name="adj3" fmla="val 16667"/>
            </a:avLst>
          </a:prstGeom>
          <a:solidFill>
            <a:srgbClr val="0C7797"/>
          </a:solidFill>
          <a:ln w="12700" cap="flat" cmpd="sng" algn="ctr">
            <a:solidFill>
              <a:srgbClr val="0C7797"/>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defRPr/>
            </a:pPr>
            <a:r>
              <a:rPr kumimoji="1" lang="en-US" sz="1400" i="1" dirty="0" smtClean="0">
                <a:solidFill>
                  <a:schemeClr val="bg1"/>
                </a:solidFill>
                <a:latin typeface="Arial" panose="020B0604020202020204" pitchFamily="34" charset="0"/>
                <a:ea typeface="Arial Unicode MS" pitchFamily="34" charset="-128"/>
                <a:cs typeface="Arial" panose="020B0604020202020204" pitchFamily="34" charset="0"/>
              </a:rPr>
              <a:t>I want to model future air-conditioning demands for my new building</a:t>
            </a:r>
            <a:endParaRPr kumimoji="1" lang="en-US" sz="1400" i="1" dirty="0">
              <a:solidFill>
                <a:schemeClr val="bg1"/>
              </a:solidFill>
              <a:latin typeface="Arial" panose="020B0604020202020204" pitchFamily="34" charset="0"/>
              <a:ea typeface="Arial Unicode MS" pitchFamily="34" charset="-128"/>
              <a:cs typeface="Arial" panose="020B0604020202020204" pitchFamily="34" charset="0"/>
            </a:endParaRPr>
          </a:p>
        </p:txBody>
      </p:sp>
      <p:sp>
        <p:nvSpPr>
          <p:cNvPr id="7" name="Rounded Rectangular Callout 6"/>
          <p:cNvSpPr/>
          <p:nvPr/>
        </p:nvSpPr>
        <p:spPr bwMode="auto">
          <a:xfrm>
            <a:off x="1722481" y="3187598"/>
            <a:ext cx="1841489" cy="1446035"/>
          </a:xfrm>
          <a:prstGeom prst="wedgeRoundRectCallout">
            <a:avLst>
              <a:gd name="adj1" fmla="val 75918"/>
              <a:gd name="adj2" fmla="val -32449"/>
              <a:gd name="adj3" fmla="val 16667"/>
            </a:avLst>
          </a:prstGeom>
          <a:solidFill>
            <a:srgbClr val="0C7797"/>
          </a:solidFill>
          <a:ln w="12700" cap="flat" cmpd="sng" algn="ctr">
            <a:solidFill>
              <a:srgbClr val="0C7797"/>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defRPr/>
            </a:pPr>
            <a:r>
              <a:rPr kumimoji="1" lang="en-US" sz="1400" i="1" dirty="0" smtClean="0">
                <a:solidFill>
                  <a:schemeClr val="bg1"/>
                </a:solidFill>
                <a:latin typeface="Arial" panose="020B0604020202020204" pitchFamily="34" charset="0"/>
                <a:ea typeface="Arial Unicode MS" pitchFamily="34" charset="-128"/>
                <a:cs typeface="Arial" panose="020B0604020202020204" pitchFamily="34" charset="0"/>
              </a:rPr>
              <a:t>I need to better understand the future risks of spring flooding in my community</a:t>
            </a:r>
            <a:endParaRPr kumimoji="1" lang="en-US" sz="1400" i="1" dirty="0">
              <a:solidFill>
                <a:schemeClr val="bg1"/>
              </a:solidFill>
              <a:latin typeface="Arial" panose="020B0604020202020204" pitchFamily="34" charset="0"/>
              <a:ea typeface="Arial Unicode MS" pitchFamily="34" charset="-128"/>
              <a:cs typeface="Arial" panose="020B0604020202020204" pitchFamily="34" charset="0"/>
            </a:endParaRPr>
          </a:p>
        </p:txBody>
      </p:sp>
      <p:sp>
        <p:nvSpPr>
          <p:cNvPr id="8" name="Rounded Rectangular Callout 7"/>
          <p:cNvSpPr/>
          <p:nvPr/>
        </p:nvSpPr>
        <p:spPr bwMode="auto">
          <a:xfrm>
            <a:off x="7706748" y="4035653"/>
            <a:ext cx="2356489" cy="1354401"/>
          </a:xfrm>
          <a:prstGeom prst="wedgeRoundRectCallout">
            <a:avLst>
              <a:gd name="adj1" fmla="val -84696"/>
              <a:gd name="adj2" fmla="val -46668"/>
              <a:gd name="adj3" fmla="val 16667"/>
            </a:avLst>
          </a:prstGeom>
          <a:solidFill>
            <a:srgbClr val="0C7797"/>
          </a:solidFill>
          <a:ln w="12700" cap="flat" cmpd="sng" algn="ctr">
            <a:solidFill>
              <a:srgbClr val="0C7797"/>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defRPr/>
            </a:pPr>
            <a:r>
              <a:rPr kumimoji="1" lang="en-US" sz="1400" i="1" dirty="0">
                <a:solidFill>
                  <a:schemeClr val="bg1"/>
                </a:solidFill>
                <a:latin typeface="Arial" panose="020B0604020202020204" pitchFamily="34" charset="0"/>
                <a:ea typeface="Arial Unicode MS" pitchFamily="34" charset="-128"/>
                <a:cs typeface="Arial" panose="020B0604020202020204" pitchFamily="34" charset="0"/>
              </a:rPr>
              <a:t>We need to upgrade a sewer system, </a:t>
            </a:r>
            <a:r>
              <a:rPr kumimoji="1" lang="en-US" sz="1400" i="1" dirty="0" smtClean="0">
                <a:solidFill>
                  <a:schemeClr val="bg1"/>
                </a:solidFill>
                <a:latin typeface="Arial" panose="020B0604020202020204" pitchFamily="34" charset="0"/>
                <a:ea typeface="Arial Unicode MS" pitchFamily="34" charset="-128"/>
                <a:cs typeface="Arial" panose="020B0604020202020204" pitchFamily="34" charset="0"/>
              </a:rPr>
              <a:t>how should </a:t>
            </a:r>
            <a:r>
              <a:rPr kumimoji="1" lang="en-US" sz="1400" i="1" dirty="0">
                <a:solidFill>
                  <a:schemeClr val="bg1"/>
                </a:solidFill>
                <a:latin typeface="Arial" panose="020B0604020202020204" pitchFamily="34" charset="0"/>
                <a:ea typeface="Arial Unicode MS" pitchFamily="34" charset="-128"/>
                <a:cs typeface="Arial" panose="020B0604020202020204" pitchFamily="34" charset="0"/>
              </a:rPr>
              <a:t>climate change factor in the design? </a:t>
            </a:r>
          </a:p>
        </p:txBody>
      </p:sp>
      <p:sp>
        <p:nvSpPr>
          <p:cNvPr id="9" name="Slide Number Placeholder 3"/>
          <p:cNvSpPr>
            <a:spLocks noGrp="1"/>
          </p:cNvSpPr>
          <p:nvPr>
            <p:ph type="sldNum" sz="quarter" idx="12"/>
          </p:nvPr>
        </p:nvSpPr>
        <p:spPr>
          <a:xfrm>
            <a:off x="10506516" y="6292558"/>
            <a:ext cx="1150569" cy="365125"/>
          </a:xfrm>
          <a:prstGeom prst="rect">
            <a:avLst/>
          </a:prstGeom>
        </p:spPr>
        <p:txBody>
          <a:bodyPr/>
          <a:lstStyle/>
          <a:p>
            <a:fld id="{3BD665AE-76F4-4BDF-A143-AC02A32F0E1D}" type="slidenum">
              <a:rPr lang="en-CA" smtClean="0"/>
              <a:pPr/>
              <a:t>5</a:t>
            </a:fld>
            <a:endParaRPr lang="en-CA" dirty="0"/>
          </a:p>
        </p:txBody>
      </p:sp>
      <p:sp>
        <p:nvSpPr>
          <p:cNvPr id="10" name="Rounded Rectangular Callout 9"/>
          <p:cNvSpPr/>
          <p:nvPr/>
        </p:nvSpPr>
        <p:spPr bwMode="auto">
          <a:xfrm>
            <a:off x="2764538" y="1780909"/>
            <a:ext cx="2112318" cy="1121285"/>
          </a:xfrm>
          <a:prstGeom prst="wedgeRoundRectCallout">
            <a:avLst>
              <a:gd name="adj1" fmla="val 29327"/>
              <a:gd name="adj2" fmla="val 69139"/>
              <a:gd name="adj3" fmla="val 16667"/>
            </a:avLst>
          </a:prstGeom>
          <a:solidFill>
            <a:srgbClr val="0C7797"/>
          </a:solidFill>
          <a:ln w="12700" cap="flat" cmpd="sng" algn="ctr">
            <a:solidFill>
              <a:srgbClr val="0C7797"/>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defRPr/>
            </a:pPr>
            <a:r>
              <a:rPr kumimoji="1" lang="en-US" sz="1400" i="1" dirty="0" smtClean="0">
                <a:solidFill>
                  <a:schemeClr val="bg1"/>
                </a:solidFill>
                <a:latin typeface="Arial" panose="020B0604020202020204" pitchFamily="34" charset="0"/>
                <a:ea typeface="Arial Unicode MS" pitchFamily="34" charset="-128"/>
                <a:cs typeface="Arial" panose="020B0604020202020204" pitchFamily="34" charset="0"/>
              </a:rPr>
              <a:t>Will farming in a warmer climate benefit me or add additional risk?</a:t>
            </a:r>
            <a:endParaRPr kumimoji="1" lang="en-US" sz="1400" i="1" dirty="0">
              <a:solidFill>
                <a:schemeClr val="bg1"/>
              </a:solidFill>
              <a:latin typeface="Arial" panose="020B0604020202020204" pitchFamily="34" charset="0"/>
              <a:ea typeface="Arial Unicode MS" pitchFamily="34" charset="-128"/>
              <a:cs typeface="Arial" panose="020B0604020202020204" pitchFamily="34" charset="0"/>
            </a:endParaRPr>
          </a:p>
        </p:txBody>
      </p:sp>
    </p:spTree>
    <p:extLst>
      <p:ext uri="{BB962C8B-B14F-4D97-AF65-F5344CB8AC3E}">
        <p14:creationId xmlns:p14="http://schemas.microsoft.com/office/powerpoint/2010/main" val="4270499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Climate Services Can Help</a:t>
            </a:r>
            <a:endParaRPr lang="en-CA" u="sng" dirty="0"/>
          </a:p>
        </p:txBody>
      </p:sp>
      <p:sp>
        <p:nvSpPr>
          <p:cNvPr id="2" name="Slide Number Placeholder 1"/>
          <p:cNvSpPr>
            <a:spLocks noGrp="1"/>
          </p:cNvSpPr>
          <p:nvPr>
            <p:ph type="sldNum" sz="quarter" idx="12"/>
          </p:nvPr>
        </p:nvSpPr>
        <p:spPr/>
        <p:txBody>
          <a:bodyPr/>
          <a:lstStyle/>
          <a:p>
            <a:fld id="{3BD665AE-76F4-4BDF-A143-AC02A32F0E1D}" type="slidenum">
              <a:rPr lang="en-CA" smtClean="0"/>
              <a:pPr/>
              <a:t>6</a:t>
            </a:fld>
            <a:endParaRPr lang="en-CA" dirty="0"/>
          </a:p>
        </p:txBody>
      </p:sp>
      <p:graphicFrame>
        <p:nvGraphicFramePr>
          <p:cNvPr id="5" name="Diagram 4"/>
          <p:cNvGraphicFramePr/>
          <p:nvPr>
            <p:extLst>
              <p:ext uri="{D42A27DB-BD31-4B8C-83A1-F6EECF244321}">
                <p14:modId xmlns:p14="http://schemas.microsoft.com/office/powerpoint/2010/main" val="3179585691"/>
              </p:ext>
            </p:extLst>
          </p:nvPr>
        </p:nvGraphicFramePr>
        <p:xfrm>
          <a:off x="907483" y="1535041"/>
          <a:ext cx="10361341" cy="2470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109846" y="3507109"/>
            <a:ext cx="845089" cy="845089"/>
          </a:xfrm>
          <a:prstGeom prst="rect">
            <a:avLst/>
          </a:prstGeom>
        </p:spPr>
      </p:pic>
      <p:pic>
        <p:nvPicPr>
          <p:cNvPr id="13" name="Picture 12"/>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43359" y="3485429"/>
            <a:ext cx="845089" cy="845089"/>
          </a:xfrm>
          <a:prstGeom prst="rect">
            <a:avLst/>
          </a:prstGeom>
        </p:spPr>
      </p:pic>
      <p:pic>
        <p:nvPicPr>
          <p:cNvPr id="14" name="Picture 13"/>
          <p:cNvPicPr>
            <a:picLocks noChangeAspect="1"/>
          </p:cNvPicPr>
          <p:nvPr/>
        </p:nvPicPr>
        <p:blipFill>
          <a:blip r:embed="rId8"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119147" y="3486267"/>
            <a:ext cx="845089" cy="845089"/>
          </a:xfrm>
          <a:prstGeom prst="rect">
            <a:avLst/>
          </a:prstGeom>
        </p:spPr>
      </p:pic>
      <p:sp>
        <p:nvSpPr>
          <p:cNvPr id="15" name="TextBox 14"/>
          <p:cNvSpPr txBox="1"/>
          <p:nvPr/>
        </p:nvSpPr>
        <p:spPr>
          <a:xfrm>
            <a:off x="1550891" y="4428315"/>
            <a:ext cx="1973179" cy="307777"/>
          </a:xfrm>
          <a:prstGeom prst="rect">
            <a:avLst/>
          </a:prstGeom>
          <a:noFill/>
        </p:spPr>
        <p:txBody>
          <a:bodyPr wrap="square" rtlCol="0">
            <a:spAutoFit/>
          </a:bodyPr>
          <a:lstStyle/>
          <a:p>
            <a:pPr algn="ctr"/>
            <a:r>
              <a:rPr lang="en-US" sz="1400" dirty="0" smtClean="0"/>
              <a:t>Climate Scientists</a:t>
            </a:r>
            <a:endParaRPr lang="en-CA" sz="1400" dirty="0"/>
          </a:p>
        </p:txBody>
      </p:sp>
      <p:sp>
        <p:nvSpPr>
          <p:cNvPr id="16" name="TextBox 15"/>
          <p:cNvSpPr txBox="1"/>
          <p:nvPr/>
        </p:nvSpPr>
        <p:spPr>
          <a:xfrm>
            <a:off x="5679313" y="4470745"/>
            <a:ext cx="1973179" cy="307777"/>
          </a:xfrm>
          <a:prstGeom prst="rect">
            <a:avLst/>
          </a:prstGeom>
          <a:noFill/>
        </p:spPr>
        <p:txBody>
          <a:bodyPr wrap="square" rtlCol="0">
            <a:spAutoFit/>
          </a:bodyPr>
          <a:lstStyle/>
          <a:p>
            <a:pPr algn="ctr"/>
            <a:r>
              <a:rPr lang="en-US" sz="1400" dirty="0" smtClean="0"/>
              <a:t>Experts</a:t>
            </a:r>
            <a:endParaRPr lang="en-CA" sz="1400" dirty="0"/>
          </a:p>
        </p:txBody>
      </p:sp>
      <p:sp>
        <p:nvSpPr>
          <p:cNvPr id="17" name="TextBox 16"/>
          <p:cNvSpPr txBox="1"/>
          <p:nvPr/>
        </p:nvSpPr>
        <p:spPr>
          <a:xfrm>
            <a:off x="8631044" y="4413890"/>
            <a:ext cx="1973179" cy="523220"/>
          </a:xfrm>
          <a:prstGeom prst="rect">
            <a:avLst/>
          </a:prstGeom>
          <a:noFill/>
        </p:spPr>
        <p:txBody>
          <a:bodyPr wrap="square" rtlCol="0">
            <a:spAutoFit/>
          </a:bodyPr>
          <a:lstStyle/>
          <a:p>
            <a:pPr algn="ctr"/>
            <a:r>
              <a:rPr lang="en-US" sz="1400" dirty="0" smtClean="0"/>
              <a:t>Decision Makers (users)</a:t>
            </a:r>
            <a:endParaRPr lang="en-CA" sz="1400" dirty="0"/>
          </a:p>
        </p:txBody>
      </p:sp>
      <p:pic>
        <p:nvPicPr>
          <p:cNvPr id="18" name="Picture 17"/>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341034" y="3485429"/>
            <a:ext cx="845089" cy="845089"/>
          </a:xfrm>
          <a:prstGeom prst="rect">
            <a:avLst/>
          </a:prstGeom>
        </p:spPr>
      </p:pic>
      <p:sp>
        <p:nvSpPr>
          <p:cNvPr id="19" name="TextBox 18"/>
          <p:cNvSpPr txBox="1"/>
          <p:nvPr/>
        </p:nvSpPr>
        <p:spPr>
          <a:xfrm>
            <a:off x="3852933" y="4453521"/>
            <a:ext cx="1973179" cy="307777"/>
          </a:xfrm>
          <a:prstGeom prst="rect">
            <a:avLst/>
          </a:prstGeom>
          <a:noFill/>
        </p:spPr>
        <p:txBody>
          <a:bodyPr wrap="square" rtlCol="0">
            <a:spAutoFit/>
          </a:bodyPr>
          <a:lstStyle/>
          <a:p>
            <a:pPr algn="ctr"/>
            <a:r>
              <a:rPr lang="en-US" sz="1400" dirty="0" smtClean="0"/>
              <a:t>Developers</a:t>
            </a:r>
            <a:endParaRPr lang="en-CA" sz="1400" dirty="0"/>
          </a:p>
        </p:txBody>
      </p:sp>
      <p:sp>
        <p:nvSpPr>
          <p:cNvPr id="20" name="Rectangle 19"/>
          <p:cNvSpPr/>
          <p:nvPr/>
        </p:nvSpPr>
        <p:spPr>
          <a:xfrm>
            <a:off x="1796716" y="1704523"/>
            <a:ext cx="8128000" cy="369332"/>
          </a:xfrm>
          <a:prstGeom prst="rect">
            <a:avLst/>
          </a:prstGeom>
        </p:spPr>
        <p:txBody>
          <a:bodyPr wrap="square">
            <a:spAutoFit/>
          </a:bodyPr>
          <a:lstStyle/>
          <a:p>
            <a:pPr marL="342900" indent="-342900" algn="ctr"/>
            <a:r>
              <a:rPr lang="en-US" b="1" dirty="0" smtClean="0">
                <a:solidFill>
                  <a:schemeClr val="accent6"/>
                </a:solidFill>
                <a:ea typeface="ヒラギノ角ゴ Pro W3" pitchFamily="127" charset="-128"/>
              </a:rPr>
              <a:t>Turning climate data </a:t>
            </a:r>
            <a:r>
              <a:rPr lang="en-US" dirty="0" smtClean="0">
                <a:ea typeface="ヒラギノ角ゴ Pro W3" pitchFamily="127" charset="-128"/>
              </a:rPr>
              <a:t>into</a:t>
            </a:r>
            <a:r>
              <a:rPr lang="en-US" b="1" dirty="0" smtClean="0">
                <a:solidFill>
                  <a:schemeClr val="accent6"/>
                </a:solidFill>
                <a:ea typeface="ヒラギノ角ゴ Pro W3" pitchFamily="127" charset="-128"/>
              </a:rPr>
              <a:t> information </a:t>
            </a:r>
            <a:r>
              <a:rPr lang="en-US" dirty="0" smtClean="0">
                <a:ea typeface="ヒラギノ角ゴ Pro W3" pitchFamily="127" charset="-128"/>
              </a:rPr>
              <a:t>that supports </a:t>
            </a:r>
            <a:r>
              <a:rPr lang="en-US" b="1" dirty="0" smtClean="0">
                <a:solidFill>
                  <a:schemeClr val="accent6"/>
                </a:solidFill>
                <a:ea typeface="ヒラギノ角ゴ Pro W3" pitchFamily="127" charset="-128"/>
              </a:rPr>
              <a:t>decision making</a:t>
            </a:r>
            <a:endParaRPr lang="en-US" b="1" dirty="0">
              <a:solidFill>
                <a:schemeClr val="accent6"/>
              </a:solidFill>
              <a:ea typeface="ヒラギノ角ゴ Pro W3" pitchFamily="127" charset="-128"/>
            </a:endParaRPr>
          </a:p>
        </p:txBody>
      </p:sp>
      <p:sp>
        <p:nvSpPr>
          <p:cNvPr id="21" name="Rectangle 20"/>
          <p:cNvSpPr/>
          <p:nvPr/>
        </p:nvSpPr>
        <p:spPr>
          <a:xfrm>
            <a:off x="2179740" y="5144465"/>
            <a:ext cx="7361952" cy="369332"/>
          </a:xfrm>
          <a:prstGeom prst="rect">
            <a:avLst/>
          </a:prstGeom>
        </p:spPr>
        <p:txBody>
          <a:bodyPr wrap="none">
            <a:spAutoFit/>
          </a:bodyPr>
          <a:lstStyle/>
          <a:p>
            <a:pPr marL="342900" indent="-342900"/>
            <a:r>
              <a:rPr lang="en-US" b="1" dirty="0" smtClean="0">
                <a:solidFill>
                  <a:schemeClr val="accent6"/>
                </a:solidFill>
                <a:ea typeface="ヒラギノ角ゴ Pro W3" pitchFamily="127" charset="-128"/>
              </a:rPr>
              <a:t>Engaging </a:t>
            </a:r>
            <a:r>
              <a:rPr lang="en-US" dirty="0" smtClean="0">
                <a:ea typeface="ヒラギノ角ゴ Pro W3" pitchFamily="127" charset="-128"/>
              </a:rPr>
              <a:t>with different stakeholders to </a:t>
            </a:r>
            <a:r>
              <a:rPr lang="en-US" b="1" dirty="0" smtClean="0">
                <a:solidFill>
                  <a:schemeClr val="accent6"/>
                </a:solidFill>
                <a:ea typeface="ヒラギノ角ゴ Pro W3" pitchFamily="127" charset="-128"/>
              </a:rPr>
              <a:t>continually drive innovation</a:t>
            </a:r>
            <a:endParaRPr lang="en-US" b="1" dirty="0">
              <a:solidFill>
                <a:schemeClr val="accent6"/>
              </a:solidFill>
              <a:ea typeface="ヒラギノ角ゴ Pro W3" pitchFamily="127" charset="-128"/>
            </a:endParaRPr>
          </a:p>
        </p:txBody>
      </p:sp>
      <p:cxnSp>
        <p:nvCxnSpPr>
          <p:cNvPr id="23" name="Straight Arrow Connector 22"/>
          <p:cNvCxnSpPr/>
          <p:nvPr/>
        </p:nvCxnSpPr>
        <p:spPr>
          <a:xfrm flipH="1">
            <a:off x="6721929" y="5017321"/>
            <a:ext cx="2935419"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822371" y="5017321"/>
            <a:ext cx="1831462"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220686" y="5017321"/>
            <a:ext cx="2506375"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90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11;p81"/>
          <p:cNvSpPr txBox="1"/>
          <p:nvPr/>
        </p:nvSpPr>
        <p:spPr>
          <a:xfrm>
            <a:off x="366843" y="970289"/>
            <a:ext cx="6540760" cy="5239441"/>
          </a:xfrm>
          <a:prstGeom prst="rect">
            <a:avLst/>
          </a:prstGeom>
          <a:noFill/>
          <a:ln>
            <a:noFill/>
          </a:ln>
        </p:spPr>
        <p:txBody>
          <a:bodyPr spcFirstLastPara="1" wrap="square" lIns="68569" tIns="34275" rIns="68569" bIns="34275" anchor="t" anchorCtr="0">
            <a:noAutofit/>
          </a:bodyPr>
          <a:lstStyle/>
          <a:p>
            <a:pPr>
              <a:lnSpc>
                <a:spcPct val="125000"/>
              </a:lnSpc>
            </a:pPr>
            <a:endParaRPr sz="1400" b="1" dirty="0">
              <a:solidFill>
                <a:schemeClr val="tx1">
                  <a:lumMod val="75000"/>
                  <a:lumOff val="25000"/>
                </a:schemeClr>
              </a:solidFill>
              <a:latin typeface="Arial" panose="020B0604020202020204" pitchFamily="34" charset="0"/>
              <a:ea typeface="Calibri"/>
              <a:cs typeface="Arial" panose="020B0604020202020204" pitchFamily="34" charset="0"/>
              <a:sym typeface="Calibri"/>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7271" y="2266661"/>
            <a:ext cx="5760494" cy="3568006"/>
          </a:xfrm>
          <a:prstGeom prst="rect">
            <a:avLst/>
          </a:prstGeom>
        </p:spPr>
      </p:pic>
      <p:sp>
        <p:nvSpPr>
          <p:cNvPr id="4" name="Title 3"/>
          <p:cNvSpPr>
            <a:spLocks noGrp="1"/>
          </p:cNvSpPr>
          <p:nvPr>
            <p:ph type="title"/>
          </p:nvPr>
        </p:nvSpPr>
        <p:spPr>
          <a:noFill/>
        </p:spPr>
        <p:txBody>
          <a:bodyPr>
            <a:normAutofit/>
          </a:bodyPr>
          <a:lstStyle/>
          <a:p>
            <a:pPr algn="l"/>
            <a:r>
              <a:rPr lang="en-CA" dirty="0" smtClean="0"/>
              <a:t>Canadian Centre for Climate Services</a:t>
            </a:r>
            <a:endParaRPr lang="en-CA" dirty="0"/>
          </a:p>
        </p:txBody>
      </p:sp>
      <p:pic>
        <p:nvPicPr>
          <p:cNvPr id="7" name="Picture 2" descr="C:\Users\chengl\AppData\Local\Microsoft\Windows\INetCache\IE\3QSTPN4N\6xqFT[1].png"/>
          <p:cNvPicPr>
            <a:picLocks noChangeAspect="1" noChangeArrowheads="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36069" y="3463312"/>
            <a:ext cx="346070" cy="3146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24929" y="3372695"/>
            <a:ext cx="3419221" cy="461665"/>
          </a:xfrm>
          <a:prstGeom prst="rect">
            <a:avLst/>
          </a:prstGeom>
          <a:noFill/>
        </p:spPr>
        <p:txBody>
          <a:bodyPr wrap="square" rtlCol="0">
            <a:spAutoFit/>
          </a:bodyPr>
          <a:lstStyle/>
          <a:p>
            <a:pPr fontAlgn="base">
              <a:spcBef>
                <a:spcPct val="0"/>
              </a:spcBef>
              <a:spcAft>
                <a:spcPct val="0"/>
              </a:spcAft>
              <a:defRPr/>
            </a:pPr>
            <a:r>
              <a:rPr lang="en-CA" dirty="0">
                <a:solidFill>
                  <a:srgbClr val="029890"/>
                </a:solidFill>
                <a:latin typeface="Calibri" panose="020F0502020204030204" pitchFamily="34" charset="0"/>
                <a:ea typeface="ヒラギノ角ゴ Pro W3" pitchFamily="127" charset="-128"/>
                <a:cs typeface="Calibri" panose="020F0502020204030204" pitchFamily="34" charset="0"/>
              </a:rPr>
              <a:t> </a:t>
            </a:r>
            <a:r>
              <a:rPr lang="en-CA" sz="2400" dirty="0">
                <a:solidFill>
                  <a:srgbClr val="029890"/>
                </a:solidFill>
                <a:latin typeface="Calibri" panose="020F0502020204030204" pitchFamily="34" charset="0"/>
                <a:ea typeface="ヒラギノ角ゴ Pro W3" pitchFamily="127" charset="-128"/>
                <a:cs typeface="Calibri" panose="020F0502020204030204" pitchFamily="34" charset="0"/>
              </a:rPr>
              <a:t>1-833-517-0376 </a:t>
            </a:r>
            <a:endParaRPr lang="en-CA" sz="2400" dirty="0">
              <a:solidFill>
                <a:srgbClr val="029890"/>
              </a:solidFill>
              <a:latin typeface="Century Gothic" panose="020B0502020202020204" pitchFamily="34" charset="0"/>
              <a:ea typeface="ヒラギノ角ゴ Pro W3" pitchFamily="127" charset="-128"/>
            </a:endParaRPr>
          </a:p>
        </p:txBody>
      </p:sp>
      <p:sp>
        <p:nvSpPr>
          <p:cNvPr id="9" name="TextBox 8"/>
          <p:cNvSpPr txBox="1"/>
          <p:nvPr/>
        </p:nvSpPr>
        <p:spPr>
          <a:xfrm>
            <a:off x="1207944" y="4120338"/>
            <a:ext cx="4468216" cy="461665"/>
          </a:xfrm>
          <a:prstGeom prst="rect">
            <a:avLst/>
          </a:prstGeom>
          <a:noFill/>
        </p:spPr>
        <p:txBody>
          <a:bodyPr wrap="square" rtlCol="0">
            <a:spAutoFit/>
          </a:bodyPr>
          <a:lstStyle/>
          <a:p>
            <a:pPr fontAlgn="base">
              <a:spcBef>
                <a:spcPct val="0"/>
              </a:spcBef>
              <a:spcAft>
                <a:spcPct val="0"/>
              </a:spcAft>
              <a:buClr>
                <a:srgbClr val="E47623"/>
              </a:buClr>
              <a:defRPr/>
            </a:pPr>
            <a:r>
              <a:rPr lang="en-CA" sz="2400" u="sng" dirty="0" smtClean="0">
                <a:hlinkClick r:id="rId5"/>
              </a:rPr>
              <a:t>ccsc-cccs@ec.gc.ca</a:t>
            </a:r>
            <a:endParaRPr lang="en-CA" sz="2400" dirty="0">
              <a:solidFill>
                <a:srgbClr val="029890"/>
              </a:solidFill>
              <a:latin typeface="Calibri" panose="020F0502020204030204" pitchFamily="34" charset="0"/>
              <a:ea typeface="ヒラギノ角ゴ Pro W3" pitchFamily="127" charset="-128"/>
              <a:cs typeface="Calibri" panose="020F0502020204030204" pitchFamily="34" charset="0"/>
            </a:endParaRPr>
          </a:p>
        </p:txBody>
      </p:sp>
      <p:pic>
        <p:nvPicPr>
          <p:cNvPr id="10" name="Picture 4" descr="C:\Users\chengl\AppData\Local\Microsoft\Windows\INetCache\IE\I7NNL06X\1024px-(at).svg[1].png"/>
          <p:cNvPicPr>
            <a:picLocks noChangeAspect="1" noChangeArrowheads="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4678" y="4226913"/>
            <a:ext cx="410251" cy="36282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3"/>
          <p:cNvSpPr>
            <a:spLocks noGrp="1"/>
          </p:cNvSpPr>
          <p:nvPr>
            <p:ph idx="1"/>
          </p:nvPr>
        </p:nvSpPr>
        <p:spPr>
          <a:xfrm>
            <a:off x="519223" y="1825625"/>
            <a:ext cx="6806672" cy="1580649"/>
          </a:xfrm>
        </p:spPr>
        <p:txBody>
          <a:bodyPr/>
          <a:lstStyle/>
          <a:p>
            <a:pPr marL="0" indent="0">
              <a:lnSpc>
                <a:spcPct val="120000"/>
              </a:lnSpc>
              <a:spcBef>
                <a:spcPct val="0"/>
              </a:spcBef>
              <a:buNone/>
            </a:pPr>
            <a:r>
              <a:rPr lang="en-US" sz="2000" b="1" dirty="0" smtClean="0">
                <a:solidFill>
                  <a:srgbClr val="0C7797"/>
                </a:solidFill>
                <a:latin typeface="Arial" panose="020B0604020202020204" pitchFamily="34" charset="0"/>
                <a:ea typeface="Calibri"/>
                <a:cs typeface="Arial" panose="020B0604020202020204" pitchFamily="34" charset="0"/>
                <a:sym typeface="Calibri"/>
              </a:rPr>
              <a:t>Provides Canadians </a:t>
            </a:r>
            <a:r>
              <a:rPr lang="en-US" sz="2000" b="1" dirty="0">
                <a:solidFill>
                  <a:srgbClr val="0C7797"/>
                </a:solidFill>
                <a:latin typeface="Arial" panose="020B0604020202020204" pitchFamily="34" charset="0"/>
                <a:ea typeface="Calibri"/>
                <a:cs typeface="Arial" panose="020B0604020202020204" pitchFamily="34" charset="0"/>
                <a:sym typeface="Calibri"/>
              </a:rPr>
              <a:t>with information and support to consider climate change in their </a:t>
            </a:r>
            <a:r>
              <a:rPr lang="en-US" sz="2000" b="1" dirty="0" smtClean="0">
                <a:solidFill>
                  <a:srgbClr val="0C7797"/>
                </a:solidFill>
                <a:latin typeface="Arial" panose="020B0604020202020204" pitchFamily="34" charset="0"/>
                <a:ea typeface="Calibri"/>
                <a:cs typeface="Arial" panose="020B0604020202020204" pitchFamily="34" charset="0"/>
                <a:sym typeface="Calibri"/>
              </a:rPr>
              <a:t>decisions</a:t>
            </a:r>
          </a:p>
          <a:p>
            <a:pPr marL="0" indent="0">
              <a:lnSpc>
                <a:spcPct val="120000"/>
              </a:lnSpc>
              <a:spcBef>
                <a:spcPct val="0"/>
              </a:spcBef>
              <a:buNone/>
            </a:pPr>
            <a:endParaRPr lang="en-US" sz="2000" b="1" dirty="0">
              <a:solidFill>
                <a:srgbClr val="0C7797"/>
              </a:solidFill>
              <a:latin typeface="Arial" panose="020B0604020202020204" pitchFamily="34" charset="0"/>
              <a:ea typeface="Calibri"/>
              <a:cs typeface="Arial" panose="020B0604020202020204" pitchFamily="34" charset="0"/>
              <a:sym typeface="Calibri"/>
            </a:endParaRPr>
          </a:p>
          <a:p>
            <a:pPr marL="0" indent="0">
              <a:lnSpc>
                <a:spcPct val="120000"/>
              </a:lnSpc>
              <a:spcBef>
                <a:spcPct val="0"/>
              </a:spcBef>
              <a:buNone/>
            </a:pPr>
            <a:endParaRPr lang="en-US" sz="2000" b="1" dirty="0">
              <a:solidFill>
                <a:srgbClr val="0C7797"/>
              </a:solidFill>
              <a:latin typeface="Arial" panose="020B0604020202020204" pitchFamily="34" charset="0"/>
              <a:ea typeface="Calibri"/>
              <a:cs typeface="Arial" panose="020B0604020202020204" pitchFamily="34" charset="0"/>
              <a:sym typeface="Calibri"/>
            </a:endParaRPr>
          </a:p>
          <a:p>
            <a:pPr marL="0" lvl="0" indent="0" eaLnBrk="1" hangingPunct="1">
              <a:lnSpc>
                <a:spcPct val="120000"/>
              </a:lnSpc>
              <a:spcBef>
                <a:spcPct val="0"/>
              </a:spcBef>
              <a:buClrTx/>
              <a:buNone/>
            </a:pPr>
            <a:endParaRPr lang="en-US" sz="2000" dirty="0">
              <a:solidFill>
                <a:prstClr val="black"/>
              </a:solidFill>
              <a:ea typeface="+mn-ea"/>
            </a:endParaRPr>
          </a:p>
        </p:txBody>
      </p:sp>
      <p:sp>
        <p:nvSpPr>
          <p:cNvPr id="13" name="TextBox 12"/>
          <p:cNvSpPr txBox="1"/>
          <p:nvPr/>
        </p:nvSpPr>
        <p:spPr>
          <a:xfrm>
            <a:off x="1207944" y="4912040"/>
            <a:ext cx="4468216" cy="461665"/>
          </a:xfrm>
          <a:prstGeom prst="rect">
            <a:avLst/>
          </a:prstGeom>
          <a:noFill/>
        </p:spPr>
        <p:txBody>
          <a:bodyPr wrap="square" rtlCol="0">
            <a:spAutoFit/>
          </a:bodyPr>
          <a:lstStyle/>
          <a:p>
            <a:pPr fontAlgn="base">
              <a:spcBef>
                <a:spcPct val="0"/>
              </a:spcBef>
              <a:spcAft>
                <a:spcPct val="0"/>
              </a:spcAft>
              <a:buClr>
                <a:srgbClr val="E47623"/>
              </a:buClr>
              <a:defRPr/>
            </a:pPr>
            <a:r>
              <a:rPr lang="en-CA" sz="2400" dirty="0" smtClean="0">
                <a:solidFill>
                  <a:srgbClr val="029890"/>
                </a:solidFill>
                <a:latin typeface="Calibri" panose="020F0502020204030204" pitchFamily="34" charset="0"/>
                <a:ea typeface="ヒラギノ角ゴ Pro W3" pitchFamily="127" charset="-128"/>
                <a:cs typeface="Calibri" panose="020F0502020204030204" pitchFamily="34" charset="0"/>
              </a:rPr>
              <a:t>Canada.ca/climate-services</a:t>
            </a:r>
            <a:endParaRPr lang="en-CA" sz="2400" dirty="0">
              <a:solidFill>
                <a:srgbClr val="029890"/>
              </a:solidFill>
              <a:latin typeface="Calibri" panose="020F0502020204030204" pitchFamily="34" charset="0"/>
              <a:ea typeface="ヒラギノ角ゴ Pro W3" pitchFamily="127" charset="-128"/>
              <a:cs typeface="Calibri" panose="020F0502020204030204" pitchFamily="34" charset="0"/>
            </a:endParaRPr>
          </a:p>
        </p:txBody>
      </p:sp>
      <p:pic>
        <p:nvPicPr>
          <p:cNvPr id="14" name="Picture 13"/>
          <p:cNvPicPr>
            <a:picLocks noChangeAspect="1"/>
          </p:cNvPicPr>
          <p:nvPr/>
        </p:nvPicPr>
        <p:blipFill>
          <a:blip r:embed="rId7"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15045" y="4955545"/>
            <a:ext cx="418159" cy="418159"/>
          </a:xfrm>
          <a:prstGeom prst="rect">
            <a:avLst/>
          </a:prstGeom>
        </p:spPr>
      </p:pic>
      <p:sp>
        <p:nvSpPr>
          <p:cNvPr id="15" name="Slide Number Placeholder 1"/>
          <p:cNvSpPr>
            <a:spLocks noGrp="1"/>
          </p:cNvSpPr>
          <p:nvPr>
            <p:ph type="sldNum" sz="quarter" idx="12"/>
          </p:nvPr>
        </p:nvSpPr>
        <p:spPr>
          <a:xfrm>
            <a:off x="10506516" y="6322604"/>
            <a:ext cx="1150569" cy="335079"/>
          </a:xfrm>
        </p:spPr>
        <p:txBody>
          <a:bodyPr/>
          <a:lstStyle/>
          <a:p>
            <a:fld id="{3BD665AE-76F4-4BDF-A143-AC02A32F0E1D}" type="slidenum">
              <a:rPr lang="en-CA" smtClean="0"/>
              <a:pPr/>
              <a:t>7</a:t>
            </a:fld>
            <a:endParaRPr lang="en-CA" dirty="0"/>
          </a:p>
        </p:txBody>
      </p:sp>
    </p:spTree>
    <p:extLst>
      <p:ext uri="{BB962C8B-B14F-4D97-AF65-F5344CB8AC3E}">
        <p14:creationId xmlns:p14="http://schemas.microsoft.com/office/powerpoint/2010/main" val="1961643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normAutofit/>
          </a:bodyPr>
          <a:lstStyle/>
          <a:p>
            <a:pPr algn="ctr"/>
            <a:r>
              <a:rPr lang="en-CA" dirty="0" smtClean="0"/>
              <a:t>Our Services</a:t>
            </a:r>
            <a:endParaRPr lang="en-CA" dirty="0"/>
          </a:p>
        </p:txBody>
      </p:sp>
      <p:sp>
        <p:nvSpPr>
          <p:cNvPr id="15" name="Slide Number Placeholder 1"/>
          <p:cNvSpPr>
            <a:spLocks noGrp="1"/>
          </p:cNvSpPr>
          <p:nvPr>
            <p:ph type="sldNum" sz="quarter" idx="12"/>
          </p:nvPr>
        </p:nvSpPr>
        <p:spPr>
          <a:xfrm>
            <a:off x="10506516" y="6322604"/>
            <a:ext cx="1150569" cy="335079"/>
          </a:xfrm>
        </p:spPr>
        <p:txBody>
          <a:bodyPr/>
          <a:lstStyle/>
          <a:p>
            <a:fld id="{3BD665AE-76F4-4BDF-A143-AC02A32F0E1D}" type="slidenum">
              <a:rPr lang="en-CA" smtClean="0"/>
              <a:pPr/>
              <a:t>8</a:t>
            </a:fld>
            <a:endParaRPr lang="en-CA" dirty="0"/>
          </a:p>
        </p:txBody>
      </p:sp>
      <p:sp>
        <p:nvSpPr>
          <p:cNvPr id="6" name="Rectangle 5"/>
          <p:cNvSpPr/>
          <p:nvPr/>
        </p:nvSpPr>
        <p:spPr>
          <a:xfrm>
            <a:off x="3142534" y="1820752"/>
            <a:ext cx="1782502" cy="1782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3508315" y="2154449"/>
            <a:ext cx="1050024" cy="1050024"/>
          </a:xfrm>
          <a:prstGeom prst="rect">
            <a:avLst/>
          </a:prstGeom>
        </p:spPr>
      </p:pic>
      <p:sp>
        <p:nvSpPr>
          <p:cNvPr id="16" name="Rectangle 15"/>
          <p:cNvSpPr/>
          <p:nvPr/>
        </p:nvSpPr>
        <p:spPr>
          <a:xfrm>
            <a:off x="5118387" y="1820752"/>
            <a:ext cx="1782502" cy="1782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17"/>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5505382" y="2180096"/>
            <a:ext cx="1063814" cy="1063814"/>
          </a:xfrm>
          <a:prstGeom prst="rect">
            <a:avLst/>
          </a:prstGeom>
        </p:spPr>
      </p:pic>
      <p:sp>
        <p:nvSpPr>
          <p:cNvPr id="19" name="Rectangle 18"/>
          <p:cNvSpPr/>
          <p:nvPr/>
        </p:nvSpPr>
        <p:spPr>
          <a:xfrm>
            <a:off x="7094240" y="1811651"/>
            <a:ext cx="1782502" cy="1782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19"/>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7438196" y="2180096"/>
            <a:ext cx="1094590" cy="1094590"/>
          </a:xfrm>
          <a:prstGeom prst="rect">
            <a:avLst/>
          </a:prstGeom>
        </p:spPr>
      </p:pic>
      <p:sp>
        <p:nvSpPr>
          <p:cNvPr id="21" name="Rectangle 20"/>
          <p:cNvSpPr/>
          <p:nvPr/>
        </p:nvSpPr>
        <p:spPr>
          <a:xfrm>
            <a:off x="9070093" y="1811651"/>
            <a:ext cx="1782502" cy="1782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Picture 21"/>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9280125" y="2046172"/>
            <a:ext cx="1362437" cy="1362437"/>
          </a:xfrm>
          <a:prstGeom prst="rect">
            <a:avLst/>
          </a:prstGeom>
        </p:spPr>
      </p:pic>
      <p:sp>
        <p:nvSpPr>
          <p:cNvPr id="23" name="Rectangle 22"/>
          <p:cNvSpPr/>
          <p:nvPr/>
        </p:nvSpPr>
        <p:spPr>
          <a:xfrm>
            <a:off x="1166681" y="1820752"/>
            <a:ext cx="1782502" cy="1782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Picture 23"/>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1368542" y="1995639"/>
            <a:ext cx="1380959" cy="1380959"/>
          </a:xfrm>
          <a:prstGeom prst="rect">
            <a:avLst/>
          </a:prstGeom>
        </p:spPr>
      </p:pic>
      <p:sp>
        <p:nvSpPr>
          <p:cNvPr id="25" name="Content Placeholder 3"/>
          <p:cNvSpPr>
            <a:spLocks noGrp="1"/>
          </p:cNvSpPr>
          <p:nvPr>
            <p:ph idx="1"/>
          </p:nvPr>
        </p:nvSpPr>
        <p:spPr>
          <a:xfrm>
            <a:off x="1886268" y="3927561"/>
            <a:ext cx="8403771" cy="1843826"/>
          </a:xfrm>
        </p:spPr>
        <p:txBody>
          <a:bodyPr/>
          <a:lstStyle/>
          <a:p>
            <a:pPr lvl="0" algn="ctr" eaLnBrk="1" hangingPunct="1">
              <a:lnSpc>
                <a:spcPct val="120000"/>
              </a:lnSpc>
              <a:spcBef>
                <a:spcPct val="0"/>
              </a:spcBef>
              <a:buClrTx/>
            </a:pPr>
            <a:r>
              <a:rPr lang="en-US" sz="2000" b="1" dirty="0">
                <a:solidFill>
                  <a:srgbClr val="0C7797"/>
                </a:solidFill>
                <a:ea typeface="+mn-ea"/>
              </a:rPr>
              <a:t>Increasing awareness and access </a:t>
            </a:r>
            <a:r>
              <a:rPr lang="en-US" sz="2000" dirty="0">
                <a:solidFill>
                  <a:schemeClr val="tx1"/>
                </a:solidFill>
                <a:ea typeface="+mn-ea"/>
              </a:rPr>
              <a:t>to climate data and information</a:t>
            </a:r>
          </a:p>
          <a:p>
            <a:pPr algn="ctr" eaLnBrk="1" hangingPunct="1">
              <a:lnSpc>
                <a:spcPct val="120000"/>
              </a:lnSpc>
              <a:spcBef>
                <a:spcPct val="0"/>
              </a:spcBef>
              <a:buClrTx/>
            </a:pPr>
            <a:r>
              <a:rPr lang="en-US" sz="2000" b="1" dirty="0">
                <a:solidFill>
                  <a:srgbClr val="0C7797"/>
                </a:solidFill>
              </a:rPr>
              <a:t>Providing training and guidance </a:t>
            </a:r>
            <a:r>
              <a:rPr lang="en-US" sz="2000" dirty="0">
                <a:solidFill>
                  <a:schemeClr val="tx1"/>
                </a:solidFill>
              </a:rPr>
              <a:t>on using climate data</a:t>
            </a:r>
            <a:endParaRPr lang="en-US" sz="2000" b="1" dirty="0">
              <a:solidFill>
                <a:schemeClr val="tx1"/>
              </a:solidFill>
            </a:endParaRPr>
          </a:p>
          <a:p>
            <a:pPr algn="ctr" eaLnBrk="1" hangingPunct="1">
              <a:lnSpc>
                <a:spcPct val="120000"/>
              </a:lnSpc>
              <a:spcBef>
                <a:spcPct val="0"/>
              </a:spcBef>
              <a:buClrTx/>
            </a:pPr>
            <a:r>
              <a:rPr lang="en-US" sz="2000" b="1" dirty="0">
                <a:solidFill>
                  <a:srgbClr val="0C7797"/>
                </a:solidFill>
              </a:rPr>
              <a:t>Engaging with users </a:t>
            </a:r>
            <a:r>
              <a:rPr lang="en-US" sz="2000" dirty="0">
                <a:solidFill>
                  <a:schemeClr val="tx1"/>
                </a:solidFill>
              </a:rPr>
              <a:t>to understand </a:t>
            </a:r>
            <a:r>
              <a:rPr lang="en-US" sz="2000" dirty="0" smtClean="0">
                <a:solidFill>
                  <a:schemeClr val="tx1"/>
                </a:solidFill>
              </a:rPr>
              <a:t>needs</a:t>
            </a:r>
            <a:endParaRPr lang="en-US" sz="2000" b="1" dirty="0"/>
          </a:p>
          <a:p>
            <a:pPr algn="ctr" eaLnBrk="1" hangingPunct="1">
              <a:lnSpc>
                <a:spcPct val="120000"/>
              </a:lnSpc>
              <a:spcBef>
                <a:spcPct val="0"/>
              </a:spcBef>
              <a:buClrTx/>
            </a:pPr>
            <a:r>
              <a:rPr lang="en-US" sz="2000" b="1" dirty="0" smtClean="0">
                <a:solidFill>
                  <a:srgbClr val="0C7797"/>
                </a:solidFill>
                <a:ea typeface="+mn-ea"/>
              </a:rPr>
              <a:t>Developing </a:t>
            </a:r>
            <a:r>
              <a:rPr lang="en-US" sz="2000" b="1" dirty="0">
                <a:solidFill>
                  <a:srgbClr val="0C7797"/>
                </a:solidFill>
                <a:ea typeface="+mn-ea"/>
              </a:rPr>
              <a:t>new products </a:t>
            </a:r>
            <a:r>
              <a:rPr lang="en-US" sz="2000" dirty="0">
                <a:solidFill>
                  <a:schemeClr val="tx1"/>
                </a:solidFill>
                <a:ea typeface="+mn-ea"/>
              </a:rPr>
              <a:t>by collaborating with experts and users</a:t>
            </a:r>
            <a:endParaRPr lang="en-US" sz="2000" dirty="0">
              <a:solidFill>
                <a:prstClr val="black"/>
              </a:solidFill>
              <a:ea typeface="+mn-ea"/>
            </a:endParaRPr>
          </a:p>
        </p:txBody>
      </p:sp>
    </p:spTree>
    <p:extLst>
      <p:ext uri="{BB962C8B-B14F-4D97-AF65-F5344CB8AC3E}">
        <p14:creationId xmlns:p14="http://schemas.microsoft.com/office/powerpoint/2010/main" val="1336331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9223" y="2625554"/>
            <a:ext cx="2427709" cy="24277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b="1" dirty="0" smtClean="0"/>
          </a:p>
          <a:p>
            <a:pPr algn="ctr"/>
            <a:r>
              <a:rPr lang="en-US" sz="1600" b="1" dirty="0" smtClean="0"/>
              <a:t>Climate Data Viewer</a:t>
            </a:r>
          </a:p>
          <a:p>
            <a:pPr algn="ctr"/>
            <a:endParaRPr lang="en-US" sz="1200" dirty="0" smtClean="0"/>
          </a:p>
          <a:p>
            <a:pPr algn="ctr"/>
            <a:r>
              <a:rPr lang="en-US" sz="1200" dirty="0" smtClean="0"/>
              <a:t>View mapped climate data from Environment and Climate Change Canada</a:t>
            </a:r>
            <a:endParaRPr lang="en-CA" sz="1200" dirty="0"/>
          </a:p>
        </p:txBody>
      </p:sp>
      <p:sp>
        <p:nvSpPr>
          <p:cNvPr id="2" name="Title 1"/>
          <p:cNvSpPr>
            <a:spLocks noGrp="1"/>
          </p:cNvSpPr>
          <p:nvPr>
            <p:ph type="title"/>
          </p:nvPr>
        </p:nvSpPr>
        <p:spPr/>
        <p:txBody>
          <a:bodyPr/>
          <a:lstStyle/>
          <a:p>
            <a:r>
              <a:rPr lang="en-US" dirty="0" smtClean="0"/>
              <a:t>Climate Data Viewer and Extraction Tool</a:t>
            </a:r>
            <a:endParaRPr lang="en-CA" dirty="0"/>
          </a:p>
        </p:txBody>
      </p:sp>
      <p:sp>
        <p:nvSpPr>
          <p:cNvPr id="4" name="Slide Number Placeholder 3"/>
          <p:cNvSpPr>
            <a:spLocks noGrp="1"/>
          </p:cNvSpPr>
          <p:nvPr>
            <p:ph type="sldNum" sz="quarter" idx="12"/>
          </p:nvPr>
        </p:nvSpPr>
        <p:spPr/>
        <p:txBody>
          <a:bodyPr/>
          <a:lstStyle/>
          <a:p>
            <a:fld id="{3BD665AE-76F4-4BDF-A143-AC02A32F0E1D}" type="slidenum">
              <a:rPr lang="en-CA" smtClean="0"/>
              <a:pPr/>
              <a:t>9</a:t>
            </a:fld>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3220" y="2861925"/>
            <a:ext cx="799714" cy="799714"/>
          </a:xfrm>
          <a:prstGeom prst="rect">
            <a:avLst/>
          </a:prstGeom>
        </p:spPr>
      </p:pic>
      <p:sp>
        <p:nvSpPr>
          <p:cNvPr id="8" name="Rectangle 7"/>
          <p:cNvSpPr/>
          <p:nvPr/>
        </p:nvSpPr>
        <p:spPr>
          <a:xfrm>
            <a:off x="519224" y="1704523"/>
            <a:ext cx="5448968" cy="400110"/>
          </a:xfrm>
          <a:prstGeom prst="rect">
            <a:avLst/>
          </a:prstGeom>
        </p:spPr>
        <p:txBody>
          <a:bodyPr wrap="square">
            <a:spAutoFit/>
          </a:bodyPr>
          <a:lstStyle/>
          <a:p>
            <a:pPr marL="342900" indent="-342900"/>
            <a:r>
              <a:rPr lang="en-US" sz="2000" b="1" dirty="0" smtClean="0">
                <a:solidFill>
                  <a:schemeClr val="accent6"/>
                </a:solidFill>
                <a:ea typeface="ヒラギノ角ゴ Pro W3" pitchFamily="127" charset="-128"/>
              </a:rPr>
              <a:t>Climate-viewer</a:t>
            </a:r>
            <a:r>
              <a:rPr lang="en-US" sz="2000" dirty="0" smtClean="0">
                <a:ea typeface="ヒラギノ角ゴ Pro W3" pitchFamily="127" charset="-128"/>
              </a:rPr>
              <a:t>.canada.ca</a:t>
            </a:r>
            <a:endParaRPr lang="en-US" dirty="0">
              <a:ea typeface="ヒラギノ角ゴ Pro W3" pitchFamily="127" charset="-128"/>
            </a:endParaRPr>
          </a:p>
        </p:txBody>
      </p:sp>
      <p:sp>
        <p:nvSpPr>
          <p:cNvPr id="9" name="Rectangle 8"/>
          <p:cNvSpPr/>
          <p:nvPr/>
        </p:nvSpPr>
        <p:spPr>
          <a:xfrm>
            <a:off x="3369370" y="2625554"/>
            <a:ext cx="2427709" cy="24277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b="1" dirty="0" smtClean="0"/>
          </a:p>
          <a:p>
            <a:pPr algn="ctr"/>
            <a:endParaRPr lang="en-US" b="1" dirty="0" smtClean="0"/>
          </a:p>
          <a:p>
            <a:pPr algn="ctr"/>
            <a:r>
              <a:rPr lang="en-US" sz="1600" b="1" dirty="0" smtClean="0"/>
              <a:t>Climate Data Extraction Tool</a:t>
            </a:r>
          </a:p>
          <a:p>
            <a:pPr algn="ctr"/>
            <a:endParaRPr lang="en-US" sz="1200" dirty="0" smtClean="0"/>
          </a:p>
          <a:p>
            <a:pPr algn="ctr"/>
            <a:r>
              <a:rPr lang="en-US" sz="1200" dirty="0" smtClean="0"/>
              <a:t>Download subsets of Environment and Climate Change Canada datasets</a:t>
            </a:r>
            <a:endParaRPr lang="en-CA" sz="1200" dirty="0"/>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63204" y="2826960"/>
            <a:ext cx="834679" cy="83467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6793" y="2104633"/>
            <a:ext cx="5518744" cy="4204999"/>
          </a:xfrm>
          <a:prstGeom prst="rect">
            <a:avLst/>
          </a:prstGeom>
        </p:spPr>
      </p:pic>
    </p:spTree>
    <p:extLst>
      <p:ext uri="{BB962C8B-B14F-4D97-AF65-F5344CB8AC3E}">
        <p14:creationId xmlns:p14="http://schemas.microsoft.com/office/powerpoint/2010/main" val="353284374"/>
      </p:ext>
    </p:extLst>
  </p:cSld>
  <p:clrMapOvr>
    <a:masterClrMapping/>
  </p:clrMapOvr>
</p:sld>
</file>

<file path=ppt/theme/theme1.xml><?xml version="1.0" encoding="utf-8"?>
<a:theme xmlns:a="http://schemas.openxmlformats.org/drawingml/2006/main" name="Office Theme">
  <a:themeElements>
    <a:clrScheme name="Custom 12">
      <a:dk1>
        <a:srgbClr val="3F3F3F"/>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398093"/>
      </a:accent6>
      <a:hlink>
        <a:srgbClr val="398093"/>
      </a:hlink>
      <a:folHlink>
        <a:srgbClr val="398093"/>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A2C2CF6021214CABDC03192BD0C087" ma:contentTypeVersion="11" ma:contentTypeDescription="Create a new document." ma:contentTypeScope="" ma:versionID="93215b5a470a45b3ce7e04ae6ce027ba">
  <xsd:schema xmlns:xsd="http://www.w3.org/2001/XMLSchema" xmlns:xs="http://www.w3.org/2001/XMLSchema" xmlns:p="http://schemas.microsoft.com/office/2006/metadata/properties" xmlns:ns2="6bbfbd21-2015-4471-ac07-6c0dec46904e" xmlns:ns3="55c89708-89c9-400a-aa9d-62c2e67e65c6" targetNamespace="http://schemas.microsoft.com/office/2006/metadata/properties" ma:root="true" ma:fieldsID="109aee90900fd64da19f500e0c1a2790" ns2:_="" ns3:_="">
    <xsd:import namespace="6bbfbd21-2015-4471-ac07-6c0dec46904e"/>
    <xsd:import namespace="55c89708-89c9-400a-aa9d-62c2e67e65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bfbd21-2015-4471-ac07-6c0dec4690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Flow_SignoffStatus" ma:index="18"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c89708-89c9-400a-aa9d-62c2e67e65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6bbfbd21-2015-4471-ac07-6c0dec46904e" xsi:nil="true"/>
  </documentManagement>
</p:properties>
</file>

<file path=customXml/itemProps1.xml><?xml version="1.0" encoding="utf-8"?>
<ds:datastoreItem xmlns:ds="http://schemas.openxmlformats.org/officeDocument/2006/customXml" ds:itemID="{049E5E5A-E51E-467B-A034-6586552BB276}"/>
</file>

<file path=customXml/itemProps2.xml><?xml version="1.0" encoding="utf-8"?>
<ds:datastoreItem xmlns:ds="http://schemas.openxmlformats.org/officeDocument/2006/customXml" ds:itemID="{623466BA-C703-40A6-8A21-376436DDB38A}"/>
</file>

<file path=customXml/itemProps3.xml><?xml version="1.0" encoding="utf-8"?>
<ds:datastoreItem xmlns:ds="http://schemas.openxmlformats.org/officeDocument/2006/customXml" ds:itemID="{9CAB3517-F190-43A2-8B7E-91B1B0A2E1CB}"/>
</file>

<file path=docProps/app.xml><?xml version="1.0" encoding="utf-8"?>
<Properties xmlns="http://schemas.openxmlformats.org/officeDocument/2006/extended-properties" xmlns:vt="http://schemas.openxmlformats.org/officeDocument/2006/docPropsVTypes">
  <TotalTime>6082</TotalTime>
  <Words>3510</Words>
  <Application>Microsoft Office PowerPoint</Application>
  <PresentationFormat>Widescreen</PresentationFormat>
  <Paragraphs>459</Paragraphs>
  <Slides>26</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Unicode MS</vt:lpstr>
      <vt:lpstr>Calibri</vt:lpstr>
      <vt:lpstr>Century Gothic</vt:lpstr>
      <vt:lpstr>Courier New</vt:lpstr>
      <vt:lpstr>Times New Roman</vt:lpstr>
      <vt:lpstr>ヒラギノ角ゴ Pro W3</vt:lpstr>
      <vt:lpstr>Office Theme</vt:lpstr>
      <vt:lpstr>Introducing the Canadian Centre for Climate Services </vt:lpstr>
      <vt:lpstr>Canada’s Climate is Changing</vt:lpstr>
      <vt:lpstr>PowerPoint Presentation</vt:lpstr>
      <vt:lpstr>Climate Data Informs Adaptation</vt:lpstr>
      <vt:lpstr>Decision Makers Have Many Questions…</vt:lpstr>
      <vt:lpstr>Climate Services Can Help</vt:lpstr>
      <vt:lpstr>Canadian Centre for Climate Services</vt:lpstr>
      <vt:lpstr>Our Services</vt:lpstr>
      <vt:lpstr>Climate Data Viewer and Extraction Tool</vt:lpstr>
      <vt:lpstr>Climate Services Support Desk</vt:lpstr>
      <vt:lpstr>Library of Climate Resources</vt:lpstr>
      <vt:lpstr>Network of Regional Climate Service Providers</vt:lpstr>
      <vt:lpstr>Ecosystem of Climate Data Portals The CCCS helps support a range of climate data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Tailored Products</vt:lpstr>
      <vt:lpstr>PowerPoint Presentation</vt:lpstr>
      <vt:lpstr>PowerPoint Presentation</vt:lpstr>
      <vt:lpstr>Thank you / Questions</vt:lpstr>
    </vt:vector>
  </TitlesOfParts>
  <Company>Environment Climate Change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Smith,Ryan (ECCC)</dc:creator>
  <cp:lastModifiedBy>Ingram,Daniel (ECCC)</cp:lastModifiedBy>
  <cp:revision>168</cp:revision>
  <dcterms:created xsi:type="dcterms:W3CDTF">2021-05-27T14:00:49Z</dcterms:created>
  <dcterms:modified xsi:type="dcterms:W3CDTF">2022-01-07T14:24:28Z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0x01010096A2C2CF6021214CABDC03192BD0C087</vt:lpwstr>
  </property>
</Properties>
</file>