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502" r:id="rId2"/>
    <p:sldId id="503" r:id="rId3"/>
    <p:sldId id="504" r:id="rId4"/>
    <p:sldId id="505" r:id="rId5"/>
    <p:sldId id="506" r:id="rId6"/>
    <p:sldId id="508" r:id="rId7"/>
    <p:sldId id="50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7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4660"/>
  </p:normalViewPr>
  <p:slideViewPr>
    <p:cSldViewPr snapToGrid="0">
      <p:cViewPr varScale="1">
        <p:scale>
          <a:sx n="86" d="100"/>
          <a:sy n="86" d="100"/>
        </p:scale>
        <p:origin x="32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9383E5-D8B4-4DBC-BF23-6F6473518070}" type="datetimeFigureOut">
              <a:rPr lang="en-US" smtClean="0"/>
              <a:t>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49192B-EFD3-421F-A8C0-ABA4960EFF58}" type="slidenum">
              <a:rPr lang="en-US" smtClean="0"/>
              <a:t>‹#›</a:t>
            </a:fld>
            <a:endParaRPr lang="en-US"/>
          </a:p>
        </p:txBody>
      </p:sp>
    </p:spTree>
    <p:extLst>
      <p:ext uri="{BB962C8B-B14F-4D97-AF65-F5344CB8AC3E}">
        <p14:creationId xmlns:p14="http://schemas.microsoft.com/office/powerpoint/2010/main" val="359107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1364204" eaLnBrk="0" hangingPunct="0">
              <a:defRPr>
                <a:solidFill>
                  <a:schemeClr val="tx1"/>
                </a:solidFill>
                <a:latin typeface="Verdana" pitchFamily="34" charset="0"/>
              </a:defRPr>
            </a:lvl1pPr>
            <a:lvl2pPr marL="1096988" indent="-421918" defTabSz="1364204" eaLnBrk="0" hangingPunct="0">
              <a:defRPr>
                <a:solidFill>
                  <a:schemeClr val="tx1"/>
                </a:solidFill>
                <a:latin typeface="Verdana" pitchFamily="34" charset="0"/>
              </a:defRPr>
            </a:lvl2pPr>
            <a:lvl3pPr marL="1687676" indent="-337536" defTabSz="1364204" eaLnBrk="0" hangingPunct="0">
              <a:defRPr>
                <a:solidFill>
                  <a:schemeClr val="tx1"/>
                </a:solidFill>
                <a:latin typeface="Verdana" pitchFamily="34" charset="0"/>
              </a:defRPr>
            </a:lvl3pPr>
            <a:lvl4pPr marL="2362745" indent="-337536" defTabSz="1364204" eaLnBrk="0" hangingPunct="0">
              <a:defRPr>
                <a:solidFill>
                  <a:schemeClr val="tx1"/>
                </a:solidFill>
                <a:latin typeface="Verdana" pitchFamily="34" charset="0"/>
              </a:defRPr>
            </a:lvl4pPr>
            <a:lvl5pPr marL="3037815" indent="-337536" defTabSz="1364204" eaLnBrk="0" hangingPunct="0">
              <a:defRPr>
                <a:solidFill>
                  <a:schemeClr val="tx1"/>
                </a:solidFill>
                <a:latin typeface="Verdana" pitchFamily="34" charset="0"/>
              </a:defRPr>
            </a:lvl5pPr>
            <a:lvl6pPr marL="3712886" indent="-337536" defTabSz="1364204" eaLnBrk="0" fontAlgn="base" hangingPunct="0">
              <a:lnSpc>
                <a:spcPct val="90000"/>
              </a:lnSpc>
              <a:spcBef>
                <a:spcPct val="0"/>
              </a:spcBef>
              <a:spcAft>
                <a:spcPct val="37000"/>
              </a:spcAft>
              <a:defRPr>
                <a:solidFill>
                  <a:schemeClr val="tx1"/>
                </a:solidFill>
                <a:latin typeface="Verdana" pitchFamily="34" charset="0"/>
              </a:defRPr>
            </a:lvl6pPr>
            <a:lvl7pPr marL="4387956" indent="-337536" defTabSz="1364204" eaLnBrk="0" fontAlgn="base" hangingPunct="0">
              <a:lnSpc>
                <a:spcPct val="90000"/>
              </a:lnSpc>
              <a:spcBef>
                <a:spcPct val="0"/>
              </a:spcBef>
              <a:spcAft>
                <a:spcPct val="37000"/>
              </a:spcAft>
              <a:defRPr>
                <a:solidFill>
                  <a:schemeClr val="tx1"/>
                </a:solidFill>
                <a:latin typeface="Verdana" pitchFamily="34" charset="0"/>
              </a:defRPr>
            </a:lvl7pPr>
            <a:lvl8pPr marL="5063025" indent="-337536" defTabSz="1364204" eaLnBrk="0" fontAlgn="base" hangingPunct="0">
              <a:lnSpc>
                <a:spcPct val="90000"/>
              </a:lnSpc>
              <a:spcBef>
                <a:spcPct val="0"/>
              </a:spcBef>
              <a:spcAft>
                <a:spcPct val="37000"/>
              </a:spcAft>
              <a:defRPr>
                <a:solidFill>
                  <a:schemeClr val="tx1"/>
                </a:solidFill>
                <a:latin typeface="Verdana" pitchFamily="34" charset="0"/>
              </a:defRPr>
            </a:lvl8pPr>
            <a:lvl9pPr marL="5738096" indent="-337536" defTabSz="1364204"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a:latin typeface="Arial" charset="0"/>
            </a:endParaRPr>
          </a:p>
        </p:txBody>
      </p:sp>
      <p:sp>
        <p:nvSpPr>
          <p:cNvPr id="6147" name="Rectangle 2"/>
          <p:cNvSpPr>
            <a:spLocks noGrp="1" noRot="1" noChangeAspect="1" noChangeArrowheads="1" noTextEdit="1"/>
          </p:cNvSpPr>
          <p:nvPr>
            <p:ph type="sldImg"/>
          </p:nvPr>
        </p:nvSpPr>
        <p:spPr>
          <a:xfrm>
            <a:off x="-279400" y="1108075"/>
            <a:ext cx="9855200" cy="554355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5664A-74CB-4885-A832-883A8BC74D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6D303A-9A12-48A0-A317-2BC3F4C3AC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FB07C4-21DD-4686-AA0C-23889F0CEF75}"/>
              </a:ext>
            </a:extLst>
          </p:cNvPr>
          <p:cNvSpPr>
            <a:spLocks noGrp="1"/>
          </p:cNvSpPr>
          <p:nvPr>
            <p:ph type="dt" sz="half" idx="10"/>
          </p:nvPr>
        </p:nvSpPr>
        <p:spPr/>
        <p:txBody>
          <a:bodyPr/>
          <a:lstStyle/>
          <a:p>
            <a:fld id="{5FEFF018-4F6D-4DCC-B2F8-06E9E3AE89DB}" type="datetimeFigureOut">
              <a:rPr lang="en-US" smtClean="0"/>
              <a:t>2/1/2023</a:t>
            </a:fld>
            <a:endParaRPr lang="en-US"/>
          </a:p>
        </p:txBody>
      </p:sp>
      <p:sp>
        <p:nvSpPr>
          <p:cNvPr id="5" name="Footer Placeholder 4">
            <a:extLst>
              <a:ext uri="{FF2B5EF4-FFF2-40B4-BE49-F238E27FC236}">
                <a16:creationId xmlns:a16="http://schemas.microsoft.com/office/drawing/2014/main" id="{6E244AA4-58D4-4111-BC83-3E77F4A0CB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ED52A9-1589-4F58-AC79-60A4D7D0F279}"/>
              </a:ext>
            </a:extLst>
          </p:cNvPr>
          <p:cNvSpPr>
            <a:spLocks noGrp="1"/>
          </p:cNvSpPr>
          <p:nvPr>
            <p:ph type="sldNum" sz="quarter" idx="12"/>
          </p:nvPr>
        </p:nvSpPr>
        <p:spPr/>
        <p:txBody>
          <a:bodyPr/>
          <a:lstStyle/>
          <a:p>
            <a:fld id="{236FB9AE-FCE8-4D56-A8A0-EE80CB0133B7}" type="slidenum">
              <a:rPr lang="en-US" smtClean="0"/>
              <a:t>‹#›</a:t>
            </a:fld>
            <a:endParaRPr lang="en-US"/>
          </a:p>
        </p:txBody>
      </p:sp>
    </p:spTree>
    <p:extLst>
      <p:ext uri="{BB962C8B-B14F-4D97-AF65-F5344CB8AC3E}">
        <p14:creationId xmlns:p14="http://schemas.microsoft.com/office/powerpoint/2010/main" val="390903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FB130-50A0-43A0-A840-1DBCAE71A6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97531D-3E83-4158-86E1-3B2EF4DA39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7D7DCE-D9C3-40FF-81A7-7E6F83C2C8E7}"/>
              </a:ext>
            </a:extLst>
          </p:cNvPr>
          <p:cNvSpPr>
            <a:spLocks noGrp="1"/>
          </p:cNvSpPr>
          <p:nvPr>
            <p:ph type="dt" sz="half" idx="10"/>
          </p:nvPr>
        </p:nvSpPr>
        <p:spPr/>
        <p:txBody>
          <a:bodyPr/>
          <a:lstStyle/>
          <a:p>
            <a:fld id="{5FEFF018-4F6D-4DCC-B2F8-06E9E3AE89DB}" type="datetimeFigureOut">
              <a:rPr lang="en-US" smtClean="0"/>
              <a:t>2/1/2023</a:t>
            </a:fld>
            <a:endParaRPr lang="en-US"/>
          </a:p>
        </p:txBody>
      </p:sp>
      <p:sp>
        <p:nvSpPr>
          <p:cNvPr id="5" name="Footer Placeholder 4">
            <a:extLst>
              <a:ext uri="{FF2B5EF4-FFF2-40B4-BE49-F238E27FC236}">
                <a16:creationId xmlns:a16="http://schemas.microsoft.com/office/drawing/2014/main" id="{12A766EE-A8CF-488B-A261-E330F8020A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C89B7-339A-4E89-85C2-44026AB6F336}"/>
              </a:ext>
            </a:extLst>
          </p:cNvPr>
          <p:cNvSpPr>
            <a:spLocks noGrp="1"/>
          </p:cNvSpPr>
          <p:nvPr>
            <p:ph type="sldNum" sz="quarter" idx="12"/>
          </p:nvPr>
        </p:nvSpPr>
        <p:spPr/>
        <p:txBody>
          <a:bodyPr/>
          <a:lstStyle/>
          <a:p>
            <a:fld id="{236FB9AE-FCE8-4D56-A8A0-EE80CB0133B7}" type="slidenum">
              <a:rPr lang="en-US" smtClean="0"/>
              <a:t>‹#›</a:t>
            </a:fld>
            <a:endParaRPr lang="en-US"/>
          </a:p>
        </p:txBody>
      </p:sp>
    </p:spTree>
    <p:extLst>
      <p:ext uri="{BB962C8B-B14F-4D97-AF65-F5344CB8AC3E}">
        <p14:creationId xmlns:p14="http://schemas.microsoft.com/office/powerpoint/2010/main" val="331342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E1E7DC-6B79-4E2B-9AA7-C6933098FB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1A1F0E-594A-43AF-BF16-A25E2E5F01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2C2C2-2DD3-4427-A91A-32E7BA64AAF8}"/>
              </a:ext>
            </a:extLst>
          </p:cNvPr>
          <p:cNvSpPr>
            <a:spLocks noGrp="1"/>
          </p:cNvSpPr>
          <p:nvPr>
            <p:ph type="dt" sz="half" idx="10"/>
          </p:nvPr>
        </p:nvSpPr>
        <p:spPr/>
        <p:txBody>
          <a:bodyPr/>
          <a:lstStyle/>
          <a:p>
            <a:fld id="{5FEFF018-4F6D-4DCC-B2F8-06E9E3AE89DB}" type="datetimeFigureOut">
              <a:rPr lang="en-US" smtClean="0"/>
              <a:t>2/1/2023</a:t>
            </a:fld>
            <a:endParaRPr lang="en-US"/>
          </a:p>
        </p:txBody>
      </p:sp>
      <p:sp>
        <p:nvSpPr>
          <p:cNvPr id="5" name="Footer Placeholder 4">
            <a:extLst>
              <a:ext uri="{FF2B5EF4-FFF2-40B4-BE49-F238E27FC236}">
                <a16:creationId xmlns:a16="http://schemas.microsoft.com/office/drawing/2014/main" id="{6BC48B2E-A106-40AD-A2F2-F9AF86216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F1B6EB-AF80-402D-BA07-267FB393A0BF}"/>
              </a:ext>
            </a:extLst>
          </p:cNvPr>
          <p:cNvSpPr>
            <a:spLocks noGrp="1"/>
          </p:cNvSpPr>
          <p:nvPr>
            <p:ph type="sldNum" sz="quarter" idx="12"/>
          </p:nvPr>
        </p:nvSpPr>
        <p:spPr/>
        <p:txBody>
          <a:bodyPr/>
          <a:lstStyle/>
          <a:p>
            <a:fld id="{236FB9AE-FCE8-4D56-A8A0-EE80CB0133B7}" type="slidenum">
              <a:rPr lang="en-US" smtClean="0"/>
              <a:t>‹#›</a:t>
            </a:fld>
            <a:endParaRPr lang="en-US"/>
          </a:p>
        </p:txBody>
      </p:sp>
    </p:spTree>
    <p:extLst>
      <p:ext uri="{BB962C8B-B14F-4D97-AF65-F5344CB8AC3E}">
        <p14:creationId xmlns:p14="http://schemas.microsoft.com/office/powerpoint/2010/main" val="3132341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2" name="Picture 1" descr="ISC_Branding_PPT_standard_1600x900_ENG_FINAL_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0781" cy="6858000"/>
          </a:xfrm>
          <a:prstGeom prst="rect">
            <a:avLst/>
          </a:prstGeom>
        </p:spPr>
      </p:pic>
    </p:spTree>
    <p:extLst>
      <p:ext uri="{BB962C8B-B14F-4D97-AF65-F5344CB8AC3E}">
        <p14:creationId xmlns:p14="http://schemas.microsoft.com/office/powerpoint/2010/main" val="195919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0A0C-BC0F-4419-866D-E595A6B3E1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E705B1-83FE-4BF3-B30F-80FA4009A2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5C9AC7-D979-4258-96D8-5F445967CEA9}"/>
              </a:ext>
            </a:extLst>
          </p:cNvPr>
          <p:cNvSpPr>
            <a:spLocks noGrp="1"/>
          </p:cNvSpPr>
          <p:nvPr>
            <p:ph type="dt" sz="half" idx="10"/>
          </p:nvPr>
        </p:nvSpPr>
        <p:spPr/>
        <p:txBody>
          <a:bodyPr/>
          <a:lstStyle/>
          <a:p>
            <a:fld id="{5FEFF018-4F6D-4DCC-B2F8-06E9E3AE89DB}" type="datetimeFigureOut">
              <a:rPr lang="en-US" smtClean="0"/>
              <a:t>2/1/2023</a:t>
            </a:fld>
            <a:endParaRPr lang="en-US"/>
          </a:p>
        </p:txBody>
      </p:sp>
      <p:sp>
        <p:nvSpPr>
          <p:cNvPr id="5" name="Footer Placeholder 4">
            <a:extLst>
              <a:ext uri="{FF2B5EF4-FFF2-40B4-BE49-F238E27FC236}">
                <a16:creationId xmlns:a16="http://schemas.microsoft.com/office/drawing/2014/main" id="{6FB353AF-A26C-4781-938D-7CEF7CC72E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D2158D-15B1-40F0-9BCE-4D81C7C19A1F}"/>
              </a:ext>
            </a:extLst>
          </p:cNvPr>
          <p:cNvSpPr>
            <a:spLocks noGrp="1"/>
          </p:cNvSpPr>
          <p:nvPr>
            <p:ph type="sldNum" sz="quarter" idx="12"/>
          </p:nvPr>
        </p:nvSpPr>
        <p:spPr/>
        <p:txBody>
          <a:bodyPr/>
          <a:lstStyle/>
          <a:p>
            <a:fld id="{236FB9AE-FCE8-4D56-A8A0-EE80CB0133B7}" type="slidenum">
              <a:rPr lang="en-US" smtClean="0"/>
              <a:t>‹#›</a:t>
            </a:fld>
            <a:endParaRPr lang="en-US"/>
          </a:p>
        </p:txBody>
      </p:sp>
    </p:spTree>
    <p:extLst>
      <p:ext uri="{BB962C8B-B14F-4D97-AF65-F5344CB8AC3E}">
        <p14:creationId xmlns:p14="http://schemas.microsoft.com/office/powerpoint/2010/main" val="46501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BA85-9BA3-432A-A6CB-E842551C50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B404A3-DEB9-4675-A045-2D99894D29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D6B6B4-F808-4B60-A3FF-FAE35985A3EC}"/>
              </a:ext>
            </a:extLst>
          </p:cNvPr>
          <p:cNvSpPr>
            <a:spLocks noGrp="1"/>
          </p:cNvSpPr>
          <p:nvPr>
            <p:ph type="dt" sz="half" idx="10"/>
          </p:nvPr>
        </p:nvSpPr>
        <p:spPr/>
        <p:txBody>
          <a:bodyPr/>
          <a:lstStyle/>
          <a:p>
            <a:fld id="{5FEFF018-4F6D-4DCC-B2F8-06E9E3AE89DB}" type="datetimeFigureOut">
              <a:rPr lang="en-US" smtClean="0"/>
              <a:t>2/1/2023</a:t>
            </a:fld>
            <a:endParaRPr lang="en-US"/>
          </a:p>
        </p:txBody>
      </p:sp>
      <p:sp>
        <p:nvSpPr>
          <p:cNvPr id="5" name="Footer Placeholder 4">
            <a:extLst>
              <a:ext uri="{FF2B5EF4-FFF2-40B4-BE49-F238E27FC236}">
                <a16:creationId xmlns:a16="http://schemas.microsoft.com/office/drawing/2014/main" id="{FE1A9468-A271-4823-A0F8-F397AF316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783A33-9839-464F-99FB-745429EC0F9F}"/>
              </a:ext>
            </a:extLst>
          </p:cNvPr>
          <p:cNvSpPr>
            <a:spLocks noGrp="1"/>
          </p:cNvSpPr>
          <p:nvPr>
            <p:ph type="sldNum" sz="quarter" idx="12"/>
          </p:nvPr>
        </p:nvSpPr>
        <p:spPr/>
        <p:txBody>
          <a:bodyPr/>
          <a:lstStyle/>
          <a:p>
            <a:fld id="{236FB9AE-FCE8-4D56-A8A0-EE80CB0133B7}" type="slidenum">
              <a:rPr lang="en-US" smtClean="0"/>
              <a:t>‹#›</a:t>
            </a:fld>
            <a:endParaRPr lang="en-US"/>
          </a:p>
        </p:txBody>
      </p:sp>
    </p:spTree>
    <p:extLst>
      <p:ext uri="{BB962C8B-B14F-4D97-AF65-F5344CB8AC3E}">
        <p14:creationId xmlns:p14="http://schemas.microsoft.com/office/powerpoint/2010/main" val="218549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51C7-0A17-420A-B9AE-25909DADFF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77D442-DC42-4CCB-B4FB-C2019698D5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0CEE15-3423-49D7-BF16-729F04EB45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52274A-4D1A-43B7-AF43-D1EB16BE170E}"/>
              </a:ext>
            </a:extLst>
          </p:cNvPr>
          <p:cNvSpPr>
            <a:spLocks noGrp="1"/>
          </p:cNvSpPr>
          <p:nvPr>
            <p:ph type="dt" sz="half" idx="10"/>
          </p:nvPr>
        </p:nvSpPr>
        <p:spPr/>
        <p:txBody>
          <a:bodyPr/>
          <a:lstStyle/>
          <a:p>
            <a:fld id="{5FEFF018-4F6D-4DCC-B2F8-06E9E3AE89DB}" type="datetimeFigureOut">
              <a:rPr lang="en-US" smtClean="0"/>
              <a:t>2/1/2023</a:t>
            </a:fld>
            <a:endParaRPr lang="en-US"/>
          </a:p>
        </p:txBody>
      </p:sp>
      <p:sp>
        <p:nvSpPr>
          <p:cNvPr id="6" name="Footer Placeholder 5">
            <a:extLst>
              <a:ext uri="{FF2B5EF4-FFF2-40B4-BE49-F238E27FC236}">
                <a16:creationId xmlns:a16="http://schemas.microsoft.com/office/drawing/2014/main" id="{AED9C546-D9D9-4457-B740-16CD6E66FE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976E71-D909-4C84-A70D-BAC96BE597BB}"/>
              </a:ext>
            </a:extLst>
          </p:cNvPr>
          <p:cNvSpPr>
            <a:spLocks noGrp="1"/>
          </p:cNvSpPr>
          <p:nvPr>
            <p:ph type="sldNum" sz="quarter" idx="12"/>
          </p:nvPr>
        </p:nvSpPr>
        <p:spPr/>
        <p:txBody>
          <a:bodyPr/>
          <a:lstStyle/>
          <a:p>
            <a:fld id="{236FB9AE-FCE8-4D56-A8A0-EE80CB0133B7}" type="slidenum">
              <a:rPr lang="en-US" smtClean="0"/>
              <a:t>‹#›</a:t>
            </a:fld>
            <a:endParaRPr lang="en-US"/>
          </a:p>
        </p:txBody>
      </p:sp>
    </p:spTree>
    <p:extLst>
      <p:ext uri="{BB962C8B-B14F-4D97-AF65-F5344CB8AC3E}">
        <p14:creationId xmlns:p14="http://schemas.microsoft.com/office/powerpoint/2010/main" val="713593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EFE6F-0C7B-42D4-A93F-F0C5D2D7F4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166F55-B95A-4F8A-BBD0-49614F7A9F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E603E9-0C50-4841-AAC8-D86C89D037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262EC9-0004-4136-A0A0-495793248D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66D6CC-3E13-4D98-ABEE-E58E8D6169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0E7930-DC70-49BB-9081-839C30C12001}"/>
              </a:ext>
            </a:extLst>
          </p:cNvPr>
          <p:cNvSpPr>
            <a:spLocks noGrp="1"/>
          </p:cNvSpPr>
          <p:nvPr>
            <p:ph type="dt" sz="half" idx="10"/>
          </p:nvPr>
        </p:nvSpPr>
        <p:spPr/>
        <p:txBody>
          <a:bodyPr/>
          <a:lstStyle/>
          <a:p>
            <a:fld id="{5FEFF018-4F6D-4DCC-B2F8-06E9E3AE89DB}" type="datetimeFigureOut">
              <a:rPr lang="en-US" smtClean="0"/>
              <a:t>2/1/2023</a:t>
            </a:fld>
            <a:endParaRPr lang="en-US"/>
          </a:p>
        </p:txBody>
      </p:sp>
      <p:sp>
        <p:nvSpPr>
          <p:cNvPr id="8" name="Footer Placeholder 7">
            <a:extLst>
              <a:ext uri="{FF2B5EF4-FFF2-40B4-BE49-F238E27FC236}">
                <a16:creationId xmlns:a16="http://schemas.microsoft.com/office/drawing/2014/main" id="{19AB3D46-A382-4413-8172-4AD3D7F0D1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481D82-B202-4B70-9835-08B2DD5F74DF}"/>
              </a:ext>
            </a:extLst>
          </p:cNvPr>
          <p:cNvSpPr>
            <a:spLocks noGrp="1"/>
          </p:cNvSpPr>
          <p:nvPr>
            <p:ph type="sldNum" sz="quarter" idx="12"/>
          </p:nvPr>
        </p:nvSpPr>
        <p:spPr/>
        <p:txBody>
          <a:bodyPr/>
          <a:lstStyle/>
          <a:p>
            <a:fld id="{236FB9AE-FCE8-4D56-A8A0-EE80CB0133B7}" type="slidenum">
              <a:rPr lang="en-US" smtClean="0"/>
              <a:t>‹#›</a:t>
            </a:fld>
            <a:endParaRPr lang="en-US"/>
          </a:p>
        </p:txBody>
      </p:sp>
    </p:spTree>
    <p:extLst>
      <p:ext uri="{BB962C8B-B14F-4D97-AF65-F5344CB8AC3E}">
        <p14:creationId xmlns:p14="http://schemas.microsoft.com/office/powerpoint/2010/main" val="249362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942D-BC71-4F84-9351-0EFB13A2D4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943DF9-7810-4554-A7B6-053629AC56DC}"/>
              </a:ext>
            </a:extLst>
          </p:cNvPr>
          <p:cNvSpPr>
            <a:spLocks noGrp="1"/>
          </p:cNvSpPr>
          <p:nvPr>
            <p:ph type="dt" sz="half" idx="10"/>
          </p:nvPr>
        </p:nvSpPr>
        <p:spPr/>
        <p:txBody>
          <a:bodyPr/>
          <a:lstStyle/>
          <a:p>
            <a:fld id="{5FEFF018-4F6D-4DCC-B2F8-06E9E3AE89DB}" type="datetimeFigureOut">
              <a:rPr lang="en-US" smtClean="0"/>
              <a:t>2/1/2023</a:t>
            </a:fld>
            <a:endParaRPr lang="en-US"/>
          </a:p>
        </p:txBody>
      </p:sp>
      <p:sp>
        <p:nvSpPr>
          <p:cNvPr id="4" name="Footer Placeholder 3">
            <a:extLst>
              <a:ext uri="{FF2B5EF4-FFF2-40B4-BE49-F238E27FC236}">
                <a16:creationId xmlns:a16="http://schemas.microsoft.com/office/drawing/2014/main" id="{5E3896E7-FEC9-4EAC-8F12-AED0B09697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98B8EF-37F4-49DE-A710-9E1915A07842}"/>
              </a:ext>
            </a:extLst>
          </p:cNvPr>
          <p:cNvSpPr>
            <a:spLocks noGrp="1"/>
          </p:cNvSpPr>
          <p:nvPr>
            <p:ph type="sldNum" sz="quarter" idx="12"/>
          </p:nvPr>
        </p:nvSpPr>
        <p:spPr/>
        <p:txBody>
          <a:bodyPr/>
          <a:lstStyle/>
          <a:p>
            <a:fld id="{236FB9AE-FCE8-4D56-A8A0-EE80CB0133B7}" type="slidenum">
              <a:rPr lang="en-US" smtClean="0"/>
              <a:t>‹#›</a:t>
            </a:fld>
            <a:endParaRPr lang="en-US"/>
          </a:p>
        </p:txBody>
      </p:sp>
    </p:spTree>
    <p:extLst>
      <p:ext uri="{BB962C8B-B14F-4D97-AF65-F5344CB8AC3E}">
        <p14:creationId xmlns:p14="http://schemas.microsoft.com/office/powerpoint/2010/main" val="259480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A7C0E8-D64F-49AF-B543-2828ABBA1470}"/>
              </a:ext>
            </a:extLst>
          </p:cNvPr>
          <p:cNvSpPr>
            <a:spLocks noGrp="1"/>
          </p:cNvSpPr>
          <p:nvPr>
            <p:ph type="dt" sz="half" idx="10"/>
          </p:nvPr>
        </p:nvSpPr>
        <p:spPr/>
        <p:txBody>
          <a:bodyPr/>
          <a:lstStyle/>
          <a:p>
            <a:fld id="{5FEFF018-4F6D-4DCC-B2F8-06E9E3AE89DB}" type="datetimeFigureOut">
              <a:rPr lang="en-US" smtClean="0"/>
              <a:t>2/1/2023</a:t>
            </a:fld>
            <a:endParaRPr lang="en-US"/>
          </a:p>
        </p:txBody>
      </p:sp>
      <p:sp>
        <p:nvSpPr>
          <p:cNvPr id="3" name="Footer Placeholder 2">
            <a:extLst>
              <a:ext uri="{FF2B5EF4-FFF2-40B4-BE49-F238E27FC236}">
                <a16:creationId xmlns:a16="http://schemas.microsoft.com/office/drawing/2014/main" id="{AB130166-F46D-4D1D-B7D9-29B99D8CBD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A1C8D7-C4DE-4933-A63F-6311BA100C23}"/>
              </a:ext>
            </a:extLst>
          </p:cNvPr>
          <p:cNvSpPr>
            <a:spLocks noGrp="1"/>
          </p:cNvSpPr>
          <p:nvPr>
            <p:ph type="sldNum" sz="quarter" idx="12"/>
          </p:nvPr>
        </p:nvSpPr>
        <p:spPr/>
        <p:txBody>
          <a:bodyPr/>
          <a:lstStyle/>
          <a:p>
            <a:fld id="{236FB9AE-FCE8-4D56-A8A0-EE80CB0133B7}" type="slidenum">
              <a:rPr lang="en-US" smtClean="0"/>
              <a:t>‹#›</a:t>
            </a:fld>
            <a:endParaRPr lang="en-US"/>
          </a:p>
        </p:txBody>
      </p:sp>
    </p:spTree>
    <p:extLst>
      <p:ext uri="{BB962C8B-B14F-4D97-AF65-F5344CB8AC3E}">
        <p14:creationId xmlns:p14="http://schemas.microsoft.com/office/powerpoint/2010/main" val="3019443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61776-790E-4672-B9E2-3011165DA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00ECE5-93A9-4A47-9F9C-6EA86FEB8E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B31825-A36A-4877-BE79-45B0C0D91E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182723-5F56-4542-B1D3-47345603FBEF}"/>
              </a:ext>
            </a:extLst>
          </p:cNvPr>
          <p:cNvSpPr>
            <a:spLocks noGrp="1"/>
          </p:cNvSpPr>
          <p:nvPr>
            <p:ph type="dt" sz="half" idx="10"/>
          </p:nvPr>
        </p:nvSpPr>
        <p:spPr/>
        <p:txBody>
          <a:bodyPr/>
          <a:lstStyle/>
          <a:p>
            <a:fld id="{5FEFF018-4F6D-4DCC-B2F8-06E9E3AE89DB}" type="datetimeFigureOut">
              <a:rPr lang="en-US" smtClean="0"/>
              <a:t>2/1/2023</a:t>
            </a:fld>
            <a:endParaRPr lang="en-US"/>
          </a:p>
        </p:txBody>
      </p:sp>
      <p:sp>
        <p:nvSpPr>
          <p:cNvPr id="6" name="Footer Placeholder 5">
            <a:extLst>
              <a:ext uri="{FF2B5EF4-FFF2-40B4-BE49-F238E27FC236}">
                <a16:creationId xmlns:a16="http://schemas.microsoft.com/office/drawing/2014/main" id="{042D13CD-3AF7-4EB2-81CA-57E314AE2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21030D-4250-4FDD-B1B1-C9170EBCE797}"/>
              </a:ext>
            </a:extLst>
          </p:cNvPr>
          <p:cNvSpPr>
            <a:spLocks noGrp="1"/>
          </p:cNvSpPr>
          <p:nvPr>
            <p:ph type="sldNum" sz="quarter" idx="12"/>
          </p:nvPr>
        </p:nvSpPr>
        <p:spPr/>
        <p:txBody>
          <a:bodyPr/>
          <a:lstStyle/>
          <a:p>
            <a:fld id="{236FB9AE-FCE8-4D56-A8A0-EE80CB0133B7}" type="slidenum">
              <a:rPr lang="en-US" smtClean="0"/>
              <a:t>‹#›</a:t>
            </a:fld>
            <a:endParaRPr lang="en-US"/>
          </a:p>
        </p:txBody>
      </p:sp>
    </p:spTree>
    <p:extLst>
      <p:ext uri="{BB962C8B-B14F-4D97-AF65-F5344CB8AC3E}">
        <p14:creationId xmlns:p14="http://schemas.microsoft.com/office/powerpoint/2010/main" val="417947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48CFB-E080-4486-8035-C037DC2D64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B5A58D-EF5C-4F70-99A0-F927DC6148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74D5AA-A160-47D3-8D38-FAD171F50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73AF5A-9E55-4C0F-984F-B32E91E90134}"/>
              </a:ext>
            </a:extLst>
          </p:cNvPr>
          <p:cNvSpPr>
            <a:spLocks noGrp="1"/>
          </p:cNvSpPr>
          <p:nvPr>
            <p:ph type="dt" sz="half" idx="10"/>
          </p:nvPr>
        </p:nvSpPr>
        <p:spPr/>
        <p:txBody>
          <a:bodyPr/>
          <a:lstStyle/>
          <a:p>
            <a:fld id="{5FEFF018-4F6D-4DCC-B2F8-06E9E3AE89DB}" type="datetimeFigureOut">
              <a:rPr lang="en-US" smtClean="0"/>
              <a:t>2/1/2023</a:t>
            </a:fld>
            <a:endParaRPr lang="en-US"/>
          </a:p>
        </p:txBody>
      </p:sp>
      <p:sp>
        <p:nvSpPr>
          <p:cNvPr id="6" name="Footer Placeholder 5">
            <a:extLst>
              <a:ext uri="{FF2B5EF4-FFF2-40B4-BE49-F238E27FC236}">
                <a16:creationId xmlns:a16="http://schemas.microsoft.com/office/drawing/2014/main" id="{DFF0C3A0-B0FE-4CFE-BA69-173692F2D6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E2DD64-A178-48F1-8113-6EFD4DEA82BF}"/>
              </a:ext>
            </a:extLst>
          </p:cNvPr>
          <p:cNvSpPr>
            <a:spLocks noGrp="1"/>
          </p:cNvSpPr>
          <p:nvPr>
            <p:ph type="sldNum" sz="quarter" idx="12"/>
          </p:nvPr>
        </p:nvSpPr>
        <p:spPr/>
        <p:txBody>
          <a:bodyPr/>
          <a:lstStyle/>
          <a:p>
            <a:fld id="{236FB9AE-FCE8-4D56-A8A0-EE80CB0133B7}" type="slidenum">
              <a:rPr lang="en-US" smtClean="0"/>
              <a:t>‹#›</a:t>
            </a:fld>
            <a:endParaRPr lang="en-US"/>
          </a:p>
        </p:txBody>
      </p:sp>
    </p:spTree>
    <p:extLst>
      <p:ext uri="{BB962C8B-B14F-4D97-AF65-F5344CB8AC3E}">
        <p14:creationId xmlns:p14="http://schemas.microsoft.com/office/powerpoint/2010/main" val="356201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7C1554-BFC0-432E-BA81-515A86CF0A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BCECC7-B185-49BE-96F8-B752234A7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1CE66-2EE6-497E-AC66-34DA34CB95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FF018-4F6D-4DCC-B2F8-06E9E3AE89DB}" type="datetimeFigureOut">
              <a:rPr lang="en-US" smtClean="0"/>
              <a:t>2/1/2023</a:t>
            </a:fld>
            <a:endParaRPr lang="en-US"/>
          </a:p>
        </p:txBody>
      </p:sp>
      <p:sp>
        <p:nvSpPr>
          <p:cNvPr id="5" name="Footer Placeholder 4">
            <a:extLst>
              <a:ext uri="{FF2B5EF4-FFF2-40B4-BE49-F238E27FC236}">
                <a16:creationId xmlns:a16="http://schemas.microsoft.com/office/drawing/2014/main" id="{54433934-7FC8-4D41-A89A-C24B0F2739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D2901E-F393-49F3-96A3-E43C9C41BA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FB9AE-FCE8-4D56-A8A0-EE80CB0133B7}" type="slidenum">
              <a:rPr lang="en-US" smtClean="0"/>
              <a:t>‹#›</a:t>
            </a:fld>
            <a:endParaRPr lang="en-US"/>
          </a:p>
        </p:txBody>
      </p:sp>
    </p:spTree>
    <p:extLst>
      <p:ext uri="{BB962C8B-B14F-4D97-AF65-F5344CB8AC3E}">
        <p14:creationId xmlns:p14="http://schemas.microsoft.com/office/powerpoint/2010/main" val="3008121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540902" y="489228"/>
            <a:ext cx="6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algn="ctr" eaLnBrk="1" hangingPunct="1">
              <a:lnSpc>
                <a:spcPct val="100000"/>
              </a:lnSpc>
              <a:spcAft>
                <a:spcPct val="0"/>
              </a:spcAft>
            </a:pPr>
            <a:endParaRPr lang="en-GB" altLang="en-GB" sz="2400">
              <a:latin typeface="Times New Roman" pitchFamily="18" charset="0"/>
            </a:endParaRPr>
          </a:p>
        </p:txBody>
      </p:sp>
      <p:sp>
        <p:nvSpPr>
          <p:cNvPr id="6" name="Rectangle 4"/>
          <p:cNvSpPr txBox="1">
            <a:spLocks noChangeArrowheads="1"/>
          </p:cNvSpPr>
          <p:nvPr/>
        </p:nvSpPr>
        <p:spPr bwMode="auto">
          <a:xfrm>
            <a:off x="1219663" y="3816388"/>
            <a:ext cx="4673600" cy="8426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0" indent="0" defTabSz="914400" eaLnBrk="1" hangingPunct="1">
              <a:lnSpc>
                <a:spcPct val="120000"/>
              </a:lnSpc>
              <a:spcAft>
                <a:spcPts val="0"/>
              </a:spcAft>
              <a:buNone/>
            </a:pPr>
            <a:r>
              <a:rPr lang="en-US" altLang="en-US" sz="1400" b="1" dirty="0">
                <a:solidFill>
                  <a:schemeClr val="bg1"/>
                </a:solidFill>
              </a:rPr>
              <a:t>Draft Considerations for Internal Discussion  (January 2023)</a:t>
            </a:r>
          </a:p>
        </p:txBody>
      </p:sp>
      <p:sp>
        <p:nvSpPr>
          <p:cNvPr id="7" name="TextBox 6"/>
          <p:cNvSpPr txBox="1"/>
          <p:nvPr/>
        </p:nvSpPr>
        <p:spPr>
          <a:xfrm>
            <a:off x="1016000" y="889001"/>
            <a:ext cx="8229600" cy="2162387"/>
          </a:xfrm>
          <a:prstGeom prst="rect">
            <a:avLst/>
          </a:prstGeom>
          <a:noFill/>
        </p:spPr>
        <p:txBody>
          <a:bodyPr wrap="square" rtlCol="0">
            <a:spAutoFit/>
          </a:bodyPr>
          <a:lstStyle/>
          <a:p>
            <a:pPr>
              <a:lnSpc>
                <a:spcPts val="4933"/>
              </a:lnSpc>
              <a:spcAft>
                <a:spcPts val="667"/>
              </a:spcAft>
            </a:pPr>
            <a:r>
              <a:rPr lang="en-US" sz="4800" b="1" dirty="0">
                <a:solidFill>
                  <a:srgbClr val="FFFFFF"/>
                </a:solidFill>
              </a:rPr>
              <a:t>Infrastructure Reform</a:t>
            </a:r>
          </a:p>
          <a:p>
            <a:pPr>
              <a:lnSpc>
                <a:spcPts val="4933"/>
              </a:lnSpc>
              <a:spcAft>
                <a:spcPts val="667"/>
              </a:spcAft>
            </a:pPr>
            <a:r>
              <a:rPr lang="en-US" sz="4800" b="1" dirty="0">
                <a:solidFill>
                  <a:srgbClr val="FFFFFF"/>
                </a:solidFill>
              </a:rPr>
              <a:t>Oversight and Constraints </a:t>
            </a:r>
          </a:p>
          <a:p>
            <a:pPr>
              <a:lnSpc>
                <a:spcPts val="4933"/>
              </a:lnSpc>
              <a:spcAft>
                <a:spcPts val="667"/>
              </a:spcAft>
            </a:pPr>
            <a:r>
              <a:rPr lang="en-US" sz="3200" b="1" dirty="0">
                <a:solidFill>
                  <a:srgbClr val="FFFFFF"/>
                </a:solidFill>
              </a:rPr>
              <a:t>Major Capital Projects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E5C3118-35B1-4E16-96B1-19445132F968}"/>
              </a:ext>
            </a:extLst>
          </p:cNvPr>
          <p:cNvSpPr>
            <a:spLocks noGrp="1"/>
          </p:cNvSpPr>
          <p:nvPr>
            <p:ph type="title"/>
          </p:nvPr>
        </p:nvSpPr>
        <p:spPr>
          <a:xfrm>
            <a:off x="1137036" y="548640"/>
            <a:ext cx="9543405" cy="1188720"/>
          </a:xfrm>
        </p:spPr>
        <p:txBody>
          <a:bodyPr>
            <a:normAutofit/>
          </a:bodyPr>
          <a:lstStyle/>
          <a:p>
            <a:r>
              <a:rPr lang="en-US" b="1" dirty="0">
                <a:solidFill>
                  <a:schemeClr val="accent1"/>
                </a:solidFill>
              </a:rPr>
              <a:t>Purpose:</a:t>
            </a:r>
          </a:p>
        </p:txBody>
      </p:sp>
      <p:sp>
        <p:nvSpPr>
          <p:cNvPr id="3" name="Content Placeholder 2">
            <a:extLst>
              <a:ext uri="{FF2B5EF4-FFF2-40B4-BE49-F238E27FC236}">
                <a16:creationId xmlns:a16="http://schemas.microsoft.com/office/drawing/2014/main" id="{FA01CB0F-0B88-46B4-96C7-7DEA87E8B1BF}"/>
              </a:ext>
            </a:extLst>
          </p:cNvPr>
          <p:cNvSpPr>
            <a:spLocks noGrp="1"/>
          </p:cNvSpPr>
          <p:nvPr>
            <p:ph idx="1"/>
          </p:nvPr>
        </p:nvSpPr>
        <p:spPr>
          <a:xfrm>
            <a:off x="1957987" y="2431765"/>
            <a:ext cx="8276026" cy="3320031"/>
          </a:xfrm>
        </p:spPr>
        <p:txBody>
          <a:bodyPr anchor="ctr">
            <a:normAutofit/>
          </a:bodyPr>
          <a:lstStyle/>
          <a:p>
            <a:pPr marL="0" indent="0">
              <a:buNone/>
            </a:pPr>
            <a:r>
              <a:rPr lang="en-US" sz="2000" b="1" dirty="0">
                <a:solidFill>
                  <a:schemeClr val="tx1">
                    <a:lumMod val="85000"/>
                    <a:lumOff val="15000"/>
                  </a:schemeClr>
                </a:solidFill>
              </a:rPr>
              <a:t>Requirements for Major Capital Projects </a:t>
            </a:r>
          </a:p>
          <a:p>
            <a:pPr marL="0" indent="0">
              <a:buNone/>
            </a:pPr>
            <a:r>
              <a:rPr lang="en-US" sz="2000" dirty="0">
                <a:solidFill>
                  <a:schemeClr val="tx1">
                    <a:lumMod val="85000"/>
                    <a:lumOff val="15000"/>
                  </a:schemeClr>
                </a:solidFill>
              </a:rPr>
              <a:t>Consideration of the level of oversight and/or regional support for delivery of major capital projects for recipients who opt-in, two sources of funding: </a:t>
            </a:r>
          </a:p>
          <a:p>
            <a:pPr marL="0" indent="0">
              <a:buNone/>
            </a:pPr>
            <a:endParaRPr lang="en-US" sz="2000" dirty="0">
              <a:solidFill>
                <a:schemeClr val="tx1">
                  <a:lumMod val="85000"/>
                  <a:lumOff val="15000"/>
                </a:schemeClr>
              </a:solidFill>
            </a:endParaRPr>
          </a:p>
          <a:p>
            <a:pPr lvl="1"/>
            <a:r>
              <a:rPr lang="en-US" sz="2000" dirty="0">
                <a:solidFill>
                  <a:schemeClr val="tx1">
                    <a:lumMod val="85000"/>
                    <a:lumOff val="15000"/>
                  </a:schemeClr>
                </a:solidFill>
              </a:rPr>
              <a:t>Projects that will be funded from the investment funding approach (maintaining/replacing existing assets)</a:t>
            </a:r>
          </a:p>
          <a:p>
            <a:pPr marL="457200" lvl="1" indent="0">
              <a:buNone/>
            </a:pPr>
            <a:endParaRPr lang="en-US" sz="2000" dirty="0">
              <a:solidFill>
                <a:schemeClr val="tx1">
                  <a:lumMod val="85000"/>
                  <a:lumOff val="15000"/>
                </a:schemeClr>
              </a:solidFill>
            </a:endParaRPr>
          </a:p>
          <a:p>
            <a:pPr lvl="1"/>
            <a:r>
              <a:rPr lang="en-US" sz="2000" dirty="0">
                <a:solidFill>
                  <a:schemeClr val="tx1">
                    <a:lumMod val="85000"/>
                    <a:lumOff val="15000"/>
                  </a:schemeClr>
                </a:solidFill>
              </a:rPr>
              <a:t>Projects that may require targeted project approvals for funding (growing the asset-base)</a:t>
            </a:r>
          </a:p>
          <a:p>
            <a:pPr marL="0" indent="0">
              <a:buNone/>
            </a:pPr>
            <a:endParaRPr lang="en-US" sz="2000" dirty="0">
              <a:solidFill>
                <a:schemeClr val="tx1">
                  <a:lumMod val="85000"/>
                  <a:lumOff val="15000"/>
                </a:schemeClr>
              </a:solidFill>
            </a:endParaRPr>
          </a:p>
          <a:p>
            <a:pPr marL="0" indent="0">
              <a:buNone/>
            </a:pPr>
            <a:endParaRPr lang="en-US" sz="2000" dirty="0">
              <a:solidFill>
                <a:schemeClr val="tx1">
                  <a:lumMod val="85000"/>
                  <a:lumOff val="15000"/>
                </a:schemeClr>
              </a:solidFill>
            </a:endParaRPr>
          </a:p>
        </p:txBody>
      </p:sp>
      <p:sp>
        <p:nvSpPr>
          <p:cNvPr id="21" name="Freeform: Shape 20">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117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26B5EB-DB36-4D68-B242-9E0C636BD32A}"/>
              </a:ext>
            </a:extLst>
          </p:cNvPr>
          <p:cNvSpPr>
            <a:spLocks noGrp="1"/>
          </p:cNvSpPr>
          <p:nvPr>
            <p:ph type="title"/>
          </p:nvPr>
        </p:nvSpPr>
        <p:spPr>
          <a:xfrm>
            <a:off x="838200" y="963507"/>
            <a:ext cx="3494362" cy="4930986"/>
          </a:xfrm>
        </p:spPr>
        <p:txBody>
          <a:bodyPr>
            <a:normAutofit/>
          </a:bodyPr>
          <a:lstStyle/>
          <a:p>
            <a:pPr algn="r"/>
            <a:r>
              <a:rPr lang="en-US" b="1" dirty="0">
                <a:solidFill>
                  <a:schemeClr val="accent1"/>
                </a:solidFill>
              </a:rPr>
              <a:t>Major Capital Project Funding</a:t>
            </a:r>
          </a:p>
        </p:txBody>
      </p:sp>
      <p:cxnSp>
        <p:nvCxnSpPr>
          <p:cNvPr id="18" name="Straight Connector 17">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DFC27D5-D818-4DD1-894A-CB0B7DF01EA9}"/>
              </a:ext>
            </a:extLst>
          </p:cNvPr>
          <p:cNvSpPr>
            <a:spLocks noGrp="1"/>
          </p:cNvSpPr>
          <p:nvPr>
            <p:ph sz="half" idx="1"/>
          </p:nvPr>
        </p:nvSpPr>
        <p:spPr>
          <a:xfrm>
            <a:off x="4976030" y="963507"/>
            <a:ext cx="6250940" cy="2304627"/>
          </a:xfrm>
        </p:spPr>
        <p:txBody>
          <a:bodyPr anchor="b">
            <a:normAutofit fontScale="92500" lnSpcReduction="20000"/>
          </a:bodyPr>
          <a:lstStyle/>
          <a:p>
            <a:pPr marL="0" indent="0">
              <a:buNone/>
            </a:pPr>
            <a:r>
              <a:rPr lang="en-US" sz="1700" b="1" dirty="0"/>
              <a:t>Major Capital Replacement end of life:</a:t>
            </a:r>
          </a:p>
          <a:p>
            <a:r>
              <a:rPr lang="en-US" sz="1700" dirty="0"/>
              <a:t>Under the opt-in investment funding approach communities could receive lifecycle funding that includes major capital considerations related to existing infrastructure (example: for the demolition and replacement of their assets at the end of their life expectancy)</a:t>
            </a:r>
          </a:p>
          <a:p>
            <a:r>
              <a:rPr lang="en-US" sz="1700" dirty="0"/>
              <a:t>The approach would provide communities with the autonomy to make decisions about how the funding will be used to manage the community’s infrastructure including asset replacements  </a:t>
            </a:r>
          </a:p>
        </p:txBody>
      </p:sp>
      <p:sp>
        <p:nvSpPr>
          <p:cNvPr id="4" name="Content Placeholder 3">
            <a:extLst>
              <a:ext uri="{FF2B5EF4-FFF2-40B4-BE49-F238E27FC236}">
                <a16:creationId xmlns:a16="http://schemas.microsoft.com/office/drawing/2014/main" id="{FAA0ADFD-3935-4696-AE58-73F92421F775}"/>
              </a:ext>
            </a:extLst>
          </p:cNvPr>
          <p:cNvSpPr>
            <a:spLocks noGrp="1"/>
          </p:cNvSpPr>
          <p:nvPr>
            <p:ph sz="half" idx="2"/>
          </p:nvPr>
        </p:nvSpPr>
        <p:spPr>
          <a:xfrm>
            <a:off x="4976030" y="3589866"/>
            <a:ext cx="6250940" cy="2304628"/>
          </a:xfrm>
        </p:spPr>
        <p:txBody>
          <a:bodyPr>
            <a:normAutofit fontScale="92500" lnSpcReduction="20000"/>
          </a:bodyPr>
          <a:lstStyle/>
          <a:p>
            <a:pPr marL="0" indent="0">
              <a:buNone/>
            </a:pPr>
            <a:r>
              <a:rPr lang="en-US" sz="1700" b="1" dirty="0"/>
              <a:t>Major Capital Projects for new assets:</a:t>
            </a:r>
          </a:p>
          <a:p>
            <a:r>
              <a:rPr lang="en-US" sz="1700" dirty="0"/>
              <a:t>Communities have identified assets that they do not currently have but are needed to close the infrastructure gap</a:t>
            </a:r>
          </a:p>
          <a:p>
            <a:r>
              <a:rPr lang="en-US" sz="1700" dirty="0"/>
              <a:t>Lifecycle funding under the investment funding approach considers the needs of existing infrastructure – O&amp;M, periodic component replacement, repairs, demolition and replacement at end of life but no funding provided for growth in asset base (new assets needed)</a:t>
            </a:r>
          </a:p>
          <a:p>
            <a:r>
              <a:rPr lang="en-US" sz="1700" dirty="0"/>
              <a:t>To add/receive funding for new assets, recipients may be required to submit projects for approval to receive targeted allocations or some other process to be determined</a:t>
            </a:r>
          </a:p>
          <a:p>
            <a:endParaRPr lang="en-US" sz="1700" dirty="0"/>
          </a:p>
        </p:txBody>
      </p:sp>
    </p:spTree>
    <p:extLst>
      <p:ext uri="{BB962C8B-B14F-4D97-AF65-F5344CB8AC3E}">
        <p14:creationId xmlns:p14="http://schemas.microsoft.com/office/powerpoint/2010/main" val="216193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C096C1-9F1A-49B7-B874-7BF71EB64CAD}"/>
              </a:ext>
            </a:extLst>
          </p:cNvPr>
          <p:cNvSpPr>
            <a:spLocks noGrp="1"/>
          </p:cNvSpPr>
          <p:nvPr>
            <p:ph type="title"/>
          </p:nvPr>
        </p:nvSpPr>
        <p:spPr>
          <a:xfrm>
            <a:off x="838200" y="963877"/>
            <a:ext cx="3494362" cy="3980985"/>
          </a:xfrm>
        </p:spPr>
        <p:txBody>
          <a:bodyPr>
            <a:normAutofit/>
          </a:bodyPr>
          <a:lstStyle/>
          <a:p>
            <a:r>
              <a:rPr lang="en-US" b="1" dirty="0">
                <a:solidFill>
                  <a:schemeClr val="accent1"/>
                </a:solidFill>
              </a:rPr>
              <a:t>ISC Tools:</a:t>
            </a:r>
            <a:br>
              <a:rPr lang="en-US" b="1" dirty="0">
                <a:solidFill>
                  <a:schemeClr val="accent1"/>
                </a:solidFill>
              </a:rPr>
            </a:br>
            <a:r>
              <a:rPr lang="en-US" sz="2000" b="1" dirty="0"/>
              <a:t>ISC currently uses a variety tools to support the approval and delivery of major capital projects on reserves – some examples include:  </a:t>
            </a:r>
            <a:endParaRPr lang="en-US" b="1" dirty="0"/>
          </a:p>
        </p:txBody>
      </p:sp>
      <p:cxnSp>
        <p:nvCxnSpPr>
          <p:cNvPr id="15"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1F7DF1C-98AD-4498-8894-121927ED37AB}"/>
              </a:ext>
            </a:extLst>
          </p:cNvPr>
          <p:cNvSpPr>
            <a:spLocks noGrp="1"/>
          </p:cNvSpPr>
          <p:nvPr>
            <p:ph idx="1"/>
          </p:nvPr>
        </p:nvSpPr>
        <p:spPr>
          <a:xfrm>
            <a:off x="4976031" y="963877"/>
            <a:ext cx="6377769" cy="4930246"/>
          </a:xfrm>
        </p:spPr>
        <p:txBody>
          <a:bodyPr anchor="ctr">
            <a:normAutofit fontScale="85000" lnSpcReduction="20000"/>
          </a:bodyPr>
          <a:lstStyle/>
          <a:p>
            <a:r>
              <a:rPr lang="en-US" sz="2400" dirty="0"/>
              <a:t>PRAT – Project Risk Assessment Tool</a:t>
            </a:r>
          </a:p>
          <a:p>
            <a:r>
              <a:rPr lang="en-US" sz="2400" dirty="0"/>
              <a:t>Project Charters</a:t>
            </a:r>
          </a:p>
          <a:p>
            <a:r>
              <a:rPr lang="en-US" sz="2400" dirty="0"/>
              <a:t>PAR – Project Acceptance Request</a:t>
            </a:r>
          </a:p>
          <a:p>
            <a:r>
              <a:rPr lang="en-US" sz="2400" dirty="0"/>
              <a:t>PCF – Program Control Framework </a:t>
            </a:r>
          </a:p>
          <a:p>
            <a:r>
              <a:rPr lang="en-US" sz="2400" dirty="0"/>
              <a:t>DCI – Data Collection Instrument</a:t>
            </a:r>
          </a:p>
          <a:p>
            <a:r>
              <a:rPr lang="en-US" sz="2400" dirty="0"/>
              <a:t>Land Use Plans</a:t>
            </a:r>
          </a:p>
          <a:p>
            <a:r>
              <a:rPr lang="en-US" sz="2400" dirty="0"/>
              <a:t>Tendering Policies</a:t>
            </a:r>
          </a:p>
          <a:p>
            <a:r>
              <a:rPr lang="en-US" sz="2400" dirty="0"/>
              <a:t>Environmental Assessments</a:t>
            </a:r>
          </a:p>
          <a:p>
            <a:r>
              <a:rPr lang="en-US" sz="2400" dirty="0"/>
              <a:t>Feasibility Studies</a:t>
            </a:r>
          </a:p>
          <a:p>
            <a:r>
              <a:rPr lang="en-US" sz="2400" dirty="0"/>
              <a:t>Design &amp; Construction Proposals </a:t>
            </a:r>
          </a:p>
          <a:p>
            <a:r>
              <a:rPr lang="en-US" sz="2400" dirty="0"/>
              <a:t>Project Approval Processes</a:t>
            </a:r>
          </a:p>
          <a:p>
            <a:r>
              <a:rPr lang="en-US" sz="2400" dirty="0"/>
              <a:t>Priority Ranking Frameworks</a:t>
            </a:r>
          </a:p>
          <a:p>
            <a:r>
              <a:rPr lang="en-US" sz="2400" dirty="0"/>
              <a:t>and more</a:t>
            </a:r>
          </a:p>
          <a:p>
            <a:pPr marL="0" indent="0">
              <a:buNone/>
            </a:pPr>
            <a:r>
              <a:rPr lang="en-US" sz="2400" dirty="0"/>
              <a:t> </a:t>
            </a:r>
          </a:p>
        </p:txBody>
      </p:sp>
    </p:spTree>
    <p:extLst>
      <p:ext uri="{BB962C8B-B14F-4D97-AF65-F5344CB8AC3E}">
        <p14:creationId xmlns:p14="http://schemas.microsoft.com/office/powerpoint/2010/main" val="1372840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25C57-4873-4F70-A21B-62471A431078}"/>
              </a:ext>
            </a:extLst>
          </p:cNvPr>
          <p:cNvSpPr>
            <a:spLocks noGrp="1"/>
          </p:cNvSpPr>
          <p:nvPr>
            <p:ph type="title"/>
          </p:nvPr>
        </p:nvSpPr>
        <p:spPr>
          <a:xfrm>
            <a:off x="566846" y="1510453"/>
            <a:ext cx="3494362" cy="3837093"/>
          </a:xfrm>
        </p:spPr>
        <p:txBody>
          <a:bodyPr vert="horz" lIns="91440" tIns="45720" rIns="91440" bIns="45720" rtlCol="0" anchor="ctr">
            <a:normAutofit/>
          </a:bodyPr>
          <a:lstStyle/>
          <a:p>
            <a:pPr algn="r"/>
            <a:r>
              <a:rPr lang="en-US" b="1" kern="1200" dirty="0">
                <a:solidFill>
                  <a:schemeClr val="accent1"/>
                </a:solidFill>
                <a:latin typeface="+mj-lt"/>
                <a:ea typeface="+mj-ea"/>
                <a:cs typeface="+mj-cs"/>
              </a:rPr>
              <a:t>Project Funding Source: </a:t>
            </a:r>
            <a:r>
              <a:rPr lang="en-US" sz="2800" b="1" dirty="0">
                <a:solidFill>
                  <a:schemeClr val="accent1"/>
                </a:solidFill>
              </a:rPr>
              <a:t>Investment Funding Approach</a:t>
            </a:r>
            <a:r>
              <a:rPr lang="en-US" sz="2800" b="1" kern="1200" dirty="0">
                <a:solidFill>
                  <a:schemeClr val="accent1"/>
                </a:solidFill>
                <a:latin typeface="+mj-lt"/>
                <a:ea typeface="+mj-ea"/>
                <a:cs typeface="+mj-cs"/>
              </a:rPr>
              <a:t> </a:t>
            </a:r>
          </a:p>
        </p:txBody>
      </p:sp>
      <p:cxnSp>
        <p:nvCxnSpPr>
          <p:cNvPr id="80" name="Straight Connector 79">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BABB993-7FC2-4B5A-96FE-3D7C86FC57D4}"/>
              </a:ext>
            </a:extLst>
          </p:cNvPr>
          <p:cNvSpPr>
            <a:spLocks noGrp="1"/>
          </p:cNvSpPr>
          <p:nvPr>
            <p:ph idx="1"/>
          </p:nvPr>
        </p:nvSpPr>
        <p:spPr>
          <a:xfrm>
            <a:off x="5136897" y="4041558"/>
            <a:ext cx="6250940" cy="2304628"/>
          </a:xfrm>
        </p:spPr>
        <p:txBody>
          <a:bodyPr vert="horz" lIns="91440" tIns="45720" rIns="91440" bIns="45720" rtlCol="0" anchor="b">
            <a:noAutofit/>
          </a:bodyPr>
          <a:lstStyle/>
          <a:p>
            <a:pPr marL="0" indent="0">
              <a:buNone/>
            </a:pPr>
            <a:r>
              <a:rPr lang="en-US" sz="1600" b="1" dirty="0"/>
              <a:t>What are the minimum requirements for the project, if any, and should regional support be optional:</a:t>
            </a:r>
          </a:p>
          <a:p>
            <a:r>
              <a:rPr lang="en-US" sz="1600" dirty="0"/>
              <a:t>Environmental Assessment? </a:t>
            </a:r>
          </a:p>
          <a:p>
            <a:r>
              <a:rPr lang="en-US" sz="1600" dirty="0"/>
              <a:t>Would tendering policies apply given that the source of funding is transfer payments?</a:t>
            </a:r>
          </a:p>
          <a:p>
            <a:r>
              <a:rPr lang="en-US" sz="1600" dirty="0"/>
              <a:t>Does ISC need to be informed, have a role, provide support, cost overruns? </a:t>
            </a:r>
          </a:p>
          <a:p>
            <a:r>
              <a:rPr lang="en-US" sz="1600" dirty="0"/>
              <a:t>What documentation should be required before, during and after project delivery, if any? </a:t>
            </a:r>
          </a:p>
          <a:p>
            <a:r>
              <a:rPr lang="en-US" sz="1600" dirty="0"/>
              <a:t>Is there anything else we need consider for minimum requirements or can we provide complete autonomy?</a:t>
            </a:r>
          </a:p>
          <a:p>
            <a:r>
              <a:rPr lang="en-US" sz="1600" dirty="0"/>
              <a:t>Does value, cost of the project make a difference? Require more for project over a set dollar amount?  </a:t>
            </a:r>
          </a:p>
        </p:txBody>
      </p:sp>
      <p:sp>
        <p:nvSpPr>
          <p:cNvPr id="4" name="TextBox 3">
            <a:extLst>
              <a:ext uri="{FF2B5EF4-FFF2-40B4-BE49-F238E27FC236}">
                <a16:creationId xmlns:a16="http://schemas.microsoft.com/office/drawing/2014/main" id="{DBC71421-CF99-460D-9579-68B38AE53AED}"/>
              </a:ext>
            </a:extLst>
          </p:cNvPr>
          <p:cNvSpPr txBox="1"/>
          <p:nvPr/>
        </p:nvSpPr>
        <p:spPr>
          <a:xfrm>
            <a:off x="4654297" y="437726"/>
            <a:ext cx="7216140" cy="2304628"/>
          </a:xfrm>
          <a:prstGeom prst="rect">
            <a:avLst/>
          </a:prstGeom>
        </p:spPr>
        <p:txBody>
          <a:bodyPr vert="horz" lIns="91440" tIns="45720" rIns="91440" bIns="45720" rtlCol="0">
            <a:normAutofit/>
          </a:bodyPr>
          <a:lstStyle/>
          <a:p>
            <a:pPr>
              <a:lnSpc>
                <a:spcPct val="90000"/>
              </a:lnSpc>
              <a:spcAft>
                <a:spcPts val="600"/>
              </a:spcAft>
            </a:pPr>
            <a:r>
              <a:rPr lang="en-US" sz="2000" dirty="0"/>
              <a:t>In this scenario a community may decide that their school has reached the end its useful life and will be replaced.</a:t>
            </a:r>
          </a:p>
          <a:p>
            <a:pPr>
              <a:lnSpc>
                <a:spcPct val="90000"/>
              </a:lnSpc>
              <a:spcAft>
                <a:spcPts val="600"/>
              </a:spcAft>
            </a:pPr>
            <a:r>
              <a:rPr lang="en-US" sz="2000" dirty="0"/>
              <a:t>The FN’s funding source will be a combination of their reserve fund, a loan and ongoing transfer payment commitments as opt-in recipient to the investment funding approach. </a:t>
            </a:r>
          </a:p>
          <a:p>
            <a:pPr>
              <a:lnSpc>
                <a:spcPct val="90000"/>
              </a:lnSpc>
              <a:spcAft>
                <a:spcPts val="600"/>
              </a:spcAft>
            </a:pPr>
            <a:r>
              <a:rPr lang="en-US" sz="2000" dirty="0"/>
              <a:t>This project is part of their community plan/asset management plan. </a:t>
            </a:r>
          </a:p>
        </p:txBody>
      </p:sp>
    </p:spTree>
    <p:extLst>
      <p:ext uri="{BB962C8B-B14F-4D97-AF65-F5344CB8AC3E}">
        <p14:creationId xmlns:p14="http://schemas.microsoft.com/office/powerpoint/2010/main" val="838135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0" name="Straight Connector 79">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71E3922A-3F5F-4105-BD06-215494EF03B1}"/>
              </a:ext>
            </a:extLst>
          </p:cNvPr>
          <p:cNvSpPr>
            <a:spLocks noGrp="1"/>
          </p:cNvSpPr>
          <p:nvPr>
            <p:ph type="title"/>
          </p:nvPr>
        </p:nvSpPr>
        <p:spPr>
          <a:xfrm>
            <a:off x="566846" y="1510453"/>
            <a:ext cx="3494362" cy="3837093"/>
          </a:xfrm>
        </p:spPr>
        <p:txBody>
          <a:bodyPr vert="horz" lIns="91440" tIns="45720" rIns="91440" bIns="45720" rtlCol="0" anchor="ctr">
            <a:normAutofit/>
          </a:bodyPr>
          <a:lstStyle/>
          <a:p>
            <a:pPr algn="r"/>
            <a:r>
              <a:rPr lang="en-US" b="1" kern="1200" dirty="0">
                <a:solidFill>
                  <a:schemeClr val="accent1"/>
                </a:solidFill>
                <a:latin typeface="+mj-lt"/>
                <a:ea typeface="+mj-ea"/>
                <a:cs typeface="+mj-cs"/>
              </a:rPr>
              <a:t>Project Funding Source: </a:t>
            </a:r>
            <a:br>
              <a:rPr lang="en-US" b="1" kern="1200" dirty="0">
                <a:solidFill>
                  <a:schemeClr val="accent1"/>
                </a:solidFill>
                <a:latin typeface="+mj-lt"/>
                <a:ea typeface="+mj-ea"/>
                <a:cs typeface="+mj-cs"/>
              </a:rPr>
            </a:br>
            <a:r>
              <a:rPr lang="en-US" sz="2800" b="1" dirty="0">
                <a:solidFill>
                  <a:schemeClr val="accent1"/>
                </a:solidFill>
              </a:rPr>
              <a:t>Targeted</a:t>
            </a:r>
            <a:endParaRPr lang="en-US" sz="2800" b="1" kern="1200" dirty="0">
              <a:solidFill>
                <a:schemeClr val="accent1"/>
              </a:solidFill>
              <a:latin typeface="+mj-lt"/>
              <a:ea typeface="+mj-ea"/>
              <a:cs typeface="+mj-cs"/>
            </a:endParaRPr>
          </a:p>
        </p:txBody>
      </p:sp>
      <p:sp>
        <p:nvSpPr>
          <p:cNvPr id="12" name="TextBox 11">
            <a:extLst>
              <a:ext uri="{FF2B5EF4-FFF2-40B4-BE49-F238E27FC236}">
                <a16:creationId xmlns:a16="http://schemas.microsoft.com/office/drawing/2014/main" id="{43213ABE-5BF5-4490-9EDB-63EBA6030BB0}"/>
              </a:ext>
            </a:extLst>
          </p:cNvPr>
          <p:cNvSpPr txBox="1"/>
          <p:nvPr/>
        </p:nvSpPr>
        <p:spPr>
          <a:xfrm>
            <a:off x="4654297" y="437726"/>
            <a:ext cx="7216140" cy="2304628"/>
          </a:xfrm>
          <a:prstGeom prst="rect">
            <a:avLst/>
          </a:prstGeom>
        </p:spPr>
        <p:txBody>
          <a:bodyPr vert="horz" lIns="91440" tIns="45720" rIns="91440" bIns="45720" rtlCol="0">
            <a:normAutofit lnSpcReduction="10000"/>
          </a:bodyPr>
          <a:lstStyle/>
          <a:p>
            <a:pPr>
              <a:lnSpc>
                <a:spcPct val="90000"/>
              </a:lnSpc>
              <a:spcAft>
                <a:spcPts val="600"/>
              </a:spcAft>
            </a:pPr>
            <a:r>
              <a:rPr lang="en-US" sz="2000" dirty="0"/>
              <a:t>In this scenario a recipient has identified a gap in their infrastructure and request funding to build a fire hall – there is no existing fire hall in the community. </a:t>
            </a:r>
          </a:p>
          <a:p>
            <a:pPr>
              <a:lnSpc>
                <a:spcPct val="90000"/>
              </a:lnSpc>
              <a:spcAft>
                <a:spcPts val="600"/>
              </a:spcAft>
            </a:pPr>
            <a:r>
              <a:rPr lang="en-US" sz="2000" dirty="0"/>
              <a:t>The FN’s funding source would not be from the investment funding approach allocations as this funding is intended to support existing infrastructure lifecycle needs.</a:t>
            </a:r>
          </a:p>
          <a:p>
            <a:pPr>
              <a:lnSpc>
                <a:spcPct val="90000"/>
              </a:lnSpc>
              <a:spcAft>
                <a:spcPts val="600"/>
              </a:spcAft>
            </a:pPr>
            <a:r>
              <a:rPr lang="en-US" sz="2000" dirty="0"/>
              <a:t>This project is part of their community plan/asset management plan. </a:t>
            </a:r>
          </a:p>
        </p:txBody>
      </p:sp>
      <p:sp>
        <p:nvSpPr>
          <p:cNvPr id="13" name="Content Placeholder 2">
            <a:extLst>
              <a:ext uri="{FF2B5EF4-FFF2-40B4-BE49-F238E27FC236}">
                <a16:creationId xmlns:a16="http://schemas.microsoft.com/office/drawing/2014/main" id="{87E5AF4D-8F8D-445F-A397-DE9BF0313D25}"/>
              </a:ext>
            </a:extLst>
          </p:cNvPr>
          <p:cNvSpPr>
            <a:spLocks noGrp="1"/>
          </p:cNvSpPr>
          <p:nvPr>
            <p:ph idx="1"/>
          </p:nvPr>
        </p:nvSpPr>
        <p:spPr>
          <a:xfrm>
            <a:off x="5005324" y="3577723"/>
            <a:ext cx="6250940" cy="2304628"/>
          </a:xfrm>
        </p:spPr>
        <p:txBody>
          <a:bodyPr vert="horz" lIns="91440" tIns="45720" rIns="91440" bIns="45720" rtlCol="0" anchor="b">
            <a:noAutofit/>
          </a:bodyPr>
          <a:lstStyle/>
          <a:p>
            <a:pPr marL="0" indent="0">
              <a:buNone/>
            </a:pPr>
            <a:r>
              <a:rPr lang="en-US" sz="1600" b="1" dirty="0"/>
              <a:t>What are the minimum requirements for the project, if any, and should regional support be optional:</a:t>
            </a:r>
          </a:p>
          <a:p>
            <a:r>
              <a:rPr lang="en-US" sz="1600" dirty="0"/>
              <a:t>Should the requirements differ from projects the recipient funds from their investment funding? </a:t>
            </a:r>
          </a:p>
          <a:p>
            <a:r>
              <a:rPr lang="en-US" sz="1600" dirty="0"/>
              <a:t>Should they be required to follow the processes that are in place for non-opting recipients when funding is targeted?</a:t>
            </a:r>
          </a:p>
          <a:p>
            <a:r>
              <a:rPr lang="en-US" sz="1600" dirty="0"/>
              <a:t>Does ISC need to be informed, have a role, provide support given this recipient has autonomy under the investment funding approach but is applying for targeted funding? </a:t>
            </a:r>
          </a:p>
          <a:p>
            <a:r>
              <a:rPr lang="en-US" sz="1600" dirty="0"/>
              <a:t>ISC will need to add the new asset to ICMS for inspections (HFP &amp; CFMP) and consider any adjustments to the funding level (new asset to be funded under the investment approach) anything else? </a:t>
            </a:r>
          </a:p>
        </p:txBody>
      </p:sp>
    </p:spTree>
    <p:extLst>
      <p:ext uri="{BB962C8B-B14F-4D97-AF65-F5344CB8AC3E}">
        <p14:creationId xmlns:p14="http://schemas.microsoft.com/office/powerpoint/2010/main" val="3463114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9C096C1-9F1A-49B7-B874-7BF71EB64CAD}"/>
              </a:ext>
            </a:extLst>
          </p:cNvPr>
          <p:cNvSpPr>
            <a:spLocks noGrp="1"/>
          </p:cNvSpPr>
          <p:nvPr>
            <p:ph type="title"/>
          </p:nvPr>
        </p:nvSpPr>
        <p:spPr>
          <a:xfrm>
            <a:off x="1481669" y="1523170"/>
            <a:ext cx="3494362" cy="3980985"/>
          </a:xfrm>
        </p:spPr>
        <p:txBody>
          <a:bodyPr>
            <a:normAutofit/>
          </a:bodyPr>
          <a:lstStyle/>
          <a:p>
            <a:r>
              <a:rPr lang="en-US" b="1" dirty="0">
                <a:solidFill>
                  <a:schemeClr val="accent1"/>
                </a:solidFill>
              </a:rPr>
              <a:t>Level of Service Standard (LOSS):</a:t>
            </a:r>
            <a:br>
              <a:rPr lang="en-US" b="1" dirty="0">
                <a:solidFill>
                  <a:schemeClr val="accent1"/>
                </a:solidFill>
              </a:rPr>
            </a:br>
            <a:endParaRPr lang="en-US" b="1" dirty="0"/>
          </a:p>
        </p:txBody>
      </p:sp>
      <p:cxnSp>
        <p:nvCxnSpPr>
          <p:cNvPr id="15"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1F7DF1C-98AD-4498-8894-121927ED37AB}"/>
              </a:ext>
            </a:extLst>
          </p:cNvPr>
          <p:cNvSpPr>
            <a:spLocks noGrp="1"/>
          </p:cNvSpPr>
          <p:nvPr>
            <p:ph idx="1"/>
          </p:nvPr>
        </p:nvSpPr>
        <p:spPr>
          <a:xfrm>
            <a:off x="4976031" y="963877"/>
            <a:ext cx="6377769" cy="4930246"/>
          </a:xfrm>
        </p:spPr>
        <p:txBody>
          <a:bodyPr anchor="ctr">
            <a:normAutofit fontScale="92500" lnSpcReduction="20000"/>
          </a:bodyPr>
          <a:lstStyle/>
          <a:p>
            <a:r>
              <a:rPr lang="en-US" sz="2400" dirty="0"/>
              <a:t>ISC has established service standards for several, but not all, asset classes such as schools, water, health</a:t>
            </a:r>
          </a:p>
          <a:p>
            <a:pPr lvl="1"/>
            <a:r>
              <a:rPr lang="en-US" sz="2000" dirty="0"/>
              <a:t>The level of services standards are used to assess the type, size and other factors that establish a baseline for projects to be funded</a:t>
            </a:r>
          </a:p>
          <a:p>
            <a:pPr lvl="1"/>
            <a:r>
              <a:rPr lang="en-US" sz="2000" dirty="0"/>
              <a:t>Examples of considerations include:</a:t>
            </a:r>
          </a:p>
          <a:p>
            <a:pPr lvl="2"/>
            <a:r>
              <a:rPr lang="en-US" sz="1600" dirty="0"/>
              <a:t>Nominal role</a:t>
            </a:r>
          </a:p>
          <a:p>
            <a:pPr lvl="2"/>
            <a:r>
              <a:rPr lang="en-US" sz="1600" dirty="0"/>
              <a:t>Number of households</a:t>
            </a:r>
          </a:p>
          <a:p>
            <a:pPr lvl="2"/>
            <a:r>
              <a:rPr lang="en-US" sz="1600" dirty="0"/>
              <a:t>Community population</a:t>
            </a:r>
          </a:p>
          <a:p>
            <a:pPr lvl="2"/>
            <a:r>
              <a:rPr lang="en-US" sz="1600" dirty="0"/>
              <a:t>Distance between service delivery locations </a:t>
            </a:r>
          </a:p>
          <a:p>
            <a:pPr lvl="2"/>
            <a:r>
              <a:rPr lang="en-US" sz="1600" dirty="0"/>
              <a:t>Etc. </a:t>
            </a:r>
          </a:p>
          <a:p>
            <a:pPr marL="0" indent="0">
              <a:buNone/>
            </a:pPr>
            <a:r>
              <a:rPr lang="en-US" sz="2000" dirty="0"/>
              <a:t>With the investment funding approach, should ISC LOSS be required to be followed by recipients to ensure adequate but not oversized assets are build when replacement is needed or is self assessment of service needs more appropriate? </a:t>
            </a:r>
          </a:p>
          <a:p>
            <a:pPr marL="0" indent="0">
              <a:buNone/>
            </a:pPr>
            <a:r>
              <a:rPr lang="en-US" sz="2000" dirty="0"/>
              <a:t>What factors should be considered in making this determination? </a:t>
            </a:r>
          </a:p>
          <a:p>
            <a:pPr marL="0" indent="0">
              <a:buNone/>
            </a:pPr>
            <a:r>
              <a:rPr lang="en-US" sz="2000" dirty="0"/>
              <a:t>Do we need a LOSS for asset categories that don’t currently have any, before providing the investment funding approach?</a:t>
            </a:r>
          </a:p>
          <a:p>
            <a:pPr marL="0" indent="0">
              <a:buNone/>
            </a:pPr>
            <a:endParaRPr lang="en-US" sz="2000" dirty="0"/>
          </a:p>
        </p:txBody>
      </p:sp>
    </p:spTree>
    <p:extLst>
      <p:ext uri="{BB962C8B-B14F-4D97-AF65-F5344CB8AC3E}">
        <p14:creationId xmlns:p14="http://schemas.microsoft.com/office/powerpoint/2010/main" val="2087365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848</Words>
  <Application>Microsoft Office PowerPoint</Application>
  <PresentationFormat>Widescreen</PresentationFormat>
  <Paragraphs>67</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Purpose:</vt:lpstr>
      <vt:lpstr>Major Capital Project Funding</vt:lpstr>
      <vt:lpstr>ISC Tools: ISC currently uses a variety tools to support the approval and delivery of major capital projects on reserves – some examples include:  </vt:lpstr>
      <vt:lpstr>Project Funding Source: Investment Funding Approach </vt:lpstr>
      <vt:lpstr>Project Funding Source:  Targeted</vt:lpstr>
      <vt:lpstr>Level of Service Standard (LOSS): </vt:lpstr>
    </vt:vector>
  </TitlesOfParts>
  <Company>ISC - CIRNAC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Solmes, Kim</dc:creator>
  <cp:lastModifiedBy>Solmes, Kim</cp:lastModifiedBy>
  <cp:revision>30</cp:revision>
  <dcterms:created xsi:type="dcterms:W3CDTF">2023-01-17T17:38:10Z</dcterms:created>
  <dcterms:modified xsi:type="dcterms:W3CDTF">2023-02-01T18:03:14Z</dcterms:modified>
</cp:coreProperties>
</file>