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Lato" panose="020F0502020204030203" pitchFamily="34" charset="0"/>
      <p:regular r:id="rId14"/>
      <p:bold r:id="rId15"/>
      <p:italic r:id="rId16"/>
      <p:boldItalic r:id="rId17"/>
    </p:embeddedFont>
    <p:embeddedFont>
      <p:font typeface="Open Sans" panose="020B0606030504020204" pitchFamily="34" charset="0"/>
      <p:regular r:id="rId18"/>
      <p:bold r:id="rId19"/>
      <p:italic r:id="rId20"/>
      <p:boldItalic r:id="rId21"/>
    </p:embeddedFont>
  </p:embeddedFontLst>
  <p:custDataLst>
    <p:tags r:id="rId22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889">
          <p15:clr>
            <a:srgbClr val="9AA0A6"/>
          </p15:clr>
        </p15:guide>
        <p15:guide id="4" orient="horz" pos="360">
          <p15:clr>
            <a:srgbClr val="9AA0A6"/>
          </p15:clr>
        </p15:guide>
        <p15:guide id="5" pos="25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D8BE45D-041B-4DE2-878C-5C5CFB71DDE6}">
  <a:tblStyle styleId="{1D8BE45D-041B-4DE2-878C-5C5CFB71DDE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8" d="100"/>
          <a:sy n="158" d="100"/>
        </p:scale>
        <p:origin x="264" y="126"/>
      </p:cViewPr>
      <p:guideLst>
        <p:guide orient="horz" pos="1620"/>
        <p:guide pos="2880"/>
        <p:guide orient="horz" pos="889"/>
        <p:guide orient="horz" pos="360"/>
        <p:guide pos="2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8ad7ba27d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8ad7ba27d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Diapositive d’ouverture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02455eb4bd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02455eb4bd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05feb24e7e_1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05feb24e7e_1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05feb24e7e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05feb24e7e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05feb24e7e_1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05feb24e7e_1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f8ad7ba27d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f8ad7ba27d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05feb24e7e_1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05feb24e7e_1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05feb24e7e_1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05feb24e7e_1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05feb24e7e_1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05feb24e7e_1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05feb24e7e_1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05feb24e7e_1_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05feb24e7e_1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05feb24e7e_1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>
                <a:solidFill>
                  <a:schemeClr val="dk1"/>
                </a:solidFill>
              </a:rPr>
              <a:t>Exemple de contenu diapositive 2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" name="MSIPCMContentMarking" descr="{&quot;HashCode&quot;:-1880398799,&quot;Placement&quot;:&quot;Header&quot;,&quot;Top&quot;:0.0,&quot;Left&quot;:502.4445,&quot;SlideWidth&quot;:720,&quot;SlideHeight&quot;:405}">
            <a:extLst>
              <a:ext uri="{FF2B5EF4-FFF2-40B4-BE49-F238E27FC236}">
                <a16:creationId xmlns:a16="http://schemas.microsoft.com/office/drawing/2014/main" id="{6C84B5F2-61C3-CA4B-3AC4-AEF76EAF67E5}"/>
              </a:ext>
            </a:extLst>
          </p:cNvPr>
          <p:cNvSpPr txBox="1"/>
          <p:nvPr userDrawn="1"/>
        </p:nvSpPr>
        <p:spPr>
          <a:xfrm>
            <a:off x="6381045" y="0"/>
            <a:ext cx="2762954" cy="2807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UNCLASSIFIED / NON CLASSIFIÉ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est.canada.ca/experimental/survey/survey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dto.btn@tbs-sct.gc.ca" TargetMode="External"/><Relationship Id="rId5" Type="http://schemas.openxmlformats.org/officeDocument/2006/relationships/hyperlink" Target="mailto:feedback-retroaction@canada.ca" TargetMode="External"/><Relationship Id="rId4" Type="http://schemas.openxmlformats.org/officeDocument/2006/relationships/hyperlink" Target="https://feedback-viewer.tbs.alpha.canada.ca/login?lang=f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z1ageBQQMU-YaXv0flpWzalE2wjxtMMLf5D812VFN-8/edit#gid=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z1ageBQQMU-YaXv0flpWzalE2wjxtMMLf5D812VFN-8/edit?usp=shar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ada.ca/fr/gouvernement/systeme/gouvernement-numerique/ligne-directrice-services-numerique.html#ToC2_2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43100" y="-12575"/>
            <a:ext cx="9187200" cy="51879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50 tâches principales - T3</a:t>
            </a:r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Que pouvons-nous apprendre des résultats?</a:t>
            </a:r>
          </a:p>
        </p:txBody>
      </p:sp>
      <p:sp>
        <p:nvSpPr>
          <p:cNvPr id="57" name="Google Shape;57;p13"/>
          <p:cNvSpPr/>
          <p:nvPr/>
        </p:nvSpPr>
        <p:spPr>
          <a:xfrm>
            <a:off x="416054" y="2686851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subTitle" idx="1"/>
          </p:nvPr>
        </p:nvSpPr>
        <p:spPr>
          <a:xfrm>
            <a:off x="311700" y="40714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fr-CA" sz="1679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Bureau de la transformation numérique • #Canadapointca • février 2023</a:t>
            </a: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34867" y="267817"/>
            <a:ext cx="1060908" cy="252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1883" y="267825"/>
            <a:ext cx="2718376" cy="25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/>
          <p:nvPr/>
        </p:nvSpPr>
        <p:spPr>
          <a:xfrm>
            <a:off x="84100" y="-8400"/>
            <a:ext cx="9060000" cy="5156100"/>
          </a:xfrm>
          <a:prstGeom prst="rect">
            <a:avLst/>
          </a:prstGeom>
          <a:solidFill>
            <a:srgbClr val="44546A"/>
          </a:solidFill>
          <a:ln w="9525" cap="flat" cmpd="sng">
            <a:solidFill>
              <a:srgbClr val="44546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25" b="1">
              <a:solidFill>
                <a:srgbClr val="FFFFFF"/>
              </a:solidFill>
            </a:endParaRPr>
          </a:p>
        </p:txBody>
      </p:sp>
      <p:sp>
        <p:nvSpPr>
          <p:cNvPr id="141" name="Google Shape;141;p22"/>
          <p:cNvSpPr/>
          <p:nvPr/>
        </p:nvSpPr>
        <p:spPr>
          <a:xfrm>
            <a:off x="-43100" y="-12575"/>
            <a:ext cx="3706200" cy="5143500"/>
          </a:xfrm>
          <a:prstGeom prst="rect">
            <a:avLst/>
          </a:prstGeom>
          <a:solidFill>
            <a:srgbClr val="2637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22"/>
          <p:cNvSpPr txBox="1"/>
          <p:nvPr/>
        </p:nvSpPr>
        <p:spPr>
          <a:xfrm>
            <a:off x="565450" y="744525"/>
            <a:ext cx="2824500" cy="10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7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Questions pour les Priorités Web du gouvernement du Canada</a:t>
            </a:r>
          </a:p>
        </p:txBody>
      </p:sp>
      <p:sp>
        <p:nvSpPr>
          <p:cNvPr id="143" name="Google Shape;143;p22"/>
          <p:cNvSpPr txBox="1"/>
          <p:nvPr/>
        </p:nvSpPr>
        <p:spPr>
          <a:xfrm>
            <a:off x="4349550" y="648475"/>
            <a:ext cx="4317900" cy="407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Open Sans"/>
              <a:buChar char="●"/>
            </a:pPr>
            <a:r>
              <a:rPr lang="fr-CA" sz="1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Qui est responsable de lire les rétroactions?</a:t>
            </a:r>
          </a:p>
          <a:p>
            <a:pPr marL="4572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Open Sans"/>
              <a:buChar char="●"/>
            </a:pPr>
            <a:r>
              <a:rPr lang="fr-CA" sz="1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Comment votre équipe décide-t-elle sur quoi travailler et comment utilise-t-elle les données pour prendre cette décision?</a:t>
            </a:r>
          </a:p>
          <a:p>
            <a:pPr marL="4572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Open Sans"/>
              <a:buChar char="●"/>
            </a:pPr>
            <a:r>
              <a:rPr lang="fr-CA" sz="1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Quels sont vos questions et obstacles à l’utilisation du Sondage sur la réussite des tâches pour améliorer vos tâches?</a:t>
            </a: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/>
          <p:nvPr/>
        </p:nvSpPr>
        <p:spPr>
          <a:xfrm>
            <a:off x="84100" y="-8400"/>
            <a:ext cx="9060000" cy="5156100"/>
          </a:xfrm>
          <a:prstGeom prst="rect">
            <a:avLst/>
          </a:prstGeom>
          <a:solidFill>
            <a:srgbClr val="44546A"/>
          </a:solidFill>
          <a:ln w="9525" cap="flat" cmpd="sng">
            <a:solidFill>
              <a:srgbClr val="44546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25" b="1">
              <a:solidFill>
                <a:srgbClr val="FFFFFF"/>
              </a:solidFill>
            </a:endParaRPr>
          </a:p>
        </p:txBody>
      </p:sp>
      <p:sp>
        <p:nvSpPr>
          <p:cNvPr id="149" name="Google Shape;149;p23"/>
          <p:cNvSpPr/>
          <p:nvPr/>
        </p:nvSpPr>
        <p:spPr>
          <a:xfrm>
            <a:off x="-43100" y="-12575"/>
            <a:ext cx="3706200" cy="5143500"/>
          </a:xfrm>
          <a:prstGeom prst="rect">
            <a:avLst/>
          </a:prstGeom>
          <a:solidFill>
            <a:srgbClr val="2637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23"/>
          <p:cNvSpPr txBox="1"/>
          <p:nvPr/>
        </p:nvSpPr>
        <p:spPr>
          <a:xfrm>
            <a:off x="565450" y="744525"/>
            <a:ext cx="2824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7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Ressources</a:t>
            </a:r>
          </a:p>
        </p:txBody>
      </p:sp>
      <p:sp>
        <p:nvSpPr>
          <p:cNvPr id="151" name="Google Shape;151;p23"/>
          <p:cNvSpPr txBox="1"/>
          <p:nvPr/>
        </p:nvSpPr>
        <p:spPr>
          <a:xfrm>
            <a:off x="3779100" y="820725"/>
            <a:ext cx="5192700" cy="447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Open Sans"/>
              <a:buChar char="●"/>
            </a:pPr>
            <a:r>
              <a:rPr lang="fr-CA" sz="1800" u="sng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rPr>
              <a:t>Prototype (en anglais uniquement) de l’orientation du Sondage sur la réussite des tâches</a:t>
            </a: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Open Sans"/>
              <a:buChar char="●"/>
            </a:pPr>
            <a:r>
              <a:rPr lang="fr-CA" sz="1800" u="sng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rPr>
              <a:t>Outil de visualisation de la rétroaction</a:t>
            </a:r>
            <a:r>
              <a:rPr lang="fr-CA" sz="1800" u="sng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rPr>
              <a:t> </a:t>
            </a:r>
          </a:p>
          <a:p>
            <a:pPr marL="914400" lvl="1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Open Sans"/>
              <a:buChar char="○"/>
            </a:pPr>
            <a:r>
              <a:rPr lang="fr-CA" sz="1100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Utilisateur :</a:t>
            </a:r>
            <a:r>
              <a:rPr lang="fr-CA" sz="1100" dirty="0">
                <a:solidFill>
                  <a:schemeClr val="bg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rPr>
              <a:t>feedback-retroaction@canada.ca</a:t>
            </a:r>
          </a:p>
          <a:p>
            <a:pPr marL="914400" lvl="1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Open Sans"/>
              <a:buChar char="○"/>
            </a:pPr>
            <a:r>
              <a:rPr lang="fr-CA" sz="1100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Mot de passe : Canada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Vous avez besoin d’aide?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8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Communiquez avec le Bureau de la transformation numérique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 u="sng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rPr>
              <a:t>dto.btn@tbs-sct.gc.ca</a:t>
            </a:r>
            <a:r>
              <a:rPr lang="fr-CA" sz="1800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/>
          <p:nvPr/>
        </p:nvSpPr>
        <p:spPr>
          <a:xfrm>
            <a:off x="-43100" y="-12575"/>
            <a:ext cx="9187200" cy="13224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311704" y="-115450"/>
            <a:ext cx="8227182" cy="9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4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Vue d’ensemble : 50 principales tâches du Sondage sur la réussite des tâches</a:t>
            </a:r>
          </a:p>
        </p:txBody>
      </p:sp>
      <p:sp>
        <p:nvSpPr>
          <p:cNvPr id="67" name="Google Shape;67;p14"/>
          <p:cNvSpPr/>
          <p:nvPr/>
        </p:nvSpPr>
        <p:spPr>
          <a:xfrm>
            <a:off x="456976" y="898479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68" name="Google Shape;68;p14"/>
          <p:cNvGraphicFramePr/>
          <p:nvPr>
            <p:extLst>
              <p:ext uri="{D42A27DB-BD31-4B8C-83A1-F6EECF244321}">
                <p14:modId xmlns:p14="http://schemas.microsoft.com/office/powerpoint/2010/main" val="232224719"/>
              </p:ext>
            </p:extLst>
          </p:nvPr>
        </p:nvGraphicFramePr>
        <p:xfrm>
          <a:off x="268388" y="3194660"/>
          <a:ext cx="8693625" cy="1709537"/>
        </p:xfrm>
        <a:graphic>
          <a:graphicData uri="http://schemas.openxmlformats.org/drawingml/2006/table">
            <a:tbl>
              <a:tblPr>
                <a:noFill/>
                <a:tableStyleId>{1D8BE45D-041B-4DE2-878C-5C5CFB71DDE6}</a:tableStyleId>
              </a:tblPr>
              <a:tblGrid>
                <a:gridCol w="251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6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6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6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6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1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100" b="1"/>
                        <a:t>Exercice 2021-2022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100" b="1"/>
                        <a:t>Exercice 2022-2023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100" b="1"/>
                        <a:t>T3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100" b="1"/>
                        <a:t>T4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100" b="1"/>
                        <a:t>T1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100" b="1"/>
                        <a:t>T2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100" b="1"/>
                        <a:t>T3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100" b="1"/>
                        <a:t>Moyenne globale d’accomplissement de tâches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100"/>
                        <a:t>65,1 %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100"/>
                        <a:t>64,3 %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100"/>
                        <a:t>63,6 %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100"/>
                        <a:t>65,0 %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100"/>
                        <a:t>67,9 %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100" b="1"/>
                        <a:t>50 tâches principales dans le vert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100"/>
                        <a:t>18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100"/>
                        <a:t>19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100"/>
                        <a:t>16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100"/>
                        <a:t>19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100"/>
                        <a:t>26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100" b="1"/>
                        <a:t>50 tâches principales dans l’orange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100"/>
                        <a:t>29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100"/>
                        <a:t>28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100"/>
                        <a:t>30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100"/>
                        <a:t>27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100"/>
                        <a:t>23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100" b="1"/>
                        <a:t>50 tâches principales dans le rouge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1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1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100"/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100"/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100" dirty="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9" name="Google Shape;69;p14"/>
          <p:cNvSpPr txBox="1"/>
          <p:nvPr/>
        </p:nvSpPr>
        <p:spPr>
          <a:xfrm>
            <a:off x="311704" y="1332075"/>
            <a:ext cx="8759400" cy="1846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b="1" dirty="0"/>
              <a:t>Au cours du dernier trimestre, nous avons constaté des signes d’amélioration :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-CA" sz="1600" dirty="0"/>
              <a:t>Taux de réussite global le plus élevé pour </a:t>
            </a:r>
            <a:r>
              <a:rPr lang="fr-CA" sz="1600" b="1" dirty="0"/>
              <a:t>toutes les tâches du gouvernement du Canada</a:t>
            </a:r>
            <a:r>
              <a:rPr lang="fr-CA" sz="1600" dirty="0"/>
              <a:t> à ce jour : 67,9 %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-CA" sz="1600" dirty="0"/>
              <a:t>26 des 50 tâches principales avaient plus de 70 % - le nombre le plus élevé à ce jour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-CA" sz="1600" dirty="0"/>
              <a:t>Seule 1 des 50 tâches principales était dans le rouge (moins de 50 %)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-CA" sz="1600" dirty="0"/>
              <a:t>4 des 50 tâches principales ont enregistré des augmentations </a:t>
            </a:r>
            <a:r>
              <a:rPr lang="fr-CA" sz="1600" b="1" dirty="0"/>
              <a:t>de plus de 10 %</a:t>
            </a: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-CA" sz="1200" dirty="0"/>
              <a:t>Renouveler un passeport, demander un passeport, connexion à IRCC, effectuer un paiement à l’ARC</a:t>
            </a:r>
          </a:p>
        </p:txBody>
      </p:sp>
      <p:sp>
        <p:nvSpPr>
          <p:cNvPr id="70" name="Google Shape;70;p14"/>
          <p:cNvSpPr txBox="1"/>
          <p:nvPr/>
        </p:nvSpPr>
        <p:spPr>
          <a:xfrm>
            <a:off x="211050" y="4858050"/>
            <a:ext cx="8860200" cy="307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 dirty="0"/>
              <a:t>La plupart des 50 tâches principales sont présentes chaque trimestre, mais il existe des fluctuations saisonnières. Ce trimestre, 7 nouvelles tâches ont figuré parmi les 50 tâches principales.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/>
          <p:nvPr/>
        </p:nvSpPr>
        <p:spPr>
          <a:xfrm>
            <a:off x="-21600" y="0"/>
            <a:ext cx="9187200" cy="13224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284806" y="-82187"/>
            <a:ext cx="8139776" cy="9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4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À qui appartiennent les 50 principales tâches du Sondage sur la réussite des tâches?</a:t>
            </a:r>
          </a:p>
        </p:txBody>
      </p:sp>
      <p:sp>
        <p:nvSpPr>
          <p:cNvPr id="77" name="Google Shape;77;p15"/>
          <p:cNvSpPr/>
          <p:nvPr/>
        </p:nvSpPr>
        <p:spPr>
          <a:xfrm>
            <a:off x="456976" y="898479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5"/>
          <p:cNvSpPr txBox="1"/>
          <p:nvPr/>
        </p:nvSpPr>
        <p:spPr>
          <a:xfrm>
            <a:off x="5445700" y="1715450"/>
            <a:ext cx="3221700" cy="286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800"/>
              <a:t>80 %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/>
              <a:t>des 50 tâches principales appartiennent à IRCC, EDSC ou l’ARC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/>
              <a:t>Plusieurs tâches de voyage ne figuraient plus parmi les 50 tâches principales après la suppression des restrictions liées à la COVID-19.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6F5339D-2C1F-3B61-B656-C1F7BA3FE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1" y="1585086"/>
            <a:ext cx="5353649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/>
          <p:nvPr/>
        </p:nvSpPr>
        <p:spPr>
          <a:xfrm>
            <a:off x="-43100" y="-12575"/>
            <a:ext cx="37062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551800" cy="14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7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50 tâches principales : résultats</a:t>
            </a:r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>
            <a:off x="311700" y="2046750"/>
            <a:ext cx="3114000" cy="28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6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Comment regarder les données trimestrielles?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6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Que pouvez-vous faire avec ces données?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6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Intégrer le Sondage sur la réussite des tâches dans les opérations quotidiennes</a:t>
            </a:r>
          </a:p>
        </p:txBody>
      </p:sp>
      <p:sp>
        <p:nvSpPr>
          <p:cNvPr id="87" name="Google Shape;87;p16"/>
          <p:cNvSpPr/>
          <p:nvPr/>
        </p:nvSpPr>
        <p:spPr>
          <a:xfrm>
            <a:off x="456976" y="164450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6"/>
          <p:cNvSpPr txBox="1"/>
          <p:nvPr/>
        </p:nvSpPr>
        <p:spPr>
          <a:xfrm>
            <a:off x="4690877" y="3265758"/>
            <a:ext cx="440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fr-CA" u="sng" dirty="0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Feuille de calcul avec les 50 meilleurs résultats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F24322-E1A5-1423-99D4-2A2B7EED5D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2453" y="445025"/>
            <a:ext cx="5427224" cy="272125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/>
          <p:nvPr/>
        </p:nvSpPr>
        <p:spPr>
          <a:xfrm>
            <a:off x="-43100" y="-12575"/>
            <a:ext cx="37062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title"/>
          </p:nvPr>
        </p:nvSpPr>
        <p:spPr>
          <a:xfrm>
            <a:off x="217570" y="12575"/>
            <a:ext cx="3071700" cy="14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4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Faites preuve de curiosité à l’égard des résultats</a:t>
            </a:r>
          </a:p>
        </p:txBody>
      </p:sp>
      <p:sp>
        <p:nvSpPr>
          <p:cNvPr id="96" name="Google Shape;96;p17"/>
          <p:cNvSpPr txBox="1">
            <a:spLocks noGrp="1"/>
          </p:cNvSpPr>
          <p:nvPr>
            <p:ph type="body" idx="1"/>
          </p:nvPr>
        </p:nvSpPr>
        <p:spPr>
          <a:xfrm>
            <a:off x="311700" y="2448300"/>
            <a:ext cx="3114000" cy="19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21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Quelque chose a-t-il changé ce trimestre? Pourquoi?</a:t>
            </a:r>
          </a:p>
        </p:txBody>
      </p:sp>
      <p:sp>
        <p:nvSpPr>
          <p:cNvPr id="97" name="Google Shape;97;p17"/>
          <p:cNvSpPr/>
          <p:nvPr/>
        </p:nvSpPr>
        <p:spPr>
          <a:xfrm>
            <a:off x="456976" y="210170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7"/>
          <p:cNvSpPr txBox="1">
            <a:spLocks noGrp="1"/>
          </p:cNvSpPr>
          <p:nvPr>
            <p:ph type="body" idx="1"/>
          </p:nvPr>
        </p:nvSpPr>
        <p:spPr>
          <a:xfrm>
            <a:off x="3925776" y="275725"/>
            <a:ext cx="4859400" cy="4855200"/>
          </a:xfrm>
          <a:prstGeom prst="rect">
            <a:avLst/>
          </a:prstGeom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b="1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Comparez vos derniers résultats au trimestre précédent (ou à votre période précise)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44546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567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ct val="100000"/>
              <a:buFont typeface="Open Sans"/>
              <a:buChar char="●"/>
            </a:pPr>
            <a:r>
              <a:rPr lang="fr-CA" sz="2175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Recherchez des augmentations ou des diminutions</a:t>
            </a:r>
          </a:p>
          <a:p>
            <a:pPr marL="457200" lvl="0" indent="-33567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ct val="100000"/>
              <a:buFont typeface="Open Sans"/>
              <a:buChar char="●"/>
            </a:pPr>
            <a:r>
              <a:rPr lang="fr-CA" sz="2175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Vérifiez si le changement est important</a:t>
            </a:r>
          </a:p>
          <a:p>
            <a:pPr marL="914400" lvl="1" indent="-31472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ct val="100000"/>
              <a:buFont typeface="Open Sans"/>
              <a:buChar char="○"/>
            </a:pPr>
            <a:r>
              <a:rPr lang="fr-CA" sz="1750" u="sng" dirty="0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Formule d’importance dans la feuille de calcul</a:t>
            </a:r>
          </a:p>
          <a:p>
            <a:pPr marL="457200" lvl="0" indent="-33567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ct val="100000"/>
              <a:buFont typeface="Open Sans"/>
              <a:buChar char="●"/>
            </a:pPr>
            <a:r>
              <a:rPr lang="fr-CA" sz="2175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Enquêtez sur ce qui a pu causer le changement</a:t>
            </a:r>
          </a:p>
          <a:p>
            <a:pPr marL="914400" lvl="1" indent="-31598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ct val="100000"/>
              <a:buFont typeface="Open Sans"/>
              <a:buChar char="○"/>
            </a:pPr>
            <a:r>
              <a:rPr lang="fr-CA" sz="1775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Changements du site Web et du contenu</a:t>
            </a:r>
          </a:p>
          <a:p>
            <a:pPr marL="914400" lvl="1" indent="-31598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ct val="100000"/>
              <a:buFont typeface="Open Sans"/>
              <a:buChar char="○"/>
            </a:pPr>
            <a:r>
              <a:rPr lang="fr-CA" sz="1775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Changements externes du niveau de service</a:t>
            </a:r>
          </a:p>
          <a:p>
            <a:pPr marL="1371600" lvl="2" indent="-31598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ct val="100000"/>
              <a:buFont typeface="Open Sans"/>
              <a:buChar char="■"/>
            </a:pPr>
            <a:r>
              <a:rPr lang="fr-CA" sz="1775" i="1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« Ça s’est tellement amélioré depuis l’été dernier. Je suis si heureux d’avoir </a:t>
            </a:r>
            <a:r>
              <a:rPr lang="fr-CA" sz="1775" b="1" i="1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obtenu un rendez-vous plus rapide</a:t>
            </a:r>
            <a:r>
              <a:rPr lang="fr-CA" sz="1775" i="1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 » (Renouvellement d’un passeport)</a:t>
            </a:r>
          </a:p>
          <a:p>
            <a:pPr marL="914400" lvl="1" indent="-31598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ct val="100000"/>
              <a:buFont typeface="Open Sans"/>
              <a:buChar char="○"/>
            </a:pPr>
            <a:r>
              <a:rPr lang="fr-CA" sz="1775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Incertain?  Vérifiez les rétroactions pour une ou plusieurs tâches</a:t>
            </a:r>
          </a:p>
          <a:p>
            <a:pPr marL="914400" lvl="1" indent="-31598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ct val="100000"/>
              <a:buFont typeface="Open Sans"/>
              <a:buChar char="○"/>
            </a:pPr>
            <a:r>
              <a:rPr lang="fr-CA" sz="1775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Vérifiez les analyses et les données du centre d’appels</a:t>
            </a:r>
          </a:p>
          <a:p>
            <a:pPr marL="457200" lvl="0" indent="-31598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ct val="100000"/>
              <a:buFont typeface="Open Sans"/>
              <a:buChar char="●"/>
            </a:pPr>
            <a:r>
              <a:rPr lang="fr-CA" sz="1775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Échangez les expériences réussies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/>
          <p:nvPr/>
        </p:nvSpPr>
        <p:spPr>
          <a:xfrm>
            <a:off x="-43100" y="-12575"/>
            <a:ext cx="37062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8"/>
          <p:cNvSpPr txBox="1">
            <a:spLocks noGrp="1"/>
          </p:cNvSpPr>
          <p:nvPr>
            <p:ph type="title"/>
          </p:nvPr>
        </p:nvSpPr>
        <p:spPr>
          <a:xfrm>
            <a:off x="311700" y="99863"/>
            <a:ext cx="3071700" cy="14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4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J’ai un fichier Excel… que faire maintenant?</a:t>
            </a:r>
          </a:p>
        </p:txBody>
      </p:sp>
      <p:sp>
        <p:nvSpPr>
          <p:cNvPr id="105" name="Google Shape;105;p18"/>
          <p:cNvSpPr txBox="1">
            <a:spLocks noGrp="1"/>
          </p:cNvSpPr>
          <p:nvPr>
            <p:ph type="body" idx="1"/>
          </p:nvPr>
        </p:nvSpPr>
        <p:spPr>
          <a:xfrm>
            <a:off x="311700" y="2046750"/>
            <a:ext cx="3114000" cy="28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21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Familiarisez-vous avec les résultats des tâches de votre ministère 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1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Open Sans"/>
              <a:buChar char="-"/>
            </a:pPr>
            <a:r>
              <a:rPr lang="fr-CA" sz="21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Établissement de rapport (quantitatif)</a:t>
            </a: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Open Sans"/>
              <a:buChar char="-"/>
            </a:pPr>
            <a:r>
              <a:rPr lang="fr-CA" sz="21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Recherche (qualitatif)</a:t>
            </a:r>
          </a:p>
        </p:txBody>
      </p:sp>
      <p:sp>
        <p:nvSpPr>
          <p:cNvPr id="106" name="Google Shape;106;p18"/>
          <p:cNvSpPr/>
          <p:nvPr/>
        </p:nvSpPr>
        <p:spPr>
          <a:xfrm>
            <a:off x="456976" y="164450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8"/>
          <p:cNvSpPr txBox="1">
            <a:spLocks noGrp="1"/>
          </p:cNvSpPr>
          <p:nvPr>
            <p:ph type="body" idx="1"/>
          </p:nvPr>
        </p:nvSpPr>
        <p:spPr>
          <a:xfrm>
            <a:off x="3883476" y="214500"/>
            <a:ext cx="5163000" cy="4714500"/>
          </a:xfrm>
          <a:prstGeom prst="rect">
            <a:avLst/>
          </a:prstGeom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600" b="1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Déterminer un rythme d’établissement de rapport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rgbClr val="44546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600" b="1" dirty="0">
              <a:solidFill>
                <a:srgbClr val="44546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600" b="1" dirty="0">
              <a:solidFill>
                <a:srgbClr val="44546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r-CA" sz="1600" dirty="0">
                <a:latin typeface="Open Sans"/>
                <a:ea typeface="Open Sans"/>
                <a:cs typeface="Open Sans"/>
                <a:sym typeface="Open Sans"/>
              </a:rPr>
              <a:t>Combien de vos tâches reçoivent des réponses suffisantes pour établir le rapport de vos résultats aux échéances trimestrielles, semestrielles ou annuelles?</a:t>
            </a: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r-CA" sz="1100" dirty="0">
                <a:latin typeface="Open Sans"/>
                <a:ea typeface="Open Sans"/>
                <a:cs typeface="Open Sans"/>
                <a:sym typeface="Open Sans"/>
              </a:rPr>
              <a:t>Besoin de plus de réponses?  Communiquez avec nous pour discuter des options.</a:t>
            </a: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fr-CA" sz="1600" dirty="0">
                <a:latin typeface="Open Sans"/>
                <a:ea typeface="Open Sans"/>
                <a:cs typeface="Open Sans"/>
                <a:sym typeface="Open Sans"/>
              </a:rPr>
              <a:t>Vous pouvez toujours utiliser les rétroactions sur les tâches comme </a:t>
            </a:r>
            <a:r>
              <a:rPr lang="fr-CA" sz="1600" b="1" dirty="0">
                <a:latin typeface="Open Sans"/>
                <a:ea typeface="Open Sans"/>
                <a:cs typeface="Open Sans"/>
                <a:sym typeface="Open Sans"/>
              </a:rPr>
              <a:t>outil de recherche qualitatif</a:t>
            </a:r>
            <a:r>
              <a:rPr lang="fr-CA" sz="1600" dirty="0">
                <a:latin typeface="Open Sans"/>
                <a:ea typeface="Open Sans"/>
                <a:cs typeface="Open Sans"/>
                <a:sym typeface="Open Sans"/>
              </a:rPr>
              <a:t> tout au long de l’année.</a:t>
            </a:r>
          </a:p>
        </p:txBody>
      </p:sp>
      <p:pic>
        <p:nvPicPr>
          <p:cNvPr id="108" name="Google Shape;10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40825" y="655975"/>
            <a:ext cx="2442499" cy="122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/>
          <p:nvPr/>
        </p:nvSpPr>
        <p:spPr>
          <a:xfrm>
            <a:off x="-43100" y="-12575"/>
            <a:ext cx="37062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9"/>
          <p:cNvSpPr txBox="1">
            <a:spLocks noGrp="1"/>
          </p:cNvSpPr>
          <p:nvPr>
            <p:ph type="title"/>
          </p:nvPr>
        </p:nvSpPr>
        <p:spPr>
          <a:xfrm>
            <a:off x="231850" y="188125"/>
            <a:ext cx="3114000" cy="14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4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Quelles sont les tâches les plus problématiques?</a:t>
            </a:r>
          </a:p>
        </p:txBody>
      </p:sp>
      <p:sp>
        <p:nvSpPr>
          <p:cNvPr id="115" name="Google Shape;115;p19"/>
          <p:cNvSpPr txBox="1">
            <a:spLocks noGrp="1"/>
          </p:cNvSpPr>
          <p:nvPr>
            <p:ph type="body" idx="1"/>
          </p:nvPr>
        </p:nvSpPr>
        <p:spPr>
          <a:xfrm>
            <a:off x="311700" y="2448300"/>
            <a:ext cx="3114000" cy="19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21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Consultez les onglets dans les résultats trimestriels </a:t>
            </a:r>
            <a:r>
              <a:rPr lang="fr-CA" sz="2100" i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« Tâches pour améliorer le score de la dette »</a:t>
            </a:r>
            <a:r>
              <a:rPr lang="fr-CA" sz="21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ou </a:t>
            </a:r>
            <a:r>
              <a:rPr lang="fr-CA" sz="2100" i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« Résultats par dette principale »</a:t>
            </a:r>
          </a:p>
        </p:txBody>
      </p:sp>
      <p:sp>
        <p:nvSpPr>
          <p:cNvPr id="116" name="Google Shape;116;p19"/>
          <p:cNvSpPr/>
          <p:nvPr/>
        </p:nvSpPr>
        <p:spPr>
          <a:xfrm>
            <a:off x="456976" y="210170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9"/>
          <p:cNvSpPr txBox="1">
            <a:spLocks noGrp="1"/>
          </p:cNvSpPr>
          <p:nvPr>
            <p:ph type="body" idx="1"/>
          </p:nvPr>
        </p:nvSpPr>
        <p:spPr>
          <a:xfrm>
            <a:off x="3925776" y="214500"/>
            <a:ext cx="5163000" cy="4714500"/>
          </a:xfrm>
          <a:prstGeom prst="rect">
            <a:avLst/>
          </a:prstGeom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b="1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Laquelle de vos tâches reçoit les scores de réussite les plus bas?</a:t>
            </a:r>
            <a:br>
              <a:rPr lang="fr-CA" sz="1600" b="1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lang="fr-CA" sz="1600" b="1" dirty="0">
              <a:solidFill>
                <a:srgbClr val="44546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800"/>
              <a:buFont typeface="Open Sans"/>
              <a:buChar char="●"/>
            </a:pPr>
            <a:r>
              <a:rPr lang="fr-CA" sz="1600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Connaissez-vous les enjeux liés à ces tâches?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44546A"/>
              </a:buClr>
              <a:buSzPts val="1800"/>
              <a:buFont typeface="Open Sans"/>
              <a:buChar char="●"/>
            </a:pPr>
            <a:r>
              <a:rPr lang="fr-CA" sz="1600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Choisissez une (ou plusieurs) </a:t>
            </a:r>
            <a:r>
              <a:rPr lang="fr-CA" sz="1600" b="1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tâche(s) à faible rendement</a:t>
            </a:r>
            <a:r>
              <a:rPr lang="fr-CA" sz="1600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 (avec le </a:t>
            </a:r>
            <a:r>
              <a:rPr lang="fr-CA" sz="1600" b="1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plus de réponses</a:t>
            </a:r>
            <a:r>
              <a:rPr lang="fr-CA" sz="1600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) chaque trimestre pour lire les rétroactions.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44546A"/>
              </a:buClr>
              <a:buSzPts val="1800"/>
              <a:buFont typeface="Open Sans"/>
              <a:buChar char="●"/>
            </a:pPr>
            <a:r>
              <a:rPr lang="fr-CA" sz="1600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Commencez avec un </a:t>
            </a:r>
            <a:r>
              <a:rPr lang="fr-CA" sz="1600" b="1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petit ensemble de données numériques</a:t>
            </a:r>
            <a:r>
              <a:rPr lang="fr-CA" sz="1600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.  Il faut moins d’une heure pour télécharger et lire 50 à 100 rétroactions sur une tâche.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44546A"/>
              </a:buClr>
              <a:buSzPts val="1800"/>
              <a:buFont typeface="Open Sans"/>
              <a:buChar char="●"/>
            </a:pPr>
            <a:r>
              <a:rPr lang="fr-CA" sz="1600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Avez-vous appris quelque chose de nouveau?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/>
          <p:nvPr/>
        </p:nvSpPr>
        <p:spPr>
          <a:xfrm>
            <a:off x="-43100" y="-12575"/>
            <a:ext cx="37062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title"/>
          </p:nvPr>
        </p:nvSpPr>
        <p:spPr>
          <a:xfrm>
            <a:off x="231850" y="330575"/>
            <a:ext cx="3114000" cy="14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4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Quelles sont les tâches les plus problématiques?</a:t>
            </a:r>
          </a:p>
        </p:txBody>
      </p:sp>
      <p:sp>
        <p:nvSpPr>
          <p:cNvPr id="124" name="Google Shape;124;p20"/>
          <p:cNvSpPr txBox="1">
            <a:spLocks noGrp="1"/>
          </p:cNvSpPr>
          <p:nvPr>
            <p:ph type="body" idx="1"/>
          </p:nvPr>
        </p:nvSpPr>
        <p:spPr>
          <a:xfrm>
            <a:off x="311700" y="2448300"/>
            <a:ext cx="3114000" cy="19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21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Consultez les onglets dans les résultats trimestriels </a:t>
            </a:r>
            <a:r>
              <a:rPr lang="fr-CA" sz="2100" i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« Tâches pour améliorer le score de la dette »</a:t>
            </a:r>
            <a:r>
              <a:rPr lang="fr-CA" sz="21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ou </a:t>
            </a:r>
            <a:r>
              <a:rPr lang="fr-CA" sz="2100" i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« Résultats par dette principale »</a:t>
            </a:r>
          </a:p>
        </p:txBody>
      </p:sp>
      <p:sp>
        <p:nvSpPr>
          <p:cNvPr id="125" name="Google Shape;125;p20"/>
          <p:cNvSpPr/>
          <p:nvPr/>
        </p:nvSpPr>
        <p:spPr>
          <a:xfrm>
            <a:off x="456976" y="210170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20"/>
          <p:cNvSpPr txBox="1">
            <a:spLocks noGrp="1"/>
          </p:cNvSpPr>
          <p:nvPr>
            <p:ph type="body" idx="1"/>
          </p:nvPr>
        </p:nvSpPr>
        <p:spPr>
          <a:xfrm>
            <a:off x="3925776" y="214500"/>
            <a:ext cx="5163000" cy="4714500"/>
          </a:xfrm>
          <a:prstGeom prst="rect">
            <a:avLst/>
          </a:prstGeom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b="1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Existe-t-il des solutions rapides à explorer?</a:t>
            </a:r>
            <a:br>
              <a:rPr lang="fr-CA" sz="1600" b="1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lang="fr-CA" sz="1600" b="1" dirty="0">
              <a:solidFill>
                <a:srgbClr val="44546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400"/>
              <a:buFont typeface="Open Sans"/>
              <a:buChar char="●"/>
            </a:pPr>
            <a:r>
              <a:rPr lang="fr-CA" sz="1200" b="1" i="1" dirty="0">
                <a:solidFill>
                  <a:srgbClr val="44546A"/>
                </a:solidFill>
                <a:highlight>
                  <a:schemeClr val="lt2"/>
                </a:highlight>
                <a:latin typeface="Open Sans"/>
                <a:ea typeface="Open Sans"/>
                <a:cs typeface="Open Sans"/>
                <a:sym typeface="Open Sans"/>
              </a:rPr>
              <a:t>Exemple</a:t>
            </a:r>
            <a:r>
              <a:rPr lang="fr-CA" sz="1200" i="1" dirty="0">
                <a:solidFill>
                  <a:srgbClr val="44546A"/>
                </a:solidFill>
                <a:highlight>
                  <a:schemeClr val="lt2"/>
                </a:highlight>
                <a:latin typeface="Open Sans"/>
                <a:ea typeface="Open Sans"/>
                <a:cs typeface="Open Sans"/>
                <a:sym typeface="Open Sans"/>
              </a:rPr>
              <a:t> - </a:t>
            </a:r>
            <a:r>
              <a:rPr lang="fr-CA" sz="1200" b="1" i="1" dirty="0">
                <a:solidFill>
                  <a:srgbClr val="44546A"/>
                </a:solidFill>
                <a:highlight>
                  <a:schemeClr val="lt2"/>
                </a:highlight>
                <a:latin typeface="Open Sans"/>
                <a:ea typeface="Open Sans"/>
                <a:cs typeface="Open Sans"/>
                <a:sym typeface="Open Sans"/>
              </a:rPr>
              <a:t>Recherchez</a:t>
            </a:r>
            <a:r>
              <a:rPr lang="fr-CA" sz="1200" i="1" dirty="0">
                <a:solidFill>
                  <a:srgbClr val="44546A"/>
                </a:solidFill>
                <a:highlight>
                  <a:schemeClr val="lt2"/>
                </a:highlight>
                <a:latin typeface="Open Sans"/>
                <a:ea typeface="Open Sans"/>
                <a:cs typeface="Open Sans"/>
                <a:sym typeface="Open Sans"/>
              </a:rPr>
              <a:t> :</a:t>
            </a:r>
            <a:br>
              <a:rPr lang="fr-CA" sz="1200" i="1" dirty="0">
                <a:solidFill>
                  <a:srgbClr val="44546A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</a:br>
            <a:r>
              <a:rPr lang="fr-CA" sz="1200" i="1" dirty="0">
                <a:solidFill>
                  <a:srgbClr val="44546A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« Pour savoir </a:t>
            </a:r>
            <a:r>
              <a:rPr lang="fr-CA" sz="1200" b="1" i="1" dirty="0">
                <a:solidFill>
                  <a:srgbClr val="44546A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"qui peut être une référence pour un passeport", j’ai dû chercher sur Google</a:t>
            </a:r>
            <a:r>
              <a:rPr lang="fr-CA" sz="1200" i="1" dirty="0">
                <a:solidFill>
                  <a:srgbClr val="44546A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, ce qui m’a conduit à la page Twitter de Passeport Canada. À partir de cette page, il y avait un lien vers la page répondant à ma question. »</a:t>
            </a:r>
          </a:p>
          <a:p>
            <a:pPr marL="45720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44546A"/>
              </a:buClr>
              <a:buSzPts val="1400"/>
              <a:buFont typeface="Open Sans"/>
              <a:buChar char="●"/>
            </a:pPr>
            <a:r>
              <a:rPr lang="fr-CA" sz="1200" b="1" i="1" dirty="0">
                <a:solidFill>
                  <a:srgbClr val="44546A"/>
                </a:solidFill>
                <a:highlight>
                  <a:schemeClr val="lt2"/>
                </a:highlight>
                <a:latin typeface="Open Sans"/>
                <a:ea typeface="Open Sans"/>
                <a:cs typeface="Open Sans"/>
                <a:sym typeface="Open Sans"/>
              </a:rPr>
              <a:t>Exemple</a:t>
            </a:r>
            <a:r>
              <a:rPr lang="fr-CA" sz="1200" i="1" dirty="0">
                <a:solidFill>
                  <a:srgbClr val="44546A"/>
                </a:solidFill>
                <a:highlight>
                  <a:schemeClr val="lt2"/>
                </a:highlight>
                <a:latin typeface="Open Sans"/>
                <a:ea typeface="Open Sans"/>
                <a:cs typeface="Open Sans"/>
                <a:sym typeface="Open Sans"/>
              </a:rPr>
              <a:t> - </a:t>
            </a:r>
            <a:r>
              <a:rPr lang="fr-CA" sz="1200" b="1" i="1" dirty="0">
                <a:solidFill>
                  <a:srgbClr val="44546A"/>
                </a:solidFill>
                <a:highlight>
                  <a:schemeClr val="lt2"/>
                </a:highlight>
                <a:latin typeface="Open Sans"/>
                <a:ea typeface="Open Sans"/>
                <a:cs typeface="Open Sans"/>
                <a:sym typeface="Open Sans"/>
              </a:rPr>
              <a:t>Conception du contenu ou navigation</a:t>
            </a:r>
            <a:r>
              <a:rPr lang="fr-CA" sz="1200" i="1" dirty="0">
                <a:solidFill>
                  <a:srgbClr val="44546A"/>
                </a:solidFill>
                <a:highlight>
                  <a:schemeClr val="lt2"/>
                </a:highlight>
                <a:latin typeface="Open Sans"/>
                <a:ea typeface="Open Sans"/>
                <a:cs typeface="Open Sans"/>
                <a:sym typeface="Open Sans"/>
              </a:rPr>
              <a:t> :</a:t>
            </a:r>
            <a:br>
              <a:rPr lang="fr-CA" sz="1200" i="1" dirty="0">
                <a:solidFill>
                  <a:srgbClr val="44546A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</a:br>
            <a:r>
              <a:rPr lang="fr-CA" sz="1200" i="1" dirty="0">
                <a:solidFill>
                  <a:srgbClr val="44546A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"</a:t>
            </a:r>
            <a:r>
              <a:rPr lang="fr-CA" sz="1200" i="1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Les informations écrites sont assez longues. </a:t>
            </a:r>
            <a:r>
              <a:rPr lang="fr-CA" sz="1200" b="1" i="1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Ce serait formidable que le contenu soit raccourci ou segmenté</a:t>
            </a:r>
            <a:r>
              <a:rPr lang="fr-CA" sz="1200" i="1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 de manière à faciliter l’obtention d’une réponse rapide à ma question. Par exemple, j’essayais de déterminer qui pouvait se porter garant pour ma fille et </a:t>
            </a:r>
            <a:r>
              <a:rPr lang="fr-CA" sz="1200" b="1" i="1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il m’a fallu quelques cliques</a:t>
            </a:r>
            <a:r>
              <a:rPr lang="fr-CA" sz="1200" i="1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 et quelques paragraphes de lecture pour obtenir ma réponse. »</a:t>
            </a: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i="1" dirty="0">
              <a:solidFill>
                <a:srgbClr val="44546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400"/>
              <a:buFont typeface="Open Sans"/>
              <a:buChar char="●"/>
            </a:pPr>
            <a:r>
              <a:rPr lang="fr-CA" sz="1200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Faut-il aller plus loin que le Web? La technologie de l’information? Les politiques?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1"/>
          <p:cNvSpPr/>
          <p:nvPr/>
        </p:nvSpPr>
        <p:spPr>
          <a:xfrm>
            <a:off x="-43100" y="-12575"/>
            <a:ext cx="37062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21"/>
          <p:cNvSpPr txBox="1">
            <a:spLocks noGrp="1"/>
          </p:cNvSpPr>
          <p:nvPr>
            <p:ph type="title"/>
          </p:nvPr>
        </p:nvSpPr>
        <p:spPr>
          <a:xfrm>
            <a:off x="274150" y="102125"/>
            <a:ext cx="3071700" cy="14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Diffuser les données autrement que par l’établissement de rapport</a:t>
            </a:r>
          </a:p>
        </p:txBody>
      </p:sp>
      <p:sp>
        <p:nvSpPr>
          <p:cNvPr id="133" name="Google Shape;133;p21"/>
          <p:cNvSpPr txBox="1">
            <a:spLocks noGrp="1"/>
          </p:cNvSpPr>
          <p:nvPr>
            <p:ph type="body" idx="1"/>
          </p:nvPr>
        </p:nvSpPr>
        <p:spPr>
          <a:xfrm>
            <a:off x="311700" y="2448300"/>
            <a:ext cx="3114000" cy="19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21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Le Sondage sur la réussite des tâches du gouvernement du Canada est une source de recherche « permanente » sur l’expérience client</a:t>
            </a:r>
          </a:p>
        </p:txBody>
      </p:sp>
      <p:sp>
        <p:nvSpPr>
          <p:cNvPr id="134" name="Google Shape;134;p21"/>
          <p:cNvSpPr/>
          <p:nvPr/>
        </p:nvSpPr>
        <p:spPr>
          <a:xfrm>
            <a:off x="456976" y="210170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body" idx="1"/>
          </p:nvPr>
        </p:nvSpPr>
        <p:spPr>
          <a:xfrm>
            <a:off x="3845926" y="214500"/>
            <a:ext cx="5163000" cy="4714500"/>
          </a:xfrm>
          <a:prstGeom prst="rect">
            <a:avLst/>
          </a:prstGeom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400" b="1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Intégrez les rétroactions du sondage dans les flux de travaux quotidiens qui prennent en charge les tâches en :</a:t>
            </a: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44546A"/>
              </a:buClr>
              <a:buSzPts val="1800"/>
              <a:buFont typeface="Open Sans"/>
              <a:buChar char="●"/>
            </a:pPr>
            <a:r>
              <a:rPr lang="fr-CA" sz="1400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Déterminant les frustrations des utilisateurs;</a:t>
            </a: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44546A"/>
              </a:buClr>
              <a:buSzPts val="1800"/>
              <a:buFont typeface="Open Sans"/>
              <a:buChar char="●"/>
            </a:pPr>
            <a:r>
              <a:rPr lang="fr-CA" sz="1400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Répondant aux frustrations des utilisateurs lorsqu’ils travaillent sur des demandes de publication.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44546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44546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44546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100" b="1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Conception et fourniture de services centrés sur le client</a:t>
            </a:r>
            <a:r>
              <a:rPr lang="fr-CA" sz="1100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
</a:t>
            </a:r>
            <a:br>
              <a:rPr lang="fr-CA" sz="1100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fr-CA" sz="1100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« S’assurer que </a:t>
            </a:r>
            <a:r>
              <a:rPr lang="fr-CA" sz="1100" b="1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les rétroactions des clients</a:t>
            </a:r>
            <a:r>
              <a:rPr lang="fr-CA" sz="1100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, notamment les rétroactions des clients en direct, les sondages sur la satisfaction des clients et les tests d’expérience utilisateur, sont collectées et </a:t>
            </a:r>
            <a:r>
              <a:rPr lang="fr-CA" sz="1100" b="1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utilisées pour améliorer les services</a:t>
            </a:r>
            <a:r>
              <a:rPr lang="fr-CA" sz="1100" dirty="0">
                <a:solidFill>
                  <a:srgbClr val="44546A"/>
                </a:solidFill>
                <a:latin typeface="Open Sans"/>
                <a:ea typeface="Open Sans"/>
                <a:cs typeface="Open Sans"/>
                <a:sym typeface="Open Sans"/>
              </a:rPr>
              <a:t> selon les directives et l’orientation du SCT. »</a:t>
            </a:r>
          </a:p>
          <a:p>
            <a:pPr marL="457200" lvl="0" indent="-307975" algn="l" rtl="0">
              <a:spcBef>
                <a:spcPts val="0"/>
              </a:spcBef>
              <a:spcAft>
                <a:spcPts val="0"/>
              </a:spcAft>
              <a:buSzPts val="1250"/>
              <a:buFont typeface="Open Sans"/>
              <a:buChar char="-"/>
            </a:pPr>
            <a:r>
              <a:rPr lang="fr-CA" sz="1100" i="1" u="sng" dirty="0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Ligne directrice sur les services et le numérique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63f40b85353232194cfde7e5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1069</Words>
  <Application>Microsoft Office PowerPoint</Application>
  <PresentationFormat>On-screen Show (16:9)</PresentationFormat>
  <Paragraphs>120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Lato</vt:lpstr>
      <vt:lpstr>Arial</vt:lpstr>
      <vt:lpstr>Open Sans</vt:lpstr>
      <vt:lpstr>Simple Light</vt:lpstr>
      <vt:lpstr>50 tâches principales - T3</vt:lpstr>
      <vt:lpstr>Vue d’ensemble : 50 principales tâches du Sondage sur la réussite des tâches</vt:lpstr>
      <vt:lpstr>À qui appartiennent les 50 principales tâches du Sondage sur la réussite des tâches?</vt:lpstr>
      <vt:lpstr>50 tâches principales : résultats</vt:lpstr>
      <vt:lpstr>Faites preuve de curiosité à l’égard des résultats</vt:lpstr>
      <vt:lpstr>J’ai un fichier Excel… que faire maintenant?</vt:lpstr>
      <vt:lpstr>Quelles sont les tâches les plus problématiques?</vt:lpstr>
      <vt:lpstr>Quelles sont les tâches les plus problématiques?</vt:lpstr>
      <vt:lpstr>Diffuser les données autrement que par l’établissement de rapport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 tâches principales - T3</dc:title>
  <dc:creator>Emond, Marie-Pier</dc:creator>
  <cp:lastModifiedBy>Gilliam, Marcus</cp:lastModifiedBy>
  <cp:revision>6</cp:revision>
  <dcterms:modified xsi:type="dcterms:W3CDTF">2023-02-21T00:08:38Z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d0ca00b-3f0e-465a-aac7-1a6a22fcea40_Enabled">
    <vt:lpwstr>true</vt:lpwstr>
  </property>
  <property fmtid="{D5CDD505-2E9C-101B-9397-08002B2CF9AE}" pid="3" name="MSIP_Label_3d0ca00b-3f0e-465a-aac7-1a6a22fcea40_SetDate">
    <vt:lpwstr>2023-02-21T00:08:37Z</vt:lpwstr>
  </property>
  <property fmtid="{D5CDD505-2E9C-101B-9397-08002B2CF9AE}" pid="4" name="MSIP_Label_3d0ca00b-3f0e-465a-aac7-1a6a22fcea40_Method">
    <vt:lpwstr>Privileged</vt:lpwstr>
  </property>
  <property fmtid="{D5CDD505-2E9C-101B-9397-08002B2CF9AE}" pid="5" name="MSIP_Label_3d0ca00b-3f0e-465a-aac7-1a6a22fcea40_Name">
    <vt:lpwstr>3d0ca00b-3f0e-465a-aac7-1a6a22fcea40</vt:lpwstr>
  </property>
  <property fmtid="{D5CDD505-2E9C-101B-9397-08002B2CF9AE}" pid="6" name="MSIP_Label_3d0ca00b-3f0e-465a-aac7-1a6a22fcea40_SiteId">
    <vt:lpwstr>6397df10-4595-4047-9c4f-03311282152b</vt:lpwstr>
  </property>
  <property fmtid="{D5CDD505-2E9C-101B-9397-08002B2CF9AE}" pid="7" name="MSIP_Label_3d0ca00b-3f0e-465a-aac7-1a6a22fcea40_ActionId">
    <vt:lpwstr>07fb4299-3c8a-43ca-b9d8-7de168a057b3</vt:lpwstr>
  </property>
  <property fmtid="{D5CDD505-2E9C-101B-9397-08002B2CF9AE}" pid="8" name="MSIP_Label_3d0ca00b-3f0e-465a-aac7-1a6a22fcea40_ContentBits">
    <vt:lpwstr>1</vt:lpwstr>
  </property>
</Properties>
</file>