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502" r:id="rId2"/>
    <p:sldId id="505" r:id="rId3"/>
    <p:sldId id="506" r:id="rId4"/>
    <p:sldId id="516" r:id="rId5"/>
    <p:sldId id="517" r:id="rId6"/>
    <p:sldId id="518" r:id="rId7"/>
  </p:sldIdLst>
  <p:sldSz cx="9144000" cy="6858000" type="screen4x3"/>
  <p:notesSz cx="7315200" cy="9601200"/>
  <p:custDataLst>
    <p:tags r:id="rId10"/>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3754CB-79B2-D08E-925F-51E4F6D63D7F}" name="Solmes, Kim" initials="SK" userId="S::Kim.Solmes@sac-isc.gc.ca::87b79874-3c19-411a-b243-f7f552103864" providerId="AD"/>
  <p188:author id="{DD84D6FC-5D8C-CE0E-2C5F-1A02636A8EA8}" name="Lo, David" initials="LD" userId="S::David.Lo@sac-isc.gc.ca::e7678960-38c6-43f8-b92e-67e3caaae40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dam Rhyndress" initials="AR" lastIdx="2" clrIdx="0">
    <p:extLst>
      <p:ext uri="{19B8F6BF-5375-455C-9EA6-DF929625EA0E}">
        <p15:presenceInfo xmlns:p15="http://schemas.microsoft.com/office/powerpoint/2012/main" userId="12aaed2a0c3960a8" providerId="Windows Live"/>
      </p:ext>
    </p:extLst>
  </p:cmAuthor>
  <p:cmAuthor id="2" name="Kim Solmes" initials="KS" lastIdx="6" clrIdx="1">
    <p:extLst>
      <p:ext uri="{19B8F6BF-5375-455C-9EA6-DF929625EA0E}">
        <p15:presenceInfo xmlns:p15="http://schemas.microsoft.com/office/powerpoint/2012/main" userId="Kim Solmes" providerId="None"/>
      </p:ext>
    </p:extLst>
  </p:cmAuthor>
  <p:cmAuthor id="3" name="Lorne Younghusband" initials="LY" lastIdx="17" clrIdx="2">
    <p:extLst>
      <p:ext uri="{19B8F6BF-5375-455C-9EA6-DF929625EA0E}">
        <p15:presenceInfo xmlns:p15="http://schemas.microsoft.com/office/powerpoint/2012/main" userId="S-1-5-21-56248481-1131155372-1737835142-2227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000099"/>
    <a:srgbClr val="0035DE"/>
    <a:srgbClr val="0000DE"/>
    <a:srgbClr val="567BB6"/>
    <a:srgbClr val="335C64"/>
    <a:srgbClr val="66CCFF"/>
    <a:srgbClr val="33CC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84943" autoAdjust="0"/>
  </p:normalViewPr>
  <p:slideViewPr>
    <p:cSldViewPr snapToObjects="1">
      <p:cViewPr varScale="1">
        <p:scale>
          <a:sx n="60" d="100"/>
          <a:sy n="60" d="100"/>
        </p:scale>
        <p:origin x="1386" y="60"/>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Rhyndress" userId="12aaed2a0c3960a8" providerId="LiveId" clId="{12462B0C-F692-48D4-8A1D-A7129224A606}"/>
    <pc:docChg chg="undo custSel modSld">
      <pc:chgData name="Adam Rhyndress" userId="12aaed2a0c3960a8" providerId="LiveId" clId="{12462B0C-F692-48D4-8A1D-A7129224A606}" dt="2020-09-02T18:56:11.351" v="1181" actId="5793"/>
      <pc:docMkLst>
        <pc:docMk/>
      </pc:docMkLst>
      <pc:sldChg chg="modSp mod">
        <pc:chgData name="Adam Rhyndress" userId="12aaed2a0c3960a8" providerId="LiveId" clId="{12462B0C-F692-48D4-8A1D-A7129224A606}" dt="2020-09-01T17:05:35.599" v="374" actId="20577"/>
        <pc:sldMkLst>
          <pc:docMk/>
          <pc:sldMk cId="226044244" sldId="519"/>
        </pc:sldMkLst>
        <pc:spChg chg="mod">
          <ac:chgData name="Adam Rhyndress" userId="12aaed2a0c3960a8" providerId="LiveId" clId="{12462B0C-F692-48D4-8A1D-A7129224A606}" dt="2020-09-01T17:05:35.599" v="374" actId="20577"/>
          <ac:spMkLst>
            <pc:docMk/>
            <pc:sldMk cId="226044244" sldId="519"/>
            <ac:spMk id="3" creationId="{00000000-0000-0000-0000-000000000000}"/>
          </ac:spMkLst>
        </pc:spChg>
      </pc:sldChg>
      <pc:sldChg chg="modSp mod">
        <pc:chgData name="Adam Rhyndress" userId="12aaed2a0c3960a8" providerId="LiveId" clId="{12462B0C-F692-48D4-8A1D-A7129224A606}" dt="2020-09-01T17:09:31.254" v="513" actId="20577"/>
        <pc:sldMkLst>
          <pc:docMk/>
          <pc:sldMk cId="4097557078" sldId="520"/>
        </pc:sldMkLst>
        <pc:spChg chg="mod">
          <ac:chgData name="Adam Rhyndress" userId="12aaed2a0c3960a8" providerId="LiveId" clId="{12462B0C-F692-48D4-8A1D-A7129224A606}" dt="2020-09-01T17:09:31.254" v="513" actId="20577"/>
          <ac:spMkLst>
            <pc:docMk/>
            <pc:sldMk cId="4097557078" sldId="520"/>
            <ac:spMk id="3" creationId="{00000000-0000-0000-0000-000000000000}"/>
          </ac:spMkLst>
        </pc:spChg>
      </pc:sldChg>
      <pc:sldChg chg="modSp mod">
        <pc:chgData name="Adam Rhyndress" userId="12aaed2a0c3960a8" providerId="LiveId" clId="{12462B0C-F692-48D4-8A1D-A7129224A606}" dt="2020-09-01T17:08:19.522" v="451" actId="403"/>
        <pc:sldMkLst>
          <pc:docMk/>
          <pc:sldMk cId="1999725565" sldId="522"/>
        </pc:sldMkLst>
        <pc:spChg chg="mod">
          <ac:chgData name="Adam Rhyndress" userId="12aaed2a0c3960a8" providerId="LiveId" clId="{12462B0C-F692-48D4-8A1D-A7129224A606}" dt="2020-09-01T17:08:19.522" v="451" actId="403"/>
          <ac:spMkLst>
            <pc:docMk/>
            <pc:sldMk cId="1999725565" sldId="522"/>
            <ac:spMk id="3" creationId="{00000000-0000-0000-0000-000000000000}"/>
          </ac:spMkLst>
        </pc:spChg>
      </pc:sldChg>
      <pc:sldChg chg="modSp mod addCm delCm modCm">
        <pc:chgData name="Adam Rhyndress" userId="12aaed2a0c3960a8" providerId="LiveId" clId="{12462B0C-F692-48D4-8A1D-A7129224A606}" dt="2020-09-01T16:58:40.277" v="272" actId="20577"/>
        <pc:sldMkLst>
          <pc:docMk/>
          <pc:sldMk cId="259820406" sldId="526"/>
        </pc:sldMkLst>
        <pc:spChg chg="mod">
          <ac:chgData name="Adam Rhyndress" userId="12aaed2a0c3960a8" providerId="LiveId" clId="{12462B0C-F692-48D4-8A1D-A7129224A606}" dt="2020-09-01T16:58:40.277" v="272" actId="20577"/>
          <ac:spMkLst>
            <pc:docMk/>
            <pc:sldMk cId="259820406" sldId="526"/>
            <ac:spMk id="3" creationId="{00000000-0000-0000-0000-000000000000}"/>
          </ac:spMkLst>
        </pc:spChg>
      </pc:sldChg>
      <pc:sldChg chg="addSp delSp modSp mod">
        <pc:chgData name="Adam Rhyndress" userId="12aaed2a0c3960a8" providerId="LiveId" clId="{12462B0C-F692-48D4-8A1D-A7129224A606}" dt="2020-09-01T18:40:56.058" v="546" actId="13238"/>
        <pc:sldMkLst>
          <pc:docMk/>
          <pc:sldMk cId="4153648885" sldId="528"/>
        </pc:sldMkLst>
        <pc:spChg chg="mod">
          <ac:chgData name="Adam Rhyndress" userId="12aaed2a0c3960a8" providerId="LiveId" clId="{12462B0C-F692-48D4-8A1D-A7129224A606}" dt="2020-09-01T18:14:32.463" v="541" actId="207"/>
          <ac:spMkLst>
            <pc:docMk/>
            <pc:sldMk cId="4153648885" sldId="528"/>
            <ac:spMk id="3" creationId="{00000000-0000-0000-0000-000000000000}"/>
          </ac:spMkLst>
        </pc:spChg>
        <pc:graphicFrameChg chg="add mod modGraphic">
          <ac:chgData name="Adam Rhyndress" userId="12aaed2a0c3960a8" providerId="LiveId" clId="{12462B0C-F692-48D4-8A1D-A7129224A606}" dt="2020-09-01T18:40:56.058" v="546" actId="13238"/>
          <ac:graphicFrameMkLst>
            <pc:docMk/>
            <pc:sldMk cId="4153648885" sldId="528"/>
            <ac:graphicFrameMk id="4" creationId="{23B982E1-9534-4AF0-B62F-0FDAF04006A0}"/>
          </ac:graphicFrameMkLst>
        </pc:graphicFrameChg>
        <pc:graphicFrameChg chg="add del mod modGraphic">
          <ac:chgData name="Adam Rhyndress" userId="12aaed2a0c3960a8" providerId="LiveId" clId="{12462B0C-F692-48D4-8A1D-A7129224A606}" dt="2020-09-01T17:39:32.092" v="518" actId="21"/>
          <ac:graphicFrameMkLst>
            <pc:docMk/>
            <pc:sldMk cId="4153648885" sldId="528"/>
            <ac:graphicFrameMk id="4" creationId="{5DDBD1A8-6EB0-4425-A142-6BCF3AE43531}"/>
          </ac:graphicFrameMkLst>
        </pc:graphicFrameChg>
        <pc:graphicFrameChg chg="add del mod modGraphic">
          <ac:chgData name="Adam Rhyndress" userId="12aaed2a0c3960a8" providerId="LiveId" clId="{12462B0C-F692-48D4-8A1D-A7129224A606}" dt="2020-09-01T18:40:38.958" v="542" actId="478"/>
          <ac:graphicFrameMkLst>
            <pc:docMk/>
            <pc:sldMk cId="4153648885" sldId="528"/>
            <ac:graphicFrameMk id="5" creationId="{A4BA8E1B-1279-4E92-B590-DFCA24F22B63}"/>
          </ac:graphicFrameMkLst>
        </pc:graphicFrameChg>
      </pc:sldChg>
      <pc:sldChg chg="modSp mod">
        <pc:chgData name="Adam Rhyndress" userId="12aaed2a0c3960a8" providerId="LiveId" clId="{12462B0C-F692-48D4-8A1D-A7129224A606}" dt="2020-09-02T18:56:11.351" v="1181" actId="5793"/>
        <pc:sldMkLst>
          <pc:docMk/>
          <pc:sldMk cId="1885380897" sldId="529"/>
        </pc:sldMkLst>
        <pc:spChg chg="mod">
          <ac:chgData name="Adam Rhyndress" userId="12aaed2a0c3960a8" providerId="LiveId" clId="{12462B0C-F692-48D4-8A1D-A7129224A606}" dt="2020-09-02T18:56:11.351" v="1181" actId="5793"/>
          <ac:spMkLst>
            <pc:docMk/>
            <pc:sldMk cId="1885380897" sldId="529"/>
            <ac:spMk id="3" creationId="{00000000-0000-0000-0000-000000000000}"/>
          </ac:spMkLst>
        </pc:spChg>
      </pc:sldChg>
      <pc:sldChg chg="addSp modSp mod">
        <pc:chgData name="Adam Rhyndress" userId="12aaed2a0c3960a8" providerId="LiveId" clId="{12462B0C-F692-48D4-8A1D-A7129224A606}" dt="2020-09-01T18:43:13.978" v="567" actId="13242"/>
        <pc:sldMkLst>
          <pc:docMk/>
          <pc:sldMk cId="3452793134" sldId="530"/>
        </pc:sldMkLst>
        <pc:spChg chg="mod">
          <ac:chgData name="Adam Rhyndress" userId="12aaed2a0c3960a8" providerId="LiveId" clId="{12462B0C-F692-48D4-8A1D-A7129224A606}" dt="2020-09-01T18:43:08.305" v="564" actId="20577"/>
          <ac:spMkLst>
            <pc:docMk/>
            <pc:sldMk cId="3452793134" sldId="530"/>
            <ac:spMk id="3" creationId="{00000000-0000-0000-0000-000000000000}"/>
          </ac:spMkLst>
        </pc:spChg>
        <pc:graphicFrameChg chg="add mod modGraphic">
          <ac:chgData name="Adam Rhyndress" userId="12aaed2a0c3960a8" providerId="LiveId" clId="{12462B0C-F692-48D4-8A1D-A7129224A606}" dt="2020-09-01T18:43:13.978" v="567" actId="13242"/>
          <ac:graphicFrameMkLst>
            <pc:docMk/>
            <pc:sldMk cId="3452793134" sldId="530"/>
            <ac:graphicFrameMk id="4" creationId="{58B47F25-527D-4ADA-8B32-B4FB36EC1429}"/>
          </ac:graphicFrameMkLst>
        </pc:graphicFrameChg>
      </pc:sldChg>
      <pc:sldChg chg="addSp modSp mod">
        <pc:chgData name="Adam Rhyndress" userId="12aaed2a0c3960a8" providerId="LiveId" clId="{12462B0C-F692-48D4-8A1D-A7129224A606}" dt="2020-09-02T12:43:46.405" v="1114" actId="20577"/>
        <pc:sldMkLst>
          <pc:docMk/>
          <pc:sldMk cId="3943133018" sldId="531"/>
        </pc:sldMkLst>
        <pc:spChg chg="mod">
          <ac:chgData name="Adam Rhyndress" userId="12aaed2a0c3960a8" providerId="LiveId" clId="{12462B0C-F692-48D4-8A1D-A7129224A606}" dt="2020-09-02T12:43:46.405" v="1114" actId="20577"/>
          <ac:spMkLst>
            <pc:docMk/>
            <pc:sldMk cId="3943133018" sldId="531"/>
            <ac:spMk id="3" creationId="{00000000-0000-0000-0000-000000000000}"/>
          </ac:spMkLst>
        </pc:spChg>
        <pc:graphicFrameChg chg="add mod modGraphic">
          <ac:chgData name="Adam Rhyndress" userId="12aaed2a0c3960a8" providerId="LiveId" clId="{12462B0C-F692-48D4-8A1D-A7129224A606}" dt="2020-09-02T12:43:30.152" v="1098" actId="13242"/>
          <ac:graphicFrameMkLst>
            <pc:docMk/>
            <pc:sldMk cId="3943133018" sldId="531"/>
            <ac:graphicFrameMk id="4" creationId="{139FD03D-4C9A-4BCF-A5E3-A135ABC8B03B}"/>
          </ac:graphicFrameMkLst>
        </pc:graphicFrameChg>
      </pc:sldChg>
      <pc:sldChg chg="addSp modSp mod">
        <pc:chgData name="Adam Rhyndress" userId="12aaed2a0c3960a8" providerId="LiveId" clId="{12462B0C-F692-48D4-8A1D-A7129224A606}" dt="2020-09-02T18:55:00.878" v="1172" actId="20577"/>
        <pc:sldMkLst>
          <pc:docMk/>
          <pc:sldMk cId="3688822040" sldId="532"/>
        </pc:sldMkLst>
        <pc:spChg chg="mod">
          <ac:chgData name="Adam Rhyndress" userId="12aaed2a0c3960a8" providerId="LiveId" clId="{12462B0C-F692-48D4-8A1D-A7129224A606}" dt="2020-09-02T18:55:00.878" v="1172" actId="20577"/>
          <ac:spMkLst>
            <pc:docMk/>
            <pc:sldMk cId="3688822040" sldId="532"/>
            <ac:spMk id="3" creationId="{00000000-0000-0000-0000-000000000000}"/>
          </ac:spMkLst>
        </pc:spChg>
        <pc:graphicFrameChg chg="add mod modGraphic">
          <ac:chgData name="Adam Rhyndress" userId="12aaed2a0c3960a8" providerId="LiveId" clId="{12462B0C-F692-48D4-8A1D-A7129224A606}" dt="2020-09-02T18:53:41.773" v="1126" actId="13242"/>
          <ac:graphicFrameMkLst>
            <pc:docMk/>
            <pc:sldMk cId="3688822040" sldId="532"/>
            <ac:graphicFrameMk id="4" creationId="{A746189F-0D98-4219-8B12-662B929C8D6B}"/>
          </ac:graphicFrameMkLst>
        </pc:graphicFrameChg>
      </pc:sldChg>
      <pc:sldChg chg="modSp mod">
        <pc:chgData name="Adam Rhyndress" userId="12aaed2a0c3960a8" providerId="LiveId" clId="{12462B0C-F692-48D4-8A1D-A7129224A606}" dt="2020-09-02T12:54:49.503" v="1115" actId="20577"/>
        <pc:sldMkLst>
          <pc:docMk/>
          <pc:sldMk cId="3364620572" sldId="533"/>
        </pc:sldMkLst>
        <pc:spChg chg="mod">
          <ac:chgData name="Adam Rhyndress" userId="12aaed2a0c3960a8" providerId="LiveId" clId="{12462B0C-F692-48D4-8A1D-A7129224A606}" dt="2020-09-02T12:54:49.503" v="1115" actId="20577"/>
          <ac:spMkLst>
            <pc:docMk/>
            <pc:sldMk cId="3364620572" sldId="533"/>
            <ac:spMk id="3" creationId="{00000000-0000-0000-0000-000000000000}"/>
          </ac:spMkLst>
        </pc:spChg>
      </pc:sldChg>
      <pc:sldChg chg="modSp mod">
        <pc:chgData name="Adam Rhyndress" userId="12aaed2a0c3960a8" providerId="LiveId" clId="{12462B0C-F692-48D4-8A1D-A7129224A606}" dt="2020-09-02T18:55:49.774" v="1178" actId="20577"/>
        <pc:sldMkLst>
          <pc:docMk/>
          <pc:sldMk cId="459316569" sldId="534"/>
        </pc:sldMkLst>
        <pc:spChg chg="mod">
          <ac:chgData name="Adam Rhyndress" userId="12aaed2a0c3960a8" providerId="LiveId" clId="{12462B0C-F692-48D4-8A1D-A7129224A606}" dt="2020-09-02T18:55:49.774" v="1178" actId="20577"/>
          <ac:spMkLst>
            <pc:docMk/>
            <pc:sldMk cId="459316569" sldId="53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dirty="0"/>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dirty="0"/>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dirty="0"/>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dirty="0"/>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dirty="0"/>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dirty="0"/>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dirty="0"/>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dirty="0"/>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dirty="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2</a:t>
            </a:fld>
            <a:endParaRPr lang="en-CA" dirty="0"/>
          </a:p>
        </p:txBody>
      </p:sp>
    </p:spTree>
    <p:extLst>
      <p:ext uri="{BB962C8B-B14F-4D97-AF65-F5344CB8AC3E}">
        <p14:creationId xmlns:p14="http://schemas.microsoft.com/office/powerpoint/2010/main" val="3191648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3</a:t>
            </a:fld>
            <a:endParaRPr lang="en-CA" dirty="0"/>
          </a:p>
        </p:txBody>
      </p:sp>
    </p:spTree>
    <p:extLst>
      <p:ext uri="{BB962C8B-B14F-4D97-AF65-F5344CB8AC3E}">
        <p14:creationId xmlns:p14="http://schemas.microsoft.com/office/powerpoint/2010/main" val="1976230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4</a:t>
            </a:fld>
            <a:endParaRPr lang="en-CA" dirty="0"/>
          </a:p>
        </p:txBody>
      </p:sp>
    </p:spTree>
    <p:extLst>
      <p:ext uri="{BB962C8B-B14F-4D97-AF65-F5344CB8AC3E}">
        <p14:creationId xmlns:p14="http://schemas.microsoft.com/office/powerpoint/2010/main" val="3606369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5</a:t>
            </a:fld>
            <a:endParaRPr lang="en-CA" dirty="0"/>
          </a:p>
        </p:txBody>
      </p:sp>
    </p:spTree>
    <p:extLst>
      <p:ext uri="{BB962C8B-B14F-4D97-AF65-F5344CB8AC3E}">
        <p14:creationId xmlns:p14="http://schemas.microsoft.com/office/powerpoint/2010/main" val="2604091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dirty="0"/>
          </a:p>
        </p:txBody>
      </p:sp>
    </p:spTree>
    <p:extLst>
      <p:ext uri="{BB962C8B-B14F-4D97-AF65-F5344CB8AC3E}">
        <p14:creationId xmlns:p14="http://schemas.microsoft.com/office/powerpoint/2010/main" val="148444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8.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1066800" y="2286000"/>
            <a:ext cx="5867400" cy="595223"/>
          </a:xfrm>
          <a:noFill/>
        </p:spPr>
        <p:txBody>
          <a:bodyPr anchor="t"/>
          <a:lstStyle/>
          <a:p>
            <a:pPr marL="0" indent="0" eaLnBrk="1" hangingPunct="1">
              <a:lnSpc>
                <a:spcPct val="107000"/>
              </a:lnSpc>
              <a:spcAft>
                <a:spcPct val="0"/>
              </a:spcAft>
              <a:buNone/>
            </a:pPr>
            <a:r>
              <a:rPr lang="en-US" altLang="en-US" sz="1600" dirty="0">
                <a:solidFill>
                  <a:srgbClr val="567BB6"/>
                </a:solidFill>
              </a:rPr>
              <a:t>For discussion</a:t>
            </a:r>
            <a:endParaRPr lang="en-US" altLang="en-US" sz="1600" b="1" dirty="0">
              <a:solidFill>
                <a:srgbClr val="567BB6"/>
              </a:solidFill>
              <a:latin typeface="+mj-lt"/>
            </a:endParaRPr>
          </a:p>
          <a:p>
            <a:pPr marL="0" indent="0" eaLnBrk="1" hangingPunct="1">
              <a:lnSpc>
                <a:spcPct val="107000"/>
              </a:lnSpc>
              <a:spcAft>
                <a:spcPct val="0"/>
              </a:spcAft>
              <a:buNone/>
            </a:pPr>
            <a:endParaRPr lang="en-US" altLang="en-US" sz="1600" b="1" dirty="0">
              <a:solidFill>
                <a:srgbClr val="567BB6"/>
              </a:solidFill>
              <a:latin typeface="+mj-lt"/>
            </a:endParaRPr>
          </a:p>
          <a:p>
            <a:pPr marL="0" indent="0" eaLnBrk="1" hangingPunct="1">
              <a:lnSpc>
                <a:spcPct val="107000"/>
              </a:lnSpc>
              <a:spcAft>
                <a:spcPct val="0"/>
              </a:spcAft>
              <a:buNone/>
            </a:pPr>
            <a:r>
              <a:rPr lang="en-US" altLang="en-US" sz="1600" b="1" dirty="0">
                <a:solidFill>
                  <a:srgbClr val="567BB6"/>
                </a:solidFill>
                <a:latin typeface="+mj-lt"/>
              </a:rPr>
              <a:t>January 2023</a:t>
            </a:r>
          </a:p>
        </p:txBody>
      </p:sp>
      <p:sp>
        <p:nvSpPr>
          <p:cNvPr id="2" name="TextBox 1"/>
          <p:cNvSpPr txBox="1"/>
          <p:nvPr/>
        </p:nvSpPr>
        <p:spPr>
          <a:xfrm>
            <a:off x="914400" y="914400"/>
            <a:ext cx="7772400" cy="1105431"/>
          </a:xfrm>
          <a:prstGeom prst="rect">
            <a:avLst/>
          </a:prstGeom>
          <a:noFill/>
        </p:spPr>
        <p:txBody>
          <a:bodyPr wrap="square" rtlCol="0">
            <a:spAutoFit/>
          </a:bodyPr>
          <a:lstStyle/>
          <a:p>
            <a:pPr>
              <a:lnSpc>
                <a:spcPts val="3700"/>
              </a:lnSpc>
              <a:spcAft>
                <a:spcPts val="500"/>
              </a:spcAft>
            </a:pPr>
            <a:r>
              <a:rPr lang="en-US" sz="2800" b="1" dirty="0">
                <a:solidFill>
                  <a:srgbClr val="567BB6"/>
                </a:solidFill>
                <a:latin typeface="+mn-lt"/>
              </a:rPr>
              <a:t>First Nations Infrastructure Reform: </a:t>
            </a:r>
          </a:p>
          <a:p>
            <a:pPr>
              <a:lnSpc>
                <a:spcPts val="3700"/>
              </a:lnSpc>
              <a:spcAft>
                <a:spcPts val="500"/>
              </a:spcAft>
            </a:pPr>
            <a:r>
              <a:rPr lang="en-US" sz="2800" b="1" dirty="0">
                <a:solidFill>
                  <a:srgbClr val="567BB6"/>
                </a:solidFill>
                <a:latin typeface="+mn-lt"/>
              </a:rPr>
              <a:t>Exceptional Circumstances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381001"/>
          </a:xfrm>
          <a:noFill/>
        </p:spPr>
        <p:txBody>
          <a:bodyPr/>
          <a:lstStyle/>
          <a:p>
            <a:pPr>
              <a:lnSpc>
                <a:spcPct val="100000"/>
              </a:lnSpc>
            </a:pPr>
            <a:r>
              <a:rPr lang="en-US" dirty="0"/>
              <a:t>Purpose</a:t>
            </a:r>
          </a:p>
        </p:txBody>
      </p:sp>
      <p:sp>
        <p:nvSpPr>
          <p:cNvPr id="3" name="Content Placeholder 2"/>
          <p:cNvSpPr>
            <a:spLocks noGrp="1"/>
          </p:cNvSpPr>
          <p:nvPr>
            <p:ph idx="1"/>
          </p:nvPr>
        </p:nvSpPr>
        <p:spPr>
          <a:xfrm>
            <a:off x="609600" y="914401"/>
            <a:ext cx="7848600" cy="3657600"/>
          </a:xfrm>
        </p:spPr>
        <p:txBody>
          <a:bodyPr/>
          <a:lstStyle/>
          <a:p>
            <a:r>
              <a:rPr lang="en-US" sz="1600" dirty="0"/>
              <a:t>To highlight key considerations in anticipating potential exceptional circumstances under the opt-in investment funding approach</a:t>
            </a:r>
          </a:p>
          <a:p>
            <a:endParaRPr lang="en-US" sz="2400" dirty="0"/>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381001"/>
          </a:xfrm>
          <a:noFill/>
        </p:spPr>
        <p:txBody>
          <a:bodyPr/>
          <a:lstStyle/>
          <a:p>
            <a:pPr>
              <a:lnSpc>
                <a:spcPct val="100000"/>
              </a:lnSpc>
            </a:pPr>
            <a:r>
              <a:rPr lang="en-US" dirty="0"/>
              <a:t>Conceptualize</a:t>
            </a:r>
          </a:p>
        </p:txBody>
      </p:sp>
      <p:sp>
        <p:nvSpPr>
          <p:cNvPr id="3" name="Content Placeholder 2"/>
          <p:cNvSpPr>
            <a:spLocks noGrp="1"/>
          </p:cNvSpPr>
          <p:nvPr>
            <p:ph idx="1"/>
          </p:nvPr>
        </p:nvSpPr>
        <p:spPr>
          <a:xfrm>
            <a:off x="609600" y="914400"/>
            <a:ext cx="7848600" cy="2057400"/>
          </a:xfrm>
        </p:spPr>
        <p:txBody>
          <a:bodyPr/>
          <a:lstStyle/>
          <a:p>
            <a:r>
              <a:rPr lang="en-US" sz="1600" dirty="0"/>
              <a:t>The overarching vision: an opt-in infrastructure investment funding approach for First Nations and aggregate organizations, allowing for the transfer for surplus funding at year-end towards a community-level capital reserve or endowment fund</a:t>
            </a:r>
          </a:p>
          <a:p>
            <a:r>
              <a:rPr lang="en-US" sz="1600" dirty="0"/>
              <a:t>From a funding perspective, this approach seeks to make progress towards a </a:t>
            </a:r>
            <a:r>
              <a:rPr lang="en-US" sz="1600" b="1" dirty="0"/>
              <a:t>predictable</a:t>
            </a:r>
            <a:r>
              <a:rPr lang="en-US" sz="1600" dirty="0"/>
              <a:t>, </a:t>
            </a:r>
            <a:r>
              <a:rPr lang="en-US" sz="1600" b="1" dirty="0"/>
              <a:t>sustained</a:t>
            </a:r>
            <a:r>
              <a:rPr lang="en-US" sz="1600" dirty="0"/>
              <a:t>, and </a:t>
            </a:r>
            <a:r>
              <a:rPr lang="en-US" sz="1600" b="1" dirty="0"/>
              <a:t>sufficient</a:t>
            </a:r>
            <a:r>
              <a:rPr lang="en-US" sz="1600" dirty="0"/>
              <a:t> funding stream</a:t>
            </a:r>
          </a:p>
          <a:p>
            <a:r>
              <a:rPr lang="en-US" sz="1600" dirty="0"/>
              <a:t>However, flexibility and nimbleness need to be built around the approach to allow exceptional circumstances to be addressed in a timely manner, to anticipate and mitigate some concerns from First Nations in adopting this approach</a:t>
            </a:r>
          </a:p>
          <a:p>
            <a:pPr lvl="1"/>
            <a:r>
              <a:rPr lang="en-US" sz="1400" dirty="0"/>
              <a:t>Impacts of severe weather events (e.g. floods, wildfire, tornadoes)</a:t>
            </a:r>
          </a:p>
          <a:p>
            <a:pPr lvl="1"/>
            <a:r>
              <a:rPr lang="en-US" sz="1400" dirty="0"/>
              <a:t>Significant changes in inflation / economic volatility</a:t>
            </a:r>
          </a:p>
          <a:p>
            <a:pPr lvl="1"/>
            <a:r>
              <a:rPr lang="en-US" sz="1400" dirty="0"/>
              <a:t>Other cost overruns</a:t>
            </a:r>
          </a:p>
          <a:p>
            <a:r>
              <a:rPr lang="en-US" sz="1600" dirty="0"/>
              <a:t>Foreseen changes in infrastructure service delivery requirements are excluded from these considerations, such as: </a:t>
            </a:r>
          </a:p>
          <a:p>
            <a:pPr lvl="1"/>
            <a:r>
              <a:rPr lang="en-US" sz="1400" dirty="0"/>
              <a:t>Population growth – embedded within formula funding calculations and/or new capital project process</a:t>
            </a:r>
          </a:p>
          <a:p>
            <a:pPr lvl="1"/>
            <a:r>
              <a:rPr lang="en-US" sz="1400" dirty="0"/>
              <a:t>Changes in building code / service delivery requirements – new funding to be sought as part of implementation decision</a:t>
            </a:r>
          </a:p>
          <a:p>
            <a:pPr lvl="1"/>
            <a:endParaRPr lang="en-US" sz="1400" dirty="0"/>
          </a:p>
          <a:p>
            <a:pPr lvl="1"/>
            <a:endParaRPr lang="en-US" sz="1400" dirty="0"/>
          </a:p>
          <a:p>
            <a:pPr lvl="1"/>
            <a:endParaRPr lang="en-US" sz="1200" dirty="0"/>
          </a:p>
          <a:p>
            <a:pPr marL="192088" lvl="1" indent="0">
              <a:buNone/>
            </a:pPr>
            <a:endParaRPr lang="en-US" sz="1400" dirty="0"/>
          </a:p>
          <a:p>
            <a:endParaRPr lang="en-US" sz="2400" dirty="0"/>
          </a:p>
        </p:txBody>
      </p:sp>
    </p:spTree>
    <p:extLst>
      <p:ext uri="{BB962C8B-B14F-4D97-AF65-F5344CB8AC3E}">
        <p14:creationId xmlns:p14="http://schemas.microsoft.com/office/powerpoint/2010/main" val="70841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381001"/>
          </a:xfrm>
          <a:noFill/>
        </p:spPr>
        <p:txBody>
          <a:bodyPr/>
          <a:lstStyle/>
          <a:p>
            <a:pPr>
              <a:lnSpc>
                <a:spcPct val="100000"/>
              </a:lnSpc>
            </a:pPr>
            <a:r>
              <a:rPr lang="en-US" dirty="0"/>
              <a:t>Circumstances outside of FNs’ control</a:t>
            </a:r>
          </a:p>
        </p:txBody>
      </p:sp>
      <p:sp>
        <p:nvSpPr>
          <p:cNvPr id="3" name="Content Placeholder 2"/>
          <p:cNvSpPr>
            <a:spLocks noGrp="1"/>
          </p:cNvSpPr>
          <p:nvPr>
            <p:ph idx="1"/>
          </p:nvPr>
        </p:nvSpPr>
        <p:spPr>
          <a:xfrm>
            <a:off x="609600" y="914400"/>
            <a:ext cx="7848600" cy="5257800"/>
          </a:xfrm>
        </p:spPr>
        <p:txBody>
          <a:bodyPr/>
          <a:lstStyle/>
          <a:p>
            <a:r>
              <a:rPr lang="en-US" sz="1600" dirty="0"/>
              <a:t>Climate Events</a:t>
            </a:r>
          </a:p>
          <a:p>
            <a:pPr lvl="1"/>
            <a:r>
              <a:rPr lang="en-US" sz="1400" dirty="0"/>
              <a:t>Where infrastructure service delivery has been detrimentally impacted, funding required for rebuild/reconstruction would be addressed as part of targeted funding prioritization on an urgent basis</a:t>
            </a:r>
          </a:p>
          <a:p>
            <a:pPr lvl="1"/>
            <a:r>
              <a:rPr lang="en-US" sz="1400" dirty="0"/>
              <a:t>ISC may need to provide support in reassessing infrastructure requirements going forward </a:t>
            </a:r>
          </a:p>
          <a:p>
            <a:r>
              <a:rPr lang="en-US" sz="1600" dirty="0"/>
              <a:t>Inflation / economic volatility</a:t>
            </a:r>
          </a:p>
          <a:p>
            <a:pPr lvl="1"/>
            <a:r>
              <a:rPr lang="en-US" sz="1400" dirty="0"/>
              <a:t>The proposed funding formula should already account for inflation and forecasted population growth; however, as has been seen in recent times, periods of more severe economic volatility may hamper sufficiency</a:t>
            </a:r>
          </a:p>
          <a:p>
            <a:pPr lvl="1"/>
            <a:r>
              <a:rPr lang="en-US" sz="1400" dirty="0"/>
              <a:t>ISC may need to provide support in reassessing funding requirements where inflationary increases are outside of the range of typical forecasts, and potentially determine an additional source of funds</a:t>
            </a:r>
          </a:p>
          <a:p>
            <a:endParaRPr lang="en-US" sz="2400" dirty="0"/>
          </a:p>
        </p:txBody>
      </p:sp>
    </p:spTree>
    <p:extLst>
      <p:ext uri="{BB962C8B-B14F-4D97-AF65-F5344CB8AC3E}">
        <p14:creationId xmlns:p14="http://schemas.microsoft.com/office/powerpoint/2010/main" val="389031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381001"/>
          </a:xfrm>
          <a:noFill/>
        </p:spPr>
        <p:txBody>
          <a:bodyPr/>
          <a:lstStyle/>
          <a:p>
            <a:pPr>
              <a:lnSpc>
                <a:spcPct val="100000"/>
              </a:lnSpc>
            </a:pPr>
            <a:r>
              <a:rPr lang="en-US" dirty="0"/>
              <a:t>Other cost overruns</a:t>
            </a:r>
          </a:p>
        </p:txBody>
      </p:sp>
      <p:sp>
        <p:nvSpPr>
          <p:cNvPr id="3" name="Content Placeholder 2"/>
          <p:cNvSpPr>
            <a:spLocks noGrp="1"/>
          </p:cNvSpPr>
          <p:nvPr>
            <p:ph idx="1"/>
          </p:nvPr>
        </p:nvSpPr>
        <p:spPr>
          <a:xfrm>
            <a:off x="609600" y="914400"/>
            <a:ext cx="7848600" cy="5257800"/>
          </a:xfrm>
        </p:spPr>
        <p:txBody>
          <a:bodyPr/>
          <a:lstStyle/>
          <a:p>
            <a:r>
              <a:rPr lang="en-US" sz="1600" dirty="0"/>
              <a:t>With the opt-in investment funding approach, the risk and responsibility for prudent resource management is transferred to participating communities, including the potential for cost overruns</a:t>
            </a:r>
          </a:p>
          <a:p>
            <a:pPr lvl="1"/>
            <a:r>
              <a:rPr lang="en-US" sz="1400" dirty="0"/>
              <a:t>It is expected that communities will put in place appropriate measures to ensure value for money e.g. strategic long-term planning, tendering policies, project milestones and gating</a:t>
            </a:r>
          </a:p>
          <a:p>
            <a:pPr lvl="1"/>
            <a:r>
              <a:rPr lang="en-US" sz="1400" dirty="0"/>
              <a:t>Available investment tools may also help to address cash management challenges</a:t>
            </a:r>
          </a:p>
          <a:p>
            <a:pPr lvl="1"/>
            <a:r>
              <a:rPr lang="en-US" sz="1400" dirty="0"/>
              <a:t>The formula funding methodology may already include provisions for contingency funds</a:t>
            </a:r>
          </a:p>
          <a:p>
            <a:r>
              <a:rPr lang="en-US" sz="1600" dirty="0"/>
              <a:t>A long-standing irritant regarding the timeliness of funding is resolved with the predictability of the funding stream under this approach, mitigating a common complaint and cause of cost overruns</a:t>
            </a:r>
          </a:p>
          <a:p>
            <a:r>
              <a:rPr lang="en-US" sz="1600" dirty="0"/>
              <a:t>The mitigation strategy for this risk is largely based on effectively implementing measures to ensure success up front (e.g. eligibility criteria, ongoing compliance and monitoring)</a:t>
            </a:r>
          </a:p>
          <a:p>
            <a:endParaRPr lang="en-US" sz="2400" dirty="0"/>
          </a:p>
        </p:txBody>
      </p:sp>
    </p:spTree>
    <p:extLst>
      <p:ext uri="{BB962C8B-B14F-4D97-AF65-F5344CB8AC3E}">
        <p14:creationId xmlns:p14="http://schemas.microsoft.com/office/powerpoint/2010/main" val="349566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381001"/>
          </a:xfrm>
          <a:noFill/>
        </p:spPr>
        <p:txBody>
          <a:bodyPr/>
          <a:lstStyle/>
          <a:p>
            <a:pPr>
              <a:lnSpc>
                <a:spcPct val="100000"/>
              </a:lnSpc>
            </a:pPr>
            <a:r>
              <a:rPr lang="en-US" dirty="0"/>
              <a:t>For Discussion</a:t>
            </a:r>
          </a:p>
        </p:txBody>
      </p:sp>
      <p:sp>
        <p:nvSpPr>
          <p:cNvPr id="3" name="Content Placeholder 2"/>
          <p:cNvSpPr>
            <a:spLocks noGrp="1"/>
          </p:cNvSpPr>
          <p:nvPr>
            <p:ph idx="1"/>
          </p:nvPr>
        </p:nvSpPr>
        <p:spPr>
          <a:xfrm>
            <a:off x="609600" y="914400"/>
            <a:ext cx="7848600" cy="5257800"/>
          </a:xfrm>
        </p:spPr>
        <p:txBody>
          <a:bodyPr/>
          <a:lstStyle/>
          <a:p>
            <a:pPr marL="0" indent="0">
              <a:buNone/>
            </a:pPr>
            <a:endParaRPr lang="en-US" sz="2400" dirty="0"/>
          </a:p>
          <a:p>
            <a:pPr marL="0" indent="0">
              <a:buNone/>
            </a:pPr>
            <a:r>
              <a:rPr lang="en-US" sz="2400" dirty="0"/>
              <a:t>The mitigation strategy to address the potential for increased costs will largely be based on program design, leveraging Regional knowledge, experience, and relationships with communities. How can the design of the investment funding approach be improved to enable success?</a:t>
            </a:r>
          </a:p>
        </p:txBody>
      </p:sp>
    </p:spTree>
    <p:extLst>
      <p:ext uri="{BB962C8B-B14F-4D97-AF65-F5344CB8AC3E}">
        <p14:creationId xmlns:p14="http://schemas.microsoft.com/office/powerpoint/2010/main" val="1764774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53732</TotalTime>
  <Words>507</Words>
  <Application>Microsoft Office PowerPoint</Application>
  <PresentationFormat>On-screen Show (4:3)</PresentationFormat>
  <Paragraphs>43</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Verdana</vt:lpstr>
      <vt:lpstr>Standard_white</vt:lpstr>
      <vt:lpstr>PowerPoint Presentation</vt:lpstr>
      <vt:lpstr>Purpose</vt:lpstr>
      <vt:lpstr>Conceptualize</vt:lpstr>
      <vt:lpstr>Circumstances outside of FNs’ control</vt:lpstr>
      <vt:lpstr>Other cost overruns</vt:lpstr>
      <vt:lpstr>For Discussion</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Lo, David</cp:lastModifiedBy>
  <cp:revision>950</cp:revision>
  <cp:lastPrinted>2016-07-14T13:03:34Z</cp:lastPrinted>
  <dcterms:created xsi:type="dcterms:W3CDTF">2007-03-13T16:30:24Z</dcterms:created>
  <dcterms:modified xsi:type="dcterms:W3CDTF">2023-01-24T18:59:49Z</dcterms:modified>
</cp:coreProperties>
</file>