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mHZJW+9cC8FhU51IAlXdru8sl0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harfi, Youssef"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965" y="2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4-06T20:25:39.566" idx="1">
    <p:pos x="5277" y="700"/>
    <p:text>I did not find this page online. No English and no French. So, we'll wait for both (ENG and FR) final pages to be online to update this.</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ZDd4fU"/>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04-06T15:02:39.255" idx="3">
    <p:pos x="3953" y="803"/>
    <p:text>This text doesn't appear anywhere in French. It is online content. May be it was edited or replaced. No English and no French. So, we'll wait for both final pages to be online to update this.</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ZDd4fY"/>
      </p:ext>
    </p:extLst>
  </p:cm>
  <p:cm authorId="0" dt="2020-04-06T15:04:20.643" idx="2">
    <p:pos x="4964" y="1608"/>
    <p:text>See previous comment.</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ZDd4fc"/>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0-04-06T20:19:35.014" idx="4">
    <p:pos x="5371" y="783"/>
    <p:text>I did not find this page online. No English and no French. So, we'll wait for both final pages to be online to update this.</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ZDd4f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English">
  <p:cSld name="Title Slide English">
    <p:spTree>
      <p:nvGrpSpPr>
        <p:cNvPr id="1" name="Shape 10"/>
        <p:cNvGrpSpPr/>
        <p:nvPr/>
      </p:nvGrpSpPr>
      <p:grpSpPr>
        <a:xfrm>
          <a:off x="0" y="0"/>
          <a:ext cx="0" cy="0"/>
          <a:chOff x="0" y="0"/>
          <a:chExt cx="0" cy="0"/>
        </a:xfrm>
      </p:grpSpPr>
      <p:sp>
        <p:nvSpPr>
          <p:cNvPr id="11" name="Google Shape;11;p23"/>
          <p:cNvSpPr txBox="1">
            <a:spLocks noGrp="1"/>
          </p:cNvSpPr>
          <p:nvPr>
            <p:ph type="ctrTitle"/>
          </p:nvPr>
        </p:nvSpPr>
        <p:spPr>
          <a:xfrm>
            <a:off x="827584" y="1545636"/>
            <a:ext cx="7702500" cy="460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12" name="Google Shape;12;p23"/>
          <p:cNvSpPr txBox="1">
            <a:spLocks noGrp="1"/>
          </p:cNvSpPr>
          <p:nvPr>
            <p:ph type="body" idx="1"/>
          </p:nvPr>
        </p:nvSpPr>
        <p:spPr>
          <a:xfrm>
            <a:off x="827584" y="2031690"/>
            <a:ext cx="7704900" cy="5400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480"/>
              </a:spcBef>
              <a:spcAft>
                <a:spcPts val="0"/>
              </a:spcAft>
              <a:buClr>
                <a:schemeClr val="accent3"/>
              </a:buClr>
              <a:buSzPts val="2400"/>
              <a:buFont typeface="Arial"/>
              <a:buNone/>
              <a:defRPr sz="2400" b="0" i="0" u="none" strike="noStrike" cap="none">
                <a:solidFill>
                  <a:schemeClr val="accent3"/>
                </a:solidFill>
                <a:latin typeface="Calibri"/>
                <a:ea typeface="Calibri"/>
                <a:cs typeface="Calibri"/>
                <a:sym typeface="Calibri"/>
              </a:defRPr>
            </a:lvl1pPr>
            <a:lvl2pPr marL="914400" marR="0" lvl="1" indent="-406400" algn="l">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3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3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3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3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3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3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4"/>
          <p:cNvSpPr txBox="1">
            <a:spLocks noGrp="1"/>
          </p:cNvSpPr>
          <p:nvPr>
            <p:ph type="body" idx="1"/>
          </p:nvPr>
        </p:nvSpPr>
        <p:spPr>
          <a:xfrm>
            <a:off x="759198" y="103547"/>
            <a:ext cx="8097300" cy="659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720"/>
              </a:spcBef>
              <a:spcAft>
                <a:spcPts val="0"/>
              </a:spcAft>
              <a:buClr>
                <a:schemeClr val="accent1"/>
              </a:buClr>
              <a:buSzPts val="3600"/>
              <a:buFont typeface="Arial"/>
              <a:buNone/>
              <a:defRPr sz="3600" b="0" i="0" u="none" strike="noStrike" cap="none">
                <a:solidFill>
                  <a:schemeClr val="accent1"/>
                </a:solidFill>
                <a:latin typeface="Calibri"/>
                <a:ea typeface="Calibri"/>
                <a:cs typeface="Calibri"/>
                <a:sym typeface="Calibri"/>
              </a:defRPr>
            </a:lvl1pPr>
            <a:lvl2pPr marL="914400" marR="0" lvl="1" indent="-228600" algn="l">
              <a:lnSpc>
                <a:spcPct val="115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381000" algn="l">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2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 name="Google Shape;2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3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22" descr="{&quot;HashCode&quot;:-1880398799,&quot;Placement&quot;:&quot;Header&quot;}"/>
          <p:cNvSpPr txBox="1"/>
          <p:nvPr/>
        </p:nvSpPr>
        <p:spPr>
          <a:xfrm>
            <a:off x="6381045" y="0"/>
            <a:ext cx="2762954" cy="280749"/>
          </a:xfrm>
          <a:prstGeom prst="rect">
            <a:avLst/>
          </a:prstGeom>
          <a:noFill/>
          <a:ln>
            <a:noFill/>
          </a:ln>
        </p:spPr>
        <p:txBody>
          <a:bodyPr spcFirstLastPara="1" wrap="square" lIns="0" tIns="0" rIns="0" bIns="0" anchor="ctr" anchorCtr="1">
            <a:spAutoFit/>
          </a:bodyPr>
          <a:lstStyle/>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UNCLASSIFIED / NON CLASSIFIÉ</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nception.canada.ca/modeles-recommandes/pages-lancement-servic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rawings/d/1F18RHg_fUTY9oyFR9E-bdSq-yuCqSv_3Md3ykBI-KP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658800" y="1084050"/>
            <a:ext cx="8256600" cy="148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b="1">
                <a:solidFill>
                  <a:srgbClr val="000000"/>
                </a:solidFill>
                <a:latin typeface="Times New Roman"/>
                <a:ea typeface="Times New Roman"/>
                <a:cs typeface="Times New Roman"/>
                <a:sym typeface="Times New Roman"/>
              </a:rPr>
              <a:t>COVID-19 </a:t>
            </a:r>
            <a:endParaRPr b="1">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3600"/>
              <a:buNone/>
            </a:pPr>
            <a:r>
              <a:rPr lang="en" b="1">
                <a:solidFill>
                  <a:srgbClr val="000000"/>
                </a:solidFill>
                <a:latin typeface="Times New Roman"/>
                <a:ea typeface="Times New Roman"/>
                <a:cs typeface="Times New Roman"/>
                <a:sym typeface="Times New Roman"/>
              </a:rPr>
              <a:t>Intégration des annonces dans le contenu Web</a:t>
            </a:r>
            <a:endParaRPr b="1">
              <a:solidFill>
                <a:srgbClr val="000000"/>
              </a:solidFill>
              <a:latin typeface="Times New Roman"/>
              <a:ea typeface="Times New Roman"/>
              <a:cs typeface="Times New Roman"/>
              <a:sym typeface="Times New Roman"/>
            </a:endParaRPr>
          </a:p>
        </p:txBody>
      </p:sp>
      <p:sp>
        <p:nvSpPr>
          <p:cNvPr id="63" name="Google Shape;63;p1"/>
          <p:cNvSpPr/>
          <p:nvPr/>
        </p:nvSpPr>
        <p:spPr>
          <a:xfrm>
            <a:off x="-4800" y="4704825"/>
            <a:ext cx="9144000" cy="43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1"/>
          <p:cNvPicPr preferRelativeResize="0"/>
          <p:nvPr/>
        </p:nvPicPr>
        <p:blipFill rotWithShape="1">
          <a:blip r:embed="rId3">
            <a:alphaModFix/>
          </a:blip>
          <a:srcRect/>
          <a:stretch/>
        </p:blipFill>
        <p:spPr>
          <a:xfrm>
            <a:off x="209500" y="4776466"/>
            <a:ext cx="3199300" cy="295319"/>
          </a:xfrm>
          <a:prstGeom prst="rect">
            <a:avLst/>
          </a:prstGeom>
          <a:noFill/>
          <a:ln>
            <a:noFill/>
          </a:ln>
        </p:spPr>
      </p:pic>
      <p:pic>
        <p:nvPicPr>
          <p:cNvPr id="65" name="Google Shape;65;p1"/>
          <p:cNvPicPr preferRelativeResize="0"/>
          <p:nvPr/>
        </p:nvPicPr>
        <p:blipFill rotWithShape="1">
          <a:blip r:embed="rId4">
            <a:alphaModFix/>
          </a:blip>
          <a:srcRect/>
          <a:stretch/>
        </p:blipFill>
        <p:spPr>
          <a:xfrm>
            <a:off x="7737420" y="4742508"/>
            <a:ext cx="1178007" cy="363218"/>
          </a:xfrm>
          <a:prstGeom prst="rect">
            <a:avLst/>
          </a:prstGeom>
          <a:noFill/>
          <a:ln>
            <a:noFill/>
          </a:ln>
        </p:spPr>
      </p:pic>
      <p:sp>
        <p:nvSpPr>
          <p:cNvPr id="66" name="Google Shape;66;p1"/>
          <p:cNvSpPr txBox="1"/>
          <p:nvPr/>
        </p:nvSpPr>
        <p:spPr>
          <a:xfrm>
            <a:off x="950554" y="2988288"/>
            <a:ext cx="4523400" cy="146063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Pour discussion</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Comité de gestion des thèmes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3 avril 2020</a:t>
            </a:r>
            <a:endParaRPr sz="1800" b="0" i="0" u="none" strike="noStrike" cap="none">
              <a:solidFill>
                <a:schemeClr val="dk1"/>
              </a:solidFill>
              <a:latin typeface="Calibri"/>
              <a:ea typeface="Calibri"/>
              <a:cs typeface="Calibri"/>
              <a:sym typeface="Calibri"/>
            </a:endParaRPr>
          </a:p>
        </p:txBody>
      </p:sp>
      <p:sp>
        <p:nvSpPr>
          <p:cNvPr id="67" name="Google Shape;67;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2600">
                <a:solidFill>
                  <a:srgbClr val="0C343D"/>
                </a:solidFill>
              </a:rPr>
              <a:t>Exemple : le nouveau PCU</a:t>
            </a:r>
            <a:endParaRPr sz="2600">
              <a:solidFill>
                <a:srgbClr val="0C343D"/>
              </a:solidFill>
            </a:endParaRPr>
          </a:p>
          <a:p>
            <a:pPr marL="0" lvl="0" indent="0" algn="l" rtl="0">
              <a:lnSpc>
                <a:spcPct val="100000"/>
              </a:lnSpc>
              <a:spcBef>
                <a:spcPts val="720"/>
              </a:spcBef>
              <a:spcAft>
                <a:spcPts val="0"/>
              </a:spcAft>
              <a:buSzPts val="3600"/>
              <a:buNone/>
            </a:pPr>
            <a:endParaRPr sz="3000">
              <a:solidFill>
                <a:srgbClr val="0C343D"/>
              </a:solidFill>
            </a:endParaRPr>
          </a:p>
        </p:txBody>
      </p:sp>
      <p:sp>
        <p:nvSpPr>
          <p:cNvPr id="155" name="Google Shape;155;p10"/>
          <p:cNvSpPr txBox="1"/>
          <p:nvPr/>
        </p:nvSpPr>
        <p:spPr>
          <a:xfrm>
            <a:off x="682475" y="927816"/>
            <a:ext cx="7695300" cy="4021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L’ARC et EDSC ont lancé hier ce qui constitue un « résumé détaillé », qui n’est pas encore un contenu entièrement intégré et basé sur les tâches.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Le sommaire de haut niveau sur la page COVID-19 a été réduit et est maintenant lié au résumé détaillé.</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100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Étape suivante : intégrer le contenu dans un ensemble de pages axées sur les tâches, idéalement en utilisant le modèle de lancement d’un service</a:t>
            </a:r>
            <a:endParaRPr sz="2400" b="0" i="0" u="none" strike="noStrike" cap="none">
              <a:solidFill>
                <a:srgbClr val="000000"/>
              </a:solidFill>
              <a:latin typeface="Calibri"/>
              <a:ea typeface="Calibri"/>
              <a:cs typeface="Calibri"/>
              <a:sym typeface="Calibri"/>
            </a:endParaRPr>
          </a:p>
        </p:txBody>
      </p:sp>
      <p:sp>
        <p:nvSpPr>
          <p:cNvPr id="156" name="Google Shape;156;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body" idx="1"/>
          </p:nvPr>
        </p:nvSpPr>
        <p:spPr>
          <a:xfrm>
            <a:off x="354900" y="255950"/>
            <a:ext cx="85017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Step 1 - Announcement</a:t>
            </a:r>
            <a:endParaRPr sz="3000">
              <a:solidFill>
                <a:srgbClr val="0C343D"/>
              </a:solidFill>
            </a:endParaRPr>
          </a:p>
        </p:txBody>
      </p:sp>
      <p:sp>
        <p:nvSpPr>
          <p:cNvPr id="162" name="Google Shape;162;p11"/>
          <p:cNvSpPr/>
          <p:nvPr/>
        </p:nvSpPr>
        <p:spPr>
          <a:xfrm>
            <a:off x="81225" y="1125525"/>
            <a:ext cx="1816913" cy="556800"/>
          </a:xfrm>
          <a:prstGeom prst="chevron">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1. Annonce</a:t>
            </a:r>
            <a:endParaRPr sz="1500" b="1" i="0" u="none" strike="noStrike" cap="none">
              <a:solidFill>
                <a:srgbClr val="000000"/>
              </a:solidFill>
              <a:latin typeface="Arial"/>
              <a:ea typeface="Arial"/>
              <a:cs typeface="Arial"/>
              <a:sym typeface="Arial"/>
            </a:endParaRPr>
          </a:p>
        </p:txBody>
      </p:sp>
      <p:sp>
        <p:nvSpPr>
          <p:cNvPr id="163" name="Google Shape;163;p11"/>
          <p:cNvSpPr/>
          <p:nvPr/>
        </p:nvSpPr>
        <p:spPr>
          <a:xfrm>
            <a:off x="1591675" y="1125525"/>
            <a:ext cx="3106700" cy="556800"/>
          </a:xfrm>
          <a:prstGeom prst="chevron">
            <a:avLst>
              <a:gd name="adj"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 Sommaire de haut niveau</a:t>
            </a:r>
            <a:endParaRPr sz="1400" b="0" i="0" u="none" strike="noStrike" cap="none">
              <a:solidFill>
                <a:srgbClr val="000000"/>
              </a:solidFill>
              <a:latin typeface="Arial"/>
              <a:ea typeface="Arial"/>
              <a:cs typeface="Arial"/>
              <a:sym typeface="Arial"/>
            </a:endParaRPr>
          </a:p>
        </p:txBody>
      </p:sp>
      <p:sp>
        <p:nvSpPr>
          <p:cNvPr id="164" name="Google Shape;164;p11"/>
          <p:cNvSpPr/>
          <p:nvPr/>
        </p:nvSpPr>
        <p:spPr>
          <a:xfrm>
            <a:off x="4220850" y="1125525"/>
            <a:ext cx="2220000" cy="556800"/>
          </a:xfrm>
          <a:prstGeom prst="chevron">
            <a:avLst>
              <a:gd name="adj"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 Résumé détaillé</a:t>
            </a:r>
            <a:endParaRPr sz="1400" b="0" i="0" u="none" strike="noStrike" cap="none">
              <a:solidFill>
                <a:srgbClr val="000000"/>
              </a:solidFill>
              <a:latin typeface="Arial"/>
              <a:ea typeface="Arial"/>
              <a:cs typeface="Arial"/>
              <a:sym typeface="Arial"/>
            </a:endParaRPr>
          </a:p>
        </p:txBody>
      </p:sp>
      <p:sp>
        <p:nvSpPr>
          <p:cNvPr id="165" name="Google Shape;165;p11"/>
          <p:cNvSpPr/>
          <p:nvPr/>
        </p:nvSpPr>
        <p:spPr>
          <a:xfrm>
            <a:off x="6119113" y="1125525"/>
            <a:ext cx="2680037" cy="556800"/>
          </a:xfrm>
          <a:prstGeom prst="chevron">
            <a:avLst>
              <a:gd name="adj"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4. Mise à jour du service</a:t>
            </a:r>
            <a:endParaRPr sz="1400" b="0" i="0" u="none" strike="noStrike" cap="none">
              <a:solidFill>
                <a:srgbClr val="000000"/>
              </a:solidFill>
              <a:latin typeface="Arial"/>
              <a:ea typeface="Arial"/>
              <a:cs typeface="Arial"/>
              <a:sym typeface="Arial"/>
            </a:endParaRPr>
          </a:p>
        </p:txBody>
      </p:sp>
      <p:sp>
        <p:nvSpPr>
          <p:cNvPr id="166" name="Google Shape;166;p11"/>
          <p:cNvSpPr txBox="1"/>
          <p:nvPr/>
        </p:nvSpPr>
        <p:spPr>
          <a:xfrm>
            <a:off x="283950" y="1895025"/>
            <a:ext cx="1549200" cy="99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1"/>
          <p:cNvSpPr txBox="1"/>
          <p:nvPr/>
        </p:nvSpPr>
        <p:spPr>
          <a:xfrm>
            <a:off x="304900" y="1583921"/>
            <a:ext cx="8160900" cy="318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8" name="Google Shape;168;p11"/>
          <p:cNvSpPr txBox="1"/>
          <p:nvPr/>
        </p:nvSpPr>
        <p:spPr>
          <a:xfrm>
            <a:off x="2885625" y="4214218"/>
            <a:ext cx="2966700" cy="811500"/>
          </a:xfrm>
          <a:prstGeom prst="rect">
            <a:avLst/>
          </a:prstGeom>
          <a:solidFill>
            <a:srgbClr val="FFFF00"/>
          </a:solid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Tâche ou service </a:t>
            </a:r>
            <a:endParaRPr/>
          </a:p>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Ajouter un lien d'alerte au communiqué de presse</a:t>
            </a:r>
            <a:endParaRPr sz="1400" b="1" i="0" u="none" strike="noStrike" cap="none">
              <a:solidFill>
                <a:srgbClr val="000000"/>
              </a:solidFill>
              <a:latin typeface="Arial"/>
              <a:ea typeface="Arial"/>
              <a:cs typeface="Arial"/>
              <a:sym typeface="Arial"/>
            </a:endParaRPr>
          </a:p>
        </p:txBody>
      </p:sp>
      <p:sp>
        <p:nvSpPr>
          <p:cNvPr id="169" name="Google Shape;169;p11"/>
          <p:cNvSpPr txBox="1"/>
          <p:nvPr/>
        </p:nvSpPr>
        <p:spPr>
          <a:xfrm>
            <a:off x="558475" y="2018013"/>
            <a:ext cx="20664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Canada.ca/coronavirus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0" name="Google Shape;170;p11"/>
          <p:cNvCxnSpPr/>
          <p:nvPr/>
        </p:nvCxnSpPr>
        <p:spPr>
          <a:xfrm>
            <a:off x="284625" y="4013421"/>
            <a:ext cx="7844100" cy="0"/>
          </a:xfrm>
          <a:prstGeom prst="straightConnector1">
            <a:avLst/>
          </a:prstGeom>
          <a:noFill/>
          <a:ln w="9525" cap="flat" cmpd="sng">
            <a:solidFill>
              <a:srgbClr val="595959"/>
            </a:solidFill>
            <a:prstDash val="dash"/>
            <a:round/>
            <a:headEnd type="none" w="sm" len="sm"/>
            <a:tailEnd type="none" w="sm" len="sm"/>
          </a:ln>
        </p:spPr>
      </p:cxnSp>
      <p:sp>
        <p:nvSpPr>
          <p:cNvPr id="171" name="Google Shape;171;p11"/>
          <p:cNvSpPr txBox="1"/>
          <p:nvPr/>
        </p:nvSpPr>
        <p:spPr>
          <a:xfrm>
            <a:off x="523225" y="3027075"/>
            <a:ext cx="2119500" cy="3798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Sous-section COVID-19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1"/>
          <p:cNvSpPr txBox="1"/>
          <p:nvPr/>
        </p:nvSpPr>
        <p:spPr>
          <a:xfrm>
            <a:off x="3662525" y="250214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Thème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1"/>
          <p:cNvSpPr txBox="1"/>
          <p:nvPr/>
        </p:nvSpPr>
        <p:spPr>
          <a:xfrm>
            <a:off x="3659800" y="3178271"/>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Sujet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4" name="Google Shape;174;p11"/>
          <p:cNvCxnSpPr>
            <a:stCxn id="169" idx="2"/>
            <a:endCxn id="171" idx="0"/>
          </p:cNvCxnSpPr>
          <p:nvPr/>
        </p:nvCxnSpPr>
        <p:spPr>
          <a:xfrm flipH="1">
            <a:off x="1582975" y="2397813"/>
            <a:ext cx="8700" cy="629400"/>
          </a:xfrm>
          <a:prstGeom prst="straightConnector1">
            <a:avLst/>
          </a:prstGeom>
          <a:noFill/>
          <a:ln w="9525" cap="flat" cmpd="sng">
            <a:solidFill>
              <a:srgbClr val="595959"/>
            </a:solidFill>
            <a:prstDash val="solid"/>
            <a:round/>
            <a:headEnd type="none" w="sm" len="sm"/>
            <a:tailEnd type="triangle" w="med" len="med"/>
          </a:ln>
        </p:spPr>
      </p:cxnSp>
      <p:cxnSp>
        <p:nvCxnSpPr>
          <p:cNvPr id="175" name="Google Shape;175;p11"/>
          <p:cNvCxnSpPr>
            <a:stCxn id="172" idx="2"/>
            <a:endCxn id="173" idx="0"/>
          </p:cNvCxnSpPr>
          <p:nvPr/>
        </p:nvCxnSpPr>
        <p:spPr>
          <a:xfrm flipH="1">
            <a:off x="4385375" y="2881946"/>
            <a:ext cx="2700" cy="296400"/>
          </a:xfrm>
          <a:prstGeom prst="straightConnector1">
            <a:avLst/>
          </a:prstGeom>
          <a:noFill/>
          <a:ln w="9525" cap="flat" cmpd="sng">
            <a:solidFill>
              <a:srgbClr val="595959"/>
            </a:solidFill>
            <a:prstDash val="solid"/>
            <a:round/>
            <a:headEnd type="none" w="sm" len="sm"/>
            <a:tailEnd type="triangle" w="med" len="med"/>
          </a:ln>
        </p:spPr>
      </p:cxnSp>
      <p:cxnSp>
        <p:nvCxnSpPr>
          <p:cNvPr id="176" name="Google Shape;176;p11"/>
          <p:cNvCxnSpPr>
            <a:stCxn id="173" idx="2"/>
            <a:endCxn id="168" idx="0"/>
          </p:cNvCxnSpPr>
          <p:nvPr/>
        </p:nvCxnSpPr>
        <p:spPr>
          <a:xfrm flipH="1">
            <a:off x="4368850" y="3558071"/>
            <a:ext cx="16500" cy="656100"/>
          </a:xfrm>
          <a:prstGeom prst="straightConnector1">
            <a:avLst/>
          </a:prstGeom>
          <a:noFill/>
          <a:ln w="9525" cap="flat" cmpd="sng">
            <a:solidFill>
              <a:srgbClr val="595959"/>
            </a:solidFill>
            <a:prstDash val="solid"/>
            <a:round/>
            <a:headEnd type="none" w="sm" len="sm"/>
            <a:tailEnd type="triangle" w="med" len="med"/>
          </a:ln>
        </p:spPr>
      </p:cxnSp>
      <p:cxnSp>
        <p:nvCxnSpPr>
          <p:cNvPr id="177" name="Google Shape;177;p11"/>
          <p:cNvCxnSpPr>
            <a:stCxn id="171" idx="2"/>
            <a:endCxn id="168" idx="0"/>
          </p:cNvCxnSpPr>
          <p:nvPr/>
        </p:nvCxnSpPr>
        <p:spPr>
          <a:xfrm>
            <a:off x="1582975" y="3406875"/>
            <a:ext cx="2786100" cy="807300"/>
          </a:xfrm>
          <a:prstGeom prst="straightConnector1">
            <a:avLst/>
          </a:prstGeom>
          <a:noFill/>
          <a:ln w="9525" cap="flat" cmpd="sng">
            <a:solidFill>
              <a:srgbClr val="595959"/>
            </a:solidFill>
            <a:prstDash val="solid"/>
            <a:round/>
            <a:headEnd type="none" w="sm" len="sm"/>
            <a:tailEnd type="triangle" w="med" len="med"/>
          </a:ln>
        </p:spPr>
      </p:cxnSp>
      <p:sp>
        <p:nvSpPr>
          <p:cNvPr id="178" name="Google Shape;178;p11"/>
          <p:cNvSpPr txBox="1"/>
          <p:nvPr/>
        </p:nvSpPr>
        <p:spPr>
          <a:xfrm rot="-5400000">
            <a:off x="-777675" y="199065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Navigation</a:t>
            </a:r>
            <a:endParaRPr sz="1400" b="0" i="0" u="none" strike="noStrike" cap="none">
              <a:solidFill>
                <a:srgbClr val="000000"/>
              </a:solidFill>
              <a:latin typeface="Arial"/>
              <a:ea typeface="Arial"/>
              <a:cs typeface="Arial"/>
              <a:sym typeface="Arial"/>
            </a:endParaRPr>
          </a:p>
        </p:txBody>
      </p:sp>
      <p:sp>
        <p:nvSpPr>
          <p:cNvPr id="179" name="Google Shape;179;p11"/>
          <p:cNvSpPr txBox="1"/>
          <p:nvPr/>
        </p:nvSpPr>
        <p:spPr>
          <a:xfrm rot="-5400000">
            <a:off x="-777675" y="402060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Destination</a:t>
            </a:r>
            <a:endParaRPr sz="1400" b="0" i="0" u="none" strike="noStrike" cap="none">
              <a:solidFill>
                <a:srgbClr val="000000"/>
              </a:solidFill>
              <a:latin typeface="Arial"/>
              <a:ea typeface="Arial"/>
              <a:cs typeface="Arial"/>
              <a:sym typeface="Arial"/>
            </a:endParaRPr>
          </a:p>
        </p:txBody>
      </p:sp>
      <p:sp>
        <p:nvSpPr>
          <p:cNvPr id="180" name="Google Shape;180;p11"/>
          <p:cNvSpPr txBox="1"/>
          <p:nvPr/>
        </p:nvSpPr>
        <p:spPr>
          <a:xfrm>
            <a:off x="3659800" y="188859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1" name="Google Shape;181;p11"/>
          <p:cNvCxnSpPr>
            <a:stCxn id="180" idx="2"/>
            <a:endCxn id="172" idx="0"/>
          </p:cNvCxnSpPr>
          <p:nvPr/>
        </p:nvCxnSpPr>
        <p:spPr>
          <a:xfrm>
            <a:off x="4385350" y="2268396"/>
            <a:ext cx="2700" cy="233700"/>
          </a:xfrm>
          <a:prstGeom prst="straightConnector1">
            <a:avLst/>
          </a:prstGeom>
          <a:noFill/>
          <a:ln w="9525" cap="flat" cmpd="sng">
            <a:solidFill>
              <a:schemeClr val="dk2"/>
            </a:solidFill>
            <a:prstDash val="solid"/>
            <a:round/>
            <a:headEnd type="none" w="sm" len="sm"/>
            <a:tailEnd type="triangle" w="med" len="med"/>
          </a:ln>
        </p:spPr>
      </p:cxnSp>
      <p:sp>
        <p:nvSpPr>
          <p:cNvPr id="182" name="Google Shape;182;p11"/>
          <p:cNvSpPr txBox="1"/>
          <p:nvPr/>
        </p:nvSpPr>
        <p:spPr>
          <a:xfrm>
            <a:off x="5993325" y="2009084"/>
            <a:ext cx="24675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Ministères et organismes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1"/>
          <p:cNvSpPr txBox="1"/>
          <p:nvPr/>
        </p:nvSpPr>
        <p:spPr>
          <a:xfrm>
            <a:off x="5949525" y="3067413"/>
            <a:ext cx="2555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400" b="0" i="0" u="none" strike="noStrike" cap="none">
                <a:solidFill>
                  <a:schemeClr val="dk1"/>
                </a:solidFill>
                <a:latin typeface="Arial"/>
                <a:ea typeface="Arial"/>
                <a:cs typeface="Arial"/>
                <a:sym typeface="Arial"/>
              </a:rPr>
              <a:t>Page d’accueil institutionnelle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4" name="Google Shape;184;p11"/>
          <p:cNvCxnSpPr>
            <a:stCxn id="182" idx="2"/>
            <a:endCxn id="183" idx="0"/>
          </p:cNvCxnSpPr>
          <p:nvPr/>
        </p:nvCxnSpPr>
        <p:spPr>
          <a:xfrm>
            <a:off x="7227075" y="2388884"/>
            <a:ext cx="0" cy="678600"/>
          </a:xfrm>
          <a:prstGeom prst="straightConnector1">
            <a:avLst/>
          </a:prstGeom>
          <a:noFill/>
          <a:ln w="9525" cap="flat" cmpd="sng">
            <a:solidFill>
              <a:schemeClr val="dk2"/>
            </a:solidFill>
            <a:prstDash val="solid"/>
            <a:round/>
            <a:headEnd type="none" w="sm" len="sm"/>
            <a:tailEnd type="triangle" w="med" len="med"/>
          </a:ln>
        </p:spPr>
      </p:cxnSp>
      <p:cxnSp>
        <p:nvCxnSpPr>
          <p:cNvPr id="185" name="Google Shape;185;p11"/>
          <p:cNvCxnSpPr>
            <a:stCxn id="183" idx="2"/>
            <a:endCxn id="168" idx="0"/>
          </p:cNvCxnSpPr>
          <p:nvPr/>
        </p:nvCxnSpPr>
        <p:spPr>
          <a:xfrm flipH="1">
            <a:off x="4368975" y="3447213"/>
            <a:ext cx="2858100" cy="767100"/>
          </a:xfrm>
          <a:prstGeom prst="straightConnector1">
            <a:avLst/>
          </a:prstGeom>
          <a:noFill/>
          <a:ln w="9525" cap="flat" cmpd="sng">
            <a:solidFill>
              <a:schemeClr val="dk2"/>
            </a:solidFill>
            <a:prstDash val="solid"/>
            <a:round/>
            <a:headEnd type="none" w="sm" len="sm"/>
            <a:tailEnd type="triangle" w="med" len="med"/>
          </a:ln>
        </p:spPr>
      </p:cxnSp>
      <p:sp>
        <p:nvSpPr>
          <p:cNvPr id="186" name="Google Shape;186;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Étape 1: Annonce</a:t>
            </a:r>
            <a:endParaRPr sz="3000">
              <a:solidFill>
                <a:srgbClr val="0C343D"/>
              </a:solidFill>
            </a:endParaRPr>
          </a:p>
        </p:txBody>
      </p:sp>
      <p:sp>
        <p:nvSpPr>
          <p:cNvPr id="192" name="Google Shape;192;p12"/>
          <p:cNvSpPr txBox="1"/>
          <p:nvPr/>
        </p:nvSpPr>
        <p:spPr>
          <a:xfrm>
            <a:off x="386225" y="927375"/>
            <a:ext cx="7885800" cy="3179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2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Communiqué</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Aussitôt que possible, une alerte pointant vers le communiqué de presse est ajoutée à la page de service.</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1" i="0" u="none" strike="noStrike" cap="none">
                <a:solidFill>
                  <a:schemeClr val="dk1"/>
                </a:solidFill>
                <a:latin typeface="Calibri"/>
                <a:ea typeface="Calibri"/>
                <a:cs typeface="Calibri"/>
                <a:sym typeface="Calibri"/>
              </a:rPr>
              <a:t>Chronologie :</a:t>
            </a:r>
            <a:r>
              <a:rPr lang="en" sz="2400" b="0" i="0" u="none" strike="noStrike" cap="none">
                <a:solidFill>
                  <a:schemeClr val="dk1"/>
                </a:solidFill>
                <a:latin typeface="Calibri"/>
                <a:ea typeface="Calibri"/>
                <a:cs typeface="Calibri"/>
                <a:sym typeface="Calibri"/>
              </a:rPr>
              <a:t> immediatement, à l’annonce</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3" name="Google Shape;193;p12"/>
          <p:cNvSpPr txBox="1"/>
          <p:nvPr/>
        </p:nvSpPr>
        <p:spPr>
          <a:xfrm>
            <a:off x="352252" y="2422894"/>
            <a:ext cx="8272200" cy="9530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Arial"/>
                <a:ea typeface="Arial"/>
                <a:cs typeface="Arial"/>
                <a:sym typeface="Arial"/>
              </a:rPr>
              <a:t>L’annonce doit être contextuelle, spécifique et directe – et non juste un avis à propos de la COVID-19.</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2200" b="1" i="0" u="none" strike="noStrike" cap="none">
                <a:solidFill>
                  <a:srgbClr val="000000"/>
                </a:solidFill>
                <a:latin typeface="Arial"/>
                <a:ea typeface="Arial"/>
                <a:cs typeface="Arial"/>
                <a:sym typeface="Arial"/>
              </a:rPr>
              <a:t>À faire :</a:t>
            </a:r>
            <a:r>
              <a:rPr lang="en" sz="2200" b="0" i="0" u="none" strike="noStrike" cap="none">
                <a:solidFill>
                  <a:srgbClr val="000000"/>
                </a:solidFill>
                <a:latin typeface="Arial"/>
                <a:ea typeface="Arial"/>
                <a:cs typeface="Arial"/>
                <a:sym typeface="Arial"/>
              </a:rPr>
              <a:t> Covid-19 : Modifications proposées à la prestation canadienne pour enfants</a:t>
            </a:r>
            <a:endParaRPr sz="2200" b="0" i="0" u="none" strike="noStrike" cap="none">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None/>
            </a:pPr>
            <a:r>
              <a:rPr lang="en" sz="2200" b="1" i="0" u="none" strike="noStrike" cap="none">
                <a:solidFill>
                  <a:srgbClr val="000000"/>
                </a:solidFill>
                <a:latin typeface="Arial"/>
                <a:ea typeface="Arial"/>
                <a:cs typeface="Arial"/>
                <a:sym typeface="Arial"/>
              </a:rPr>
              <a:t>À ne pas faire : </a:t>
            </a:r>
            <a:r>
              <a:rPr lang="en" sz="2200" b="0" i="0" u="none" strike="noStrike" cap="none">
                <a:solidFill>
                  <a:srgbClr val="000000"/>
                </a:solidFill>
                <a:latin typeface="Arial"/>
                <a:ea typeface="Arial"/>
                <a:cs typeface="Arial"/>
                <a:sym typeface="Arial"/>
              </a:rPr>
              <a:t>Veuillez lire notre dernier avis sur le Coronavirus</a:t>
            </a:r>
            <a:endParaRPr sz="2200" b="0" i="0" u="none" strike="noStrike" cap="none">
              <a:solidFill>
                <a:srgbClr val="000000"/>
              </a:solidFill>
              <a:highlight>
                <a:srgbClr val="FFFF00"/>
              </a:highlight>
              <a:latin typeface="Arial"/>
              <a:ea typeface="Arial"/>
              <a:cs typeface="Arial"/>
              <a:sym typeface="Arial"/>
            </a:endParaRPr>
          </a:p>
        </p:txBody>
      </p:sp>
      <p:sp>
        <p:nvSpPr>
          <p:cNvPr id="194" name="Google Shape;194;p12"/>
          <p:cNvSpPr txBox="1"/>
          <p:nvPr/>
        </p:nvSpPr>
        <p:spPr>
          <a:xfrm>
            <a:off x="352252" y="4382258"/>
            <a:ext cx="8658600" cy="46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100" b="0" i="0" u="none" strike="noStrike" cap="none">
                <a:solidFill>
                  <a:schemeClr val="dk1"/>
                </a:solidFill>
                <a:latin typeface="Arial"/>
                <a:ea typeface="Arial"/>
                <a:cs typeface="Arial"/>
                <a:sym typeface="Arial"/>
              </a:rPr>
              <a:t>*N'utilisez le lien vers le communiqué de presse que si vous n'êtes pas en mesure d'obtenir un sommaire de haut niveau à temps pour l'annonce. Les responsables des communications doivent s'assurer que le contenu est développé en priorité afin d'éviter de créer un lien vers le communiqué de presse.</a:t>
            </a:r>
            <a:endParaRPr sz="1100" b="0" i="0" u="none" strike="noStrike" cap="none">
              <a:solidFill>
                <a:schemeClr val="dk1"/>
              </a:solidFill>
              <a:latin typeface="Arial"/>
              <a:ea typeface="Arial"/>
              <a:cs typeface="Arial"/>
              <a:sym typeface="Arial"/>
            </a:endParaRPr>
          </a:p>
        </p:txBody>
      </p:sp>
      <p:sp>
        <p:nvSpPr>
          <p:cNvPr id="195" name="Google Shape;195;p12"/>
          <p:cNvSpPr txBox="1">
            <a:spLocks noGrp="1"/>
          </p:cNvSpPr>
          <p:nvPr>
            <p:ph type="sldNum" idx="12"/>
          </p:nvPr>
        </p:nvSpPr>
        <p:spPr>
          <a:xfrm>
            <a:off x="6783325" y="486961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body" idx="1"/>
          </p:nvPr>
        </p:nvSpPr>
        <p:spPr>
          <a:xfrm>
            <a:off x="354900" y="255950"/>
            <a:ext cx="85017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Étape 2 – Sommaire de haut niveau</a:t>
            </a:r>
            <a:endParaRPr sz="3000">
              <a:solidFill>
                <a:srgbClr val="0C343D"/>
              </a:solidFill>
            </a:endParaRPr>
          </a:p>
        </p:txBody>
      </p:sp>
      <p:sp>
        <p:nvSpPr>
          <p:cNvPr id="201" name="Google Shape;201;p13"/>
          <p:cNvSpPr/>
          <p:nvPr/>
        </p:nvSpPr>
        <p:spPr>
          <a:xfrm>
            <a:off x="101175" y="1125525"/>
            <a:ext cx="1783962" cy="556800"/>
          </a:xfrm>
          <a:prstGeom prst="chevron">
            <a:avLst>
              <a:gd name="adj" fmla="val 50000"/>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1. </a:t>
            </a:r>
            <a:r>
              <a:rPr lang="en" sz="1400" b="0" i="0" u="none" strike="noStrike" cap="none">
                <a:solidFill>
                  <a:srgbClr val="000000"/>
                </a:solidFill>
                <a:latin typeface="Arial"/>
                <a:ea typeface="Arial"/>
                <a:cs typeface="Arial"/>
                <a:sym typeface="Arial"/>
              </a:rPr>
              <a:t>Annonce</a:t>
            </a:r>
            <a:endParaRPr sz="1400" b="0" i="0" u="none" strike="noStrike" cap="none">
              <a:solidFill>
                <a:srgbClr val="000000"/>
              </a:solidFill>
              <a:latin typeface="Arial"/>
              <a:ea typeface="Arial"/>
              <a:cs typeface="Arial"/>
              <a:sym typeface="Arial"/>
            </a:endParaRPr>
          </a:p>
        </p:txBody>
      </p:sp>
      <p:sp>
        <p:nvSpPr>
          <p:cNvPr id="202" name="Google Shape;202;p13"/>
          <p:cNvSpPr/>
          <p:nvPr/>
        </p:nvSpPr>
        <p:spPr>
          <a:xfrm>
            <a:off x="1586116" y="1125525"/>
            <a:ext cx="3112259" cy="556800"/>
          </a:xfrm>
          <a:prstGeom prst="chevron">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2. Sommaire de haut niveau</a:t>
            </a:r>
            <a:endParaRPr sz="1400" b="1" i="0" u="none" strike="noStrike" cap="none">
              <a:solidFill>
                <a:srgbClr val="000000"/>
              </a:solidFill>
              <a:latin typeface="Arial"/>
              <a:ea typeface="Arial"/>
              <a:cs typeface="Arial"/>
              <a:sym typeface="Arial"/>
            </a:endParaRPr>
          </a:p>
        </p:txBody>
      </p:sp>
      <p:sp>
        <p:nvSpPr>
          <p:cNvPr id="203" name="Google Shape;203;p13"/>
          <p:cNvSpPr/>
          <p:nvPr/>
        </p:nvSpPr>
        <p:spPr>
          <a:xfrm>
            <a:off x="4201800" y="1125387"/>
            <a:ext cx="2248425" cy="556800"/>
          </a:xfrm>
          <a:prstGeom prst="chevron">
            <a:avLst>
              <a:gd name="adj"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 Résumé détaillé</a:t>
            </a:r>
            <a:endParaRPr sz="1400" b="0" i="0" u="none" strike="noStrike" cap="none">
              <a:solidFill>
                <a:srgbClr val="000000"/>
              </a:solidFill>
              <a:latin typeface="Arial"/>
              <a:ea typeface="Arial"/>
              <a:cs typeface="Arial"/>
              <a:sym typeface="Arial"/>
            </a:endParaRPr>
          </a:p>
        </p:txBody>
      </p:sp>
      <p:sp>
        <p:nvSpPr>
          <p:cNvPr id="204" name="Google Shape;204;p13"/>
          <p:cNvSpPr/>
          <p:nvPr/>
        </p:nvSpPr>
        <p:spPr>
          <a:xfrm>
            <a:off x="6135776" y="1125525"/>
            <a:ext cx="2672750" cy="556800"/>
          </a:xfrm>
          <a:prstGeom prst="chevron">
            <a:avLst>
              <a:gd name="adj"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4. Mise à jour du service</a:t>
            </a:r>
            <a:endParaRPr sz="1400" b="0" i="0" u="none" strike="noStrike" cap="none">
              <a:solidFill>
                <a:srgbClr val="000000"/>
              </a:solidFill>
              <a:latin typeface="Arial"/>
              <a:ea typeface="Arial"/>
              <a:cs typeface="Arial"/>
              <a:sym typeface="Arial"/>
            </a:endParaRPr>
          </a:p>
        </p:txBody>
      </p:sp>
      <p:sp>
        <p:nvSpPr>
          <p:cNvPr id="205" name="Google Shape;205;p13"/>
          <p:cNvSpPr txBox="1"/>
          <p:nvPr/>
        </p:nvSpPr>
        <p:spPr>
          <a:xfrm>
            <a:off x="283950" y="1895025"/>
            <a:ext cx="1549200" cy="99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3"/>
          <p:cNvSpPr txBox="1"/>
          <p:nvPr/>
        </p:nvSpPr>
        <p:spPr>
          <a:xfrm>
            <a:off x="343725" y="1682325"/>
            <a:ext cx="8160900" cy="318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 name="Google Shape;207;p13"/>
          <p:cNvSpPr txBox="1"/>
          <p:nvPr/>
        </p:nvSpPr>
        <p:spPr>
          <a:xfrm>
            <a:off x="2701075" y="4224523"/>
            <a:ext cx="3434700" cy="811500"/>
          </a:xfrm>
          <a:prstGeom prst="rect">
            <a:avLst/>
          </a:prstGeom>
          <a:solidFill>
            <a:srgbClr val="FFFF00"/>
          </a:solid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Programme ou service</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       Ajouter un lien d'alerte vers le sommaire de haut niveau</a:t>
            </a:r>
            <a:endParaRPr sz="1400" b="1" i="0" u="none" strike="noStrike" cap="none">
              <a:solidFill>
                <a:srgbClr val="000000"/>
              </a:solidFill>
              <a:latin typeface="Arial"/>
              <a:ea typeface="Arial"/>
              <a:cs typeface="Arial"/>
              <a:sym typeface="Arial"/>
            </a:endParaRPr>
          </a:p>
        </p:txBody>
      </p:sp>
      <p:sp>
        <p:nvSpPr>
          <p:cNvPr id="208" name="Google Shape;208;p13"/>
          <p:cNvSpPr txBox="1"/>
          <p:nvPr/>
        </p:nvSpPr>
        <p:spPr>
          <a:xfrm>
            <a:off x="634675" y="2018013"/>
            <a:ext cx="20664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Canada.ca/coronavirus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9" name="Google Shape;209;p13"/>
          <p:cNvCxnSpPr/>
          <p:nvPr/>
        </p:nvCxnSpPr>
        <p:spPr>
          <a:xfrm>
            <a:off x="284625" y="4013421"/>
            <a:ext cx="7844100" cy="0"/>
          </a:xfrm>
          <a:prstGeom prst="straightConnector1">
            <a:avLst/>
          </a:prstGeom>
          <a:noFill/>
          <a:ln w="9525" cap="flat" cmpd="sng">
            <a:solidFill>
              <a:srgbClr val="595959"/>
            </a:solidFill>
            <a:prstDash val="dash"/>
            <a:round/>
            <a:headEnd type="none" w="sm" len="sm"/>
            <a:tailEnd type="none" w="sm" len="sm"/>
          </a:ln>
        </p:spPr>
      </p:cxnSp>
      <p:sp>
        <p:nvSpPr>
          <p:cNvPr id="210" name="Google Shape;210;p13"/>
          <p:cNvSpPr txBox="1"/>
          <p:nvPr/>
        </p:nvSpPr>
        <p:spPr>
          <a:xfrm>
            <a:off x="523225" y="2989575"/>
            <a:ext cx="2250900" cy="811500"/>
          </a:xfrm>
          <a:prstGeom prst="rect">
            <a:avLst/>
          </a:prstGeom>
          <a:solidFill>
            <a:srgbClr val="FFFF0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Sous-section COVID-19 </a:t>
            </a:r>
            <a:r>
              <a:rPr lang="en" sz="1400" b="1" i="0" u="none" strike="noStrike" cap="none">
                <a:solidFill>
                  <a:srgbClr val="000000"/>
                </a:solidFill>
                <a:latin typeface="Arial"/>
                <a:ea typeface="Arial"/>
                <a:cs typeface="Arial"/>
                <a:sym typeface="Arial"/>
              </a:rPr>
              <a:t>Ajouter le sommaire de haut niveau</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3"/>
          <p:cNvSpPr txBox="1"/>
          <p:nvPr/>
        </p:nvSpPr>
        <p:spPr>
          <a:xfrm>
            <a:off x="3662525" y="250214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Thème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3"/>
          <p:cNvSpPr txBox="1"/>
          <p:nvPr/>
        </p:nvSpPr>
        <p:spPr>
          <a:xfrm>
            <a:off x="3659800" y="3178271"/>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Sujet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3" name="Google Shape;213;p13"/>
          <p:cNvCxnSpPr>
            <a:stCxn id="208" idx="2"/>
            <a:endCxn id="210" idx="0"/>
          </p:cNvCxnSpPr>
          <p:nvPr/>
        </p:nvCxnSpPr>
        <p:spPr>
          <a:xfrm flipH="1">
            <a:off x="1648675" y="2397813"/>
            <a:ext cx="19200" cy="591900"/>
          </a:xfrm>
          <a:prstGeom prst="straightConnector1">
            <a:avLst/>
          </a:prstGeom>
          <a:noFill/>
          <a:ln w="9525" cap="flat" cmpd="sng">
            <a:solidFill>
              <a:srgbClr val="595959"/>
            </a:solidFill>
            <a:prstDash val="solid"/>
            <a:round/>
            <a:headEnd type="none" w="sm" len="sm"/>
            <a:tailEnd type="triangle" w="med" len="med"/>
          </a:ln>
        </p:spPr>
      </p:cxnSp>
      <p:cxnSp>
        <p:nvCxnSpPr>
          <p:cNvPr id="214" name="Google Shape;214;p13"/>
          <p:cNvCxnSpPr>
            <a:stCxn id="211" idx="2"/>
            <a:endCxn id="212" idx="0"/>
          </p:cNvCxnSpPr>
          <p:nvPr/>
        </p:nvCxnSpPr>
        <p:spPr>
          <a:xfrm flipH="1">
            <a:off x="4385375" y="2881946"/>
            <a:ext cx="2700" cy="296400"/>
          </a:xfrm>
          <a:prstGeom prst="straightConnector1">
            <a:avLst/>
          </a:prstGeom>
          <a:noFill/>
          <a:ln w="9525" cap="flat" cmpd="sng">
            <a:solidFill>
              <a:srgbClr val="595959"/>
            </a:solidFill>
            <a:prstDash val="solid"/>
            <a:round/>
            <a:headEnd type="none" w="sm" len="sm"/>
            <a:tailEnd type="triangle" w="med" len="med"/>
          </a:ln>
        </p:spPr>
      </p:cxnSp>
      <p:cxnSp>
        <p:nvCxnSpPr>
          <p:cNvPr id="215" name="Google Shape;215;p13"/>
          <p:cNvCxnSpPr>
            <a:stCxn id="212" idx="2"/>
            <a:endCxn id="207" idx="0"/>
          </p:cNvCxnSpPr>
          <p:nvPr/>
        </p:nvCxnSpPr>
        <p:spPr>
          <a:xfrm>
            <a:off x="4385350" y="3558071"/>
            <a:ext cx="33000" cy="666600"/>
          </a:xfrm>
          <a:prstGeom prst="straightConnector1">
            <a:avLst/>
          </a:prstGeom>
          <a:noFill/>
          <a:ln w="9525" cap="flat" cmpd="sng">
            <a:solidFill>
              <a:srgbClr val="595959"/>
            </a:solidFill>
            <a:prstDash val="solid"/>
            <a:round/>
            <a:headEnd type="none" w="sm" len="sm"/>
            <a:tailEnd type="triangle" w="med" len="med"/>
          </a:ln>
        </p:spPr>
      </p:cxnSp>
      <p:cxnSp>
        <p:nvCxnSpPr>
          <p:cNvPr id="216" name="Google Shape;216;p13"/>
          <p:cNvCxnSpPr>
            <a:stCxn id="210" idx="2"/>
            <a:endCxn id="207" idx="0"/>
          </p:cNvCxnSpPr>
          <p:nvPr/>
        </p:nvCxnSpPr>
        <p:spPr>
          <a:xfrm>
            <a:off x="1648675" y="3801075"/>
            <a:ext cx="2769600" cy="423300"/>
          </a:xfrm>
          <a:prstGeom prst="straightConnector1">
            <a:avLst/>
          </a:prstGeom>
          <a:noFill/>
          <a:ln w="9525" cap="flat" cmpd="sng">
            <a:solidFill>
              <a:srgbClr val="595959"/>
            </a:solidFill>
            <a:prstDash val="solid"/>
            <a:round/>
            <a:headEnd type="none" w="sm" len="sm"/>
            <a:tailEnd type="triangle" w="med" len="med"/>
          </a:ln>
        </p:spPr>
      </p:cxnSp>
      <p:sp>
        <p:nvSpPr>
          <p:cNvPr id="217" name="Google Shape;217;p13"/>
          <p:cNvSpPr txBox="1"/>
          <p:nvPr/>
        </p:nvSpPr>
        <p:spPr>
          <a:xfrm rot="-5400000">
            <a:off x="-777675" y="199065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Navigation</a:t>
            </a:r>
            <a:endParaRPr sz="1400" b="0" i="0" u="none" strike="noStrike" cap="none">
              <a:solidFill>
                <a:srgbClr val="000000"/>
              </a:solidFill>
              <a:latin typeface="Arial"/>
              <a:ea typeface="Arial"/>
              <a:cs typeface="Arial"/>
              <a:sym typeface="Arial"/>
            </a:endParaRPr>
          </a:p>
        </p:txBody>
      </p:sp>
      <p:sp>
        <p:nvSpPr>
          <p:cNvPr id="218" name="Google Shape;218;p13"/>
          <p:cNvSpPr txBox="1"/>
          <p:nvPr/>
        </p:nvSpPr>
        <p:spPr>
          <a:xfrm rot="-5400000">
            <a:off x="-777675" y="402060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Destination</a:t>
            </a:r>
            <a:endParaRPr sz="1400" b="0" i="0" u="none" strike="noStrike" cap="none">
              <a:solidFill>
                <a:srgbClr val="000000"/>
              </a:solidFill>
              <a:latin typeface="Arial"/>
              <a:ea typeface="Arial"/>
              <a:cs typeface="Arial"/>
              <a:sym typeface="Arial"/>
            </a:endParaRPr>
          </a:p>
        </p:txBody>
      </p:sp>
      <p:sp>
        <p:nvSpPr>
          <p:cNvPr id="219" name="Google Shape;219;p13"/>
          <p:cNvSpPr txBox="1"/>
          <p:nvPr/>
        </p:nvSpPr>
        <p:spPr>
          <a:xfrm>
            <a:off x="3659800" y="188859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0" name="Google Shape;220;p13"/>
          <p:cNvCxnSpPr>
            <a:stCxn id="219" idx="2"/>
            <a:endCxn id="211" idx="0"/>
          </p:cNvCxnSpPr>
          <p:nvPr/>
        </p:nvCxnSpPr>
        <p:spPr>
          <a:xfrm>
            <a:off x="4385350" y="2268396"/>
            <a:ext cx="2700" cy="233700"/>
          </a:xfrm>
          <a:prstGeom prst="straightConnector1">
            <a:avLst/>
          </a:prstGeom>
          <a:noFill/>
          <a:ln w="9525" cap="flat" cmpd="sng">
            <a:solidFill>
              <a:schemeClr val="dk2"/>
            </a:solidFill>
            <a:prstDash val="solid"/>
            <a:round/>
            <a:headEnd type="none" w="sm" len="sm"/>
            <a:tailEnd type="triangle" w="med" len="med"/>
          </a:ln>
        </p:spPr>
      </p:cxnSp>
      <p:sp>
        <p:nvSpPr>
          <p:cNvPr id="221" name="Google Shape;221;p13"/>
          <p:cNvSpPr txBox="1"/>
          <p:nvPr/>
        </p:nvSpPr>
        <p:spPr>
          <a:xfrm>
            <a:off x="5993325" y="2009084"/>
            <a:ext cx="24675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Ministères et organismes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3"/>
          <p:cNvSpPr txBox="1"/>
          <p:nvPr/>
        </p:nvSpPr>
        <p:spPr>
          <a:xfrm>
            <a:off x="5949525" y="3067413"/>
            <a:ext cx="2555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b="0" i="0" u="none" strike="noStrike" cap="none">
                <a:solidFill>
                  <a:schemeClr val="dk1"/>
                </a:solidFill>
                <a:latin typeface="Arial"/>
                <a:ea typeface="Arial"/>
                <a:cs typeface="Arial"/>
                <a:sym typeface="Arial"/>
              </a:rPr>
              <a:t>Page d’accueil institutionnelle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3" name="Google Shape;223;p13"/>
          <p:cNvCxnSpPr>
            <a:stCxn id="221" idx="2"/>
            <a:endCxn id="222" idx="0"/>
          </p:cNvCxnSpPr>
          <p:nvPr/>
        </p:nvCxnSpPr>
        <p:spPr>
          <a:xfrm>
            <a:off x="7227075" y="2388884"/>
            <a:ext cx="0" cy="678600"/>
          </a:xfrm>
          <a:prstGeom prst="straightConnector1">
            <a:avLst/>
          </a:prstGeom>
          <a:noFill/>
          <a:ln w="9525" cap="flat" cmpd="sng">
            <a:solidFill>
              <a:schemeClr val="dk2"/>
            </a:solidFill>
            <a:prstDash val="solid"/>
            <a:round/>
            <a:headEnd type="none" w="sm" len="sm"/>
            <a:tailEnd type="triangle" w="med" len="med"/>
          </a:ln>
        </p:spPr>
      </p:cxnSp>
      <p:cxnSp>
        <p:nvCxnSpPr>
          <p:cNvPr id="224" name="Google Shape;224;p13"/>
          <p:cNvCxnSpPr>
            <a:stCxn id="222" idx="2"/>
            <a:endCxn id="207" idx="0"/>
          </p:cNvCxnSpPr>
          <p:nvPr/>
        </p:nvCxnSpPr>
        <p:spPr>
          <a:xfrm flipH="1">
            <a:off x="4418475" y="3447213"/>
            <a:ext cx="2808600" cy="777300"/>
          </a:xfrm>
          <a:prstGeom prst="straightConnector1">
            <a:avLst/>
          </a:prstGeom>
          <a:noFill/>
          <a:ln w="9525" cap="flat" cmpd="sng">
            <a:solidFill>
              <a:schemeClr val="dk2"/>
            </a:solidFill>
            <a:prstDash val="solid"/>
            <a:round/>
            <a:headEnd type="none" w="sm" len="sm"/>
            <a:tailEnd type="triangle" w="med" len="med"/>
          </a:ln>
        </p:spPr>
      </p:cxnSp>
      <p:sp>
        <p:nvSpPr>
          <p:cNvPr id="225" name="Google Shape;22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Étape 2 : Sommaire de haut niveau</a:t>
            </a:r>
            <a:endParaRPr sz="3000">
              <a:solidFill>
                <a:srgbClr val="0C343D"/>
              </a:solidFill>
            </a:endParaRPr>
          </a:p>
        </p:txBody>
      </p:sp>
      <p:sp>
        <p:nvSpPr>
          <p:cNvPr id="231" name="Google Shape;231;p14"/>
          <p:cNvSpPr txBox="1"/>
          <p:nvPr/>
        </p:nvSpPr>
        <p:spPr>
          <a:xfrm>
            <a:off x="394875" y="960824"/>
            <a:ext cx="7885800" cy="3862527"/>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2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Résumé de haut niveau : ajouté aux pages du COVID-19, avec un lien vers le service spécifique .</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Remplacer les liens dans les alertes pour qu'ils conduisent vers les résumés de haut niveau (et non vers le communiqué de presse).</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Si nécessaire : les ministères peuvent orienter vers les sommaires de haut niveau - pas en créer d’autres.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Si nécessaire : un sommaire de haut niveau peut être lié au communiqué de presse.</a:t>
            </a:r>
            <a:endParaRPr/>
          </a:p>
          <a:p>
            <a:pPr marL="457200" marR="0" lvl="0" indent="-381000" algn="l" rtl="0">
              <a:lnSpc>
                <a:spcPct val="100000"/>
              </a:lnSpc>
              <a:spcBef>
                <a:spcPts val="0"/>
              </a:spcBef>
              <a:spcAft>
                <a:spcPts val="0"/>
              </a:spcAft>
              <a:buClr>
                <a:srgbClr val="000000"/>
              </a:buClr>
              <a:buSzPts val="2400"/>
              <a:buFont typeface="Calibri"/>
              <a:buChar char="●"/>
            </a:pPr>
            <a:r>
              <a:rPr lang="en" sz="2400" b="1" i="0" u="none" strike="noStrike" cap="none">
                <a:solidFill>
                  <a:srgbClr val="000000"/>
                </a:solidFill>
                <a:latin typeface="Calibri"/>
                <a:ea typeface="Calibri"/>
                <a:cs typeface="Calibri"/>
                <a:sym typeface="Calibri"/>
              </a:rPr>
              <a:t>Calendrier</a:t>
            </a:r>
            <a:r>
              <a:rPr lang="en" sz="2400" b="0" i="0" u="none" strike="noStrike" cap="none">
                <a:solidFill>
                  <a:srgbClr val="000000"/>
                </a:solidFill>
                <a:latin typeface="Calibri"/>
                <a:ea typeface="Calibri"/>
                <a:cs typeface="Calibri"/>
                <a:sym typeface="Calibri"/>
              </a:rPr>
              <a:t> : aussitôt que possible</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2" name="Google Shape;232;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5"/>
          <p:cNvSpPr txBox="1">
            <a:spLocks noGrp="1"/>
          </p:cNvSpPr>
          <p:nvPr>
            <p:ph type="body" idx="1"/>
          </p:nvPr>
        </p:nvSpPr>
        <p:spPr>
          <a:xfrm>
            <a:off x="354900" y="255950"/>
            <a:ext cx="85017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Étape 3 – Résumé détaillé</a:t>
            </a:r>
            <a:endParaRPr sz="3000">
              <a:solidFill>
                <a:srgbClr val="0C343D"/>
              </a:solidFill>
            </a:endParaRPr>
          </a:p>
        </p:txBody>
      </p:sp>
      <p:sp>
        <p:nvSpPr>
          <p:cNvPr id="238" name="Google Shape;238;p15"/>
          <p:cNvSpPr/>
          <p:nvPr/>
        </p:nvSpPr>
        <p:spPr>
          <a:xfrm>
            <a:off x="101175" y="1125525"/>
            <a:ext cx="1774820" cy="556800"/>
          </a:xfrm>
          <a:prstGeom prst="chevron">
            <a:avLst>
              <a:gd name="adj" fmla="val 50000"/>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1. </a:t>
            </a:r>
            <a:r>
              <a:rPr lang="en" sz="1400" b="0" i="0" u="none" strike="noStrike" cap="none">
                <a:solidFill>
                  <a:srgbClr val="000000"/>
                </a:solidFill>
                <a:latin typeface="Arial"/>
                <a:ea typeface="Arial"/>
                <a:cs typeface="Arial"/>
                <a:sym typeface="Arial"/>
              </a:rPr>
              <a:t>Annonce</a:t>
            </a:r>
            <a:endParaRPr sz="1400" b="0" i="0" u="none" strike="noStrike" cap="none">
              <a:solidFill>
                <a:srgbClr val="000000"/>
              </a:solidFill>
              <a:latin typeface="Arial"/>
              <a:ea typeface="Arial"/>
              <a:cs typeface="Arial"/>
              <a:sym typeface="Arial"/>
            </a:endParaRPr>
          </a:p>
        </p:txBody>
      </p:sp>
      <p:sp>
        <p:nvSpPr>
          <p:cNvPr id="239" name="Google Shape;239;p15"/>
          <p:cNvSpPr/>
          <p:nvPr/>
        </p:nvSpPr>
        <p:spPr>
          <a:xfrm>
            <a:off x="1598725" y="1125525"/>
            <a:ext cx="2973275" cy="556800"/>
          </a:xfrm>
          <a:prstGeom prst="chevron">
            <a:avLst>
              <a:gd name="adj"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 Sommaire de haut niveau</a:t>
            </a:r>
            <a:endParaRPr sz="1400" b="0" i="0" u="none" strike="noStrike" cap="none">
              <a:solidFill>
                <a:srgbClr val="000000"/>
              </a:solidFill>
              <a:latin typeface="Arial"/>
              <a:ea typeface="Arial"/>
              <a:cs typeface="Arial"/>
              <a:sym typeface="Arial"/>
            </a:endParaRPr>
          </a:p>
        </p:txBody>
      </p:sp>
      <p:sp>
        <p:nvSpPr>
          <p:cNvPr id="240" name="Google Shape;240;p15"/>
          <p:cNvSpPr/>
          <p:nvPr/>
        </p:nvSpPr>
        <p:spPr>
          <a:xfrm>
            <a:off x="4220850" y="1125525"/>
            <a:ext cx="2332350" cy="556800"/>
          </a:xfrm>
          <a:prstGeom prst="chevron">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3. Résumé détaillé</a:t>
            </a:r>
            <a:endParaRPr sz="1400" b="1" i="0" u="none" strike="noStrike" cap="none">
              <a:solidFill>
                <a:srgbClr val="000000"/>
              </a:solidFill>
              <a:latin typeface="Arial"/>
              <a:ea typeface="Arial"/>
              <a:cs typeface="Arial"/>
              <a:sym typeface="Arial"/>
            </a:endParaRPr>
          </a:p>
        </p:txBody>
      </p:sp>
      <p:sp>
        <p:nvSpPr>
          <p:cNvPr id="241" name="Google Shape;241;p15"/>
          <p:cNvSpPr/>
          <p:nvPr/>
        </p:nvSpPr>
        <p:spPr>
          <a:xfrm>
            <a:off x="6141228" y="1125525"/>
            <a:ext cx="2667297" cy="556800"/>
          </a:xfrm>
          <a:prstGeom prst="chevron">
            <a:avLst>
              <a:gd name="adj"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4. Mise à jour du service</a:t>
            </a:r>
            <a:endParaRPr sz="1400" b="0" i="0" u="none" strike="noStrike" cap="none">
              <a:solidFill>
                <a:srgbClr val="000000"/>
              </a:solidFill>
              <a:latin typeface="Arial"/>
              <a:ea typeface="Arial"/>
              <a:cs typeface="Arial"/>
              <a:sym typeface="Arial"/>
            </a:endParaRPr>
          </a:p>
        </p:txBody>
      </p:sp>
      <p:sp>
        <p:nvSpPr>
          <p:cNvPr id="242" name="Google Shape;242;p15"/>
          <p:cNvSpPr txBox="1"/>
          <p:nvPr/>
        </p:nvSpPr>
        <p:spPr>
          <a:xfrm>
            <a:off x="283950" y="1895025"/>
            <a:ext cx="1549200" cy="99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5"/>
          <p:cNvSpPr txBox="1"/>
          <p:nvPr/>
        </p:nvSpPr>
        <p:spPr>
          <a:xfrm>
            <a:off x="343725" y="1682325"/>
            <a:ext cx="8160900" cy="318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4" name="Google Shape;244;p15"/>
          <p:cNvSpPr txBox="1"/>
          <p:nvPr/>
        </p:nvSpPr>
        <p:spPr>
          <a:xfrm>
            <a:off x="2779050" y="4221075"/>
            <a:ext cx="3261000" cy="811500"/>
          </a:xfrm>
          <a:prstGeom prst="rect">
            <a:avLst/>
          </a:prstGeom>
          <a:solidFill>
            <a:srgbClr val="FFFF00"/>
          </a:solid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Programme ou service </a:t>
            </a:r>
            <a:endParaRPr/>
          </a:p>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 Ajouter un lien d'alerte vers le        résumé détaillé</a:t>
            </a:r>
            <a:endParaRPr sz="1400" b="1" i="0" u="none" strike="noStrike" cap="none">
              <a:solidFill>
                <a:srgbClr val="000000"/>
              </a:solidFill>
              <a:latin typeface="Arial"/>
              <a:ea typeface="Arial"/>
              <a:cs typeface="Arial"/>
              <a:sym typeface="Arial"/>
            </a:endParaRPr>
          </a:p>
        </p:txBody>
      </p:sp>
      <p:sp>
        <p:nvSpPr>
          <p:cNvPr id="245" name="Google Shape;245;p15"/>
          <p:cNvSpPr txBox="1"/>
          <p:nvPr/>
        </p:nvSpPr>
        <p:spPr>
          <a:xfrm>
            <a:off x="645905" y="2018013"/>
            <a:ext cx="20664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Canada.ca/coronavirus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6" name="Google Shape;246;p15"/>
          <p:cNvCxnSpPr/>
          <p:nvPr/>
        </p:nvCxnSpPr>
        <p:spPr>
          <a:xfrm>
            <a:off x="284625" y="4013421"/>
            <a:ext cx="7844100" cy="0"/>
          </a:xfrm>
          <a:prstGeom prst="straightConnector1">
            <a:avLst/>
          </a:prstGeom>
          <a:noFill/>
          <a:ln w="9525" cap="flat" cmpd="sng">
            <a:solidFill>
              <a:srgbClr val="595959"/>
            </a:solidFill>
            <a:prstDash val="dash"/>
            <a:round/>
            <a:headEnd type="none" w="sm" len="sm"/>
            <a:tailEnd type="none" w="sm" len="sm"/>
          </a:ln>
        </p:spPr>
      </p:cxnSp>
      <p:sp>
        <p:nvSpPr>
          <p:cNvPr id="247" name="Google Shape;247;p15"/>
          <p:cNvSpPr txBox="1"/>
          <p:nvPr/>
        </p:nvSpPr>
        <p:spPr>
          <a:xfrm>
            <a:off x="475875" y="3067425"/>
            <a:ext cx="2405700" cy="840300"/>
          </a:xfrm>
          <a:prstGeom prst="rect">
            <a:avLst/>
          </a:prstGeom>
          <a:solidFill>
            <a:srgbClr val="FFFF0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Sous-section COVID-19 </a:t>
            </a:r>
            <a:r>
              <a:rPr lang="en" sz="1400" b="1" i="0" u="none" strike="noStrike" cap="none">
                <a:solidFill>
                  <a:srgbClr val="000000"/>
                </a:solidFill>
                <a:latin typeface="Arial"/>
                <a:ea typeface="Arial"/>
                <a:cs typeface="Arial"/>
                <a:sym typeface="Arial"/>
              </a:rPr>
              <a:t>Réduire le lien au résumé sommaire</a:t>
            </a:r>
            <a:endParaRPr sz="1400" b="0" i="0" u="none" strike="noStrike" cap="none">
              <a:solidFill>
                <a:srgbClr val="000000"/>
              </a:solidFill>
              <a:latin typeface="Arial"/>
              <a:ea typeface="Arial"/>
              <a:cs typeface="Arial"/>
              <a:sym typeface="Arial"/>
            </a:endParaRPr>
          </a:p>
        </p:txBody>
      </p:sp>
      <p:sp>
        <p:nvSpPr>
          <p:cNvPr id="248" name="Google Shape;248;p15"/>
          <p:cNvSpPr txBox="1"/>
          <p:nvPr/>
        </p:nvSpPr>
        <p:spPr>
          <a:xfrm>
            <a:off x="3684986" y="250214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Thème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5"/>
          <p:cNvSpPr txBox="1"/>
          <p:nvPr/>
        </p:nvSpPr>
        <p:spPr>
          <a:xfrm>
            <a:off x="3682261" y="3178271"/>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Sujet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0" name="Google Shape;250;p15"/>
          <p:cNvCxnSpPr>
            <a:stCxn id="245" idx="2"/>
            <a:endCxn id="247" idx="0"/>
          </p:cNvCxnSpPr>
          <p:nvPr/>
        </p:nvCxnSpPr>
        <p:spPr>
          <a:xfrm flipH="1">
            <a:off x="1678805" y="2397813"/>
            <a:ext cx="300" cy="669600"/>
          </a:xfrm>
          <a:prstGeom prst="straightConnector1">
            <a:avLst/>
          </a:prstGeom>
          <a:noFill/>
          <a:ln w="9525" cap="flat" cmpd="sng">
            <a:solidFill>
              <a:srgbClr val="595959"/>
            </a:solidFill>
            <a:prstDash val="solid"/>
            <a:round/>
            <a:headEnd type="none" w="sm" len="sm"/>
            <a:tailEnd type="triangle" w="med" len="med"/>
          </a:ln>
        </p:spPr>
      </p:cxnSp>
      <p:cxnSp>
        <p:nvCxnSpPr>
          <p:cNvPr id="251" name="Google Shape;251;p15"/>
          <p:cNvCxnSpPr>
            <a:stCxn id="248" idx="2"/>
            <a:endCxn id="249" idx="0"/>
          </p:cNvCxnSpPr>
          <p:nvPr/>
        </p:nvCxnSpPr>
        <p:spPr>
          <a:xfrm flipH="1">
            <a:off x="4407836" y="2881946"/>
            <a:ext cx="2700" cy="296400"/>
          </a:xfrm>
          <a:prstGeom prst="straightConnector1">
            <a:avLst/>
          </a:prstGeom>
          <a:noFill/>
          <a:ln w="9525" cap="flat" cmpd="sng">
            <a:solidFill>
              <a:srgbClr val="595959"/>
            </a:solidFill>
            <a:prstDash val="solid"/>
            <a:round/>
            <a:headEnd type="none" w="sm" len="sm"/>
            <a:tailEnd type="triangle" w="med" len="med"/>
          </a:ln>
        </p:spPr>
      </p:cxnSp>
      <p:cxnSp>
        <p:nvCxnSpPr>
          <p:cNvPr id="252" name="Google Shape;252;p15"/>
          <p:cNvCxnSpPr>
            <a:stCxn id="249" idx="2"/>
            <a:endCxn id="244" idx="0"/>
          </p:cNvCxnSpPr>
          <p:nvPr/>
        </p:nvCxnSpPr>
        <p:spPr>
          <a:xfrm>
            <a:off x="4407811" y="3558071"/>
            <a:ext cx="1800" cy="663000"/>
          </a:xfrm>
          <a:prstGeom prst="straightConnector1">
            <a:avLst/>
          </a:prstGeom>
          <a:noFill/>
          <a:ln w="9525" cap="flat" cmpd="sng">
            <a:solidFill>
              <a:srgbClr val="595959"/>
            </a:solidFill>
            <a:prstDash val="solid"/>
            <a:round/>
            <a:headEnd type="none" w="sm" len="sm"/>
            <a:tailEnd type="triangle" w="med" len="med"/>
          </a:ln>
        </p:spPr>
      </p:cxnSp>
      <p:cxnSp>
        <p:nvCxnSpPr>
          <p:cNvPr id="253" name="Google Shape;253;p15"/>
          <p:cNvCxnSpPr>
            <a:stCxn id="247" idx="2"/>
            <a:endCxn id="244" idx="0"/>
          </p:cNvCxnSpPr>
          <p:nvPr/>
        </p:nvCxnSpPr>
        <p:spPr>
          <a:xfrm>
            <a:off x="1678725" y="3907725"/>
            <a:ext cx="2730900" cy="313500"/>
          </a:xfrm>
          <a:prstGeom prst="straightConnector1">
            <a:avLst/>
          </a:prstGeom>
          <a:noFill/>
          <a:ln w="9525" cap="flat" cmpd="sng">
            <a:solidFill>
              <a:srgbClr val="595959"/>
            </a:solidFill>
            <a:prstDash val="solid"/>
            <a:round/>
            <a:headEnd type="none" w="sm" len="sm"/>
            <a:tailEnd type="triangle" w="med" len="med"/>
          </a:ln>
        </p:spPr>
      </p:cxnSp>
      <p:sp>
        <p:nvSpPr>
          <p:cNvPr id="254" name="Google Shape;254;p15"/>
          <p:cNvSpPr txBox="1"/>
          <p:nvPr/>
        </p:nvSpPr>
        <p:spPr>
          <a:xfrm rot="-5400000">
            <a:off x="-777675" y="199065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Navigation</a:t>
            </a:r>
            <a:endParaRPr sz="1400" b="0" i="0" u="none" strike="noStrike" cap="none">
              <a:solidFill>
                <a:srgbClr val="000000"/>
              </a:solidFill>
              <a:latin typeface="Arial"/>
              <a:ea typeface="Arial"/>
              <a:cs typeface="Arial"/>
              <a:sym typeface="Arial"/>
            </a:endParaRPr>
          </a:p>
        </p:txBody>
      </p:sp>
      <p:sp>
        <p:nvSpPr>
          <p:cNvPr id="255" name="Google Shape;255;p15"/>
          <p:cNvSpPr txBox="1"/>
          <p:nvPr/>
        </p:nvSpPr>
        <p:spPr>
          <a:xfrm rot="-5400000">
            <a:off x="-777675" y="402060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Destination</a:t>
            </a:r>
            <a:endParaRPr sz="1400" b="0" i="0" u="none" strike="noStrike" cap="none">
              <a:solidFill>
                <a:srgbClr val="000000"/>
              </a:solidFill>
              <a:latin typeface="Arial"/>
              <a:ea typeface="Arial"/>
              <a:cs typeface="Arial"/>
              <a:sym typeface="Arial"/>
            </a:endParaRPr>
          </a:p>
        </p:txBody>
      </p:sp>
      <p:sp>
        <p:nvSpPr>
          <p:cNvPr id="256" name="Google Shape;256;p15"/>
          <p:cNvSpPr txBox="1"/>
          <p:nvPr/>
        </p:nvSpPr>
        <p:spPr>
          <a:xfrm>
            <a:off x="3682261" y="188859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7" name="Google Shape;257;p15"/>
          <p:cNvCxnSpPr>
            <a:stCxn id="256" idx="2"/>
            <a:endCxn id="248" idx="0"/>
          </p:cNvCxnSpPr>
          <p:nvPr/>
        </p:nvCxnSpPr>
        <p:spPr>
          <a:xfrm>
            <a:off x="4407811" y="2268396"/>
            <a:ext cx="2700" cy="233700"/>
          </a:xfrm>
          <a:prstGeom prst="straightConnector1">
            <a:avLst/>
          </a:prstGeom>
          <a:noFill/>
          <a:ln w="9525" cap="flat" cmpd="sng">
            <a:solidFill>
              <a:schemeClr val="dk2"/>
            </a:solidFill>
            <a:prstDash val="solid"/>
            <a:round/>
            <a:headEnd type="none" w="sm" len="sm"/>
            <a:tailEnd type="triangle" w="med" len="med"/>
          </a:ln>
        </p:spPr>
      </p:cxnSp>
      <p:sp>
        <p:nvSpPr>
          <p:cNvPr id="258" name="Google Shape;258;p15"/>
          <p:cNvSpPr txBox="1"/>
          <p:nvPr/>
        </p:nvSpPr>
        <p:spPr>
          <a:xfrm>
            <a:off x="5993325" y="2009084"/>
            <a:ext cx="24675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Ministères et organismes</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5"/>
          <p:cNvSpPr txBox="1"/>
          <p:nvPr/>
        </p:nvSpPr>
        <p:spPr>
          <a:xfrm>
            <a:off x="5949525" y="3067413"/>
            <a:ext cx="2555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b="0" i="0" u="none" strike="noStrike" cap="none">
                <a:solidFill>
                  <a:schemeClr val="dk1"/>
                </a:solidFill>
                <a:latin typeface="Arial"/>
                <a:ea typeface="Arial"/>
                <a:cs typeface="Arial"/>
                <a:sym typeface="Arial"/>
              </a:rPr>
              <a:t>Page d’accueil institutionnelle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0" name="Google Shape;260;p15"/>
          <p:cNvCxnSpPr>
            <a:stCxn id="258" idx="2"/>
            <a:endCxn id="259" idx="0"/>
          </p:cNvCxnSpPr>
          <p:nvPr/>
        </p:nvCxnSpPr>
        <p:spPr>
          <a:xfrm>
            <a:off x="7227075" y="2388884"/>
            <a:ext cx="0" cy="678600"/>
          </a:xfrm>
          <a:prstGeom prst="straightConnector1">
            <a:avLst/>
          </a:prstGeom>
          <a:noFill/>
          <a:ln w="9525" cap="flat" cmpd="sng">
            <a:solidFill>
              <a:schemeClr val="dk2"/>
            </a:solidFill>
            <a:prstDash val="solid"/>
            <a:round/>
            <a:headEnd type="none" w="sm" len="sm"/>
            <a:tailEnd type="triangle" w="med" len="med"/>
          </a:ln>
        </p:spPr>
      </p:cxnSp>
      <p:cxnSp>
        <p:nvCxnSpPr>
          <p:cNvPr id="261" name="Google Shape;261;p15"/>
          <p:cNvCxnSpPr>
            <a:stCxn id="259" idx="2"/>
            <a:endCxn id="244" idx="0"/>
          </p:cNvCxnSpPr>
          <p:nvPr/>
        </p:nvCxnSpPr>
        <p:spPr>
          <a:xfrm flipH="1">
            <a:off x="4409475" y="3447213"/>
            <a:ext cx="2817600" cy="774000"/>
          </a:xfrm>
          <a:prstGeom prst="straightConnector1">
            <a:avLst/>
          </a:prstGeom>
          <a:noFill/>
          <a:ln w="9525" cap="flat" cmpd="sng">
            <a:solidFill>
              <a:schemeClr val="dk2"/>
            </a:solidFill>
            <a:prstDash val="solid"/>
            <a:round/>
            <a:headEnd type="none" w="sm" len="sm"/>
            <a:tailEnd type="triangle" w="med" len="med"/>
          </a:ln>
        </p:spPr>
      </p:cxnSp>
      <p:sp>
        <p:nvSpPr>
          <p:cNvPr id="262" name="Google Shape;262;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Étape 3 : Résumé détaillé</a:t>
            </a:r>
            <a:endParaRPr sz="3000">
              <a:solidFill>
                <a:srgbClr val="0C343D"/>
              </a:solidFill>
            </a:endParaRPr>
          </a:p>
        </p:txBody>
      </p:sp>
      <p:sp>
        <p:nvSpPr>
          <p:cNvPr id="268" name="Google Shape;268;p16"/>
          <p:cNvSpPr txBox="1"/>
          <p:nvPr/>
        </p:nvSpPr>
        <p:spPr>
          <a:xfrm>
            <a:off x="491975" y="1216117"/>
            <a:ext cx="7885800" cy="3880925"/>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2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Résumé détaillé : Ajouté aux pages des services et des programmes </a:t>
            </a:r>
            <a:endParaRPr/>
          </a:p>
          <a:p>
            <a:pPr marL="457200" marR="0" lvl="0" indent="-381000" algn="l" rtl="0">
              <a:lnSpc>
                <a:spcPct val="100000"/>
              </a:lnSpc>
              <a:spcBef>
                <a:spcPts val="2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Remplacer les liens dans les alertes pour qu’ils orientent vers les résumés détaillés (et non les sommaires de haut niveau)</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Réduire au strict minimum le contenu des pages principales COVID-19, et orienter vers les résumés détaillés dans les pages des tâches</a:t>
            </a:r>
            <a:endParaRPr/>
          </a:p>
          <a:p>
            <a:pPr marL="457200" marR="0" lvl="0" indent="-381000" algn="l" rtl="0">
              <a:lnSpc>
                <a:spcPct val="100000"/>
              </a:lnSpc>
              <a:spcBef>
                <a:spcPts val="0"/>
              </a:spcBef>
              <a:spcAft>
                <a:spcPts val="0"/>
              </a:spcAft>
              <a:buClr>
                <a:srgbClr val="000000"/>
              </a:buClr>
              <a:buSzPts val="2400"/>
              <a:buFont typeface="Calibri"/>
              <a:buChar char="●"/>
            </a:pPr>
            <a:r>
              <a:rPr lang="en" sz="2400" b="1" i="0" u="none" strike="noStrike" cap="none">
                <a:solidFill>
                  <a:srgbClr val="000000"/>
                </a:solidFill>
                <a:latin typeface="Calibri"/>
                <a:ea typeface="Calibri"/>
                <a:cs typeface="Calibri"/>
                <a:sym typeface="Calibri"/>
              </a:rPr>
              <a:t>Calendrier :</a:t>
            </a:r>
            <a:r>
              <a:rPr lang="en" sz="2400" b="0" i="0" u="none" strike="noStrike" cap="none">
                <a:solidFill>
                  <a:srgbClr val="000000"/>
                </a:solidFill>
                <a:latin typeface="Calibri"/>
                <a:ea typeface="Calibri"/>
                <a:cs typeface="Calibri"/>
                <a:sym typeface="Calibri"/>
              </a:rPr>
              <a:t> Aussitôt que de nouveaux renseignements sont disponibles.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9" name="Google Shape;269;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7"/>
          <p:cNvSpPr txBox="1">
            <a:spLocks noGrp="1"/>
          </p:cNvSpPr>
          <p:nvPr>
            <p:ph type="body" idx="1"/>
          </p:nvPr>
        </p:nvSpPr>
        <p:spPr>
          <a:xfrm>
            <a:off x="354900" y="255950"/>
            <a:ext cx="85017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Étape 4 – Mise à jour ou lancement de service</a:t>
            </a:r>
            <a:endParaRPr sz="3000">
              <a:solidFill>
                <a:srgbClr val="0C343D"/>
              </a:solidFill>
            </a:endParaRPr>
          </a:p>
        </p:txBody>
      </p:sp>
      <p:sp>
        <p:nvSpPr>
          <p:cNvPr id="275" name="Google Shape;275;p17"/>
          <p:cNvSpPr/>
          <p:nvPr/>
        </p:nvSpPr>
        <p:spPr>
          <a:xfrm>
            <a:off x="101175" y="1125525"/>
            <a:ext cx="1670025" cy="556800"/>
          </a:xfrm>
          <a:prstGeom prst="chevron">
            <a:avLst>
              <a:gd name="adj" fmla="val 50000"/>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1. </a:t>
            </a:r>
            <a:r>
              <a:rPr lang="en" sz="1400" b="0" i="0" u="none" strike="noStrike" cap="none">
                <a:solidFill>
                  <a:srgbClr val="000000"/>
                </a:solidFill>
                <a:latin typeface="Arial"/>
                <a:ea typeface="Arial"/>
                <a:cs typeface="Arial"/>
                <a:sym typeface="Arial"/>
              </a:rPr>
              <a:t>Annonce</a:t>
            </a:r>
            <a:endParaRPr sz="1400" b="0" i="0" u="none" strike="noStrike" cap="none">
              <a:solidFill>
                <a:srgbClr val="000000"/>
              </a:solidFill>
              <a:latin typeface="Arial"/>
              <a:ea typeface="Arial"/>
              <a:cs typeface="Arial"/>
              <a:sym typeface="Arial"/>
            </a:endParaRPr>
          </a:p>
        </p:txBody>
      </p:sp>
      <p:sp>
        <p:nvSpPr>
          <p:cNvPr id="276" name="Google Shape;276;p17"/>
          <p:cNvSpPr/>
          <p:nvPr/>
        </p:nvSpPr>
        <p:spPr>
          <a:xfrm>
            <a:off x="1492537" y="1125525"/>
            <a:ext cx="2985073" cy="556800"/>
          </a:xfrm>
          <a:prstGeom prst="chevron">
            <a:avLst>
              <a:gd name="adj"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 Sommaire de haut niveau</a:t>
            </a:r>
            <a:endParaRPr sz="1400" b="0" i="0" u="none" strike="noStrike" cap="none">
              <a:solidFill>
                <a:srgbClr val="000000"/>
              </a:solidFill>
              <a:latin typeface="Arial"/>
              <a:ea typeface="Arial"/>
              <a:cs typeface="Arial"/>
              <a:sym typeface="Arial"/>
            </a:endParaRPr>
          </a:p>
        </p:txBody>
      </p:sp>
      <p:sp>
        <p:nvSpPr>
          <p:cNvPr id="277" name="Google Shape;277;p17"/>
          <p:cNvSpPr/>
          <p:nvPr/>
        </p:nvSpPr>
        <p:spPr>
          <a:xfrm>
            <a:off x="4005662" y="1125525"/>
            <a:ext cx="2262388" cy="556800"/>
          </a:xfrm>
          <a:prstGeom prst="chevron">
            <a:avLst>
              <a:gd name="adj"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 Résumé détaillé</a:t>
            </a:r>
            <a:endParaRPr sz="1400" b="0" i="0" u="none" strike="noStrike" cap="none">
              <a:solidFill>
                <a:srgbClr val="000000"/>
              </a:solidFill>
              <a:latin typeface="Arial"/>
              <a:ea typeface="Arial"/>
              <a:cs typeface="Arial"/>
              <a:sym typeface="Arial"/>
            </a:endParaRPr>
          </a:p>
        </p:txBody>
      </p:sp>
      <p:sp>
        <p:nvSpPr>
          <p:cNvPr id="278" name="Google Shape;278;p17"/>
          <p:cNvSpPr/>
          <p:nvPr/>
        </p:nvSpPr>
        <p:spPr>
          <a:xfrm>
            <a:off x="5949525" y="1125525"/>
            <a:ext cx="2859000" cy="556800"/>
          </a:xfrm>
          <a:prstGeom prst="chevron">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4. Mise à jour du service </a:t>
            </a:r>
            <a:endParaRPr sz="1400" b="1" i="0" u="none" strike="noStrike" cap="none">
              <a:solidFill>
                <a:srgbClr val="000000"/>
              </a:solidFill>
              <a:latin typeface="Arial"/>
              <a:ea typeface="Arial"/>
              <a:cs typeface="Arial"/>
              <a:sym typeface="Arial"/>
            </a:endParaRPr>
          </a:p>
        </p:txBody>
      </p:sp>
      <p:sp>
        <p:nvSpPr>
          <p:cNvPr id="279" name="Google Shape;279;p17"/>
          <p:cNvSpPr txBox="1"/>
          <p:nvPr/>
        </p:nvSpPr>
        <p:spPr>
          <a:xfrm>
            <a:off x="283950" y="1895025"/>
            <a:ext cx="1549200" cy="99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7"/>
          <p:cNvSpPr txBox="1"/>
          <p:nvPr/>
        </p:nvSpPr>
        <p:spPr>
          <a:xfrm>
            <a:off x="354900" y="1682325"/>
            <a:ext cx="8160900" cy="318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1" name="Google Shape;281;p17"/>
          <p:cNvSpPr txBox="1"/>
          <p:nvPr/>
        </p:nvSpPr>
        <p:spPr>
          <a:xfrm>
            <a:off x="2902000" y="4041232"/>
            <a:ext cx="2966700" cy="1029750"/>
          </a:xfrm>
          <a:prstGeom prst="rect">
            <a:avLst/>
          </a:prstGeom>
          <a:solidFill>
            <a:srgbClr val="FFFF00"/>
          </a:solid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Programme ou service</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      Ajouter ou lancer le contenu mis à jour </a:t>
            </a:r>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Supprimer l’alerte</a:t>
            </a:r>
            <a:endParaRPr/>
          </a:p>
        </p:txBody>
      </p:sp>
      <p:sp>
        <p:nvSpPr>
          <p:cNvPr id="282" name="Google Shape;282;p17"/>
          <p:cNvSpPr txBox="1"/>
          <p:nvPr/>
        </p:nvSpPr>
        <p:spPr>
          <a:xfrm>
            <a:off x="634675" y="2018013"/>
            <a:ext cx="20664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Canada.ca/coronavirus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3" name="Google Shape;283;p17"/>
          <p:cNvCxnSpPr/>
          <p:nvPr/>
        </p:nvCxnSpPr>
        <p:spPr>
          <a:xfrm>
            <a:off x="284625" y="4013421"/>
            <a:ext cx="7844100" cy="0"/>
          </a:xfrm>
          <a:prstGeom prst="straightConnector1">
            <a:avLst/>
          </a:prstGeom>
          <a:noFill/>
          <a:ln w="9525" cap="flat" cmpd="sng">
            <a:solidFill>
              <a:srgbClr val="595959"/>
            </a:solidFill>
            <a:prstDash val="dash"/>
            <a:round/>
            <a:headEnd type="none" w="sm" len="sm"/>
            <a:tailEnd type="none" w="sm" len="sm"/>
          </a:ln>
        </p:spPr>
      </p:cxnSp>
      <p:sp>
        <p:nvSpPr>
          <p:cNvPr id="284" name="Google Shape;284;p17"/>
          <p:cNvSpPr txBox="1"/>
          <p:nvPr/>
        </p:nvSpPr>
        <p:spPr>
          <a:xfrm>
            <a:off x="475875" y="2989575"/>
            <a:ext cx="2405700" cy="811500"/>
          </a:xfrm>
          <a:prstGeom prst="rect">
            <a:avLst/>
          </a:prstGeom>
          <a:solidFill>
            <a:srgbClr val="FFFF0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Sous-section COVID-19 </a:t>
            </a:r>
            <a:r>
              <a:rPr lang="en" sz="1400" b="1" i="0" u="none" strike="noStrike" cap="none">
                <a:solidFill>
                  <a:srgbClr val="000000"/>
                </a:solidFill>
                <a:latin typeface="Arial"/>
                <a:ea typeface="Arial"/>
                <a:cs typeface="Arial"/>
                <a:sym typeface="Arial"/>
              </a:rPr>
              <a:t>Orienter vers la page du service</a:t>
            </a:r>
            <a:endParaRPr sz="1400" b="0" i="0" u="none" strike="noStrike" cap="none">
              <a:solidFill>
                <a:srgbClr val="000000"/>
              </a:solidFill>
              <a:latin typeface="Arial"/>
              <a:ea typeface="Arial"/>
              <a:cs typeface="Arial"/>
              <a:sym typeface="Arial"/>
            </a:endParaRPr>
          </a:p>
        </p:txBody>
      </p:sp>
      <p:sp>
        <p:nvSpPr>
          <p:cNvPr id="285" name="Google Shape;285;p17"/>
          <p:cNvSpPr txBox="1"/>
          <p:nvPr/>
        </p:nvSpPr>
        <p:spPr>
          <a:xfrm>
            <a:off x="3662525" y="250214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Thème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7"/>
          <p:cNvSpPr txBox="1"/>
          <p:nvPr/>
        </p:nvSpPr>
        <p:spPr>
          <a:xfrm>
            <a:off x="3659800" y="3178271"/>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Sujet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7" name="Google Shape;287;p17"/>
          <p:cNvCxnSpPr>
            <a:stCxn id="282" idx="2"/>
            <a:endCxn id="284" idx="0"/>
          </p:cNvCxnSpPr>
          <p:nvPr/>
        </p:nvCxnSpPr>
        <p:spPr>
          <a:xfrm>
            <a:off x="1667875" y="2397813"/>
            <a:ext cx="10800" cy="591900"/>
          </a:xfrm>
          <a:prstGeom prst="straightConnector1">
            <a:avLst/>
          </a:prstGeom>
          <a:noFill/>
          <a:ln w="9525" cap="flat" cmpd="sng">
            <a:solidFill>
              <a:srgbClr val="595959"/>
            </a:solidFill>
            <a:prstDash val="solid"/>
            <a:round/>
            <a:headEnd type="none" w="sm" len="sm"/>
            <a:tailEnd type="triangle" w="med" len="med"/>
          </a:ln>
        </p:spPr>
      </p:cxnSp>
      <p:cxnSp>
        <p:nvCxnSpPr>
          <p:cNvPr id="288" name="Google Shape;288;p17"/>
          <p:cNvCxnSpPr>
            <a:stCxn id="285" idx="2"/>
            <a:endCxn id="286" idx="0"/>
          </p:cNvCxnSpPr>
          <p:nvPr/>
        </p:nvCxnSpPr>
        <p:spPr>
          <a:xfrm flipH="1">
            <a:off x="4385375" y="2881946"/>
            <a:ext cx="2700" cy="296400"/>
          </a:xfrm>
          <a:prstGeom prst="straightConnector1">
            <a:avLst/>
          </a:prstGeom>
          <a:noFill/>
          <a:ln w="9525" cap="flat" cmpd="sng">
            <a:solidFill>
              <a:srgbClr val="595959"/>
            </a:solidFill>
            <a:prstDash val="solid"/>
            <a:round/>
            <a:headEnd type="none" w="sm" len="sm"/>
            <a:tailEnd type="triangle" w="med" len="med"/>
          </a:ln>
        </p:spPr>
      </p:cxnSp>
      <p:cxnSp>
        <p:nvCxnSpPr>
          <p:cNvPr id="289" name="Google Shape;289;p17"/>
          <p:cNvCxnSpPr>
            <a:stCxn id="286" idx="2"/>
            <a:endCxn id="281" idx="0"/>
          </p:cNvCxnSpPr>
          <p:nvPr/>
        </p:nvCxnSpPr>
        <p:spPr>
          <a:xfrm>
            <a:off x="4385350" y="3558071"/>
            <a:ext cx="0" cy="483300"/>
          </a:xfrm>
          <a:prstGeom prst="straightConnector1">
            <a:avLst/>
          </a:prstGeom>
          <a:noFill/>
          <a:ln w="9525" cap="flat" cmpd="sng">
            <a:solidFill>
              <a:srgbClr val="595959"/>
            </a:solidFill>
            <a:prstDash val="solid"/>
            <a:round/>
            <a:headEnd type="none" w="sm" len="sm"/>
            <a:tailEnd type="triangle" w="med" len="med"/>
          </a:ln>
        </p:spPr>
      </p:cxnSp>
      <p:cxnSp>
        <p:nvCxnSpPr>
          <p:cNvPr id="290" name="Google Shape;290;p17"/>
          <p:cNvCxnSpPr>
            <a:stCxn id="284" idx="2"/>
            <a:endCxn id="281" idx="0"/>
          </p:cNvCxnSpPr>
          <p:nvPr/>
        </p:nvCxnSpPr>
        <p:spPr>
          <a:xfrm>
            <a:off x="1678725" y="3801075"/>
            <a:ext cx="2706600" cy="240300"/>
          </a:xfrm>
          <a:prstGeom prst="straightConnector1">
            <a:avLst/>
          </a:prstGeom>
          <a:noFill/>
          <a:ln w="9525" cap="flat" cmpd="sng">
            <a:solidFill>
              <a:srgbClr val="595959"/>
            </a:solidFill>
            <a:prstDash val="solid"/>
            <a:round/>
            <a:headEnd type="none" w="sm" len="sm"/>
            <a:tailEnd type="triangle" w="med" len="med"/>
          </a:ln>
        </p:spPr>
      </p:cxnSp>
      <p:sp>
        <p:nvSpPr>
          <p:cNvPr id="291" name="Google Shape;291;p17"/>
          <p:cNvSpPr txBox="1"/>
          <p:nvPr/>
        </p:nvSpPr>
        <p:spPr>
          <a:xfrm rot="-5400000">
            <a:off x="-777675" y="199065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Navigation</a:t>
            </a:r>
            <a:endParaRPr sz="1400" b="0" i="0" u="none" strike="noStrike" cap="none">
              <a:solidFill>
                <a:srgbClr val="000000"/>
              </a:solidFill>
              <a:latin typeface="Arial"/>
              <a:ea typeface="Arial"/>
              <a:cs typeface="Arial"/>
              <a:sym typeface="Arial"/>
            </a:endParaRPr>
          </a:p>
        </p:txBody>
      </p:sp>
      <p:sp>
        <p:nvSpPr>
          <p:cNvPr id="292" name="Google Shape;292;p17"/>
          <p:cNvSpPr txBox="1"/>
          <p:nvPr/>
        </p:nvSpPr>
        <p:spPr>
          <a:xfrm rot="-5400000">
            <a:off x="-777675" y="402060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Destination</a:t>
            </a:r>
            <a:endParaRPr sz="1400" b="0" i="0" u="none" strike="noStrike" cap="none">
              <a:solidFill>
                <a:srgbClr val="000000"/>
              </a:solidFill>
              <a:latin typeface="Arial"/>
              <a:ea typeface="Arial"/>
              <a:cs typeface="Arial"/>
              <a:sym typeface="Arial"/>
            </a:endParaRPr>
          </a:p>
        </p:txBody>
      </p:sp>
      <p:sp>
        <p:nvSpPr>
          <p:cNvPr id="293" name="Google Shape;293;p17"/>
          <p:cNvSpPr txBox="1"/>
          <p:nvPr/>
        </p:nvSpPr>
        <p:spPr>
          <a:xfrm>
            <a:off x="3659800" y="188859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4" name="Google Shape;294;p17"/>
          <p:cNvCxnSpPr>
            <a:stCxn id="293" idx="2"/>
            <a:endCxn id="285" idx="0"/>
          </p:cNvCxnSpPr>
          <p:nvPr/>
        </p:nvCxnSpPr>
        <p:spPr>
          <a:xfrm>
            <a:off x="4385350" y="2268396"/>
            <a:ext cx="2700" cy="233700"/>
          </a:xfrm>
          <a:prstGeom prst="straightConnector1">
            <a:avLst/>
          </a:prstGeom>
          <a:noFill/>
          <a:ln w="9525" cap="flat" cmpd="sng">
            <a:solidFill>
              <a:schemeClr val="dk2"/>
            </a:solidFill>
            <a:prstDash val="solid"/>
            <a:round/>
            <a:headEnd type="none" w="sm" len="sm"/>
            <a:tailEnd type="triangle" w="med" len="med"/>
          </a:ln>
        </p:spPr>
      </p:cxnSp>
      <p:sp>
        <p:nvSpPr>
          <p:cNvPr id="295" name="Google Shape;295;p17"/>
          <p:cNvSpPr txBox="1"/>
          <p:nvPr/>
        </p:nvSpPr>
        <p:spPr>
          <a:xfrm>
            <a:off x="5993325" y="2009084"/>
            <a:ext cx="24675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Ministères et organismes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7"/>
          <p:cNvSpPr txBox="1"/>
          <p:nvPr/>
        </p:nvSpPr>
        <p:spPr>
          <a:xfrm>
            <a:off x="5949525" y="3067413"/>
            <a:ext cx="2555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b="0" i="0" u="none" strike="noStrike" cap="none">
                <a:solidFill>
                  <a:schemeClr val="dk1"/>
                </a:solidFill>
                <a:latin typeface="Arial"/>
                <a:ea typeface="Arial"/>
                <a:cs typeface="Arial"/>
                <a:sym typeface="Arial"/>
              </a:rPr>
              <a:t>Page d’accueil institutionnelle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7" name="Google Shape;297;p17"/>
          <p:cNvCxnSpPr>
            <a:stCxn id="295" idx="2"/>
            <a:endCxn id="296" idx="0"/>
          </p:cNvCxnSpPr>
          <p:nvPr/>
        </p:nvCxnSpPr>
        <p:spPr>
          <a:xfrm>
            <a:off x="7227075" y="2388884"/>
            <a:ext cx="0" cy="678600"/>
          </a:xfrm>
          <a:prstGeom prst="straightConnector1">
            <a:avLst/>
          </a:prstGeom>
          <a:noFill/>
          <a:ln w="9525" cap="flat" cmpd="sng">
            <a:solidFill>
              <a:schemeClr val="dk2"/>
            </a:solidFill>
            <a:prstDash val="solid"/>
            <a:round/>
            <a:headEnd type="none" w="sm" len="sm"/>
            <a:tailEnd type="triangle" w="med" len="med"/>
          </a:ln>
        </p:spPr>
      </p:cxnSp>
      <p:cxnSp>
        <p:nvCxnSpPr>
          <p:cNvPr id="298" name="Google Shape;298;p17"/>
          <p:cNvCxnSpPr>
            <a:stCxn id="296" idx="2"/>
            <a:endCxn id="281" idx="0"/>
          </p:cNvCxnSpPr>
          <p:nvPr/>
        </p:nvCxnSpPr>
        <p:spPr>
          <a:xfrm flipH="1">
            <a:off x="4385475" y="3447213"/>
            <a:ext cx="2841600" cy="594000"/>
          </a:xfrm>
          <a:prstGeom prst="straightConnector1">
            <a:avLst/>
          </a:prstGeom>
          <a:noFill/>
          <a:ln w="9525" cap="flat" cmpd="sng">
            <a:solidFill>
              <a:schemeClr val="dk2"/>
            </a:solidFill>
            <a:prstDash val="solid"/>
            <a:round/>
            <a:headEnd type="none" w="sm" len="sm"/>
            <a:tailEnd type="triangle" w="med" len="med"/>
          </a:ln>
        </p:spPr>
      </p:cxnSp>
      <p:sp>
        <p:nvSpPr>
          <p:cNvPr id="299" name="Google Shape;299;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Étape 4 : Mise à jour ou lancement de service</a:t>
            </a:r>
            <a:endParaRPr sz="3000">
              <a:solidFill>
                <a:srgbClr val="0C343D"/>
              </a:solidFill>
            </a:endParaRPr>
          </a:p>
        </p:txBody>
      </p:sp>
      <p:sp>
        <p:nvSpPr>
          <p:cNvPr id="305" name="Google Shape;305;p18"/>
          <p:cNvSpPr txBox="1"/>
          <p:nvPr/>
        </p:nvSpPr>
        <p:spPr>
          <a:xfrm>
            <a:off x="394875" y="1265625"/>
            <a:ext cx="7885800" cy="3179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2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Un contenu stable et axé sur les tâches est ajouté aux pages des services et de programmes.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Utilisez les </a:t>
            </a:r>
            <a:r>
              <a:rPr lang="en" sz="2400" b="0" i="0" u="sng" strike="noStrike" cap="none">
                <a:solidFill>
                  <a:schemeClr val="hlink"/>
                </a:solidFill>
                <a:latin typeface="Calibri"/>
                <a:ea typeface="Calibri"/>
                <a:cs typeface="Calibri"/>
                <a:sym typeface="Calibri"/>
                <a:hlinkClick r:id="rId3"/>
              </a:rPr>
              <a:t>Pages de lancement d’un service - Modèle de Canada.ca</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Supprimer les alertes dans les pages de service</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 sz="2400" b="1" i="0" u="none" strike="noStrike" cap="none">
                <a:solidFill>
                  <a:srgbClr val="000000"/>
                </a:solidFill>
                <a:latin typeface="Calibri"/>
                <a:ea typeface="Calibri"/>
                <a:cs typeface="Calibri"/>
                <a:sym typeface="Calibri"/>
              </a:rPr>
              <a:t>Calendrier  : </a:t>
            </a:r>
            <a:r>
              <a:rPr lang="en" sz="2400" b="0" i="0" u="none" strike="noStrike" cap="none">
                <a:solidFill>
                  <a:srgbClr val="000000"/>
                </a:solidFill>
                <a:latin typeface="Calibri"/>
                <a:ea typeface="Calibri"/>
                <a:cs typeface="Calibri"/>
                <a:sym typeface="Calibri"/>
              </a:rPr>
              <a:t>Dès que les détails de la politique sont stables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6" name="Google Shape;306;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2600">
                <a:solidFill>
                  <a:srgbClr val="0C343D"/>
                </a:solidFill>
              </a:rPr>
              <a:t>Responsabilités des ministères</a:t>
            </a:r>
            <a:endParaRPr sz="2600">
              <a:solidFill>
                <a:srgbClr val="0C343D"/>
              </a:solidFill>
            </a:endParaRPr>
          </a:p>
          <a:p>
            <a:pPr marL="0" lvl="0" indent="0" algn="l" rtl="0">
              <a:lnSpc>
                <a:spcPct val="100000"/>
              </a:lnSpc>
              <a:spcBef>
                <a:spcPts val="720"/>
              </a:spcBef>
              <a:spcAft>
                <a:spcPts val="0"/>
              </a:spcAft>
              <a:buSzPts val="3600"/>
              <a:buNone/>
            </a:pPr>
            <a:endParaRPr sz="3000">
              <a:solidFill>
                <a:srgbClr val="0C343D"/>
              </a:solidFill>
            </a:endParaRPr>
          </a:p>
        </p:txBody>
      </p:sp>
      <p:sp>
        <p:nvSpPr>
          <p:cNvPr id="312" name="Google Shape;312;p19"/>
          <p:cNvSpPr txBox="1"/>
          <p:nvPr/>
        </p:nvSpPr>
        <p:spPr>
          <a:xfrm>
            <a:off x="661475" y="868950"/>
            <a:ext cx="7695300" cy="4021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Ne dupliquez les annonces et les informations de haut niveau, créez plutôt un lien vers le site concerné.</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Mettez à jour les services touchés </a:t>
            </a:r>
            <a:r>
              <a:rPr lang="en" sz="2400" b="1" i="0" u="none" strike="noStrike" cap="none">
                <a:solidFill>
                  <a:srgbClr val="000000"/>
                </a:solidFill>
                <a:latin typeface="Calibri"/>
                <a:ea typeface="Calibri"/>
                <a:cs typeface="Calibri"/>
                <a:sym typeface="Calibri"/>
              </a:rPr>
              <a:t>dès que possible </a:t>
            </a:r>
            <a:r>
              <a:rPr lang="en" sz="2400" b="0" i="0" u="none" strike="noStrike" cap="none">
                <a:solidFill>
                  <a:srgbClr val="000000"/>
                </a:solidFill>
                <a:latin typeface="Calibri"/>
                <a:ea typeface="Calibri"/>
                <a:cs typeface="Calibri"/>
                <a:sym typeface="Calibri"/>
              </a:rPr>
              <a:t>: créez un lien vers le sommaire de haut niveau jusqu'à ce que vous puissiez étoffer un résumé détaillé.</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0"/>
              </a:spcAft>
              <a:buClr>
                <a:srgbClr val="000000"/>
              </a:buClr>
              <a:buSzPts val="2400"/>
              <a:buFont typeface="Calibri"/>
              <a:buChar char="●"/>
            </a:pPr>
            <a:r>
              <a:rPr lang="en" sz="2400" b="0" i="0" u="none" strike="noStrike" cap="none">
                <a:solidFill>
                  <a:srgbClr val="000000"/>
                </a:solidFill>
                <a:latin typeface="Calibri"/>
                <a:ea typeface="Calibri"/>
                <a:cs typeface="Calibri"/>
                <a:sym typeface="Calibri"/>
              </a:rPr>
              <a:t>Lorsque les détails sont connus : mettez à jour vos pages de service avec du contenu basé sur les tâches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None/>
            </a:pPr>
            <a:r>
              <a:rPr lang="en" sz="2200" b="1" i="0" u="none" strike="noStrike" cap="none">
                <a:solidFill>
                  <a:srgbClr val="000000"/>
                </a:solidFill>
                <a:latin typeface="Calibri"/>
                <a:ea typeface="Calibri"/>
                <a:cs typeface="Calibri"/>
                <a:sym typeface="Calibri"/>
              </a:rPr>
              <a:t>* Interruptions de service : </a:t>
            </a:r>
            <a:r>
              <a:rPr lang="en" sz="2200" b="0" i="0" u="none" strike="noStrike" cap="none">
                <a:solidFill>
                  <a:srgbClr val="000000"/>
                </a:solidFill>
                <a:latin typeface="Calibri"/>
                <a:ea typeface="Calibri"/>
                <a:cs typeface="Calibri"/>
                <a:sym typeface="Calibri"/>
              </a:rPr>
              <a:t>si le niveau de service est affecté, mettez à  jour les pages de service concernées; envisagez une page ministérielle s'il y a de nombreuses interruptions de service.</a:t>
            </a:r>
            <a:endParaRPr/>
          </a:p>
          <a:p>
            <a:pPr marL="0" marR="0" lvl="0" indent="0" algn="l" rtl="0">
              <a:lnSpc>
                <a:spcPct val="100000"/>
              </a:lnSpc>
              <a:spcBef>
                <a:spcPts val="2000"/>
              </a:spcBef>
              <a:spcAft>
                <a:spcPts val="0"/>
              </a:spcAft>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2000"/>
              </a:spcBef>
              <a:spcAft>
                <a:spcPts val="100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p:txBody>
      </p:sp>
      <p:sp>
        <p:nvSpPr>
          <p:cNvPr id="313" name="Google Shape;313;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1"/>
          </p:nvPr>
        </p:nvSpPr>
        <p:spPr>
          <a:xfrm>
            <a:off x="359019" y="255581"/>
            <a:ext cx="8501700" cy="5764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Pistes de navigation multiples</a:t>
            </a:r>
            <a:endParaRPr sz="3000">
              <a:solidFill>
                <a:srgbClr val="0C343D"/>
              </a:solidFill>
            </a:endParaRPr>
          </a:p>
        </p:txBody>
      </p:sp>
      <p:sp>
        <p:nvSpPr>
          <p:cNvPr id="73" name="Google Shape;73;p2"/>
          <p:cNvSpPr txBox="1"/>
          <p:nvPr/>
        </p:nvSpPr>
        <p:spPr>
          <a:xfrm>
            <a:off x="496125" y="1316775"/>
            <a:ext cx="8160900" cy="252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Les gens devraient pouvoir accéder à ce dont ils ont besoin pour mener à bien leurs tâches, qu'ils commencent leur parcours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sur Canada.ca/coronavirus; </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à l’échelle institutionnelle;</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par un thème ou un sujet. </a:t>
            </a:r>
            <a:endParaRPr sz="2400" b="0" i="0" u="none" strike="noStrike" cap="none">
              <a:solidFill>
                <a:srgbClr val="000000"/>
              </a:solidFill>
              <a:latin typeface="Arial"/>
              <a:ea typeface="Arial"/>
              <a:cs typeface="Arial"/>
              <a:sym typeface="Arial"/>
            </a:endParaRPr>
          </a:p>
        </p:txBody>
      </p:sp>
      <p:sp>
        <p:nvSpPr>
          <p:cNvPr id="74" name="Google Shape;74;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2600">
                <a:solidFill>
                  <a:srgbClr val="0C343D"/>
                </a:solidFill>
              </a:rPr>
              <a:t>Certains contenus ne correspondent pas à ce modèle</a:t>
            </a:r>
            <a:endParaRPr sz="2600">
              <a:solidFill>
                <a:srgbClr val="0C343D"/>
              </a:solidFill>
            </a:endParaRPr>
          </a:p>
          <a:p>
            <a:pPr marL="0" lvl="0" indent="0" algn="l" rtl="0">
              <a:lnSpc>
                <a:spcPct val="100000"/>
              </a:lnSpc>
              <a:spcBef>
                <a:spcPts val="720"/>
              </a:spcBef>
              <a:spcAft>
                <a:spcPts val="0"/>
              </a:spcAft>
              <a:buSzPts val="3600"/>
              <a:buNone/>
            </a:pPr>
            <a:endParaRPr sz="3000">
              <a:solidFill>
                <a:srgbClr val="0C343D"/>
              </a:solidFill>
            </a:endParaRPr>
          </a:p>
        </p:txBody>
      </p:sp>
      <p:sp>
        <p:nvSpPr>
          <p:cNvPr id="319" name="Google Shape;319;p20"/>
          <p:cNvSpPr txBox="1"/>
          <p:nvPr/>
        </p:nvSpPr>
        <p:spPr>
          <a:xfrm>
            <a:off x="682475" y="581774"/>
            <a:ext cx="7695300" cy="3887312"/>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200"/>
              </a:spcBef>
              <a:spcAft>
                <a:spcPts val="0"/>
              </a:spcAft>
              <a:buClr>
                <a:srgbClr val="000000"/>
              </a:buClr>
              <a:buSzPts val="2400"/>
              <a:buFont typeface="Calibri"/>
              <a:buChar char="●"/>
            </a:pPr>
            <a:r>
              <a:rPr lang="en" sz="2000" b="0" i="0" u="none" strike="noStrike" cap="none">
                <a:solidFill>
                  <a:srgbClr val="000000"/>
                </a:solidFill>
                <a:latin typeface="Calibri"/>
                <a:ea typeface="Calibri"/>
                <a:cs typeface="Calibri"/>
                <a:sym typeface="Calibri"/>
              </a:rPr>
              <a:t>Certains contenus de soutien ne correspondent pas à ce modèle, surtout lorsqu'il ne s'agit pas d'une « mesure » ou d'une annonce.</a:t>
            </a:r>
            <a:endParaRPr sz="20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0"/>
              </a:spcAft>
              <a:buClr>
                <a:srgbClr val="000000"/>
              </a:buClr>
              <a:buSzPts val="2400"/>
              <a:buFont typeface="Calibri"/>
              <a:buChar char="●"/>
            </a:pPr>
            <a:r>
              <a:rPr lang="en" sz="2000" b="0" i="0" u="none" strike="noStrike" cap="none">
                <a:solidFill>
                  <a:srgbClr val="000000"/>
                </a:solidFill>
                <a:latin typeface="Calibri"/>
                <a:ea typeface="Calibri"/>
                <a:cs typeface="Calibri"/>
                <a:sym typeface="Calibri"/>
              </a:rPr>
              <a:t>Il est peut-être nécessaire de relier ce contenu de soutien : </a:t>
            </a:r>
            <a:endParaRPr/>
          </a:p>
          <a:p>
            <a:pPr marL="914400" marR="0" lvl="1" indent="-381000" algn="l" rtl="0">
              <a:lnSpc>
                <a:spcPct val="100000"/>
              </a:lnSpc>
              <a:spcBef>
                <a:spcPts val="1000"/>
              </a:spcBef>
              <a:spcAft>
                <a:spcPts val="0"/>
              </a:spcAft>
              <a:buClr>
                <a:srgbClr val="000000"/>
              </a:buClr>
              <a:buSzPts val="2400"/>
              <a:buFont typeface="Calibri"/>
              <a:buChar char="○"/>
            </a:pPr>
            <a:r>
              <a:rPr lang="en" sz="2000" b="0" i="0" u="none" strike="noStrike" cap="none">
                <a:solidFill>
                  <a:srgbClr val="000000"/>
                </a:solidFill>
                <a:latin typeface="Calibri"/>
                <a:ea typeface="Calibri"/>
                <a:cs typeface="Calibri"/>
                <a:sym typeface="Calibri"/>
              </a:rPr>
              <a:t>à l’arborescence des sujets;</a:t>
            </a:r>
            <a:endParaRPr/>
          </a:p>
          <a:p>
            <a:pPr marL="914400" marR="0" lvl="1" indent="-381000" algn="l" rtl="0">
              <a:lnSpc>
                <a:spcPct val="100000"/>
              </a:lnSpc>
              <a:spcBef>
                <a:spcPts val="1000"/>
              </a:spcBef>
              <a:spcAft>
                <a:spcPts val="0"/>
              </a:spcAft>
              <a:buClr>
                <a:srgbClr val="000000"/>
              </a:buClr>
              <a:buSzPts val="2400"/>
              <a:buFont typeface="Calibri"/>
              <a:buChar char="○"/>
            </a:pPr>
            <a:r>
              <a:rPr lang="en" sz="2000" b="0" i="0" u="none" strike="noStrike" cap="none">
                <a:solidFill>
                  <a:srgbClr val="000000"/>
                </a:solidFill>
                <a:latin typeface="Calibri"/>
                <a:ea typeface="Calibri"/>
                <a:cs typeface="Calibri"/>
                <a:sym typeface="Calibri"/>
              </a:rPr>
              <a:t>au sujet principal qu’est la COVID-19, où il aura du sens.</a:t>
            </a:r>
            <a:endParaRPr/>
          </a:p>
          <a:p>
            <a:pPr marL="457200" marR="0" lvl="0" indent="-381000" algn="l" rtl="0">
              <a:lnSpc>
                <a:spcPct val="100000"/>
              </a:lnSpc>
              <a:spcBef>
                <a:spcPts val="1000"/>
              </a:spcBef>
              <a:spcAft>
                <a:spcPts val="1000"/>
              </a:spcAft>
              <a:buClr>
                <a:srgbClr val="000000"/>
              </a:buClr>
              <a:buSzPts val="2400"/>
              <a:buFont typeface="Calibri"/>
              <a:buChar char="●"/>
            </a:pPr>
            <a:r>
              <a:rPr lang="en" sz="2000" b="1" i="0" u="none" strike="noStrike" cap="none">
                <a:solidFill>
                  <a:srgbClr val="000000"/>
                </a:solidFill>
                <a:latin typeface="Calibri"/>
                <a:ea typeface="Calibri"/>
                <a:cs typeface="Calibri"/>
                <a:sym typeface="Calibri"/>
              </a:rPr>
              <a:t>Collaborez avec votre responsable du thème </a:t>
            </a:r>
            <a:r>
              <a:rPr lang="en" sz="2000" b="0" i="0" u="none" strike="noStrike" cap="none">
                <a:solidFill>
                  <a:srgbClr val="000000"/>
                </a:solidFill>
                <a:latin typeface="Calibri"/>
                <a:ea typeface="Calibri"/>
                <a:cs typeface="Calibri"/>
                <a:sym typeface="Calibri"/>
              </a:rPr>
              <a:t>pour déterminer son emplacement. </a:t>
            </a:r>
            <a:endParaRPr/>
          </a:p>
        </p:txBody>
      </p:sp>
      <p:sp>
        <p:nvSpPr>
          <p:cNvPr id="320" name="Google Shape;320;p20"/>
          <p:cNvSpPr txBox="1"/>
          <p:nvPr/>
        </p:nvSpPr>
        <p:spPr>
          <a:xfrm>
            <a:off x="1766963" y="3571509"/>
            <a:ext cx="5214300" cy="59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sng" strike="noStrike" cap="none">
                <a:solidFill>
                  <a:schemeClr val="hlink"/>
                </a:solidFill>
                <a:latin typeface="Arial"/>
                <a:ea typeface="Arial"/>
                <a:cs typeface="Arial"/>
                <a:sym typeface="Arial"/>
                <a:hlinkClick r:id="rId3"/>
              </a:rPr>
              <a:t>Diagramme général d'ÉI </a:t>
            </a:r>
            <a:r>
              <a:rPr lang="en" sz="1600" b="0" i="0" u="sng" strike="noStrike" cap="none">
                <a:solidFill>
                  <a:schemeClr val="hlink"/>
                </a:solidFill>
                <a:latin typeface="Arial"/>
                <a:ea typeface="Arial"/>
                <a:cs typeface="Arial"/>
                <a:sym typeface="Arial"/>
                <a:hlinkClick r:id="rId3"/>
              </a:rPr>
              <a:t>(anglais seulement)</a:t>
            </a:r>
            <a:r>
              <a:rPr lang="en"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sp>
        <p:nvSpPr>
          <p:cNvPr id="321" name="Google Shape;321;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txBox="1"/>
          <p:nvPr/>
        </p:nvSpPr>
        <p:spPr>
          <a:xfrm>
            <a:off x="1074900" y="1240650"/>
            <a:ext cx="6811200" cy="266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rgbClr val="000000"/>
                </a:solidFill>
                <a:latin typeface="Calibri"/>
                <a:ea typeface="Calibri"/>
                <a:cs typeface="Calibri"/>
                <a:sym typeface="Calibri"/>
              </a:rPr>
              <a:t>Des questions?</a:t>
            </a:r>
            <a:endParaRPr sz="3600" b="0" i="0" u="none" strike="noStrike" cap="none">
              <a:solidFill>
                <a:srgbClr val="000000"/>
              </a:solidFill>
              <a:latin typeface="Calibri"/>
              <a:ea typeface="Calibri"/>
              <a:cs typeface="Calibri"/>
              <a:sym typeface="Calibri"/>
            </a:endParaRPr>
          </a:p>
        </p:txBody>
      </p:sp>
      <p:sp>
        <p:nvSpPr>
          <p:cNvPr id="327" name="Google Shape;32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body" idx="1"/>
          </p:nvPr>
        </p:nvSpPr>
        <p:spPr>
          <a:xfrm>
            <a:off x="354900" y="255950"/>
            <a:ext cx="85017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Amener les gens jusqu’à leurs tâches</a:t>
            </a:r>
            <a:endParaRPr sz="3000">
              <a:solidFill>
                <a:srgbClr val="0C343D"/>
              </a:solidFill>
            </a:endParaRPr>
          </a:p>
        </p:txBody>
      </p:sp>
      <p:sp>
        <p:nvSpPr>
          <p:cNvPr id="80" name="Google Shape;80;p3"/>
          <p:cNvSpPr txBox="1"/>
          <p:nvPr/>
        </p:nvSpPr>
        <p:spPr>
          <a:xfrm>
            <a:off x="496125" y="1240575"/>
            <a:ext cx="8160900" cy="340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 name="Google Shape;81;p3"/>
          <p:cNvSpPr txBox="1"/>
          <p:nvPr/>
        </p:nvSpPr>
        <p:spPr>
          <a:xfrm>
            <a:off x="3189375" y="4144875"/>
            <a:ext cx="2774400" cy="811500"/>
          </a:xfrm>
          <a:prstGeom prst="rect">
            <a:avLst/>
          </a:prstGeom>
          <a:solidFill>
            <a:srgbClr val="FFFFFF"/>
          </a:solid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Programme ou service</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(tâche)</a:t>
            </a:r>
            <a:endParaRPr sz="1800" b="1" i="0" u="none" strike="noStrike" cap="none">
              <a:solidFill>
                <a:srgbClr val="000000"/>
              </a:solidFill>
              <a:latin typeface="Arial"/>
              <a:ea typeface="Arial"/>
              <a:cs typeface="Arial"/>
              <a:sym typeface="Arial"/>
            </a:endParaRPr>
          </a:p>
        </p:txBody>
      </p:sp>
      <p:sp>
        <p:nvSpPr>
          <p:cNvPr id="82" name="Google Shape;82;p3"/>
          <p:cNvSpPr txBox="1"/>
          <p:nvPr/>
        </p:nvSpPr>
        <p:spPr>
          <a:xfrm>
            <a:off x="702457" y="1484613"/>
            <a:ext cx="20664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Canada.ca/coronavirus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3" name="Google Shape;83;p3"/>
          <p:cNvCxnSpPr/>
          <p:nvPr/>
        </p:nvCxnSpPr>
        <p:spPr>
          <a:xfrm>
            <a:off x="437025" y="3556221"/>
            <a:ext cx="7844100" cy="0"/>
          </a:xfrm>
          <a:prstGeom prst="straightConnector1">
            <a:avLst/>
          </a:prstGeom>
          <a:noFill/>
          <a:ln w="9525" cap="flat" cmpd="sng">
            <a:solidFill>
              <a:srgbClr val="595959"/>
            </a:solidFill>
            <a:prstDash val="dash"/>
            <a:round/>
            <a:headEnd type="none" w="sm" len="sm"/>
            <a:tailEnd type="none" w="sm" len="sm"/>
          </a:ln>
        </p:spPr>
      </p:cxnSp>
      <p:sp>
        <p:nvSpPr>
          <p:cNvPr id="84" name="Google Shape;84;p3"/>
          <p:cNvSpPr txBox="1"/>
          <p:nvPr/>
        </p:nvSpPr>
        <p:spPr>
          <a:xfrm>
            <a:off x="675625" y="2341275"/>
            <a:ext cx="21195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Sous-section COVID-19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txBox="1"/>
          <p:nvPr/>
        </p:nvSpPr>
        <p:spPr>
          <a:xfrm>
            <a:off x="3845873" y="1963113"/>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Thème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txBox="1"/>
          <p:nvPr/>
        </p:nvSpPr>
        <p:spPr>
          <a:xfrm>
            <a:off x="3829036" y="2553279"/>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Sujet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7" name="Google Shape;87;p3"/>
          <p:cNvCxnSpPr>
            <a:stCxn id="82" idx="2"/>
            <a:endCxn id="84" idx="0"/>
          </p:cNvCxnSpPr>
          <p:nvPr/>
        </p:nvCxnSpPr>
        <p:spPr>
          <a:xfrm flipH="1">
            <a:off x="1735357" y="1864413"/>
            <a:ext cx="300" cy="477000"/>
          </a:xfrm>
          <a:prstGeom prst="straightConnector1">
            <a:avLst/>
          </a:prstGeom>
          <a:noFill/>
          <a:ln w="9525" cap="flat" cmpd="sng">
            <a:solidFill>
              <a:srgbClr val="595959"/>
            </a:solidFill>
            <a:prstDash val="solid"/>
            <a:round/>
            <a:headEnd type="none" w="sm" len="sm"/>
            <a:tailEnd type="triangle" w="med" len="med"/>
          </a:ln>
        </p:spPr>
      </p:cxnSp>
      <p:cxnSp>
        <p:nvCxnSpPr>
          <p:cNvPr id="88" name="Google Shape;88;p3"/>
          <p:cNvCxnSpPr>
            <a:stCxn id="85" idx="2"/>
            <a:endCxn id="86" idx="0"/>
          </p:cNvCxnSpPr>
          <p:nvPr/>
        </p:nvCxnSpPr>
        <p:spPr>
          <a:xfrm flipH="1">
            <a:off x="4554623" y="2342913"/>
            <a:ext cx="16800" cy="210300"/>
          </a:xfrm>
          <a:prstGeom prst="straightConnector1">
            <a:avLst/>
          </a:prstGeom>
          <a:noFill/>
          <a:ln w="9525" cap="flat" cmpd="sng">
            <a:solidFill>
              <a:srgbClr val="595959"/>
            </a:solidFill>
            <a:prstDash val="solid"/>
            <a:round/>
            <a:headEnd type="none" w="sm" len="sm"/>
            <a:tailEnd type="triangle" w="med" len="med"/>
          </a:ln>
        </p:spPr>
      </p:cxnSp>
      <p:cxnSp>
        <p:nvCxnSpPr>
          <p:cNvPr id="89" name="Google Shape;89;p3"/>
          <p:cNvCxnSpPr>
            <a:stCxn id="86" idx="2"/>
            <a:endCxn id="81" idx="0"/>
          </p:cNvCxnSpPr>
          <p:nvPr/>
        </p:nvCxnSpPr>
        <p:spPr>
          <a:xfrm>
            <a:off x="4554586" y="2933079"/>
            <a:ext cx="21900" cy="1211700"/>
          </a:xfrm>
          <a:prstGeom prst="straightConnector1">
            <a:avLst/>
          </a:prstGeom>
          <a:noFill/>
          <a:ln w="9525" cap="flat" cmpd="sng">
            <a:solidFill>
              <a:srgbClr val="595959"/>
            </a:solidFill>
            <a:prstDash val="solid"/>
            <a:round/>
            <a:headEnd type="none" w="sm" len="sm"/>
            <a:tailEnd type="triangle" w="med" len="med"/>
          </a:ln>
        </p:spPr>
      </p:cxnSp>
      <p:cxnSp>
        <p:nvCxnSpPr>
          <p:cNvPr id="90" name="Google Shape;90;p3"/>
          <p:cNvCxnSpPr>
            <a:stCxn id="84" idx="2"/>
            <a:endCxn id="81" idx="0"/>
          </p:cNvCxnSpPr>
          <p:nvPr/>
        </p:nvCxnSpPr>
        <p:spPr>
          <a:xfrm>
            <a:off x="1735375" y="2721075"/>
            <a:ext cx="2841300" cy="1423800"/>
          </a:xfrm>
          <a:prstGeom prst="straightConnector1">
            <a:avLst/>
          </a:prstGeom>
          <a:noFill/>
          <a:ln w="9525" cap="flat" cmpd="sng">
            <a:solidFill>
              <a:srgbClr val="595959"/>
            </a:solidFill>
            <a:prstDash val="solid"/>
            <a:round/>
            <a:headEnd type="none" w="sm" len="sm"/>
            <a:tailEnd type="triangle" w="med" len="med"/>
          </a:ln>
        </p:spPr>
      </p:cxnSp>
      <p:sp>
        <p:nvSpPr>
          <p:cNvPr id="91" name="Google Shape;91;p3"/>
          <p:cNvSpPr txBox="1"/>
          <p:nvPr/>
        </p:nvSpPr>
        <p:spPr>
          <a:xfrm rot="-5400000">
            <a:off x="-625275" y="176205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Navigation</a:t>
            </a:r>
            <a:endParaRPr sz="1400" b="0" i="0" u="none" strike="noStrike" cap="none">
              <a:solidFill>
                <a:srgbClr val="000000"/>
              </a:solidFill>
              <a:latin typeface="Arial"/>
              <a:ea typeface="Arial"/>
              <a:cs typeface="Arial"/>
              <a:sym typeface="Arial"/>
            </a:endParaRPr>
          </a:p>
        </p:txBody>
      </p:sp>
      <p:sp>
        <p:nvSpPr>
          <p:cNvPr id="92" name="Google Shape;92;p3"/>
          <p:cNvSpPr txBox="1"/>
          <p:nvPr/>
        </p:nvSpPr>
        <p:spPr>
          <a:xfrm rot="-5400000">
            <a:off x="-625275" y="3944400"/>
            <a:ext cx="1863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Destination</a:t>
            </a:r>
            <a:endParaRPr sz="1400" b="0" i="0" u="none" strike="noStrike" cap="none">
              <a:solidFill>
                <a:srgbClr val="000000"/>
              </a:solidFill>
              <a:latin typeface="Arial"/>
              <a:ea typeface="Arial"/>
              <a:cs typeface="Arial"/>
              <a:sym typeface="Arial"/>
            </a:endParaRPr>
          </a:p>
        </p:txBody>
      </p:sp>
      <p:sp>
        <p:nvSpPr>
          <p:cNvPr id="93" name="Google Shape;93;p3"/>
          <p:cNvSpPr txBox="1"/>
          <p:nvPr/>
        </p:nvSpPr>
        <p:spPr>
          <a:xfrm>
            <a:off x="3829036" y="1355196"/>
            <a:ext cx="1451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Canada.ca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4" name="Google Shape;94;p3"/>
          <p:cNvCxnSpPr>
            <a:stCxn id="93" idx="2"/>
            <a:endCxn id="85" idx="0"/>
          </p:cNvCxnSpPr>
          <p:nvPr/>
        </p:nvCxnSpPr>
        <p:spPr>
          <a:xfrm>
            <a:off x="4554586" y="1734996"/>
            <a:ext cx="16800" cy="228000"/>
          </a:xfrm>
          <a:prstGeom prst="straightConnector1">
            <a:avLst/>
          </a:prstGeom>
          <a:noFill/>
          <a:ln w="9525" cap="flat" cmpd="sng">
            <a:solidFill>
              <a:schemeClr val="dk2"/>
            </a:solidFill>
            <a:prstDash val="solid"/>
            <a:round/>
            <a:headEnd type="none" w="sm" len="sm"/>
            <a:tailEnd type="triangle" w="med" len="med"/>
          </a:ln>
        </p:spPr>
      </p:cxnSp>
      <p:sp>
        <p:nvSpPr>
          <p:cNvPr id="95" name="Google Shape;95;p3"/>
          <p:cNvSpPr txBox="1"/>
          <p:nvPr/>
        </p:nvSpPr>
        <p:spPr>
          <a:xfrm>
            <a:off x="6145725" y="1323284"/>
            <a:ext cx="24675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Ministères et organismes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txBox="1"/>
          <p:nvPr/>
        </p:nvSpPr>
        <p:spPr>
          <a:xfrm>
            <a:off x="6101925" y="2153013"/>
            <a:ext cx="2555100" cy="379800"/>
          </a:xfrm>
          <a:prstGeom prst="rect">
            <a:avLst/>
          </a:prstGeom>
          <a:solidFill>
            <a:srgbClr val="FFFFFF"/>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b="0" i="0" u="none" strike="noStrike" cap="none">
                <a:solidFill>
                  <a:schemeClr val="dk1"/>
                </a:solidFill>
                <a:latin typeface="Arial"/>
                <a:ea typeface="Arial"/>
                <a:cs typeface="Arial"/>
                <a:sym typeface="Arial"/>
              </a:rPr>
              <a:t>Page d'accueil institutionnelle</a:t>
            </a:r>
            <a:endParaRPr sz="1400" b="0" i="0" u="none" strike="noStrike" cap="none">
              <a:solidFill>
                <a:srgbClr val="000000"/>
              </a:solidFill>
              <a:latin typeface="Arial"/>
              <a:ea typeface="Arial"/>
              <a:cs typeface="Arial"/>
              <a:sym typeface="Arial"/>
            </a:endParaRPr>
          </a:p>
        </p:txBody>
      </p:sp>
      <p:cxnSp>
        <p:nvCxnSpPr>
          <p:cNvPr id="97" name="Google Shape;97;p3"/>
          <p:cNvCxnSpPr>
            <a:stCxn id="95" idx="2"/>
            <a:endCxn id="96" idx="0"/>
          </p:cNvCxnSpPr>
          <p:nvPr/>
        </p:nvCxnSpPr>
        <p:spPr>
          <a:xfrm>
            <a:off x="7379475" y="1703084"/>
            <a:ext cx="0" cy="450000"/>
          </a:xfrm>
          <a:prstGeom prst="straightConnector1">
            <a:avLst/>
          </a:prstGeom>
          <a:noFill/>
          <a:ln w="9525" cap="flat" cmpd="sng">
            <a:solidFill>
              <a:schemeClr val="dk2"/>
            </a:solidFill>
            <a:prstDash val="solid"/>
            <a:round/>
            <a:headEnd type="none" w="sm" len="sm"/>
            <a:tailEnd type="triangle" w="med" len="med"/>
          </a:ln>
        </p:spPr>
      </p:cxnSp>
      <p:cxnSp>
        <p:nvCxnSpPr>
          <p:cNvPr id="98" name="Google Shape;98;p3"/>
          <p:cNvCxnSpPr>
            <a:stCxn id="96" idx="2"/>
            <a:endCxn id="81" idx="0"/>
          </p:cNvCxnSpPr>
          <p:nvPr/>
        </p:nvCxnSpPr>
        <p:spPr>
          <a:xfrm flipH="1">
            <a:off x="4576575" y="2532813"/>
            <a:ext cx="2802900" cy="1612200"/>
          </a:xfrm>
          <a:prstGeom prst="straightConnector1">
            <a:avLst/>
          </a:prstGeom>
          <a:noFill/>
          <a:ln w="9525" cap="flat" cmpd="sng">
            <a:solidFill>
              <a:schemeClr val="dk2"/>
            </a:solidFill>
            <a:prstDash val="solid"/>
            <a:round/>
            <a:headEnd type="none" w="sm" len="sm"/>
            <a:tailEnd type="triangle" w="med" len="med"/>
          </a:ln>
        </p:spPr>
      </p:cxnSp>
      <p:sp>
        <p:nvSpPr>
          <p:cNvPr id="99" name="Google Shape;99;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354900" y="255950"/>
            <a:ext cx="85017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Questions prioritaires à résoudre</a:t>
            </a:r>
            <a:endParaRPr sz="3000">
              <a:solidFill>
                <a:srgbClr val="0C343D"/>
              </a:solidFill>
            </a:endParaRPr>
          </a:p>
        </p:txBody>
      </p:sp>
      <p:sp>
        <p:nvSpPr>
          <p:cNvPr id="105" name="Google Shape;105;p4"/>
          <p:cNvSpPr txBox="1"/>
          <p:nvPr/>
        </p:nvSpPr>
        <p:spPr>
          <a:xfrm>
            <a:off x="496125" y="1316775"/>
            <a:ext cx="8160900" cy="2526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Arial"/>
              <a:buAutoNum type="arabicPeriod"/>
            </a:pPr>
            <a:r>
              <a:rPr lang="en" sz="2400" b="0" i="0" u="none" strike="noStrike" cap="none">
                <a:solidFill>
                  <a:srgbClr val="000000"/>
                </a:solidFill>
                <a:latin typeface="Arial"/>
                <a:ea typeface="Arial"/>
                <a:cs typeface="Arial"/>
                <a:sym typeface="Arial"/>
              </a:rPr>
              <a:t>Aucune information sur les pages de services spécifiques (par exemple : prestations régulières de l’assurance-emploi, ACE, CTPS, programme de travail partagé)</a:t>
            </a:r>
            <a:endParaRPr sz="2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AutoNum type="arabicPeriod"/>
            </a:pPr>
            <a:r>
              <a:rPr lang="en" sz="2400" b="0" i="0" u="none" strike="noStrike" cap="none">
                <a:solidFill>
                  <a:srgbClr val="000000"/>
                </a:solidFill>
                <a:latin typeface="Arial"/>
                <a:ea typeface="Arial"/>
                <a:cs typeface="Arial"/>
                <a:sym typeface="Arial"/>
              </a:rPr>
              <a:t>Duplication inutile d’informations de haut niveau</a:t>
            </a:r>
            <a:endParaRPr sz="2400" b="0" i="0" u="none" strike="noStrike" cap="none">
              <a:solidFill>
                <a:srgbClr val="000000"/>
              </a:solidFill>
              <a:latin typeface="Arial"/>
              <a:ea typeface="Arial"/>
              <a:cs typeface="Arial"/>
              <a:sym typeface="Arial"/>
            </a:endParaRPr>
          </a:p>
        </p:txBody>
      </p:sp>
      <p:sp>
        <p:nvSpPr>
          <p:cNvPr id="106" name="Google Shape;106;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body" idx="1"/>
          </p:nvPr>
        </p:nvSpPr>
        <p:spPr>
          <a:xfrm>
            <a:off x="354900" y="255950"/>
            <a:ext cx="85017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3000">
                <a:solidFill>
                  <a:srgbClr val="0C343D"/>
                </a:solidFill>
              </a:rPr>
              <a:t>Approche : Ordre des mises à jour</a:t>
            </a:r>
            <a:endParaRPr sz="3000">
              <a:solidFill>
                <a:srgbClr val="0C343D"/>
              </a:solidFill>
            </a:endParaRPr>
          </a:p>
        </p:txBody>
      </p:sp>
      <p:sp>
        <p:nvSpPr>
          <p:cNvPr id="112" name="Google Shape;112;p5"/>
          <p:cNvSpPr/>
          <p:nvPr/>
        </p:nvSpPr>
        <p:spPr>
          <a:xfrm>
            <a:off x="113531" y="1582725"/>
            <a:ext cx="1789409" cy="556800"/>
          </a:xfrm>
          <a:prstGeom prst="chevron">
            <a:avLst>
              <a:gd name="adj" fmla="val 50000"/>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1. Annonce</a:t>
            </a:r>
            <a:endParaRPr sz="1400" b="1" i="0" u="none" strike="noStrike" cap="none">
              <a:solidFill>
                <a:srgbClr val="000000"/>
              </a:solidFill>
              <a:latin typeface="Arial"/>
              <a:ea typeface="Arial"/>
              <a:cs typeface="Arial"/>
              <a:sym typeface="Arial"/>
            </a:endParaRPr>
          </a:p>
        </p:txBody>
      </p:sp>
      <p:sp>
        <p:nvSpPr>
          <p:cNvPr id="113" name="Google Shape;113;p5"/>
          <p:cNvSpPr/>
          <p:nvPr/>
        </p:nvSpPr>
        <p:spPr>
          <a:xfrm>
            <a:off x="1622854" y="1582725"/>
            <a:ext cx="2920313" cy="556800"/>
          </a:xfrm>
          <a:prstGeom prst="chevron">
            <a:avLst>
              <a:gd name="adj"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2. Résumé de haut niveau</a:t>
            </a:r>
            <a:endParaRPr sz="1400" b="1" i="0" u="none" strike="noStrike" cap="none">
              <a:solidFill>
                <a:srgbClr val="000000"/>
              </a:solidFill>
              <a:latin typeface="Arial"/>
              <a:ea typeface="Arial"/>
              <a:cs typeface="Arial"/>
              <a:sym typeface="Arial"/>
            </a:endParaRPr>
          </a:p>
        </p:txBody>
      </p:sp>
      <p:sp>
        <p:nvSpPr>
          <p:cNvPr id="114" name="Google Shape;114;p5"/>
          <p:cNvSpPr/>
          <p:nvPr/>
        </p:nvSpPr>
        <p:spPr>
          <a:xfrm>
            <a:off x="4220850" y="1582725"/>
            <a:ext cx="2287042" cy="556800"/>
          </a:xfrm>
          <a:prstGeom prst="chevron">
            <a:avLst>
              <a:gd name="adj"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3. Résumé détaillé</a:t>
            </a:r>
            <a:endParaRPr sz="1400" b="1" i="0" u="none" strike="noStrike" cap="none">
              <a:solidFill>
                <a:srgbClr val="000000"/>
              </a:solidFill>
              <a:latin typeface="Arial"/>
              <a:ea typeface="Arial"/>
              <a:cs typeface="Arial"/>
              <a:sym typeface="Arial"/>
            </a:endParaRPr>
          </a:p>
        </p:txBody>
      </p:sp>
      <p:sp>
        <p:nvSpPr>
          <p:cNvPr id="115" name="Google Shape;115;p5"/>
          <p:cNvSpPr/>
          <p:nvPr/>
        </p:nvSpPr>
        <p:spPr>
          <a:xfrm>
            <a:off x="6120713" y="1582725"/>
            <a:ext cx="2837935" cy="556800"/>
          </a:xfrm>
          <a:prstGeom prst="chevron">
            <a:avLst>
              <a:gd name="adj"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4. Mise à jour du service</a:t>
            </a:r>
            <a:endParaRPr sz="1400" b="1" i="0" u="none" strike="noStrike" cap="none">
              <a:solidFill>
                <a:srgbClr val="000000"/>
              </a:solidFill>
              <a:latin typeface="Arial"/>
              <a:ea typeface="Arial"/>
              <a:cs typeface="Arial"/>
              <a:sym typeface="Arial"/>
            </a:endParaRPr>
          </a:p>
        </p:txBody>
      </p:sp>
      <p:sp>
        <p:nvSpPr>
          <p:cNvPr id="116" name="Google Shape;116;p5"/>
          <p:cNvSpPr txBox="1"/>
          <p:nvPr/>
        </p:nvSpPr>
        <p:spPr>
          <a:xfrm>
            <a:off x="283950" y="2352225"/>
            <a:ext cx="1549200" cy="99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
          <p:cNvSpPr txBox="1"/>
          <p:nvPr/>
        </p:nvSpPr>
        <p:spPr>
          <a:xfrm>
            <a:off x="594417" y="2623925"/>
            <a:ext cx="7897500" cy="202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Arial"/>
                <a:ea typeface="Arial"/>
                <a:cs typeface="Arial"/>
                <a:sym typeface="Arial"/>
              </a:rPr>
              <a:t>Objectif :</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Mettre progressivement à la disposition des citoyens un contenu plus détaillé et axé sur les tâches</a:t>
            </a:r>
            <a:endParaRPr sz="2400" b="0" i="0" u="none" strike="noStrike" cap="none">
              <a:solidFill>
                <a:srgbClr val="000000"/>
              </a:solidFill>
              <a:latin typeface="Arial"/>
              <a:ea typeface="Arial"/>
              <a:cs typeface="Arial"/>
              <a:sym typeface="Arial"/>
            </a:endParaRPr>
          </a:p>
        </p:txBody>
      </p:sp>
      <p:sp>
        <p:nvSpPr>
          <p:cNvPr id="118" name="Google Shape;118;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body" idx="1"/>
          </p:nvPr>
        </p:nvSpPr>
        <p:spPr>
          <a:xfrm>
            <a:off x="414818" y="250997"/>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2600">
                <a:solidFill>
                  <a:srgbClr val="0C343D"/>
                </a:solidFill>
              </a:rPr>
              <a:t>PCU - Étape 1 - Communiqué</a:t>
            </a:r>
            <a:endParaRPr sz="2600">
              <a:solidFill>
                <a:srgbClr val="0C343D"/>
              </a:solidFill>
            </a:endParaRPr>
          </a:p>
          <a:p>
            <a:pPr marL="0" lvl="0" indent="0" algn="l" rtl="0">
              <a:lnSpc>
                <a:spcPct val="100000"/>
              </a:lnSpc>
              <a:spcBef>
                <a:spcPts val="720"/>
              </a:spcBef>
              <a:spcAft>
                <a:spcPts val="0"/>
              </a:spcAft>
              <a:buSzPts val="3600"/>
              <a:buNone/>
            </a:pPr>
            <a:endParaRPr sz="3000">
              <a:solidFill>
                <a:srgbClr val="0C343D"/>
              </a:solidFill>
            </a:endParaRPr>
          </a:p>
        </p:txBody>
      </p:sp>
      <p:sp>
        <p:nvSpPr>
          <p:cNvPr id="124" name="Google Shape;124;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pic>
        <p:nvPicPr>
          <p:cNvPr id="125" name="Google Shape;125;p6"/>
          <p:cNvPicPr preferRelativeResize="0"/>
          <p:nvPr/>
        </p:nvPicPr>
        <p:blipFill rotWithShape="1">
          <a:blip r:embed="rId3">
            <a:alphaModFix/>
          </a:blip>
          <a:srcRect/>
          <a:stretch/>
        </p:blipFill>
        <p:spPr>
          <a:xfrm>
            <a:off x="182013" y="928217"/>
            <a:ext cx="7306533" cy="39706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2600">
                <a:solidFill>
                  <a:srgbClr val="0C343D"/>
                </a:solidFill>
              </a:rPr>
              <a:t>PCU – Étape 2 – Sommaire de haut niveau</a:t>
            </a:r>
            <a:endParaRPr sz="3000">
              <a:solidFill>
                <a:srgbClr val="0C343D"/>
              </a:solidFill>
            </a:endParaRPr>
          </a:p>
        </p:txBody>
      </p:sp>
      <p:pic>
        <p:nvPicPr>
          <p:cNvPr id="131" name="Google Shape;131;p7"/>
          <p:cNvPicPr preferRelativeResize="0"/>
          <p:nvPr/>
        </p:nvPicPr>
        <p:blipFill rotWithShape="1">
          <a:blip r:embed="rId3">
            <a:alphaModFix/>
          </a:blip>
          <a:srcRect/>
          <a:stretch/>
        </p:blipFill>
        <p:spPr>
          <a:xfrm>
            <a:off x="280476" y="1111401"/>
            <a:ext cx="8097299" cy="3270462"/>
          </a:xfrm>
          <a:prstGeom prst="rect">
            <a:avLst/>
          </a:prstGeom>
          <a:noFill/>
          <a:ln w="9525" cap="flat" cmpd="sng">
            <a:solidFill>
              <a:schemeClr val="accent1"/>
            </a:solidFill>
            <a:prstDash val="solid"/>
            <a:round/>
            <a:headEnd type="none" w="sm" len="sm"/>
            <a:tailEnd type="none" w="sm" len="sm"/>
          </a:ln>
          <a:effectLst>
            <a:outerShdw blurRad="57150" dist="19050" dir="5400000" algn="bl" rotWithShape="0">
              <a:srgbClr val="000000">
                <a:alpha val="49803"/>
              </a:srgbClr>
            </a:outerShdw>
          </a:effectLst>
        </p:spPr>
      </p:pic>
      <p:sp>
        <p:nvSpPr>
          <p:cNvPr id="132" name="Google Shape;132;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2600">
                <a:solidFill>
                  <a:srgbClr val="0C343D"/>
                </a:solidFill>
              </a:rPr>
              <a:t>PCU - Étape 3 – Résumé détaillé</a:t>
            </a:r>
            <a:endParaRPr sz="2600">
              <a:solidFill>
                <a:srgbClr val="0C343D"/>
              </a:solidFill>
            </a:endParaRPr>
          </a:p>
          <a:p>
            <a:pPr marL="0" lvl="0" indent="0" algn="l" rtl="0">
              <a:lnSpc>
                <a:spcPct val="100000"/>
              </a:lnSpc>
              <a:spcBef>
                <a:spcPts val="720"/>
              </a:spcBef>
              <a:spcAft>
                <a:spcPts val="0"/>
              </a:spcAft>
              <a:buSzPts val="3600"/>
              <a:buNone/>
            </a:pPr>
            <a:endParaRPr sz="3000">
              <a:solidFill>
                <a:srgbClr val="0C343D"/>
              </a:solidFill>
            </a:endParaRPr>
          </a:p>
        </p:txBody>
      </p:sp>
      <p:pic>
        <p:nvPicPr>
          <p:cNvPr id="138" name="Google Shape;138;p8"/>
          <p:cNvPicPr preferRelativeResize="0"/>
          <p:nvPr/>
        </p:nvPicPr>
        <p:blipFill rotWithShape="1">
          <a:blip r:embed="rId3">
            <a:alphaModFix/>
          </a:blip>
          <a:srcRect/>
          <a:stretch/>
        </p:blipFill>
        <p:spPr>
          <a:xfrm>
            <a:off x="405750" y="1274819"/>
            <a:ext cx="5869550" cy="1167975"/>
          </a:xfrm>
          <a:prstGeom prst="rect">
            <a:avLst/>
          </a:prstGeom>
          <a:noFill/>
          <a:ln>
            <a:noFill/>
          </a:ln>
          <a:effectLst>
            <a:outerShdw blurRad="57150" dist="19050" dir="5400000" algn="bl" rotWithShape="0">
              <a:srgbClr val="000000">
                <a:alpha val="49803"/>
              </a:srgbClr>
            </a:outerShdw>
          </a:effectLst>
        </p:spPr>
      </p:pic>
      <p:sp>
        <p:nvSpPr>
          <p:cNvPr id="139" name="Google Shape;139;p8"/>
          <p:cNvSpPr txBox="1"/>
          <p:nvPr/>
        </p:nvSpPr>
        <p:spPr>
          <a:xfrm>
            <a:off x="336275" y="844075"/>
            <a:ext cx="4168500" cy="33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Sommaire de haut niveau révisé</a:t>
            </a:r>
            <a:endParaRPr sz="1800" b="1" i="0" u="none" strike="noStrike" cap="none">
              <a:solidFill>
                <a:srgbClr val="000000"/>
              </a:solidFill>
              <a:latin typeface="Arial"/>
              <a:ea typeface="Arial"/>
              <a:cs typeface="Arial"/>
              <a:sym typeface="Arial"/>
            </a:endParaRPr>
          </a:p>
        </p:txBody>
      </p:sp>
      <p:pic>
        <p:nvPicPr>
          <p:cNvPr id="140" name="Google Shape;140;p8"/>
          <p:cNvPicPr preferRelativeResize="0"/>
          <p:nvPr/>
        </p:nvPicPr>
        <p:blipFill rotWithShape="1">
          <a:blip r:embed="rId4">
            <a:alphaModFix/>
          </a:blip>
          <a:srcRect/>
          <a:stretch/>
        </p:blipFill>
        <p:spPr>
          <a:xfrm>
            <a:off x="3340525" y="2553329"/>
            <a:ext cx="4540300" cy="2503925"/>
          </a:xfrm>
          <a:prstGeom prst="rect">
            <a:avLst/>
          </a:prstGeom>
          <a:noFill/>
          <a:ln>
            <a:noFill/>
          </a:ln>
          <a:effectLst>
            <a:outerShdw blurRad="57150" dist="19050" dir="5400000" algn="bl" rotWithShape="0">
              <a:srgbClr val="000000">
                <a:alpha val="49803"/>
              </a:srgbClr>
            </a:outerShdw>
          </a:effectLst>
        </p:spPr>
      </p:pic>
      <p:sp>
        <p:nvSpPr>
          <p:cNvPr id="141" name="Google Shape;141;p8"/>
          <p:cNvSpPr txBox="1"/>
          <p:nvPr/>
        </p:nvSpPr>
        <p:spPr>
          <a:xfrm>
            <a:off x="941275" y="3563750"/>
            <a:ext cx="2274900" cy="4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Résumé détaillé</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42" name="Google Shape;142;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body" idx="1"/>
          </p:nvPr>
        </p:nvSpPr>
        <p:spPr>
          <a:xfrm>
            <a:off x="280475" y="244674"/>
            <a:ext cx="8097300" cy="5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ts val="0"/>
              </a:spcAft>
              <a:buSzPts val="3600"/>
              <a:buNone/>
            </a:pPr>
            <a:r>
              <a:rPr lang="en" sz="2600">
                <a:solidFill>
                  <a:srgbClr val="0C343D"/>
                </a:solidFill>
              </a:rPr>
              <a:t>PCU - Étape 4 (ébauche) – Modèle de lancement d’un service</a:t>
            </a:r>
            <a:endParaRPr sz="2600">
              <a:solidFill>
                <a:srgbClr val="0C343D"/>
              </a:solidFill>
            </a:endParaRPr>
          </a:p>
          <a:p>
            <a:pPr marL="0" lvl="0" indent="0" algn="l" rtl="0">
              <a:lnSpc>
                <a:spcPct val="100000"/>
              </a:lnSpc>
              <a:spcBef>
                <a:spcPts val="720"/>
              </a:spcBef>
              <a:spcAft>
                <a:spcPts val="0"/>
              </a:spcAft>
              <a:buSzPts val="3600"/>
              <a:buNone/>
            </a:pPr>
            <a:endParaRPr sz="3000">
              <a:solidFill>
                <a:srgbClr val="0C343D"/>
              </a:solidFill>
            </a:endParaRPr>
          </a:p>
        </p:txBody>
      </p:sp>
      <p:pic>
        <p:nvPicPr>
          <p:cNvPr id="148" name="Google Shape;148;p9"/>
          <p:cNvPicPr preferRelativeResize="0"/>
          <p:nvPr/>
        </p:nvPicPr>
        <p:blipFill rotWithShape="1">
          <a:blip r:embed="rId3">
            <a:alphaModFix/>
          </a:blip>
          <a:srcRect/>
          <a:stretch/>
        </p:blipFill>
        <p:spPr>
          <a:xfrm>
            <a:off x="535879" y="1215126"/>
            <a:ext cx="8005477" cy="3605701"/>
          </a:xfrm>
          <a:prstGeom prst="rect">
            <a:avLst/>
          </a:prstGeom>
          <a:noFill/>
          <a:ln>
            <a:noFill/>
          </a:ln>
        </p:spPr>
      </p:pic>
      <p:sp>
        <p:nvSpPr>
          <p:cNvPr id="149" name="Google Shape;149;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1111</Words>
  <Application>Microsoft Office PowerPoint</Application>
  <PresentationFormat>On-screen Show (16:9)</PresentationFormat>
  <Paragraphs>169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Simple Light</vt:lpstr>
      <vt:lpstr>COVID-19  Intégration des annonces dans le contenu 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Intégration des annonces dans le contenu Web</dc:title>
  <dc:creator>ARIANNA MERRITT</dc:creator>
  <cp:lastModifiedBy>MERRITT</cp:lastModifiedBy>
  <cp:revision>1</cp:revision>
  <dcterms:modified xsi:type="dcterms:W3CDTF">2020-04-08T17:56:00Z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iteId">
    <vt:lpwstr>6397df10-4595-4047-9c4f-03311282152b</vt:lpwstr>
  </property>
  <property fmtid="{D5CDD505-2E9C-101B-9397-08002B2CF9AE}" pid="4" name="MSIP_Label_3d0ca00b-3f0e-465a-aac7-1a6a22fcea40_Owner">
    <vt:lpwstr>YOUMEGHA@tbs-sct.gc.ca</vt:lpwstr>
  </property>
  <property fmtid="{D5CDD505-2E9C-101B-9397-08002B2CF9AE}" pid="5" name="MSIP_Label_3d0ca00b-3f0e-465a-aac7-1a6a22fcea40_SetDate">
    <vt:lpwstr>2020-04-04T15:14:49.4342063Z</vt:lpwstr>
  </property>
  <property fmtid="{D5CDD505-2E9C-101B-9397-08002B2CF9AE}" pid="6" name="MSIP_Label_3d0ca00b-3f0e-465a-aac7-1a6a22fcea40_Name">
    <vt:lpwstr>UNCLASSIFIED</vt:lpwstr>
  </property>
  <property fmtid="{D5CDD505-2E9C-101B-9397-08002B2CF9AE}" pid="7" name="MSIP_Label_3d0ca00b-3f0e-465a-aac7-1a6a22fcea40_Application">
    <vt:lpwstr>Microsoft Azure Information Protection</vt:lpwstr>
  </property>
  <property fmtid="{D5CDD505-2E9C-101B-9397-08002B2CF9AE}" pid="8" name="MSIP_Label_3d0ca00b-3f0e-465a-aac7-1a6a22fcea40_ActionId">
    <vt:lpwstr>9ea349b1-1fed-4c7c-8491-52148b65d1ce</vt:lpwstr>
  </property>
  <property fmtid="{D5CDD505-2E9C-101B-9397-08002B2CF9AE}" pid="9" name="MSIP_Label_3d0ca00b-3f0e-465a-aac7-1a6a22fcea40_Extended_MSFT_Method">
    <vt:lpwstr>Manual</vt:lpwstr>
  </property>
  <property fmtid="{D5CDD505-2E9C-101B-9397-08002B2CF9AE}" pid="10" name="Sensitivity">
    <vt:lpwstr>UNCLASSIFIED</vt:lpwstr>
  </property>
</Properties>
</file>