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2.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 id="2147484074" r:id="rId5"/>
  </p:sldMasterIdLst>
  <p:notesMasterIdLst>
    <p:notesMasterId r:id="rId19"/>
  </p:notesMasterIdLst>
  <p:handoutMasterIdLst>
    <p:handoutMasterId r:id="rId20"/>
  </p:handoutMasterIdLst>
  <p:sldIdLst>
    <p:sldId id="2134806511" r:id="rId6"/>
    <p:sldId id="2134806372" r:id="rId7"/>
    <p:sldId id="2134806457" r:id="rId8"/>
    <p:sldId id="2134806394" r:id="rId9"/>
    <p:sldId id="2134806392" r:id="rId10"/>
    <p:sldId id="2134806504" r:id="rId11"/>
    <p:sldId id="2134806396" r:id="rId12"/>
    <p:sldId id="2134806461" r:id="rId13"/>
    <p:sldId id="2134806402" r:id="rId14"/>
    <p:sldId id="2134806430" r:id="rId15"/>
    <p:sldId id="2134806401" r:id="rId16"/>
    <p:sldId id="2134806506" r:id="rId17"/>
    <p:sldId id="1637156947" r:id="rId18"/>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Report" id="{2E96C32F-3485-4EF1-B268-E4EEC0171CD0}">
          <p14:sldIdLst>
            <p14:sldId id="2134806511"/>
            <p14:sldId id="2134806372"/>
            <p14:sldId id="2134806457"/>
            <p14:sldId id="2134806394"/>
            <p14:sldId id="2134806392"/>
            <p14:sldId id="2134806504"/>
            <p14:sldId id="2134806396"/>
            <p14:sldId id="2134806461"/>
            <p14:sldId id="2134806402"/>
            <p14:sldId id="2134806430"/>
            <p14:sldId id="2134806401"/>
            <p14:sldId id="2134806506"/>
            <p14:sldId id="16371569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2A232B-22C9-712D-A558-2226BA118538}" name="Ritzmann, Claire" initials="RC" userId="S::Claire.Ritzmann@edelmanDXI.com::028a69d1-d98e-4b7d-bed6-c32906221540" providerId="AD"/>
  <p188:author id="{D6405F35-A96E-0996-A9BB-CFE7070941CC}" name="Wiseman, Carly" initials="WC" userId="S::Carly.Wiseman@edelman.com::412e30e4-7768-4e22-ab50-1284e0b399e4" providerId="AD"/>
  <p188:author id="{F563E256-D503-F4D7-AAA8-22BE9E9AD996}" name="Ries, Tonia" initials="RT" userId="S::Tonia.Ries@edelman.com::10146a56-7c2e-499d-b1c4-80be90c0bae2" providerId="AD"/>
  <p188:author id="{A2A24473-B824-0DBD-8F60-C9958381D6C7}" name="Hunter, Emily" initials="HE" userId="S::Emily.Hunter@edelmanDXI.com::7fd06ccc-6e89-445c-a516-6dfce3269891" providerId="AD"/>
  <p188:author id="{325CC391-A232-71E2-7E3B-7572B17715E2}" name="Ronson, Stephanie" initials="RS" userId="S::Stephanie.Ronson@edelman.com::95957ab5-bcfa-4f19-ae99-25d5b21ee4f1" providerId="AD"/>
  <p188:author id="{6C6FD8C8-39B1-B652-338E-3251A461EA6D}" name="Armstrong, Cody" initials="AC" userId="S::Cody.Armstrong@edelmandataxintelligence.com::841cb31c-c8ab-43cf-a22e-ebf0d691b667" providerId="AD"/>
  <p188:author id="{E1954AD6-9464-05F9-55A7-4A96F512BC3F}" name="Boyd (Freedman), Bianca" initials="B(B" userId="S::Bianca.Boyd@edelman.com::3c057c99-3916-432b-a3d9-fe8ab4d92d95" providerId="AD"/>
  <p188:author id="{59F3E7D8-4923-C6EE-92F6-7244CF2DA2DD}" name="Evans, Scott" initials="ES" userId="S::Scott.Evans@edelman.com::8717964e-cb2b-454e-9965-6edba6ff4241" providerId="AD"/>
  <p188:author id="{F7BD56DB-4AE8-41F4-74A5-3EF19A8ED1CE}" name="Zamites, John" initials="ZJ" userId="S::John.Zamites@edelmandataxintelligence.com::de0950a6-ef69-4e92-b2db-425a663a0e55" providerId="AD"/>
  <p188:author id="{D93353DE-388E-4CDB-FFA3-E02D93AF036D}" name="Lessard, Samuel" initials="LS" userId="S::Samuel.Lessard@edelman.com::04161b56-b4e0-4a41-ad20-51eb1d07dc3d" providerId="AD"/>
  <p188:author id="{D3617EE4-06C5-7839-350B-CFF93AC58620}" name="Lessard, Samuel" initials="LS" userId="S::samuel.lessard@edelman.com::04161b56-b4e0-4a41-ad20-51eb1d07dc3d" providerId="AD"/>
  <p188:author id="{DC579FE5-9A0D-31CA-DC8D-F3BF95932E45}" name="Nadeau, Sophie" initials="NS" userId="S::sophie.nadeau@edelman.com::25243af1-e4f5-4cca-920a-9a165067d8a4" providerId="AD"/>
  <p188:author id="{BDBB20F6-9A39-0EB8-2F71-0F3617B00B07}" name="Grzesik, Dominika" initials="GD" userId="S::dominika.grzesik@edelman.com::51a86950-0f55-48c2-9c81-87d3c15c36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DC9D3"/>
    <a:srgbClr val="0329C8"/>
    <a:srgbClr val="FE4B38"/>
    <a:srgbClr val="D52B1E"/>
    <a:srgbClr val="000000"/>
    <a:srgbClr val="748181"/>
    <a:srgbClr val="A6A6A6"/>
    <a:srgbClr val="EAEAEA"/>
    <a:srgbClr val="808080"/>
    <a:srgbClr val="C5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966" autoAdjust="0"/>
    <p:restoredTop sz="63754" autoAdjust="0"/>
  </p:normalViewPr>
  <p:slideViewPr>
    <p:cSldViewPr snapToGrid="0">
      <p:cViewPr>
        <p:scale>
          <a:sx n="66" d="100"/>
          <a:sy n="66" d="100"/>
        </p:scale>
        <p:origin x="2131" y="274"/>
      </p:cViewPr>
      <p:guideLst/>
    </p:cSldViewPr>
  </p:slideViewPr>
  <p:outlineViewPr>
    <p:cViewPr>
      <p:scale>
        <a:sx n="33" d="100"/>
        <a:sy n="33" d="100"/>
      </p:scale>
      <p:origin x="0" y="-38"/>
    </p:cViewPr>
  </p:outlineViewPr>
  <p:notesTextViewPr>
    <p:cViewPr>
      <p:scale>
        <a:sx n="125" d="100"/>
        <a:sy n="125" d="100"/>
      </p:scale>
      <p:origin x="0" y="-600"/>
    </p:cViewPr>
  </p:notesTextViewPr>
  <p:sorterViewPr>
    <p:cViewPr>
      <p:scale>
        <a:sx n="100" d="100"/>
        <a:sy n="100" d="100"/>
      </p:scale>
      <p:origin x="0" y="0"/>
    </p:cViewPr>
  </p:sorterViewPr>
  <p:notesViewPr>
    <p:cSldViewPr snapToGrid="0">
      <p:cViewPr>
        <p:scale>
          <a:sx n="75" d="100"/>
          <a:sy n="75" d="100"/>
        </p:scale>
        <p:origin x="436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7947369644827E-2"/>
          <c:y val="2.9947995816189E-2"/>
          <c:w val="0.97125429822317821"/>
          <c:h val="0.87324216007059652"/>
        </c:manualLayout>
      </c:layout>
      <c:barChart>
        <c:barDir val="col"/>
        <c:grouping val="clustered"/>
        <c:varyColors val="0"/>
        <c:ser>
          <c:idx val="0"/>
          <c:order val="0"/>
          <c:tx>
            <c:strRef>
              <c:f>Sheet1!$B$1</c:f>
              <c:strCache>
                <c:ptCount val="1"/>
                <c:pt idx="0">
                  <c:v>Series 1</c:v>
                </c:pt>
              </c:strCache>
            </c:strRef>
          </c:tx>
          <c:spPr>
            <a:solidFill>
              <a:srgbClr val="ADC9D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7A-4F9D-9401-76B608FAB8A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My employer</c:v>
                </c:pt>
                <c:pt idx="1">
                  <c:v>NGOs</c:v>
                </c:pt>
                <c:pt idx="2">
                  <c:v>Business</c:v>
                </c:pt>
                <c:pt idx="3">
                  <c:v>Government</c:v>
                </c:pt>
                <c:pt idx="4">
                  <c:v>Media</c:v>
                </c:pt>
              </c:strCache>
            </c:strRef>
          </c:cat>
          <c:val>
            <c:numRef>
              <c:f>Sheet1!$B$2:$B$6</c:f>
              <c:numCache>
                <c:formatCode>General</c:formatCode>
                <c:ptCount val="5"/>
                <c:pt idx="0">
                  <c:v>76</c:v>
                </c:pt>
                <c:pt idx="1">
                  <c:v>55</c:v>
                </c:pt>
                <c:pt idx="2">
                  <c:v>54</c:v>
                </c:pt>
                <c:pt idx="3">
                  <c:v>53</c:v>
                </c:pt>
                <c:pt idx="4">
                  <c:v>52</c:v>
                </c:pt>
              </c:numCache>
            </c:numRef>
          </c:val>
          <c:extLst>
            <c:ext xmlns:c16="http://schemas.microsoft.com/office/drawing/2014/chart" uri="{C3380CC4-5D6E-409C-BE32-E72D297353CC}">
              <c16:uniqueId val="{00000002-B17A-4F9D-9401-76B608FAB8AC}"/>
            </c:ext>
          </c:extLst>
        </c:ser>
        <c:dLbls>
          <c:showLegendKey val="0"/>
          <c:showVal val="0"/>
          <c:showCatName val="0"/>
          <c:showSerName val="0"/>
          <c:showPercent val="0"/>
          <c:showBubbleSize val="0"/>
        </c:dLbls>
        <c:gapWidth val="172"/>
        <c:overlap val="41"/>
        <c:axId val="553634464"/>
        <c:axId val="553645696"/>
      </c:barChart>
      <c:catAx>
        <c:axId val="553634464"/>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53645696"/>
        <c:crosses val="autoZero"/>
        <c:auto val="1"/>
        <c:lblAlgn val="ctr"/>
        <c:lblOffset val="100"/>
        <c:noMultiLvlLbl val="0"/>
      </c:catAx>
      <c:valAx>
        <c:axId val="553645696"/>
        <c:scaling>
          <c:orientation val="minMax"/>
        </c:scaling>
        <c:delete val="1"/>
        <c:axPos val="l"/>
        <c:numFmt formatCode="General" sourceLinked="1"/>
        <c:majorTickMark val="none"/>
        <c:minorTickMark val="none"/>
        <c:tickLblPos val="nextTo"/>
        <c:crossAx val="55363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1855192730957E-3"/>
          <c:y val="0.29487384554264262"/>
          <c:w val="0.99731818799330729"/>
          <c:h val="0.591601867688821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229C8"/>
              </a:solidFill>
              <a:ln>
                <a:noFill/>
              </a:ln>
              <a:effectLst/>
            </c:spPr>
            <c:extLst>
              <c:ext xmlns:c16="http://schemas.microsoft.com/office/drawing/2014/chart" uri="{C3380CC4-5D6E-409C-BE32-E72D297353CC}">
                <c16:uniqueId val="{00000001-DA6C-41C9-814E-84747F36A34C}"/>
              </c:ext>
            </c:extLst>
          </c:dPt>
          <c:dPt>
            <c:idx val="1"/>
            <c:invertIfNegative val="0"/>
            <c:bubble3D val="0"/>
            <c:spPr>
              <a:solidFill>
                <a:srgbClr val="0229C8"/>
              </a:solidFill>
              <a:ln>
                <a:noFill/>
              </a:ln>
              <a:effectLst/>
            </c:spPr>
            <c:extLst>
              <c:ext xmlns:c16="http://schemas.microsoft.com/office/drawing/2014/chart" uri="{C3380CC4-5D6E-409C-BE32-E72D297353CC}">
                <c16:uniqueId val="{00000003-DA6C-41C9-814E-84747F36A34C}"/>
              </c:ext>
            </c:extLst>
          </c:dPt>
          <c:dPt>
            <c:idx val="2"/>
            <c:invertIfNegative val="0"/>
            <c:bubble3D val="0"/>
            <c:spPr>
              <a:solidFill>
                <a:srgbClr val="0229C8"/>
              </a:solidFill>
              <a:ln>
                <a:noFill/>
              </a:ln>
              <a:effectLst/>
            </c:spPr>
            <c:extLst>
              <c:ext xmlns:c16="http://schemas.microsoft.com/office/drawing/2014/chart" uri="{C3380CC4-5D6E-409C-BE32-E72D297353CC}">
                <c16:uniqueId val="{00000005-DA6C-41C9-814E-84747F36A34C}"/>
              </c:ext>
            </c:extLst>
          </c:dPt>
          <c:dPt>
            <c:idx val="3"/>
            <c:invertIfNegative val="0"/>
            <c:bubble3D val="0"/>
            <c:spPr>
              <a:solidFill>
                <a:srgbClr val="0329C8"/>
              </a:solidFill>
              <a:ln>
                <a:noFill/>
              </a:ln>
              <a:effectLst/>
            </c:spPr>
            <c:extLst>
              <c:ext xmlns:c16="http://schemas.microsoft.com/office/drawing/2014/chart" uri="{C3380CC4-5D6E-409C-BE32-E72D297353CC}">
                <c16:uniqueId val="{00000007-DA6C-41C9-814E-84747F36A34C}"/>
              </c:ext>
            </c:extLst>
          </c:dPt>
          <c:dPt>
            <c:idx val="4"/>
            <c:invertIfNegative val="0"/>
            <c:bubble3D val="0"/>
            <c:spPr>
              <a:solidFill>
                <a:srgbClr val="ADC9D3"/>
              </a:solidFill>
              <a:ln>
                <a:noFill/>
              </a:ln>
              <a:effectLst/>
            </c:spPr>
            <c:extLst>
              <c:ext xmlns:c16="http://schemas.microsoft.com/office/drawing/2014/chart" uri="{C3380CC4-5D6E-409C-BE32-E72D297353CC}">
                <c16:uniqueId val="{0000000B-9B9D-41D7-BC97-DD530DA9299B}"/>
              </c:ext>
            </c:extLst>
          </c:dPt>
          <c:dLbls>
            <c:dLbl>
              <c:idx val="0"/>
              <c:layout>
                <c:manualLayout>
                  <c:x val="0"/>
                  <c:y val="-7.2790775003342802E-3"/>
                </c:manualLayout>
              </c:layout>
              <c:tx>
                <c:rich>
                  <a:bodyPr/>
                  <a:lstStyle/>
                  <a:p>
                    <a:fld id="{60E41F98-6CE0-2B44-ABB1-1398537E760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6C-41C9-814E-84747F36A34C}"/>
                </c:ext>
              </c:extLst>
            </c:dLbl>
            <c:dLbl>
              <c:idx val="1"/>
              <c:layout>
                <c:manualLayout>
                  <c:x val="-8.31811322484157E-18"/>
                  <c:y val="-1.07986195622946E-2"/>
                </c:manualLayout>
              </c:layout>
              <c:tx>
                <c:rich>
                  <a:bodyPr/>
                  <a:lstStyle/>
                  <a:p>
                    <a:fld id="{38EBE9E3-AB4B-9E4A-8D17-C49FE4CB2FC5}"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6C-41C9-814E-84747F36A34C}"/>
                </c:ext>
              </c:extLst>
            </c:dLbl>
            <c:dLbl>
              <c:idx val="2"/>
              <c:layout>
                <c:manualLayout>
                  <c:x val="-2.1969608764286501E-3"/>
                  <c:y val="8.2026741207345496E-4"/>
                </c:manualLayout>
              </c:layout>
              <c:tx>
                <c:rich>
                  <a:bodyPr/>
                  <a:lstStyle/>
                  <a:p>
                    <a:fld id="{94CEE398-BD78-B04A-8657-2922B9D72DD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6C-41C9-814E-84747F36A34C}"/>
                </c:ext>
              </c:extLst>
            </c:dLbl>
            <c:dLbl>
              <c:idx val="3"/>
              <c:tx>
                <c:rich>
                  <a:bodyPr/>
                  <a:lstStyle/>
                  <a:p>
                    <a:fld id="{0187EEC0-9E11-4D97-9559-EE2F1902EA00}"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A6C-41C9-814E-84747F36A34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Sheet1!$A$2:$A$6</c:f>
              <c:strCache>
                <c:ptCount val="5"/>
                <c:pt idx="0">
                  <c:v>My 
employer</c:v>
                </c:pt>
                <c:pt idx="1">
                  <c:v>Government</c:v>
                </c:pt>
                <c:pt idx="2">
                  <c:v>Business</c:v>
                </c:pt>
                <c:pt idx="3">
                  <c:v>NGOs</c:v>
                </c:pt>
                <c:pt idx="4">
                  <c:v>Media</c:v>
                </c:pt>
              </c:strCache>
            </c:strRef>
          </c:cat>
          <c:val>
            <c:numRef>
              <c:f>Sheet1!$B$2:$B$6</c:f>
              <c:numCache>
                <c:formatCode>General</c:formatCode>
                <c:ptCount val="5"/>
                <c:pt idx="0">
                  <c:v>79</c:v>
                </c:pt>
                <c:pt idx="1">
                  <c:v>70</c:v>
                </c:pt>
                <c:pt idx="2">
                  <c:v>61</c:v>
                </c:pt>
                <c:pt idx="3">
                  <c:v>61</c:v>
                </c:pt>
                <c:pt idx="4">
                  <c:v>58</c:v>
                </c:pt>
              </c:numCache>
            </c:numRef>
          </c:val>
          <c:extLst xmlns:c15="http://schemas.microsoft.com/office/drawing/2012/chart">
            <c:ext xmlns:c16="http://schemas.microsoft.com/office/drawing/2014/chart" uri="{C3380CC4-5D6E-409C-BE32-E72D297353CC}">
              <c16:uniqueId val="{00000009-9B9D-41D7-BC97-DD530DA9299B}"/>
            </c:ext>
          </c:extLst>
        </c:ser>
        <c:dLbls>
          <c:showLegendKey val="0"/>
          <c:showVal val="1"/>
          <c:showCatName val="0"/>
          <c:showSerName val="0"/>
          <c:showPercent val="0"/>
          <c:showBubbleSize val="0"/>
        </c:dLbls>
        <c:gapWidth val="270"/>
        <c:overlap val="-34"/>
        <c:axId val="530139584"/>
        <c:axId val="530141360"/>
        <c:extLst/>
      </c:barChart>
      <c:catAx>
        <c:axId val="530139584"/>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0141360"/>
        <c:crosses val="autoZero"/>
        <c:auto val="1"/>
        <c:lblAlgn val="ctr"/>
        <c:lblOffset val="50"/>
        <c:noMultiLvlLbl val="0"/>
      </c:catAx>
      <c:valAx>
        <c:axId val="530141360"/>
        <c:scaling>
          <c:orientation val="minMax"/>
          <c:max val="100"/>
          <c:min val="0"/>
        </c:scaling>
        <c:delete val="1"/>
        <c:axPos val="l"/>
        <c:numFmt formatCode="General" sourceLinked="1"/>
        <c:majorTickMark val="out"/>
        <c:minorTickMark val="none"/>
        <c:tickLblPos val="nextTo"/>
        <c:crossAx val="530139584"/>
        <c:crosses val="autoZero"/>
        <c:crossBetween val="between"/>
      </c:valAx>
      <c:spPr>
        <a:noFill/>
        <a:ln>
          <a:noFill/>
        </a:ln>
        <a:effectLst/>
      </c:spPr>
    </c:plotArea>
    <c:plotVisOnly val="1"/>
    <c:dispBlanksAs val="gap"/>
    <c:showDLblsOverMax val="0"/>
  </c:chart>
  <c:spPr>
    <a:noFill/>
    <a:ln>
      <a:solidFill>
        <a:srgbClr val="D9D9D9"/>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2.0873079078655349E-2"/>
          <c:w val="0.95117684936904723"/>
          <c:h val="0.9489769178077314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gradFill>
                <a:gsLst>
                  <a:gs pos="100000">
                    <a:srgbClr val="FF251C"/>
                  </a:gs>
                  <a:gs pos="0">
                    <a:srgbClr val="FFC000"/>
                  </a:gs>
                  <a:gs pos="44000">
                    <a:srgbClr val="FF9900"/>
                  </a:gs>
                  <a:gs pos="82000">
                    <a:schemeClr val="accent2"/>
                  </a:gs>
                </a:gsLst>
                <a:lin ang="16200000" scaled="0"/>
              </a:gradFill>
              <a:ln>
                <a:noFill/>
              </a:ln>
              <a:effectLst/>
            </c:spPr>
            <c:extLst>
              <c:ext xmlns:c16="http://schemas.microsoft.com/office/drawing/2014/chart" uri="{C3380CC4-5D6E-409C-BE32-E72D297353CC}">
                <c16:uniqueId val="{00000001-B254-45B3-B799-8CEDF0F0F20E}"/>
              </c:ext>
            </c:extLst>
          </c:dPt>
          <c:dPt>
            <c:idx val="1"/>
            <c:invertIfNegative val="0"/>
            <c:bubble3D val="0"/>
            <c:spPr>
              <a:gradFill>
                <a:gsLst>
                  <a:gs pos="0">
                    <a:srgbClr val="FFC000"/>
                  </a:gs>
                  <a:gs pos="45000">
                    <a:srgbClr val="FF9900"/>
                  </a:gs>
                  <a:gs pos="100000">
                    <a:schemeClr val="accent2"/>
                  </a:gs>
                </a:gsLst>
                <a:lin ang="16200000" scaled="0"/>
              </a:gradFill>
              <a:ln>
                <a:noFill/>
              </a:ln>
              <a:effectLst/>
            </c:spPr>
            <c:extLst>
              <c:ext xmlns:c16="http://schemas.microsoft.com/office/drawing/2014/chart" uri="{C3380CC4-5D6E-409C-BE32-E72D297353CC}">
                <c16:uniqueId val="{00000003-B254-45B3-B799-8CEDF0F0F20E}"/>
              </c:ext>
            </c:extLst>
          </c:dPt>
          <c:dPt>
            <c:idx val="2"/>
            <c:invertIfNegative val="0"/>
            <c:bubble3D val="0"/>
            <c:spPr>
              <a:gradFill>
                <a:gsLst>
                  <a:gs pos="100000">
                    <a:srgbClr val="FE4E36"/>
                  </a:gs>
                  <a:gs pos="80000">
                    <a:srgbClr val="FE6D1F"/>
                  </a:gs>
                  <a:gs pos="0">
                    <a:srgbClr val="FFC000"/>
                  </a:gs>
                  <a:gs pos="58000">
                    <a:srgbClr val="FF9900"/>
                  </a:gs>
                </a:gsLst>
                <a:lin ang="16200000" scaled="0"/>
              </a:gradFill>
              <a:ln>
                <a:noFill/>
              </a:ln>
              <a:effectLst/>
            </c:spPr>
            <c:extLst>
              <c:ext xmlns:c16="http://schemas.microsoft.com/office/drawing/2014/chart" uri="{C3380CC4-5D6E-409C-BE32-E72D297353CC}">
                <c16:uniqueId val="{00000005-B254-45B3-B799-8CEDF0F0F20E}"/>
              </c:ext>
            </c:extLst>
          </c:dPt>
          <c:dPt>
            <c:idx val="3"/>
            <c:invertIfNegative val="0"/>
            <c:bubble3D val="0"/>
            <c:spPr>
              <a:gradFill>
                <a:gsLst>
                  <a:gs pos="100000">
                    <a:srgbClr val="FE5A2D"/>
                  </a:gs>
                  <a:gs pos="81000">
                    <a:srgbClr val="FE711D"/>
                  </a:gs>
                  <a:gs pos="0">
                    <a:srgbClr val="FFC000"/>
                  </a:gs>
                  <a:gs pos="53000">
                    <a:srgbClr val="FF9900"/>
                  </a:gs>
                </a:gsLst>
                <a:lin ang="16200000" scaled="0"/>
              </a:gradFill>
              <a:ln>
                <a:noFill/>
              </a:ln>
              <a:effectLst/>
            </c:spPr>
            <c:extLst>
              <c:ext xmlns:c16="http://schemas.microsoft.com/office/drawing/2014/chart" uri="{C3380CC4-5D6E-409C-BE32-E72D297353CC}">
                <c16:uniqueId val="{00000007-B254-45B3-B799-8CEDF0F0F20E}"/>
              </c:ext>
            </c:extLst>
          </c:dPt>
          <c:dPt>
            <c:idx val="4"/>
            <c:invertIfNegative val="0"/>
            <c:bubble3D val="0"/>
            <c:spPr>
              <a:gradFill>
                <a:gsLst>
                  <a:gs pos="100000">
                    <a:srgbClr val="FE6F1E"/>
                  </a:gs>
                  <a:gs pos="0">
                    <a:srgbClr val="FFC000"/>
                  </a:gs>
                  <a:gs pos="58000">
                    <a:srgbClr val="FF9900"/>
                  </a:gs>
                </a:gsLst>
                <a:lin ang="16200000" scaled="0"/>
              </a:gradFill>
              <a:ln>
                <a:noFill/>
              </a:ln>
              <a:effectLst/>
            </c:spPr>
            <c:extLst>
              <c:ext xmlns:c16="http://schemas.microsoft.com/office/drawing/2014/chart" uri="{C3380CC4-5D6E-409C-BE32-E72D297353CC}">
                <c16:uniqueId val="{00000009-B254-45B3-B799-8CEDF0F0F20E}"/>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B254-45B3-B799-8CEDF0F0F20E}"/>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B254-45B3-B799-8CEDF0F0F20E}"/>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B254-45B3-B799-8CEDF0F0F20E}"/>
                </c:ext>
              </c:extLst>
            </c:dLbl>
            <c:dLbl>
              <c:idx val="3"/>
              <c:spPr>
                <a:noFill/>
                <a:ln>
                  <a:noFill/>
                </a:ln>
                <a:effectLst/>
              </c:spPr>
              <c:txPr>
                <a:bodyPr rot="0" spcFirstLastPara="1" vertOverflow="overflow" horzOverflow="overflow" vert="horz" wrap="square" lIns="38100" tIns="19050" rIns="38100" bIns="19050" anchor="ctr" anchorCtr="0">
                  <a:noAutofit/>
                </a:bodyPr>
                <a:lstStyle/>
                <a:p>
                  <a:pPr algn="ctr">
                    <a:defRPr lang="en-US"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7-B254-45B3-B799-8CEDF0F0F20E}"/>
                </c:ext>
              </c:extLst>
            </c:dLbl>
            <c:dLbl>
              <c:idx val="4"/>
              <c:spPr>
                <a:noFill/>
                <a:ln>
                  <a:noFill/>
                </a:ln>
                <a:effectLst/>
              </c:spPr>
              <c:txPr>
                <a:bodyPr rot="0" spcFirstLastPara="1" vertOverflow="overflow" horzOverflow="overflow" vert="horz" wrap="square" lIns="38100" tIns="19050" rIns="38100" bIns="19050" anchor="ctr" anchorCtr="0">
                  <a:noAutofit/>
                </a:bodyPr>
                <a:lstStyle/>
                <a:p>
                  <a:pPr algn="ctr">
                    <a:defRPr lang="en-US"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9-B254-45B3-B799-8CEDF0F0F20E}"/>
                </c:ext>
              </c:extLst>
            </c:dLbl>
            <c:spPr>
              <a:noFill/>
              <a:ln>
                <a:noFill/>
              </a:ln>
              <a:effectLst/>
            </c:spPr>
            <c:txPr>
              <a:bodyPr rot="0" spcFirstLastPara="1" vertOverflow="overflow" horzOverflow="overflow"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Job loss 
(net)</c:v>
                </c:pt>
                <c:pt idx="1">
                  <c:v>Climate change</c:v>
                </c:pt>
                <c:pt idx="2">
                  <c:v>Hackers and cyber-attacks</c:v>
                </c:pt>
                <c:pt idx="3">
                  <c:v>Losing my freedoms as a citizen</c:v>
                </c:pt>
                <c:pt idx="4">
                  <c:v>Experiencing prejudice or racism</c:v>
                </c:pt>
              </c:strCache>
            </c:strRef>
          </c:cat>
          <c:val>
            <c:numRef>
              <c:f>Sheet1!$B$2:$B$6</c:f>
              <c:numCache>
                <c:formatCode>General</c:formatCode>
                <c:ptCount val="5"/>
                <c:pt idx="0">
                  <c:v>74</c:v>
                </c:pt>
                <c:pt idx="1">
                  <c:v>64</c:v>
                </c:pt>
                <c:pt idx="2">
                  <c:v>63</c:v>
                </c:pt>
                <c:pt idx="3">
                  <c:v>47</c:v>
                </c:pt>
                <c:pt idx="4">
                  <c:v>42</c:v>
                </c:pt>
              </c:numCache>
            </c:numRef>
          </c:val>
          <c:extLst>
            <c:ext xmlns:c16="http://schemas.microsoft.com/office/drawing/2014/chart" uri="{C3380CC4-5D6E-409C-BE32-E72D297353CC}">
              <c16:uniqueId val="{0000000A-B254-45B3-B799-8CEDF0F0F20E}"/>
            </c:ext>
          </c:extLst>
        </c:ser>
        <c:dLbls>
          <c:showLegendKey val="0"/>
          <c:showVal val="0"/>
          <c:showCatName val="0"/>
          <c:showSerName val="0"/>
          <c:showPercent val="0"/>
          <c:showBubbleSize val="0"/>
        </c:dLbls>
        <c:gapWidth val="7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92500182974541E-2"/>
          <c:y val="0"/>
          <c:w val="0.70588471159082222"/>
          <c:h val="0.92567524075297969"/>
        </c:manualLayout>
      </c:layout>
      <c:lineChart>
        <c:grouping val="standard"/>
        <c:varyColors val="0"/>
        <c:ser>
          <c:idx val="0"/>
          <c:order val="0"/>
          <c:tx>
            <c:strRef>
              <c:f>Sheet1!$B$1</c:f>
              <c:strCache>
                <c:ptCount val="1"/>
                <c:pt idx="0">
                  <c:v>Traditional media</c:v>
                </c:pt>
              </c:strCache>
            </c:strRef>
          </c:tx>
          <c:spPr>
            <a:ln w="12700" cap="rnd">
              <a:solidFill>
                <a:srgbClr val="36BCA4"/>
              </a:solidFill>
              <a:round/>
            </a:ln>
            <a:effectLst/>
          </c:spPr>
          <c:marker>
            <c:symbol val="square"/>
            <c:size val="7"/>
            <c:spPr>
              <a:solidFill>
                <a:srgbClr val="36BCA4"/>
              </a:solidFill>
              <a:ln w="9525">
                <a:solidFill>
                  <a:srgbClr val="36BCA4"/>
                </a:solidFill>
              </a:ln>
              <a:effectLst/>
            </c:spPr>
          </c:marker>
          <c:dPt>
            <c:idx val="8"/>
            <c:marker>
              <c:symbol val="square"/>
              <c:size val="7"/>
              <c:spPr>
                <a:solidFill>
                  <a:srgbClr val="36BCA4"/>
                </a:solidFill>
                <a:ln w="9525">
                  <a:solidFill>
                    <a:srgbClr val="36BCA4"/>
                  </a:solidFill>
                </a:ln>
                <a:effectLst/>
              </c:spPr>
            </c:marker>
            <c:bubble3D val="0"/>
            <c:extLst>
              <c:ext xmlns:c16="http://schemas.microsoft.com/office/drawing/2014/chart" uri="{C3380CC4-5D6E-409C-BE32-E72D297353CC}">
                <c16:uniqueId val="{00000015-C38D-4D02-A63F-A79BD6A403A7}"/>
              </c:ext>
            </c:extLst>
          </c:dPt>
          <c:dPt>
            <c:idx val="9"/>
            <c:marker>
              <c:symbol val="square"/>
              <c:size val="7"/>
              <c:spPr>
                <a:solidFill>
                  <a:srgbClr val="36BCA4"/>
                </a:solidFill>
                <a:ln w="12700">
                  <a:solidFill>
                    <a:srgbClr val="36BCA4"/>
                  </a:solidFill>
                </a:ln>
                <a:effectLst/>
              </c:spPr>
            </c:marker>
            <c:bubble3D val="0"/>
            <c:extLst>
              <c:ext xmlns:c16="http://schemas.microsoft.com/office/drawing/2014/chart" uri="{C3380CC4-5D6E-409C-BE32-E72D297353CC}">
                <c16:uniqueId val="{00000004-B90A-4C5C-81AA-0A96730CA646}"/>
              </c:ext>
            </c:extLst>
          </c:dPt>
          <c:dLbls>
            <c:dLbl>
              <c:idx val="0"/>
              <c:layout>
                <c:manualLayout>
                  <c:x val="-1.9975157405288921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8D-4D02-A63F-A79BD6A403A7}"/>
                </c:ext>
              </c:extLst>
            </c:dLbl>
            <c:dLbl>
              <c:idx val="1"/>
              <c:layout>
                <c:manualLayout>
                  <c:x val="-2.1306834565641513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8D-4D02-A63F-A79BD6A403A7}"/>
                </c:ext>
              </c:extLst>
            </c:dLbl>
            <c:dLbl>
              <c:idx val="2"/>
              <c:layout>
                <c:manualLayout>
                  <c:x val="-2.1306834565641537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8D-4D02-A63F-A79BD6A403A7}"/>
                </c:ext>
              </c:extLst>
            </c:dLbl>
            <c:dLbl>
              <c:idx val="3"/>
              <c:layout>
                <c:manualLayout>
                  <c:x val="-2.2638511725994157E-2"/>
                  <c:y val="-5.2576310596232211E-2"/>
                </c:manualLayout>
              </c:layout>
              <c:showLegendKey val="0"/>
              <c:showVal val="1"/>
              <c:showCatName val="0"/>
              <c:showSerName val="0"/>
              <c:showPercent val="0"/>
              <c:showBubbleSize val="0"/>
              <c:extLst>
                <c:ext xmlns:c15="http://schemas.microsoft.com/office/drawing/2012/chart" uri="{CE6537A1-D6FC-4f65-9D91-7224C49458BB}">
                  <c15:layout>
                    <c:manualLayout>
                      <c:w val="2.5767953052822704E-2"/>
                      <c:h val="7.1812131123577025E-2"/>
                    </c:manualLayout>
                  </c15:layout>
                </c:ext>
                <c:ext xmlns:c16="http://schemas.microsoft.com/office/drawing/2014/chart" uri="{C3380CC4-5D6E-409C-BE32-E72D297353CC}">
                  <c16:uniqueId val="{0000000B-C38D-4D02-A63F-A79BD6A403A7}"/>
                </c:ext>
              </c:extLst>
            </c:dLbl>
            <c:dLbl>
              <c:idx val="4"/>
              <c:layout>
                <c:manualLayout>
                  <c:x val="-2.1306834565641513E-2"/>
                  <c:y val="-3.9885477004038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8D-4D02-A63F-A79BD6A403A7}"/>
                </c:ext>
              </c:extLst>
            </c:dLbl>
            <c:dLbl>
              <c:idx val="5"/>
              <c:delete val="1"/>
              <c:extLst>
                <c:ext xmlns:c15="http://schemas.microsoft.com/office/drawing/2012/chart" uri="{CE6537A1-D6FC-4f65-9D91-7224C49458BB}"/>
                <c:ext xmlns:c16="http://schemas.microsoft.com/office/drawing/2014/chart" uri="{C3380CC4-5D6E-409C-BE32-E72D297353CC}">
                  <c16:uniqueId val="{0000000F-C38D-4D02-A63F-A79BD6A403A7}"/>
                </c:ext>
              </c:extLst>
            </c:dLbl>
            <c:dLbl>
              <c:idx val="6"/>
              <c:layout>
                <c:manualLayout>
                  <c:x val="-2.1576340668229832E-2"/>
                  <c:y val="-4.713738191386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38D-4D02-A63F-A79BD6A403A7}"/>
                </c:ext>
              </c:extLst>
            </c:dLbl>
            <c:dLbl>
              <c:idx val="7"/>
              <c:layout>
                <c:manualLayout>
                  <c:x val="-2.2638511725994109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38D-4D02-A63F-A79BD6A403A7}"/>
                </c:ext>
              </c:extLst>
            </c:dLbl>
            <c:dLbl>
              <c:idx val="8"/>
              <c:layout>
                <c:manualLayout>
                  <c:x val="-2.020825333658538E-2"/>
                  <c:y val="-5.4742745811025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8D-4D02-A63F-A79BD6A403A7}"/>
                </c:ext>
              </c:extLst>
            </c:dLbl>
            <c:dLbl>
              <c:idx val="9"/>
              <c:layout>
                <c:manualLayout>
                  <c:x val="-2.3199656425875546E-3"/>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A-4C5C-81AA-0A96730CA646}"/>
                </c:ext>
              </c:extLst>
            </c:dLbl>
            <c:spPr>
              <a:noFill/>
              <a:ln>
                <a:noFill/>
              </a:ln>
              <a:effectLst/>
            </c:spPr>
            <c:txPr>
              <a:bodyPr rot="0" spcFirstLastPara="1" vertOverflow="ellipsis" vert="horz" wrap="square" anchor="ctr" anchorCtr="1"/>
              <a:lstStyle/>
              <a:p>
                <a:pPr>
                  <a:defRPr sz="1200" b="1" i="0" u="none" strike="noStrike" kern="1200" baseline="0">
                    <a:solidFill>
                      <a:srgbClr val="36BCA4"/>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Sheet1!$B$2:$B$12</c:f>
              <c:numCache>
                <c:formatCode>General</c:formatCode>
                <c:ptCount val="11"/>
                <c:pt idx="0">
                  <c:v>71</c:v>
                </c:pt>
                <c:pt idx="1">
                  <c:v>65</c:v>
                </c:pt>
                <c:pt idx="2">
                  <c:v>68</c:v>
                </c:pt>
                <c:pt idx="3">
                  <c:v>61</c:v>
                </c:pt>
                <c:pt idx="4">
                  <c:v>66</c:v>
                </c:pt>
                <c:pt idx="5">
                  <c:v>58</c:v>
                </c:pt>
                <c:pt idx="6">
                  <c:v>69</c:v>
                </c:pt>
                <c:pt idx="7">
                  <c:v>71</c:v>
                </c:pt>
                <c:pt idx="8">
                  <c:v>65</c:v>
                </c:pt>
                <c:pt idx="9">
                  <c:v>55</c:v>
                </c:pt>
                <c:pt idx="10">
                  <c:v>57</c:v>
                </c:pt>
              </c:numCache>
            </c:numRef>
          </c:val>
          <c:smooth val="0"/>
          <c:extLst>
            <c:ext xmlns:c16="http://schemas.microsoft.com/office/drawing/2014/chart" uri="{C3380CC4-5D6E-409C-BE32-E72D297353CC}">
              <c16:uniqueId val="{00000000-A4A9-42B8-AF6D-50D15B823E7A}"/>
            </c:ext>
          </c:extLst>
        </c:ser>
        <c:ser>
          <c:idx val="1"/>
          <c:order val="1"/>
          <c:tx>
            <c:strRef>
              <c:f>Sheet1!$C$1</c:f>
              <c:strCache>
                <c:ptCount val="1"/>
                <c:pt idx="0">
                  <c:v>Search engines*</c:v>
                </c:pt>
              </c:strCache>
            </c:strRef>
          </c:tx>
          <c:spPr>
            <a:ln w="12700" cap="rnd">
              <a:solidFill>
                <a:schemeClr val="accent6">
                  <a:lumMod val="50000"/>
                </a:schemeClr>
              </a:solidFill>
              <a:round/>
            </a:ln>
            <a:effectLst/>
          </c:spPr>
          <c:marker>
            <c:symbol val="square"/>
            <c:size val="7"/>
            <c:spPr>
              <a:solidFill>
                <a:schemeClr val="accent6">
                  <a:lumMod val="50000"/>
                </a:schemeClr>
              </a:solidFill>
              <a:ln w="9525">
                <a:solidFill>
                  <a:schemeClr val="accent6">
                    <a:lumMod val="50000"/>
                  </a:schemeClr>
                </a:solidFill>
              </a:ln>
              <a:effectLst/>
            </c:spPr>
          </c:marker>
          <c:dPt>
            <c:idx val="8"/>
            <c:marker>
              <c:symbol val="square"/>
              <c:size val="7"/>
              <c:spPr>
                <a:solidFill>
                  <a:schemeClr val="accent6">
                    <a:lumMod val="50000"/>
                  </a:schemeClr>
                </a:solidFill>
                <a:ln w="9525">
                  <a:solidFill>
                    <a:schemeClr val="accent6">
                      <a:lumMod val="50000"/>
                    </a:schemeClr>
                  </a:solidFill>
                </a:ln>
                <a:effectLst/>
              </c:spPr>
            </c:marker>
            <c:bubble3D val="0"/>
            <c:extLst>
              <c:ext xmlns:c16="http://schemas.microsoft.com/office/drawing/2014/chart" uri="{C3380CC4-5D6E-409C-BE32-E72D297353CC}">
                <c16:uniqueId val="{00000014-C38D-4D02-A63F-A79BD6A403A7}"/>
              </c:ext>
            </c:extLst>
          </c:dPt>
          <c:dPt>
            <c:idx val="9"/>
            <c:marker>
              <c:symbol val="square"/>
              <c:size val="7"/>
              <c:spPr>
                <a:solidFill>
                  <a:schemeClr val="accent6">
                    <a:lumMod val="50000"/>
                  </a:schemeClr>
                </a:solidFill>
                <a:ln w="12700">
                  <a:solidFill>
                    <a:schemeClr val="accent6">
                      <a:lumMod val="50000"/>
                    </a:schemeClr>
                  </a:solidFill>
                </a:ln>
                <a:effectLst/>
              </c:spPr>
            </c:marker>
            <c:bubble3D val="0"/>
            <c:extLst>
              <c:ext xmlns:c16="http://schemas.microsoft.com/office/drawing/2014/chart" uri="{C3380CC4-5D6E-409C-BE32-E72D297353CC}">
                <c16:uniqueId val="{00000005-B90A-4C5C-81AA-0A96730CA646}"/>
              </c:ext>
            </c:extLst>
          </c:dPt>
          <c:dLbls>
            <c:dLbl>
              <c:idx val="0"/>
              <c:layout>
                <c:manualLayout>
                  <c:x val="-1.984042050378158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8D-4D02-A63F-A79BD6A403A7}"/>
                </c:ext>
              </c:extLst>
            </c:dLbl>
            <c:dLbl>
              <c:idx val="1"/>
              <c:layout>
                <c:manualLayout>
                  <c:x val="-1.864348024493632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8D-4D02-A63F-A79BD6A403A7}"/>
                </c:ext>
              </c:extLst>
            </c:dLbl>
            <c:dLbl>
              <c:idx val="2"/>
              <c:layout>
                <c:manualLayout>
                  <c:x val="-1.9975157405288942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8D-4D02-A63F-A79BD6A403A7}"/>
                </c:ext>
              </c:extLst>
            </c:dLbl>
            <c:dLbl>
              <c:idx val="3"/>
              <c:layout>
                <c:manualLayout>
                  <c:x val="-2.2638511725994157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8D-4D02-A63F-A79BD6A403A7}"/>
                </c:ext>
              </c:extLst>
            </c:dLbl>
            <c:dLbl>
              <c:idx val="4"/>
              <c:layout>
                <c:manualLayout>
                  <c:x val="-2.3970188886346652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8D-4D02-A63F-A79BD6A403A7}"/>
                </c:ext>
              </c:extLst>
            </c:dLbl>
            <c:dLbl>
              <c:idx val="5"/>
              <c:layout>
                <c:manualLayout>
                  <c:x val="-1.9975157405288966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38D-4D02-A63F-A79BD6A403A7}"/>
                </c:ext>
              </c:extLst>
            </c:dLbl>
            <c:dLbl>
              <c:idx val="6"/>
              <c:layout>
                <c:manualLayout>
                  <c:x val="-2.130679662836219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8D-4D02-A63F-A79BD6A403A7}"/>
                </c:ext>
              </c:extLst>
            </c:dLbl>
            <c:dLbl>
              <c:idx val="7"/>
              <c:layout>
                <c:manualLayout>
                  <c:x val="-2.4635922610053679E-2"/>
                  <c:y val="3.8072643530615569E-2"/>
                </c:manualLayout>
              </c:layout>
              <c:showLegendKey val="0"/>
              <c:showVal val="1"/>
              <c:showCatName val="0"/>
              <c:showSerName val="0"/>
              <c:showPercent val="0"/>
              <c:showBubbleSize val="0"/>
              <c:extLst>
                <c:ext xmlns:c15="http://schemas.microsoft.com/office/drawing/2012/chart" uri="{CE6537A1-D6FC-4f65-9D91-7224C49458BB}">
                  <c15:layout>
                    <c:manualLayout>
                      <c:w val="3.5036426088876763E-2"/>
                      <c:h val="5.7145010689422029E-2"/>
                    </c:manualLayout>
                  </c15:layout>
                </c:ext>
                <c:ext xmlns:c16="http://schemas.microsoft.com/office/drawing/2014/chart" uri="{C3380CC4-5D6E-409C-BE32-E72D297353CC}">
                  <c16:uniqueId val="{00000012-C38D-4D02-A63F-A79BD6A403A7}"/>
                </c:ext>
              </c:extLst>
            </c:dLbl>
            <c:dLbl>
              <c:idx val="8"/>
              <c:layout>
                <c:manualLayout>
                  <c:x val="-2.2871607657290568E-2"/>
                  <c:y val="4.7490840901200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38D-4D02-A63F-A79BD6A403A7}"/>
                </c:ext>
              </c:extLst>
            </c:dLbl>
            <c:dLbl>
              <c:idx val="9"/>
              <c:layout>
                <c:manualLayout>
                  <c:x val="0"/>
                  <c:y val="3.625952454912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A-4C5C-81AA-0A96730CA646}"/>
                </c:ext>
              </c:extLst>
            </c:dLbl>
            <c:spPr>
              <a:noFill/>
              <a:ln>
                <a:noFill/>
              </a:ln>
              <a:effectLst/>
            </c:spPr>
            <c:txPr>
              <a:bodyPr rot="0" spcFirstLastPara="1" vertOverflow="ellipsis" vert="horz" wrap="square" anchor="ctr" anchorCtr="1"/>
              <a:lstStyle/>
              <a:p>
                <a:pPr>
                  <a:defRPr sz="1200" b="1" i="0" u="none" strike="noStrike" kern="1200" baseline="0">
                    <a:solidFill>
                      <a:schemeClr val="accent6">
                        <a:lumMod val="50000"/>
                      </a:schemeClr>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Sheet1!$C$2:$C$12</c:f>
              <c:numCache>
                <c:formatCode>General</c:formatCode>
                <c:ptCount val="11"/>
                <c:pt idx="0">
                  <c:v>62</c:v>
                </c:pt>
                <c:pt idx="1">
                  <c:v>55</c:v>
                </c:pt>
                <c:pt idx="2">
                  <c:v>56</c:v>
                </c:pt>
                <c:pt idx="3">
                  <c:v>57</c:v>
                </c:pt>
                <c:pt idx="4">
                  <c:v>58</c:v>
                </c:pt>
                <c:pt idx="5">
                  <c:v>58</c:v>
                </c:pt>
                <c:pt idx="6">
                  <c:v>57</c:v>
                </c:pt>
                <c:pt idx="7">
                  <c:v>62</c:v>
                </c:pt>
                <c:pt idx="8">
                  <c:v>53</c:v>
                </c:pt>
                <c:pt idx="9">
                  <c:v>47</c:v>
                </c:pt>
                <c:pt idx="10">
                  <c:v>49</c:v>
                </c:pt>
              </c:numCache>
            </c:numRef>
          </c:val>
          <c:smooth val="0"/>
          <c:extLst>
            <c:ext xmlns:c16="http://schemas.microsoft.com/office/drawing/2014/chart" uri="{C3380CC4-5D6E-409C-BE32-E72D297353CC}">
              <c16:uniqueId val="{00000006-A4A9-42B8-AF6D-50D15B823E7A}"/>
            </c:ext>
          </c:extLst>
        </c:ser>
        <c:ser>
          <c:idx val="3"/>
          <c:order val="2"/>
          <c:tx>
            <c:strRef>
              <c:f>Sheet1!$D$1</c:f>
              <c:strCache>
                <c:ptCount val="1"/>
                <c:pt idx="0">
                  <c:v>Owned media</c:v>
                </c:pt>
              </c:strCache>
            </c:strRef>
          </c:tx>
          <c:spPr>
            <a:ln w="12700" cap="rnd">
              <a:solidFill>
                <a:schemeClr val="accent4">
                  <a:lumMod val="75000"/>
                </a:schemeClr>
              </a:solidFill>
              <a:round/>
            </a:ln>
            <a:effectLst/>
          </c:spPr>
          <c:marker>
            <c:symbol val="square"/>
            <c:size val="7"/>
            <c:spPr>
              <a:solidFill>
                <a:schemeClr val="accent4">
                  <a:lumMod val="75000"/>
                </a:schemeClr>
              </a:solidFill>
              <a:ln w="9525">
                <a:noFill/>
              </a:ln>
              <a:effectLst/>
            </c:spPr>
          </c:marker>
          <c:dPt>
            <c:idx val="8"/>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4-0109-4278-884E-150F7508B2F4}"/>
              </c:ext>
            </c:extLst>
          </c:dPt>
          <c:dPt>
            <c:idx val="9"/>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8-7C8B-451D-BFAA-31A6DAE49B78}"/>
              </c:ext>
            </c:extLst>
          </c:dPt>
          <c:dLbls>
            <c:dLbl>
              <c:idx val="0"/>
              <c:layout>
                <c:manualLayout>
                  <c:x val="-1.8778266192834632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38D-4D02-A63F-A79BD6A403A7}"/>
                </c:ext>
              </c:extLst>
            </c:dLbl>
            <c:dLbl>
              <c:idx val="1"/>
              <c:layout>
                <c:manualLayout>
                  <c:x val="-1.8912943966600666E-2"/>
                  <c:y val="-3.2633572094213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38D-4D02-A63F-A79BD6A403A7}"/>
                </c:ext>
              </c:extLst>
            </c:dLbl>
            <c:dLbl>
              <c:idx val="2"/>
              <c:layout>
                <c:manualLayout>
                  <c:x val="-2.1306796628362195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38D-4D02-A63F-A79BD6A403A7}"/>
                </c:ext>
              </c:extLst>
            </c:dLbl>
            <c:dLbl>
              <c:idx val="3"/>
              <c:layout>
                <c:manualLayout>
                  <c:x val="-1.99751925237154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38D-4D02-A63F-A79BD6A403A7}"/>
                </c:ext>
              </c:extLst>
            </c:dLbl>
            <c:dLbl>
              <c:idx val="4"/>
              <c:layout>
                <c:manualLayout>
                  <c:x val="-2.1306834565641562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38D-4D02-A63F-A79BD6A403A7}"/>
                </c:ext>
              </c:extLst>
            </c:dLbl>
            <c:dLbl>
              <c:idx val="5"/>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38D-4D02-A63F-A79BD6A403A7}"/>
                </c:ext>
              </c:extLst>
            </c:dLbl>
            <c:dLbl>
              <c:idx val="6"/>
              <c:layout>
                <c:manualLayout>
                  <c:x val="-2.1306834565641513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38D-4D02-A63F-A79BD6A403A7}"/>
                </c:ext>
              </c:extLst>
            </c:dLbl>
            <c:dLbl>
              <c:idx val="7"/>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8D-4D02-A63F-A79BD6A403A7}"/>
                </c:ext>
              </c:extLst>
            </c:dLbl>
            <c:dLbl>
              <c:idx val="8"/>
              <c:layout>
                <c:manualLayout>
                  <c:x val="-2.036358098116104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09-4278-884E-150F7508B2F4}"/>
                </c:ext>
              </c:extLst>
            </c:dLbl>
            <c:dLbl>
              <c:idx val="9"/>
              <c:layout>
                <c:manualLayout>
                  <c:x val="-2.3199656425875546E-3"/>
                  <c:y val="-2.5381667184387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8B-451D-BFAA-31A6DAE49B78}"/>
                </c:ext>
              </c:extLst>
            </c:dLbl>
            <c:spPr>
              <a:noFill/>
              <a:ln>
                <a:noFill/>
              </a:ln>
              <a:effectLst/>
            </c:spPr>
            <c:txPr>
              <a:bodyPr rot="0" spcFirstLastPara="1" vertOverflow="ellipsis" vert="horz" wrap="square" anchor="ctr" anchorCtr="1"/>
              <a:lstStyle/>
              <a:p>
                <a:pPr>
                  <a:defRPr sz="1200" b="1" i="0" u="none" strike="noStrike" kern="1200" baseline="0">
                    <a:solidFill>
                      <a:srgbClr val="576161"/>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Sheet1!$D$2:$D$12</c:f>
              <c:numCache>
                <c:formatCode>General</c:formatCode>
                <c:ptCount val="11"/>
                <c:pt idx="0">
                  <c:v>40</c:v>
                </c:pt>
                <c:pt idx="1">
                  <c:v>34</c:v>
                </c:pt>
                <c:pt idx="2">
                  <c:v>38</c:v>
                </c:pt>
                <c:pt idx="3">
                  <c:v>38</c:v>
                </c:pt>
                <c:pt idx="4">
                  <c:v>39</c:v>
                </c:pt>
                <c:pt idx="5">
                  <c:v>33</c:v>
                </c:pt>
                <c:pt idx="6">
                  <c:v>31</c:v>
                </c:pt>
                <c:pt idx="7">
                  <c:v>45</c:v>
                </c:pt>
                <c:pt idx="8">
                  <c:v>37</c:v>
                </c:pt>
                <c:pt idx="9">
                  <c:v>32</c:v>
                </c:pt>
                <c:pt idx="10">
                  <c:v>31</c:v>
                </c:pt>
              </c:numCache>
            </c:numRef>
          </c:val>
          <c:smooth val="0"/>
          <c:extLst>
            <c:ext xmlns:c16="http://schemas.microsoft.com/office/drawing/2014/chart" uri="{C3380CC4-5D6E-409C-BE32-E72D297353CC}">
              <c16:uniqueId val="{00000008-A4A9-42B8-AF6D-50D15B823E7A}"/>
            </c:ext>
          </c:extLst>
        </c:ser>
        <c:dLbls>
          <c:showLegendKey val="0"/>
          <c:showVal val="1"/>
          <c:showCatName val="0"/>
          <c:showSerName val="0"/>
          <c:showPercent val="0"/>
          <c:showBubbleSize val="0"/>
        </c:dLbls>
        <c:marker val="1"/>
        <c:smooth val="0"/>
        <c:axId val="667913776"/>
        <c:axId val="719194624"/>
      </c:lineChart>
      <c:lineChart>
        <c:grouping val="standard"/>
        <c:varyColors val="0"/>
        <c:ser>
          <c:idx val="5"/>
          <c:order val="3"/>
          <c:tx>
            <c:strRef>
              <c:f>Sheet1!$E$1</c:f>
              <c:strCache>
                <c:ptCount val="1"/>
                <c:pt idx="0">
                  <c:v>Social media</c:v>
                </c:pt>
              </c:strCache>
            </c:strRef>
          </c:tx>
          <c:spPr>
            <a:ln w="12700" cap="rnd">
              <a:solidFill>
                <a:schemeClr val="accent3">
                  <a:lumMod val="50000"/>
                </a:schemeClr>
              </a:solidFill>
              <a:round/>
            </a:ln>
            <a:effectLst/>
          </c:spPr>
          <c:marker>
            <c:symbol val="square"/>
            <c:size val="7"/>
            <c:spPr>
              <a:solidFill>
                <a:schemeClr val="accent3">
                  <a:lumMod val="50000"/>
                </a:schemeClr>
              </a:solidFill>
              <a:ln w="9525">
                <a:noFill/>
              </a:ln>
              <a:effectLst/>
            </c:spPr>
          </c:marker>
          <c:dPt>
            <c:idx val="1"/>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B-C7C9-41C5-B3F9-3E77F3BA91F0}"/>
              </c:ext>
            </c:extLst>
          </c:dPt>
          <c:dPt>
            <c:idx val="7"/>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9-3097-4F2A-B8F7-2FA2C5D21FA6}"/>
              </c:ext>
            </c:extLst>
          </c:dPt>
          <c:dPt>
            <c:idx val="8"/>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A-7C8B-451D-BFAA-31A6DAE49B78}"/>
              </c:ext>
            </c:extLst>
          </c:dPt>
          <c:dPt>
            <c:idx val="9"/>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9-7C8B-451D-BFAA-31A6DAE49B78}"/>
              </c:ext>
            </c:extLst>
          </c:dPt>
          <c:dLbls>
            <c:dLbl>
              <c:idx val="0"/>
              <c:layout>
                <c:manualLayout>
                  <c:x val="-1.9254209340153362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8D-4D02-A63F-A79BD6A403A7}"/>
                </c:ext>
              </c:extLst>
            </c:dLbl>
            <c:dLbl>
              <c:idx val="1"/>
              <c:layout>
                <c:manualLayout>
                  <c:x val="-1.9254209340153386E-2"/>
                  <c:y val="4.3076315164361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C9-41C5-B3F9-3E77F3BA91F0}"/>
                </c:ext>
              </c:extLst>
            </c:dLbl>
            <c:dLbl>
              <c:idx val="2"/>
              <c:layout>
                <c:manualLayout>
                  <c:x val="-2.031636365110031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38D-4D02-A63F-A79BD6A403A7}"/>
                </c:ext>
              </c:extLst>
            </c:dLbl>
            <c:dLbl>
              <c:idx val="3"/>
              <c:layout>
                <c:manualLayout>
                  <c:x val="-1.898466530028577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38D-4D02-A63F-A79BD6A403A7}"/>
                </c:ext>
              </c:extLst>
            </c:dLbl>
            <c:dLbl>
              <c:idx val="8"/>
              <c:layout>
                <c:manualLayout>
                  <c:x val="-2.1885845083238688E-2"/>
                  <c:y val="4.369272708169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8B-451D-BFAA-31A6DAE49B78}"/>
                </c:ext>
              </c:extLst>
            </c:dLbl>
            <c:dLbl>
              <c:idx val="9"/>
              <c:layout>
                <c:manualLayout>
                  <c:x val="-7.7080401788821385E-3"/>
                  <c:y val="4.3157970471613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8B-451D-BFAA-31A6DAE49B78}"/>
                </c:ext>
              </c:extLst>
            </c:dLbl>
            <c:dLbl>
              <c:idx val="10"/>
              <c:layout>
                <c:manualLayout>
                  <c:x val="-1.8762767803041858E-2"/>
                  <c:y val="4.6783922926526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D3-4E15-B988-2DAA3264E330}"/>
                </c:ext>
              </c:extLst>
            </c:dLbl>
            <c:spPr>
              <a:noFill/>
              <a:ln>
                <a:noFill/>
              </a:ln>
              <a:effectLst/>
            </c:spPr>
            <c:txPr>
              <a:bodyPr rot="0" spcFirstLastPara="1" vertOverflow="ellipsis" vert="horz" wrap="square" anchor="ctr" anchorCtr="1"/>
              <a:lstStyle/>
              <a:p>
                <a:pPr>
                  <a:defRPr sz="1200" b="1" i="0" u="none" strike="noStrike" kern="1200" baseline="0">
                    <a:solidFill>
                      <a:schemeClr val="accent3">
                        <a:lumMod val="50000"/>
                      </a:schemeClr>
                    </a:solidFill>
                    <a:latin typeface="Helvetica" pitchFamily="2"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Sheet1!$E$2:$E$12</c:f>
              <c:numCache>
                <c:formatCode>General</c:formatCode>
                <c:ptCount val="11"/>
                <c:pt idx="0">
                  <c:v>39</c:v>
                </c:pt>
                <c:pt idx="1">
                  <c:v>28</c:v>
                </c:pt>
                <c:pt idx="2">
                  <c:v>32</c:v>
                </c:pt>
                <c:pt idx="3">
                  <c:v>37</c:v>
                </c:pt>
                <c:pt idx="4">
                  <c:v>31</c:v>
                </c:pt>
                <c:pt idx="5">
                  <c:v>29</c:v>
                </c:pt>
                <c:pt idx="6">
                  <c:v>28</c:v>
                </c:pt>
                <c:pt idx="7">
                  <c:v>31</c:v>
                </c:pt>
                <c:pt idx="8">
                  <c:v>26</c:v>
                </c:pt>
                <c:pt idx="9">
                  <c:v>22</c:v>
                </c:pt>
                <c:pt idx="10">
                  <c:v>21</c:v>
                </c:pt>
              </c:numCache>
            </c:numRef>
          </c:val>
          <c:smooth val="0"/>
          <c:extLst>
            <c:ext xmlns:c16="http://schemas.microsoft.com/office/drawing/2014/chart" uri="{C3380CC4-5D6E-409C-BE32-E72D297353CC}">
              <c16:uniqueId val="{00000006-C7C9-41C5-B3F9-3E77F3BA91F0}"/>
            </c:ext>
          </c:extLst>
        </c:ser>
        <c:dLbls>
          <c:showLegendKey val="0"/>
          <c:showVal val="1"/>
          <c:showCatName val="0"/>
          <c:showSerName val="0"/>
          <c:showPercent val="0"/>
          <c:showBubbleSize val="0"/>
        </c:dLbls>
        <c:marker val="1"/>
        <c:smooth val="0"/>
        <c:axId val="828596368"/>
        <c:axId val="719197184"/>
        <c:extLst/>
      </c:lineChart>
      <c:catAx>
        <c:axId val="6679137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crossAx val="719194624"/>
        <c:crosses val="autoZero"/>
        <c:auto val="1"/>
        <c:lblAlgn val="ctr"/>
        <c:lblOffset val="100"/>
        <c:noMultiLvlLbl val="0"/>
      </c:catAx>
      <c:valAx>
        <c:axId val="719194624"/>
        <c:scaling>
          <c:orientation val="minMax"/>
          <c:max val="90"/>
          <c:min val="15"/>
        </c:scaling>
        <c:delete val="1"/>
        <c:axPos val="l"/>
        <c:numFmt formatCode="General" sourceLinked="1"/>
        <c:majorTickMark val="out"/>
        <c:minorTickMark val="none"/>
        <c:tickLblPos val="nextTo"/>
        <c:crossAx val="667913776"/>
        <c:crosses val="autoZero"/>
        <c:crossBetween val="midCat"/>
      </c:valAx>
      <c:valAx>
        <c:axId val="719197184"/>
        <c:scaling>
          <c:orientation val="minMax"/>
          <c:max val="76"/>
          <c:min val="17"/>
        </c:scaling>
        <c:delete val="1"/>
        <c:axPos val="r"/>
        <c:numFmt formatCode="General" sourceLinked="1"/>
        <c:majorTickMark val="out"/>
        <c:minorTickMark val="none"/>
        <c:tickLblPos val="nextTo"/>
        <c:crossAx val="828596368"/>
        <c:crosses val="max"/>
        <c:crossBetween val="between"/>
      </c:valAx>
      <c:catAx>
        <c:axId val="828596368"/>
        <c:scaling>
          <c:orientation val="minMax"/>
        </c:scaling>
        <c:delete val="1"/>
        <c:axPos val="t"/>
        <c:numFmt formatCode="General" sourceLinked="1"/>
        <c:majorTickMark val="out"/>
        <c:minorTickMark val="none"/>
        <c:tickLblPos val="nextTo"/>
        <c:crossAx val="719197184"/>
        <c:crosses val="max"/>
        <c:auto val="1"/>
        <c:lblAlgn val="ctr"/>
        <c:lblOffset val="100"/>
        <c:noMultiLvlLbl val="0"/>
      </c:catAx>
      <c:spPr>
        <a:noFill/>
        <a:ln w="25400">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ayout>
        <c:manualLayout>
          <c:xMode val="edge"/>
          <c:yMode val="edge"/>
          <c:x val="0.82242288808686681"/>
          <c:y val="0.38249544329124563"/>
          <c:w val="0.17510936005467637"/>
          <c:h val="0.5938413625815410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Government</c:v>
                </c:pt>
                <c:pt idx="1">
                  <c:v>Media</c:v>
                </c:pt>
                <c:pt idx="2">
                  <c:v>Business</c:v>
                </c:pt>
                <c:pt idx="3">
                  <c:v>NGOs</c:v>
                </c:pt>
              </c:strCache>
            </c:strRef>
          </c:cat>
          <c:val>
            <c:numRef>
              <c:f>Sheet1!$B$2:$B$5</c:f>
              <c:numCache>
                <c:formatCode>General</c:formatCode>
                <c:ptCount val="4"/>
                <c:pt idx="0">
                  <c:v>45</c:v>
                </c:pt>
                <c:pt idx="1">
                  <c:v>44</c:v>
                </c:pt>
                <c:pt idx="2">
                  <c:v>33</c:v>
                </c:pt>
                <c:pt idx="3">
                  <c:v>30</c:v>
                </c:pt>
              </c:numCache>
            </c:numRef>
          </c:val>
          <c:extLst>
            <c:ext xmlns:c16="http://schemas.microsoft.com/office/drawing/2014/chart" uri="{C3380CC4-5D6E-409C-BE32-E72D297353CC}">
              <c16:uniqueId val="{00000004-4B9D-4B19-AE8F-81BFAFFBA5E3}"/>
            </c:ext>
          </c:extLst>
        </c:ser>
        <c:ser>
          <c:idx val="0"/>
          <c:order val="1"/>
          <c:tx>
            <c:strRef>
              <c:f>Sheet1!$C$1</c:f>
              <c:strCache>
                <c:ptCount val="1"/>
                <c:pt idx="0">
                  <c:v>High</c:v>
                </c:pt>
              </c:strCache>
            </c:strRef>
          </c:tx>
          <c:spPr>
            <a:noFill/>
            <a:ln w="19050">
              <a:solidFill>
                <a:schemeClr val="tx1"/>
              </a:solidFill>
              <a:miter lim="800000"/>
            </a:ln>
            <a:effectLst/>
          </c:spPr>
          <c:invertIfNegative val="0"/>
          <c:dPt>
            <c:idx val="1"/>
            <c:invertIfNegative val="0"/>
            <c:bubble3D val="0"/>
            <c:extLst>
              <c:ext xmlns:c16="http://schemas.microsoft.com/office/drawing/2014/chart" uri="{C3380CC4-5D6E-409C-BE32-E72D297353CC}">
                <c16:uniqueId val="{00000005-4B9D-4B19-AE8F-81BFAFFBA5E3}"/>
              </c:ext>
            </c:extLst>
          </c:dPt>
          <c:dPt>
            <c:idx val="2"/>
            <c:invertIfNegative val="0"/>
            <c:bubble3D val="0"/>
            <c:extLst>
              <c:ext xmlns:c16="http://schemas.microsoft.com/office/drawing/2014/chart" uri="{C3380CC4-5D6E-409C-BE32-E72D297353CC}">
                <c16:uniqueId val="{00000006-4B9D-4B19-AE8F-81BFAFFBA5E3}"/>
              </c:ext>
            </c:extLst>
          </c:dPt>
          <c:dLbls>
            <c:dLbl>
              <c:idx val="0"/>
              <c:tx>
                <c:rich>
                  <a:bodyPr/>
                  <a:lstStyle/>
                  <a:p>
                    <a:fld id="{0538D514-979C-4A63-9560-9470D7A26B39}"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9D-4B19-AE8F-81BFAFFBA5E3}"/>
                </c:ext>
              </c:extLst>
            </c:dLbl>
            <c:dLbl>
              <c:idx val="1"/>
              <c:tx>
                <c:rich>
                  <a:bodyPr/>
                  <a:lstStyle/>
                  <a:p>
                    <a:fld id="{B3718786-C44C-4AB7-8DBB-DD6925E5F33F}"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9D-4B19-AE8F-81BFAFFBA5E3}"/>
                </c:ext>
              </c:extLst>
            </c:dLbl>
            <c:dLbl>
              <c:idx val="2"/>
              <c:tx>
                <c:rich>
                  <a:bodyPr/>
                  <a:lstStyle/>
                  <a:p>
                    <a:fld id="{50F6C9DE-43D1-4CF7-A3C6-B03F4536DD2D}"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9D-4B19-AE8F-81BFAFFBA5E3}"/>
                </c:ext>
              </c:extLst>
            </c:dLbl>
            <c:dLbl>
              <c:idx val="3"/>
              <c:tx>
                <c:rich>
                  <a:bodyPr/>
                  <a:lstStyle/>
                  <a:p>
                    <a:fld id="{AF0F13BE-C33F-47F7-9957-7C0FC956E556}"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9D-4B19-AE8F-81BFAFFBA5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Government</c:v>
                </c:pt>
                <c:pt idx="1">
                  <c:v>Media</c:v>
                </c:pt>
                <c:pt idx="2">
                  <c:v>Business</c:v>
                </c:pt>
                <c:pt idx="3">
                  <c:v>NGOs</c:v>
                </c:pt>
              </c:strCache>
            </c:strRef>
          </c:cat>
          <c:val>
            <c:numRef>
              <c:f>Sheet1!$C$2:$C$5</c:f>
              <c:numCache>
                <c:formatCode>General</c:formatCode>
                <c:ptCount val="4"/>
                <c:pt idx="0">
                  <c:v>32</c:v>
                </c:pt>
                <c:pt idx="1">
                  <c:v>32</c:v>
                </c:pt>
                <c:pt idx="2">
                  <c:v>40</c:v>
                </c:pt>
                <c:pt idx="3">
                  <c:v>42</c:v>
                </c:pt>
              </c:numCache>
            </c:numRef>
          </c:val>
          <c:extLst>
            <c:ext xmlns:c16="http://schemas.microsoft.com/office/drawing/2014/chart" uri="{C3380CC4-5D6E-409C-BE32-E72D297353CC}">
              <c16:uniqueId val="{00000009-4B9D-4B19-AE8F-81BFAFFBA5E3}"/>
            </c:ext>
          </c:extLst>
        </c:ser>
        <c:dLbls>
          <c:showLegendKey val="0"/>
          <c:showVal val="1"/>
          <c:showCatName val="0"/>
          <c:showSerName val="0"/>
          <c:showPercent val="0"/>
          <c:showBubbleSize val="0"/>
        </c:dLbls>
        <c:gapWidth val="382"/>
        <c:overlap val="-70"/>
        <c:axId val="1455503552"/>
        <c:axId val="1455509232"/>
      </c:barChart>
      <c:catAx>
        <c:axId val="1455503552"/>
        <c:scaling>
          <c:orientation val="minMax"/>
        </c:scaling>
        <c:delete val="0"/>
        <c:axPos val="b"/>
        <c:numFmt formatCode="General" sourceLinked="0"/>
        <c:majorTickMark val="none"/>
        <c:minorTickMark val="none"/>
        <c:tickLblPos val="nextTo"/>
        <c:spPr>
          <a:noFill/>
          <a:ln w="12700" cap="flat" cmpd="sng" algn="ctr">
            <a:noFill/>
            <a:round/>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1455509232"/>
        <c:crosses val="autoZero"/>
        <c:auto val="1"/>
        <c:lblAlgn val="ctr"/>
        <c:lblOffset val="100"/>
        <c:noMultiLvlLbl val="0"/>
      </c:catAx>
      <c:valAx>
        <c:axId val="1455509232"/>
        <c:scaling>
          <c:orientation val="minMax"/>
          <c:max val="80"/>
          <c:min val="10"/>
        </c:scaling>
        <c:delete val="1"/>
        <c:axPos val="l"/>
        <c:numFmt formatCode="General" sourceLinked="1"/>
        <c:majorTickMark val="none"/>
        <c:minorTickMark val="none"/>
        <c:tickLblPos val="nextTo"/>
        <c:crossAx val="145550355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270807244571042E-3"/>
          <c:w val="0.99264846894138237"/>
          <c:h val="0.9864941260022404"/>
        </c:manualLayout>
      </c:layout>
      <c:barChart>
        <c:barDir val="col"/>
        <c:grouping val="clustered"/>
        <c:varyColors val="0"/>
        <c:ser>
          <c:idx val="3"/>
          <c:order val="0"/>
          <c:tx>
            <c:strRef>
              <c:f>Sheet1!$B$1</c:f>
              <c:strCache>
                <c:ptCount val="1"/>
                <c:pt idx="0">
                  <c:v>Label0</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1-64AF-455E-93B2-8521493D00C7}"/>
              </c:ext>
            </c:extLst>
          </c:dPt>
          <c:dPt>
            <c:idx val="2"/>
            <c:invertIfNegative val="1"/>
            <c:bubble3D val="0"/>
            <c:spPr>
              <a:solidFill>
                <a:srgbClr val="A6A6A6"/>
              </a:solidFill>
            </c:spPr>
            <c:extLst>
              <c:ext xmlns:c16="http://schemas.microsoft.com/office/drawing/2014/chart" uri="{C3380CC4-5D6E-409C-BE32-E72D297353CC}">
                <c16:uniqueId val="{00000003-64AF-455E-93B2-8521493D00C7}"/>
              </c:ext>
            </c:extLst>
          </c:dPt>
          <c:dLbls>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Sheet1!$B$2:$B$4</c:f>
              <c:numCache>
                <c:formatCode>General</c:formatCode>
                <c:ptCount val="3"/>
                <c:pt idx="0">
                  <c:v>48</c:v>
                </c:pt>
                <c:pt idx="2">
                  <c:v>60</c:v>
                </c:pt>
              </c:numCache>
            </c:numRef>
          </c:val>
          <c:extLst>
            <c:ext xmlns:c16="http://schemas.microsoft.com/office/drawing/2014/chart" uri="{C3380CC4-5D6E-409C-BE32-E72D297353CC}">
              <c16:uniqueId val="{00000000-0959-4F96-ABF6-7E4564691678}"/>
            </c:ext>
          </c:extLst>
        </c:ser>
        <c:ser>
          <c:idx val="0"/>
          <c:order val="1"/>
          <c:tx>
            <c:strRef>
              <c:f>Sheet1!$C$1</c:f>
              <c:strCache>
                <c:ptCount val="1"/>
                <c:pt idx="0">
                  <c:v>Label1</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A-64AF-455E-93B2-8521493D00C7}"/>
              </c:ext>
            </c:extLst>
          </c:dPt>
          <c:dPt>
            <c:idx val="2"/>
            <c:invertIfNegative val="0"/>
            <c:bubble3D val="0"/>
            <c:spPr>
              <a:solidFill>
                <a:srgbClr val="A6A6A6"/>
              </a:solidFill>
            </c:spPr>
            <c:extLst>
              <c:ext xmlns:c16="http://schemas.microsoft.com/office/drawing/2014/chart" uri="{C3380CC4-5D6E-409C-BE32-E72D297353CC}">
                <c16:uniqueId val="{00000001-0959-4F96-ABF6-7E4564691678}"/>
              </c:ext>
            </c:extLst>
          </c:dPt>
          <c:dPt>
            <c:idx val="23"/>
            <c:invertIfNegative val="0"/>
            <c:bubble3D val="0"/>
            <c:extLst>
              <c:ext xmlns:c16="http://schemas.microsoft.com/office/drawing/2014/chart" uri="{C3380CC4-5D6E-409C-BE32-E72D297353CC}">
                <c16:uniqueId val="{00000002-0959-4F96-ABF6-7E4564691678}"/>
              </c:ext>
            </c:extLst>
          </c:dPt>
          <c:dPt>
            <c:idx val="24"/>
            <c:invertIfNegative val="0"/>
            <c:bubble3D val="0"/>
            <c:extLst>
              <c:ext xmlns:c16="http://schemas.microsoft.com/office/drawing/2014/chart" uri="{C3380CC4-5D6E-409C-BE32-E72D297353CC}">
                <c16:uniqueId val="{00000003-0959-4F96-ABF6-7E4564691678}"/>
              </c:ext>
            </c:extLst>
          </c:dPt>
          <c:dPt>
            <c:idx val="25"/>
            <c:invertIfNegative val="0"/>
            <c:bubble3D val="0"/>
            <c:extLst>
              <c:ext xmlns:c16="http://schemas.microsoft.com/office/drawing/2014/chart" uri="{C3380CC4-5D6E-409C-BE32-E72D297353CC}">
                <c16:uniqueId val="{00000004-0959-4F96-ABF6-7E4564691678}"/>
              </c:ext>
            </c:extLst>
          </c:dPt>
          <c:dLbls>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9-4F96-ABF6-7E456469167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9-4F96-ABF6-7E456469167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9-4F96-ABF6-7E456469167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59-4F96-ABF6-7E456469167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59-4F96-ABF6-7E456469167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59-4F96-ABF6-7E456469167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59-4F96-ABF6-7E4564691678}"/>
                </c:ext>
              </c:extLst>
            </c:dLbl>
            <c:spPr>
              <a:noFill/>
              <a:ln>
                <a:noFill/>
              </a:ln>
              <a:effectLst/>
            </c:spPr>
            <c:txPr>
              <a:bodyPr anchorCtr="0"/>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leadership role</c:v>
                </c:pt>
                <c:pt idx="2">
                  <c:v>get results</c:v>
                </c:pt>
              </c:strCache>
            </c:strRef>
          </c:cat>
          <c:val>
            <c:numRef>
              <c:f>Sheet1!$C$2:$C$4</c:f>
              <c:numCache>
                <c:formatCode>General</c:formatCode>
                <c:ptCount val="3"/>
                <c:pt idx="0">
                  <c:v>47</c:v>
                </c:pt>
                <c:pt idx="2">
                  <c:v>49</c:v>
                </c:pt>
              </c:numCache>
            </c:numRef>
          </c:val>
          <c:extLst>
            <c:ext xmlns:c16="http://schemas.microsoft.com/office/drawing/2014/chart" uri="{C3380CC4-5D6E-409C-BE32-E72D297353CC}">
              <c16:uniqueId val="{00000009-0959-4F96-ABF6-7E4564691678}"/>
            </c:ext>
          </c:extLst>
        </c:ser>
        <c:ser>
          <c:idx val="1"/>
          <c:order val="2"/>
          <c:tx>
            <c:strRef>
              <c:f>Sheet1!$D$1</c:f>
              <c:strCache>
                <c:ptCount val="1"/>
                <c:pt idx="0">
                  <c:v>Label2</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C-64AF-455E-93B2-8521493D00C7}"/>
              </c:ext>
            </c:extLst>
          </c:dPt>
          <c:dPt>
            <c:idx val="2"/>
            <c:invertIfNegative val="1"/>
            <c:bubble3D val="0"/>
            <c:spPr>
              <a:solidFill>
                <a:srgbClr val="A6A6A6"/>
              </a:solidFill>
            </c:spPr>
            <c:extLst>
              <c:ext xmlns:c16="http://schemas.microsoft.com/office/drawing/2014/chart" uri="{C3380CC4-5D6E-409C-BE32-E72D297353CC}">
                <c16:uniqueId val="{0000000E-64AF-455E-93B2-8521493D00C7}"/>
              </c:ext>
            </c:extLst>
          </c:dPt>
          <c:dLbls>
            <c:spPr>
              <a:solidFill>
                <a:srgbClr val="FFFFFF"/>
              </a:solid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Sheet1!$D$2:$D$4</c:f>
              <c:numCache>
                <c:formatCode>General</c:formatCode>
                <c:ptCount val="3"/>
                <c:pt idx="0">
                  <c:v>42</c:v>
                </c:pt>
                <c:pt idx="2">
                  <c:v>41</c:v>
                </c:pt>
              </c:numCache>
            </c:numRef>
          </c:val>
          <c:extLst>
            <c:ext xmlns:c16="http://schemas.microsoft.com/office/drawing/2014/chart" uri="{C3380CC4-5D6E-409C-BE32-E72D297353CC}">
              <c16:uniqueId val="{0000000A-0959-4F96-ABF6-7E4564691678}"/>
            </c:ext>
          </c:extLst>
        </c:ser>
        <c:ser>
          <c:idx val="2"/>
          <c:order val="3"/>
          <c:tx>
            <c:strRef>
              <c:f>Sheet1!$E$1</c:f>
              <c:strCache>
                <c:ptCount val="1"/>
                <c:pt idx="0">
                  <c:v>Label3</c:v>
                </c:pt>
              </c:strCache>
            </c:strRef>
          </c:tx>
          <c:spPr>
            <a:solidFill>
              <a:srgbClr val="000000"/>
            </a:solidFill>
            <a:ln>
              <a:noFill/>
            </a:ln>
          </c:spPr>
          <c:invertIfNegative val="0"/>
          <c:dPt>
            <c:idx val="0"/>
            <c:invertIfNegative val="1"/>
            <c:bubble3D val="0"/>
            <c:spPr>
              <a:solidFill>
                <a:srgbClr val="000000"/>
              </a:solidFill>
            </c:spPr>
            <c:extLst>
              <c:ext xmlns:c16="http://schemas.microsoft.com/office/drawing/2014/chart" uri="{C3380CC4-5D6E-409C-BE32-E72D297353CC}">
                <c16:uniqueId val="{00000010-64AF-455E-93B2-8521493D00C7}"/>
              </c:ext>
            </c:extLst>
          </c:dPt>
          <c:dPt>
            <c:idx val="2"/>
            <c:invertIfNegative val="1"/>
            <c:bubble3D val="0"/>
            <c:spPr>
              <a:solidFill>
                <a:srgbClr val="000000"/>
              </a:solidFill>
            </c:spPr>
            <c:extLst>
              <c:ext xmlns:c16="http://schemas.microsoft.com/office/drawing/2014/chart" uri="{C3380CC4-5D6E-409C-BE32-E72D297353CC}">
                <c16:uniqueId val="{00000012-64AF-455E-93B2-8521493D00C7}"/>
              </c:ext>
            </c:extLst>
          </c:dPt>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Sheet1!$E$2:$E$4</c:f>
              <c:numCache>
                <c:formatCode>General</c:formatCode>
                <c:ptCount val="3"/>
                <c:pt idx="0">
                  <c:v>40</c:v>
                </c:pt>
                <c:pt idx="2">
                  <c:v>37</c:v>
                </c:pt>
              </c:numCache>
            </c:numRef>
          </c:val>
          <c:extLst>
            <c:ext xmlns:c16="http://schemas.microsoft.com/office/drawing/2014/chart" uri="{C3380CC4-5D6E-409C-BE32-E72D297353CC}">
              <c16:uniqueId val="{0000000B-0959-4F96-ABF6-7E4564691678}"/>
            </c:ext>
          </c:extLst>
        </c:ser>
        <c:dLbls>
          <c:showLegendKey val="0"/>
          <c:showVal val="1"/>
          <c:showCatName val="0"/>
          <c:showSerName val="0"/>
          <c:showPercent val="0"/>
          <c:showBubbleSize val="0"/>
        </c:dLbls>
        <c:gapWidth val="77"/>
        <c:overlap val="-32"/>
        <c:axId val="1160245344"/>
        <c:axId val="1160241488"/>
        <c:extLst/>
      </c:barChart>
      <c:catAx>
        <c:axId val="1160245344"/>
        <c:scaling>
          <c:orientation val="minMax"/>
        </c:scaling>
        <c:delete val="1"/>
        <c:axPos val="b"/>
        <c:numFmt formatCode="General" sourceLinked="1"/>
        <c:majorTickMark val="out"/>
        <c:minorTickMark val="none"/>
        <c:tickLblPos val="high"/>
        <c:crossAx val="1160241488"/>
        <c:crossesAt val="0"/>
        <c:auto val="1"/>
        <c:lblAlgn val="ctr"/>
        <c:lblOffset val="200"/>
        <c:noMultiLvlLbl val="0"/>
      </c:catAx>
      <c:valAx>
        <c:axId val="1160241488"/>
        <c:scaling>
          <c:orientation val="minMax"/>
          <c:max val="8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w="12700">
      <a:noFill/>
    </a:ln>
  </c:spPr>
  <c:txPr>
    <a:bodyPr rot="0"/>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0"/>
          <c:w val="0.79735058786239688"/>
          <c:h val="0.8348925153699882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1-581C-437A-AE40-29910E996E1F}"/>
              </c:ext>
            </c:extLst>
          </c:dPt>
          <c:dPt>
            <c:idx val="1"/>
            <c:invertIfNegative val="0"/>
            <c:bubble3D val="0"/>
            <c:spPr>
              <a:solidFill>
                <a:srgbClr val="000000"/>
              </a:solidFill>
              <a:ln>
                <a:noFill/>
              </a:ln>
              <a:effectLst/>
            </c:spPr>
            <c:extLst>
              <c:ext xmlns:c16="http://schemas.microsoft.com/office/drawing/2014/chart" uri="{C3380CC4-5D6E-409C-BE32-E72D297353CC}">
                <c16:uniqueId val="{00000003-581C-437A-AE40-29910E996E1F}"/>
              </c:ext>
            </c:extLst>
          </c:dPt>
          <c:dPt>
            <c:idx val="2"/>
            <c:invertIfNegative val="0"/>
            <c:bubble3D val="0"/>
            <c:spPr>
              <a:solidFill>
                <a:schemeClr val="tx1"/>
              </a:solidFill>
              <a:ln>
                <a:noFill/>
              </a:ln>
              <a:effectLst/>
            </c:spPr>
            <c:extLst>
              <c:ext xmlns:c16="http://schemas.microsoft.com/office/drawing/2014/chart" uri="{C3380CC4-5D6E-409C-BE32-E72D297353CC}">
                <c16:uniqueId val="{00000005-581C-437A-AE40-29910E996E1F}"/>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581C-437A-AE40-29910E996E1F}"/>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581C-437A-AE40-29910E996E1F}"/>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581C-437A-AE40-29910E996E1F}"/>
                </c:ext>
              </c:extLst>
            </c:dLbl>
            <c:spPr>
              <a:noFill/>
              <a:ln>
                <a:noFill/>
              </a:ln>
              <a:effectLst/>
            </c:spPr>
            <c:txPr>
              <a:bodyPr rot="0" spcFirstLastPara="1" vertOverflow="overflow" horzOverflow="overflow"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Global 27</c:v>
                </c:pt>
                <c:pt idx="1">
                  <c:v>U.S.</c:v>
                </c:pt>
                <c:pt idx="2">
                  <c:v>Canada</c:v>
                </c:pt>
              </c:strCache>
            </c:strRef>
          </c:cat>
          <c:val>
            <c:numRef>
              <c:f>Sheet1!$B$2:$B$4</c:f>
              <c:numCache>
                <c:formatCode>General</c:formatCode>
                <c:ptCount val="3"/>
                <c:pt idx="0">
                  <c:v>64</c:v>
                </c:pt>
                <c:pt idx="1">
                  <c:v>68</c:v>
                </c:pt>
                <c:pt idx="2">
                  <c:v>59</c:v>
                </c:pt>
              </c:numCache>
            </c:numRef>
          </c:val>
          <c:extLst>
            <c:ext xmlns:c16="http://schemas.microsoft.com/office/drawing/2014/chart" uri="{C3380CC4-5D6E-409C-BE32-E72D297353CC}">
              <c16:uniqueId val="{00000006-581C-437A-AE40-29910E996E1F}"/>
            </c:ext>
          </c:extLst>
        </c:ser>
        <c:dLbls>
          <c:showLegendKey val="0"/>
          <c:showVal val="0"/>
          <c:showCatName val="0"/>
          <c:showSerName val="0"/>
          <c:showPercent val="0"/>
          <c:showBubbleSize val="0"/>
        </c:dLbls>
        <c:gapWidth val="8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7321160159875244E-2"/>
          <c:w val="0.99264846894138237"/>
          <c:h val="0.749735957337063"/>
        </c:manualLayout>
      </c:layout>
      <c:barChart>
        <c:barDir val="col"/>
        <c:grouping val="clustered"/>
        <c:varyColors val="0"/>
        <c:ser>
          <c:idx val="0"/>
          <c:order val="0"/>
          <c:tx>
            <c:strRef>
              <c:f>Sheet1!$B$1</c:f>
              <c:strCache>
                <c:ptCount val="1"/>
                <c:pt idx="0">
                  <c:v>Series 1</c:v>
                </c:pt>
              </c:strCache>
            </c:strRef>
          </c:tx>
          <c:spPr>
            <a:solidFill>
              <a:srgbClr val="0329C9"/>
            </a:solidFill>
            <a:ln>
              <a:noFill/>
            </a:ln>
          </c:spPr>
          <c:invertIfNegative val="0"/>
          <c:dPt>
            <c:idx val="0"/>
            <c:invertIfNegative val="1"/>
            <c:bubble3D val="0"/>
            <c:spPr>
              <a:solidFill>
                <a:srgbClr val="0229C8"/>
              </a:solidFill>
            </c:spPr>
            <c:extLst>
              <c:ext xmlns:c16="http://schemas.microsoft.com/office/drawing/2014/chart" uri="{C3380CC4-5D6E-409C-BE32-E72D297353CC}">
                <c16:uniqueId val="{00000001-A081-4703-A0C4-01DD1FB52DFC}"/>
              </c:ext>
            </c:extLst>
          </c:dPt>
          <c:dPt>
            <c:idx val="1"/>
            <c:invertIfNegative val="1"/>
            <c:bubble3D val="0"/>
            <c:spPr>
              <a:solidFill>
                <a:srgbClr val="0229C8"/>
              </a:solidFill>
            </c:spPr>
            <c:extLst>
              <c:ext xmlns:c16="http://schemas.microsoft.com/office/drawing/2014/chart" uri="{C3380CC4-5D6E-409C-BE32-E72D297353CC}">
                <c16:uniqueId val="{00000003-A081-4703-A0C4-01DD1FB52DFC}"/>
              </c:ext>
            </c:extLst>
          </c:dPt>
          <c:dPt>
            <c:idx val="2"/>
            <c:invertIfNegative val="1"/>
            <c:bubble3D val="0"/>
            <c:spPr>
              <a:solidFill>
                <a:srgbClr val="0229C8"/>
              </a:solidFill>
            </c:spPr>
            <c:extLst>
              <c:ext xmlns:c16="http://schemas.microsoft.com/office/drawing/2014/chart" uri="{C3380CC4-5D6E-409C-BE32-E72D297353CC}">
                <c16:uniqueId val="{00000005-A081-4703-A0C4-01DD1FB52DFC}"/>
              </c:ext>
            </c:extLst>
          </c:dPt>
          <c:dPt>
            <c:idx val="3"/>
            <c:invertIfNegative val="1"/>
            <c:bubble3D val="0"/>
            <c:spPr>
              <a:solidFill>
                <a:srgbClr val="0229C8"/>
              </a:solidFill>
            </c:spPr>
            <c:extLst>
              <c:ext xmlns:c16="http://schemas.microsoft.com/office/drawing/2014/chart" uri="{C3380CC4-5D6E-409C-BE32-E72D297353CC}">
                <c16:uniqueId val="{00000007-A081-4703-A0C4-01DD1FB52DFC}"/>
              </c:ext>
            </c:extLst>
          </c:dPt>
          <c:dPt>
            <c:idx val="4"/>
            <c:invertIfNegative val="0"/>
            <c:bubble3D val="0"/>
            <c:spPr>
              <a:solidFill>
                <a:srgbClr val="ADC9D3"/>
              </a:solidFill>
              <a:ln>
                <a:noFill/>
              </a:ln>
            </c:spPr>
            <c:extLst>
              <c:ext xmlns:c16="http://schemas.microsoft.com/office/drawing/2014/chart" uri="{C3380CC4-5D6E-409C-BE32-E72D297353CC}">
                <c16:uniqueId val="{00000013-18D7-4D60-98D5-C279812C77E3}"/>
              </c:ext>
            </c:extLst>
          </c:dPt>
          <c:dPt>
            <c:idx val="5"/>
            <c:invertIfNegative val="1"/>
            <c:bubble3D val="0"/>
            <c:spPr>
              <a:solidFill>
                <a:srgbClr val="ADC9D3"/>
              </a:solidFill>
            </c:spPr>
            <c:extLst>
              <c:ext xmlns:c16="http://schemas.microsoft.com/office/drawing/2014/chart" uri="{C3380CC4-5D6E-409C-BE32-E72D297353CC}">
                <c16:uniqueId val="{00000015-18D7-4D60-98D5-C279812C77E3}"/>
              </c:ext>
            </c:extLst>
          </c:dPt>
          <c:dPt>
            <c:idx val="6"/>
            <c:invertIfNegative val="0"/>
            <c:bubble3D val="0"/>
            <c:spPr>
              <a:solidFill>
                <a:srgbClr val="ADC9D3"/>
              </a:solidFill>
              <a:ln>
                <a:noFill/>
              </a:ln>
            </c:spPr>
            <c:extLst>
              <c:ext xmlns:c16="http://schemas.microsoft.com/office/drawing/2014/chart" uri="{C3380CC4-5D6E-409C-BE32-E72D297353CC}">
                <c16:uniqueId val="{00000017-18D7-4D60-98D5-C279812C77E3}"/>
              </c:ext>
            </c:extLst>
          </c:dPt>
          <c:dPt>
            <c:idx val="7"/>
            <c:invertIfNegative val="0"/>
            <c:bubble3D val="0"/>
            <c:spPr>
              <a:solidFill>
                <a:srgbClr val="FE4B38"/>
              </a:solidFill>
              <a:ln>
                <a:noFill/>
              </a:ln>
            </c:spPr>
            <c:extLst>
              <c:ext xmlns:c16="http://schemas.microsoft.com/office/drawing/2014/chart" uri="{C3380CC4-5D6E-409C-BE32-E72D297353CC}">
                <c16:uniqueId val="{00000019-18D7-4D60-98D5-C279812C77E3}"/>
              </c:ext>
            </c:extLst>
          </c:dPt>
          <c:dPt>
            <c:idx val="8"/>
            <c:invertIfNegative val="0"/>
            <c:bubble3D val="0"/>
            <c:spPr>
              <a:solidFill>
                <a:srgbClr val="FE4B38"/>
              </a:solidFill>
              <a:ln>
                <a:noFill/>
              </a:ln>
            </c:spPr>
            <c:extLst>
              <c:ext xmlns:c16="http://schemas.microsoft.com/office/drawing/2014/chart" uri="{C3380CC4-5D6E-409C-BE32-E72D297353CC}">
                <c16:uniqueId val="{0000001B-18D7-4D60-98D5-C279812C77E3}"/>
              </c:ext>
            </c:extLst>
          </c:dPt>
          <c:dPt>
            <c:idx val="16"/>
            <c:invertIfNegative val="0"/>
            <c:bubble3D val="0"/>
            <c:extLst>
              <c:ext xmlns:c16="http://schemas.microsoft.com/office/drawing/2014/chart" uri="{C3380CC4-5D6E-409C-BE32-E72D297353CC}">
                <c16:uniqueId val="{00000006-C9AE-4755-A465-23F26329BEA8}"/>
              </c:ext>
            </c:extLst>
          </c:dPt>
          <c:dPt>
            <c:idx val="17"/>
            <c:invertIfNegative val="0"/>
            <c:bubble3D val="0"/>
            <c:extLst>
              <c:ext xmlns:c16="http://schemas.microsoft.com/office/drawing/2014/chart" uri="{C3380CC4-5D6E-409C-BE32-E72D297353CC}">
                <c16:uniqueId val="{00000007-C9AE-4755-A465-23F26329BEA8}"/>
              </c:ext>
            </c:extLst>
          </c:dPt>
          <c:dPt>
            <c:idx val="18"/>
            <c:invertIfNegative val="0"/>
            <c:bubble3D val="0"/>
            <c:extLst>
              <c:ext xmlns:c16="http://schemas.microsoft.com/office/drawing/2014/chart" uri="{C3380CC4-5D6E-409C-BE32-E72D297353CC}">
                <c16:uniqueId val="{00000008-C9AE-4755-A465-23F26329BEA8}"/>
              </c:ext>
            </c:extLst>
          </c:dPt>
          <c:dPt>
            <c:idx val="19"/>
            <c:invertIfNegative val="0"/>
            <c:bubble3D val="0"/>
            <c:extLst>
              <c:ext xmlns:c16="http://schemas.microsoft.com/office/drawing/2014/chart" uri="{C3380CC4-5D6E-409C-BE32-E72D297353CC}">
                <c16:uniqueId val="{00000009-C9AE-4755-A465-23F26329BEA8}"/>
              </c:ext>
            </c:extLst>
          </c:dPt>
          <c:dPt>
            <c:idx val="20"/>
            <c:invertIfNegative val="0"/>
            <c:bubble3D val="0"/>
            <c:extLst>
              <c:ext xmlns:c16="http://schemas.microsoft.com/office/drawing/2014/chart" uri="{C3380CC4-5D6E-409C-BE32-E72D297353CC}">
                <c16:uniqueId val="{0000000A-C9AE-4755-A465-23F26329BEA8}"/>
              </c:ext>
            </c:extLst>
          </c:dPt>
          <c:dPt>
            <c:idx val="21"/>
            <c:invertIfNegative val="0"/>
            <c:bubble3D val="0"/>
            <c:extLst>
              <c:ext xmlns:c16="http://schemas.microsoft.com/office/drawing/2014/chart" uri="{C3380CC4-5D6E-409C-BE32-E72D297353CC}">
                <c16:uniqueId val="{0000000B-C9AE-4755-A465-23F26329BEA8}"/>
              </c:ext>
            </c:extLst>
          </c:dPt>
          <c:dPt>
            <c:idx val="22"/>
            <c:invertIfNegative val="0"/>
            <c:bubble3D val="0"/>
            <c:extLst>
              <c:ext xmlns:c16="http://schemas.microsoft.com/office/drawing/2014/chart" uri="{C3380CC4-5D6E-409C-BE32-E72D297353CC}">
                <c16:uniqueId val="{0000000C-C9AE-4755-A465-23F26329BEA8}"/>
              </c:ext>
            </c:extLst>
          </c:dPt>
          <c:dPt>
            <c:idx val="23"/>
            <c:invertIfNegative val="0"/>
            <c:bubble3D val="0"/>
            <c:extLst>
              <c:ext xmlns:c16="http://schemas.microsoft.com/office/drawing/2014/chart" uri="{C3380CC4-5D6E-409C-BE32-E72D297353CC}">
                <c16:uniqueId val="{0000000D-C9AE-4755-A465-23F26329BEA8}"/>
              </c:ext>
            </c:extLst>
          </c:dPt>
          <c:dPt>
            <c:idx val="24"/>
            <c:invertIfNegative val="0"/>
            <c:bubble3D val="0"/>
            <c:extLst>
              <c:ext xmlns:c16="http://schemas.microsoft.com/office/drawing/2014/chart" uri="{C3380CC4-5D6E-409C-BE32-E72D297353CC}">
                <c16:uniqueId val="{0000000E-C9AE-4755-A465-23F26329BEA8}"/>
              </c:ext>
            </c:extLst>
          </c:dPt>
          <c:dPt>
            <c:idx val="25"/>
            <c:invertIfNegative val="0"/>
            <c:bubble3D val="0"/>
            <c:extLst>
              <c:ext xmlns:c16="http://schemas.microsoft.com/office/drawing/2014/chart" uri="{C3380CC4-5D6E-409C-BE32-E72D297353CC}">
                <c16:uniqueId val="{0000000F-C9AE-4755-A465-23F26329BEA8}"/>
              </c:ext>
            </c:extLst>
          </c:dPt>
          <c:dLbls>
            <c:dLbl>
              <c:idx val="16"/>
              <c:layout>
                <c:manualLayout>
                  <c:x val="-2.2472474757394599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AE-4755-A465-23F26329BEA8}"/>
                </c:ext>
              </c:extLst>
            </c:dLbl>
            <c:dLbl>
              <c:idx val="17"/>
              <c:layout>
                <c:manualLayout>
                  <c:x val="-3.37087121360918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AE-4755-A465-23F26329BEA8}"/>
                </c:ext>
              </c:extLst>
            </c:dLbl>
            <c:dLbl>
              <c:idx val="18"/>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AE-4755-A465-23F26329BEA8}"/>
                </c:ext>
              </c:extLst>
            </c:dLbl>
            <c:dLbl>
              <c:idx val="19"/>
              <c:layout>
                <c:manualLayout>
                  <c:x val="-2.24724747573945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AE-4755-A465-23F26329BEA8}"/>
                </c:ext>
              </c:extLst>
            </c:dLbl>
            <c:dLbl>
              <c:idx val="20"/>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AE-4755-A465-23F26329BEA8}"/>
                </c:ext>
              </c:extLst>
            </c:dLbl>
            <c:dLbl>
              <c:idx val="21"/>
              <c:layout>
                <c:manualLayout>
                  <c:x val="-1.12362373786981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AE-4755-A465-23F26329BEA8}"/>
                </c:ext>
              </c:extLst>
            </c:dLbl>
            <c:dLbl>
              <c:idx val="22"/>
              <c:layout>
                <c:manualLayout>
                  <c:x val="-1.12362373786973E-3"/>
                  <c:y val="1.35873635379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AE-4755-A465-23F26329BEA8}"/>
                </c:ext>
              </c:extLst>
            </c:dLbl>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AE-4755-A465-23F26329BEA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AE-4755-A465-23F26329BEA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AE-4755-A465-23F26329BEA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AE-4755-A465-23F26329BEA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AE-4755-A465-23F26329BEA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AE-4755-A465-23F26329BEA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AE-4755-A465-23F26329BEA8}"/>
                </c:ext>
              </c:extLst>
            </c:dLbl>
            <c:spPr>
              <a:noFill/>
              <a:ln>
                <a:noFill/>
              </a:ln>
              <a:effectLst/>
            </c:spPr>
            <c:txPr>
              <a:bodyPr/>
              <a:lstStyle/>
              <a:p>
                <a:pPr>
                  <a:defRPr sz="1200" b="1" i="0">
                    <a:solidFill>
                      <a:schemeClr val="tx1"/>
                    </a:solidFill>
                    <a:latin typeface="Arial" panose="020B0604020202020204" pitchFamily="34" charset="0"/>
                    <a:ea typeface="Helvetica"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Scientists</c:v>
                </c:pt>
                <c:pt idx="1">
                  <c:v>My coworkers</c:v>
                </c:pt>
                <c:pt idx="2">
                  <c:v>National health 
authorities</c:v>
                </c:pt>
                <c:pt idx="3">
                  <c:v>People in my 
local community</c:v>
                </c:pt>
                <c:pt idx="4">
                  <c:v>Citizens of 
my country</c:v>
                </c:pt>
                <c:pt idx="5">
                  <c:v>My CEO</c:v>
                </c:pt>
                <c:pt idx="6">
                  <c:v>Journalists</c:v>
                </c:pt>
                <c:pt idx="7">
                  <c:v>Government leaders</c:v>
                </c:pt>
                <c:pt idx="8">
                  <c:v>CEOs</c:v>
                </c:pt>
              </c:strCache>
            </c:strRef>
          </c:cat>
          <c:val>
            <c:numRef>
              <c:f>Sheet1!$B$2:$B$10</c:f>
              <c:numCache>
                <c:formatCode>General</c:formatCode>
                <c:ptCount val="9"/>
                <c:pt idx="0">
                  <c:v>75</c:v>
                </c:pt>
                <c:pt idx="1">
                  <c:v>72</c:v>
                </c:pt>
                <c:pt idx="2">
                  <c:v>65</c:v>
                </c:pt>
                <c:pt idx="3">
                  <c:v>64</c:v>
                </c:pt>
                <c:pt idx="4">
                  <c:v>58</c:v>
                </c:pt>
                <c:pt idx="5">
                  <c:v>58</c:v>
                </c:pt>
                <c:pt idx="6">
                  <c:v>50</c:v>
                </c:pt>
                <c:pt idx="7">
                  <c:v>43</c:v>
                </c:pt>
                <c:pt idx="8">
                  <c:v>36</c:v>
                </c:pt>
              </c:numCache>
            </c:numRef>
          </c:val>
          <c:extLst>
            <c:ext xmlns:c16="http://schemas.microsoft.com/office/drawing/2014/chart" uri="{C3380CC4-5D6E-409C-BE32-E72D297353CC}">
              <c16:uniqueId val="{00000014-C9AE-4755-A465-23F26329BEA8}"/>
            </c:ext>
          </c:extLst>
        </c:ser>
        <c:dLbls>
          <c:showLegendKey val="0"/>
          <c:showVal val="1"/>
          <c:showCatName val="0"/>
          <c:showSerName val="0"/>
          <c:showPercent val="0"/>
          <c:showBubbleSize val="0"/>
        </c:dLbls>
        <c:gapWidth val="300"/>
        <c:overlap val="-12"/>
        <c:axId val="1160245344"/>
        <c:axId val="1160241488"/>
        <c:extLst/>
      </c:barChart>
      <c:catAx>
        <c:axId val="1160245344"/>
        <c:scaling>
          <c:orientation val="minMax"/>
        </c:scaling>
        <c:delete val="0"/>
        <c:axPos val="b"/>
        <c:numFmt formatCode="General" sourceLinked="1"/>
        <c:majorTickMark val="none"/>
        <c:minorTickMark val="none"/>
        <c:tickLblPos val="nextTo"/>
        <c:spPr>
          <a:ln>
            <a:solidFill>
              <a:srgbClr val="FFFFFF">
                <a:lumMod val="75000"/>
              </a:srgbClr>
            </a:solidFill>
          </a:ln>
        </c:spPr>
        <c:txPr>
          <a:bodyPr rot="0" vert="horz"/>
          <a:lstStyle/>
          <a:p>
            <a:pPr>
              <a:defRPr sz="1200" b="1">
                <a:solidFill>
                  <a:schemeClr val="tx1"/>
                </a:solidFill>
                <a:latin typeface="Arial" panose="020B0604020202020204" pitchFamily="34" charset="0"/>
                <a:ea typeface="Helvetica Neue" charset="0"/>
                <a:cs typeface="Arial" panose="020B0604020202020204" pitchFamily="34" charset="0"/>
              </a:defRPr>
            </a:pPr>
            <a:endParaRPr lang="en-US"/>
          </a:p>
        </c:txPr>
        <c:crossAx val="1160241488"/>
        <c:crossesAt val="0"/>
        <c:auto val="1"/>
        <c:lblAlgn val="ctr"/>
        <c:lblOffset val="150"/>
        <c:noMultiLvlLbl val="0"/>
      </c:catAx>
      <c:valAx>
        <c:axId val="1160241488"/>
        <c:scaling>
          <c:orientation val="minMax"/>
          <c:max val="10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a:noFill/>
    </a:ln>
  </c:spPr>
  <c:txPr>
    <a:bodyPr rot="0"/>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78423800779325E-2"/>
          <c:y val="0"/>
          <c:w val="0.94667619703288897"/>
          <c:h val="1"/>
        </c:manualLayout>
      </c:layout>
      <c:barChart>
        <c:barDir val="col"/>
        <c:grouping val="stacked"/>
        <c:varyColors val="0"/>
        <c:ser>
          <c:idx val="0"/>
          <c:order val="0"/>
          <c:tx>
            <c:strRef>
              <c:f>Sheet1!$B$1</c:f>
              <c:strCache>
                <c:ptCount val="1"/>
                <c:pt idx="0">
                  <c:v>Zero</c:v>
                </c:pt>
              </c:strCache>
            </c:strRef>
          </c:tx>
          <c:spPr>
            <a:solidFill>
              <a:srgbClr val="000000"/>
            </a:solidFill>
            <a:ln>
              <a:noFill/>
            </a:ln>
          </c:spPr>
          <c:invertIfNegative val="0"/>
          <c:dLbls>
            <c:spPr>
              <a:noFill/>
              <a:ln>
                <a:noFill/>
              </a:ln>
              <a:effectLst/>
            </c:spPr>
            <c:txPr>
              <a:bodyPr wrap="square" lIns="38100" tIns="19050" rIns="38100" bIns="19050" anchor="ctr">
                <a:spAutoFit/>
              </a:bodyPr>
              <a:lstStyle/>
              <a:p>
                <a:pPr>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Sheet1!$B$2:$B$8</c:f>
              <c:numCache>
                <c:formatCode>General</c:formatCode>
                <c:ptCount val="7"/>
                <c:pt idx="0">
                  <c:v>18</c:v>
                </c:pt>
                <c:pt idx="1">
                  <c:v>17</c:v>
                </c:pt>
                <c:pt idx="2">
                  <c:v>13</c:v>
                </c:pt>
                <c:pt idx="3">
                  <c:v>11</c:v>
                </c:pt>
                <c:pt idx="4">
                  <c:v>9</c:v>
                </c:pt>
                <c:pt idx="5">
                  <c:v>9</c:v>
                </c:pt>
                <c:pt idx="6">
                  <c:v>7</c:v>
                </c:pt>
              </c:numCache>
            </c:numRef>
          </c:val>
          <c:extLst xmlns:c15="http://schemas.microsoft.com/office/drawing/2012/chart">
            <c:ext xmlns:c16="http://schemas.microsoft.com/office/drawing/2014/chart" uri="{C3380CC4-5D6E-409C-BE32-E72D297353CC}">
              <c16:uniqueId val="{00000004-09B5-4FF2-8E60-B67603A2AF67}"/>
            </c:ext>
          </c:extLst>
        </c:ser>
        <c:ser>
          <c:idx val="1"/>
          <c:order val="1"/>
          <c:tx>
            <c:strRef>
              <c:f>Sheet1!$C$1</c:f>
              <c:strCache>
                <c:ptCount val="1"/>
                <c:pt idx="0">
                  <c:v>Once or twice</c:v>
                </c:pt>
              </c:strCache>
            </c:strRef>
          </c:tx>
          <c:spPr>
            <a:solidFill>
              <a:srgbClr val="FFFFFF">
                <a:lumMod val="65000"/>
              </a:srgbClr>
            </a:solidFill>
            <a:ln>
              <a:noFill/>
            </a:ln>
          </c:spPr>
          <c:invertIfNegative val="0"/>
          <c:dLbls>
            <c:spPr>
              <a:noFill/>
              <a:ln>
                <a:noFill/>
              </a:ln>
              <a:effectLst/>
            </c:spPr>
            <c:txPr>
              <a:bodyPr wrap="square" lIns="38100" tIns="19050" rIns="38100" bIns="19050" anchor="ctr">
                <a:spAutoFit/>
              </a:bodyPr>
              <a:lstStyle/>
              <a:p>
                <a:pPr>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Sheet1!$C$2:$C$8</c:f>
              <c:numCache>
                <c:formatCode>General</c:formatCode>
                <c:ptCount val="7"/>
                <c:pt idx="0">
                  <c:v>50</c:v>
                </c:pt>
                <c:pt idx="1">
                  <c:v>48</c:v>
                </c:pt>
                <c:pt idx="2">
                  <c:v>47</c:v>
                </c:pt>
                <c:pt idx="3">
                  <c:v>43</c:v>
                </c:pt>
                <c:pt idx="4">
                  <c:v>41</c:v>
                </c:pt>
                <c:pt idx="5">
                  <c:v>37</c:v>
                </c:pt>
                <c:pt idx="6">
                  <c:v>26</c:v>
                </c:pt>
              </c:numCache>
            </c:numRef>
          </c:val>
          <c:extLst>
            <c:ext xmlns:c16="http://schemas.microsoft.com/office/drawing/2014/chart" uri="{C3380CC4-5D6E-409C-BE32-E72D297353CC}">
              <c16:uniqueId val="{00000005-09B5-4FF2-8E60-B67603A2AF67}"/>
            </c:ext>
          </c:extLst>
        </c:ser>
        <c:ser>
          <c:idx val="3"/>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20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Sheet1!$D$2:$D$8</c:f>
              <c:numCache>
                <c:formatCode>General</c:formatCode>
                <c:ptCount val="7"/>
                <c:pt idx="0">
                  <c:v>68</c:v>
                </c:pt>
                <c:pt idx="1">
                  <c:v>65</c:v>
                </c:pt>
                <c:pt idx="2">
                  <c:v>60</c:v>
                </c:pt>
                <c:pt idx="3">
                  <c:v>54</c:v>
                </c:pt>
                <c:pt idx="4">
                  <c:v>50</c:v>
                </c:pt>
                <c:pt idx="5">
                  <c:v>46</c:v>
                </c:pt>
                <c:pt idx="6">
                  <c:v>33</c:v>
                </c:pt>
              </c:numCache>
            </c:numRef>
          </c:val>
          <c:extLst>
            <c:ext xmlns:c16="http://schemas.microsoft.com/office/drawing/2014/chart" uri="{C3380CC4-5D6E-409C-BE32-E72D297353CC}">
              <c16:uniqueId val="{00000006-09B5-4FF2-8E60-B67603A2AF67}"/>
            </c:ext>
          </c:extLst>
        </c:ser>
        <c:dLbls>
          <c:showLegendKey val="0"/>
          <c:showVal val="1"/>
          <c:showCatName val="0"/>
          <c:showSerName val="0"/>
          <c:showPercent val="0"/>
          <c:showBubbleSize val="0"/>
        </c:dLbls>
        <c:gapWidth val="219"/>
        <c:overlap val="100"/>
        <c:axId val="245215024"/>
        <c:axId val="245217072"/>
        <c:extLst/>
      </c:barChart>
      <c:catAx>
        <c:axId val="245215024"/>
        <c:scaling>
          <c:orientation val="minMax"/>
        </c:scaling>
        <c:delete val="1"/>
        <c:axPos val="b"/>
        <c:numFmt formatCode="General" sourceLinked="1"/>
        <c:majorTickMark val="out"/>
        <c:minorTickMark val="none"/>
        <c:tickLblPos val="nextTo"/>
        <c:crossAx val="245217072"/>
        <c:crossesAt val="0"/>
        <c:auto val="1"/>
        <c:lblAlgn val="ctr"/>
        <c:lblOffset val="150"/>
        <c:noMultiLvlLbl val="0"/>
      </c:catAx>
      <c:valAx>
        <c:axId val="245217072"/>
        <c:scaling>
          <c:orientation val="minMax"/>
          <c:max val="100"/>
          <c:min val="0"/>
        </c:scaling>
        <c:delete val="1"/>
        <c:axPos val="l"/>
        <c:numFmt formatCode="0%" sourceLinked="0"/>
        <c:majorTickMark val="out"/>
        <c:minorTickMark val="none"/>
        <c:tickLblPos val="nextTo"/>
        <c:crossAx val="245215024"/>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FBBDE9-663E-48D1-A99F-675EE18F70B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29FFD9-5EA3-4A30-8AAD-EA686D6BCF7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53EC3D-5E23-4F05-A311-784EAD0CFFF7}" type="datetimeFigureOut">
              <a:rPr lang="en-US" smtClean="0"/>
              <a:t>5/16/2022</a:t>
            </a:fld>
            <a:endParaRPr lang="en-US"/>
          </a:p>
        </p:txBody>
      </p:sp>
      <p:sp>
        <p:nvSpPr>
          <p:cNvPr id="4" name="Footer Placeholder 3">
            <a:extLst>
              <a:ext uri="{FF2B5EF4-FFF2-40B4-BE49-F238E27FC236}">
                <a16:creationId xmlns:a16="http://schemas.microsoft.com/office/drawing/2014/main" id="{9408B4E0-0334-48EB-81B2-7BE3E19425B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EC41C4-1111-4363-8066-EB33F1A12B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5C5262-6AF8-4BDA-A97F-F2C12EFFB092}" type="slidenum">
              <a:rPr lang="en-US" smtClean="0"/>
              <a:t>‹#›</a:t>
            </a:fld>
            <a:endParaRPr lang="en-US"/>
          </a:p>
        </p:txBody>
      </p:sp>
    </p:spTree>
    <p:extLst>
      <p:ext uri="{BB962C8B-B14F-4D97-AF65-F5344CB8AC3E}">
        <p14:creationId xmlns:p14="http://schemas.microsoft.com/office/powerpoint/2010/main" val="40194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28416F-86D9-4EDC-9827-FCCB69603C23}" type="datetimeFigureOut">
              <a:rPr lang="en-US" smtClean="0"/>
              <a:t>5/16/2022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91F85D-A6DC-4651-AD0D-869479C7D321}" type="slidenum">
              <a:rPr lang="en-US" smtClean="0"/>
              <a:t>‹#›</a:t>
            </a:fld>
            <a:endParaRPr lang="en-US"/>
          </a:p>
        </p:txBody>
      </p:sp>
    </p:spTree>
    <p:extLst>
      <p:ext uri="{BB962C8B-B14F-4D97-AF65-F5344CB8AC3E}">
        <p14:creationId xmlns:p14="http://schemas.microsoft.com/office/powerpoint/2010/main" val="11224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dirty="0"/>
              <a:t>Welcome to the 2022 Edelman Trust Barometer - which was fielded during another remarkable year.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The second year of the global pandemic, which, as we have seen in other research we've done, has put institutions to the test in unprecedented ways.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And what we’ve found is that the pandemic, along with other existential crises such as climate change, jobs and automation and discrimination are not just testing our institutions and how they respond, but also exposing rifts and weaknesses in the system.</a:t>
            </a:r>
          </a:p>
          <a:p>
            <a:pPr marL="171450" marR="0" indent="-171450">
              <a:lnSpc>
                <a:spcPct val="107000"/>
              </a:lnSpc>
              <a:spcBef>
                <a:spcPts val="0"/>
              </a:spcBef>
              <a:spcAft>
                <a:spcPts val="800"/>
              </a:spcAft>
              <a:buFont typeface="Arial" panose="020B0604020202020204" pitchFamily="34" charset="0"/>
              <a:buChar char="•"/>
            </a:pPr>
            <a:endParaRPr lang="en-US" dirty="0"/>
          </a:p>
          <a:p>
            <a:pPr marR="0">
              <a:lnSpc>
                <a:spcPct val="107000"/>
              </a:lnSpc>
              <a:spcBef>
                <a:spcPts val="0"/>
              </a:spcBef>
              <a:spcAft>
                <a:spcPts val="800"/>
              </a:spcAft>
            </a:pPr>
            <a:r>
              <a:rPr lang="en-US" sz="1050" dirty="0"/>
              <a:t>1. New German Government Official Transfer: Sean Gallup via Getty Images</a:t>
            </a:r>
          </a:p>
          <a:p>
            <a:pPr marR="0">
              <a:lnSpc>
                <a:spcPct val="107000"/>
              </a:lnSpc>
              <a:spcBef>
                <a:spcPts val="0"/>
              </a:spcBef>
              <a:spcAft>
                <a:spcPts val="800"/>
              </a:spcAft>
            </a:pPr>
            <a:r>
              <a:rPr lang="en-US" sz="1050" dirty="0"/>
              <a:t>2. Residential Schools: Shawn Goldberg/SOPA Images/ </a:t>
            </a:r>
            <a:r>
              <a:rPr lang="en-US" sz="1050" dirty="0" err="1"/>
              <a:t>LightRocket</a:t>
            </a:r>
            <a:r>
              <a:rPr lang="en-US" sz="1050" dirty="0"/>
              <a:t> via Getty Images</a:t>
            </a:r>
          </a:p>
          <a:p>
            <a:pPr marR="0">
              <a:lnSpc>
                <a:spcPct val="107000"/>
              </a:lnSpc>
              <a:spcBef>
                <a:spcPts val="0"/>
              </a:spcBef>
              <a:spcAft>
                <a:spcPts val="800"/>
              </a:spcAft>
            </a:pPr>
            <a:r>
              <a:rPr lang="en-US" sz="1050" dirty="0"/>
              <a:t>3. Jeff Bezos' Blue Origin New Shepard Space Vehicle Flies The Billionaire And Other Passengers</a:t>
            </a:r>
          </a:p>
          <a:p>
            <a:pPr marR="0">
              <a:lnSpc>
                <a:spcPct val="107000"/>
              </a:lnSpc>
              <a:spcBef>
                <a:spcPts val="0"/>
              </a:spcBef>
              <a:spcAft>
                <a:spcPts val="800"/>
              </a:spcAft>
            </a:pPr>
            <a:r>
              <a:rPr lang="en-US" sz="1050" dirty="0"/>
              <a:t>To Space: Joe </a:t>
            </a:r>
            <a:r>
              <a:rPr lang="en-US" sz="1050" dirty="0" err="1"/>
              <a:t>Raedle</a:t>
            </a:r>
            <a:r>
              <a:rPr lang="en-US" sz="1050" dirty="0"/>
              <a:t> via Getty Images</a:t>
            </a:r>
          </a:p>
          <a:p>
            <a:pPr marR="0">
              <a:lnSpc>
                <a:spcPct val="107000"/>
              </a:lnSpc>
              <a:spcBef>
                <a:spcPts val="0"/>
              </a:spcBef>
              <a:spcAft>
                <a:spcPts val="800"/>
              </a:spcAft>
            </a:pPr>
            <a:r>
              <a:rPr lang="en-US" sz="1050" dirty="0"/>
              <a:t>4. Defaced Mural Of Marcus Rashford Repaired By The Artist In Manchester: Christopher Furlong via Getty Images</a:t>
            </a:r>
          </a:p>
          <a:p>
            <a:pPr marR="0">
              <a:lnSpc>
                <a:spcPct val="107000"/>
              </a:lnSpc>
              <a:spcBef>
                <a:spcPts val="0"/>
              </a:spcBef>
              <a:spcAft>
                <a:spcPts val="800"/>
              </a:spcAft>
            </a:pPr>
            <a:r>
              <a:rPr lang="en-US" sz="1050" dirty="0"/>
              <a:t>5. The " </a:t>
            </a:r>
            <a:r>
              <a:rPr lang="en-US" sz="1050" dirty="0" err="1"/>
              <a:t>Changci</a:t>
            </a:r>
            <a:r>
              <a:rPr lang="en-US" sz="1050" dirty="0"/>
              <a:t> " Ship Blocking The Suez Canal Repaired Set Sail: Zhang </a:t>
            </a:r>
            <a:r>
              <a:rPr lang="en-US" sz="1050" dirty="0" err="1"/>
              <a:t>Jingang</a:t>
            </a:r>
            <a:r>
              <a:rPr lang="en-US" sz="1050" dirty="0"/>
              <a:t> / </a:t>
            </a:r>
            <a:r>
              <a:rPr lang="en-US" sz="1050" dirty="0" err="1"/>
              <a:t>Costfoto</a:t>
            </a:r>
            <a:r>
              <a:rPr lang="en-US" sz="1050" dirty="0"/>
              <a:t> /Barcroft Media</a:t>
            </a:r>
          </a:p>
          <a:p>
            <a:pPr marR="0">
              <a:lnSpc>
                <a:spcPct val="107000"/>
              </a:lnSpc>
              <a:spcBef>
                <a:spcPts val="0"/>
              </a:spcBef>
              <a:spcAft>
                <a:spcPts val="800"/>
              </a:spcAft>
            </a:pPr>
            <a:r>
              <a:rPr lang="en-US" sz="1050" dirty="0"/>
              <a:t>via Getty Images</a:t>
            </a:r>
          </a:p>
          <a:p>
            <a:pPr marR="0">
              <a:lnSpc>
                <a:spcPct val="107000"/>
              </a:lnSpc>
              <a:spcBef>
                <a:spcPts val="0"/>
              </a:spcBef>
              <a:spcAft>
                <a:spcPts val="800"/>
              </a:spcAft>
            </a:pPr>
            <a:r>
              <a:rPr lang="en-US" sz="1050" dirty="0"/>
              <a:t>6. Scene of Beijing ahead of 2022 Winter Olympics: Kyodo News vis Getty Images</a:t>
            </a:r>
          </a:p>
          <a:p>
            <a:pPr marR="0">
              <a:lnSpc>
                <a:spcPct val="107000"/>
              </a:lnSpc>
              <a:spcBef>
                <a:spcPts val="0"/>
              </a:spcBef>
              <a:spcAft>
                <a:spcPts val="800"/>
              </a:spcAft>
            </a:pPr>
            <a:r>
              <a:rPr lang="en-US" sz="1050" dirty="0"/>
              <a:t>7. Trump Protest at Capitol: Bill Clark/CQ Roll Call, Inc via Getty Images</a:t>
            </a:r>
          </a:p>
          <a:p>
            <a:pPr marR="0">
              <a:lnSpc>
                <a:spcPct val="107000"/>
              </a:lnSpc>
              <a:spcBef>
                <a:spcPts val="0"/>
              </a:spcBef>
              <a:spcAft>
                <a:spcPts val="800"/>
              </a:spcAft>
            </a:pPr>
            <a:r>
              <a:rPr lang="en-US" sz="1050" dirty="0"/>
              <a:t>8. Australia Health Virus Protest: David Gray/AFP via Getty Images</a:t>
            </a:r>
          </a:p>
          <a:p>
            <a:pPr marR="0">
              <a:lnSpc>
                <a:spcPct val="107000"/>
              </a:lnSpc>
              <a:spcBef>
                <a:spcPts val="0"/>
              </a:spcBef>
              <a:spcAft>
                <a:spcPts val="800"/>
              </a:spcAft>
            </a:pPr>
            <a:r>
              <a:rPr lang="en-US" sz="1050" dirty="0"/>
              <a:t>9.Topshot Greece Fire: </a:t>
            </a:r>
            <a:r>
              <a:rPr lang="en-US" sz="1050" dirty="0" err="1"/>
              <a:t>Angelos</a:t>
            </a:r>
            <a:r>
              <a:rPr lang="en-US" sz="1050" dirty="0"/>
              <a:t> </a:t>
            </a:r>
            <a:r>
              <a:rPr lang="en-US" sz="1050" dirty="0" err="1"/>
              <a:t>Tzortzinis</a:t>
            </a:r>
            <a:r>
              <a:rPr lang="en-US" sz="1050" dirty="0"/>
              <a:t> /AFP via Getty Images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72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slide could be seen as concerning but I think for us as communicators – presents an incredibly important opportunity.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Half of Canadians agree that people in this country lack the ability to have constructive and civil debates about issues they disagree on - an essential element of a well-functioning society, especially in democratic societies.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believe that these survey results demand of all Canadians – and especially institutional leaders in business, government, NGOs &amp; media - to fight for civility, truth and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70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The job ahead won’t be easy. Trust in our societal leaders continues to fall—less than half trust government leaders or CEOs.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However, we do see that co-workers remain in the trusted category and “My CEO” sits in neutral – a further indication that employers have a crucial role to play as a stabilizing force in society.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9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dirty="0"/>
              <a:t>Further, employers are also seen as the most credible information source.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Sixty-eight percent will believe information from their employer after seeing it just once or twice, which is higher than information from the government or from media sources. </a:t>
            </a:r>
          </a:p>
          <a:p>
            <a:pPr marL="171450" marR="0" indent="-171450">
              <a:lnSpc>
                <a:spcPct val="107000"/>
              </a:lnSpc>
              <a:spcBef>
                <a:spcPts val="0"/>
              </a:spcBef>
              <a:spcAft>
                <a:spcPts val="800"/>
              </a:spcAft>
              <a:buFont typeface="Arial" panose="020B0604020202020204" pitchFamily="34" charset="0"/>
              <a:buChar char="•"/>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Once again, we see social media at the bottom as the least credible information source. Nearly half of Canadians say they will never believe anything they have only seen on social media.</a:t>
            </a:r>
          </a:p>
        </p:txBody>
      </p:sp>
    </p:spTree>
    <p:extLst>
      <p:ext uri="{BB962C8B-B14F-4D97-AF65-F5344CB8AC3E}">
        <p14:creationId xmlns:p14="http://schemas.microsoft.com/office/powerpoint/2010/main" val="399561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17">
              <a:buFont typeface="Arial" panose="020B0604020202020204" pitchFamily="34" charset="0"/>
              <a:buChar char="•"/>
              <a:defRPr/>
            </a:pPr>
            <a:r>
              <a:rPr lang="en-US">
                <a:effectLst/>
                <a:ea typeface="Calibri" panose="020F0502020204030204" pitchFamily="34" charset="0"/>
              </a:rPr>
              <a:t>So, how do we move forward and come together on the trust issues we face here in Canada? </a:t>
            </a:r>
          </a:p>
          <a:p>
            <a:pPr marL="171450" indent="-171450" defTabSz="914317">
              <a:buFont typeface="Arial" panose="020B0604020202020204" pitchFamily="34" charset="0"/>
              <a:buChar char="•"/>
              <a:defRPr/>
            </a:pPr>
            <a:endParaRPr lang="en-US">
              <a:effectLst/>
              <a:ea typeface="Calibri" panose="020F0502020204030204" pitchFamily="34"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Restoring trust is the key to societal stability, and to restoring the ability for the four institutions to function well and address societal challenges.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Business must recognize that its societal role is here to stay. Canadians want more business leadership, not less.</a:t>
            </a:r>
            <a:r>
              <a:rPr lang="en-US"/>
              <a: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Canadians need to see tangible progress--</a:t>
            </a:r>
            <a:r>
              <a:rPr lang="en-US" sz="1200">
                <a:effectLst/>
                <a:latin typeface="Calibri" panose="020F0502020204030204" pitchFamily="34" charset="0"/>
                <a:ea typeface="Malgun Gothic" panose="020B0503020000020004" pitchFamily="34" charset="-127"/>
                <a:cs typeface="Times New Roman" panose="02020603050405020304" pitchFamily="18" charset="0"/>
              </a:rPr>
              <a:t>a reason to believe that the system can work to build a better future.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a:t>Societal leadership must demonstrate a long-term commitment to addressing </a:t>
            </a:r>
            <a:r>
              <a:rPr lang="en-US" sz="1200">
                <a:effectLst/>
                <a:latin typeface="Calibri" panose="020F0502020204030204" pitchFamily="34" charset="0"/>
                <a:ea typeface="Malgun Gothic" panose="020B0503020000020004" pitchFamily="34" charset="-127"/>
                <a:cs typeface="Times New Roman" panose="02020603050405020304" pitchFamily="18" charset="0"/>
              </a:rPr>
              <a:t>issues from sustainability to jobs, to fairness and inclusion. </a:t>
            </a:r>
          </a:p>
          <a:p>
            <a:pPr marL="171450" indent="-171450">
              <a:buFont typeface="Arial" panose="020B0604020202020204" pitchFamily="34" charset="0"/>
              <a:buChar char="•"/>
            </a:pP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Malgun Gothic" panose="020B0503020000020004" pitchFamily="34" charset="-127"/>
                <a:cs typeface="Times New Roman" panose="02020603050405020304" pitchFamily="18" charset="0"/>
              </a:rPr>
              <a:t>And, finally, e</a:t>
            </a:r>
            <a:r>
              <a:rPr lang="en-US"/>
              <a:t>very institution must provide &amp; fight for consistent, fact-based, trustworthy information. </a:t>
            </a:r>
          </a:p>
        </p:txBody>
      </p:sp>
    </p:spTree>
    <p:extLst>
      <p:ext uri="{BB962C8B-B14F-4D97-AF65-F5344CB8AC3E}">
        <p14:creationId xmlns:p14="http://schemas.microsoft.com/office/powerpoint/2010/main" val="251776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58411">
              <a:buFont typeface="Arial" panose="020B0604020202020204" pitchFamily="34" charset="0"/>
              <a:buChar char="•"/>
              <a:defRPr/>
            </a:pPr>
            <a:r>
              <a:rPr lang="en-US"/>
              <a:t>At Edelman, we have been studying Trust for 22 years and our research has revealed a number of trends. </a:t>
            </a:r>
          </a:p>
          <a:p>
            <a:pPr marL="171450" indent="-171450" defTabSz="958411">
              <a:buFont typeface="Arial" panose="020B0604020202020204" pitchFamily="34" charset="0"/>
              <a:buChar char="•"/>
              <a:defRPr/>
            </a:pPr>
            <a:endParaRPr lang="en-US"/>
          </a:p>
          <a:p>
            <a:pPr marL="171450" indent="-171450">
              <a:lnSpc>
                <a:spcPct val="107000"/>
              </a:lnSpc>
              <a:spcAft>
                <a:spcPts val="800"/>
              </a:spcAft>
              <a:buFont typeface="Arial" panose="020B0604020202020204" pitchFamily="34" charset="0"/>
              <a:buChar char="•"/>
            </a:pPr>
            <a:r>
              <a:rPr lang="en-US" b="0">
                <a:effectLst/>
                <a:ea typeface="Calibri" panose="020F0502020204030204" pitchFamily="34" charset="0"/>
              </a:rPr>
              <a:t>We have seen the shift of trust from authorities to peers, with the rise of a person like myself as more credible; a growing inequality of trust, which has continued to persist; and the battle for truth, alongside the rise of disinformation.</a:t>
            </a:r>
          </a:p>
          <a:p>
            <a:pPr marL="0" indent="0" defTabSz="958411">
              <a:buFont typeface="Arial" panose="020B0604020202020204" pitchFamily="34" charset="0"/>
              <a:buNone/>
              <a:defRPr/>
            </a:pPr>
            <a:endParaRPr lang="en-US"/>
          </a:p>
          <a:p>
            <a:pPr marL="171450" indent="-171450" defTabSz="958411">
              <a:buFont typeface="Arial" panose="020B0604020202020204" pitchFamily="34" charset="0"/>
              <a:buChar char="•"/>
              <a:defRPr/>
            </a:pPr>
            <a:r>
              <a:rPr lang="en-US"/>
              <a:t>We fielded this year’s study in 28 countries. In Canada, we have a survey size of 1,500 Canadians.</a:t>
            </a:r>
          </a:p>
          <a:p>
            <a:pPr marL="171450" indent="-171450" defTabSz="958411">
              <a:buFont typeface="Arial" panose="020B0604020202020204" pitchFamily="34" charset="0"/>
              <a:buChar char="•"/>
              <a:defRPr/>
            </a:pPr>
            <a:endParaRPr lang="en-US"/>
          </a:p>
          <a:p>
            <a:pPr marL="171450" indent="-171450" defTabSz="958411">
              <a:buFont typeface="Arial" panose="020B0604020202020204" pitchFamily="34" charset="0"/>
              <a:buChar char="•"/>
              <a:defRPr/>
            </a:pPr>
            <a:r>
              <a:rPr lang="en-US"/>
              <a:t>The data for this study was collected between November 1, 2021 – November 24, 2021.</a:t>
            </a:r>
          </a:p>
        </p:txBody>
      </p:sp>
    </p:spTree>
    <p:extLst>
      <p:ext uri="{BB962C8B-B14F-4D97-AF65-F5344CB8AC3E}">
        <p14:creationId xmlns:p14="http://schemas.microsoft.com/office/powerpoint/2010/main" val="156166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a:t>Over the past year, Canada remained relatively stable when we look at the trust index – the average of trust in the four institutions.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a:t>While our average trust score decreased by two percentage points year-over-year, we have maintained our neutral position in the global rank, while many other Western democracies saw larger losses.</a:t>
            </a:r>
          </a:p>
        </p:txBody>
      </p:sp>
    </p:spTree>
    <p:extLst>
      <p:ext uri="{BB962C8B-B14F-4D97-AF65-F5344CB8AC3E}">
        <p14:creationId xmlns:p14="http://schemas.microsoft.com/office/powerpoint/2010/main" val="9336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And today, my employer, which we are dubbing ‘the fifth institution’ in recent years, experiences the highest levels of trust. More on this later – but it helps build a case for how critically important it is to conduct excellent internal communications and be prepared and manage through employee activism, which is on the rise.</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Let’s take a short walk back to consider the pandemic context here. In May 2020, a few months after the pandemic set in, we issued a special point-in-time report in major markets. In that study, we saw significant increases in trust across all institutions, moving from the neutral zone to trusted. It’s important to call out that during this time, government saw significant gains in trust, overtaking business and NGOs.</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Last year, we saw a drastic drop in levels of trust for almost all institutions from May 2020 to January 2021, with government returning to the neutral zone. Perhaps this is a comment on just how difficult this has been to manage through with no one decision – even if it is best for our wellbeing- has been accepted or welcomed by all Canadians.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And despite more turbulence over the last year, trust in institutions in Canada has not changed much since 2021. We see ourselves returning to levels of trust equivalent to what we saw before the COVID-19 pandemic.</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But while we are enjoying more stability than our US </a:t>
            </a:r>
            <a:r>
              <a:rPr lang="en-US" err="1"/>
              <a:t>neighbours</a:t>
            </a:r>
            <a:r>
              <a:rPr lang="en-US"/>
              <a:t>, it’s not a perfect picture. </a:t>
            </a:r>
          </a:p>
          <a:p>
            <a:pPr marL="0" marR="0" indent="0">
              <a:lnSpc>
                <a:spcPct val="107000"/>
              </a:lnSpc>
              <a:spcBef>
                <a:spcPts val="0"/>
              </a:spcBef>
              <a:spcAft>
                <a:spcPts val="800"/>
              </a:spcAft>
              <a:buFont typeface="Arial" panose="020B0604020202020204" pitchFamily="34" charset="0"/>
              <a:buNone/>
            </a:pPr>
            <a:endParaRPr lang="en-US"/>
          </a:p>
          <a:p>
            <a:pPr marL="171450" marR="0" indent="-171450">
              <a:lnSpc>
                <a:spcPct val="107000"/>
              </a:lnSpc>
              <a:spcBef>
                <a:spcPts val="0"/>
              </a:spcBef>
              <a:spcAft>
                <a:spcPts val="800"/>
              </a:spcAft>
              <a:buFont typeface="Arial" panose="020B0604020202020204" pitchFamily="34" charset="0"/>
              <a:buChar char="•"/>
            </a:pPr>
            <a:r>
              <a:rPr lang="en-US"/>
              <a:t>The bright spot? Despite a lot of turmoil and instability during the pandemic, employers are seen as a source of trust and stability.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97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We continue to see persistent societal fears across Canada, including job loss, climate change, cyber attacks, losing freedom and experiencing racism or prejudice. </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Not reflected here: At the time of survey, 52% of Canadians were worried about contracting COVID-19. This is a pre-Omicron number so not reflective of the current environment. But a fair bet that since it’s grown to be top of mind for Canadians and as waves come and go, this number with fluctuate.</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It is also important to note that while a fear of racism and prejudice is the lowest in the broad survey group, it does not apply to all Canadians. R</a:t>
            </a:r>
            <a:r>
              <a:rPr lang="en-US" b="0" i="0">
                <a:effectLst/>
                <a:latin typeface="Segoe UI"/>
                <a:cs typeface="Segoe UI"/>
              </a:rPr>
              <a:t>esponses to this question will vary and like be higher among the different groups of respondents.</a:t>
            </a: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8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3004">
              <a:buFont typeface="Arial" panose="020B0604020202020204" pitchFamily="34" charset="0"/>
              <a:buChar char="•"/>
              <a:defRPr/>
            </a:pPr>
            <a:r>
              <a:rPr lang="en-US">
                <a:effectLst/>
                <a:ea typeface="Calibri" panose="020F0502020204030204" pitchFamily="34" charset="0"/>
              </a:rPr>
              <a:t>AND let’s consider the channels we communicate with </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The health of the media ecosystem remains a critical concern – reflected here in levels of trust in our news and information sources.</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In Canada, not one information source —traditional media, search engines, owned or social media – is trusted and 71% of Canadians are concerned about fake news.</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Further, we continue to see Canadian newsrooms facing challenges on every level. Competition for attention &amp; trust online, business pressures and job cuts as well as ferocious public erosion of media trust by leaders in the U.S. and beyond. </a:t>
            </a:r>
          </a:p>
          <a:p>
            <a:pPr marL="171450" indent="-171450" defTabSz="923004">
              <a:buFont typeface="Arial" panose="020B0604020202020204" pitchFamily="34" charset="0"/>
              <a:buChar char="•"/>
              <a:defRPr/>
            </a:pPr>
            <a:endParaRPr lang="en-US">
              <a:effectLst/>
              <a:ea typeface="Calibri" panose="020F0502020204030204" pitchFamily="34" charset="0"/>
            </a:endParaRPr>
          </a:p>
          <a:p>
            <a:pPr marL="171450" indent="-171450" defTabSz="923004">
              <a:buFont typeface="Arial" panose="020B0604020202020204" pitchFamily="34" charset="0"/>
              <a:buChar char="•"/>
              <a:defRPr/>
            </a:pPr>
            <a:r>
              <a:rPr lang="en-US">
                <a:effectLst/>
                <a:ea typeface="Calibri" panose="020F0502020204030204" pitchFamily="34" charset="0"/>
              </a:rPr>
              <a:t>However, it is important to acknowledge that despite the challenges, traditional news continues to be the most trusted source of information here in Canada, and the only source within the neutral category, beating search engines, which are most trusted globally.</a:t>
            </a:r>
          </a:p>
        </p:txBody>
      </p:sp>
    </p:spTree>
    <p:extLst>
      <p:ext uri="{BB962C8B-B14F-4D97-AF65-F5344CB8AC3E}">
        <p14:creationId xmlns:p14="http://schemas.microsoft.com/office/powerpoint/2010/main" val="373437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Both government and media are seen as divisive, exploiting divisions in society for commercial or political gain. </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We asked whether each institution is a dividing vs. unifying force in society, we saw staggering deltas indicating that government and media are far more likely to be seen as divisive, while business and NGOs are credited as unifiers. </a:t>
            </a:r>
          </a:p>
        </p:txBody>
      </p:sp>
      <p:sp>
        <p:nvSpPr>
          <p:cNvPr id="4" name="Slide Number Placeholder 3"/>
          <p:cNvSpPr>
            <a:spLocks noGrp="1"/>
          </p:cNvSpPr>
          <p:nvPr>
            <p:ph type="sldNum" sz="quarter" idx="5"/>
          </p:nvPr>
        </p:nvSpPr>
        <p:spPr/>
        <p:txBody>
          <a:bodyPr/>
          <a:lstStyle/>
          <a:p>
            <a:fld id="{6491F85D-A6DC-4651-AD0D-869479C7D321}" type="slidenum">
              <a:rPr lang="en-US" smtClean="0"/>
              <a:t>7</a:t>
            </a:fld>
            <a:endParaRPr lang="en-US"/>
          </a:p>
        </p:txBody>
      </p:sp>
    </p:spTree>
    <p:extLst>
      <p:ext uri="{BB962C8B-B14F-4D97-AF65-F5344CB8AC3E}">
        <p14:creationId xmlns:p14="http://schemas.microsoft.com/office/powerpoint/2010/main" val="29096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And I am sorry to report more challenging news for government.</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We asked respondents about strengths of all four institutions. </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On the graph on the right, the question was whether each institution is seen as having a strength in being about to coordinate cross-institutional efforts to solve societal problems, and on the left, their ability to successfully execute plans to yield response.</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Government is seen as not being able to get things done. It is seen as the worst-performing institution, with a majority not seeing it as competent enough to take a leadership role in solving societal problems, or to successfully get results.</a:t>
            </a:r>
          </a:p>
          <a:p>
            <a:pPr marL="0" marR="0">
              <a:lnSpc>
                <a:spcPct val="107000"/>
              </a:lnSpc>
              <a:spcBef>
                <a:spcPts val="0"/>
              </a:spcBef>
              <a:spcAft>
                <a:spcPts val="800"/>
              </a:spcAft>
            </a:pPr>
            <a:endParaRPr lang="en-US"/>
          </a:p>
          <a:p>
            <a:pPr marL="0" marR="0">
              <a:lnSpc>
                <a:spcPct val="107000"/>
              </a:lnSpc>
              <a:spcBef>
                <a:spcPts val="0"/>
              </a:spcBef>
              <a:spcAft>
                <a:spcPts val="800"/>
              </a:spcAft>
            </a:pPr>
            <a:r>
              <a:rPr lang="en-US"/>
              <a:t>DARCY TO ADD COMMENTARY RE: no surprise as agendas/ priorities have been sidelined due to COVID-19….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r>
              <a:rPr lang="en-US"/>
              <a:t>We also saw a significant jump this year in Canadian anxiety about who they can trust.</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Around two thirds of Canadians believe that journalists, reporters and business leaders are purposely trying to mislead them, with government leaders not far behind.</a:t>
            </a:r>
          </a:p>
          <a:p>
            <a:pPr marL="171450" marR="0" indent="-171450">
              <a:lnSpc>
                <a:spcPct val="107000"/>
              </a:lnSpc>
              <a:spcBef>
                <a:spcPts val="0"/>
              </a:spcBef>
              <a:spcAft>
                <a:spcPts val="800"/>
              </a:spcAft>
              <a:buFont typeface="Arial" panose="020B0604020202020204" pitchFamily="34" charset="0"/>
              <a:buChar char="•"/>
            </a:pPr>
            <a:endParaRPr lang="en-US"/>
          </a:p>
          <a:p>
            <a:pPr marL="171450" marR="0" indent="-171450">
              <a:lnSpc>
                <a:spcPct val="107000"/>
              </a:lnSpc>
              <a:spcBef>
                <a:spcPts val="0"/>
              </a:spcBef>
              <a:spcAft>
                <a:spcPts val="800"/>
              </a:spcAft>
              <a:buFont typeface="Arial" panose="020B0604020202020204" pitchFamily="34" charset="0"/>
              <a:buChar char="•"/>
            </a:pPr>
            <a:r>
              <a:rPr lang="en-US"/>
              <a:t>Combined with record levels of concern about misinformation, we must ask ourselves if Canada is at a tipping point on this front. As we watch the US struggle with a cycle of distrust, how is this playing out at home and what can we do to support the health of the media ecosystem?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8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5" name="Picture 4">
            <a:extLst>
              <a:ext uri="{FF2B5EF4-FFF2-40B4-BE49-F238E27FC236}">
                <a16:creationId xmlns:a16="http://schemas.microsoft.com/office/drawing/2014/main" id="{3C3FF9B8-85EC-4776-9C5F-34BEBB3D33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7946405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0806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p:nvPr>
        </p:nvSpPr>
        <p:spPr>
          <a:xfrm>
            <a:off x="499928" y="-600920"/>
            <a:ext cx="3099186"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1156737711"/>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p:nvPr>
        </p:nvSpPr>
        <p:spPr>
          <a:xfrm>
            <a:off x="314853" y="-591434"/>
            <a:ext cx="3429926" cy="345489"/>
          </a:xfrm>
          <a:prstGeom prst="rect">
            <a:avLst/>
          </a:prstGeom>
        </p:spPr>
        <p:txBody>
          <a:bodyPr lIns="0"/>
          <a:lstStyle>
            <a:lvl1pPr>
              <a:defRPr sz="2800" b="0" cap="none" baseline="0">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866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p:nvPr>
        </p:nvSpPr>
        <p:spPr>
          <a:xfrm>
            <a:off x="497184" y="-624068"/>
            <a:ext cx="3342499" cy="716666"/>
          </a:xfrm>
          <a:prstGeom prst="rect">
            <a:avLst/>
          </a:prstGeom>
        </p:spPr>
        <p:txBody>
          <a:bodyPr lIns="0"/>
          <a:lstStyle>
            <a:lvl1pPr>
              <a:defRPr sz="2800" b="0" cap="none" baseline="0">
                <a:solidFill>
                  <a:schemeClr val="bg1"/>
                </a:solidFill>
              </a:defRPr>
            </a:lvl1pPr>
          </a:lstStyle>
          <a:p>
            <a:r>
              <a:rPr lang="en-US" dirty="0"/>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21671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p:nvPr>
        </p:nvSpPr>
        <p:spPr>
          <a:xfrm>
            <a:off x="349578" y="-595614"/>
            <a:ext cx="3381288" cy="1191228"/>
          </a:xfrm>
          <a:prstGeom prst="rect">
            <a:avLst/>
          </a:prstGeom>
        </p:spPr>
        <p:txBody>
          <a:bodyPr lIns="0"/>
          <a:lstStyle>
            <a:lvl1pPr>
              <a:defRPr sz="2800" b="0" cap="none" baseline="0">
                <a:solidFill>
                  <a:schemeClr val="bg1"/>
                </a:solidFill>
              </a:defRPr>
            </a:lvl1pPr>
          </a:lstStyle>
          <a:p>
            <a:r>
              <a:rPr lang="en-US" dirty="0"/>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20882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499927" y="-705092"/>
            <a:ext cx="4465984" cy="352053"/>
          </a:xfrm>
          <a:prstGeom prst="rect">
            <a:avLst/>
          </a:prstGeom>
        </p:spPr>
        <p:txBody>
          <a:bodyPr lIns="0"/>
          <a:lstStyle>
            <a:lvl1pPr>
              <a:defRPr sz="2800" b="0" cap="none" baseline="0">
                <a:solidFill>
                  <a:schemeClr val="tx1"/>
                </a:solidFill>
              </a:defRPr>
            </a:lvl1pPr>
          </a:lstStyle>
          <a:p>
            <a:r>
              <a:rPr lang="en-US" dirty="0"/>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84064522"/>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495300" y="-982883"/>
            <a:ext cx="9824916" cy="716666"/>
          </a:xfrm>
          <a:prstGeom prst="rect">
            <a:avLst/>
          </a:prstGeom>
        </p:spPr>
        <p:txBody>
          <a:bodyPr lIns="0"/>
          <a:lstStyle>
            <a:lvl1pPr>
              <a:defRPr sz="2800" b="0" cap="none" baseline="0">
                <a:solidFill>
                  <a:schemeClr val="bg1"/>
                </a:solidFill>
              </a:defRPr>
            </a:lvl1pPr>
          </a:lstStyle>
          <a:p>
            <a:r>
              <a:rPr lang="en-US" dirty="0"/>
              <a:t>Click to edit 2-line headline</a:t>
            </a:r>
            <a:br>
              <a:rPr lang="en-US" dirty="0"/>
            </a:br>
            <a:r>
              <a:rPr lang="en-US" dirty="0"/>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25121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495300" y="-1017608"/>
            <a:ext cx="9824916" cy="716666"/>
          </a:xfrm>
          <a:prstGeom prst="rect">
            <a:avLst/>
          </a:prstGeom>
        </p:spPr>
        <p:txBody>
          <a:bodyPr/>
          <a:lstStyle>
            <a:lvl1pPr>
              <a:defRPr sz="2800" b="0" cap="none" baseline="0">
                <a:solidFill>
                  <a:schemeClr val="bg1"/>
                </a:solidFill>
              </a:defRPr>
            </a:lvl1pPr>
          </a:lstStyle>
          <a:p>
            <a:r>
              <a:rPr lang="en-US" dirty="0"/>
              <a:t>Click to edit 2-line headline</a:t>
            </a:r>
            <a:br>
              <a:rPr lang="en-US" dirty="0"/>
            </a:br>
            <a:r>
              <a:rPr lang="en-US" dirty="0"/>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FFFFFF">
                    <a:lumMod val="65000"/>
                  </a:srgbClr>
                </a:solidFill>
                <a:effectLst/>
                <a:uLnTx/>
                <a:uFillTx/>
                <a:latin typeface="Arial" panose="020B0604020202020204"/>
                <a:ea typeface="+mn-ea"/>
                <a:cs typeface="Arial" panose="020B0604020202020204" pitchFamily="34" charset="0"/>
              </a:rPr>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7865" y="-624070"/>
            <a:ext cx="9817100" cy="345489"/>
          </a:xfrm>
        </p:spPr>
        <p:txBody>
          <a:bodyPr/>
          <a:lstStyle>
            <a:lvl1pPr>
              <a:defRPr sz="2800" b="0" i="0"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5F6F6">
                    <a:lumMod val="10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5F6F6">
                  <a:lumMod val="10000"/>
                </a:srgbClr>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1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1472"/>
            <a:ext cx="9824917" cy="354368"/>
          </a:xfrm>
        </p:spPr>
        <p:txBody>
          <a:bodyPr/>
          <a:lstStyle>
            <a:lvl1pPr>
              <a:defRPr sz="2800" b="0">
                <a:solidFill>
                  <a:schemeClr val="bg1"/>
                </a:solidFill>
              </a:defRPr>
            </a:lvl1pPr>
          </a:lstStyle>
          <a:p>
            <a:r>
              <a:rPr lang="en-US" dirty="0"/>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panose="020B0604020202020204" pitchFamily="34" charset="0"/>
              </a:rPr>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7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200213492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923431CC-A3DB-814E-93EF-7A2FA0949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455895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109571716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52275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499927" y="533400"/>
            <a:ext cx="9824916" cy="716666"/>
          </a:xfrm>
          <a:prstGeom prst="rect">
            <a:avLst/>
          </a:prstGeom>
        </p:spPr>
        <p:txBody>
          <a:bodyPr lIns="0"/>
          <a:lstStyle>
            <a:lvl1pPr>
              <a:defRPr sz="2800" b="1" cap="all" baseline="0">
                <a:solidFill>
                  <a:schemeClr val="tx1"/>
                </a:solidFill>
              </a:defRPr>
            </a:lvl1pPr>
          </a:lstStyle>
          <a:p>
            <a:r>
              <a:rPr lang="en-US"/>
              <a:t>CLICK TO EDIT 2-LINE HEADLINE</a:t>
            </a:r>
            <a:br>
              <a:rPr lang="en-US"/>
            </a:br>
            <a:r>
              <a:rPr lang="en-US"/>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39532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8" y="533400"/>
            <a:ext cx="9824917" cy="1191228"/>
          </a:xfrm>
          <a:prstGeom prst="rect">
            <a:avLst/>
          </a:prstGeom>
        </p:spPr>
        <p:txBody>
          <a:bodyPr lIns="0"/>
          <a:lstStyle>
            <a:lvl1pPr>
              <a:defRPr sz="2800" b="1" cap="all" baseline="0">
                <a:solidFill>
                  <a:schemeClr val="tx1"/>
                </a:solidFill>
              </a:defRPr>
            </a:lvl1pPr>
          </a:lstStyle>
          <a:p>
            <a:r>
              <a:rPr lang="en-US"/>
              <a:t>CLICK TO EDIT 3-LINE HEADLINE</a:t>
            </a:r>
            <a:br>
              <a:rPr lang="en-US"/>
            </a:br>
            <a:r>
              <a:rPr lang="en-US"/>
              <a:t>CLICK TO EDIT 3-LINE HEADLINE</a:t>
            </a:r>
            <a:br>
              <a:rPr lang="en-US"/>
            </a:br>
            <a:r>
              <a:rPr lang="en-US"/>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1367994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endParaRPr lang="en-US" dirty="0"/>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41617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200305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428351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265254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91200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499927" y="-496748"/>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31746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hasCustomPrompt="1"/>
          </p:nvPr>
        </p:nvSpPr>
        <p:spPr>
          <a:xfrm>
            <a:off x="500048" y="533399"/>
            <a:ext cx="3099186"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2767419293"/>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hasCustomPrompt="1"/>
          </p:nvPr>
        </p:nvSpPr>
        <p:spPr>
          <a:xfrm>
            <a:off x="500048" y="533399"/>
            <a:ext cx="3429926" cy="345489"/>
          </a:xfrm>
          <a:prstGeom prst="rect">
            <a:avLst/>
          </a:prstGeom>
        </p:spPr>
        <p:txBody>
          <a:bodyPr lIns="0"/>
          <a:lstStyle>
            <a:lvl1pPr>
              <a:defRPr sz="2800" b="1" cap="all" baseline="0">
                <a:solidFill>
                  <a:schemeClr val="bg1"/>
                </a:solidFill>
                <a:latin typeface="Arial" panose="020B0604020202020204" pitchFamily="34" charset="0"/>
                <a:cs typeface="Arial" panose="020B0604020202020204" pitchFamily="34" charset="0"/>
              </a:defRPr>
            </a:lvl1pPr>
          </a:lstStyle>
          <a:p>
            <a:r>
              <a:rPr lang="en-US"/>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99700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hasCustomPrompt="1"/>
          </p:nvPr>
        </p:nvSpPr>
        <p:spPr>
          <a:xfrm>
            <a:off x="499927" y="533400"/>
            <a:ext cx="3342499" cy="716666"/>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934842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hasCustomPrompt="1"/>
          </p:nvPr>
        </p:nvSpPr>
        <p:spPr>
          <a:xfrm>
            <a:off x="500049" y="533400"/>
            <a:ext cx="3381288" cy="1191228"/>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469788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500049" y="533399"/>
            <a:ext cx="4465984" cy="352053"/>
          </a:xfrm>
          <a:prstGeom prst="rect">
            <a:avLst/>
          </a:prstGeom>
        </p:spPr>
        <p:txBody>
          <a:bodyPr lIns="0"/>
          <a:lstStyle>
            <a:lvl1pPr>
              <a:defRPr sz="2800" b="1" cap="all" baseline="0">
                <a:solidFill>
                  <a:schemeClr val="tx1"/>
                </a:solidFill>
              </a:defRPr>
            </a:lvl1pPr>
          </a:lstStyle>
          <a:p>
            <a:r>
              <a:rPr lang="en-US"/>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769045588"/>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lIns="0"/>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1971525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3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r>
              <a:rPr lang="en-US"/>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p:spPr>
        <p:txBody>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2">
                    <a:lumMod val="10000"/>
                  </a:schemeClr>
                </a:solidFill>
              </a:rPr>
              <a:pPr/>
              <a:t>‹#›</a:t>
            </a:fld>
            <a:endParaRPr lang="en-US" sz="1200">
              <a:solidFill>
                <a:schemeClr val="bg2">
                  <a:lumMod val="10000"/>
                </a:schemeClr>
              </a:solidFill>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43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3399"/>
            <a:ext cx="9824917" cy="354368"/>
          </a:xfrm>
        </p:spPr>
        <p:txBody>
          <a:bodyPr/>
          <a:lstStyle>
            <a:lvl1pPr>
              <a:defRPr sz="2800" b="1">
                <a:solidFill>
                  <a:schemeClr val="bg1"/>
                </a:solidFill>
              </a:defRPr>
            </a:lvl1pPr>
          </a:lstStyle>
          <a:p>
            <a:r>
              <a:rPr lang="en-US"/>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r>
              <a:rPr lang="en-US"/>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1588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500048" y="-983030"/>
            <a:ext cx="9824916" cy="716666"/>
          </a:xfrm>
          <a:prstGeom prst="rect">
            <a:avLst/>
          </a:prstGeom>
        </p:spPr>
        <p:txBody>
          <a:bodyPr lIns="0"/>
          <a:lstStyle>
            <a:lvl1pPr>
              <a:defRPr lang="en-US" sz="2800" b="0" i="0" kern="1200" cap="none"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2-line headline</a:t>
            </a:r>
            <a:br>
              <a:rPr lang="en-US" dirty="0"/>
            </a:br>
            <a:r>
              <a:rPr lang="en-US" dirty="0"/>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06479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7" y="-1295400"/>
            <a:ext cx="9824917" cy="1191228"/>
          </a:xfrm>
          <a:prstGeom prst="rect">
            <a:avLst/>
          </a:prstGeom>
        </p:spPr>
        <p:txBody>
          <a:bodyPr lIns="0"/>
          <a:lstStyle>
            <a:lvl1pPr>
              <a:defRPr sz="2800" b="0" cap="none" baseline="0">
                <a:solidFill>
                  <a:schemeClr val="tx1"/>
                </a:solidFill>
              </a:defRPr>
            </a:lvl1pPr>
          </a:lstStyle>
          <a:p>
            <a:r>
              <a:rPr lang="en-US" dirty="0"/>
              <a:t>Click to edit 3-line headline</a:t>
            </a:r>
            <a:br>
              <a:rPr lang="en-US" dirty="0"/>
            </a:br>
            <a:r>
              <a:rPr lang="en-US" dirty="0"/>
              <a:t>click to edit 3-line headline</a:t>
            </a:r>
            <a:br>
              <a:rPr lang="en-US" dirty="0"/>
            </a:br>
            <a:r>
              <a:rPr lang="en-US" dirty="0"/>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3008402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407451" y="-656415"/>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30302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7864" y="-590905"/>
            <a:ext cx="9817100" cy="345489"/>
          </a:xfrm>
          <a:prstGeom prst="rect">
            <a:avLst/>
          </a:prstGeom>
        </p:spPr>
        <p:txBody>
          <a:bodyPr lIns="0"/>
          <a:lstStyle>
            <a:lvl1pPr>
              <a:defRPr sz="2800" b="0" cap="none"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2278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6249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9493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197156"/>
      </p:ext>
    </p:extLst>
  </p:cSld>
  <p:clrMap bg1="lt1" tx1="dk1" bg2="lt2" tx2="dk2" accent1="accent1" accent2="accent2" accent3="accent3" accent4="accent4" accent5="accent5" accent6="accent6" hlink="hlink" folHlink="folHlink"/>
  <p:sldLayoutIdLst>
    <p:sldLayoutId id="214748407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4071" r:id="rId15"/>
    <p:sldLayoutId id="2147483886" r:id="rId16"/>
    <p:sldLayoutId id="2147483887" r:id="rId17"/>
    <p:sldLayoutId id="2147484072" r:id="rId18"/>
    <p:sldLayoutId id="214748407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08914"/>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044F-08BE-4AFC-935B-77A020985277}"/>
              </a:ext>
            </a:extLst>
          </p:cNvPr>
          <p:cNvSpPr>
            <a:spLocks noGrp="1"/>
          </p:cNvSpPr>
          <p:nvPr>
            <p:ph type="title" idx="4294967295"/>
          </p:nvPr>
        </p:nvSpPr>
        <p:spPr>
          <a:xfrm>
            <a:off x="-1" y="-374362"/>
            <a:ext cx="10671308" cy="560025"/>
          </a:xfrm>
          <a:prstGeom prst="rect">
            <a:avLst/>
          </a:prstGeom>
        </p:spPr>
        <p:txBody>
          <a:bodyPr/>
          <a:lstStyle/>
          <a:p>
            <a:r>
              <a:rPr lang="en-CA" sz="2000" b="0" dirty="0"/>
              <a:t>2022 Edelman Trust Barometer for Canada – CSPS Event on May</a:t>
            </a:r>
            <a:r>
              <a:rPr lang="en-CA" sz="2000" b="0" baseline="0" dirty="0"/>
              <a:t> 24, 2022.</a:t>
            </a:r>
            <a:endParaRPr lang="en-US" sz="2000" b="0" dirty="0"/>
          </a:p>
        </p:txBody>
      </p:sp>
      <p:grpSp>
        <p:nvGrpSpPr>
          <p:cNvPr id="5" name="Group 4">
            <a:extLst>
              <a:ext uri="{FF2B5EF4-FFF2-40B4-BE49-F238E27FC236}">
                <a16:creationId xmlns:a16="http://schemas.microsoft.com/office/drawing/2014/main" id="{63DFAA48-A2E5-4710-9DEB-04E3DC20E064}"/>
              </a:ext>
              <a:ext uri="{C183D7F6-B498-43B3-948B-1728B52AA6E4}">
                <adec:decorative xmlns:adec="http://schemas.microsoft.com/office/drawing/2017/decorative" val="1"/>
              </a:ext>
            </a:extLst>
          </p:cNvPr>
          <p:cNvGrpSpPr/>
          <p:nvPr/>
        </p:nvGrpSpPr>
        <p:grpSpPr>
          <a:xfrm>
            <a:off x="-1" y="517460"/>
            <a:ext cx="2183762" cy="869211"/>
            <a:chOff x="-1" y="286349"/>
            <a:chExt cx="2183762" cy="869211"/>
          </a:xfrm>
        </p:grpSpPr>
        <p:pic>
          <p:nvPicPr>
            <p:cNvPr id="6" name="Picture 5">
              <a:extLst>
                <a:ext uri="{FF2B5EF4-FFF2-40B4-BE49-F238E27FC236}">
                  <a16:creationId xmlns:a16="http://schemas.microsoft.com/office/drawing/2014/main" id="{F3399D1B-C2EA-44A7-9B4F-A2B8F8BA90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7"/>
            <a:stretch/>
          </p:blipFill>
          <p:spPr>
            <a:xfrm>
              <a:off x="-1" y="286349"/>
              <a:ext cx="2137777" cy="869211"/>
            </a:xfrm>
            <a:prstGeom prst="rect">
              <a:avLst/>
            </a:prstGeom>
          </p:spPr>
        </p:pic>
        <p:sp>
          <p:nvSpPr>
            <p:cNvPr id="7" name="TextBox 6">
              <a:extLst>
                <a:ext uri="{FF2B5EF4-FFF2-40B4-BE49-F238E27FC236}">
                  <a16:creationId xmlns:a16="http://schemas.microsoft.com/office/drawing/2014/main" id="{B2650000-F438-4F92-A7EB-68188ABB76CE}"/>
                </a:ext>
              </a:extLst>
            </p:cNvPr>
            <p:cNvSpPr txBox="1"/>
            <p:nvPr/>
          </p:nvSpPr>
          <p:spPr>
            <a:xfrm>
              <a:off x="258559" y="389918"/>
              <a:ext cx="1925202" cy="560025"/>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Helvetica Light" panose="020B0403020202020204" pitchFamily="34" charset="0"/>
                  <a:ea typeface="+mn-ea"/>
                  <a:cs typeface="+mn-cs"/>
                </a:rPr>
                <a:t>Country Report</a:t>
              </a:r>
              <a:br>
                <a:rPr kumimoji="0" lang="en-US" sz="1600" b="0" i="0" u="none" strike="noStrike" kern="1200" cap="none" spc="0" normalizeH="0" baseline="0" noProof="0">
                  <a:ln>
                    <a:noFill/>
                  </a:ln>
                  <a:solidFill>
                    <a:srgbClr val="FFFFFF"/>
                  </a:solidFill>
                  <a:effectLst/>
                  <a:uLnTx/>
                  <a:uFillTx/>
                  <a:latin typeface="NeueHaasGroteskDisp Pro" panose="020B0504020202020204" pitchFamily="34" charset="77"/>
                  <a:ea typeface="+mn-ea"/>
                  <a:cs typeface="+mn-cs"/>
                </a:rPr>
              </a:b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Trust in Canada</a:t>
              </a:r>
            </a:p>
          </p:txBody>
        </p:sp>
      </p:grpSp>
      <p:pic>
        <p:nvPicPr>
          <p:cNvPr id="3" name="Picture 2" descr="Edelman Logo.">
            <a:extLst>
              <a:ext uri="{FF2B5EF4-FFF2-40B4-BE49-F238E27FC236}">
                <a16:creationId xmlns:a16="http://schemas.microsoft.com/office/drawing/2014/main" id="{D9A5CB62-D60F-D041-8397-F2D487A4AC17}"/>
              </a:ext>
            </a:extLst>
          </p:cNvPr>
          <p:cNvPicPr>
            <a:picLocks noChangeAspect="1"/>
          </p:cNvPicPr>
          <p:nvPr/>
        </p:nvPicPr>
        <p:blipFill>
          <a:blip r:embed="rId4"/>
          <a:stretch>
            <a:fillRect/>
          </a:stretch>
        </p:blipFill>
        <p:spPr>
          <a:xfrm>
            <a:off x="10671307" y="6092661"/>
            <a:ext cx="1153355" cy="468262"/>
          </a:xfrm>
          <a:prstGeom prst="rect">
            <a:avLst/>
          </a:prstGeom>
        </p:spPr>
      </p:pic>
    </p:spTree>
    <p:extLst>
      <p:ext uri="{BB962C8B-B14F-4D97-AF65-F5344CB8AC3E}">
        <p14:creationId xmlns:p14="http://schemas.microsoft.com/office/powerpoint/2010/main" val="102326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3650F-0AA7-457E-98A6-2632237BCE9B}"/>
              </a:ext>
            </a:extLst>
          </p:cNvPr>
          <p:cNvSpPr>
            <a:spLocks noGrp="1"/>
          </p:cNvSpPr>
          <p:nvPr>
            <p:ph type="title"/>
          </p:nvPr>
        </p:nvSpPr>
        <p:spPr>
          <a:xfrm>
            <a:off x="349577" y="-595614"/>
            <a:ext cx="8377733" cy="1191228"/>
          </a:xfrm>
        </p:spPr>
        <p:txBody>
          <a:bodyPr/>
          <a:lstStyle/>
          <a:p>
            <a:r>
              <a:rPr lang="en-US" dirty="0">
                <a:solidFill>
                  <a:schemeClr val="tx1"/>
                </a:solidFill>
              </a:rPr>
              <a:t>Societal tension amidst lack of civil debate.</a:t>
            </a:r>
          </a:p>
        </p:txBody>
      </p:sp>
      <p:sp>
        <p:nvSpPr>
          <p:cNvPr id="42" name="TextBox 41">
            <a:extLst>
              <a:ext uri="{FF2B5EF4-FFF2-40B4-BE49-F238E27FC236}">
                <a16:creationId xmlns:a16="http://schemas.microsoft.com/office/drawing/2014/main" id="{92033911-8C94-4450-AECA-F93E5BB5E57F}"/>
              </a:ext>
            </a:extLst>
          </p:cNvPr>
          <p:cNvSpPr txBox="1"/>
          <p:nvPr/>
        </p:nvSpPr>
        <p:spPr>
          <a:xfrm>
            <a:off x="4718756" y="514543"/>
            <a:ext cx="6096000" cy="342145"/>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Per cent who agree</a:t>
            </a: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0" name="TextBox 39">
            <a:extLst>
              <a:ext uri="{FF2B5EF4-FFF2-40B4-BE49-F238E27FC236}">
                <a16:creationId xmlns:a16="http://schemas.microsoft.com/office/drawing/2014/main" id="{D6F17F7F-A45A-4050-AF1E-6D5668314F1D}"/>
              </a:ext>
            </a:extLst>
          </p:cNvPr>
          <p:cNvSpPr txBox="1"/>
          <p:nvPr/>
        </p:nvSpPr>
        <p:spPr>
          <a:xfrm>
            <a:off x="4718756" y="965697"/>
            <a:ext cx="6096000" cy="678134"/>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People in this country </a:t>
            </a:r>
            <a:r>
              <a:rPr kumimoji="0" lang="en-US" sz="1800" b="1" i="0" u="none" strike="noStrike" kern="1200" cap="none" spc="0" normalizeH="0" baseline="0" noProof="0" dirty="0">
                <a:ln>
                  <a:noFill/>
                </a:ln>
                <a:solidFill>
                  <a:srgbClr val="000000"/>
                </a:solidFill>
                <a:effectLst/>
                <a:uLnTx/>
                <a:uFillTx/>
                <a:latin typeface="Arial"/>
                <a:ea typeface="+mn-ea"/>
                <a:cs typeface="+mn-cs"/>
              </a:rPr>
              <a:t>lack the ability to have constructive and civil debates</a:t>
            </a:r>
            <a:r>
              <a:rPr kumimoji="0" lang="en-US" sz="1600" b="0" i="0" u="none" strike="noStrike" kern="1200" cap="none" spc="0" normalizeH="0" baseline="0" noProof="0" dirty="0">
                <a:ln>
                  <a:noFill/>
                </a:ln>
                <a:solidFill>
                  <a:srgbClr val="000000"/>
                </a:solidFill>
                <a:effectLst/>
                <a:uLnTx/>
                <a:uFillTx/>
                <a:latin typeface="Arial"/>
                <a:ea typeface="+mn-ea"/>
                <a:cs typeface="+mn-cs"/>
              </a:rPr>
              <a:t> about issues they disagree on</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9" name="Chart 38" descr="Globally, 64 %.&#10;U.S., 68 %.&#10;Canada, 59 %.&#10;">
            <a:extLst>
              <a:ext uri="{FF2B5EF4-FFF2-40B4-BE49-F238E27FC236}">
                <a16:creationId xmlns:a16="http://schemas.microsoft.com/office/drawing/2014/main" id="{BAFC0904-2B46-4946-9032-B8B5256FAB68}"/>
              </a:ext>
            </a:extLst>
          </p:cNvPr>
          <p:cNvGraphicFramePr/>
          <p:nvPr>
            <p:extLst>
              <p:ext uri="{D42A27DB-BD31-4B8C-83A1-F6EECF244321}">
                <p14:modId xmlns:p14="http://schemas.microsoft.com/office/powerpoint/2010/main" val="2514027460"/>
              </p:ext>
            </p:extLst>
          </p:nvPr>
        </p:nvGraphicFramePr>
        <p:xfrm>
          <a:off x="5136444" y="1353471"/>
          <a:ext cx="7189381" cy="5262504"/>
        </p:xfrm>
        <a:graphic>
          <a:graphicData uri="http://schemas.openxmlformats.org/drawingml/2006/chart">
            <c:chart xmlns:c="http://schemas.openxmlformats.org/drawingml/2006/chart" xmlns:r="http://schemas.openxmlformats.org/officeDocument/2006/relationships" r:id="rId3"/>
          </a:graphicData>
        </a:graphic>
      </p:graphicFrame>
      <p:pic>
        <p:nvPicPr>
          <p:cNvPr id="41" name="Picture 40">
            <a:extLst>
              <a:ext uri="{FF2B5EF4-FFF2-40B4-BE49-F238E27FC236}">
                <a16:creationId xmlns:a16="http://schemas.microsoft.com/office/drawing/2014/main" id="{2E7F27F5-5AF1-4BE2-92EC-C8875D5CAE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06000" y="2425728"/>
            <a:ext cx="365760" cy="237744"/>
          </a:xfrm>
          <a:prstGeom prst="rect">
            <a:avLst/>
          </a:prstGeom>
        </p:spPr>
      </p:pic>
      <p:sp>
        <p:nvSpPr>
          <p:cNvPr id="38" name="Text Placeholder 8">
            <a:extLst>
              <a:ext uri="{FF2B5EF4-FFF2-40B4-BE49-F238E27FC236}">
                <a16:creationId xmlns:a16="http://schemas.microsoft.com/office/drawing/2014/main" id="{416DCF93-074D-4D02-A14A-9435FDDFDC40}"/>
              </a:ext>
            </a:extLst>
          </p:cNvPr>
          <p:cNvSpPr txBox="1">
            <a:spLocks/>
          </p:cNvSpPr>
          <p:nvPr/>
        </p:nvSpPr>
        <p:spPr>
          <a:xfrm>
            <a:off x="499927" y="5321809"/>
            <a:ext cx="3681534" cy="1290246"/>
          </a:xfrm>
          <a:prstGeom prst="rect">
            <a:avLst/>
          </a:prstGeom>
        </p:spPr>
        <p:txBody>
          <a:bodyPr lIns="0" tIns="0" bIns="0" anchor="b"/>
          <a:lstStyle>
            <a:lvl1pPr marL="0" indent="0" algn="l" defTabSz="914377" rtl="0" eaLnBrk="1" latinLnBrk="0" hangingPunct="1">
              <a:lnSpc>
                <a:spcPct val="100000"/>
              </a:lnSpc>
              <a:spcBef>
                <a:spcPts val="0"/>
              </a:spcBef>
              <a:spcAft>
                <a:spcPts val="1200"/>
              </a:spcAft>
              <a:buFont typeface="Arial" panose="020B0604020202020204" pitchFamily="34" charset="0"/>
              <a:buNone/>
              <a:defRPr sz="900" b="0" i="0" kern="1200" baseline="0">
                <a:solidFill>
                  <a:schemeClr val="bg1">
                    <a:lumMod val="65000"/>
                  </a:schemeClr>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2022 Edelman Trust Barometer.</a:t>
            </a:r>
            <a:r>
              <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 POP_MDC. Below is a list of statements. For each one, please rate how true you believe that statement is using a nine-point scale where one means it is “not at all true” and nine means it is “completely true”. 9-point scale; top 4 box, true. Question asked of half of the sample. General population, 27-mkt avg., Canada and U.S.</a:t>
            </a:r>
          </a:p>
        </p:txBody>
      </p:sp>
      <p:sp>
        <p:nvSpPr>
          <p:cNvPr id="8" name="Title 6">
            <a:extLst>
              <a:ext uri="{FF2B5EF4-FFF2-40B4-BE49-F238E27FC236}">
                <a16:creationId xmlns:a16="http://schemas.microsoft.com/office/drawing/2014/main" id="{EAF85956-7D09-4914-ABF8-A100FF9F2B2E}"/>
              </a:ext>
              <a:ext uri="{C183D7F6-B498-43B3-948B-1728B52AA6E4}">
                <adec:decorative xmlns:adec="http://schemas.microsoft.com/office/drawing/2017/decorative" val="1"/>
              </a:ext>
            </a:extLst>
          </p:cNvPr>
          <p:cNvSpPr txBox="1">
            <a:spLocks/>
          </p:cNvSpPr>
          <p:nvPr/>
        </p:nvSpPr>
        <p:spPr>
          <a:xfrm>
            <a:off x="493272" y="606071"/>
            <a:ext cx="3681412" cy="2057401"/>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cap="none" dirty="0">
                <a:latin typeface="Arial"/>
                <a:ea typeface="+mn-ea"/>
                <a:cs typeface="+mn-cs"/>
              </a:rPr>
              <a:t>SOCIETAL TENSION AMIDST LACK OF CIVIL DEBATE</a:t>
            </a:r>
            <a:endParaRPr lang="en-US" dirty="0"/>
          </a:p>
        </p:txBody>
      </p:sp>
    </p:spTree>
    <p:extLst>
      <p:ext uri="{BB962C8B-B14F-4D97-AF65-F5344CB8AC3E}">
        <p14:creationId xmlns:p14="http://schemas.microsoft.com/office/powerpoint/2010/main" val="18691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72E6BC67-F287-4EE3-87CA-F310E4C3E150}"/>
              </a:ext>
            </a:extLst>
          </p:cNvPr>
          <p:cNvSpPr>
            <a:spLocks noGrp="1"/>
          </p:cNvSpPr>
          <p:nvPr>
            <p:ph type="title"/>
          </p:nvPr>
        </p:nvSpPr>
        <p:spPr>
          <a:xfrm>
            <a:off x="139981" y="-533748"/>
            <a:ext cx="9817100" cy="345489"/>
          </a:xfrm>
        </p:spPr>
        <p:txBody>
          <a:bodyPr/>
          <a:lstStyle/>
          <a:p>
            <a:r>
              <a:rPr lang="en-US" dirty="0"/>
              <a:t>Societal leaders distrusted.</a:t>
            </a:r>
          </a:p>
        </p:txBody>
      </p:sp>
      <p:sp>
        <p:nvSpPr>
          <p:cNvPr id="30" name="Rectangle 29">
            <a:extLst>
              <a:ext uri="{FF2B5EF4-FFF2-40B4-BE49-F238E27FC236}">
                <a16:creationId xmlns:a16="http://schemas.microsoft.com/office/drawing/2014/main" id="{8861986C-22F5-46AE-B736-D2968BC695A1}"/>
              </a:ext>
            </a:extLst>
          </p:cNvPr>
          <p:cNvSpPr/>
          <p:nvPr/>
        </p:nvSpPr>
        <p:spPr>
          <a:xfrm>
            <a:off x="507402" y="2014136"/>
            <a:ext cx="2743200" cy="36541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panose="020B0604020202020204"/>
                <a:ea typeface="+mn-ea"/>
                <a:cs typeface="+mn-cs"/>
              </a:rPr>
              <a:t>Scientists and employers most trusted </a:t>
            </a:r>
          </a:p>
        </p:txBody>
      </p:sp>
      <p:sp>
        <p:nvSpPr>
          <p:cNvPr id="8" name="Text Placeholder 7">
            <a:extLst>
              <a:ext uri="{FF2B5EF4-FFF2-40B4-BE49-F238E27FC236}">
                <a16:creationId xmlns:a16="http://schemas.microsoft.com/office/drawing/2014/main" id="{DB352D28-CDF0-4B3A-98CA-631DB63D52DB}"/>
              </a:ext>
              <a:ext uri="{C183D7F6-B498-43B3-948B-1728B52AA6E4}">
                <adec:decorative xmlns:adec="http://schemas.microsoft.com/office/drawing/2017/decorative" val="1"/>
              </a:ext>
            </a:extLst>
          </p:cNvPr>
          <p:cNvSpPr>
            <a:spLocks noGrp="1"/>
          </p:cNvSpPr>
          <p:nvPr>
            <p:ph type="body" sz="quarter" idx="13"/>
          </p:nvPr>
        </p:nvSpPr>
        <p:spPr/>
        <p:txBody>
          <a:bodyPr/>
          <a:lstStyle/>
          <a:p>
            <a:pPr algn="l"/>
            <a:r>
              <a:rPr lang="en-US" sz="1600" b="0">
                <a:solidFill>
                  <a:srgbClr val="000000"/>
                </a:solidFill>
                <a:latin typeface="Arial"/>
              </a:rPr>
              <a:t>Per cent</a:t>
            </a:r>
            <a:r>
              <a:rPr sz="1600" b="0">
                <a:solidFill>
                  <a:srgbClr val="000000"/>
                </a:solidFill>
                <a:latin typeface="Arial"/>
              </a:rPr>
              <a:t> trust, in Canada</a:t>
            </a:r>
            <a:endParaRPr lang="en-US"/>
          </a:p>
        </p:txBody>
      </p:sp>
      <p:graphicFrame>
        <p:nvGraphicFramePr>
          <p:cNvPr id="10" name="Content Placeholder 5" descr="This bar chart shows levels of trust in types of societal leaders, in percent.&#10;Scientists, 75 %, down two points since last year.&#10;Co-workers, 72 %, no change since last year.&#10;National health authorities, 65 %, down one point since last year.&#10;People in my community, 64%, no change since last year.&#10;Citizens of my country, 58%, no change since last year.&#10;My CEO, 58%, down five points since last year.&#10;Journalists, 50%, down one point since last year.&#10;Government leaders, 43 percent, down two points since last year.&#10;CEOs, 36 percent, down three points since last year.&#10;">
            <a:extLst>
              <a:ext uri="{FF2B5EF4-FFF2-40B4-BE49-F238E27FC236}">
                <a16:creationId xmlns:a16="http://schemas.microsoft.com/office/drawing/2014/main" id="{BA7BD816-A963-4592-8F29-C7C0416C2191}"/>
              </a:ext>
            </a:extLst>
          </p:cNvPr>
          <p:cNvGraphicFramePr>
            <a:graphicFrameLocks/>
          </p:cNvGraphicFramePr>
          <p:nvPr>
            <p:extLst>
              <p:ext uri="{D42A27DB-BD31-4B8C-83A1-F6EECF244321}">
                <p14:modId xmlns:p14="http://schemas.microsoft.com/office/powerpoint/2010/main" val="3206963515"/>
              </p:ext>
            </p:extLst>
          </p:nvPr>
        </p:nvGraphicFramePr>
        <p:xfrm>
          <a:off x="499318" y="1880621"/>
          <a:ext cx="11197381" cy="4152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a:extLst>
              <a:ext uri="{FF2B5EF4-FFF2-40B4-BE49-F238E27FC236}">
                <a16:creationId xmlns:a16="http://schemas.microsoft.com/office/drawing/2014/main" id="{83D068BD-D987-478B-BD55-2EE9E3ADF70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8060953"/>
              </p:ext>
            </p:extLst>
          </p:nvPr>
        </p:nvGraphicFramePr>
        <p:xfrm>
          <a:off x="495301" y="4390046"/>
          <a:ext cx="11104443" cy="762000"/>
        </p:xfrm>
        <a:graphic>
          <a:graphicData uri="http://schemas.openxmlformats.org/drawingml/2006/table">
            <a:tbl>
              <a:tblPr firstRow="1" bandRow="1">
                <a:effectLst/>
                <a:tableStyleId>{5C22544A-7EE6-4342-B048-85BDC9FD1C3A}</a:tableStyleId>
              </a:tblPr>
              <a:tblGrid>
                <a:gridCol w="1233827">
                  <a:extLst>
                    <a:ext uri="{9D8B030D-6E8A-4147-A177-3AD203B41FA5}">
                      <a16:colId xmlns:a16="http://schemas.microsoft.com/office/drawing/2014/main" val="3491998019"/>
                    </a:ext>
                  </a:extLst>
                </a:gridCol>
                <a:gridCol w="1233827">
                  <a:extLst>
                    <a:ext uri="{9D8B030D-6E8A-4147-A177-3AD203B41FA5}">
                      <a16:colId xmlns:a16="http://schemas.microsoft.com/office/drawing/2014/main" val="3483614226"/>
                    </a:ext>
                  </a:extLst>
                </a:gridCol>
                <a:gridCol w="1233827">
                  <a:extLst>
                    <a:ext uri="{9D8B030D-6E8A-4147-A177-3AD203B41FA5}">
                      <a16:colId xmlns:a16="http://schemas.microsoft.com/office/drawing/2014/main" val="1369620733"/>
                    </a:ext>
                  </a:extLst>
                </a:gridCol>
                <a:gridCol w="1233827">
                  <a:extLst>
                    <a:ext uri="{9D8B030D-6E8A-4147-A177-3AD203B41FA5}">
                      <a16:colId xmlns:a16="http://schemas.microsoft.com/office/drawing/2014/main" val="2144019759"/>
                    </a:ext>
                  </a:extLst>
                </a:gridCol>
                <a:gridCol w="1233827">
                  <a:extLst>
                    <a:ext uri="{9D8B030D-6E8A-4147-A177-3AD203B41FA5}">
                      <a16:colId xmlns:a16="http://schemas.microsoft.com/office/drawing/2014/main" val="1816328627"/>
                    </a:ext>
                  </a:extLst>
                </a:gridCol>
                <a:gridCol w="1233827">
                  <a:extLst>
                    <a:ext uri="{9D8B030D-6E8A-4147-A177-3AD203B41FA5}">
                      <a16:colId xmlns:a16="http://schemas.microsoft.com/office/drawing/2014/main" val="3257616681"/>
                    </a:ext>
                  </a:extLst>
                </a:gridCol>
                <a:gridCol w="1233827">
                  <a:extLst>
                    <a:ext uri="{9D8B030D-6E8A-4147-A177-3AD203B41FA5}">
                      <a16:colId xmlns:a16="http://schemas.microsoft.com/office/drawing/2014/main" val="1921447847"/>
                    </a:ext>
                  </a:extLst>
                </a:gridCol>
                <a:gridCol w="1233827">
                  <a:extLst>
                    <a:ext uri="{9D8B030D-6E8A-4147-A177-3AD203B41FA5}">
                      <a16:colId xmlns:a16="http://schemas.microsoft.com/office/drawing/2014/main" val="3167030119"/>
                    </a:ext>
                  </a:extLst>
                </a:gridCol>
                <a:gridCol w="1233827">
                  <a:extLst>
                    <a:ext uri="{9D8B030D-6E8A-4147-A177-3AD203B41FA5}">
                      <a16:colId xmlns:a16="http://schemas.microsoft.com/office/drawing/2014/main" val="3647360145"/>
                    </a:ext>
                  </a:extLst>
                </a:gridCol>
              </a:tblGrid>
              <a:tr h="226989">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ln>
                            <a:solidFill>
                              <a:schemeClr val="tx1"/>
                            </a:solidFill>
                          </a:ln>
                          <a:solidFill>
                            <a:srgbClr val="748181"/>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4400" b="1">
                          <a:solidFill>
                            <a:srgbClr val="000000"/>
                          </a:solidFill>
                          <a:latin typeface="Wingdings"/>
                        </a:rPr>
                        <a:t>l</a:t>
                      </a:r>
                      <a:endParaRPr lang="en-US" sz="4400">
                        <a:ln>
                          <a:solidFill>
                            <a:schemeClr val="tx1"/>
                          </a:solidFill>
                        </a:ln>
                        <a:solidFill>
                          <a:schemeClr val="bg1"/>
                        </a:solidFill>
                        <a:effectLst/>
                        <a:latin typeface="Wingdings" charset="2"/>
                        <a:ea typeface="Wingdings" charset="2"/>
                        <a:cs typeface="Wingdings" charset="2"/>
                      </a:endParaRPr>
                    </a:p>
                  </a:txBody>
                  <a:tcPr marL="0" marR="0"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4400" b="1" dirty="0">
                          <a:solidFill>
                            <a:srgbClr val="000000"/>
                          </a:solidFill>
                          <a:latin typeface="Wingdings"/>
                        </a:rPr>
                        <a:t>l</a:t>
                      </a:r>
                      <a:endParaRPr lang="en-US"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33" name="Group 32">
            <a:extLst>
              <a:ext uri="{FF2B5EF4-FFF2-40B4-BE49-F238E27FC236}">
                <a16:creationId xmlns:a16="http://schemas.microsoft.com/office/drawing/2014/main" id="{865DAA55-A007-4508-9187-BD315E2DD238}"/>
              </a:ext>
              <a:ext uri="{C183D7F6-B498-43B3-948B-1728B52AA6E4}">
                <adec:decorative xmlns:adec="http://schemas.microsoft.com/office/drawing/2017/decorative" val="1"/>
              </a:ext>
            </a:extLst>
          </p:cNvPr>
          <p:cNvGrpSpPr/>
          <p:nvPr/>
        </p:nvGrpSpPr>
        <p:grpSpPr>
          <a:xfrm>
            <a:off x="0" y="1243702"/>
            <a:ext cx="11779185" cy="5367410"/>
            <a:chOff x="0" y="1243702"/>
            <a:chExt cx="11779185" cy="5367410"/>
          </a:xfrm>
        </p:grpSpPr>
        <p:grpSp>
          <p:nvGrpSpPr>
            <p:cNvPr id="28" name="Group 27">
              <a:extLst>
                <a:ext uri="{FF2B5EF4-FFF2-40B4-BE49-F238E27FC236}">
                  <a16:creationId xmlns:a16="http://schemas.microsoft.com/office/drawing/2014/main" id="{746C8365-DD13-457B-94CE-F4F130B9B72D}"/>
                </a:ext>
              </a:extLst>
            </p:cNvPr>
            <p:cNvGrpSpPr/>
            <p:nvPr/>
          </p:nvGrpSpPr>
          <p:grpSpPr>
            <a:xfrm>
              <a:off x="0" y="1243702"/>
              <a:ext cx="11779185" cy="5367410"/>
              <a:chOff x="0" y="1243702"/>
              <a:chExt cx="11779185" cy="5367410"/>
            </a:xfrm>
          </p:grpSpPr>
          <p:sp>
            <p:nvSpPr>
              <p:cNvPr id="17" name="Content Placeholder 20">
                <a:extLst>
                  <a:ext uri="{FF2B5EF4-FFF2-40B4-BE49-F238E27FC236}">
                    <a16:creationId xmlns:a16="http://schemas.microsoft.com/office/drawing/2014/main" id="{74A98BE4-6D50-4885-A6AC-059616BEB625}"/>
                  </a:ext>
                  <a:ext uri="{C183D7F6-B498-43B3-948B-1728B52AA6E4}">
                    <adec:decorative xmlns:adec="http://schemas.microsoft.com/office/drawing/2017/decorative" val="1"/>
                  </a:ext>
                </a:extLst>
              </p:cNvPr>
              <p:cNvSpPr txBox="1">
                <a:spLocks/>
              </p:cNvSpPr>
              <p:nvPr/>
            </p:nvSpPr>
            <p:spPr bwMode="gray">
              <a:xfrm>
                <a:off x="9883929" y="1491842"/>
                <a:ext cx="634431"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Trust</a:t>
                </a:r>
              </a:p>
            </p:txBody>
          </p:sp>
          <p:grpSp>
            <p:nvGrpSpPr>
              <p:cNvPr id="13" name="Group 12">
                <a:extLst>
                  <a:ext uri="{FF2B5EF4-FFF2-40B4-BE49-F238E27FC236}">
                    <a16:creationId xmlns:a16="http://schemas.microsoft.com/office/drawing/2014/main" id="{8F9CA82F-1D81-4A80-9511-CB94BB7E6953}"/>
                  </a:ext>
                </a:extLst>
              </p:cNvPr>
              <p:cNvGrpSpPr/>
              <p:nvPr/>
            </p:nvGrpSpPr>
            <p:grpSpPr>
              <a:xfrm>
                <a:off x="0" y="1243702"/>
                <a:ext cx="11779185" cy="5367410"/>
                <a:chOff x="0" y="1243702"/>
                <a:chExt cx="11779185" cy="5367410"/>
              </a:xfrm>
            </p:grpSpPr>
            <p:grpSp>
              <p:nvGrpSpPr>
                <p:cNvPr id="6" name="Group 5">
                  <a:extLst>
                    <a:ext uri="{FF2B5EF4-FFF2-40B4-BE49-F238E27FC236}">
                      <a16:creationId xmlns:a16="http://schemas.microsoft.com/office/drawing/2014/main" id="{7B0C25FF-B027-4FC3-85BF-6B950F06D97E}"/>
                    </a:ext>
                  </a:extLst>
                </p:cNvPr>
                <p:cNvGrpSpPr/>
                <p:nvPr/>
              </p:nvGrpSpPr>
              <p:grpSpPr>
                <a:xfrm>
                  <a:off x="499319" y="1243702"/>
                  <a:ext cx="11279866" cy="4863139"/>
                  <a:chOff x="499319" y="1243702"/>
                  <a:chExt cx="11279866" cy="4863139"/>
                </a:xfrm>
              </p:grpSpPr>
              <p:cxnSp>
                <p:nvCxnSpPr>
                  <p:cNvPr id="11" name="Straight Connector 10">
                    <a:extLst>
                      <a:ext uri="{FF2B5EF4-FFF2-40B4-BE49-F238E27FC236}">
                        <a16:creationId xmlns:a16="http://schemas.microsoft.com/office/drawing/2014/main" id="{702C163A-29CB-4F65-BC6C-FB5BCFE8AA5D}"/>
                      </a:ext>
                      <a:ext uri="{C183D7F6-B498-43B3-948B-1728B52AA6E4}">
                        <adec:decorative xmlns:adec="http://schemas.microsoft.com/office/drawing/2017/decorative" val="1"/>
                      </a:ext>
                    </a:extLst>
                  </p:cNvPr>
                  <p:cNvCxnSpPr>
                    <a:cxnSpLocks/>
                  </p:cNvCxnSpPr>
                  <p:nvPr/>
                </p:nvCxnSpPr>
                <p:spPr>
                  <a:xfrm>
                    <a:off x="499319" y="6106841"/>
                    <a:ext cx="11197381" cy="0"/>
                  </a:xfrm>
                  <a:prstGeom prst="line">
                    <a:avLst/>
                  </a:prstGeom>
                  <a:noFill/>
                  <a:ln w="25400" cap="flat" cmpd="sng" algn="ctr">
                    <a:solidFill>
                      <a:srgbClr val="000000"/>
                    </a:solidFill>
                    <a:prstDash val="solid"/>
                    <a:miter lim="800000"/>
                  </a:ln>
                  <a:effectLst/>
                </p:spPr>
              </p:cxnSp>
              <p:grpSp>
                <p:nvGrpSpPr>
                  <p:cNvPr id="5" name="Group 4">
                    <a:extLst>
                      <a:ext uri="{FF2B5EF4-FFF2-40B4-BE49-F238E27FC236}">
                        <a16:creationId xmlns:a16="http://schemas.microsoft.com/office/drawing/2014/main" id="{0FF6CBB0-FE29-4350-B8A2-A2F3AC5F8D71}"/>
                      </a:ext>
                    </a:extLst>
                  </p:cNvPr>
                  <p:cNvGrpSpPr/>
                  <p:nvPr/>
                </p:nvGrpSpPr>
                <p:grpSpPr>
                  <a:xfrm>
                    <a:off x="499319" y="1243702"/>
                    <a:ext cx="11279866" cy="596268"/>
                    <a:chOff x="499319" y="1243702"/>
                    <a:chExt cx="11279866" cy="596268"/>
                  </a:xfrm>
                </p:grpSpPr>
                <p:cxnSp>
                  <p:nvCxnSpPr>
                    <p:cNvPr id="12" name="Straight Connector 11">
                      <a:extLst>
                        <a:ext uri="{FF2B5EF4-FFF2-40B4-BE49-F238E27FC236}">
                          <a16:creationId xmlns:a16="http://schemas.microsoft.com/office/drawing/2014/main" id="{D62FD222-7F5E-4D81-9B80-B4FC6D6DB618}"/>
                        </a:ext>
                        <a:ext uri="{C183D7F6-B498-43B3-948B-1728B52AA6E4}">
                          <adec:decorative xmlns:adec="http://schemas.microsoft.com/office/drawing/2017/decorative" val="1"/>
                        </a:ext>
                      </a:extLst>
                    </p:cNvPr>
                    <p:cNvCxnSpPr>
                      <a:cxnSpLocks/>
                    </p:cNvCxnSpPr>
                    <p:nvPr/>
                  </p:nvCxnSpPr>
                  <p:spPr>
                    <a:xfrm>
                      <a:off x="499319" y="1839970"/>
                      <a:ext cx="111973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21816B7-3226-46E9-B74D-5B8D63E28E29}"/>
                        </a:ext>
                      </a:extLst>
                    </p:cNvPr>
                    <p:cNvGrpSpPr/>
                    <p:nvPr/>
                  </p:nvGrpSpPr>
                  <p:grpSpPr>
                    <a:xfrm>
                      <a:off x="8807785" y="1243702"/>
                      <a:ext cx="2971400" cy="525139"/>
                      <a:chOff x="8807785" y="1243702"/>
                      <a:chExt cx="2971400" cy="525139"/>
                    </a:xfrm>
                  </p:grpSpPr>
                  <p:grpSp>
                    <p:nvGrpSpPr>
                      <p:cNvPr id="3" name="Group 2">
                        <a:extLst>
                          <a:ext uri="{FF2B5EF4-FFF2-40B4-BE49-F238E27FC236}">
                            <a16:creationId xmlns:a16="http://schemas.microsoft.com/office/drawing/2014/main" id="{E0E49074-EC9B-483F-B927-B7BBDAC9E4FB}"/>
                          </a:ext>
                        </a:extLst>
                      </p:cNvPr>
                      <p:cNvGrpSpPr/>
                      <p:nvPr/>
                    </p:nvGrpSpPr>
                    <p:grpSpPr>
                      <a:xfrm>
                        <a:off x="8807785" y="1255892"/>
                        <a:ext cx="1503089" cy="512949"/>
                        <a:chOff x="8807785" y="1255892"/>
                        <a:chExt cx="1503089" cy="512949"/>
                      </a:xfrm>
                    </p:grpSpPr>
                    <p:sp>
                      <p:nvSpPr>
                        <p:cNvPr id="14" name="Content Placeholder 20">
                          <a:extLst>
                            <a:ext uri="{FF2B5EF4-FFF2-40B4-BE49-F238E27FC236}">
                              <a16:creationId xmlns:a16="http://schemas.microsoft.com/office/drawing/2014/main" id="{399C1ACB-8F22-4B10-AE5A-9EAA4F12E91D}"/>
                            </a:ext>
                            <a:ext uri="{C183D7F6-B498-43B3-948B-1728B52AA6E4}">
                              <adec:decorative xmlns:adec="http://schemas.microsoft.com/office/drawing/2017/decorative" val="1"/>
                            </a:ext>
                          </a:extLst>
                        </p:cNvPr>
                        <p:cNvSpPr txBox="1">
                          <a:spLocks/>
                        </p:cNvSpPr>
                        <p:nvPr/>
                      </p:nvSpPr>
                      <p:spPr bwMode="gray">
                        <a:xfrm>
                          <a:off x="8807785" y="1491842"/>
                          <a:ext cx="634417"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Distrust</a:t>
                          </a:r>
                        </a:p>
                      </p:txBody>
                    </p:sp>
                    <p:sp>
                      <p:nvSpPr>
                        <p:cNvPr id="15" name="Content Placeholder 20">
                          <a:extLst>
                            <a:ext uri="{FF2B5EF4-FFF2-40B4-BE49-F238E27FC236}">
                              <a16:creationId xmlns:a16="http://schemas.microsoft.com/office/drawing/2014/main" id="{1DFFDE3E-DD5B-40A9-8F2F-FA1C319C6BF3}"/>
                            </a:ext>
                            <a:ext uri="{C183D7F6-B498-43B3-948B-1728B52AA6E4}">
                              <adec:decorative xmlns:adec="http://schemas.microsoft.com/office/drawing/2017/decorative" val="1"/>
                            </a:ext>
                          </a:extLst>
                        </p:cNvPr>
                        <p:cNvSpPr txBox="1">
                          <a:spLocks/>
                        </p:cNvSpPr>
                        <p:nvPr/>
                      </p:nvSpPr>
                      <p:spPr bwMode="gray">
                        <a:xfrm>
                          <a:off x="9348754" y="1491842"/>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Neutral</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E63002BA-E1B4-4048-A2FF-8C32AAF08DEB}"/>
                            </a:ext>
                            <a:ext uri="{C183D7F6-B498-43B3-948B-1728B52AA6E4}">
                              <adec:decorative xmlns:adec="http://schemas.microsoft.com/office/drawing/2017/decorative" val="1"/>
                            </a:ext>
                          </a:extLst>
                        </p:cNvPr>
                        <p:cNvCxnSpPr>
                          <a:cxnSpLocks/>
                        </p:cNvCxnSpPr>
                        <p:nvPr/>
                      </p:nvCxnSpPr>
                      <p:spPr bwMode="gray">
                        <a:xfrm>
                          <a:off x="8890927" y="1343010"/>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8D61D7-2B92-4731-9A44-3FFDF6221813}"/>
                            </a:ext>
                            <a:ext uri="{C183D7F6-B498-43B3-948B-1728B52AA6E4}">
                              <adec:decorative xmlns:adec="http://schemas.microsoft.com/office/drawing/2017/decorative" val="1"/>
                            </a:ext>
                          </a:extLst>
                        </p:cNvPr>
                        <p:cNvSpPr/>
                        <p:nvPr/>
                      </p:nvSpPr>
                      <p:spPr>
                        <a:xfrm>
                          <a:off x="8812326" y="1256402"/>
                          <a:ext cx="146304"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9BFDBCAF-59B6-4E72-AC0F-0F6388123971}"/>
                            </a:ext>
                            <a:ext uri="{C183D7F6-B498-43B3-948B-1728B52AA6E4}">
                              <adec:decorative xmlns:adec="http://schemas.microsoft.com/office/drawing/2017/decorative" val="1"/>
                            </a:ext>
                          </a:extLst>
                        </p:cNvPr>
                        <p:cNvSpPr/>
                        <p:nvPr/>
                      </p:nvSpPr>
                      <p:spPr>
                        <a:xfrm>
                          <a:off x="9348127" y="1256402"/>
                          <a:ext cx="146304" cy="146304"/>
                        </a:xfrm>
                        <a:prstGeom prst="rect">
                          <a:avLst/>
                        </a:prstGeom>
                        <a:solidFill>
                          <a:srgbClr val="AD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DF2089CA-8B2D-47EA-8D42-9E04DB26539C}"/>
                            </a:ext>
                            <a:ext uri="{C183D7F6-B498-43B3-948B-1728B52AA6E4}">
                              <adec:decorative xmlns:adec="http://schemas.microsoft.com/office/drawing/2017/decorative" val="1"/>
                            </a:ext>
                          </a:extLst>
                        </p:cNvPr>
                        <p:cNvSpPr/>
                        <p:nvPr/>
                      </p:nvSpPr>
                      <p:spPr>
                        <a:xfrm>
                          <a:off x="9883929" y="1256402"/>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22" name="Straight Connector 21">
                          <a:extLst>
                            <a:ext uri="{FF2B5EF4-FFF2-40B4-BE49-F238E27FC236}">
                              <a16:creationId xmlns:a16="http://schemas.microsoft.com/office/drawing/2014/main" id="{58A06F10-9C0F-40AE-857A-E5D3D866AA1D}"/>
                            </a:ext>
                            <a:ext uri="{C183D7F6-B498-43B3-948B-1728B52AA6E4}">
                              <adec:decorative xmlns:adec="http://schemas.microsoft.com/office/drawing/2017/decorative" val="1"/>
                            </a:ext>
                          </a:extLst>
                        </p:cNvPr>
                        <p:cNvCxnSpPr/>
                        <p:nvPr/>
                      </p:nvCxnSpPr>
                      <p:spPr>
                        <a:xfrm>
                          <a:off x="10310874" y="125589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30FFA41-3D27-4D47-B792-DED4765B335A}"/>
                          </a:ext>
                        </a:extLst>
                      </p:cNvPr>
                      <p:cNvGrpSpPr/>
                      <p:nvPr/>
                    </p:nvGrpSpPr>
                    <p:grpSpPr>
                      <a:xfrm>
                        <a:off x="10533827" y="1243702"/>
                        <a:ext cx="1245358" cy="386639"/>
                        <a:chOff x="10533827" y="1243702"/>
                        <a:chExt cx="1245358" cy="386639"/>
                      </a:xfrm>
                    </p:grpSpPr>
                    <p:sp>
                      <p:nvSpPr>
                        <p:cNvPr id="21" name="Content Placeholder 20">
                          <a:extLst>
                            <a:ext uri="{FF2B5EF4-FFF2-40B4-BE49-F238E27FC236}">
                              <a16:creationId xmlns:a16="http://schemas.microsoft.com/office/drawing/2014/main" id="{163E80CF-FBAC-4CF6-88FD-CEBB8BDD48C4}"/>
                            </a:ext>
                            <a:ext uri="{C183D7F6-B498-43B3-948B-1728B52AA6E4}">
                              <adec:decorative xmlns:adec="http://schemas.microsoft.com/office/drawing/2017/decorative" val="1"/>
                            </a:ext>
                          </a:extLst>
                        </p:cNvPr>
                        <p:cNvSpPr txBox="1">
                          <a:spLocks/>
                        </p:cNvSpPr>
                        <p:nvPr/>
                      </p:nvSpPr>
                      <p:spPr bwMode="gray">
                        <a:xfrm>
                          <a:off x="10544019" y="1491842"/>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23" name="Straight Connector 22">
                          <a:extLst>
                            <a:ext uri="{FF2B5EF4-FFF2-40B4-BE49-F238E27FC236}">
                              <a16:creationId xmlns:a16="http://schemas.microsoft.com/office/drawing/2014/main" id="{B5518654-C47E-4326-AC50-E37E503A0C48}"/>
                            </a:ext>
                            <a:ext uri="{C183D7F6-B498-43B3-948B-1728B52AA6E4}">
                              <adec:decorative xmlns:adec="http://schemas.microsoft.com/office/drawing/2017/decorative" val="1"/>
                            </a:ext>
                          </a:extLst>
                        </p:cNvPr>
                        <p:cNvCxnSpPr>
                          <a:cxnSpLocks/>
                        </p:cNvCxnSpPr>
                        <p:nvPr/>
                      </p:nvCxnSpPr>
                      <p:spPr bwMode="gray">
                        <a:xfrm>
                          <a:off x="10653254" y="1330310"/>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lowchart: Manual Input 130">
                          <a:extLst>
                            <a:ext uri="{FF2B5EF4-FFF2-40B4-BE49-F238E27FC236}">
                              <a16:creationId xmlns:a16="http://schemas.microsoft.com/office/drawing/2014/main" id="{E9F2C801-41C4-4A41-A8AA-725D93C125CC}"/>
                            </a:ext>
                            <a:ext uri="{C183D7F6-B498-43B3-948B-1728B52AA6E4}">
                              <adec:decorative xmlns:adec="http://schemas.microsoft.com/office/drawing/2017/decorative" val="1"/>
                            </a:ext>
                          </a:extLst>
                        </p:cNvPr>
                        <p:cNvSpPr/>
                        <p:nvPr/>
                      </p:nvSpPr>
                      <p:spPr bwMode="gray">
                        <a:xfrm>
                          <a:off x="10533827" y="1243702"/>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25" name="Flowchart: Manual Input 131">
                          <a:extLst>
                            <a:ext uri="{FF2B5EF4-FFF2-40B4-BE49-F238E27FC236}">
                              <a16:creationId xmlns:a16="http://schemas.microsoft.com/office/drawing/2014/main" id="{0A8589FE-D3F2-454A-863A-5061C60189A5}"/>
                            </a:ext>
                            <a:ext uri="{C183D7F6-B498-43B3-948B-1728B52AA6E4}">
                              <adec:decorative xmlns:adec="http://schemas.microsoft.com/office/drawing/2017/decorative" val="1"/>
                            </a:ext>
                          </a:extLst>
                        </p:cNvPr>
                        <p:cNvSpPr/>
                        <p:nvPr/>
                      </p:nvSpPr>
                      <p:spPr bwMode="gray">
                        <a:xfrm>
                          <a:off x="11033665" y="1243702"/>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26" name="Flowchart: Manual Input 132">
                          <a:extLst>
                            <a:ext uri="{FF2B5EF4-FFF2-40B4-BE49-F238E27FC236}">
                              <a16:creationId xmlns:a16="http://schemas.microsoft.com/office/drawing/2014/main" id="{BA4BB496-BFD7-4A03-B92C-A67E944B45D1}"/>
                            </a:ext>
                            <a:ext uri="{C183D7F6-B498-43B3-948B-1728B52AA6E4}">
                              <adec:decorative xmlns:adec="http://schemas.microsoft.com/office/drawing/2017/decorative" val="1"/>
                            </a:ext>
                          </a:extLst>
                        </p:cNvPr>
                        <p:cNvSpPr/>
                        <p:nvPr/>
                      </p:nvSpPr>
                      <p:spPr bwMode="gray">
                        <a:xfrm>
                          <a:off x="11513998" y="1243702"/>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grpSp>
              </p:grpSp>
            </p:grpSp>
            <p:pic>
              <p:nvPicPr>
                <p:cNvPr id="31" name="Picture 30" descr="CA.png"/>
                <p:cNvPicPr>
                  <a:picLocks noChangeAspect="1"/>
                </p:cNvPicPr>
                <p:nvPr/>
              </p:nvPicPr>
              <p:blipFill>
                <a:blip r:embed="rId4"/>
                <a:stretch>
                  <a:fillRect/>
                </a:stretch>
              </p:blipFill>
              <p:spPr>
                <a:xfrm>
                  <a:off x="0" y="6373368"/>
                  <a:ext cx="365760" cy="237744"/>
                </a:xfrm>
                <a:prstGeom prst="rect">
                  <a:avLst/>
                </a:prstGeom>
              </p:spPr>
            </p:pic>
          </p:grpSp>
        </p:grpSp>
        <p:sp>
          <p:nvSpPr>
            <p:cNvPr id="29" name="Rectangle 28">
              <a:extLst>
                <a:ext uri="{FF2B5EF4-FFF2-40B4-BE49-F238E27FC236}">
                  <a16:creationId xmlns:a16="http://schemas.microsoft.com/office/drawing/2014/main" id="{9FC666C1-3D54-461F-846A-0FA5699C800F}"/>
                </a:ext>
              </a:extLst>
            </p:cNvPr>
            <p:cNvSpPr/>
            <p:nvPr/>
          </p:nvSpPr>
          <p:spPr>
            <a:xfrm>
              <a:off x="9223676" y="2413358"/>
              <a:ext cx="2202576" cy="3452436"/>
            </a:xfrm>
            <a:prstGeom prst="rect">
              <a:avLst/>
            </a:prstGeom>
            <a:no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aphicFrame>
        <p:nvGraphicFramePr>
          <p:cNvPr id="32" name="Table 31">
            <a:extLst>
              <a:ext uri="{FF2B5EF4-FFF2-40B4-BE49-F238E27FC236}">
                <a16:creationId xmlns:a16="http://schemas.microsoft.com/office/drawing/2014/main" id="{63A5B79B-E1CB-451C-8977-F984BB77F30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7585411"/>
              </p:ext>
            </p:extLst>
          </p:nvPr>
        </p:nvGraphicFramePr>
        <p:xfrm>
          <a:off x="507402" y="4604308"/>
          <a:ext cx="11104443" cy="340755"/>
        </p:xfrm>
        <a:graphic>
          <a:graphicData uri="http://schemas.openxmlformats.org/drawingml/2006/table">
            <a:tbl>
              <a:tblPr firstRow="1" bandRow="1">
                <a:tableStyleId>{5C22544A-7EE6-4342-B048-85BDC9FD1C3A}</a:tableStyleId>
              </a:tblPr>
              <a:tblGrid>
                <a:gridCol w="1233827">
                  <a:extLst>
                    <a:ext uri="{9D8B030D-6E8A-4147-A177-3AD203B41FA5}">
                      <a16:colId xmlns:a16="http://schemas.microsoft.com/office/drawing/2014/main" val="20013"/>
                    </a:ext>
                  </a:extLst>
                </a:gridCol>
                <a:gridCol w="1233827">
                  <a:extLst>
                    <a:ext uri="{9D8B030D-6E8A-4147-A177-3AD203B41FA5}">
                      <a16:colId xmlns:a16="http://schemas.microsoft.com/office/drawing/2014/main" val="20014"/>
                    </a:ext>
                  </a:extLst>
                </a:gridCol>
                <a:gridCol w="1233827">
                  <a:extLst>
                    <a:ext uri="{9D8B030D-6E8A-4147-A177-3AD203B41FA5}">
                      <a16:colId xmlns:a16="http://schemas.microsoft.com/office/drawing/2014/main" val="20015"/>
                    </a:ext>
                  </a:extLst>
                </a:gridCol>
                <a:gridCol w="1233827">
                  <a:extLst>
                    <a:ext uri="{9D8B030D-6E8A-4147-A177-3AD203B41FA5}">
                      <a16:colId xmlns:a16="http://schemas.microsoft.com/office/drawing/2014/main" val="20016"/>
                    </a:ext>
                  </a:extLst>
                </a:gridCol>
                <a:gridCol w="1233827">
                  <a:extLst>
                    <a:ext uri="{9D8B030D-6E8A-4147-A177-3AD203B41FA5}">
                      <a16:colId xmlns:a16="http://schemas.microsoft.com/office/drawing/2014/main" val="20017"/>
                    </a:ext>
                  </a:extLst>
                </a:gridCol>
                <a:gridCol w="1233827">
                  <a:extLst>
                    <a:ext uri="{9D8B030D-6E8A-4147-A177-3AD203B41FA5}">
                      <a16:colId xmlns:a16="http://schemas.microsoft.com/office/drawing/2014/main" val="20018"/>
                    </a:ext>
                  </a:extLst>
                </a:gridCol>
                <a:gridCol w="1233827">
                  <a:extLst>
                    <a:ext uri="{9D8B030D-6E8A-4147-A177-3AD203B41FA5}">
                      <a16:colId xmlns:a16="http://schemas.microsoft.com/office/drawing/2014/main" val="20019"/>
                    </a:ext>
                  </a:extLst>
                </a:gridCol>
                <a:gridCol w="1233827">
                  <a:extLst>
                    <a:ext uri="{9D8B030D-6E8A-4147-A177-3AD203B41FA5}">
                      <a16:colId xmlns:a16="http://schemas.microsoft.com/office/drawing/2014/main" val="20021"/>
                    </a:ext>
                  </a:extLst>
                </a:gridCol>
                <a:gridCol w="1233827">
                  <a:extLst>
                    <a:ext uri="{9D8B030D-6E8A-4147-A177-3AD203B41FA5}">
                      <a16:colId xmlns:a16="http://schemas.microsoft.com/office/drawing/2014/main" val="20022"/>
                    </a:ext>
                  </a:extLst>
                </a:gridCol>
              </a:tblGrid>
              <a:tr h="340755">
                <a:tc>
                  <a:txBody>
                    <a:bodyPr/>
                    <a:lstStyle/>
                    <a:p>
                      <a:pPr algn="ctr" rtl="0" fontAlgn="ctr"/>
                      <a:r>
                        <a:rPr sz="1100" b="1">
                          <a:solidFill>
                            <a:srgbClr val="FFFFFF"/>
                          </a:solidFill>
                          <a:latin typeface="Arial"/>
                        </a:rPr>
                        <a:t>-</a:t>
                      </a:r>
                      <a:r>
                        <a:rPr lang="en-US" sz="1100" b="1">
                          <a:solidFill>
                            <a:srgbClr val="FFFFFF"/>
                          </a:solidFill>
                          <a:latin typeface="Arial"/>
                        </a:rPr>
                        <a:t>2</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n/a</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a:solidFill>
                            <a:srgbClr val="FFFFFF"/>
                          </a:solidFill>
                          <a:latin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0</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a:solidFill>
                            <a:srgbClr val="FFFFFF"/>
                          </a:solidFill>
                          <a:latin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-5</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algn="ctr" rtl="0" fontAlgn="ctr"/>
                      <a:r>
                        <a:rPr sz="1100" b="1">
                          <a:solidFill>
                            <a:srgbClr val="FFFFFF"/>
                          </a:solidFill>
                          <a:latin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en-US" sz="1100" b="1">
                          <a:solidFill>
                            <a:srgbClr val="FFFFFF"/>
                          </a:solidFill>
                          <a:latin typeface="Arial"/>
                        </a:rPr>
                        <a:t>-2</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100" b="1" dirty="0">
                          <a:solidFill>
                            <a:srgbClr val="FFFFFF"/>
                          </a:solidFill>
                          <a:latin typeface="Arial"/>
                        </a:rPr>
                        <a:t>-</a:t>
                      </a:r>
                      <a:r>
                        <a:rPr lang="en-US" sz="1100" b="1" dirty="0">
                          <a:solidFill>
                            <a:srgbClr val="FFFFFF"/>
                          </a:solidFill>
                          <a:latin typeface="Arial"/>
                        </a:rPr>
                        <a:t>3</a:t>
                      </a:r>
                      <a:endParaRPr sz="1100" b="1" dirty="0">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9" name="Text Placeholder 8">
            <a:extLst>
              <a:ext uri="{FF2B5EF4-FFF2-40B4-BE49-F238E27FC236}">
                <a16:creationId xmlns:a16="http://schemas.microsoft.com/office/drawing/2014/main" id="{17633CA9-ED7B-4520-A2B6-C6F0A9CD9724}"/>
              </a:ext>
            </a:extLst>
          </p:cNvPr>
          <p:cNvSpPr>
            <a:spLocks noGrp="1"/>
          </p:cNvSpPr>
          <p:nvPr>
            <p:ph type="body" sz="quarter" idx="14"/>
          </p:nvPr>
        </p:nvSpPr>
        <p:spPr/>
        <p:txBody>
          <a:bodyPr/>
          <a:lstStyle/>
          <a:p>
            <a:r>
              <a:rPr sz="900" b="1" dirty="0">
                <a:solidFill>
                  <a:srgbClr val="A6A6A6"/>
                </a:solidFill>
              </a:rPr>
              <a:t>2022 Edelman Trust Barometer.</a:t>
            </a:r>
            <a:r>
              <a:rPr sz="900" dirty="0">
                <a:solidFill>
                  <a:srgbClr val="A6A6A6"/>
                </a:solidFill>
              </a:rPr>
              <a:t> TRU_PEP. Below is a list of groups of people. For each one, please indicate how much you trust that group of people to do what is right using a 9-point scale where one means that you “do not trust them at all” and nine means that you “trust them a great deal”. 9-point scale; top 4 box, trust. Some attributes asked of half the sample. General population, Canada. “My coworkers” and “my CEO” only shown to those who are an employee of an organization (Q43/1). </a:t>
            </a:r>
          </a:p>
        </p:txBody>
      </p:sp>
      <p:sp>
        <p:nvSpPr>
          <p:cNvPr id="34" name="Title 6">
            <a:extLst>
              <a:ext uri="{FF2B5EF4-FFF2-40B4-BE49-F238E27FC236}">
                <a16:creationId xmlns:a16="http://schemas.microsoft.com/office/drawing/2014/main" id="{75B6AD00-CB11-4E2A-86A7-09AA48559216}"/>
              </a:ext>
            </a:extLst>
          </p:cNvPr>
          <p:cNvSpPr txBox="1">
            <a:spLocks/>
          </p:cNvSpPr>
          <p:nvPr/>
        </p:nvSpPr>
        <p:spPr>
          <a:xfrm>
            <a:off x="384044" y="525489"/>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cap="none" dirty="0">
                <a:solidFill>
                  <a:srgbClr val="000000"/>
                </a:solidFill>
                <a:latin typeface="Arial"/>
                <a:ea typeface="+mn-ea"/>
                <a:cs typeface="+mn-cs"/>
              </a:rPr>
              <a:t>SOCIETAL LEADERS DISTRUSTED  </a:t>
            </a:r>
            <a:endParaRPr lang="en-US" dirty="0"/>
          </a:p>
        </p:txBody>
      </p:sp>
    </p:spTree>
    <p:extLst>
      <p:ext uri="{BB962C8B-B14F-4D97-AF65-F5344CB8AC3E}">
        <p14:creationId xmlns:p14="http://schemas.microsoft.com/office/powerpoint/2010/main" val="242564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9732-E515-4062-A158-45BD76D02708}"/>
              </a:ext>
            </a:extLst>
          </p:cNvPr>
          <p:cNvSpPr>
            <a:spLocks noGrp="1"/>
          </p:cNvSpPr>
          <p:nvPr>
            <p:ph type="title"/>
          </p:nvPr>
        </p:nvSpPr>
        <p:spPr/>
        <p:txBody>
          <a:bodyPr/>
          <a:lstStyle/>
          <a:p>
            <a:r>
              <a:rPr lang="en-US" dirty="0"/>
              <a:t>My employer communications most believable </a:t>
            </a:r>
          </a:p>
        </p:txBody>
      </p:sp>
      <p:graphicFrame>
        <p:nvGraphicFramePr>
          <p:cNvPr id="11" name="Content Placeholder 5" descr="This stacked bar chart shows the percent of Canadians  who believe information from each source, organized across three categories.  1) I need to see the information once or twice before I believe it is true. 2) If this source communicates information, I will automatically assume it’s true. 3) I will never believe it is true if this is the only source.     ">
            <a:extLst>
              <a:ext uri="{FF2B5EF4-FFF2-40B4-BE49-F238E27FC236}">
                <a16:creationId xmlns:a16="http://schemas.microsoft.com/office/drawing/2014/main" id="{7B1B3449-FEB1-4030-903D-421F4273CD02}"/>
              </a:ext>
            </a:extLst>
          </p:cNvPr>
          <p:cNvGraphicFramePr>
            <a:graphicFrameLocks/>
          </p:cNvGraphicFramePr>
          <p:nvPr>
            <p:extLst>
              <p:ext uri="{D42A27DB-BD31-4B8C-83A1-F6EECF244321}">
                <p14:modId xmlns:p14="http://schemas.microsoft.com/office/powerpoint/2010/main" val="2198099741"/>
              </p:ext>
            </p:extLst>
          </p:nvPr>
        </p:nvGraphicFramePr>
        <p:xfrm>
          <a:off x="2766887" y="2076144"/>
          <a:ext cx="8821525" cy="3286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e 22">
            <a:extLst>
              <a:ext uri="{FF2B5EF4-FFF2-40B4-BE49-F238E27FC236}">
                <a16:creationId xmlns:a16="http://schemas.microsoft.com/office/drawing/2014/main" id="{75B912FC-6E27-4A7F-91AC-79210D630041}"/>
              </a:ext>
            </a:extLst>
          </p:cNvPr>
          <p:cNvGraphicFramePr>
            <a:graphicFrameLocks noGrp="1"/>
          </p:cNvGraphicFramePr>
          <p:nvPr>
            <p:extLst>
              <p:ext uri="{D42A27DB-BD31-4B8C-83A1-F6EECF244321}">
                <p14:modId xmlns:p14="http://schemas.microsoft.com/office/powerpoint/2010/main" val="643945529"/>
              </p:ext>
            </p:extLst>
          </p:nvPr>
        </p:nvGraphicFramePr>
        <p:xfrm>
          <a:off x="3221702" y="2064295"/>
          <a:ext cx="8420854" cy="3108960"/>
        </p:xfrm>
        <a:graphic>
          <a:graphicData uri="http://schemas.openxmlformats.org/drawingml/2006/table">
            <a:tbl>
              <a:tblPr firstRow="1" bandRow="1">
                <a:tableStyleId>{5940675A-B579-460E-94D1-54222C63F5DA}</a:tableStyleId>
              </a:tblPr>
              <a:tblGrid>
                <a:gridCol w="1202980">
                  <a:extLst>
                    <a:ext uri="{9D8B030D-6E8A-4147-A177-3AD203B41FA5}">
                      <a16:colId xmlns:a16="http://schemas.microsoft.com/office/drawing/2014/main" val="2917097953"/>
                    </a:ext>
                  </a:extLst>
                </a:gridCol>
                <a:gridCol w="1159552">
                  <a:extLst>
                    <a:ext uri="{9D8B030D-6E8A-4147-A177-3AD203B41FA5}">
                      <a16:colId xmlns:a16="http://schemas.microsoft.com/office/drawing/2014/main" val="2253345142"/>
                    </a:ext>
                  </a:extLst>
                </a:gridCol>
                <a:gridCol w="1269769">
                  <a:extLst>
                    <a:ext uri="{9D8B030D-6E8A-4147-A177-3AD203B41FA5}">
                      <a16:colId xmlns:a16="http://schemas.microsoft.com/office/drawing/2014/main" val="4219328927"/>
                    </a:ext>
                  </a:extLst>
                </a:gridCol>
                <a:gridCol w="1147246">
                  <a:extLst>
                    <a:ext uri="{9D8B030D-6E8A-4147-A177-3AD203B41FA5}">
                      <a16:colId xmlns:a16="http://schemas.microsoft.com/office/drawing/2014/main" val="318289588"/>
                    </a:ext>
                  </a:extLst>
                </a:gridCol>
                <a:gridCol w="1247493">
                  <a:extLst>
                    <a:ext uri="{9D8B030D-6E8A-4147-A177-3AD203B41FA5}">
                      <a16:colId xmlns:a16="http://schemas.microsoft.com/office/drawing/2014/main" val="2369339089"/>
                    </a:ext>
                  </a:extLst>
                </a:gridCol>
                <a:gridCol w="1113832">
                  <a:extLst>
                    <a:ext uri="{9D8B030D-6E8A-4147-A177-3AD203B41FA5}">
                      <a16:colId xmlns:a16="http://schemas.microsoft.com/office/drawing/2014/main" val="1554555002"/>
                    </a:ext>
                  </a:extLst>
                </a:gridCol>
                <a:gridCol w="1279982">
                  <a:extLst>
                    <a:ext uri="{9D8B030D-6E8A-4147-A177-3AD203B41FA5}">
                      <a16:colId xmlns:a16="http://schemas.microsoft.com/office/drawing/2014/main" val="9408336"/>
                    </a:ext>
                  </a:extLst>
                </a:gridCol>
              </a:tblGrid>
              <a:tr h="42899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My employer</a:t>
                      </a:r>
                      <a:r>
                        <a:rPr lang="en-CA" sz="1200" b="1" dirty="0">
                          <a:solidFill>
                            <a:srgbClr val="000000">
                              <a:alpha val="0"/>
                            </a:srgbClr>
                          </a:solidFill>
                          <a:latin typeface="+mn-lt"/>
                        </a:rPr>
                        <a:t>.</a:t>
                      </a:r>
                      <a:br>
                        <a:rPr lang="en-CA" sz="1200" b="1" dirty="0">
                          <a:solidFill>
                            <a:srgbClr val="000000">
                              <a:alpha val="0"/>
                            </a:srgbClr>
                          </a:solidFill>
                          <a:latin typeface="+mn-lt"/>
                        </a:rPr>
                      </a:br>
                      <a:r>
                        <a:rPr lang="en-CA" sz="1200" b="1" dirty="0">
                          <a:solidFill>
                            <a:srgbClr val="000000">
                              <a:alpha val="0"/>
                            </a:srgbClr>
                          </a:solidFill>
                          <a:latin typeface="+mn-lt"/>
                        </a:rPr>
                        <a:t>50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dirty="0">
                          <a:solidFill>
                            <a:srgbClr val="000000">
                              <a:alpha val="0"/>
                            </a:srgbClr>
                          </a:solidFill>
                          <a:latin typeface="+mn-lt"/>
                        </a:rPr>
                        <a:t>18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dirty="0">
                          <a:solidFill>
                            <a:srgbClr val="000000">
                              <a:alpha val="0"/>
                            </a:srgbClr>
                          </a:solidFill>
                          <a:latin typeface="+mn-lt"/>
                        </a:rPr>
                        <a:t>10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National government</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48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17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17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Media reports, named source</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47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13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18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Major corporations</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43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11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26 percent will never believe information is true.</a:t>
                      </a:r>
                    </a:p>
                    <a:p>
                      <a:pPr algn="ct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Media reports, anonymous source</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41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11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26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Advertising</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37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9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32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1200" b="1" dirty="0">
                          <a:solidFill>
                            <a:srgbClr val="000000"/>
                          </a:solidFill>
                          <a:latin typeface="Arial"/>
                        </a:rPr>
                        <a:t>My social media feed</a:t>
                      </a:r>
                      <a:r>
                        <a:rPr lang="en-CA" sz="1200" b="1" kern="1200" dirty="0">
                          <a:solidFill>
                            <a:srgbClr val="000000">
                              <a:alpha val="0"/>
                            </a:srgbClr>
                          </a:solidFill>
                          <a:latin typeface="+mn-lt"/>
                          <a:ea typeface="+mn-ea"/>
                          <a:cs typeface="+mn-cs"/>
                        </a:rPr>
                        <a:t>.</a:t>
                      </a:r>
                      <a:br>
                        <a:rPr lang="en-CA" sz="1200" b="1" kern="1200" dirty="0">
                          <a:solidFill>
                            <a:srgbClr val="000000">
                              <a:alpha val="0"/>
                            </a:srgbClr>
                          </a:solidFill>
                          <a:latin typeface="+mn-lt"/>
                          <a:ea typeface="+mn-ea"/>
                          <a:cs typeface="+mn-cs"/>
                        </a:rPr>
                      </a:br>
                      <a:r>
                        <a:rPr lang="en-CA" sz="1200" b="1" kern="1200" dirty="0">
                          <a:solidFill>
                            <a:srgbClr val="000000">
                              <a:alpha val="0"/>
                            </a:srgbClr>
                          </a:solidFill>
                          <a:latin typeface="+mn-lt"/>
                          <a:ea typeface="+mn-ea"/>
                          <a:cs typeface="+mn-cs"/>
                        </a:rPr>
                        <a:t>26 percent will believe information if seen twice or less.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7 percent will believe information automatically.</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b="1" kern="1200" dirty="0">
                          <a:solidFill>
                            <a:srgbClr val="000000">
                              <a:alpha val="0"/>
                            </a:srgbClr>
                          </a:solidFill>
                          <a:latin typeface="+mn-lt"/>
                          <a:ea typeface="+mn-ea"/>
                          <a:cs typeface="+mn-cs"/>
                        </a:rPr>
                        <a:t>46 percent will never believe information is true.</a:t>
                      </a:r>
                    </a:p>
                    <a:p>
                      <a:pPr marL="0" marR="0" lvl="0" indent="0" algn="ctr" defTabSz="914377" rtl="0" eaLnBrk="1" fontAlgn="auto" latinLnBrk="0" hangingPunct="1">
                        <a:lnSpc>
                          <a:spcPct val="100000"/>
                        </a:lnSpc>
                        <a:spcBef>
                          <a:spcPts val="0"/>
                        </a:spcBef>
                        <a:spcAft>
                          <a:spcPts val="0"/>
                        </a:spcAft>
                        <a:buClrTx/>
                        <a:buSzTx/>
                        <a:buFontTx/>
                        <a:buNone/>
                        <a:tabLst/>
                        <a:defRPr/>
                      </a:pPr>
                      <a:endParaRPr sz="1200" b="1" dirty="0">
                        <a:solidFill>
                          <a:srgbClr val="000000"/>
                        </a:solidFill>
                        <a:latin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117857"/>
                  </a:ext>
                </a:extLst>
              </a:tr>
            </a:tbl>
          </a:graphicData>
        </a:graphic>
      </p:graphicFrame>
      <p:sp>
        <p:nvSpPr>
          <p:cNvPr id="6" name="Text Placeholder 5">
            <a:extLst>
              <a:ext uri="{FF2B5EF4-FFF2-40B4-BE49-F238E27FC236}">
                <a16:creationId xmlns:a16="http://schemas.microsoft.com/office/drawing/2014/main" id="{36CCB055-DD26-4265-B4AE-1F9183C3CF78}"/>
              </a:ext>
              <a:ext uri="{C183D7F6-B498-43B3-948B-1728B52AA6E4}">
                <adec:decorative xmlns:adec="http://schemas.microsoft.com/office/drawing/2017/decorative" val="1"/>
              </a:ext>
            </a:extLst>
          </p:cNvPr>
          <p:cNvSpPr>
            <a:spLocks noGrp="1"/>
          </p:cNvSpPr>
          <p:nvPr>
            <p:ph type="body" sz="quarter" idx="13"/>
          </p:nvPr>
        </p:nvSpPr>
        <p:spPr>
          <a:xfrm>
            <a:off x="500048" y="964602"/>
            <a:ext cx="10309123" cy="565330"/>
          </a:xfrm>
        </p:spPr>
        <p:txBody>
          <a:bodyPr/>
          <a:lstStyle/>
          <a:p>
            <a:pPr algn="l"/>
            <a:r>
              <a:rPr lang="en-US" sz="1600" b="0" dirty="0">
                <a:solidFill>
                  <a:srgbClr val="000000"/>
                </a:solidFill>
                <a:latin typeface="Arial"/>
              </a:rPr>
              <a:t>Per cent</a:t>
            </a:r>
            <a:r>
              <a:rPr sz="1600" b="0" dirty="0">
                <a:solidFill>
                  <a:srgbClr val="000000"/>
                </a:solidFill>
                <a:latin typeface="Arial"/>
              </a:rPr>
              <a:t> who believe information from each source automatically, or after seeing it twice or less, in Canada</a:t>
            </a:r>
            <a:endParaRPr lang="en-US" dirty="0"/>
          </a:p>
        </p:txBody>
      </p:sp>
      <p:sp>
        <p:nvSpPr>
          <p:cNvPr id="22" name="Rectangle 21">
            <a:extLst>
              <a:ext uri="{FF2B5EF4-FFF2-40B4-BE49-F238E27FC236}">
                <a16:creationId xmlns:a16="http://schemas.microsoft.com/office/drawing/2014/main" id="{BA6136F7-168A-40F2-AB78-1C9D572924F9}"/>
              </a:ext>
              <a:ext uri="{C183D7F6-B498-43B3-948B-1728B52AA6E4}">
                <adec:decorative xmlns:adec="http://schemas.microsoft.com/office/drawing/2017/decorative" val="1"/>
              </a:ext>
            </a:extLst>
          </p:cNvPr>
          <p:cNvSpPr/>
          <p:nvPr/>
        </p:nvSpPr>
        <p:spPr>
          <a:xfrm>
            <a:off x="632379" y="5410870"/>
            <a:ext cx="2375127" cy="461665"/>
          </a:xfrm>
          <a:prstGeom prst="rect">
            <a:avLst/>
          </a:prstGeom>
        </p:spPr>
        <p:txBody>
          <a:bodyPr wrap="square" l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 will never believe it is true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this is the only place I see it</a:t>
            </a:r>
          </a:p>
        </p:txBody>
      </p:sp>
      <p:graphicFrame>
        <p:nvGraphicFramePr>
          <p:cNvPr id="23" name="Table 22">
            <a:extLst>
              <a:ext uri="{FF2B5EF4-FFF2-40B4-BE49-F238E27FC236}">
                <a16:creationId xmlns:a16="http://schemas.microsoft.com/office/drawing/2014/main" id="{8EC70819-A07E-4F8A-B650-B613F109D26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8813437"/>
              </p:ext>
            </p:extLst>
          </p:nvPr>
        </p:nvGraphicFramePr>
        <p:xfrm>
          <a:off x="3150114" y="5400700"/>
          <a:ext cx="8409510" cy="584775"/>
        </p:xfrm>
        <a:graphic>
          <a:graphicData uri="http://schemas.openxmlformats.org/drawingml/2006/table">
            <a:tbl>
              <a:tblPr firstRow="1" bandRow="1">
                <a:tableStyleId>{5C22544A-7EE6-4342-B048-85BDC9FD1C3A}</a:tableStyleId>
              </a:tblPr>
              <a:tblGrid>
                <a:gridCol w="1223050">
                  <a:extLst>
                    <a:ext uri="{9D8B030D-6E8A-4147-A177-3AD203B41FA5}">
                      <a16:colId xmlns:a16="http://schemas.microsoft.com/office/drawing/2014/main" val="2670097886"/>
                    </a:ext>
                  </a:extLst>
                </a:gridCol>
                <a:gridCol w="1167445">
                  <a:extLst>
                    <a:ext uri="{9D8B030D-6E8A-4147-A177-3AD203B41FA5}">
                      <a16:colId xmlns:a16="http://schemas.microsoft.com/office/drawing/2014/main" val="1749130893"/>
                    </a:ext>
                  </a:extLst>
                </a:gridCol>
                <a:gridCol w="1202709">
                  <a:extLst>
                    <a:ext uri="{9D8B030D-6E8A-4147-A177-3AD203B41FA5}">
                      <a16:colId xmlns:a16="http://schemas.microsoft.com/office/drawing/2014/main" val="658786575"/>
                    </a:ext>
                  </a:extLst>
                </a:gridCol>
                <a:gridCol w="1191574">
                  <a:extLst>
                    <a:ext uri="{9D8B030D-6E8A-4147-A177-3AD203B41FA5}">
                      <a16:colId xmlns:a16="http://schemas.microsoft.com/office/drawing/2014/main" val="2933183591"/>
                    </a:ext>
                  </a:extLst>
                </a:gridCol>
                <a:gridCol w="1236116">
                  <a:extLst>
                    <a:ext uri="{9D8B030D-6E8A-4147-A177-3AD203B41FA5}">
                      <a16:colId xmlns:a16="http://schemas.microsoft.com/office/drawing/2014/main" val="1737301105"/>
                    </a:ext>
                  </a:extLst>
                </a:gridCol>
                <a:gridCol w="1135892">
                  <a:extLst>
                    <a:ext uri="{9D8B030D-6E8A-4147-A177-3AD203B41FA5}">
                      <a16:colId xmlns:a16="http://schemas.microsoft.com/office/drawing/2014/main" val="207632682"/>
                    </a:ext>
                  </a:extLst>
                </a:gridCol>
                <a:gridCol w="1252724">
                  <a:extLst>
                    <a:ext uri="{9D8B030D-6E8A-4147-A177-3AD203B41FA5}">
                      <a16:colId xmlns:a16="http://schemas.microsoft.com/office/drawing/2014/main" val="857455067"/>
                    </a:ext>
                  </a:extLst>
                </a:gridCol>
              </a:tblGrid>
              <a:tr h="584775">
                <a:tc>
                  <a:txBody>
                    <a:bodyPr/>
                    <a:lstStyle/>
                    <a:p>
                      <a:pPr algn="ctr" rtl="0" fontAlgn="ctr"/>
                      <a:r>
                        <a:rPr sz="1200" b="1">
                          <a:solidFill>
                            <a:srgbClr val="000000"/>
                          </a:solidFill>
                          <a:latin typeface="Arial"/>
                        </a:rPr>
                        <a:t>10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17</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18</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a:solidFill>
                            <a:srgbClr val="000000"/>
                          </a:solidFill>
                          <a:latin typeface="Arial"/>
                        </a:rPr>
                        <a:t>32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sz="1200" b="1" dirty="0">
                          <a:solidFill>
                            <a:srgbClr val="000000"/>
                          </a:solidFill>
                          <a:latin typeface="Arial"/>
                        </a:rPr>
                        <a:t>46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2914039"/>
                  </a:ext>
                </a:extLst>
              </a:tr>
            </a:tbl>
          </a:graphicData>
        </a:graphic>
      </p:graphicFrame>
      <p:grpSp>
        <p:nvGrpSpPr>
          <p:cNvPr id="10" name="Group 9">
            <a:extLst>
              <a:ext uri="{FF2B5EF4-FFF2-40B4-BE49-F238E27FC236}">
                <a16:creationId xmlns:a16="http://schemas.microsoft.com/office/drawing/2014/main" id="{12E50CF3-280A-40A8-88FA-C01FCA98D8FF}"/>
              </a:ext>
              <a:ext uri="{C183D7F6-B498-43B3-948B-1728B52AA6E4}">
                <adec:decorative xmlns:adec="http://schemas.microsoft.com/office/drawing/2017/decorative" val="1"/>
              </a:ext>
            </a:extLst>
          </p:cNvPr>
          <p:cNvGrpSpPr/>
          <p:nvPr/>
        </p:nvGrpSpPr>
        <p:grpSpPr>
          <a:xfrm>
            <a:off x="495300" y="1779167"/>
            <a:ext cx="11201400" cy="4241829"/>
            <a:chOff x="495300" y="1779167"/>
            <a:chExt cx="11201400" cy="4241829"/>
          </a:xfrm>
        </p:grpSpPr>
        <p:sp>
          <p:nvSpPr>
            <p:cNvPr id="5" name="TextBox 4">
              <a:extLst>
                <a:ext uri="{FF2B5EF4-FFF2-40B4-BE49-F238E27FC236}">
                  <a16:creationId xmlns:a16="http://schemas.microsoft.com/office/drawing/2014/main" id="{9F1690AF-E0CD-41C8-B0DE-34A5B304EEC1}"/>
                </a:ext>
                <a:ext uri="{C183D7F6-B498-43B3-948B-1728B52AA6E4}">
                  <adec:decorative xmlns:adec="http://schemas.microsoft.com/office/drawing/2017/decorative" val="1"/>
                </a:ext>
              </a:extLst>
            </p:cNvPr>
            <p:cNvSpPr txBox="1"/>
            <p:nvPr/>
          </p:nvSpPr>
          <p:spPr>
            <a:xfrm>
              <a:off x="632379" y="2090595"/>
              <a:ext cx="2289161" cy="790663"/>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Arial" panose="020B0604020202020204"/>
                  <a:ea typeface="Helvetica Neue" charset="0"/>
                  <a:cs typeface="Arial" panose="020B0604020202020204" pitchFamily="34" charset="0"/>
                </a:rPr>
                <a:t>Communications from…</a:t>
              </a:r>
            </a:p>
          </p:txBody>
        </p:sp>
        <p:grpSp>
          <p:nvGrpSpPr>
            <p:cNvPr id="8" name="Group 7">
              <a:extLst>
                <a:ext uri="{FF2B5EF4-FFF2-40B4-BE49-F238E27FC236}">
                  <a16:creationId xmlns:a16="http://schemas.microsoft.com/office/drawing/2014/main" id="{610DC799-0D5D-430F-8801-CBC02AD4C94D}"/>
                </a:ext>
              </a:extLst>
            </p:cNvPr>
            <p:cNvGrpSpPr/>
            <p:nvPr/>
          </p:nvGrpSpPr>
          <p:grpSpPr>
            <a:xfrm>
              <a:off x="495300" y="1779167"/>
              <a:ext cx="11201400" cy="4241829"/>
              <a:chOff x="495300" y="1779167"/>
              <a:chExt cx="11201400" cy="4241829"/>
            </a:xfrm>
          </p:grpSpPr>
          <p:cxnSp>
            <p:nvCxnSpPr>
              <p:cNvPr id="18" name="Straight Connector 17">
                <a:extLst>
                  <a:ext uri="{FF2B5EF4-FFF2-40B4-BE49-F238E27FC236}">
                    <a16:creationId xmlns:a16="http://schemas.microsoft.com/office/drawing/2014/main" id="{5B655ACA-4AA1-43BC-A386-966A35C730C4}"/>
                  </a:ext>
                </a:extLst>
              </p:cNvPr>
              <p:cNvCxnSpPr>
                <a:cxnSpLocks/>
              </p:cNvCxnSpPr>
              <p:nvPr/>
            </p:nvCxnSpPr>
            <p:spPr>
              <a:xfrm>
                <a:off x="495300" y="5353075"/>
                <a:ext cx="112014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21E407-9793-44A5-BF2A-2292AD488924}"/>
                  </a:ext>
                </a:extLst>
              </p:cNvPr>
              <p:cNvGrpSpPr/>
              <p:nvPr/>
            </p:nvGrpSpPr>
            <p:grpSpPr>
              <a:xfrm>
                <a:off x="632379" y="3485646"/>
                <a:ext cx="2289161" cy="1222359"/>
                <a:chOff x="500048" y="3234753"/>
                <a:chExt cx="2289161" cy="1222359"/>
              </a:xfrm>
            </p:grpSpPr>
            <p:sp>
              <p:nvSpPr>
                <p:cNvPr id="13" name="Rectangle 12">
                  <a:extLst>
                    <a:ext uri="{FF2B5EF4-FFF2-40B4-BE49-F238E27FC236}">
                      <a16:creationId xmlns:a16="http://schemas.microsoft.com/office/drawing/2014/main" id="{5BD33E21-0A42-4AE9-A31E-537D3A997135}"/>
                    </a:ext>
                  </a:extLst>
                </p:cNvPr>
                <p:cNvSpPr>
                  <a:spLocks/>
                </p:cNvSpPr>
                <p:nvPr/>
              </p:nvSpPr>
              <p:spPr>
                <a:xfrm>
                  <a:off x="514161" y="4159819"/>
                  <a:ext cx="128016" cy="12801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Content Placeholder 20">
                  <a:extLst>
                    <a:ext uri="{FF2B5EF4-FFF2-40B4-BE49-F238E27FC236}">
                      <a16:creationId xmlns:a16="http://schemas.microsoft.com/office/drawing/2014/main" id="{EE712371-39F1-48BF-92AE-25A290F5AAF3}"/>
                    </a:ext>
                  </a:extLst>
                </p:cNvPr>
                <p:cNvSpPr txBox="1">
                  <a:spLocks/>
                </p:cNvSpPr>
                <p:nvPr/>
              </p:nvSpPr>
              <p:spPr>
                <a:xfrm>
                  <a:off x="746033" y="4118558"/>
                  <a:ext cx="2043176" cy="338554"/>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If I see it here, I will </a:t>
                  </a: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automatically assume it is true</a:t>
                  </a:r>
                </a:p>
              </p:txBody>
            </p:sp>
            <p:sp>
              <p:nvSpPr>
                <p:cNvPr id="16" name="Rectangle 15">
                  <a:extLst>
                    <a:ext uri="{FF2B5EF4-FFF2-40B4-BE49-F238E27FC236}">
                      <a16:creationId xmlns:a16="http://schemas.microsoft.com/office/drawing/2014/main" id="{A120D296-367C-4115-8B56-E4076D3DBD71}"/>
                    </a:ext>
                  </a:extLst>
                </p:cNvPr>
                <p:cNvSpPr>
                  <a:spLocks/>
                </p:cNvSpPr>
                <p:nvPr/>
              </p:nvSpPr>
              <p:spPr>
                <a:xfrm>
                  <a:off x="514161" y="3873709"/>
                  <a:ext cx="128016" cy="128016"/>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ontent Placeholder 20">
                  <a:extLst>
                    <a:ext uri="{FF2B5EF4-FFF2-40B4-BE49-F238E27FC236}">
                      <a16:creationId xmlns:a16="http://schemas.microsoft.com/office/drawing/2014/main" id="{0CF9936F-3C48-41A9-8EC1-1198BFDF3445}"/>
                    </a:ext>
                  </a:extLst>
                </p:cNvPr>
                <p:cNvSpPr txBox="1">
                  <a:spLocks/>
                </p:cNvSpPr>
                <p:nvPr/>
              </p:nvSpPr>
              <p:spPr>
                <a:xfrm>
                  <a:off x="746033" y="3856374"/>
                  <a:ext cx="1282489" cy="169277"/>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Once or twice</a:t>
                  </a:r>
                </a:p>
              </p:txBody>
            </p:sp>
            <p:sp>
              <p:nvSpPr>
                <p:cNvPr id="21" name="TextBox 20">
                  <a:extLst>
                    <a:ext uri="{FF2B5EF4-FFF2-40B4-BE49-F238E27FC236}">
                      <a16:creationId xmlns:a16="http://schemas.microsoft.com/office/drawing/2014/main" id="{748C7748-BEC4-4239-B120-772737A39B51}"/>
                    </a:ext>
                  </a:extLst>
                </p:cNvPr>
                <p:cNvSpPr txBox="1"/>
                <p:nvPr/>
              </p:nvSpPr>
              <p:spPr>
                <a:xfrm>
                  <a:off x="500048" y="3234753"/>
                  <a:ext cx="1920111" cy="539713"/>
                </a:xfrm>
                <a:prstGeom prst="rect">
                  <a:avLst/>
                </a:prstGeom>
                <a:noFill/>
                <a:ln>
                  <a:noFill/>
                </a:ln>
                <a:effectLst/>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rPr>
                    <a:t>Nr. of times they need to see the information repeated before believing it:</a:t>
                  </a:r>
                </a:p>
              </p:txBody>
            </p:sp>
          </p:grpSp>
          <p:cxnSp>
            <p:nvCxnSpPr>
              <p:cNvPr id="20" name="Straight Connector 19">
                <a:extLst>
                  <a:ext uri="{FF2B5EF4-FFF2-40B4-BE49-F238E27FC236}">
                    <a16:creationId xmlns:a16="http://schemas.microsoft.com/office/drawing/2014/main" id="{087C4298-4194-46F4-9D74-8A624B28FA5D}"/>
                  </a:ext>
                </a:extLst>
              </p:cNvPr>
              <p:cNvCxnSpPr>
                <a:cxnSpLocks/>
              </p:cNvCxnSpPr>
              <p:nvPr/>
            </p:nvCxnSpPr>
            <p:spPr>
              <a:xfrm>
                <a:off x="499320" y="6020996"/>
                <a:ext cx="11197379" cy="0"/>
              </a:xfrm>
              <a:prstGeom prst="line">
                <a:avLst/>
              </a:prstGeom>
              <a:noFill/>
              <a:ln w="25400" cap="flat" cmpd="sng" algn="ctr">
                <a:solidFill>
                  <a:srgbClr val="000000"/>
                </a:solidFill>
                <a:prstDash val="solid"/>
                <a:miter lim="800000"/>
              </a:ln>
              <a:effectLst/>
            </p:spPr>
          </p:cxnSp>
          <p:cxnSp>
            <p:nvCxnSpPr>
              <p:cNvPr id="25" name="Straight Connector 24">
                <a:extLst>
                  <a:ext uri="{FF2B5EF4-FFF2-40B4-BE49-F238E27FC236}">
                    <a16:creationId xmlns:a16="http://schemas.microsoft.com/office/drawing/2014/main" id="{FC91A499-8A3B-4FD7-8FA5-DA7185611D4E}"/>
                  </a:ext>
                </a:extLst>
              </p:cNvPr>
              <p:cNvCxnSpPr>
                <a:cxnSpLocks/>
              </p:cNvCxnSpPr>
              <p:nvPr/>
            </p:nvCxnSpPr>
            <p:spPr>
              <a:xfrm>
                <a:off x="499320" y="1779167"/>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7" name="Picture 2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73368"/>
            <a:ext cx="365760" cy="237744"/>
          </a:xfrm>
          <a:prstGeom prst="rect">
            <a:avLst/>
          </a:prstGeom>
        </p:spPr>
      </p:pic>
      <p:sp>
        <p:nvSpPr>
          <p:cNvPr id="7" name="Text Placeholder 6">
            <a:extLst>
              <a:ext uri="{FF2B5EF4-FFF2-40B4-BE49-F238E27FC236}">
                <a16:creationId xmlns:a16="http://schemas.microsoft.com/office/drawing/2014/main" id="{68B73FA5-4588-495B-BAEA-927EBBA38B02}"/>
              </a:ext>
            </a:extLst>
          </p:cNvPr>
          <p:cNvSpPr>
            <a:spLocks noGrp="1"/>
          </p:cNvSpPr>
          <p:nvPr>
            <p:ph type="body" sz="quarter" idx="14"/>
          </p:nvPr>
        </p:nvSpPr>
        <p:spPr/>
        <p:txBody>
          <a:bodyPr/>
          <a:lstStyle/>
          <a:p>
            <a:pPr defTabSz="914400">
              <a:spcAft>
                <a:spcPts val="0"/>
              </a:spcAft>
              <a:defRPr/>
            </a:pPr>
            <a:r>
              <a:rPr sz="900" b="1">
                <a:solidFill>
                  <a:srgbClr val="A6A6A6"/>
                </a:solidFill>
              </a:rPr>
              <a:t>2022 Edelman Trust Barometer.</a:t>
            </a:r>
            <a:r>
              <a:rPr sz="900">
                <a:solidFill>
                  <a:srgbClr val="A6A6A6"/>
                </a:solidFill>
              </a:rPr>
              <a:t> HEAR_TIME1. When you see a new piece of information or a news story in each of the following information sources, how many times do you need to see it or hear it repeated in that same type of information source before you believe it is really true? Question asked of half of the sample. “Once or twice” is a sum of codes 2 and 3. General population, Canada. “Employer communications” only shown to those who are an employee of an organization (Q43/1).</a:t>
            </a:r>
            <a:endParaRPr kumimoji="0" lang="en-US" sz="900" b="0" i="0" u="none" strike="noStrike" kern="1200" cap="none" spc="0" normalizeH="0" baseline="0" noProof="0">
              <a:ln>
                <a:noFill/>
              </a:ln>
              <a:solidFill>
                <a:srgbClr val="A6A6A6"/>
              </a:solidFill>
              <a:effectLst/>
              <a:uLnTx/>
              <a:uFillTx/>
              <a:latin typeface="Arial"/>
              <a:ea typeface="+mn-ea"/>
              <a:cs typeface="+mn-cs"/>
            </a:endParaRPr>
          </a:p>
        </p:txBody>
      </p:sp>
      <p:sp>
        <p:nvSpPr>
          <p:cNvPr id="28" name="Title 1">
            <a:extLst>
              <a:ext uri="{FF2B5EF4-FFF2-40B4-BE49-F238E27FC236}">
                <a16:creationId xmlns:a16="http://schemas.microsoft.com/office/drawing/2014/main" id="{CA1624A6-960B-40DC-A81C-01C241552CDD}"/>
              </a:ext>
              <a:ext uri="{C183D7F6-B498-43B3-948B-1728B52AA6E4}">
                <adec:decorative xmlns:adec="http://schemas.microsoft.com/office/drawing/2017/decorative" val="1"/>
              </a:ext>
            </a:extLst>
          </p:cNvPr>
          <p:cNvSpPr txBox="1">
            <a:spLocks/>
          </p:cNvSpPr>
          <p:nvPr>
            <p:custDataLst>
              <p:tags r:id="rId1"/>
            </p:custDataLst>
          </p:nvPr>
        </p:nvSpPr>
        <p:spPr>
          <a:xfrm>
            <a:off x="495300" y="580681"/>
            <a:ext cx="9817100" cy="345489"/>
          </a:xfrm>
          <a:prstGeom prst="rect">
            <a:avLst/>
          </a:prstGeom>
        </p:spPr>
        <p:txBody>
          <a:bodyPr vert="horz" lIns="0" tIns="45720" rIns="0" bIns="0" rtlCol="0" anchor="t" anchorCtr="0">
            <a:noAutofit/>
          </a:bodyPr>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dirty="0">
                <a:latin typeface="Arial"/>
              </a:rPr>
              <a:t>MY EMPLOYER COMMUNICATIONS MOST BELIEVABLE</a:t>
            </a:r>
          </a:p>
        </p:txBody>
      </p:sp>
    </p:spTree>
    <p:extLst>
      <p:ext uri="{BB962C8B-B14F-4D97-AF65-F5344CB8AC3E}">
        <p14:creationId xmlns:p14="http://schemas.microsoft.com/office/powerpoint/2010/main" val="343189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71F0E-1009-4D57-AB7F-42EFEBBDB325}"/>
              </a:ext>
            </a:extLst>
          </p:cNvPr>
          <p:cNvSpPr>
            <a:spLocks noGrp="1"/>
          </p:cNvSpPr>
          <p:nvPr>
            <p:ph type="title"/>
          </p:nvPr>
        </p:nvSpPr>
        <p:spPr>
          <a:xfrm>
            <a:off x="93648" y="-531473"/>
            <a:ext cx="11488753" cy="354368"/>
          </a:xfrm>
        </p:spPr>
        <p:txBody>
          <a:bodyPr/>
          <a:lstStyle/>
          <a:p>
            <a:r>
              <a:rPr lang="en-CA" dirty="0">
                <a:solidFill>
                  <a:schemeClr val="tx1"/>
                </a:solidFill>
              </a:rPr>
              <a:t>Business and government must come together to move society forward</a:t>
            </a:r>
            <a:endParaRPr lang="en-US" dirty="0">
              <a:solidFill>
                <a:schemeClr val="tx1"/>
              </a:solidFill>
            </a:endParaRPr>
          </a:p>
        </p:txBody>
      </p:sp>
      <p:sp>
        <p:nvSpPr>
          <p:cNvPr id="8" name="Rectangle 7">
            <a:extLst>
              <a:ext uri="{FF2B5EF4-FFF2-40B4-BE49-F238E27FC236}">
                <a16:creationId xmlns:a16="http://schemas.microsoft.com/office/drawing/2014/main" id="{B7942B3A-0185-417D-99B7-A469838DEC75}"/>
              </a:ext>
            </a:extLst>
          </p:cNvPr>
          <p:cNvSpPr/>
          <p:nvPr/>
        </p:nvSpPr>
        <p:spPr>
          <a:xfrm>
            <a:off x="495301"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rPr>
              <a:t>1.</a:t>
            </a:r>
            <a:endParaRPr kumimoji="0" lang="en-US" sz="14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EC39B6E4-E9B4-4C22-B66E-4104BB209A5F}"/>
              </a:ext>
            </a:extLst>
          </p:cNvPr>
          <p:cNvSpPr/>
          <p:nvPr/>
        </p:nvSpPr>
        <p:spPr>
          <a:xfrm>
            <a:off x="495301" y="2799079"/>
            <a:ext cx="2378671" cy="2543653"/>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Arial"/>
              </a:rPr>
              <a:t>Business societal role is here to stay</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rPr>
              <a:t>People want more business leadership, not less.</a:t>
            </a:r>
          </a:p>
        </p:txBody>
      </p:sp>
      <p:sp>
        <p:nvSpPr>
          <p:cNvPr id="7" name="Rectangle 6">
            <a:extLst>
              <a:ext uri="{FF2B5EF4-FFF2-40B4-BE49-F238E27FC236}">
                <a16:creationId xmlns:a16="http://schemas.microsoft.com/office/drawing/2014/main" id="{69CE7900-799C-479C-A0BA-3504F2AC9443}"/>
              </a:ext>
            </a:extLst>
          </p:cNvPr>
          <p:cNvSpPr/>
          <p:nvPr/>
        </p:nvSpPr>
        <p:spPr>
          <a:xfrm>
            <a:off x="339811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2.</a:t>
            </a:r>
            <a:endParaRPr kumimoji="0" lang="en-US" sz="1400" b="1" i="0" u="none" strike="noStrike" kern="1200" cap="none" spc="0" normalizeH="0" baseline="0" noProof="0">
              <a:ln>
                <a:noFill/>
              </a:ln>
              <a:solidFill>
                <a:srgbClr val="0073F5"/>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424E311D-C3E0-438D-AFF8-9F7DB401CE96}"/>
              </a:ext>
            </a:extLst>
          </p:cNvPr>
          <p:cNvSpPr/>
          <p:nvPr/>
        </p:nvSpPr>
        <p:spPr>
          <a:xfrm>
            <a:off x="3398110" y="2799078"/>
            <a:ext cx="2378671" cy="2543635"/>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Arial"/>
              </a:rPr>
              <a:t>Demonstrate tangible progress and focus on long-term thinking</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itchFamily="2" charset="0"/>
              <a:ea typeface="+mn-ea"/>
              <a:cs typeface="Arial"/>
            </a:endParaRPr>
          </a:p>
          <a:p>
            <a:pPr>
              <a:lnSpc>
                <a:spcPct val="110000"/>
              </a:lnSpc>
              <a:defRPr/>
            </a:pP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rPr>
              <a:t>Restore belief in society’s ability to build a better future: show the system works. </a:t>
            </a: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t>Solutions over divisiveness; long-term thinking over </a:t>
            </a:r>
            <a:b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br>
            <a:r>
              <a:rPr kumimoji="0" lang="en-US" sz="1200" b="0" i="1" u="none" strike="noStrike" kern="1200" cap="none" spc="0" normalizeH="0" baseline="0" noProof="0">
                <a:ln>
                  <a:noFill/>
                </a:ln>
                <a:solidFill>
                  <a:srgbClr val="FFFFFF"/>
                </a:solidFill>
                <a:effectLst/>
                <a:uLnTx/>
                <a:uFillTx/>
                <a:latin typeface="Helvetica Oblique" pitchFamily="2" charset="0"/>
                <a:ea typeface="+mn-ea"/>
                <a:cs typeface="Arial"/>
              </a:rPr>
              <a:t>short-term gain.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Helvetica Oblique" pitchFamily="2" charset="0"/>
              <a:ea typeface="+mn-ea"/>
              <a:cs typeface="+mn-cs"/>
            </a:endParaRPr>
          </a:p>
        </p:txBody>
      </p:sp>
      <p:sp>
        <p:nvSpPr>
          <p:cNvPr id="5" name="Rectangle 4">
            <a:extLst>
              <a:ext uri="{FF2B5EF4-FFF2-40B4-BE49-F238E27FC236}">
                <a16:creationId xmlns:a16="http://schemas.microsoft.com/office/drawing/2014/main" id="{5ECCF297-5833-4945-AFB3-6143E22EA202}"/>
              </a:ext>
            </a:extLst>
          </p:cNvPr>
          <p:cNvSpPr/>
          <p:nvPr/>
        </p:nvSpPr>
        <p:spPr>
          <a:xfrm>
            <a:off x="6300919"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3.</a:t>
            </a:r>
          </a:p>
        </p:txBody>
      </p:sp>
      <p:sp>
        <p:nvSpPr>
          <p:cNvPr id="13" name="Rectangle 12">
            <a:extLst>
              <a:ext uri="{FF2B5EF4-FFF2-40B4-BE49-F238E27FC236}">
                <a16:creationId xmlns:a16="http://schemas.microsoft.com/office/drawing/2014/main" id="{4B242407-7BD2-4482-8FA6-80518A2700AF}"/>
              </a:ext>
            </a:extLst>
          </p:cNvPr>
          <p:cNvSpPr/>
          <p:nvPr/>
        </p:nvSpPr>
        <p:spPr>
          <a:xfrm>
            <a:off x="6320932" y="2799078"/>
            <a:ext cx="2355120" cy="2543629"/>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600" b="1">
                <a:solidFill>
                  <a:srgbClr val="FFFFFF"/>
                </a:solidFill>
                <a:latin typeface="Helvetica" pitchFamily="2" charset="0"/>
                <a:cs typeface="Arial"/>
              </a:rPr>
              <a:t>Government and business must work together</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Helvetica" pitchFamily="2" charset="0"/>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i="1">
                <a:solidFill>
                  <a:srgbClr val="FFFFFF"/>
                </a:solidFill>
                <a:latin typeface="Helvetica Oblique" pitchFamily="2" charset="0"/>
              </a:rPr>
              <a:t>No one institution can do this alone; people want to see government and business come together and demonstrate a mutual effort to solve societal issues.</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28ACF927-03CE-412C-9AB2-D38F08C83C00}"/>
              </a:ext>
            </a:extLst>
          </p:cNvPr>
          <p:cNvSpPr/>
          <p:nvPr/>
        </p:nvSpPr>
        <p:spPr>
          <a:xfrm>
            <a:off x="920373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73F5"/>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D5DC0131-00FA-4D90-9442-F67AC690B734}"/>
              </a:ext>
            </a:extLst>
          </p:cNvPr>
          <p:cNvSpPr/>
          <p:nvPr/>
        </p:nvSpPr>
        <p:spPr>
          <a:xfrm>
            <a:off x="9203730" y="2799078"/>
            <a:ext cx="2378671" cy="2543614"/>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Every institution must provide </a:t>
            </a:r>
            <a:b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br>
            <a:r>
              <a:rPr kumimoji="0" lang="en-US" sz="1600" b="1" i="0" u="none" strike="noStrike" kern="1200" cap="none" spc="0" normalizeH="0" baseline="0" noProof="0">
                <a:ln>
                  <a:noFill/>
                </a:ln>
                <a:solidFill>
                  <a:srgbClr val="FFFFFF"/>
                </a:solidFill>
                <a:effectLst/>
                <a:uLnTx/>
                <a:uFillTx/>
                <a:latin typeface="Helvetica" pitchFamily="2" charset="0"/>
                <a:ea typeface="+mn-ea"/>
                <a:cs typeface="+mn-cs"/>
              </a:rPr>
              <a:t>trustworthy information</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1" u="none" strike="noStrike" kern="1200" cap="none" spc="0" normalizeH="0" baseline="0" noProof="0">
                <a:ln>
                  <a:noFill/>
                </a:ln>
                <a:solidFill>
                  <a:schemeClr val="bg1"/>
                </a:solidFill>
                <a:effectLst/>
                <a:uLnTx/>
                <a:uFillTx/>
                <a:latin typeface="Helvetica Oblique" pitchFamily="2" charset="0"/>
                <a:ea typeface="+mn-ea"/>
                <a:cs typeface="+mn-cs"/>
              </a:rPr>
              <a:t>Clear, consistent, fact-based information is critical to building trust. </a:t>
            </a:r>
          </a:p>
        </p:txBody>
      </p:sp>
      <p:grpSp>
        <p:nvGrpSpPr>
          <p:cNvPr id="3" name="Group 2">
            <a:extLst>
              <a:ext uri="{FF2B5EF4-FFF2-40B4-BE49-F238E27FC236}">
                <a16:creationId xmlns:a16="http://schemas.microsoft.com/office/drawing/2014/main" id="{08E35CFB-22ED-4A52-B646-BE9EC3A1AA86}"/>
              </a:ext>
              <a:ext uri="{C183D7F6-B498-43B3-948B-1728B52AA6E4}">
                <adec:decorative xmlns:adec="http://schemas.microsoft.com/office/drawing/2017/decorative" val="1"/>
              </a:ext>
            </a:extLst>
          </p:cNvPr>
          <p:cNvGrpSpPr/>
          <p:nvPr/>
        </p:nvGrpSpPr>
        <p:grpSpPr>
          <a:xfrm>
            <a:off x="495300" y="2619796"/>
            <a:ext cx="11089563" cy="0"/>
            <a:chOff x="495300" y="2619796"/>
            <a:chExt cx="11089563" cy="0"/>
          </a:xfrm>
        </p:grpSpPr>
        <p:cxnSp>
          <p:nvCxnSpPr>
            <p:cNvPr id="9" name="Straight Connector 8">
              <a:extLst>
                <a:ext uri="{FF2B5EF4-FFF2-40B4-BE49-F238E27FC236}">
                  <a16:creationId xmlns:a16="http://schemas.microsoft.com/office/drawing/2014/main" id="{753BACAD-3CD1-41EB-9142-5248B4CCF6F9}"/>
                </a:ext>
              </a:extLst>
            </p:cNvPr>
            <p:cNvCxnSpPr>
              <a:cxnSpLocks/>
            </p:cNvCxnSpPr>
            <p:nvPr/>
          </p:nvCxnSpPr>
          <p:spPr>
            <a:xfrm>
              <a:off x="495300"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E0297-DC13-4E9E-A669-01B4AFBC659E}"/>
                </a:ext>
              </a:extLst>
            </p:cNvPr>
            <p:cNvCxnSpPr>
              <a:cxnSpLocks/>
            </p:cNvCxnSpPr>
            <p:nvPr/>
          </p:nvCxnSpPr>
          <p:spPr>
            <a:xfrm>
              <a:off x="3399341"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F84566-7FA2-4913-96E5-B66BA58B9544}"/>
                </a:ext>
              </a:extLst>
            </p:cNvPr>
            <p:cNvCxnSpPr>
              <a:cxnSpLocks/>
            </p:cNvCxnSpPr>
            <p:nvPr/>
          </p:nvCxnSpPr>
          <p:spPr>
            <a:xfrm>
              <a:off x="6303382"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E7E6B6-0CD0-48DD-A05E-29F835D8D8C8}"/>
                </a:ext>
              </a:extLst>
            </p:cNvPr>
            <p:cNvCxnSpPr>
              <a:cxnSpLocks/>
            </p:cNvCxnSpPr>
            <p:nvPr/>
          </p:nvCxnSpPr>
          <p:spPr>
            <a:xfrm>
              <a:off x="9207423"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FC99355E-70AA-495D-BB86-BC2ADD9C36B7}"/>
              </a:ext>
              <a:ext uri="{C183D7F6-B498-43B3-948B-1728B52AA6E4}">
                <adec:decorative xmlns:adec="http://schemas.microsoft.com/office/drawing/2017/decorative" val="1"/>
              </a:ext>
            </a:extLst>
          </p:cNvPr>
          <p:cNvSpPr txBox="1">
            <a:spLocks/>
          </p:cNvSpPr>
          <p:nvPr/>
        </p:nvSpPr>
        <p:spPr>
          <a:xfrm>
            <a:off x="568148" y="744372"/>
            <a:ext cx="9824917" cy="391888"/>
          </a:xfrm>
        </p:spPr>
        <p:txBody>
          <a:bodyPr/>
          <a:lstStyle>
            <a:lvl1pPr algn="l" defTabSz="914377" rtl="0" eaLnBrk="1" latinLnBrk="0" hangingPunct="1">
              <a:lnSpc>
                <a:spcPct val="90000"/>
              </a:lnSpc>
              <a:spcBef>
                <a:spcPct val="0"/>
              </a:spcBef>
              <a:buNone/>
              <a:defRPr sz="2800" b="0" i="0" kern="1200">
                <a:solidFill>
                  <a:schemeClr val="bg1"/>
                </a:solidFill>
                <a:latin typeface="+mj-lt"/>
                <a:ea typeface="+mj-ea"/>
                <a:cs typeface="Arial" panose="020B0604020202020204" pitchFamily="34" charset="0"/>
              </a:defRPr>
            </a:lvl1pPr>
          </a:lstStyle>
          <a:p>
            <a:r>
              <a:rPr lang="en-US" dirty="0"/>
              <a:t>BUSINESS AND GOVERNMENT MUST COME TOGETHER TO MOVE SOCIETY FORWARD</a:t>
            </a:r>
          </a:p>
        </p:txBody>
      </p:sp>
    </p:spTree>
    <p:extLst>
      <p:ext uri="{BB962C8B-B14F-4D97-AF65-F5344CB8AC3E}">
        <p14:creationId xmlns:p14="http://schemas.microsoft.com/office/powerpoint/2010/main" val="325190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275E1B-93BB-408B-AA0F-54D540EB9E2B}"/>
              </a:ext>
            </a:extLst>
          </p:cNvPr>
          <p:cNvSpPr>
            <a:spLocks noGrp="1"/>
          </p:cNvSpPr>
          <p:nvPr>
            <p:ph type="title"/>
          </p:nvPr>
        </p:nvSpPr>
        <p:spPr>
          <a:xfrm>
            <a:off x="198548" y="-462023"/>
            <a:ext cx="7509753" cy="265254"/>
          </a:xfrm>
        </p:spPr>
        <p:txBody>
          <a:bodyPr/>
          <a:lstStyle/>
          <a:p>
            <a:r>
              <a:rPr lang="en-US" dirty="0"/>
              <a:t>2022 Edelman Trust Barometer.</a:t>
            </a:r>
            <a:br>
              <a:rPr lang="en-US" dirty="0"/>
            </a:br>
            <a:endParaRPr lang="en-US" dirty="0"/>
          </a:p>
        </p:txBody>
      </p:sp>
      <p:sp>
        <p:nvSpPr>
          <p:cNvPr id="9" name="Title 4">
            <a:extLst>
              <a:ext uri="{FF2B5EF4-FFF2-40B4-BE49-F238E27FC236}">
                <a16:creationId xmlns:a16="http://schemas.microsoft.com/office/drawing/2014/main" id="{28D8D660-6809-4B6D-A632-78F62A00E50B}"/>
              </a:ext>
              <a:ext uri="{C183D7F6-B498-43B3-948B-1728B52AA6E4}">
                <adec:decorative xmlns:adec="http://schemas.microsoft.com/office/drawing/2017/decorative" val="1"/>
              </a:ext>
            </a:extLst>
          </p:cNvPr>
          <p:cNvSpPr txBox="1">
            <a:spLocks/>
          </p:cNvSpPr>
          <p:nvPr/>
        </p:nvSpPr>
        <p:spPr>
          <a:xfrm>
            <a:off x="450762" y="536214"/>
            <a:ext cx="3732587" cy="1652587"/>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dirty="0"/>
              <a:t>2022 EDELMAN TRUST BAROMETER </a:t>
            </a:r>
          </a:p>
        </p:txBody>
      </p:sp>
      <p:sp>
        <p:nvSpPr>
          <p:cNvPr id="4" name="Text Placeholder 3"/>
          <p:cNvSpPr>
            <a:spLocks noGrp="1"/>
          </p:cNvSpPr>
          <p:nvPr>
            <p:ph type="body" sz="quarter" idx="13"/>
          </p:nvPr>
        </p:nvSpPr>
        <p:spPr>
          <a:xfrm>
            <a:off x="499928" y="1424627"/>
            <a:ext cx="2569959" cy="565330"/>
          </a:xfrm>
        </p:spPr>
        <p:txBody>
          <a:bodyPr anchor="t"/>
          <a:lstStyle/>
          <a:p>
            <a:r>
              <a:rPr lang="en-US" sz="1600"/>
              <a:t>Methodology</a:t>
            </a:r>
            <a:endParaRPr lang="en-US" sz="1600" dirty="0"/>
          </a:p>
        </p:txBody>
      </p:sp>
      <p:graphicFrame>
        <p:nvGraphicFramePr>
          <p:cNvPr id="52" name="Table 5">
            <a:extLst>
              <a:ext uri="{FF2B5EF4-FFF2-40B4-BE49-F238E27FC236}">
                <a16:creationId xmlns:a16="http://schemas.microsoft.com/office/drawing/2014/main" id="{228B4F9F-4D33-462A-98AA-5D46BD842540}"/>
              </a:ext>
            </a:extLst>
          </p:cNvPr>
          <p:cNvGraphicFramePr>
            <a:graphicFrameLocks noGrp="1"/>
          </p:cNvGraphicFramePr>
          <p:nvPr>
            <p:extLst>
              <p:ext uri="{D42A27DB-BD31-4B8C-83A1-F6EECF244321}">
                <p14:modId xmlns:p14="http://schemas.microsoft.com/office/powerpoint/2010/main" val="1102955790"/>
              </p:ext>
            </p:extLst>
          </p:nvPr>
        </p:nvGraphicFramePr>
        <p:xfrm>
          <a:off x="4635770" y="1171604"/>
          <a:ext cx="5933385" cy="2330816"/>
        </p:xfrm>
        <a:graphic>
          <a:graphicData uri="http://schemas.openxmlformats.org/drawingml/2006/table">
            <a:tbl>
              <a:tblPr firstRow="1" bandRow="1">
                <a:tableStyleId>{5C22544A-7EE6-4342-B048-85BDC9FD1C3A}</a:tableStyleId>
              </a:tblPr>
              <a:tblGrid>
                <a:gridCol w="966314">
                  <a:extLst>
                    <a:ext uri="{9D8B030D-6E8A-4147-A177-3AD203B41FA5}">
                      <a16:colId xmlns:a16="http://schemas.microsoft.com/office/drawing/2014/main" val="3160952122"/>
                    </a:ext>
                  </a:extLst>
                </a:gridCol>
                <a:gridCol w="1597707">
                  <a:extLst>
                    <a:ext uri="{9D8B030D-6E8A-4147-A177-3AD203B41FA5}">
                      <a16:colId xmlns:a16="http://schemas.microsoft.com/office/drawing/2014/main" val="2046600339"/>
                    </a:ext>
                  </a:extLst>
                </a:gridCol>
                <a:gridCol w="1569281">
                  <a:extLst>
                    <a:ext uri="{9D8B030D-6E8A-4147-A177-3AD203B41FA5}">
                      <a16:colId xmlns:a16="http://schemas.microsoft.com/office/drawing/2014/main" val="3299906638"/>
                    </a:ext>
                  </a:extLst>
                </a:gridCol>
                <a:gridCol w="1800083">
                  <a:extLst>
                    <a:ext uri="{9D8B030D-6E8A-4147-A177-3AD203B41FA5}">
                      <a16:colId xmlns:a16="http://schemas.microsoft.com/office/drawing/2014/main" val="1890627162"/>
                    </a:ext>
                  </a:extLst>
                </a:gridCol>
              </a:tblGrid>
              <a:tr h="388413">
                <a:tc gridSpan="4">
                  <a:txBody>
                    <a:bodyPr/>
                    <a:lstStyle/>
                    <a:p>
                      <a:r>
                        <a:rPr lang="en-US" sz="2000" dirty="0">
                          <a:latin typeface="Arial" panose="020B0604020202020204" pitchFamily="34" charset="0"/>
                          <a:cs typeface="Arial" panose="020B0604020202020204" pitchFamily="34" charset="0"/>
                        </a:rPr>
                        <a:t>Annual online survey in its 22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20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2141661"/>
                  </a:ext>
                </a:extLst>
              </a:tr>
              <a:tr h="822056">
                <a:tc gridSpan="4">
                  <a:txBody>
                    <a:bodyPr/>
                    <a:lstStyle/>
                    <a:p>
                      <a:r>
                        <a:rPr lang="en-US" sz="1100" b="0" kern="1200" dirty="0">
                          <a:solidFill>
                            <a:schemeClr val="lt1"/>
                          </a:solidFill>
                          <a:latin typeface="Arial" panose="020B0604020202020204" pitchFamily="34" charset="0"/>
                          <a:ea typeface="+mn-ea"/>
                          <a:cs typeface="Arial" panose="020B0604020202020204" pitchFamily="34" charset="0"/>
                        </a:rPr>
                        <a:t>Fieldwork conducted: </a:t>
                      </a:r>
                      <a:r>
                        <a:rPr lang="en-US" sz="1100" b="1" kern="1200" dirty="0">
                          <a:solidFill>
                            <a:schemeClr val="lt1"/>
                          </a:solidFill>
                          <a:latin typeface="Arial" panose="020B0604020202020204" pitchFamily="34" charset="0"/>
                          <a:ea typeface="+mn-ea"/>
                          <a:cs typeface="Arial" panose="020B0604020202020204" pitchFamily="34" charset="0"/>
                        </a:rPr>
                        <a:t>Nov 1 – Nov 24,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8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100" b="1" kern="1200">
                        <a:solidFill>
                          <a:schemeClr val="lt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738059"/>
                  </a:ext>
                </a:extLst>
              </a:tr>
              <a:tr h="9286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28 </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countries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36,000+</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respondents</a:t>
                      </a:r>
                    </a:p>
                    <a:p>
                      <a:pPr marL="0" algn="l" defTabSz="914377" rtl="0" eaLnBrk="1" latinLnBrk="0" hangingPunct="1"/>
                      <a:endParaRPr lang="en-US" sz="28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Arial" panose="020B0604020202020204" pitchFamily="34" charset="0"/>
                          <a:ea typeface="+mn-ea"/>
                          <a:cs typeface="Arial" panose="020B0604020202020204" pitchFamily="34" charset="0"/>
                        </a:rPr>
                        <a:t>1,150+ </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respondents/country</a:t>
                      </a:r>
                    </a:p>
                    <a:p>
                      <a:pPr marL="0" algn="l" defTabSz="914377" rtl="0" eaLnBrk="1" latinLnBrk="0" hangingPunct="1"/>
                      <a:endParaRPr lang="en-US" sz="28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377" rtl="0" eaLnBrk="1" latinLnBrk="0" hangingPunct="1"/>
                      <a:r>
                        <a:rPr lang="en-US" sz="2800" b="1" kern="1200" dirty="0">
                          <a:solidFill>
                            <a:schemeClr val="lt1"/>
                          </a:solidFill>
                          <a:latin typeface="Arial" panose="020B0604020202020204" pitchFamily="34" charset="0"/>
                          <a:ea typeface="+mn-ea"/>
                          <a:cs typeface="Arial" panose="020B0604020202020204" pitchFamily="34" charset="0"/>
                        </a:rPr>
                        <a:t>1,500</a:t>
                      </a:r>
                      <a:br>
                        <a:rPr lang="en-US" sz="2800" b="1" kern="1200" dirty="0">
                          <a:solidFill>
                            <a:schemeClr val="lt1"/>
                          </a:solidFill>
                          <a:latin typeface="Arial" panose="020B0604020202020204" pitchFamily="34" charset="0"/>
                          <a:ea typeface="+mn-ea"/>
                          <a:cs typeface="Arial" panose="020B0604020202020204" pitchFamily="34" charset="0"/>
                        </a:rPr>
                      </a:br>
                      <a:r>
                        <a:rPr lang="en-US" sz="1100" kern="1200" dirty="0">
                          <a:solidFill>
                            <a:schemeClr val="bg2">
                              <a:lumMod val="50000"/>
                            </a:schemeClr>
                          </a:solidFill>
                          <a:latin typeface="Arial" panose="020B0604020202020204" pitchFamily="34" charset="0"/>
                          <a:ea typeface="+mn-ea"/>
                          <a:cs typeface="Arial" panose="020B0604020202020204" pitchFamily="34" charset="0"/>
                        </a:rPr>
                        <a:t>in Canada</a:t>
                      </a:r>
                      <a:endParaRPr lang="en-US" sz="1100" b="1" kern="120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492871"/>
                  </a:ext>
                </a:extLst>
              </a:tr>
            </a:tbl>
          </a:graphicData>
        </a:graphic>
      </p:graphicFrame>
      <p:sp>
        <p:nvSpPr>
          <p:cNvPr id="3" name="TextBox 2">
            <a:extLst>
              <a:ext uri="{FF2B5EF4-FFF2-40B4-BE49-F238E27FC236}">
                <a16:creationId xmlns:a16="http://schemas.microsoft.com/office/drawing/2014/main" id="{FF541F37-483E-4D63-9E2D-B8D71E6689D1}"/>
              </a:ext>
            </a:extLst>
          </p:cNvPr>
          <p:cNvSpPr txBox="1"/>
          <p:nvPr/>
        </p:nvSpPr>
        <p:spPr>
          <a:xfrm>
            <a:off x="4667250" y="3750227"/>
            <a:ext cx="5530850" cy="2619877"/>
          </a:xfrm>
          <a:prstGeom prst="rect">
            <a:avLst/>
          </a:prstGeom>
          <a:noFill/>
          <a:ln>
            <a:noFill/>
          </a:ln>
          <a:effectLst/>
        </p:spPr>
        <p:txBody>
          <a:bodyPr wrap="none" lIns="0" tIns="0" rIns="0" bIns="0" rtlCol="0" anchor="b">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AVERAGES </a:t>
            </a:r>
            <a:r>
              <a:rPr kumimoji="0" lang="en-US" sz="10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vary based on the number of countries surveyed each year:</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27 </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does not include Nigeria*</a:t>
            </a:r>
            <a:endPar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fontAlgn="b">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GLOBAL 22 </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does not include</a:t>
            </a: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 Colombia, Kenya, Nigeria, Saudi Arabia, S. Africa and Thailand</a:t>
            </a:r>
            <a:b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br>
            <a:b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br>
            <a:r>
              <a:rPr lang="en-US" sz="900" b="1" dirty="0">
                <a:solidFill>
                  <a:srgbClr val="FFFFFF"/>
                </a:solidFill>
                <a:ea typeface="Helvetica Neue" charset="0"/>
                <a:cs typeface="Arial" panose="020B0604020202020204" pitchFamily="34" charset="0"/>
              </a:rPr>
              <a:t>GLOBAL 24  </a:t>
            </a:r>
            <a:r>
              <a:rPr lang="en-US" sz="900" dirty="0">
                <a:solidFill>
                  <a:srgbClr val="FFFFFF">
                    <a:lumMod val="95000"/>
                  </a:srgbClr>
                </a:solidFill>
                <a:ea typeface="Helvetica Neue" charset="0"/>
                <a:cs typeface="Arial" panose="020B0604020202020204" pitchFamily="34" charset="0"/>
              </a:rPr>
              <a:t>Not asked in China, Russia, Thailand</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the sensitive nature of the question prevented this data from being collected in these markets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rPr>
              <a:t>Other global averages detailed in technical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*To prevent skewing the global results, Nigeria is not included in any global averages because </a:t>
            </a:r>
            <a:b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br>
            <a:r>
              <a:rPr kumimoji="0" lang="en-US"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the online population is not representative of the true population</a:t>
            </a:r>
            <a:endParaRPr kumimoji="0" lang="en-US"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30B00E4F-FF85-4075-8265-FE028541E65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28360208"/>
              </p:ext>
            </p:extLst>
          </p:nvPr>
        </p:nvGraphicFramePr>
        <p:xfrm>
          <a:off x="9963460" y="1109457"/>
          <a:ext cx="1737360" cy="4680724"/>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3997648745"/>
                    </a:ext>
                  </a:extLst>
                </a:gridCol>
              </a:tblGrid>
              <a:tr h="161560">
                <a:tc>
                  <a:txBody>
                    <a:bodyPr/>
                    <a:lstStyle/>
                    <a:p>
                      <a:pPr algn="l" fontAlgn="b"/>
                      <a:endParaRPr lang="en-US" sz="1000" kern="1200">
                        <a:solidFill>
                          <a:schemeClr val="bg2">
                            <a:lumMod val="50000"/>
                          </a:schemeClr>
                        </a:solidFill>
                        <a:latin typeface="Arial" panose="020B0604020202020204" pitchFamily="34" charset="0"/>
                        <a:ea typeface="+mn-ea"/>
                        <a:cs typeface="Arial" panose="020B0604020202020204" pitchFamily="34" charset="0"/>
                      </a:endParaRPr>
                    </a:p>
                  </a:txBody>
                  <a:tcPr marL="4644" marR="4644" marT="46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234141"/>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Argentina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40099"/>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Australia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33959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Brazil</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840518"/>
                  </a:ext>
                </a:extLst>
              </a:tr>
              <a:tr h="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Canada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32041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China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496393"/>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Colombia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8988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France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93152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Germany</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297201"/>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India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83831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Indonesia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68863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Ireland</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58909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Italy</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46090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Japan</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2766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Kenya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60564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Malaysia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305962"/>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Mexico</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37199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Nigeria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26662"/>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Russia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985695"/>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Saudi Arabia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024008"/>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Singapore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72789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 Africa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77195"/>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 Korea</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949236"/>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Spain</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240727"/>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Thailand</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423989"/>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The Netherlands</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235160"/>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UAE</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559634"/>
                  </a:ext>
                </a:extLst>
              </a:tr>
              <a:tr h="161560">
                <a:tc>
                  <a:txBody>
                    <a:bodyPr/>
                    <a:lstStyle/>
                    <a:p>
                      <a:pPr marL="91440" algn="r" fontAlgn="b">
                        <a:spcBef>
                          <a:spcPts val="0"/>
                        </a:spcBef>
                      </a:pPr>
                      <a:r>
                        <a:rPr lang="en-US" sz="1000" kern="1200">
                          <a:solidFill>
                            <a:schemeClr val="bg2">
                              <a:lumMod val="50000"/>
                            </a:schemeClr>
                          </a:solidFill>
                          <a:latin typeface="Arial" panose="020B0604020202020204" pitchFamily="34" charset="0"/>
                          <a:ea typeface="+mn-ea"/>
                          <a:cs typeface="Arial" panose="020B0604020202020204" pitchFamily="34" charset="0"/>
                        </a:rPr>
                        <a:t>UK</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829327"/>
                  </a:ext>
                </a:extLst>
              </a:tr>
              <a:tr h="161560">
                <a:tc>
                  <a:txBody>
                    <a:bodyPr/>
                    <a:lstStyle/>
                    <a:p>
                      <a:pPr marL="91440" algn="r" fontAlgn="b">
                        <a:spcBef>
                          <a:spcPts val="0"/>
                        </a:spcBef>
                      </a:pPr>
                      <a:r>
                        <a:rPr lang="en-US" sz="1000" kern="1200" dirty="0">
                          <a:solidFill>
                            <a:schemeClr val="bg2">
                              <a:lumMod val="50000"/>
                            </a:schemeClr>
                          </a:solidFill>
                          <a:latin typeface="Arial" panose="020B0604020202020204" pitchFamily="34" charset="0"/>
                          <a:ea typeface="+mn-ea"/>
                          <a:cs typeface="Arial" panose="020B0604020202020204" pitchFamily="34" charset="0"/>
                        </a:rPr>
                        <a:t>U.S.</a:t>
                      </a:r>
                    </a:p>
                  </a:txBody>
                  <a:tcPr marL="4644" marR="4644" marT="46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938988"/>
                  </a:ext>
                </a:extLst>
              </a:tr>
            </a:tbl>
          </a:graphicData>
        </a:graphic>
      </p:graphicFrame>
      <p:sp>
        <p:nvSpPr>
          <p:cNvPr id="53" name="Text Placeholder 3">
            <a:extLst>
              <a:ext uri="{FF2B5EF4-FFF2-40B4-BE49-F238E27FC236}">
                <a16:creationId xmlns:a16="http://schemas.microsoft.com/office/drawing/2014/main" id="{ACDB1DA0-0D99-4A25-ABC2-1F2C7B5636D6}"/>
              </a:ext>
            </a:extLst>
          </p:cNvPr>
          <p:cNvSpPr txBox="1">
            <a:spLocks/>
          </p:cNvSpPr>
          <p:nvPr/>
        </p:nvSpPr>
        <p:spPr>
          <a:xfrm>
            <a:off x="378599" y="4427162"/>
            <a:ext cx="3574826" cy="2017250"/>
          </a:xfrm>
          <a:prstGeom prst="rect">
            <a:avLst/>
          </a:prstGeom>
        </p:spPr>
        <p:txBody>
          <a:bodyPr vert="horz" lIns="0" tIns="0" rIns="0" bIns="0" rtlCol="0" anchor="b" anchorCtr="0">
            <a:normAutofit/>
          </a:bodyPr>
          <a:lstStyle>
            <a:defPPr>
              <a:defRPr lang="en-US"/>
            </a:defPPr>
            <a:lvl1pPr marL="0" algn="l" defTabSz="914400" rtl="0" eaLnBrk="1" latinLnBrk="0" hangingPunct="1">
              <a:defRPr sz="900" b="0" i="0" kern="1200">
                <a:solidFill>
                  <a:schemeClr val="bg1">
                    <a:lumMod val="65000"/>
                  </a:schemeClr>
                </a:solidFill>
                <a:latin typeface="+mn-lt"/>
                <a:ea typeface="+mn-ea"/>
                <a:cs typeface="Helvetica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27-market global data margin of error: General population +/- 0.6% (n=31,050); half-sample global general online population +/- 0.8% (n=15,525).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Country-specific data margin of error: General population +/- 2.9% (n=1,150);</a:t>
            </a:r>
            <a:r>
              <a:rPr kumimoji="0" lang="en-GB" sz="900" b="0" i="0" u="none" strike="noStrike" kern="1200" cap="none" spc="0" normalizeH="0" baseline="0" noProof="0" dirty="0">
                <a:ln>
                  <a:noFill/>
                </a:ln>
                <a:solidFill>
                  <a:srgbClr val="FE4B38"/>
                </a:solidFill>
                <a:effectLst/>
                <a:uLnTx/>
                <a:uFillTx/>
                <a:latin typeface="Arial" panose="020B0604020202020204"/>
                <a:ea typeface="+mn-ea"/>
                <a:cs typeface="Arial" panose="020B0604020202020204" pitchFamily="34" charset="0"/>
              </a:rPr>
              <a:t> </a:t>
            </a:r>
            <a:r>
              <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rPr>
              <a:t>half-sample +/- 4.1% (n=575). </a:t>
            </a:r>
            <a:endParaRPr kumimoji="0" lang="en-GB" sz="900" b="0" i="0" u="none" strike="noStrike" kern="1200" cap="none" spc="0" normalizeH="0" baseline="0" noProof="0" dirty="0">
              <a:ln>
                <a:noFill/>
              </a:ln>
              <a:solidFill>
                <a:srgbClr val="FE4B38"/>
              </a:solidFill>
              <a:effectLst/>
              <a:uLnTx/>
              <a:uFillTx/>
              <a:latin typeface="Arial" panose="020B0604020202020204"/>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lumMod val="65000"/>
                </a:srgbClr>
              </a:solidFill>
              <a:effectLst/>
              <a:uLnTx/>
              <a:uFillTx/>
              <a:latin typeface="Arial" panose="020B0604020202020204"/>
              <a:ea typeface="+mn-ea"/>
            </a:endParaRPr>
          </a:p>
        </p:txBody>
      </p:sp>
    </p:spTree>
    <p:extLst>
      <p:ext uri="{BB962C8B-B14F-4D97-AF65-F5344CB8AC3E}">
        <p14:creationId xmlns:p14="http://schemas.microsoft.com/office/powerpoint/2010/main" val="4514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AB424E-572D-46D9-A6E2-481AD134211F}"/>
              </a:ext>
            </a:extLst>
          </p:cNvPr>
          <p:cNvSpPr>
            <a:spLocks noGrp="1"/>
          </p:cNvSpPr>
          <p:nvPr>
            <p:ph type="title"/>
          </p:nvPr>
        </p:nvSpPr>
        <p:spPr>
          <a:xfrm>
            <a:off x="349578" y="-595614"/>
            <a:ext cx="5746422" cy="1191228"/>
          </a:xfrm>
        </p:spPr>
        <p:txBody>
          <a:bodyPr/>
          <a:lstStyle/>
          <a:p>
            <a:r>
              <a:rPr lang="en-US" dirty="0">
                <a:solidFill>
                  <a:schemeClr val="tx1"/>
                </a:solidFill>
              </a:rPr>
              <a:t>Trust in Canada Remains Stable.</a:t>
            </a:r>
          </a:p>
        </p:txBody>
      </p:sp>
      <p:sp>
        <p:nvSpPr>
          <p:cNvPr id="6" name="Text Placeholder 5"/>
          <p:cNvSpPr>
            <a:spLocks noGrp="1"/>
          </p:cNvSpPr>
          <p:nvPr>
            <p:ph type="body" sz="quarter" idx="13"/>
          </p:nvPr>
        </p:nvSpPr>
        <p:spPr bwMode="ltGray">
          <a:xfrm>
            <a:off x="497668" y="1475208"/>
            <a:ext cx="2804394" cy="565330"/>
          </a:xfrm>
        </p:spPr>
        <p:txBody>
          <a:bodyPr/>
          <a:lstStyle/>
          <a:p>
            <a:r>
              <a:rPr lang="en-US" dirty="0">
                <a:solidFill>
                  <a:schemeClr val="bg1"/>
                </a:solidFill>
              </a:rPr>
              <a:t>Trust Index</a:t>
            </a:r>
          </a:p>
        </p:txBody>
      </p:sp>
      <p:grpSp>
        <p:nvGrpSpPr>
          <p:cNvPr id="159" name="Group 158" descr="Legend:&#10;Distrust range is 1-49.&#10;Neutral range is 50-59.&#10;Trusted range is 60-100.&#10;">
            <a:extLst>
              <a:ext uri="{FF2B5EF4-FFF2-40B4-BE49-F238E27FC236}">
                <a16:creationId xmlns:a16="http://schemas.microsoft.com/office/drawing/2014/main" id="{A84EF774-8679-41C8-8D6D-759F25D1498A}"/>
              </a:ext>
            </a:extLst>
          </p:cNvPr>
          <p:cNvGrpSpPr/>
          <p:nvPr/>
        </p:nvGrpSpPr>
        <p:grpSpPr>
          <a:xfrm>
            <a:off x="497668" y="3280557"/>
            <a:ext cx="1710575" cy="507019"/>
            <a:chOff x="10250491" y="718288"/>
            <a:chExt cx="1710575" cy="507019"/>
          </a:xfrm>
        </p:grpSpPr>
        <p:sp>
          <p:nvSpPr>
            <p:cNvPr id="160" name="Content Placeholder 20">
              <a:extLst>
                <a:ext uri="{FF2B5EF4-FFF2-40B4-BE49-F238E27FC236}">
                  <a16:creationId xmlns:a16="http://schemas.microsoft.com/office/drawing/2014/main" id="{436FA6B4-537A-4E37-9D5D-44DB979DBE72}"/>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(1-49) </a:t>
              </a:r>
            </a:p>
          </p:txBody>
        </p:sp>
        <p:sp>
          <p:nvSpPr>
            <p:cNvPr id="161" name="Content Placeholder 20">
              <a:extLst>
                <a:ext uri="{FF2B5EF4-FFF2-40B4-BE49-F238E27FC236}">
                  <a16:creationId xmlns:a16="http://schemas.microsoft.com/office/drawing/2014/main" id="{58DF1701-AC45-4A77-BF04-BCD7DCC46C0E}"/>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Neutral</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(50-59)  </a:t>
              </a:r>
            </a:p>
          </p:txBody>
        </p:sp>
        <p:cxnSp>
          <p:nvCxnSpPr>
            <p:cNvPr id="162" name="Straight Connector 161">
              <a:extLst>
                <a:ext uri="{FF2B5EF4-FFF2-40B4-BE49-F238E27FC236}">
                  <a16:creationId xmlns:a16="http://schemas.microsoft.com/office/drawing/2014/main" id="{37FF70DE-BEB8-4DE7-A030-0BAB67213500}"/>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Content Placeholder 20">
              <a:extLst>
                <a:ext uri="{FF2B5EF4-FFF2-40B4-BE49-F238E27FC236}">
                  <a16:creationId xmlns:a16="http://schemas.microsoft.com/office/drawing/2014/main" id="{7C85C660-B1AB-4526-9764-0C30F30F0012}"/>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(60-100)</a:t>
              </a:r>
            </a:p>
          </p:txBody>
        </p:sp>
        <p:sp>
          <p:nvSpPr>
            <p:cNvPr id="164" name="Rectangle 163">
              <a:extLst>
                <a:ext uri="{FF2B5EF4-FFF2-40B4-BE49-F238E27FC236}">
                  <a16:creationId xmlns:a16="http://schemas.microsoft.com/office/drawing/2014/main" id="{520C0764-FEEB-4BC9-9B16-94CA216AB5EF}"/>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5" name="Rectangle 164">
              <a:extLst>
                <a:ext uri="{FF2B5EF4-FFF2-40B4-BE49-F238E27FC236}">
                  <a16:creationId xmlns:a16="http://schemas.microsoft.com/office/drawing/2014/main" id="{BEAD77AF-1E5A-409D-8165-22C2FB7182B1}"/>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6" name="Rectangle 165">
              <a:extLst>
                <a:ext uri="{FF2B5EF4-FFF2-40B4-BE49-F238E27FC236}">
                  <a16:creationId xmlns:a16="http://schemas.microsoft.com/office/drawing/2014/main" id="{8B6EA299-C86E-4D7D-ACEB-055FF2377B37}"/>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B2F6596F-7227-4F31-90E6-A5B11C009B1A}"/>
              </a:ext>
              <a:ext uri="{C183D7F6-B498-43B3-948B-1728B52AA6E4}">
                <adec:decorative xmlns:adec="http://schemas.microsoft.com/office/drawing/2017/decorative" val="1"/>
              </a:ext>
            </a:extLst>
          </p:cNvPr>
          <p:cNvGrpSpPr/>
          <p:nvPr/>
        </p:nvGrpSpPr>
        <p:grpSpPr>
          <a:xfrm>
            <a:off x="4668934" y="212373"/>
            <a:ext cx="7369113" cy="6556934"/>
            <a:chOff x="4668934" y="212373"/>
            <a:chExt cx="7369113" cy="6556934"/>
          </a:xfrm>
        </p:grpSpPr>
        <p:sp>
          <p:nvSpPr>
            <p:cNvPr id="150" name="Text Placeholder 6">
              <a:extLst>
                <a:ext uri="{FF2B5EF4-FFF2-40B4-BE49-F238E27FC236}">
                  <a16:creationId xmlns:a16="http://schemas.microsoft.com/office/drawing/2014/main" id="{02BE703E-7752-44BF-A226-3339C09DB8BD}"/>
                </a:ext>
              </a:extLst>
            </p:cNvPr>
            <p:cNvSpPr txBox="1">
              <a:spLocks/>
            </p:cNvSpPr>
            <p:nvPr/>
          </p:nvSpPr>
          <p:spPr>
            <a:xfrm>
              <a:off x="9119461" y="249351"/>
              <a:ext cx="738850"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YoY Change</a:t>
              </a:r>
              <a:endParaRPr kumimoji="0" lang="en-US"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0B0F428A-CD0F-4006-A3C0-5026DD432B47}"/>
                </a:ext>
              </a:extLst>
            </p:cNvPr>
            <p:cNvGrpSpPr/>
            <p:nvPr/>
          </p:nvGrpSpPr>
          <p:grpSpPr>
            <a:xfrm>
              <a:off x="4668934" y="212373"/>
              <a:ext cx="7369113" cy="6556934"/>
              <a:chOff x="4668934" y="212373"/>
              <a:chExt cx="7369113" cy="6556934"/>
            </a:xfrm>
          </p:grpSpPr>
          <p:grpSp>
            <p:nvGrpSpPr>
              <p:cNvPr id="13" name="Group 12">
                <a:extLst>
                  <a:ext uri="{FF2B5EF4-FFF2-40B4-BE49-F238E27FC236}">
                    <a16:creationId xmlns:a16="http://schemas.microsoft.com/office/drawing/2014/main" id="{A0CF0885-62BA-4BFD-93FF-B965D5A43C3F}"/>
                  </a:ext>
                  <a:ext uri="{C183D7F6-B498-43B3-948B-1728B52AA6E4}">
                    <adec:decorative xmlns:adec="http://schemas.microsoft.com/office/drawing/2017/decorative" val="1"/>
                  </a:ext>
                </a:extLst>
              </p:cNvPr>
              <p:cNvGrpSpPr/>
              <p:nvPr/>
            </p:nvGrpSpPr>
            <p:grpSpPr>
              <a:xfrm>
                <a:off x="4883158" y="212373"/>
                <a:ext cx="4882632" cy="6556934"/>
                <a:chOff x="4883158" y="212373"/>
                <a:chExt cx="4882632" cy="6556934"/>
              </a:xfrm>
            </p:grpSpPr>
            <p:grpSp>
              <p:nvGrpSpPr>
                <p:cNvPr id="8" name="Group 7">
                  <a:extLst>
                    <a:ext uri="{FF2B5EF4-FFF2-40B4-BE49-F238E27FC236}">
                      <a16:creationId xmlns:a16="http://schemas.microsoft.com/office/drawing/2014/main" id="{F7E0916F-DCDE-4941-B21F-E1D7575CCB4A}"/>
                    </a:ext>
                  </a:extLst>
                </p:cNvPr>
                <p:cNvGrpSpPr/>
                <p:nvPr/>
              </p:nvGrpSpPr>
              <p:grpSpPr>
                <a:xfrm>
                  <a:off x="4883158" y="212373"/>
                  <a:ext cx="1730945" cy="6556934"/>
                  <a:chOff x="4883158" y="212373"/>
                  <a:chExt cx="1730945" cy="6556934"/>
                </a:xfrm>
              </p:grpSpPr>
              <p:sp>
                <p:nvSpPr>
                  <p:cNvPr id="70" name="Freeform 69">
                    <a:extLst>
                      <a:ext uri="{FF2B5EF4-FFF2-40B4-BE49-F238E27FC236}">
                        <a16:creationId xmlns:a16="http://schemas.microsoft.com/office/drawing/2014/main" id="{1AB47065-6B7A-404E-B0B1-3F62C53569A6}"/>
                      </a:ext>
                      <a:ext uri="{C183D7F6-B498-43B3-948B-1728B52AA6E4}">
                        <adec:decorative xmlns:adec="http://schemas.microsoft.com/office/drawing/2017/decorative" val="1"/>
                      </a:ext>
                    </a:extLst>
                  </p:cNvPr>
                  <p:cNvSpPr/>
                  <p:nvPr/>
                </p:nvSpPr>
                <p:spPr>
                  <a:xfrm>
                    <a:off x="5033401" y="212373"/>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72" name="Straight Connector 71">
                    <a:extLst>
                      <a:ext uri="{FF2B5EF4-FFF2-40B4-BE49-F238E27FC236}">
                        <a16:creationId xmlns:a16="http://schemas.microsoft.com/office/drawing/2014/main" id="{659A9EA2-CAF5-B248-BDDA-26EAE7367EDB}"/>
                      </a:ext>
                      <a:ext uri="{C183D7F6-B498-43B3-948B-1728B52AA6E4}">
                        <adec:decorative xmlns:adec="http://schemas.microsoft.com/office/drawing/2017/decorative" val="1"/>
                      </a:ext>
                    </a:extLst>
                  </p:cNvPr>
                  <p:cNvCxnSpPr/>
                  <p:nvPr/>
                </p:nvCxnSpPr>
                <p:spPr>
                  <a:xfrm>
                    <a:off x="5013903" y="535838"/>
                    <a:ext cx="160020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Top Corners Rounded 305">
                    <a:extLst>
                      <a:ext uri="{FF2B5EF4-FFF2-40B4-BE49-F238E27FC236}">
                        <a16:creationId xmlns:a16="http://schemas.microsoft.com/office/drawing/2014/main" id="{2301DCDC-5F79-4976-AB0F-A5B15029D73F}"/>
                      </a:ext>
                      <a:ext uri="{C183D7F6-B498-43B3-948B-1728B52AA6E4}">
                        <adec:decorative xmlns:adec="http://schemas.microsoft.com/office/drawing/2017/decorative" val="1"/>
                      </a:ext>
                    </a:extLst>
                  </p:cNvPr>
                  <p:cNvSpPr/>
                  <p:nvPr/>
                </p:nvSpPr>
                <p:spPr>
                  <a:xfrm>
                    <a:off x="4883158" y="4567210"/>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9C8D17F4-DC8A-43B8-8E21-F2BB4782CE47}"/>
                    </a:ext>
                  </a:extLst>
                </p:cNvPr>
                <p:cNvGrpSpPr/>
                <p:nvPr/>
              </p:nvGrpSpPr>
              <p:grpSpPr>
                <a:xfrm>
                  <a:off x="7370170" y="221264"/>
                  <a:ext cx="2395620" cy="6526062"/>
                  <a:chOff x="7370170" y="221264"/>
                  <a:chExt cx="2395620" cy="6526062"/>
                </a:xfrm>
              </p:grpSpPr>
              <p:sp>
                <p:nvSpPr>
                  <p:cNvPr id="112" name="Rectangle: Top Corners Rounded 305">
                    <a:extLst>
                      <a:ext uri="{FF2B5EF4-FFF2-40B4-BE49-F238E27FC236}">
                        <a16:creationId xmlns:a16="http://schemas.microsoft.com/office/drawing/2014/main" id="{0DE52512-C46C-A949-AE75-34B3C72DFD1B}"/>
                      </a:ext>
                      <a:ext uri="{C183D7F6-B498-43B3-948B-1728B52AA6E4}">
                        <adec:decorative xmlns:adec="http://schemas.microsoft.com/office/drawing/2017/decorative" val="1"/>
                      </a:ext>
                    </a:extLst>
                  </p:cNvPr>
                  <p:cNvSpPr/>
                  <p:nvPr/>
                </p:nvSpPr>
                <p:spPr>
                  <a:xfrm>
                    <a:off x="7370170" y="4545229"/>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8" name="Freeform 70">
                    <a:extLst>
                      <a:ext uri="{FF2B5EF4-FFF2-40B4-BE49-F238E27FC236}">
                        <a16:creationId xmlns:a16="http://schemas.microsoft.com/office/drawing/2014/main" id="{96730F04-0391-4A5C-B27B-F567EB1CCFE2}"/>
                      </a:ext>
                      <a:ext uri="{C183D7F6-B498-43B3-948B-1728B52AA6E4}">
                        <adec:decorative xmlns:adec="http://schemas.microsoft.com/office/drawing/2017/decorative" val="1"/>
                      </a:ext>
                    </a:extLst>
                  </p:cNvPr>
                  <p:cNvSpPr/>
                  <p:nvPr/>
                </p:nvSpPr>
                <p:spPr>
                  <a:xfrm>
                    <a:off x="7491490" y="221264"/>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Helvetica" pitchFamily="2" charset="0"/>
                      <a:ea typeface="+mn-ea"/>
                      <a:cs typeface="+mn-cs"/>
                    </a:endParaRPr>
                  </a:p>
                </p:txBody>
              </p:sp>
              <p:cxnSp>
                <p:nvCxnSpPr>
                  <p:cNvPr id="149" name="Straight Connector 148">
                    <a:extLst>
                      <a:ext uri="{FF2B5EF4-FFF2-40B4-BE49-F238E27FC236}">
                        <a16:creationId xmlns:a16="http://schemas.microsoft.com/office/drawing/2014/main" id="{E34D1AB9-F384-4F3D-AD26-1786E9801A64}"/>
                      </a:ext>
                      <a:ext uri="{C183D7F6-B498-43B3-948B-1728B52AA6E4}">
                        <adec:decorative xmlns:adec="http://schemas.microsoft.com/office/drawing/2017/decorative" val="1"/>
                      </a:ext>
                    </a:extLst>
                  </p:cNvPr>
                  <p:cNvCxnSpPr>
                    <a:cxnSpLocks/>
                  </p:cNvCxnSpPr>
                  <p:nvPr/>
                </p:nvCxnSpPr>
                <p:spPr>
                  <a:xfrm>
                    <a:off x="7469285" y="535360"/>
                    <a:ext cx="229650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B02AB15A-F0F8-4F1A-8BC4-32A0D9383E81}"/>
                  </a:ext>
                </a:extLst>
              </p:cNvPr>
              <p:cNvGrpSpPr/>
              <p:nvPr/>
            </p:nvGrpSpPr>
            <p:grpSpPr>
              <a:xfrm>
                <a:off x="5376421" y="243517"/>
                <a:ext cx="3734123" cy="246727"/>
                <a:chOff x="5376421" y="243517"/>
                <a:chExt cx="3734123" cy="246727"/>
              </a:xfrm>
            </p:grpSpPr>
            <p:sp>
              <p:nvSpPr>
                <p:cNvPr id="42" name="Text Placeholder 6">
                  <a:extLst>
                    <a:ext uri="{FF2B5EF4-FFF2-40B4-BE49-F238E27FC236}">
                      <a16:creationId xmlns:a16="http://schemas.microsoft.com/office/drawing/2014/main" id="{8E52999D-B1F0-4B82-BB21-7F8FE01ED6B5}"/>
                    </a:ext>
                  </a:extLst>
                </p:cNvPr>
                <p:cNvSpPr txBox="1">
                  <a:spLocks/>
                </p:cNvSpPr>
                <p:nvPr/>
              </p:nvSpPr>
              <p:spPr>
                <a:xfrm>
                  <a:off x="5376421" y="243517"/>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2021</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General population</a:t>
                  </a: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7" name="Text Placeholder 6">
                  <a:extLst>
                    <a:ext uri="{FF2B5EF4-FFF2-40B4-BE49-F238E27FC236}">
                      <a16:creationId xmlns:a16="http://schemas.microsoft.com/office/drawing/2014/main" id="{42B7A236-5E7B-4AD1-9C7C-BA0E33AD7156}"/>
                    </a:ext>
                  </a:extLst>
                </p:cNvPr>
                <p:cNvSpPr txBox="1">
                  <a:spLocks/>
                </p:cNvSpPr>
                <p:nvPr/>
              </p:nvSpPr>
              <p:spPr>
                <a:xfrm>
                  <a:off x="7834510" y="249390"/>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2022</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General population</a:t>
                  </a:r>
                  <a:endParaRPr kumimoji="0" lang="en-US"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sp>
            <p:nvSpPr>
              <p:cNvPr id="167" name="Content Placeholder 20">
                <a:extLst>
                  <a:ext uri="{FF2B5EF4-FFF2-40B4-BE49-F238E27FC236}">
                    <a16:creationId xmlns:a16="http://schemas.microsoft.com/office/drawing/2014/main" id="{EBA63F77-8BF4-44CF-831D-33FD128574AA}"/>
                  </a:ext>
                  <a:ext uri="{C183D7F6-B498-43B3-948B-1728B52AA6E4}">
                    <adec:decorative xmlns:adec="http://schemas.microsoft.com/office/drawing/2017/decorative" val="1"/>
                  </a:ext>
                </a:extLst>
              </p:cNvPr>
              <p:cNvSpPr txBox="1">
                <a:spLocks/>
              </p:cNvSpPr>
              <p:nvPr/>
            </p:nvSpPr>
            <p:spPr bwMode="gray">
              <a:xfrm>
                <a:off x="10498859" y="811611"/>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grpSp>
            <p:nvGrpSpPr>
              <p:cNvPr id="169" name="Group 168">
                <a:extLst>
                  <a:ext uri="{FF2B5EF4-FFF2-40B4-BE49-F238E27FC236}">
                    <a16:creationId xmlns:a16="http://schemas.microsoft.com/office/drawing/2014/main" id="{0424D96D-DA97-4AA8-B773-E0A2D20DF308}"/>
                  </a:ext>
                  <a:ext uri="{C183D7F6-B498-43B3-948B-1728B52AA6E4}">
                    <adec:decorative xmlns:adec="http://schemas.microsoft.com/office/drawing/2017/decorative" val="1"/>
                  </a:ext>
                </a:extLst>
              </p:cNvPr>
              <p:cNvGrpSpPr/>
              <p:nvPr/>
            </p:nvGrpSpPr>
            <p:grpSpPr>
              <a:xfrm>
                <a:off x="10478393" y="552471"/>
                <a:ext cx="1163051" cy="186165"/>
                <a:chOff x="10520459" y="1090316"/>
                <a:chExt cx="1163051" cy="186165"/>
              </a:xfrm>
            </p:grpSpPr>
            <p:cxnSp>
              <p:nvCxnSpPr>
                <p:cNvPr id="170" name="Straight Connector 169">
                  <a:extLst>
                    <a:ext uri="{FF2B5EF4-FFF2-40B4-BE49-F238E27FC236}">
                      <a16:creationId xmlns:a16="http://schemas.microsoft.com/office/drawing/2014/main" id="{1BA3B701-8595-44B5-AF9B-D5129F4B777E}"/>
                    </a:ext>
                  </a:extLst>
                </p:cNvPr>
                <p:cNvCxnSpPr>
                  <a:cxnSpLocks/>
                </p:cNvCxnSpPr>
                <p:nvPr/>
              </p:nvCxnSpPr>
              <p:spPr bwMode="gray">
                <a:xfrm>
                  <a:off x="10639886" y="1188188"/>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1" name="Flowchart: Manual Input 130">
                  <a:extLst>
                    <a:ext uri="{FF2B5EF4-FFF2-40B4-BE49-F238E27FC236}">
                      <a16:creationId xmlns:a16="http://schemas.microsoft.com/office/drawing/2014/main" id="{9F1ECD6D-2B61-467A-BA2D-9F45650C9D2F}"/>
                    </a:ext>
                  </a:extLst>
                </p:cNvPr>
                <p:cNvSpPr/>
                <p:nvPr/>
              </p:nvSpPr>
              <p:spPr bwMode="gray">
                <a:xfrm>
                  <a:off x="10520459" y="1090316"/>
                  <a:ext cx="182880" cy="182880"/>
                </a:xfrm>
                <a:prstGeom prst="ellipse">
                  <a:avLst/>
                </a:prstGeom>
                <a:solidFill>
                  <a:schemeClr val="tx1"/>
                </a:solidFill>
                <a:ln>
                  <a:solidFill>
                    <a:schemeClr val="bg1"/>
                  </a:solid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172" name="Flowchart: Manual Input 131">
                  <a:extLst>
                    <a:ext uri="{FF2B5EF4-FFF2-40B4-BE49-F238E27FC236}">
                      <a16:creationId xmlns:a16="http://schemas.microsoft.com/office/drawing/2014/main" id="{DF1039E0-A358-4BBC-891C-CE5735BF81F2}"/>
                    </a:ext>
                  </a:extLst>
                </p:cNvPr>
                <p:cNvSpPr/>
                <p:nvPr/>
              </p:nvSpPr>
              <p:spPr bwMode="gray">
                <a:xfrm>
                  <a:off x="11020297" y="1093601"/>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173" name="Flowchart: Manual Input 132">
                  <a:extLst>
                    <a:ext uri="{FF2B5EF4-FFF2-40B4-BE49-F238E27FC236}">
                      <a16:creationId xmlns:a16="http://schemas.microsoft.com/office/drawing/2014/main" id="{9ACBBC05-B82B-46F1-8EED-DE72FFF43348}"/>
                    </a:ext>
                  </a:extLst>
                </p:cNvPr>
                <p:cNvSpPr/>
                <p:nvPr/>
              </p:nvSpPr>
              <p:spPr bwMode="gray">
                <a:xfrm>
                  <a:off x="11500630" y="1093601"/>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grpSp>
            <p:nvGrpSpPr>
              <p:cNvPr id="7" name="Group 6">
                <a:extLst>
                  <a:ext uri="{FF2B5EF4-FFF2-40B4-BE49-F238E27FC236}">
                    <a16:creationId xmlns:a16="http://schemas.microsoft.com/office/drawing/2014/main" id="{8912703D-AA91-441D-A914-E16D3CE3ECA5}"/>
                  </a:ext>
                  <a:ext uri="{C183D7F6-B498-43B3-948B-1728B52AA6E4}">
                    <adec:decorative xmlns:adec="http://schemas.microsoft.com/office/drawing/2017/decorative" val="1"/>
                  </a:ext>
                </a:extLst>
              </p:cNvPr>
              <p:cNvGrpSpPr/>
              <p:nvPr/>
            </p:nvGrpSpPr>
            <p:grpSpPr>
              <a:xfrm>
                <a:off x="11736295" y="1911535"/>
                <a:ext cx="301752" cy="3246920"/>
                <a:chOff x="11736295" y="1911535"/>
                <a:chExt cx="301752" cy="3246920"/>
              </a:xfrm>
            </p:grpSpPr>
            <p:sp>
              <p:nvSpPr>
                <p:cNvPr id="103" name="Oval 102">
                  <a:extLst>
                    <a:ext uri="{FF2B5EF4-FFF2-40B4-BE49-F238E27FC236}">
                      <a16:creationId xmlns:a16="http://schemas.microsoft.com/office/drawing/2014/main" id="{A040886C-5ED6-4E54-A44D-C99CC2D6A5F2}"/>
                    </a:ext>
                  </a:extLst>
                </p:cNvPr>
                <p:cNvSpPr/>
                <p:nvPr/>
              </p:nvSpPr>
              <p:spPr>
                <a:xfrm>
                  <a:off x="11736295" y="1911535"/>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120" normalizeH="0" baseline="0" noProof="0">
                      <a:ln>
                        <a:noFill/>
                      </a:ln>
                      <a:solidFill>
                        <a:srgbClr val="000000"/>
                      </a:solidFill>
                      <a:effectLst/>
                      <a:uLnTx/>
                      <a:uFillTx/>
                      <a:latin typeface="Arial" panose="020B0604020202020204" pitchFamily="34" charset="0"/>
                      <a:ea typeface="+mn-ea"/>
                      <a:cs typeface="+mn-cs"/>
                    </a:rPr>
                    <a:t>+11</a:t>
                  </a:r>
                  <a:endParaRPr kumimoji="0" lang="en-US" sz="1050" b="1" i="0" u="none" strike="noStrike" kern="0" cap="none" spc="-120" normalizeH="0" baseline="0" noProof="0">
                    <a:ln>
                      <a:noFill/>
                    </a:ln>
                    <a:solidFill>
                      <a:srgbClr val="000000"/>
                    </a:solidFill>
                    <a:effectLst/>
                    <a:uLnTx/>
                    <a:uFillTx/>
                    <a:latin typeface="Arial" panose="020B0604020202020204" pitchFamily="34" charset="0"/>
                    <a:ea typeface="+mn-ea"/>
                    <a:cs typeface="+mn-cs"/>
                  </a:endParaRPr>
                </a:p>
              </p:txBody>
            </p:sp>
            <p:sp>
              <p:nvSpPr>
                <p:cNvPr id="104" name="Oval 103">
                  <a:extLst>
                    <a:ext uri="{FF2B5EF4-FFF2-40B4-BE49-F238E27FC236}">
                      <a16:creationId xmlns:a16="http://schemas.microsoft.com/office/drawing/2014/main" id="{E3874982-F0CC-4324-8FE5-CCC225E51084}"/>
                    </a:ext>
                  </a:extLst>
                </p:cNvPr>
                <p:cNvSpPr/>
                <p:nvPr/>
              </p:nvSpPr>
              <p:spPr>
                <a:xfrm>
                  <a:off x="11736295" y="2235382"/>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Oval 104">
                  <a:extLst>
                    <a:ext uri="{FF2B5EF4-FFF2-40B4-BE49-F238E27FC236}">
                      <a16:creationId xmlns:a16="http://schemas.microsoft.com/office/drawing/2014/main" id="{1F1179B1-E7C4-4534-B8B7-21AC3C668C31}"/>
                    </a:ext>
                  </a:extLst>
                </p:cNvPr>
                <p:cNvSpPr/>
                <p:nvPr/>
              </p:nvSpPr>
              <p:spPr>
                <a:xfrm>
                  <a:off x="11736295" y="2565580"/>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Oval 105">
                  <a:extLst>
                    <a:ext uri="{FF2B5EF4-FFF2-40B4-BE49-F238E27FC236}">
                      <a16:creationId xmlns:a16="http://schemas.microsoft.com/office/drawing/2014/main" id="{68D87470-E0A8-4291-8122-49AB8234F4AC}"/>
                    </a:ext>
                  </a:extLst>
                </p:cNvPr>
                <p:cNvSpPr/>
                <p:nvPr/>
              </p:nvSpPr>
              <p:spPr>
                <a:xfrm>
                  <a:off x="11736295" y="386760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-6</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 name="Oval 108">
                  <a:extLst>
                    <a:ext uri="{FF2B5EF4-FFF2-40B4-BE49-F238E27FC236}">
                      <a16:creationId xmlns:a16="http://schemas.microsoft.com/office/drawing/2014/main" id="{5431566D-0D7E-4286-BC29-537E2C85C76F}"/>
                    </a:ext>
                  </a:extLst>
                </p:cNvPr>
                <p:cNvSpPr/>
                <p:nvPr/>
              </p:nvSpPr>
              <p:spPr>
                <a:xfrm>
                  <a:off x="11736295" y="4198629"/>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-6</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 name="Oval 109">
                  <a:extLst>
                    <a:ext uri="{FF2B5EF4-FFF2-40B4-BE49-F238E27FC236}">
                      <a16:creationId xmlns:a16="http://schemas.microsoft.com/office/drawing/2014/main" id="{C02A887C-87A2-4174-B97F-4BDCD21BCB55}"/>
                    </a:ext>
                  </a:extLst>
                </p:cNvPr>
                <p:cNvSpPr/>
                <p:nvPr/>
              </p:nvSpPr>
              <p:spPr>
                <a:xfrm>
                  <a:off x="11736295" y="452816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 name="Oval 110">
                  <a:extLst>
                    <a:ext uri="{FF2B5EF4-FFF2-40B4-BE49-F238E27FC236}">
                      <a16:creationId xmlns:a16="http://schemas.microsoft.com/office/drawing/2014/main" id="{B2E5DEB2-5493-49A4-AFDA-FAF44DCB2605}"/>
                    </a:ext>
                  </a:extLst>
                </p:cNvPr>
                <p:cNvSpPr/>
                <p:nvPr/>
              </p:nvSpPr>
              <p:spPr>
                <a:xfrm>
                  <a:off x="11736295" y="3538067"/>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-7</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A5F8D412-53BE-4AB5-91A2-85DA514C1B53}"/>
                    </a:ext>
                  </a:extLst>
                </p:cNvPr>
                <p:cNvSpPr/>
                <p:nvPr/>
              </p:nvSpPr>
              <p:spPr>
                <a:xfrm>
                  <a:off x="11736295" y="4856703"/>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mn-cs"/>
                    </a:rPr>
                    <a:t>-5</a:t>
                  </a:r>
                  <a:endParaRPr kumimoji="0" lang="en-US"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12" name="Group 11">
                <a:extLst>
                  <a:ext uri="{FF2B5EF4-FFF2-40B4-BE49-F238E27FC236}">
                    <a16:creationId xmlns:a16="http://schemas.microsoft.com/office/drawing/2014/main" id="{945CB329-BEF7-44AA-B3BC-5A91B6C91380}"/>
                  </a:ext>
                  <a:ext uri="{C183D7F6-B498-43B3-948B-1728B52AA6E4}">
                    <adec:decorative xmlns:adec="http://schemas.microsoft.com/office/drawing/2017/decorative" val="1"/>
                  </a:ext>
                </a:extLst>
              </p:cNvPr>
              <p:cNvGrpSpPr/>
              <p:nvPr/>
            </p:nvGrpSpPr>
            <p:grpSpPr>
              <a:xfrm>
                <a:off x="4668934" y="3270618"/>
                <a:ext cx="2735875" cy="403179"/>
                <a:chOff x="4668934" y="3270618"/>
                <a:chExt cx="2735875" cy="403179"/>
              </a:xfrm>
            </p:grpSpPr>
            <p:pic>
              <p:nvPicPr>
                <p:cNvPr id="53" name="Picture 52">
                  <a:extLst>
                    <a:ext uri="{FF2B5EF4-FFF2-40B4-BE49-F238E27FC236}">
                      <a16:creationId xmlns:a16="http://schemas.microsoft.com/office/drawing/2014/main" id="{A30CEA12-45D2-469B-8068-194D2D94BC9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934" y="3510577"/>
                  <a:ext cx="279379" cy="163220"/>
                </a:xfrm>
                <a:prstGeom prst="rect">
                  <a:avLst/>
                </a:prstGeom>
              </p:spPr>
            </p:pic>
            <p:pic>
              <p:nvPicPr>
                <p:cNvPr id="55" name="Picture 54">
                  <a:extLst>
                    <a:ext uri="{FF2B5EF4-FFF2-40B4-BE49-F238E27FC236}">
                      <a16:creationId xmlns:a16="http://schemas.microsoft.com/office/drawing/2014/main" id="{7E7FCDF5-D1B2-4673-B518-B15E570B488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430" y="3270618"/>
                  <a:ext cx="279379" cy="163220"/>
                </a:xfrm>
                <a:prstGeom prst="rect">
                  <a:avLst/>
                </a:prstGeom>
              </p:spPr>
            </p:pic>
          </p:grpSp>
          <p:cxnSp>
            <p:nvCxnSpPr>
              <p:cNvPr id="59" name="Straight Connector 58">
                <a:extLst>
                  <a:ext uri="{FF2B5EF4-FFF2-40B4-BE49-F238E27FC236}">
                    <a16:creationId xmlns:a16="http://schemas.microsoft.com/office/drawing/2014/main" id="{51817B90-7399-4760-ADAD-17F4BF19AAA4}"/>
                  </a:ext>
                  <a:ext uri="{C183D7F6-B498-43B3-948B-1728B52AA6E4}">
                    <adec:decorative xmlns:adec="http://schemas.microsoft.com/office/drawing/2017/decorative" val="1"/>
                  </a:ext>
                </a:extLst>
              </p:cNvPr>
              <p:cNvCxnSpPr>
                <a:cxnSpLocks/>
              </p:cNvCxnSpPr>
              <p:nvPr/>
            </p:nvCxnSpPr>
            <p:spPr>
              <a:xfrm flipV="1">
                <a:off x="9141675" y="313449"/>
                <a:ext cx="0" cy="219721"/>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99" name="Table 98">
            <a:extLst>
              <a:ext uri="{FF2B5EF4-FFF2-40B4-BE49-F238E27FC236}">
                <a16:creationId xmlns:a16="http://schemas.microsoft.com/office/drawing/2014/main" id="{B330F37B-B0FC-46CF-B6CB-6F7A533716F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397070"/>
              </p:ext>
            </p:extLst>
          </p:nvPr>
        </p:nvGraphicFramePr>
        <p:xfrm>
          <a:off x="5013468" y="642836"/>
          <a:ext cx="1511935" cy="6126476"/>
        </p:xfrm>
        <a:graphic>
          <a:graphicData uri="http://schemas.openxmlformats.org/drawingml/2006/table">
            <a:tbl>
              <a:tblPr firstRow="1" bandRow="1"/>
              <a:tblGrid>
                <a:gridCol w="265176">
                  <a:extLst>
                    <a:ext uri="{9D8B030D-6E8A-4147-A177-3AD203B41FA5}">
                      <a16:colId xmlns:a16="http://schemas.microsoft.com/office/drawing/2014/main" val="4265332681"/>
                    </a:ext>
                  </a:extLst>
                </a:gridCol>
                <a:gridCol w="96612">
                  <a:extLst>
                    <a:ext uri="{9D8B030D-6E8A-4147-A177-3AD203B41FA5}">
                      <a16:colId xmlns:a16="http://schemas.microsoft.com/office/drawing/2014/main" val="2489666798"/>
                    </a:ext>
                  </a:extLst>
                </a:gridCol>
                <a:gridCol w="1150147">
                  <a:extLst>
                    <a:ext uri="{9D8B030D-6E8A-4147-A177-3AD203B41FA5}">
                      <a16:colId xmlns:a16="http://schemas.microsoft.com/office/drawing/2014/main" val="716224093"/>
                    </a:ext>
                  </a:extLst>
                </a:gridCol>
              </a:tblGrid>
              <a:tr h="246242">
                <a:tc>
                  <a:txBody>
                    <a:bodyPr/>
                    <a:lstStyle/>
                    <a:p>
                      <a:pPr algn="ctr" fontAlgn="ctr"/>
                      <a:r>
                        <a:rPr lang="en-US" sz="1200" b="1" i="0" u="none" strike="noStrike" dirty="0">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en-US" sz="1200" dirty="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a:solidFill>
                            <a:srgbClr val="000000"/>
                          </a:solidFill>
                          <a:effectLst/>
                          <a:latin typeface="+mn-lt"/>
                        </a:rPr>
                        <a:t>Global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fontAlgn="b"/>
                      <a:r>
                        <a:rPr lang="en-US" sz="1000" b="1" i="0" u="none" strike="noStrike" dirty="0">
                          <a:solidFill>
                            <a:schemeClr val="bg1"/>
                          </a:solidFill>
                          <a:effectLst/>
                          <a:latin typeface="+mn-lt"/>
                        </a:rPr>
                        <a:t>77</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India</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fontAlgn="b"/>
                      <a:r>
                        <a:rPr lang="en-US" sz="1000" b="1" i="0" u="none" strike="noStrike" dirty="0">
                          <a:solidFill>
                            <a:schemeClr val="bg1"/>
                          </a:solidFill>
                          <a:effectLst/>
                          <a:latin typeface="+mn-lt"/>
                        </a:rPr>
                        <a:t>72</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China</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fontAlgn="b"/>
                      <a:r>
                        <a:rPr lang="en-US" sz="1000" b="1" i="0" u="none" strike="noStrike" dirty="0">
                          <a:solidFill>
                            <a:schemeClr val="bg1"/>
                          </a:solidFill>
                          <a:effectLst/>
                          <a:latin typeface="+mn-lt"/>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Indonesia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fontAlgn="b"/>
                      <a:r>
                        <a:rPr lang="en-US" sz="1000" b="1" i="0" u="none" strike="noStrike" dirty="0">
                          <a:solidFill>
                            <a:schemeClr val="bg1"/>
                          </a:solidFill>
                          <a:effectLst/>
                          <a:latin typeface="+mn-lt"/>
                        </a:rPr>
                        <a:t>69</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Saudi Arabia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fontAlgn="b"/>
                      <a:r>
                        <a:rPr lang="en-US" sz="1000" b="1" i="0" u="none" strike="noStrike" dirty="0">
                          <a:solidFill>
                            <a:schemeClr val="bg1"/>
                          </a:solidFill>
                          <a:effectLst/>
                          <a:latin typeface="+mn-lt"/>
                        </a:rPr>
                        <a:t>68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Singapore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fontAlgn="b"/>
                      <a:r>
                        <a:rPr lang="en-US" sz="1000" b="1" i="0" u="none" strike="noStrike" dirty="0">
                          <a:solidFill>
                            <a:schemeClr val="bg1"/>
                          </a:solidFill>
                          <a:effectLst/>
                          <a:latin typeface="+mn-lt"/>
                        </a:rPr>
                        <a:t>67</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UAE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fontAlgn="b"/>
                      <a:r>
                        <a:rPr lang="en-US" sz="1000" b="1" i="0" u="none" strike="noStrike" dirty="0">
                          <a:solidFill>
                            <a:schemeClr val="bg1"/>
                          </a:solidFill>
                          <a:effectLst/>
                          <a:latin typeface="+mn-lt"/>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Malaysia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fontAlgn="b"/>
                      <a:r>
                        <a:rPr lang="en-US" sz="1000" b="1" i="0" u="none" strike="noStrike" dirty="0">
                          <a:solidFill>
                            <a:schemeClr val="bg1"/>
                          </a:solidFill>
                          <a:effectLst/>
                          <a:latin typeface="+mn-lt"/>
                        </a:rPr>
                        <a:t>63</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The Netherlands</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fontAlgn="b"/>
                      <a:r>
                        <a:rPr lang="en-US" sz="1000" b="1" i="0" u="none" strike="noStrike" dirty="0">
                          <a:solidFill>
                            <a:schemeClr val="bg1"/>
                          </a:solidFill>
                          <a:effectLst/>
                          <a:latin typeface="+mn-lt"/>
                        </a:rPr>
                        <a:t>61</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Thailand</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Australia</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Kenya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fontAlgn="b"/>
                      <a:r>
                        <a:rPr lang="en-US" sz="1000" b="1" i="0" u="none" strike="noStrike" dirty="0">
                          <a:solidFill>
                            <a:srgbClr val="000000"/>
                          </a:solidFill>
                          <a:effectLst/>
                          <a:latin typeface="+mn-lt"/>
                        </a:rPr>
                        <a:t>59</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Mexico</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fontAlgn="b"/>
                      <a:r>
                        <a:rPr lang="en-US" sz="1000" b="1" i="0" u="none" strike="noStrike" dirty="0">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Canada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fontAlgn="b"/>
                      <a:r>
                        <a:rPr lang="en-US" sz="1000" b="1" i="0" u="none" strike="noStrike">
                          <a:solidFill>
                            <a:srgbClr val="000000"/>
                          </a:solidFill>
                          <a:effectLst/>
                          <a:latin typeface="+mn-lt"/>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Germany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fontAlgn="b"/>
                      <a:r>
                        <a:rPr lang="en-US" sz="1000" b="1" i="0" u="none" strike="noStrike">
                          <a:solidFill>
                            <a:srgbClr val="000000"/>
                          </a:solidFill>
                          <a:effectLst/>
                          <a:latin typeface="+mn-lt"/>
                        </a:rPr>
                        <a:t>52</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Italy</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fontAlgn="b"/>
                      <a:r>
                        <a:rPr lang="en-US" sz="1000" b="1" i="0" u="none" strike="noStrike">
                          <a:solidFill>
                            <a:srgbClr val="000000"/>
                          </a:solidFill>
                          <a:effectLst/>
                          <a:latin typeface="+mn-lt"/>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Brazil</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fontAlgn="b"/>
                      <a:r>
                        <a:rPr lang="en-US" sz="1000" b="1" i="0" u="none" strike="noStrike">
                          <a:solidFill>
                            <a:srgbClr val="000000"/>
                          </a:solidFill>
                          <a:effectLst/>
                          <a:latin typeface="+mn-lt"/>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Ireland</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Colombia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France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 Africa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fontAlgn="b"/>
                      <a:r>
                        <a:rPr lang="en-US" sz="1000" b="1" i="0" u="none" strike="noStrike">
                          <a:solidFill>
                            <a:schemeClr val="bg1"/>
                          </a:solidFill>
                          <a:effectLst/>
                          <a:latin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U.S.</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fontAlgn="b"/>
                      <a:r>
                        <a:rPr lang="en-US" sz="1000" b="1" i="0" u="none" strike="noStrike">
                          <a:solidFill>
                            <a:schemeClr val="bg1"/>
                          </a:solidFill>
                          <a:effectLst/>
                          <a:latin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Argentina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fontAlgn="b"/>
                      <a:r>
                        <a:rPr lang="en-US" sz="1000" b="1" i="0" u="none" strike="noStrike">
                          <a:solidFill>
                            <a:schemeClr val="bg1"/>
                          </a:solidFill>
                          <a:effectLst/>
                          <a:latin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 Korea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fontAlgn="b"/>
                      <a:r>
                        <a:rPr lang="en-US" sz="1000" b="1" i="0" u="none" strike="noStrike">
                          <a:solidFill>
                            <a:schemeClr val="bg1"/>
                          </a:solidFill>
                          <a:effectLst/>
                          <a:latin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Spain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fontAlgn="b"/>
                      <a:r>
                        <a:rPr lang="en-US" sz="1000" b="1" i="0" u="none" strike="noStrike">
                          <a:solidFill>
                            <a:schemeClr val="bg1"/>
                          </a:solidFill>
                          <a:effectLst/>
                          <a:latin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UK</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fontAlgn="b"/>
                      <a:r>
                        <a:rPr lang="en-US" sz="1000" b="1" i="0" u="none" strike="noStrike">
                          <a:solidFill>
                            <a:schemeClr val="bg1"/>
                          </a:solidFill>
                          <a:effectLst/>
                          <a:latin typeface="+mn-lt"/>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a:solidFill>
                            <a:srgbClr val="000000"/>
                          </a:solidFill>
                          <a:effectLst/>
                          <a:latin typeface="+mn-lt"/>
                        </a:rPr>
                        <a:t>Japan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fontAlgn="b"/>
                      <a:r>
                        <a:rPr lang="en-US" sz="1000" b="1" i="0" u="none" strike="noStrike">
                          <a:solidFill>
                            <a:schemeClr val="bg1"/>
                          </a:solidFill>
                          <a:effectLst/>
                          <a:latin typeface="+mn-lt"/>
                        </a:rPr>
                        <a:t>31</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mn-lt"/>
                        </a:rPr>
                        <a:t>Russia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graphicFrame>
        <p:nvGraphicFramePr>
          <p:cNvPr id="46" name="Table 45">
            <a:extLst>
              <a:ext uri="{FF2B5EF4-FFF2-40B4-BE49-F238E27FC236}">
                <a16:creationId xmlns:a16="http://schemas.microsoft.com/office/drawing/2014/main" id="{39C701FE-C638-4EE7-A381-DA9F0FBD05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4056297"/>
              </p:ext>
            </p:extLst>
          </p:nvPr>
        </p:nvGraphicFramePr>
        <p:xfrm>
          <a:off x="7500480" y="620855"/>
          <a:ext cx="1511935" cy="6126476"/>
        </p:xfrm>
        <a:graphic>
          <a:graphicData uri="http://schemas.openxmlformats.org/drawingml/2006/table">
            <a:tbl>
              <a:tblPr firstRow="1" bandRow="1"/>
              <a:tblGrid>
                <a:gridCol w="265176">
                  <a:extLst>
                    <a:ext uri="{9D8B030D-6E8A-4147-A177-3AD203B41FA5}">
                      <a16:colId xmlns:a16="http://schemas.microsoft.com/office/drawing/2014/main" val="4265332681"/>
                    </a:ext>
                  </a:extLst>
                </a:gridCol>
                <a:gridCol w="96612">
                  <a:extLst>
                    <a:ext uri="{9D8B030D-6E8A-4147-A177-3AD203B41FA5}">
                      <a16:colId xmlns:a16="http://schemas.microsoft.com/office/drawing/2014/main" val="2489666798"/>
                    </a:ext>
                  </a:extLst>
                </a:gridCol>
                <a:gridCol w="1150147">
                  <a:extLst>
                    <a:ext uri="{9D8B030D-6E8A-4147-A177-3AD203B41FA5}">
                      <a16:colId xmlns:a16="http://schemas.microsoft.com/office/drawing/2014/main" val="716224093"/>
                    </a:ext>
                  </a:extLst>
                </a:gridCol>
              </a:tblGrid>
              <a:tr h="246242">
                <a:tc>
                  <a:txBody>
                    <a:bodyPr/>
                    <a:lstStyle/>
                    <a:p>
                      <a:pPr algn="ctr" fontAlgn="ctr"/>
                      <a:r>
                        <a:rPr lang="en-US" sz="1200" b="1" i="0" u="none" strike="noStrike">
                          <a:solidFill>
                            <a:srgbClr val="000000"/>
                          </a:solidFill>
                          <a:effectLst/>
                          <a:latin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en-US" sz="120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1" i="0" u="none" strike="noStrike" dirty="0">
                          <a:solidFill>
                            <a:srgbClr val="000000"/>
                          </a:solidFill>
                          <a:effectLst/>
                          <a:latin typeface="+mn-lt"/>
                        </a:rPr>
                        <a:t>Global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fontAlgn="ctr"/>
                      <a:r>
                        <a:rPr lang="en-US" sz="1000" b="1" i="0" u="none" strike="noStrike" kern="1200">
                          <a:solidFill>
                            <a:schemeClr val="bg1"/>
                          </a:solidFill>
                          <a:effectLst/>
                          <a:latin typeface="+mn-lt"/>
                          <a:ea typeface="+mn-ea"/>
                          <a:cs typeface="+mn-cs"/>
                        </a:rPr>
                        <a:t>83</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China</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fontAlgn="ctr"/>
                      <a:r>
                        <a:rPr lang="en-US" sz="1000" b="1" i="0" u="none" strike="noStrike" kern="1200">
                          <a:solidFill>
                            <a:schemeClr val="bg1"/>
                          </a:solidFill>
                          <a:effectLst/>
                          <a:latin typeface="+mn-lt"/>
                          <a:ea typeface="+mn-ea"/>
                          <a:cs typeface="+mn-cs"/>
                        </a:rPr>
                        <a:t>76</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UAE</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fontAlgn="ctr"/>
                      <a:r>
                        <a:rPr lang="en-US" sz="1000" b="1" i="0" u="none" strike="noStrike" kern="1200">
                          <a:solidFill>
                            <a:schemeClr val="bg1"/>
                          </a:solidFill>
                          <a:effectLst/>
                          <a:latin typeface="+mn-lt"/>
                          <a:ea typeface="+mn-ea"/>
                          <a:cs typeface="+mn-cs"/>
                        </a:rPr>
                        <a:t>75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Indonesia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fontAlgn="ctr"/>
                      <a:r>
                        <a:rPr lang="en-US" sz="1000" b="1" i="0" u="none" strike="noStrike" kern="1200">
                          <a:solidFill>
                            <a:schemeClr val="bg1"/>
                          </a:solidFill>
                          <a:effectLst/>
                          <a:latin typeface="+mn-lt"/>
                          <a:ea typeface="+mn-ea"/>
                          <a:cs typeface="+mn-cs"/>
                        </a:rPr>
                        <a:t>74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India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fontAlgn="ctr"/>
                      <a:r>
                        <a:rPr lang="en-US" sz="1000" b="1" i="0" u="none" strike="noStrike" kern="1200">
                          <a:solidFill>
                            <a:schemeClr val="bg1"/>
                          </a:solidFill>
                          <a:effectLst/>
                          <a:latin typeface="+mn-lt"/>
                          <a:ea typeface="+mn-ea"/>
                          <a:cs typeface="+mn-cs"/>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Saudi Arabia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Malaysia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Singapore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fontAlgn="ctr"/>
                      <a:r>
                        <a:rPr lang="en-US" sz="1000" b="1" i="0" u="none" strike="noStrike" kern="120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Thailand</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fontAlgn="ctr"/>
                      <a:r>
                        <a:rPr lang="en-US" sz="1000" b="1" i="0" u="none" strike="noStrike" kern="1200">
                          <a:solidFill>
                            <a:schemeClr val="bg1"/>
                          </a:solidFill>
                          <a:effectLst/>
                          <a:latin typeface="+mn-lt"/>
                          <a:ea typeface="+mn-ea"/>
                          <a:cs typeface="+mn-cs"/>
                        </a:rPr>
                        <a:t>60</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Kenya</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fontAlgn="ctr"/>
                      <a:r>
                        <a:rPr lang="en-US" sz="1000" b="1" i="0" u="none" strike="noStrike" kern="1200">
                          <a:solidFill>
                            <a:srgbClr val="000000"/>
                          </a:solidFill>
                          <a:effectLst/>
                          <a:latin typeface="+mn-lt"/>
                          <a:ea typeface="+mn-ea"/>
                          <a:cs typeface="+mn-cs"/>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Mexico</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fontAlgn="ctr"/>
                      <a:r>
                        <a:rPr lang="en-US" sz="1000" b="1" i="0" u="none" strike="noStrike" kern="1200">
                          <a:solidFill>
                            <a:srgbClr val="000000"/>
                          </a:solidFill>
                          <a:effectLst/>
                          <a:latin typeface="+mn-lt"/>
                          <a:ea typeface="+mn-ea"/>
                          <a:cs typeface="+mn-cs"/>
                        </a:rPr>
                        <a:t>57</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The Netherlands</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fontAlgn="ctr"/>
                      <a:r>
                        <a:rPr lang="en-US" sz="1000" b="1" i="0" u="none" strike="noStrike" kern="1200">
                          <a:solidFill>
                            <a:srgbClr val="000000"/>
                          </a:solidFill>
                          <a:effectLst/>
                          <a:latin typeface="+mn-lt"/>
                          <a:ea typeface="+mn-ea"/>
                          <a:cs typeface="+mn-cs"/>
                        </a:rPr>
                        <a:t>54</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Canada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fontAlgn="ctr"/>
                      <a:r>
                        <a:rPr lang="en-US" sz="1000" b="1" i="0" u="none" strike="noStrike" kern="120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Australia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fontAlgn="ctr"/>
                      <a:r>
                        <a:rPr lang="en-US" sz="1000" b="1" i="0" u="none" strike="noStrike" kern="120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Italy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fontAlgn="ctr"/>
                      <a:r>
                        <a:rPr lang="en-US" sz="1000" b="1" i="0" u="none" strike="noStrike" kern="120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Brazil</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fontAlgn="ctr"/>
                      <a:r>
                        <a:rPr lang="en-US" sz="1000" b="1" i="0" u="none" strike="noStrike" kern="120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Ireland</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fontAlgn="ctr"/>
                      <a:r>
                        <a:rPr lang="en-US" sz="1000" b="1" i="0" u="none" strike="noStrike" kern="1200">
                          <a:solidFill>
                            <a:srgbClr val="000000"/>
                          </a:solidFill>
                          <a:effectLst/>
                          <a:latin typeface="+mn-lt"/>
                          <a:ea typeface="+mn-ea"/>
                          <a:cs typeface="+mn-cs"/>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France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fontAlgn="ctr"/>
                      <a:r>
                        <a:rPr lang="en-US" sz="1000" b="1" i="0" u="none" strike="noStrike" kern="1200" dirty="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Colombia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fontAlgn="ctr"/>
                      <a:r>
                        <a:rPr lang="en-US" sz="1000" b="1" i="0" u="none" strike="noStrike" kern="1200" dirty="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dirty="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S. Africa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fontAlgn="ctr"/>
                      <a:r>
                        <a:rPr lang="en-US" sz="1000" b="1" i="0" u="none" strike="noStrike" kern="1200">
                          <a:solidFill>
                            <a:schemeClr val="bg1"/>
                          </a:solidFill>
                          <a:effectLst/>
                          <a:latin typeface="+mn-lt"/>
                          <a:ea typeface="+mn-ea"/>
                          <a:cs typeface="+mn-cs"/>
                        </a:rPr>
                        <a:t>46</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Germany</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fontAlgn="ctr"/>
                      <a:r>
                        <a:rPr lang="en-US" sz="1000" b="1" i="0" u="none" strike="noStrike" kern="120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Argentina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fontAlgn="ctr"/>
                      <a:r>
                        <a:rPr lang="en-US" sz="1000" b="1" i="0" u="none" strike="noStrike" kern="120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Spain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fontAlgn="ctr"/>
                      <a:r>
                        <a:rPr lang="en-US" sz="1000" b="1" i="0" u="none" strike="noStrike" kern="1200">
                          <a:solidFill>
                            <a:schemeClr val="bg1"/>
                          </a:solidFill>
                          <a:effectLst/>
                          <a:latin typeface="+mn-lt"/>
                          <a:ea typeface="+mn-ea"/>
                          <a:cs typeface="+mn-cs"/>
                        </a:rPr>
                        <a:t>44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UK</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fontAlgn="ctr"/>
                      <a:r>
                        <a:rPr lang="en-US" sz="1000" b="1" i="0" u="none" strike="noStrike" kern="1200">
                          <a:solidFill>
                            <a:schemeClr val="bg1"/>
                          </a:solidFill>
                          <a:effectLst/>
                          <a:latin typeface="+mn-lt"/>
                          <a:ea typeface="+mn-ea"/>
                          <a:cs typeface="+mn-cs"/>
                        </a:rPr>
                        <a:t>43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U.S.</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fontAlgn="ctr"/>
                      <a:r>
                        <a:rPr lang="en-US" sz="1000" b="1" i="0" u="none" strike="noStrike" kern="1200">
                          <a:solidFill>
                            <a:schemeClr val="bg1"/>
                          </a:solidFill>
                          <a:effectLst/>
                          <a:latin typeface="+mn-lt"/>
                          <a:ea typeface="+mn-ea"/>
                          <a:cs typeface="+mn-cs"/>
                        </a:rPr>
                        <a:t>42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S. Korea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fontAlgn="ctr"/>
                      <a:r>
                        <a:rPr lang="en-US" sz="1000" b="1" i="0" u="none" strike="noStrike" kern="1200">
                          <a:solidFill>
                            <a:schemeClr val="bg1"/>
                          </a:solidFill>
                          <a:effectLst/>
                          <a:latin typeface="+mn-lt"/>
                          <a:ea typeface="+mn-ea"/>
                          <a:cs typeface="+mn-cs"/>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a:solidFill>
                            <a:srgbClr val="000000"/>
                          </a:solidFill>
                          <a:effectLst/>
                          <a:latin typeface="+mn-lt"/>
                          <a:ea typeface="+mn-ea"/>
                          <a:cs typeface="+mn-cs"/>
                        </a:rPr>
                        <a:t>Japan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fontAlgn="ctr"/>
                      <a:r>
                        <a:rPr lang="en-US" sz="1000" b="1" i="0" u="none" strike="noStrike" kern="1200">
                          <a:solidFill>
                            <a:schemeClr val="bg1"/>
                          </a:solidFill>
                          <a:effectLst/>
                          <a:latin typeface="+mn-lt"/>
                          <a:ea typeface="+mn-ea"/>
                          <a:cs typeface="+mn-cs"/>
                        </a:rPr>
                        <a:t>32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en-US"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kern="1200" dirty="0">
                          <a:solidFill>
                            <a:srgbClr val="000000"/>
                          </a:solidFill>
                          <a:effectLst/>
                          <a:latin typeface="+mn-lt"/>
                          <a:ea typeface="+mn-ea"/>
                          <a:cs typeface="+mn-cs"/>
                        </a:rPr>
                        <a:t>Russia</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graphicFrame>
        <p:nvGraphicFramePr>
          <p:cNvPr id="2" name="Table 1 - invisible accessibility" descr="These bar charts rank and compare the global trust index rankings for all 27 countries since last year.">
            <a:extLst>
              <a:ext uri="{FF2B5EF4-FFF2-40B4-BE49-F238E27FC236}">
                <a16:creationId xmlns:a16="http://schemas.microsoft.com/office/drawing/2014/main" id="{DBF10561-618D-4E3F-8B35-2DB8B1E73B0C}"/>
              </a:ext>
            </a:extLst>
          </p:cNvPr>
          <p:cNvGraphicFramePr>
            <a:graphicFrameLocks noGrp="1"/>
          </p:cNvGraphicFramePr>
          <p:nvPr>
            <p:extLst>
              <p:ext uri="{D42A27DB-BD31-4B8C-83A1-F6EECF244321}">
                <p14:modId xmlns:p14="http://schemas.microsoft.com/office/powerpoint/2010/main" val="3597776395"/>
              </p:ext>
            </p:extLst>
          </p:nvPr>
        </p:nvGraphicFramePr>
        <p:xfrm>
          <a:off x="6822856" y="191192"/>
          <a:ext cx="3345732" cy="6381092"/>
        </p:xfrm>
        <a:graphic>
          <a:graphicData uri="http://schemas.openxmlformats.org/drawingml/2006/table">
            <a:tbl>
              <a:tblPr firstRow="1" bandRow="1"/>
              <a:tblGrid>
                <a:gridCol w="3345732">
                  <a:extLst>
                    <a:ext uri="{9D8B030D-6E8A-4147-A177-3AD203B41FA5}">
                      <a16:colId xmlns:a16="http://schemas.microsoft.com/office/drawing/2014/main" val="3958441851"/>
                    </a:ext>
                  </a:extLst>
                </a:gridCol>
              </a:tblGrid>
              <a:tr h="251585">
                <a:tc>
                  <a:txBody>
                    <a:bodyPr/>
                    <a:lstStyle/>
                    <a:p>
                      <a:pPr marL="0" marR="0" fontAlgn="ctr">
                        <a:lnSpc>
                          <a:spcPct val="107000"/>
                        </a:lnSpc>
                        <a:spcBef>
                          <a:spcPts val="0"/>
                        </a:spcBef>
                        <a:spcAft>
                          <a:spcPts val="0"/>
                        </a:spcAft>
                      </a:pPr>
                      <a:r>
                        <a:rPr lang="en-US" sz="1200" b="1"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Global average, 56 last year to 56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712189"/>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China 72 last year to 83 this year, up 11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190836"/>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UAE 67 last year to 76 this year, up 9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758852"/>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Indonesia 72 last year to 75 this year, up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78644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India 77 last year to 74 this year, down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65154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Saudi Arabia 69 last year to 72 this year, up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62542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Malaysia 66 last year to 66 this year, no change. </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169081"/>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Singapore 68 last year to 66 this year, down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0710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Thailand 61 last year to 66 this year, up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856341"/>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Kenya 59 last year to 60 this year, up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97826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Mexico 59 last year to 59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66433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The Netherlands 63 last year to 57 this year, down six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07622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Canada 56 last year to 54 this year, down two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351516"/>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Australia 59 last year to 53 this year, down six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04784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Italy 52 last year to 53 this year, plus one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32443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Brazil 51 last year to 51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939826"/>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Ireland 50 last year to 51 this year, up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73574"/>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France 48 last year to 50 this year, up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07964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Colombia 48 last year to 48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605467"/>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 Africa 48 last year to 48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525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Germany 53 last year to 46 this year, down 7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269753"/>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Argentina 47 last year to 45 this year, down two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45064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Spain 45 last year to 45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986780"/>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UK 45 last year to 44 this year, down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896455"/>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U.S. 48 last year to 43 this year, down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08058"/>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S. Korea 47 last year to 42 this year, down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584661"/>
                  </a:ext>
                </a:extLst>
              </a:tr>
              <a:tr h="216692">
                <a:tc>
                  <a:txBody>
                    <a:bodyPr/>
                    <a:lstStyle/>
                    <a:p>
                      <a:pPr marL="0" marR="0" fontAlgn="ctr">
                        <a:lnSpc>
                          <a:spcPct val="107000"/>
                        </a:lnSpc>
                        <a:spcBef>
                          <a:spcPts val="0"/>
                        </a:spcBef>
                        <a:spcAft>
                          <a:spcPts val="0"/>
                        </a:spcAft>
                      </a:pPr>
                      <a:r>
                        <a:rPr lang="en-US" sz="1000" kern="120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Japan 40 last year to 40 this year, no change.</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745015"/>
                  </a:ext>
                </a:extLst>
              </a:tr>
              <a:tr h="246242">
                <a:tc>
                  <a:txBody>
                    <a:bodyPr/>
                    <a:lstStyle/>
                    <a:p>
                      <a:pPr marL="0" marR="0" fontAlgn="ctr">
                        <a:lnSpc>
                          <a:spcPct val="107000"/>
                        </a:lnSpc>
                        <a:spcBef>
                          <a:spcPts val="0"/>
                        </a:spcBef>
                        <a:spcAft>
                          <a:spcPts val="0"/>
                        </a:spcAft>
                      </a:pPr>
                      <a:r>
                        <a:rPr lang="en-US" sz="1000" kern="1200" dirty="0">
                          <a:solidFill>
                            <a:srgbClr val="000000">
                              <a:alpha val="0"/>
                            </a:srgbClr>
                          </a:solidFill>
                          <a:effectLst/>
                          <a:latin typeface="Arial" panose="020B0604020202020204" pitchFamily="34" charset="0"/>
                          <a:ea typeface="Times New Roman" panose="02020603050405020304" pitchFamily="18" charset="0"/>
                          <a:cs typeface="Times New Roman" panose="02020603050405020304" pitchFamily="18" charset="0"/>
                        </a:rPr>
                        <a:t>Russia 31 last year to 32 this year, up 1 point.</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234150"/>
                  </a:ext>
                </a:extLst>
              </a:tr>
            </a:tbl>
          </a:graphicData>
        </a:graphic>
      </p:graphicFrame>
      <p:graphicFrame>
        <p:nvGraphicFramePr>
          <p:cNvPr id="4" name="Table 3">
            <a:extLst>
              <a:ext uri="{FF2B5EF4-FFF2-40B4-BE49-F238E27FC236}">
                <a16:creationId xmlns:a16="http://schemas.microsoft.com/office/drawing/2014/main" id="{CB7168FE-68C1-44B4-91B1-4619B613C3FC}"/>
              </a:ext>
            </a:extLst>
          </p:cNvPr>
          <p:cNvGraphicFramePr>
            <a:graphicFrameLocks noGrp="1"/>
          </p:cNvGraphicFramePr>
          <p:nvPr>
            <p:extLst>
              <p:ext uri="{D42A27DB-BD31-4B8C-83A1-F6EECF244321}">
                <p14:modId xmlns:p14="http://schemas.microsoft.com/office/powerpoint/2010/main" val="1366099855"/>
              </p:ext>
            </p:extLst>
          </p:nvPr>
        </p:nvGraphicFramePr>
        <p:xfrm>
          <a:off x="10007959" y="1574335"/>
          <a:ext cx="1658630" cy="3592138"/>
        </p:xfrm>
        <a:graphic>
          <a:graphicData uri="http://schemas.openxmlformats.org/drawingml/2006/table">
            <a:tbl>
              <a:tblPr firstRow="1" bandRow="1">
                <a:tableStyleId>{5C22544A-7EE6-4342-B048-85BDC9FD1C3A}</a:tableStyleId>
              </a:tblPr>
              <a:tblGrid>
                <a:gridCol w="1658630">
                  <a:extLst>
                    <a:ext uri="{9D8B030D-6E8A-4147-A177-3AD203B41FA5}">
                      <a16:colId xmlns:a16="http://schemas.microsoft.com/office/drawing/2014/main" val="2929675893"/>
                    </a:ext>
                  </a:extLst>
                </a:gridCol>
              </a:tblGrid>
              <a:tr h="326558">
                <a:tc>
                  <a:txBody>
                    <a:bodyPr/>
                    <a:lstStyle/>
                    <a:p>
                      <a:r>
                        <a:rPr lang="en-US" sz="1200" b="1" kern="1200" dirty="0">
                          <a:solidFill>
                            <a:schemeClr val="tx1"/>
                          </a:solidFill>
                          <a:latin typeface="+mn-lt"/>
                          <a:ea typeface="+mn-ea"/>
                          <a:cs typeface="+mn-cs"/>
                        </a:rPr>
                        <a:t>Biggest gainers: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347649"/>
                  </a:ext>
                </a:extLst>
              </a:tr>
              <a:tr h="326558">
                <a:tc>
                  <a:txBody>
                    <a:bodyPr/>
                    <a:lstStyle/>
                    <a:p>
                      <a:r>
                        <a:rPr lang="en-US" sz="1200" b="0" kern="1200" dirty="0">
                          <a:solidFill>
                            <a:schemeClr val="tx1"/>
                          </a:solidFill>
                          <a:latin typeface="+mn-lt"/>
                          <a:ea typeface="+mn-ea"/>
                          <a:cs typeface="+mn-cs"/>
                        </a:rPr>
                        <a:t>China </a:t>
                      </a:r>
                      <a:r>
                        <a:rPr lang="en-US" sz="1200" b="0" kern="1200" dirty="0">
                          <a:solidFill>
                            <a:schemeClr val="bg1"/>
                          </a:solidFill>
                          <a:latin typeface="+mn-lt"/>
                          <a:ea typeface="+mn-ea"/>
                          <a:cs typeface="+mn-cs"/>
                        </a:rPr>
                        <a:t>(+11)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515993"/>
                  </a:ext>
                </a:extLst>
              </a:tr>
              <a:tr h="326558">
                <a:tc>
                  <a:txBody>
                    <a:bodyPr/>
                    <a:lstStyle/>
                    <a:p>
                      <a:r>
                        <a:rPr lang="en-US" sz="1200" b="0" kern="1200" dirty="0">
                          <a:solidFill>
                            <a:schemeClr val="tx1"/>
                          </a:solidFill>
                          <a:latin typeface="+mn-lt"/>
                          <a:ea typeface="+mn-ea"/>
                          <a:cs typeface="+mn-cs"/>
                        </a:rPr>
                        <a:t>UAE </a:t>
                      </a:r>
                      <a:r>
                        <a:rPr lang="en-US" sz="1200" b="0" kern="1200" dirty="0">
                          <a:solidFill>
                            <a:schemeClr val="bg1"/>
                          </a:solidFill>
                          <a:latin typeface="+mn-lt"/>
                          <a:ea typeface="+mn-ea"/>
                          <a:cs typeface="+mn-cs"/>
                        </a:rPr>
                        <a:t>(+9)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245712"/>
                  </a:ext>
                </a:extLst>
              </a:tr>
              <a:tr h="326558">
                <a:tc>
                  <a:txBody>
                    <a:bodyPr/>
                    <a:lstStyle/>
                    <a:p>
                      <a:r>
                        <a:rPr lang="en-US" sz="1200" b="0" kern="1200" dirty="0">
                          <a:solidFill>
                            <a:schemeClr val="tx1"/>
                          </a:solidFill>
                          <a:latin typeface="+mn-lt"/>
                          <a:ea typeface="+mn-ea"/>
                          <a:cs typeface="+mn-cs"/>
                        </a:rPr>
                        <a:t>Thailand </a:t>
                      </a:r>
                      <a:r>
                        <a:rPr lang="en-US" sz="1200" b="0" kern="1200" dirty="0">
                          <a:solidFill>
                            <a:schemeClr val="bg1"/>
                          </a:solidFill>
                          <a:latin typeface="+mn-lt"/>
                          <a:ea typeface="+mn-ea"/>
                          <a:cs typeface="+mn-cs"/>
                        </a:rPr>
                        <a:t>(+5)</a:t>
                      </a: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8884"/>
                  </a:ext>
                </a:extLst>
              </a:tr>
              <a:tr h="326558">
                <a:tc>
                  <a:txBody>
                    <a:bodyPr/>
                    <a:lstStyle/>
                    <a:p>
                      <a:endParaRPr lang="en-US" sz="1200" b="0" kern="1200" dirty="0">
                        <a:solidFill>
                          <a:schemeClr val="tx1"/>
                        </a:solidFill>
                        <a:latin typeface="+mn-lt"/>
                        <a:ea typeface="+mn-ea"/>
                        <a:cs typeface="+mn-cs"/>
                      </a:endParaRP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766062"/>
                  </a:ext>
                </a:extLst>
              </a:tr>
              <a:tr h="326558">
                <a:tc>
                  <a:txBody>
                    <a:bodyPr/>
                    <a:lstStyle/>
                    <a:p>
                      <a:r>
                        <a:rPr lang="en-US" sz="1200" b="1" kern="1200" dirty="0">
                          <a:solidFill>
                            <a:schemeClr val="tx1"/>
                          </a:solidFill>
                          <a:latin typeface="+mn-lt"/>
                          <a:ea typeface="+mn-ea"/>
                          <a:cs typeface="+mn-cs"/>
                        </a:rPr>
                        <a:t>Biggest losers: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03135"/>
                  </a:ext>
                </a:extLst>
              </a:tr>
              <a:tr h="326558">
                <a:tc>
                  <a:txBody>
                    <a:bodyPr/>
                    <a:lstStyle/>
                    <a:p>
                      <a:r>
                        <a:rPr lang="en-US" sz="1200" b="0" kern="1200" dirty="0">
                          <a:solidFill>
                            <a:schemeClr val="tx1"/>
                          </a:solidFill>
                          <a:latin typeface="+mn-lt"/>
                          <a:ea typeface="+mn-ea"/>
                          <a:cs typeface="+mn-cs"/>
                        </a:rPr>
                        <a:t>Germany </a:t>
                      </a:r>
                      <a:r>
                        <a:rPr lang="en-US" sz="1200" b="0" kern="1200" dirty="0">
                          <a:solidFill>
                            <a:schemeClr val="bg1"/>
                          </a:solidFill>
                          <a:latin typeface="+mn-lt"/>
                          <a:ea typeface="+mn-ea"/>
                          <a:cs typeface="+mn-cs"/>
                        </a:rPr>
                        <a:t>(-7)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500118"/>
                  </a:ext>
                </a:extLst>
              </a:tr>
              <a:tr h="326558">
                <a:tc>
                  <a:txBody>
                    <a:bodyPr/>
                    <a:lstStyle/>
                    <a:p>
                      <a:r>
                        <a:rPr lang="en-US" sz="1200" b="0" kern="1200" dirty="0">
                          <a:solidFill>
                            <a:schemeClr val="tx1"/>
                          </a:solidFill>
                          <a:latin typeface="+mn-lt"/>
                          <a:ea typeface="+mn-ea"/>
                          <a:cs typeface="+mn-cs"/>
                        </a:rPr>
                        <a:t>Australia </a:t>
                      </a:r>
                      <a:r>
                        <a:rPr lang="en-US" sz="1200" b="0" kern="120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716550"/>
                  </a:ext>
                </a:extLst>
              </a:tr>
              <a:tr h="326558">
                <a:tc>
                  <a:txBody>
                    <a:bodyPr/>
                    <a:lstStyle/>
                    <a:p>
                      <a:r>
                        <a:rPr lang="en-US" sz="1200" b="0" kern="1200" dirty="0">
                          <a:solidFill>
                            <a:schemeClr val="tx1"/>
                          </a:solidFill>
                          <a:latin typeface="+mn-lt"/>
                          <a:ea typeface="+mn-ea"/>
                          <a:cs typeface="+mn-cs"/>
                        </a:rPr>
                        <a:t>The Netherlands </a:t>
                      </a:r>
                      <a:r>
                        <a:rPr lang="en-US" sz="1200" b="0" kern="120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21313"/>
                  </a:ext>
                </a:extLst>
              </a:tr>
              <a:tr h="326558">
                <a:tc>
                  <a:txBody>
                    <a:bodyPr/>
                    <a:lstStyle/>
                    <a:p>
                      <a:r>
                        <a:rPr lang="en-US" sz="1200" b="0" kern="1200" dirty="0">
                          <a:solidFill>
                            <a:schemeClr val="tx1"/>
                          </a:solidFill>
                          <a:latin typeface="+mn-lt"/>
                          <a:ea typeface="+mn-ea"/>
                          <a:cs typeface="+mn-cs"/>
                        </a:rPr>
                        <a:t>S. Korea </a:t>
                      </a:r>
                      <a:r>
                        <a:rPr lang="en-US" sz="1200" b="0" kern="120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067397"/>
                  </a:ext>
                </a:extLst>
              </a:tr>
              <a:tr h="326558">
                <a:tc>
                  <a:txBody>
                    <a:bodyPr/>
                    <a:lstStyle/>
                    <a:p>
                      <a:r>
                        <a:rPr lang="en-US" sz="1200" b="0" kern="1200" dirty="0">
                          <a:solidFill>
                            <a:schemeClr val="tx1"/>
                          </a:solidFill>
                          <a:latin typeface="+mn-lt"/>
                          <a:ea typeface="+mn-ea"/>
                          <a:cs typeface="+mn-cs"/>
                        </a:rPr>
                        <a:t>U.S. </a:t>
                      </a:r>
                      <a:r>
                        <a:rPr lang="en-US" sz="1200" b="0" kern="120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95229"/>
                  </a:ext>
                </a:extLst>
              </a:tr>
            </a:tbl>
          </a:graphicData>
        </a:graphic>
      </p:graphicFrame>
      <p:sp>
        <p:nvSpPr>
          <p:cNvPr id="3" name="Text Placeholder 2">
            <a:extLst>
              <a:ext uri="{FF2B5EF4-FFF2-40B4-BE49-F238E27FC236}">
                <a16:creationId xmlns:a16="http://schemas.microsoft.com/office/drawing/2014/main" id="{2DFE6EE8-EE58-4CDD-AA15-7AAC5ABEC30F}"/>
              </a:ext>
            </a:extLst>
          </p:cNvPr>
          <p:cNvSpPr>
            <a:spLocks noGrp="1"/>
          </p:cNvSpPr>
          <p:nvPr>
            <p:ph type="body" sz="quarter" idx="14"/>
          </p:nvPr>
        </p:nvSpPr>
        <p:spPr>
          <a:xfrm>
            <a:off x="499927" y="5935063"/>
            <a:ext cx="3538464" cy="676991"/>
          </a:xfrm>
        </p:spPr>
        <p:txBody>
          <a:bodyPr/>
          <a:lstStyle/>
          <a:p>
            <a:r>
              <a:rPr kumimoji="0" lang="en-US" sz="9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2022 Edelman Trust Barometer. </a:t>
            </a:r>
            <a:r>
              <a:rPr kumimoji="0" lang="en-US" sz="9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The Trust Index is the average percent trust in NGOs, business, government and media. TRU_INS. </a:t>
            </a:r>
            <a:r>
              <a:rPr kumimoji="0" lang="en-US" b="0" i="0" u="none" strike="noStrike" kern="1200" cap="none" spc="0" normalizeH="0" baseline="0" noProof="0" dirty="0">
                <a:ln>
                  <a:noFill/>
                </a:ln>
                <a:solidFill>
                  <a:srgbClr val="A6A6A6"/>
                </a:solidFill>
                <a:effectLst/>
                <a:uLnTx/>
                <a:uFillTx/>
                <a:latin typeface="Arial"/>
                <a:ea typeface="+mn-ea"/>
                <a:cs typeface="+mn-cs"/>
              </a:rPr>
              <a:t>Below is a list </a:t>
            </a:r>
            <a:r>
              <a:rPr lang="en-US" dirty="0">
                <a:solidFill>
                  <a:srgbClr val="A6A6A6"/>
                </a:solidFill>
                <a:latin typeface="Arial"/>
                <a:cs typeface="+mn-cs"/>
              </a:rPr>
              <a:t>of institutions. For each one, please indicate how much you trust that institution to do what is right. 9-point scale; top 4 box, trust. </a:t>
            </a:r>
            <a:r>
              <a:rPr kumimoji="0" lang="en-US" sz="9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General population, 27-mkt avg.</a:t>
            </a:r>
          </a:p>
        </p:txBody>
      </p:sp>
      <p:sp>
        <p:nvSpPr>
          <p:cNvPr id="77" name="Title 11">
            <a:extLst>
              <a:ext uri="{FF2B5EF4-FFF2-40B4-BE49-F238E27FC236}">
                <a16:creationId xmlns:a16="http://schemas.microsoft.com/office/drawing/2014/main" id="{55FE3AFF-1F35-4352-AD11-E380FBA3F944}"/>
              </a:ext>
              <a:ext uri="{C183D7F6-B498-43B3-948B-1728B52AA6E4}">
                <adec:decorative xmlns:adec="http://schemas.microsoft.com/office/drawing/2017/decorative" val="1"/>
              </a:ext>
            </a:extLst>
          </p:cNvPr>
          <p:cNvSpPr txBox="1">
            <a:spLocks/>
          </p:cNvSpPr>
          <p:nvPr/>
        </p:nvSpPr>
        <p:spPr bwMode="ltGray">
          <a:xfrm>
            <a:off x="470868" y="593120"/>
            <a:ext cx="3443453" cy="1000432"/>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dirty="0"/>
              <a:t>TRUST IN CANADA REMAINS STABLE  </a:t>
            </a:r>
          </a:p>
        </p:txBody>
      </p:sp>
      <p:graphicFrame>
        <p:nvGraphicFramePr>
          <p:cNvPr id="56" name="Table 55">
            <a:extLst>
              <a:ext uri="{FF2B5EF4-FFF2-40B4-BE49-F238E27FC236}">
                <a16:creationId xmlns:a16="http://schemas.microsoft.com/office/drawing/2014/main" id="{86B1D08A-46CC-4031-BEFF-3B515AB2EAA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5721015"/>
              </p:ext>
            </p:extLst>
          </p:nvPr>
        </p:nvGraphicFramePr>
        <p:xfrm>
          <a:off x="8951976" y="742113"/>
          <a:ext cx="474233" cy="6062866"/>
        </p:xfrm>
        <a:graphic>
          <a:graphicData uri="http://schemas.openxmlformats.org/drawingml/2006/table">
            <a:tbl>
              <a:tblPr firstRow="1" bandRow="1">
                <a:tableStyleId>{5C22544A-7EE6-4342-B048-85BDC9FD1C3A}</a:tableStyleId>
              </a:tblPr>
              <a:tblGrid>
                <a:gridCol w="474233">
                  <a:extLst>
                    <a:ext uri="{9D8B030D-6E8A-4147-A177-3AD203B41FA5}">
                      <a16:colId xmlns:a16="http://schemas.microsoft.com/office/drawing/2014/main" val="2012996712"/>
                    </a:ext>
                  </a:extLst>
                </a:gridCol>
              </a:tblGrid>
              <a:tr h="241396">
                <a:tc>
                  <a:txBody>
                    <a:bodyPr/>
                    <a:lstStyle/>
                    <a:p>
                      <a:pPr algn="ctr" rtl="0" fontAlgn="ctr"/>
                      <a:endParaRPr lang="en-US" sz="900" b="0"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57644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16922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82362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40428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837203"/>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85962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75348"/>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086752"/>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629334"/>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6954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37755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34883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2935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6253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32853"/>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55276"/>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338805"/>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124521"/>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589855"/>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09240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78687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07741"/>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225640"/>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291114"/>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825697"/>
                  </a:ext>
                </a:extLst>
              </a:tr>
              <a:tr h="215610">
                <a:tc>
                  <a:txBody>
                    <a:bodyPr/>
                    <a:lstStyle/>
                    <a:p>
                      <a:pPr algn="ctr" rtl="0" fontAlgn="ctr"/>
                      <a:endParaRPr lang="en-US"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59929"/>
                  </a:ext>
                </a:extLst>
              </a:tr>
              <a:tr h="215610">
                <a:tc>
                  <a:txBody>
                    <a:bodyPr/>
                    <a:lstStyle/>
                    <a:p>
                      <a:pPr algn="ctr" rtl="0" fontAlgn="ctr"/>
                      <a:endParaRPr lang="en-US"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787488"/>
                  </a:ext>
                </a:extLst>
              </a:tr>
              <a:tr h="215610">
                <a:tc>
                  <a:txBody>
                    <a:bodyPr/>
                    <a:lstStyle/>
                    <a:p>
                      <a:pPr algn="ctr" rtl="0" fontAlgn="ctr"/>
                      <a:endParaRPr lang="en-US" sz="900" b="1"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111385"/>
                  </a:ext>
                </a:extLst>
              </a:tr>
            </a:tbl>
          </a:graphicData>
        </a:graphic>
      </p:graphicFrame>
      <p:grpSp>
        <p:nvGrpSpPr>
          <p:cNvPr id="14" name="Group 13">
            <a:extLst>
              <a:ext uri="{FF2B5EF4-FFF2-40B4-BE49-F238E27FC236}">
                <a16:creationId xmlns:a16="http://schemas.microsoft.com/office/drawing/2014/main" id="{D144372F-9728-4F44-912E-D1C428DF60CB}"/>
              </a:ext>
              <a:ext uri="{C183D7F6-B498-43B3-948B-1728B52AA6E4}">
                <adec:decorative xmlns:adec="http://schemas.microsoft.com/office/drawing/2017/decorative" val="1"/>
              </a:ext>
            </a:extLst>
          </p:cNvPr>
          <p:cNvGrpSpPr/>
          <p:nvPr/>
        </p:nvGrpSpPr>
        <p:grpSpPr>
          <a:xfrm>
            <a:off x="9409013" y="642836"/>
            <a:ext cx="202348" cy="6052326"/>
            <a:chOff x="9409013" y="642836"/>
            <a:chExt cx="202348" cy="6052326"/>
          </a:xfrm>
        </p:grpSpPr>
        <p:sp>
          <p:nvSpPr>
            <p:cNvPr id="67" name="Flowchart: Manual Input 132">
              <a:extLst>
                <a:ext uri="{FF2B5EF4-FFF2-40B4-BE49-F238E27FC236}">
                  <a16:creationId xmlns:a16="http://schemas.microsoft.com/office/drawing/2014/main" id="{297A3F22-A061-4203-9342-9E6F40CF9BB0}"/>
                </a:ext>
                <a:ext uri="{C183D7F6-B498-43B3-948B-1728B52AA6E4}">
                  <adec:decorative xmlns:adec="http://schemas.microsoft.com/office/drawing/2017/decorative" val="1"/>
                </a:ext>
              </a:extLst>
            </p:cNvPr>
            <p:cNvSpPr/>
            <p:nvPr/>
          </p:nvSpPr>
          <p:spPr bwMode="gray">
            <a:xfrm>
              <a:off x="9409013" y="173873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+3</a:t>
              </a:r>
            </a:p>
          </p:txBody>
        </p:sp>
        <p:sp>
          <p:nvSpPr>
            <p:cNvPr id="80" name="Flowchart: Manual Input 132">
              <a:extLst>
                <a:ext uri="{FF2B5EF4-FFF2-40B4-BE49-F238E27FC236}">
                  <a16:creationId xmlns:a16="http://schemas.microsoft.com/office/drawing/2014/main" id="{26B8385C-444E-4FAA-A45B-63F815FDD300}"/>
                </a:ext>
                <a:ext uri="{C183D7F6-B498-43B3-948B-1728B52AA6E4}">
                  <adec:decorative xmlns:adec="http://schemas.microsoft.com/office/drawing/2017/decorative" val="1"/>
                </a:ext>
              </a:extLst>
            </p:cNvPr>
            <p:cNvSpPr/>
            <p:nvPr/>
          </p:nvSpPr>
          <p:spPr bwMode="gray">
            <a:xfrm>
              <a:off x="9409013" y="2388780"/>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+5</a:t>
              </a:r>
            </a:p>
          </p:txBody>
        </p:sp>
        <p:sp>
          <p:nvSpPr>
            <p:cNvPr id="84" name="Flowchart: Manual Input 130">
              <a:extLst>
                <a:ext uri="{FF2B5EF4-FFF2-40B4-BE49-F238E27FC236}">
                  <a16:creationId xmlns:a16="http://schemas.microsoft.com/office/drawing/2014/main" id="{1B85A49B-2AA0-4B64-8084-53F467DDDA6D}"/>
                </a:ext>
                <a:ext uri="{C183D7F6-B498-43B3-948B-1728B52AA6E4}">
                  <adec:decorative xmlns:adec="http://schemas.microsoft.com/office/drawing/2017/decorative" val="1"/>
                </a:ext>
              </a:extLst>
            </p:cNvPr>
            <p:cNvSpPr/>
            <p:nvPr/>
          </p:nvSpPr>
          <p:spPr bwMode="gray">
            <a:xfrm>
              <a:off x="9409013" y="3031590"/>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-6</a:t>
              </a:r>
            </a:p>
          </p:txBody>
        </p:sp>
        <p:sp>
          <p:nvSpPr>
            <p:cNvPr id="101" name="Flowchart: Manual Input 132">
              <a:extLst>
                <a:ext uri="{FF2B5EF4-FFF2-40B4-BE49-F238E27FC236}">
                  <a16:creationId xmlns:a16="http://schemas.microsoft.com/office/drawing/2014/main" id="{2F45D53A-8361-42FA-9C7C-930E4B4DD745}"/>
                </a:ext>
                <a:ext uri="{C183D7F6-B498-43B3-948B-1728B52AA6E4}">
                  <adec:decorative xmlns:adec="http://schemas.microsoft.com/office/drawing/2017/decorative" val="1"/>
                </a:ext>
              </a:extLst>
            </p:cNvPr>
            <p:cNvSpPr/>
            <p:nvPr/>
          </p:nvSpPr>
          <p:spPr bwMode="gray">
            <a:xfrm>
              <a:off x="9409013" y="649281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02" name="Flowchart: Manual Input 132">
              <a:extLst>
                <a:ext uri="{FF2B5EF4-FFF2-40B4-BE49-F238E27FC236}">
                  <a16:creationId xmlns:a16="http://schemas.microsoft.com/office/drawing/2014/main" id="{A7ADFD83-25B5-4EB0-AFAA-E1BF5D3A0D45}"/>
                </a:ext>
                <a:ext uri="{C183D7F6-B498-43B3-948B-1728B52AA6E4}">
                  <adec:decorative xmlns:adec="http://schemas.microsoft.com/office/drawing/2017/decorative" val="1"/>
                </a:ext>
              </a:extLst>
            </p:cNvPr>
            <p:cNvSpPr/>
            <p:nvPr/>
          </p:nvSpPr>
          <p:spPr bwMode="gray">
            <a:xfrm>
              <a:off x="9409013" y="642836"/>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Helvetica" pitchFamily="2" charset="0"/>
                  <a:ea typeface="+mn-ea"/>
                  <a:cs typeface="Arial" panose="020B0604020202020204" pitchFamily="34" charset="0"/>
                </a:rPr>
                <a:t>0</a:t>
              </a:r>
            </a:p>
          </p:txBody>
        </p:sp>
        <p:sp>
          <p:nvSpPr>
            <p:cNvPr id="107" name="Flowchart: Manual Input 132">
              <a:extLst>
                <a:ext uri="{FF2B5EF4-FFF2-40B4-BE49-F238E27FC236}">
                  <a16:creationId xmlns:a16="http://schemas.microsoft.com/office/drawing/2014/main" id="{FF804F43-59E9-426F-89D3-73E9F3A647A9}"/>
                </a:ext>
                <a:ext uri="{C183D7F6-B498-43B3-948B-1728B52AA6E4}">
                  <adec:decorative xmlns:adec="http://schemas.microsoft.com/office/drawing/2017/decorative" val="1"/>
                </a:ext>
              </a:extLst>
            </p:cNvPr>
            <p:cNvSpPr/>
            <p:nvPr/>
          </p:nvSpPr>
          <p:spPr bwMode="gray">
            <a:xfrm>
              <a:off x="9409013" y="86676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+11</a:t>
              </a:r>
            </a:p>
          </p:txBody>
        </p:sp>
        <p:sp>
          <p:nvSpPr>
            <p:cNvPr id="108" name="Flowchart: Manual Input 132">
              <a:extLst>
                <a:ext uri="{FF2B5EF4-FFF2-40B4-BE49-F238E27FC236}">
                  <a16:creationId xmlns:a16="http://schemas.microsoft.com/office/drawing/2014/main" id="{9C77157E-1154-4C63-A984-F35B86740988}"/>
                </a:ext>
                <a:ext uri="{C183D7F6-B498-43B3-948B-1728B52AA6E4}">
                  <adec:decorative xmlns:adec="http://schemas.microsoft.com/office/drawing/2017/decorative" val="1"/>
                </a:ext>
              </a:extLst>
            </p:cNvPr>
            <p:cNvSpPr/>
            <p:nvPr/>
          </p:nvSpPr>
          <p:spPr bwMode="gray">
            <a:xfrm>
              <a:off x="9409013" y="1093336"/>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Helvetica" pitchFamily="2" charset="0"/>
                  <a:ea typeface="+mn-ea"/>
                  <a:cs typeface="Arial" panose="020B0604020202020204" pitchFamily="34" charset="0"/>
                </a:rPr>
                <a:t>+9</a:t>
              </a:r>
            </a:p>
          </p:txBody>
        </p:sp>
        <p:sp>
          <p:nvSpPr>
            <p:cNvPr id="113" name="Flowchart: Manual Input 132">
              <a:extLst>
                <a:ext uri="{FF2B5EF4-FFF2-40B4-BE49-F238E27FC236}">
                  <a16:creationId xmlns:a16="http://schemas.microsoft.com/office/drawing/2014/main" id="{F5DD60F1-BBD4-465B-BB7E-7ED4FC95130D}"/>
                </a:ext>
                <a:ext uri="{C183D7F6-B498-43B3-948B-1728B52AA6E4}">
                  <adec:decorative xmlns:adec="http://schemas.microsoft.com/office/drawing/2017/decorative" val="1"/>
                </a:ext>
              </a:extLst>
            </p:cNvPr>
            <p:cNvSpPr/>
            <p:nvPr/>
          </p:nvSpPr>
          <p:spPr bwMode="gray">
            <a:xfrm>
              <a:off x="9409013" y="130527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+3</a:t>
              </a:r>
            </a:p>
          </p:txBody>
        </p:sp>
        <p:sp>
          <p:nvSpPr>
            <p:cNvPr id="114" name="Flowchart: Manual Input 130">
              <a:extLst>
                <a:ext uri="{FF2B5EF4-FFF2-40B4-BE49-F238E27FC236}">
                  <a16:creationId xmlns:a16="http://schemas.microsoft.com/office/drawing/2014/main" id="{28B21F1D-D89D-4937-B2C2-8E418F36862A}"/>
                </a:ext>
                <a:ext uri="{C183D7F6-B498-43B3-948B-1728B52AA6E4}">
                  <adec:decorative xmlns:adec="http://schemas.microsoft.com/office/drawing/2017/decorative" val="1"/>
                </a:ext>
              </a:extLst>
            </p:cNvPr>
            <p:cNvSpPr/>
            <p:nvPr/>
          </p:nvSpPr>
          <p:spPr bwMode="gray">
            <a:xfrm>
              <a:off x="9409013" y="151726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-3</a:t>
              </a:r>
            </a:p>
          </p:txBody>
        </p:sp>
        <p:sp>
          <p:nvSpPr>
            <p:cNvPr id="115" name="Flowchart: Manual Input 132">
              <a:extLst>
                <a:ext uri="{FF2B5EF4-FFF2-40B4-BE49-F238E27FC236}">
                  <a16:creationId xmlns:a16="http://schemas.microsoft.com/office/drawing/2014/main" id="{026834DF-FD31-40D6-BBAA-B1F816AC9C63}"/>
                </a:ext>
                <a:ext uri="{C183D7F6-B498-43B3-948B-1728B52AA6E4}">
                  <adec:decorative xmlns:adec="http://schemas.microsoft.com/office/drawing/2017/decorative" val="1"/>
                </a:ext>
              </a:extLst>
            </p:cNvPr>
            <p:cNvSpPr/>
            <p:nvPr/>
          </p:nvSpPr>
          <p:spPr bwMode="gray">
            <a:xfrm>
              <a:off x="9409013" y="1948230"/>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16" name="Flowchart: Manual Input 132">
              <a:extLst>
                <a:ext uri="{FF2B5EF4-FFF2-40B4-BE49-F238E27FC236}">
                  <a16:creationId xmlns:a16="http://schemas.microsoft.com/office/drawing/2014/main" id="{0E248263-C96F-409E-A827-83DCA867F88D}"/>
                </a:ext>
                <a:ext uri="{C183D7F6-B498-43B3-948B-1728B52AA6E4}">
                  <adec:decorative xmlns:adec="http://schemas.microsoft.com/office/drawing/2017/decorative" val="1"/>
                </a:ext>
              </a:extLst>
            </p:cNvPr>
            <p:cNvSpPr/>
            <p:nvPr/>
          </p:nvSpPr>
          <p:spPr bwMode="gray">
            <a:xfrm>
              <a:off x="9409013" y="2167520"/>
              <a:ext cx="202348" cy="202348"/>
            </a:xfrm>
            <a:prstGeom prst="ellipse">
              <a:avLst/>
            </a:prstGeom>
            <a:solidFill>
              <a:schemeClr val="tx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17" name="Flowchart: Manual Input 132">
              <a:extLst>
                <a:ext uri="{FF2B5EF4-FFF2-40B4-BE49-F238E27FC236}">
                  <a16:creationId xmlns:a16="http://schemas.microsoft.com/office/drawing/2014/main" id="{E92CC9AA-4D3E-4783-9538-E1BAA897B46C}"/>
                </a:ext>
                <a:ext uri="{C183D7F6-B498-43B3-948B-1728B52AA6E4}">
                  <adec:decorative xmlns:adec="http://schemas.microsoft.com/office/drawing/2017/decorative" val="1"/>
                </a:ext>
              </a:extLst>
            </p:cNvPr>
            <p:cNvSpPr/>
            <p:nvPr/>
          </p:nvSpPr>
          <p:spPr bwMode="gray">
            <a:xfrm>
              <a:off x="9409013" y="260364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18" name="Flowchart: Manual Input 132">
              <a:extLst>
                <a:ext uri="{FF2B5EF4-FFF2-40B4-BE49-F238E27FC236}">
                  <a16:creationId xmlns:a16="http://schemas.microsoft.com/office/drawing/2014/main" id="{96B1BC55-3781-44A8-B2D3-D017CE0E7F23}"/>
                </a:ext>
                <a:ext uri="{C183D7F6-B498-43B3-948B-1728B52AA6E4}">
                  <adec:decorative xmlns:adec="http://schemas.microsoft.com/office/drawing/2017/decorative" val="1"/>
                </a:ext>
              </a:extLst>
            </p:cNvPr>
            <p:cNvSpPr/>
            <p:nvPr/>
          </p:nvSpPr>
          <p:spPr bwMode="gray">
            <a:xfrm>
              <a:off x="9409013" y="2819904"/>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19" name="Flowchart: Manual Input 130">
              <a:extLst>
                <a:ext uri="{FF2B5EF4-FFF2-40B4-BE49-F238E27FC236}">
                  <a16:creationId xmlns:a16="http://schemas.microsoft.com/office/drawing/2014/main" id="{83575334-E926-4D0E-89D8-4532137DAADC}"/>
                </a:ext>
                <a:ext uri="{C183D7F6-B498-43B3-948B-1728B52AA6E4}">
                  <adec:decorative xmlns:adec="http://schemas.microsoft.com/office/drawing/2017/decorative" val="1"/>
                </a:ext>
              </a:extLst>
            </p:cNvPr>
            <p:cNvSpPr/>
            <p:nvPr/>
          </p:nvSpPr>
          <p:spPr bwMode="gray">
            <a:xfrm>
              <a:off x="9409013" y="3227986"/>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20" name="Flowchart: Manual Input 130">
              <a:extLst>
                <a:ext uri="{FF2B5EF4-FFF2-40B4-BE49-F238E27FC236}">
                  <a16:creationId xmlns:a16="http://schemas.microsoft.com/office/drawing/2014/main" id="{F4CCA5D3-EBA9-4F1B-A900-B38BE4200874}"/>
                </a:ext>
                <a:ext uri="{C183D7F6-B498-43B3-948B-1728B52AA6E4}">
                  <adec:decorative xmlns:adec="http://schemas.microsoft.com/office/drawing/2017/decorative" val="1"/>
                </a:ext>
              </a:extLst>
            </p:cNvPr>
            <p:cNvSpPr/>
            <p:nvPr/>
          </p:nvSpPr>
          <p:spPr bwMode="gray">
            <a:xfrm>
              <a:off x="9409013" y="3433838"/>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-6</a:t>
              </a:r>
            </a:p>
          </p:txBody>
        </p:sp>
        <p:sp>
          <p:nvSpPr>
            <p:cNvPr id="121" name="Flowchart: Manual Input 132">
              <a:extLst>
                <a:ext uri="{FF2B5EF4-FFF2-40B4-BE49-F238E27FC236}">
                  <a16:creationId xmlns:a16="http://schemas.microsoft.com/office/drawing/2014/main" id="{351FC1B6-6852-436F-83C2-E942294AE89F}"/>
                </a:ext>
                <a:ext uri="{C183D7F6-B498-43B3-948B-1728B52AA6E4}">
                  <adec:decorative xmlns:adec="http://schemas.microsoft.com/office/drawing/2017/decorative" val="1"/>
                </a:ext>
              </a:extLst>
            </p:cNvPr>
            <p:cNvSpPr/>
            <p:nvPr/>
          </p:nvSpPr>
          <p:spPr bwMode="gray">
            <a:xfrm>
              <a:off x="9409013" y="3646932"/>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22" name="Flowchart: Manual Input 132">
              <a:extLst>
                <a:ext uri="{FF2B5EF4-FFF2-40B4-BE49-F238E27FC236}">
                  <a16:creationId xmlns:a16="http://schemas.microsoft.com/office/drawing/2014/main" id="{C85961F6-9B0D-4A6C-BD68-2516469C2FAA}"/>
                </a:ext>
                <a:ext uri="{C183D7F6-B498-43B3-948B-1728B52AA6E4}">
                  <adec:decorative xmlns:adec="http://schemas.microsoft.com/office/drawing/2017/decorative" val="1"/>
                </a:ext>
              </a:extLst>
            </p:cNvPr>
            <p:cNvSpPr/>
            <p:nvPr/>
          </p:nvSpPr>
          <p:spPr bwMode="gray">
            <a:xfrm>
              <a:off x="9409013" y="3878285"/>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3" name="Flowchart: Manual Input 132">
              <a:extLst>
                <a:ext uri="{FF2B5EF4-FFF2-40B4-BE49-F238E27FC236}">
                  <a16:creationId xmlns:a16="http://schemas.microsoft.com/office/drawing/2014/main" id="{9FCA71BC-DBAD-4307-BA80-3C803AA97BF3}"/>
                </a:ext>
                <a:ext uri="{C183D7F6-B498-43B3-948B-1728B52AA6E4}">
                  <adec:decorative xmlns:adec="http://schemas.microsoft.com/office/drawing/2017/decorative" val="1"/>
                </a:ext>
              </a:extLst>
            </p:cNvPr>
            <p:cNvSpPr/>
            <p:nvPr/>
          </p:nvSpPr>
          <p:spPr bwMode="gray">
            <a:xfrm>
              <a:off x="9409013" y="410450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+1</a:t>
              </a:r>
            </a:p>
          </p:txBody>
        </p:sp>
        <p:sp>
          <p:nvSpPr>
            <p:cNvPr id="124" name="Flowchart: Manual Input 132">
              <a:extLst>
                <a:ext uri="{FF2B5EF4-FFF2-40B4-BE49-F238E27FC236}">
                  <a16:creationId xmlns:a16="http://schemas.microsoft.com/office/drawing/2014/main" id="{A36B3B0D-F218-48BE-BE45-3B647D2C3D18}"/>
                </a:ext>
                <a:ext uri="{C183D7F6-B498-43B3-948B-1728B52AA6E4}">
                  <adec:decorative xmlns:adec="http://schemas.microsoft.com/office/drawing/2017/decorative" val="1"/>
                </a:ext>
              </a:extLst>
            </p:cNvPr>
            <p:cNvSpPr/>
            <p:nvPr/>
          </p:nvSpPr>
          <p:spPr bwMode="gray">
            <a:xfrm>
              <a:off x="9409013" y="4319443"/>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Helvetica" pitchFamily="2" charset="0"/>
                  <a:ea typeface="+mn-ea"/>
                  <a:cs typeface="Arial" panose="020B0604020202020204" pitchFamily="34" charset="0"/>
                </a:rPr>
                <a:t>+2</a:t>
              </a:r>
            </a:p>
          </p:txBody>
        </p:sp>
        <p:sp>
          <p:nvSpPr>
            <p:cNvPr id="125" name="Flowchart: Manual Input 132">
              <a:extLst>
                <a:ext uri="{FF2B5EF4-FFF2-40B4-BE49-F238E27FC236}">
                  <a16:creationId xmlns:a16="http://schemas.microsoft.com/office/drawing/2014/main" id="{ED62196A-EF59-4A0C-9817-50468BE1755D}"/>
                </a:ext>
                <a:ext uri="{C183D7F6-B498-43B3-948B-1728B52AA6E4}">
                  <adec:decorative xmlns:adec="http://schemas.microsoft.com/office/drawing/2017/decorative" val="1"/>
                </a:ext>
              </a:extLst>
            </p:cNvPr>
            <p:cNvSpPr/>
            <p:nvPr/>
          </p:nvSpPr>
          <p:spPr bwMode="gray">
            <a:xfrm>
              <a:off x="9409013" y="453510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6" name="Flowchart: Manual Input 132">
              <a:extLst>
                <a:ext uri="{FF2B5EF4-FFF2-40B4-BE49-F238E27FC236}">
                  <a16:creationId xmlns:a16="http://schemas.microsoft.com/office/drawing/2014/main" id="{808DDAF1-1EA5-4572-8BBE-277319085B2C}"/>
                </a:ext>
                <a:ext uri="{C183D7F6-B498-43B3-948B-1728B52AA6E4}">
                  <adec:decorative xmlns:adec="http://schemas.microsoft.com/office/drawing/2017/decorative" val="1"/>
                </a:ext>
              </a:extLst>
            </p:cNvPr>
            <p:cNvSpPr/>
            <p:nvPr/>
          </p:nvSpPr>
          <p:spPr bwMode="gray">
            <a:xfrm>
              <a:off x="9409013" y="4760687"/>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27" name="Flowchart: Manual Input 130">
              <a:extLst>
                <a:ext uri="{FF2B5EF4-FFF2-40B4-BE49-F238E27FC236}">
                  <a16:creationId xmlns:a16="http://schemas.microsoft.com/office/drawing/2014/main" id="{2DF0F43D-D1CA-44C1-B1BD-A6B9881FA94F}"/>
                </a:ext>
                <a:ext uri="{C183D7F6-B498-43B3-948B-1728B52AA6E4}">
                  <adec:decorative xmlns:adec="http://schemas.microsoft.com/office/drawing/2017/decorative" val="1"/>
                </a:ext>
              </a:extLst>
            </p:cNvPr>
            <p:cNvSpPr/>
            <p:nvPr/>
          </p:nvSpPr>
          <p:spPr bwMode="gray">
            <a:xfrm>
              <a:off x="9409013" y="4982267"/>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-7</a:t>
              </a:r>
            </a:p>
          </p:txBody>
        </p:sp>
        <p:sp>
          <p:nvSpPr>
            <p:cNvPr id="128" name="Flowchart: Manual Input 130">
              <a:extLst>
                <a:ext uri="{FF2B5EF4-FFF2-40B4-BE49-F238E27FC236}">
                  <a16:creationId xmlns:a16="http://schemas.microsoft.com/office/drawing/2014/main" id="{BDEBEC47-F8E9-4CEA-8BBB-6B6BD4588BDA}"/>
                </a:ext>
                <a:ext uri="{C183D7F6-B498-43B3-948B-1728B52AA6E4}">
                  <adec:decorative xmlns:adec="http://schemas.microsoft.com/office/drawing/2017/decorative" val="1"/>
                </a:ext>
              </a:extLst>
            </p:cNvPr>
            <p:cNvSpPr/>
            <p:nvPr/>
          </p:nvSpPr>
          <p:spPr bwMode="gray">
            <a:xfrm>
              <a:off x="9409013" y="519067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-2</a:t>
              </a:r>
            </a:p>
          </p:txBody>
        </p:sp>
        <p:sp>
          <p:nvSpPr>
            <p:cNvPr id="129" name="Flowchart: Manual Input 132">
              <a:extLst>
                <a:ext uri="{FF2B5EF4-FFF2-40B4-BE49-F238E27FC236}">
                  <a16:creationId xmlns:a16="http://schemas.microsoft.com/office/drawing/2014/main" id="{0B568DE4-21B8-4BFE-8D14-61A4723C86C1}"/>
                </a:ext>
                <a:ext uri="{C183D7F6-B498-43B3-948B-1728B52AA6E4}">
                  <adec:decorative xmlns:adec="http://schemas.microsoft.com/office/drawing/2017/decorative" val="1"/>
                </a:ext>
              </a:extLst>
            </p:cNvPr>
            <p:cNvSpPr/>
            <p:nvPr/>
          </p:nvSpPr>
          <p:spPr bwMode="gray">
            <a:xfrm>
              <a:off x="9409013" y="539493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sp>
          <p:nvSpPr>
            <p:cNvPr id="130" name="Flowchart: Manual Input 130">
              <a:extLst>
                <a:ext uri="{FF2B5EF4-FFF2-40B4-BE49-F238E27FC236}">
                  <a16:creationId xmlns:a16="http://schemas.microsoft.com/office/drawing/2014/main" id="{BEE9E6F6-10D1-4142-A93C-07BA6261DF7A}"/>
                </a:ext>
                <a:ext uri="{C183D7F6-B498-43B3-948B-1728B52AA6E4}">
                  <adec:decorative xmlns:adec="http://schemas.microsoft.com/office/drawing/2017/decorative" val="1"/>
                </a:ext>
              </a:extLst>
            </p:cNvPr>
            <p:cNvSpPr/>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-1</a:t>
              </a:r>
            </a:p>
          </p:txBody>
        </p:sp>
        <p:sp>
          <p:nvSpPr>
            <p:cNvPr id="131" name="Flowchart: Manual Input 130">
              <a:extLst>
                <a:ext uri="{FF2B5EF4-FFF2-40B4-BE49-F238E27FC236}">
                  <a16:creationId xmlns:a16="http://schemas.microsoft.com/office/drawing/2014/main" id="{A668CDF3-B9A1-4388-B612-4D95D32186E3}"/>
                </a:ext>
                <a:ext uri="{C183D7F6-B498-43B3-948B-1728B52AA6E4}">
                  <adec:decorative xmlns:adec="http://schemas.microsoft.com/office/drawing/2017/decorative" val="1"/>
                </a:ext>
              </a:extLst>
            </p:cNvPr>
            <p:cNvSpPr/>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-1</a:t>
              </a:r>
            </a:p>
          </p:txBody>
        </p:sp>
        <p:sp>
          <p:nvSpPr>
            <p:cNvPr id="132" name="Flowchart: Manual Input 130">
              <a:extLst>
                <a:ext uri="{FF2B5EF4-FFF2-40B4-BE49-F238E27FC236}">
                  <a16:creationId xmlns:a16="http://schemas.microsoft.com/office/drawing/2014/main" id="{39DB58FA-101B-4932-B6B5-0987C4DE009A}"/>
                </a:ext>
                <a:ext uri="{C183D7F6-B498-43B3-948B-1728B52AA6E4}">
                  <adec:decorative xmlns:adec="http://schemas.microsoft.com/office/drawing/2017/decorative" val="1"/>
                </a:ext>
              </a:extLst>
            </p:cNvPr>
            <p:cNvSpPr/>
            <p:nvPr/>
          </p:nvSpPr>
          <p:spPr bwMode="gray">
            <a:xfrm>
              <a:off x="9409013" y="583603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-5</a:t>
              </a:r>
            </a:p>
          </p:txBody>
        </p:sp>
        <p:sp>
          <p:nvSpPr>
            <p:cNvPr id="133" name="Flowchart: Manual Input 130">
              <a:extLst>
                <a:ext uri="{FF2B5EF4-FFF2-40B4-BE49-F238E27FC236}">
                  <a16:creationId xmlns:a16="http://schemas.microsoft.com/office/drawing/2014/main" id="{6E90ADC5-CF6F-470C-9906-F68139C4B6D9}"/>
                </a:ext>
                <a:ext uri="{C183D7F6-B498-43B3-948B-1728B52AA6E4}">
                  <adec:decorative xmlns:adec="http://schemas.microsoft.com/office/drawing/2017/decorative" val="1"/>
                </a:ext>
              </a:extLst>
            </p:cNvPr>
            <p:cNvSpPr/>
            <p:nvPr/>
          </p:nvSpPr>
          <p:spPr bwMode="gray">
            <a:xfrm>
              <a:off x="9409013" y="6052992"/>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-5</a:t>
              </a:r>
            </a:p>
          </p:txBody>
        </p:sp>
        <p:sp>
          <p:nvSpPr>
            <p:cNvPr id="134" name="Flowchart: Manual Input 132">
              <a:extLst>
                <a:ext uri="{FF2B5EF4-FFF2-40B4-BE49-F238E27FC236}">
                  <a16:creationId xmlns:a16="http://schemas.microsoft.com/office/drawing/2014/main" id="{37EDE4A6-58FF-4806-8BF4-EE6855CCF5F8}"/>
                </a:ext>
                <a:ext uri="{C183D7F6-B498-43B3-948B-1728B52AA6E4}">
                  <adec:decorative xmlns:adec="http://schemas.microsoft.com/office/drawing/2017/decorative" val="1"/>
                </a:ext>
              </a:extLst>
            </p:cNvPr>
            <p:cNvSpPr/>
            <p:nvPr/>
          </p:nvSpPr>
          <p:spPr bwMode="gray">
            <a:xfrm>
              <a:off x="9409013" y="6259972"/>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0</a:t>
              </a:r>
            </a:p>
          </p:txBody>
        </p:sp>
      </p:grpSp>
    </p:spTree>
    <p:extLst>
      <p:ext uri="{BB962C8B-B14F-4D97-AF65-F5344CB8AC3E}">
        <p14:creationId xmlns:p14="http://schemas.microsoft.com/office/powerpoint/2010/main" val="13000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67A05-1DB4-46C3-AF2C-3A12FC9CBF0C}"/>
              </a:ext>
            </a:extLst>
          </p:cNvPr>
          <p:cNvSpPr>
            <a:spLocks noGrp="1"/>
          </p:cNvSpPr>
          <p:nvPr>
            <p:ph type="title"/>
          </p:nvPr>
        </p:nvSpPr>
        <p:spPr/>
        <p:txBody>
          <a:bodyPr/>
          <a:lstStyle/>
          <a:p>
            <a:r>
              <a:rPr lang="en-US" dirty="0"/>
              <a:t>My employer only</a:t>
            </a:r>
            <a:r>
              <a:rPr lang="en-US" baseline="0" dirty="0"/>
              <a:t> trusted institution.</a:t>
            </a:r>
            <a:endParaRPr lang="en-US" dirty="0"/>
          </a:p>
        </p:txBody>
      </p:sp>
      <p:sp>
        <p:nvSpPr>
          <p:cNvPr id="54" name="Title 6">
            <a:extLst>
              <a:ext uri="{FF2B5EF4-FFF2-40B4-BE49-F238E27FC236}">
                <a16:creationId xmlns:a16="http://schemas.microsoft.com/office/drawing/2014/main" id="{DEF29D94-F59D-40C0-8EC7-76CBBAF87960}"/>
              </a:ext>
              <a:ext uri="{C183D7F6-B498-43B3-948B-1728B52AA6E4}">
                <adec:decorative xmlns:adec="http://schemas.microsoft.com/office/drawing/2017/decorative" val="1"/>
              </a:ext>
            </a:extLst>
          </p:cNvPr>
          <p:cNvSpPr txBox="1">
            <a:spLocks/>
          </p:cNvSpPr>
          <p:nvPr/>
        </p:nvSpPr>
        <p:spPr>
          <a:xfrm>
            <a:off x="503895" y="511604"/>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cap="none" dirty="0">
                <a:latin typeface="Arial"/>
                <a:ea typeface="+mn-ea"/>
                <a:cs typeface="+mn-cs"/>
              </a:rPr>
              <a:t>MY EMPLOYER ONLY TRUSTED INSTITUTION</a:t>
            </a:r>
            <a:endParaRPr lang="en-US" dirty="0"/>
          </a:p>
        </p:txBody>
      </p:sp>
      <p:sp>
        <p:nvSpPr>
          <p:cNvPr id="8" name="Text Placeholder 7">
            <a:extLst>
              <a:ext uri="{FF2B5EF4-FFF2-40B4-BE49-F238E27FC236}">
                <a16:creationId xmlns:a16="http://schemas.microsoft.com/office/drawing/2014/main" id="{FFCA35BC-26EB-4116-A2E4-94130D519811}"/>
              </a:ext>
            </a:extLst>
          </p:cNvPr>
          <p:cNvSpPr>
            <a:spLocks noGrp="1"/>
          </p:cNvSpPr>
          <p:nvPr>
            <p:ph type="body" sz="quarter" idx="13"/>
          </p:nvPr>
        </p:nvSpPr>
        <p:spPr/>
        <p:txBody>
          <a:bodyPr/>
          <a:lstStyle/>
          <a:p>
            <a:pPr algn="l"/>
            <a:r>
              <a:rPr lang="en-US" sz="1600" b="0" dirty="0">
                <a:solidFill>
                  <a:srgbClr val="000000"/>
                </a:solidFill>
                <a:latin typeface="Arial"/>
              </a:rPr>
              <a:t>Per cent</a:t>
            </a:r>
            <a:r>
              <a:rPr sz="1600" b="0" dirty="0">
                <a:solidFill>
                  <a:srgbClr val="000000"/>
                </a:solidFill>
                <a:latin typeface="Arial"/>
              </a:rPr>
              <a:t> trust, in Canada</a:t>
            </a:r>
          </a:p>
        </p:txBody>
      </p:sp>
      <p:grpSp>
        <p:nvGrpSpPr>
          <p:cNvPr id="27" name="Group 26" descr="Legend:&#10;Distrust range is 1-49.&#10;Neutral range is 50-59.&#10;Trusted range is 60-100.&#10;">
            <a:extLst>
              <a:ext uri="{FF2B5EF4-FFF2-40B4-BE49-F238E27FC236}">
                <a16:creationId xmlns:a16="http://schemas.microsoft.com/office/drawing/2014/main" id="{A260765C-09CE-4955-BD0D-AFA5A3360925}"/>
              </a:ext>
            </a:extLst>
          </p:cNvPr>
          <p:cNvGrpSpPr/>
          <p:nvPr/>
        </p:nvGrpSpPr>
        <p:grpSpPr>
          <a:xfrm>
            <a:off x="4964293" y="1970716"/>
            <a:ext cx="1710575" cy="507019"/>
            <a:chOff x="10250491" y="718288"/>
            <a:chExt cx="1710575" cy="507019"/>
          </a:xfrm>
        </p:grpSpPr>
        <p:sp>
          <p:nvSpPr>
            <p:cNvPr id="28" name="Content Placeholder 20">
              <a:extLst>
                <a:ext uri="{FF2B5EF4-FFF2-40B4-BE49-F238E27FC236}">
                  <a16:creationId xmlns:a16="http://schemas.microsoft.com/office/drawing/2014/main" id="{5DEA6220-9609-4073-BBA4-0D7F8C4FDC2D}"/>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Distrust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(1-49) </a:t>
              </a:r>
            </a:p>
          </p:txBody>
        </p:sp>
        <p:sp>
          <p:nvSpPr>
            <p:cNvPr id="29" name="Content Placeholder 20">
              <a:extLst>
                <a:ext uri="{FF2B5EF4-FFF2-40B4-BE49-F238E27FC236}">
                  <a16:creationId xmlns:a16="http://schemas.microsoft.com/office/drawing/2014/main" id="{F872CD8E-5912-4758-AAEE-71AF1FF18A9A}"/>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Neutral</a:t>
              </a:r>
            </a:p>
            <a:p>
              <a:pPr>
                <a:spcAft>
                  <a:spcPts val="0"/>
                </a:spcAft>
                <a:defRPr/>
              </a:pPr>
              <a:r>
                <a:rPr lang="en-US" sz="900" dirty="0">
                  <a:solidFill>
                    <a:schemeClr val="bg1">
                      <a:lumMod val="50000"/>
                    </a:schemeClr>
                  </a:solidFill>
                  <a:latin typeface="Arial" panose="020B0604020202020204" pitchFamily="34" charset="0"/>
                  <a:cs typeface="Arial" panose="020B0604020202020204" pitchFamily="34" charset="0"/>
                </a:rPr>
                <a:t>(50-59)  </a:t>
              </a:r>
            </a:p>
          </p:txBody>
        </p:sp>
        <p:cxnSp>
          <p:nvCxnSpPr>
            <p:cNvPr id="37" name="Straight Connector 36">
              <a:extLst>
                <a:ext uri="{FF2B5EF4-FFF2-40B4-BE49-F238E27FC236}">
                  <a16:creationId xmlns:a16="http://schemas.microsoft.com/office/drawing/2014/main" id="{14C0BCC8-1E9F-4E65-B43B-E73AC2AAE869}"/>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Content Placeholder 20">
              <a:extLst>
                <a:ext uri="{FF2B5EF4-FFF2-40B4-BE49-F238E27FC236}">
                  <a16:creationId xmlns:a16="http://schemas.microsoft.com/office/drawing/2014/main" id="{D92FF017-EBDE-4D49-998E-43349992859B}"/>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Trust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(60-100)</a:t>
              </a:r>
            </a:p>
          </p:txBody>
        </p:sp>
        <p:sp>
          <p:nvSpPr>
            <p:cNvPr id="40" name="Rectangle 39">
              <a:extLst>
                <a:ext uri="{FF2B5EF4-FFF2-40B4-BE49-F238E27FC236}">
                  <a16:creationId xmlns:a16="http://schemas.microsoft.com/office/drawing/2014/main" id="{55D434CB-0FDC-4F15-BB98-F3E3BE26A295}"/>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3A6092A1-1BAB-4231-BB88-82D386544736}"/>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id="{A6C0EDAA-8D9C-490F-9495-82C6CF28B1D2}"/>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74" name="Chart 73" descr="This bar chart shows year over year change in level of trust in institutions since 2021, in %.&#10;“My employer” did not change from 76%.&#10;“NGOs” did not change from 55%.&#10;“Business” fell from 56 to 54%.&#10;“Government” fell from 59 to 53%.&#10;“Media” fell from 54 to 52%. &#10;&#10;">
            <a:extLst>
              <a:ext uri="{FF2B5EF4-FFF2-40B4-BE49-F238E27FC236}">
                <a16:creationId xmlns:a16="http://schemas.microsoft.com/office/drawing/2014/main" id="{8831CCCB-9DDB-4B04-BC88-CD96D05E6E71}"/>
              </a:ext>
            </a:extLst>
          </p:cNvPr>
          <p:cNvGraphicFramePr/>
          <p:nvPr>
            <p:extLst>
              <p:ext uri="{D42A27DB-BD31-4B8C-83A1-F6EECF244321}">
                <p14:modId xmlns:p14="http://schemas.microsoft.com/office/powerpoint/2010/main" val="975316601"/>
              </p:ext>
            </p:extLst>
          </p:nvPr>
        </p:nvGraphicFramePr>
        <p:xfrm>
          <a:off x="409304" y="2554288"/>
          <a:ext cx="7603758" cy="3212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descr="This bar chart shows levels of trust in May 2020 for comparison, and to show drop of government from second position to fourth position:&#10;&#10;My employer was 79%.&#10;Government was 70%.&#10;Business was 61%.&#10;NGOs was 61%.&#10;Media was 58%. &#10;">
            <a:extLst>
              <a:ext uri="{FF2B5EF4-FFF2-40B4-BE49-F238E27FC236}">
                <a16:creationId xmlns:a16="http://schemas.microsoft.com/office/drawing/2014/main" id="{5E5E133A-6E14-4644-A079-BB8207231E62}"/>
              </a:ext>
            </a:extLst>
          </p:cNvPr>
          <p:cNvGraphicFramePr/>
          <p:nvPr>
            <p:extLst>
              <p:ext uri="{D42A27DB-BD31-4B8C-83A1-F6EECF244321}">
                <p14:modId xmlns:p14="http://schemas.microsoft.com/office/powerpoint/2010/main" val="66929807"/>
              </p:ext>
            </p:extLst>
          </p:nvPr>
        </p:nvGraphicFramePr>
        <p:xfrm>
          <a:off x="8132055" y="2636132"/>
          <a:ext cx="3751336" cy="323046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1C9BD94D-6146-47BD-8232-0AD49100E9CB}"/>
              </a:ext>
              <a:ext uri="{C183D7F6-B498-43B3-948B-1728B52AA6E4}">
                <adec:decorative xmlns:adec="http://schemas.microsoft.com/office/drawing/2017/decorative" val="1"/>
              </a:ext>
            </a:extLst>
          </p:cNvPr>
          <p:cNvGrpSpPr/>
          <p:nvPr/>
        </p:nvGrpSpPr>
        <p:grpSpPr>
          <a:xfrm>
            <a:off x="0" y="1678311"/>
            <a:ext cx="11696700" cy="4932801"/>
            <a:chOff x="0" y="1678311"/>
            <a:chExt cx="11696700" cy="4932801"/>
          </a:xfrm>
        </p:grpSpPr>
        <p:cxnSp>
          <p:nvCxnSpPr>
            <p:cNvPr id="32" name="Straight Connector 31">
              <a:extLst>
                <a:ext uri="{FF2B5EF4-FFF2-40B4-BE49-F238E27FC236}">
                  <a16:creationId xmlns:a16="http://schemas.microsoft.com/office/drawing/2014/main" id="{51387651-8D00-478A-8A18-DBDBBFBDED7A}"/>
                </a:ext>
                <a:ext uri="{C183D7F6-B498-43B3-948B-1728B52AA6E4}">
                  <adec:decorative xmlns:adec="http://schemas.microsoft.com/office/drawing/2017/decorative" val="1"/>
                </a:ext>
              </a:extLst>
            </p:cNvPr>
            <p:cNvCxnSpPr/>
            <p:nvPr/>
          </p:nvCxnSpPr>
          <p:spPr>
            <a:xfrm>
              <a:off x="6600642" y="196355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6F41322-29CC-4E5F-8C00-9353923451C4}"/>
                </a:ext>
                <a:ext uri="{C183D7F6-B498-43B3-948B-1728B52AA6E4}">
                  <adec:decorative xmlns:adec="http://schemas.microsoft.com/office/drawing/2017/decorative" val="1"/>
                </a:ext>
              </a:extLst>
            </p:cNvPr>
            <p:cNvGrpSpPr/>
            <p:nvPr/>
          </p:nvGrpSpPr>
          <p:grpSpPr>
            <a:xfrm>
              <a:off x="6823595" y="1951364"/>
              <a:ext cx="1245358" cy="386639"/>
              <a:chOff x="6823595" y="1951364"/>
              <a:chExt cx="1245358" cy="386639"/>
            </a:xfrm>
          </p:grpSpPr>
          <p:sp>
            <p:nvSpPr>
              <p:cNvPr id="31" name="Content Placeholder 20">
                <a:extLst>
                  <a:ext uri="{FF2B5EF4-FFF2-40B4-BE49-F238E27FC236}">
                    <a16:creationId xmlns:a16="http://schemas.microsoft.com/office/drawing/2014/main" id="{705298BA-CB8E-48B5-B875-B14B279A4167}"/>
                  </a:ext>
                </a:extLst>
              </p:cNvPr>
              <p:cNvSpPr txBox="1">
                <a:spLocks/>
              </p:cNvSpPr>
              <p:nvPr/>
            </p:nvSpPr>
            <p:spPr bwMode="gray">
              <a:xfrm>
                <a:off x="6833787" y="2199504"/>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4731EF07-914B-4686-871B-16372E3B3512}"/>
                  </a:ext>
                </a:extLst>
              </p:cNvPr>
              <p:cNvCxnSpPr>
                <a:cxnSpLocks/>
              </p:cNvCxnSpPr>
              <p:nvPr/>
            </p:nvCxnSpPr>
            <p:spPr bwMode="gray">
              <a:xfrm>
                <a:off x="6943022" y="2037972"/>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BE60EAE-ADBF-438E-8AC9-22BEA92ACD72}"/>
                  </a:ext>
                </a:extLst>
              </p:cNvPr>
              <p:cNvSpPr/>
              <p:nvPr/>
            </p:nvSpPr>
            <p:spPr bwMode="gray">
              <a:xfrm>
                <a:off x="6823595" y="1951364"/>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467830EF-4B27-4633-87F1-C631C1F04E9E}"/>
                  </a:ext>
                </a:extLst>
              </p:cNvPr>
              <p:cNvSpPr/>
              <p:nvPr/>
            </p:nvSpPr>
            <p:spPr bwMode="gray">
              <a:xfrm>
                <a:off x="7323433" y="1951364"/>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2171DC49-67A5-495F-9303-3035281DF338}"/>
                  </a:ext>
                </a:extLst>
              </p:cNvPr>
              <p:cNvSpPr/>
              <p:nvPr/>
            </p:nvSpPr>
            <p:spPr bwMode="gray">
              <a:xfrm>
                <a:off x="7803766" y="1951364"/>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cxnSp>
          <p:nvCxnSpPr>
            <p:cNvPr id="39" name="Straight Connector 38">
              <a:extLst>
                <a:ext uri="{FF2B5EF4-FFF2-40B4-BE49-F238E27FC236}">
                  <a16:creationId xmlns:a16="http://schemas.microsoft.com/office/drawing/2014/main" id="{393F2072-FC25-4EB4-AA37-2D6B3AEF0671}"/>
                </a:ext>
                <a:ext uri="{C183D7F6-B498-43B3-948B-1728B52AA6E4}">
                  <adec:decorative xmlns:adec="http://schemas.microsoft.com/office/drawing/2017/decorative" val="1"/>
                </a:ext>
              </a:extLst>
            </p:cNvPr>
            <p:cNvCxnSpPr>
              <a:cxnSpLocks/>
            </p:cNvCxnSpPr>
            <p:nvPr/>
          </p:nvCxnSpPr>
          <p:spPr>
            <a:xfrm>
              <a:off x="499319" y="5862520"/>
              <a:ext cx="7498080" cy="0"/>
            </a:xfrm>
            <a:prstGeom prst="line">
              <a:avLst/>
            </a:prstGeom>
            <a:noFill/>
            <a:ln w="25400" cap="flat" cmpd="sng" algn="ctr">
              <a:solidFill>
                <a:srgbClr val="000000"/>
              </a:solidFill>
              <a:prstDash val="solid"/>
              <a:miter lim="800000"/>
            </a:ln>
            <a:effectLst/>
          </p:spPr>
        </p:cxnSp>
        <p:cxnSp>
          <p:nvCxnSpPr>
            <p:cNvPr id="42" name="Straight Connector 41">
              <a:extLst>
                <a:ext uri="{FF2B5EF4-FFF2-40B4-BE49-F238E27FC236}">
                  <a16:creationId xmlns:a16="http://schemas.microsoft.com/office/drawing/2014/main" id="{BDF4B8C8-C862-4680-B570-A732815C1C54}"/>
                </a:ext>
                <a:ext uri="{C183D7F6-B498-43B3-948B-1728B52AA6E4}">
                  <adec:decorative xmlns:adec="http://schemas.microsoft.com/office/drawing/2017/decorative" val="1"/>
                </a:ext>
              </a:extLst>
            </p:cNvPr>
            <p:cNvCxnSpPr>
              <a:cxnSpLocks/>
            </p:cNvCxnSpPr>
            <p:nvPr/>
          </p:nvCxnSpPr>
          <p:spPr>
            <a:xfrm>
              <a:off x="499319" y="1678311"/>
              <a:ext cx="7498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itle 6">
              <a:extLst>
                <a:ext uri="{FF2B5EF4-FFF2-40B4-BE49-F238E27FC236}">
                  <a16:creationId xmlns:a16="http://schemas.microsoft.com/office/drawing/2014/main" id="{7EE0205F-A2C0-4272-ACCF-71932EC47B43}"/>
                </a:ext>
                <a:ext uri="{C183D7F6-B498-43B3-948B-1728B52AA6E4}">
                  <adec:decorative xmlns:adec="http://schemas.microsoft.com/office/drawing/2017/decorative" val="1"/>
                </a:ext>
              </a:extLst>
            </p:cNvPr>
            <p:cNvSpPr txBox="1">
              <a:spLocks/>
            </p:cNvSpPr>
            <p:nvPr/>
          </p:nvSpPr>
          <p:spPr>
            <a:xfrm>
              <a:off x="8539613" y="2768099"/>
              <a:ext cx="3157087"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j-ea"/>
                  <a:cs typeface="Arial" panose="020B0604020202020204" pitchFamily="34" charset="0"/>
                </a:rPr>
                <a:t>IN MAY 2020, </a:t>
              </a:r>
            </a:p>
            <a:p>
              <a:pPr marL="0" marR="0" lvl="0" indent="0" algn="l" defTabSz="914377" rtl="0" eaLnBrk="1" fontAlgn="auto" latinLnBrk="0" hangingPunct="1">
                <a:lnSpc>
                  <a:spcPct val="90000"/>
                </a:lnSpc>
                <a:spcBef>
                  <a:spcPct val="0"/>
                </a:spcBef>
                <a:spcAft>
                  <a:spcPts val="0"/>
                </a:spcAft>
                <a:buClrTx/>
                <a:buSzTx/>
                <a:buFontTx/>
                <a:buNone/>
                <a:tabLst/>
                <a:defRPr/>
              </a:pPr>
              <a:r>
                <a:rPr lang="en-US" sz="1400" cap="none">
                  <a:solidFill>
                    <a:srgbClr val="000000"/>
                  </a:solidFill>
                  <a:latin typeface="Arial"/>
                </a:rPr>
                <a:t>MY EMPLOYER</a:t>
              </a:r>
              <a:r>
                <a:rPr kumimoji="0" lang="en-US" sz="1400" b="1" i="0" u="none" strike="noStrike" kern="1200" cap="none" spc="0" normalizeH="0" baseline="0" noProof="0">
                  <a:ln>
                    <a:noFill/>
                  </a:ln>
                  <a:solidFill>
                    <a:srgbClr val="000000"/>
                  </a:solidFill>
                  <a:effectLst/>
                  <a:uLnTx/>
                  <a:uFillTx/>
                  <a:latin typeface="Arial"/>
                  <a:ea typeface="+mj-ea"/>
                  <a:cs typeface="Arial" panose="020B0604020202020204" pitchFamily="34" charset="0"/>
                </a:rPr>
                <a:t> MOST TRUSTED</a:t>
              </a:r>
              <a:endParaRPr kumimoji="0" lang="en-US" sz="1400" b="1" i="0" u="none" strike="noStrike" kern="1200" cap="all" spc="0" normalizeH="0" baseline="0" noProof="0">
                <a:ln>
                  <a:noFill/>
                </a:ln>
                <a:solidFill>
                  <a:srgbClr val="000000"/>
                </a:solidFill>
                <a:effectLst/>
                <a:uLnTx/>
                <a:uFillTx/>
                <a:latin typeface="Arial" panose="020B0604020202020204"/>
                <a:ea typeface="+mj-ea"/>
                <a:cs typeface="Arial" panose="020B0604020202020204" pitchFamily="34" charset="0"/>
              </a:endParaRPr>
            </a:p>
          </p:txBody>
        </p:sp>
        <p:pic>
          <p:nvPicPr>
            <p:cNvPr id="53" name="Picture 5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73368"/>
              <a:ext cx="365760" cy="237744"/>
            </a:xfrm>
            <a:prstGeom prst="rect">
              <a:avLst/>
            </a:prstGeom>
          </p:spPr>
        </p:pic>
      </p:grpSp>
      <p:graphicFrame>
        <p:nvGraphicFramePr>
          <p:cNvPr id="75" name="Table 74">
            <a:extLst>
              <a:ext uri="{FF2B5EF4-FFF2-40B4-BE49-F238E27FC236}">
                <a16:creationId xmlns:a16="http://schemas.microsoft.com/office/drawing/2014/main" id="{5CBFDF87-F558-4E39-ACDB-15C73EC822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5702218"/>
              </p:ext>
            </p:extLst>
          </p:nvPr>
        </p:nvGraphicFramePr>
        <p:xfrm>
          <a:off x="528296" y="4542214"/>
          <a:ext cx="7385420" cy="914400"/>
        </p:xfrm>
        <a:graphic>
          <a:graphicData uri="http://schemas.openxmlformats.org/drawingml/2006/table">
            <a:tbl>
              <a:tblPr firstRow="1" bandRow="1">
                <a:effectLst/>
                <a:tableStyleId>{5C22544A-7EE6-4342-B048-85BDC9FD1C3A}</a:tableStyleId>
              </a:tblPr>
              <a:tblGrid>
                <a:gridCol w="1477084">
                  <a:extLst>
                    <a:ext uri="{9D8B030D-6E8A-4147-A177-3AD203B41FA5}">
                      <a16:colId xmlns:a16="http://schemas.microsoft.com/office/drawing/2014/main" val="3150592805"/>
                    </a:ext>
                  </a:extLst>
                </a:gridCol>
                <a:gridCol w="1477084">
                  <a:extLst>
                    <a:ext uri="{9D8B030D-6E8A-4147-A177-3AD203B41FA5}">
                      <a16:colId xmlns:a16="http://schemas.microsoft.com/office/drawing/2014/main" val="3491998019"/>
                    </a:ext>
                  </a:extLst>
                </a:gridCol>
                <a:gridCol w="1477084">
                  <a:extLst>
                    <a:ext uri="{9D8B030D-6E8A-4147-A177-3AD203B41FA5}">
                      <a16:colId xmlns:a16="http://schemas.microsoft.com/office/drawing/2014/main" val="3483614226"/>
                    </a:ext>
                  </a:extLst>
                </a:gridCol>
                <a:gridCol w="1477084">
                  <a:extLst>
                    <a:ext uri="{9D8B030D-6E8A-4147-A177-3AD203B41FA5}">
                      <a16:colId xmlns:a16="http://schemas.microsoft.com/office/drawing/2014/main" val="1369620733"/>
                    </a:ext>
                  </a:extLst>
                </a:gridCol>
                <a:gridCol w="1477084">
                  <a:extLst>
                    <a:ext uri="{9D8B030D-6E8A-4147-A177-3AD203B41FA5}">
                      <a16:colId xmlns:a16="http://schemas.microsoft.com/office/drawing/2014/main" val="2144019759"/>
                    </a:ext>
                  </a:extLst>
                </a:gridCol>
              </a:tblGrid>
              <a:tr h="76976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5400" b="1">
                          <a:ln>
                            <a:solidFill>
                              <a:schemeClr val="tx1"/>
                            </a:solidFill>
                          </a:ln>
                          <a:solidFill>
                            <a:srgbClr val="748181"/>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5400" b="1">
                          <a:ln>
                            <a:solidFill>
                              <a:schemeClr val="tx1"/>
                            </a:solidFill>
                          </a:ln>
                          <a:solidFill>
                            <a:srgbClr val="748181"/>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5400" b="1">
                          <a:solidFill>
                            <a:srgbClr val="000000"/>
                          </a:solidFill>
                          <a:latin typeface="Wingdings"/>
                        </a:rPr>
                        <a:t>l</a:t>
                      </a:r>
                      <a:endParaRPr lang="en-US" sz="5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5400" b="1">
                          <a:solidFill>
                            <a:srgbClr val="000000"/>
                          </a:solidFill>
                          <a:latin typeface="Wingdings"/>
                        </a:rPr>
                        <a:t>l</a:t>
                      </a:r>
                      <a:endParaRPr kumimoji="0" lang="en-US" sz="5400" b="1" i="0" u="none" strike="noStrike" kern="1200" cap="none" spc="0" normalizeH="0" baseline="0" noProof="0">
                        <a:ln>
                          <a:solidFill>
                            <a:srgbClr val="000000"/>
                          </a:solidFill>
                        </a:ln>
                        <a:solidFill>
                          <a:srgbClr val="FFFFFF"/>
                        </a:solidFill>
                        <a:effectLst/>
                        <a:uLnTx/>
                        <a:uFillTx/>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sz="5400" b="1" dirty="0">
                          <a:solidFill>
                            <a:srgbClr val="000000"/>
                          </a:solidFill>
                          <a:latin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76" name="Table 75">
            <a:extLst>
              <a:ext uri="{FF2B5EF4-FFF2-40B4-BE49-F238E27FC236}">
                <a16:creationId xmlns:a16="http://schemas.microsoft.com/office/drawing/2014/main" id="{C7DD0F2A-50B4-4D3A-BDE4-0A3F7D68595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4196224"/>
              </p:ext>
            </p:extLst>
          </p:nvPr>
        </p:nvGraphicFramePr>
        <p:xfrm>
          <a:off x="528296" y="4904800"/>
          <a:ext cx="7385420" cy="189230"/>
        </p:xfrm>
        <a:graphic>
          <a:graphicData uri="http://schemas.openxmlformats.org/drawingml/2006/table">
            <a:tbl>
              <a:tblPr firstRow="1" bandRow="1">
                <a:tableStyleId>{5C22544A-7EE6-4342-B048-85BDC9FD1C3A}</a:tableStyleId>
              </a:tblPr>
              <a:tblGrid>
                <a:gridCol w="1477084">
                  <a:extLst>
                    <a:ext uri="{9D8B030D-6E8A-4147-A177-3AD203B41FA5}">
                      <a16:colId xmlns:a16="http://schemas.microsoft.com/office/drawing/2014/main" val="1009099865"/>
                    </a:ext>
                  </a:extLst>
                </a:gridCol>
                <a:gridCol w="1477084">
                  <a:extLst>
                    <a:ext uri="{9D8B030D-6E8A-4147-A177-3AD203B41FA5}">
                      <a16:colId xmlns:a16="http://schemas.microsoft.com/office/drawing/2014/main" val="20013"/>
                    </a:ext>
                  </a:extLst>
                </a:gridCol>
                <a:gridCol w="1477084">
                  <a:extLst>
                    <a:ext uri="{9D8B030D-6E8A-4147-A177-3AD203B41FA5}">
                      <a16:colId xmlns:a16="http://schemas.microsoft.com/office/drawing/2014/main" val="20014"/>
                    </a:ext>
                  </a:extLst>
                </a:gridCol>
                <a:gridCol w="1477084">
                  <a:extLst>
                    <a:ext uri="{9D8B030D-6E8A-4147-A177-3AD203B41FA5}">
                      <a16:colId xmlns:a16="http://schemas.microsoft.com/office/drawing/2014/main" val="20015"/>
                    </a:ext>
                  </a:extLst>
                </a:gridCol>
                <a:gridCol w="1477084">
                  <a:extLst>
                    <a:ext uri="{9D8B030D-6E8A-4147-A177-3AD203B41FA5}">
                      <a16:colId xmlns:a16="http://schemas.microsoft.com/office/drawing/2014/main" val="20016"/>
                    </a:ext>
                  </a:extLst>
                </a:gridCol>
              </a:tblGrid>
              <a:tr h="159298">
                <a:tc>
                  <a:txBody>
                    <a:bodyPr/>
                    <a:lstStyle/>
                    <a:p>
                      <a:pPr algn="ctr" fontAlgn="b"/>
                      <a:r>
                        <a:rPr lang="en-US" sz="1200" b="1">
                          <a:solidFill>
                            <a:srgbClr val="FFFFFF"/>
                          </a:solidFill>
                          <a:latin typeface="Arial"/>
                        </a:rPr>
                        <a:t>0</a:t>
                      </a:r>
                      <a:endParaRPr sz="12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-2</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a:solidFill>
                            <a:srgbClr val="FFFFFF"/>
                          </a:solidFill>
                          <a:latin typeface="Arial"/>
                        </a:rPr>
                        <a:t>-6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fontAlgn="b"/>
                      <a:r>
                        <a:rPr sz="1200" b="1" dirty="0">
                          <a:solidFill>
                            <a:srgbClr val="FFFFFF"/>
                          </a:solidFill>
                          <a:latin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9" name="Text Placeholder 8">
            <a:extLst>
              <a:ext uri="{FF2B5EF4-FFF2-40B4-BE49-F238E27FC236}">
                <a16:creationId xmlns:a16="http://schemas.microsoft.com/office/drawing/2014/main" id="{2D5E3E22-93B1-4AFF-9544-112F831FABA4}"/>
              </a:ext>
            </a:extLst>
          </p:cNvPr>
          <p:cNvSpPr>
            <a:spLocks noGrp="1"/>
          </p:cNvSpPr>
          <p:nvPr>
            <p:ph type="body" sz="quarter" idx="14"/>
          </p:nvPr>
        </p:nvSpPr>
        <p:spPr/>
        <p:txBody>
          <a:bodyPr/>
          <a:lstStyle/>
          <a:p>
            <a:pPr>
              <a:spcAft>
                <a:spcPts val="0"/>
              </a:spcAft>
            </a:pPr>
            <a:r>
              <a:rPr sz="900" b="1" dirty="0">
                <a:solidFill>
                  <a:srgbClr val="A6A6A6"/>
                </a:solidFill>
              </a:rPr>
              <a:t>2022 Edelman Trust Barometer.</a:t>
            </a:r>
            <a:r>
              <a:rPr sz="900" dirty="0">
                <a:solidFill>
                  <a:srgbClr val="A6A6A6"/>
                </a:solidFill>
              </a:rPr>
              <a:t> TRU_INS. Below is a list of institutions. For each one, please indicate how much you trust that institution to do what is right. 9-point scale; top 4 box, trust. General population, Canada.</a:t>
            </a:r>
            <a:r>
              <a:rPr kumimoji="0" lang="en-US" sz="900" b="0" i="0" u="none" strike="noStrike" kern="1200" cap="none" spc="0" normalizeH="0" baseline="0" noProof="0" dirty="0">
                <a:ln>
                  <a:noFill/>
                </a:ln>
                <a:solidFill>
                  <a:srgbClr val="A6A6A6"/>
                </a:solidFill>
                <a:effectLst/>
                <a:uLnTx/>
                <a:uFillTx/>
                <a:latin typeface="Arial"/>
                <a:ea typeface="+mn-ea"/>
                <a:cs typeface="+mn-cs"/>
              </a:rPr>
              <a:t> “Your employer” only shown to those who are an employee of an organization (Q43/1). </a:t>
            </a:r>
            <a:r>
              <a:rPr sz="900" b="1" dirty="0">
                <a:solidFill>
                  <a:srgbClr val="A6A6A6"/>
                </a:solidFill>
                <a:latin typeface="Arial"/>
              </a:rPr>
              <a:t>
</a:t>
            </a:r>
            <a:r>
              <a:rPr lang="en-US" sz="900" b="1" dirty="0">
                <a:latin typeface="Arial"/>
              </a:rPr>
              <a:t>2020 Edelman Trust Barometer Spring Update. </a:t>
            </a:r>
            <a:r>
              <a:rPr lang="en-US" sz="900" b="0" dirty="0">
                <a:latin typeface="Arial"/>
              </a:rPr>
              <a:t>TRU_INS. Below is a list of institutions. For each one, please indicate how much you trust that institution to do what is right. 9-point scale; top 4 box, trust. General population, Canada. </a:t>
            </a:r>
            <a:r>
              <a:rPr kumimoji="0" lang="en-US" sz="900" b="0" i="0" u="none" strike="noStrike" kern="1200" cap="none" spc="0" normalizeH="0" baseline="0" noProof="0" dirty="0">
                <a:ln>
                  <a:noFill/>
                </a:ln>
                <a:effectLst/>
                <a:uLnTx/>
                <a:uFillTx/>
                <a:latin typeface="Arial"/>
                <a:ea typeface="+mn-ea"/>
                <a:cs typeface="+mn-cs"/>
              </a:rPr>
              <a:t>“Your employer” only shown to those who are an employee of an organization (Q43/1). </a:t>
            </a:r>
            <a:endParaRPr lang="en-US" sz="900" b="0" dirty="0">
              <a:latin typeface="Arial"/>
            </a:endParaRPr>
          </a:p>
        </p:txBody>
      </p:sp>
    </p:spTree>
    <p:extLst>
      <p:ext uri="{BB962C8B-B14F-4D97-AF65-F5344CB8AC3E}">
        <p14:creationId xmlns:p14="http://schemas.microsoft.com/office/powerpoint/2010/main" val="20910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27C90E7B-0B88-439E-9D9E-DCB019BC7B64}"/>
              </a:ext>
            </a:extLst>
          </p:cNvPr>
          <p:cNvSpPr txBox="1">
            <a:spLocks/>
          </p:cNvSpPr>
          <p:nvPr/>
        </p:nvSpPr>
        <p:spPr>
          <a:xfrm>
            <a:off x="457475" y="648841"/>
            <a:ext cx="3681534" cy="198376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en-US" cap="none" dirty="0">
                <a:latin typeface="Arial"/>
                <a:ea typeface="+mn-ea"/>
                <a:cs typeface="+mn-cs"/>
              </a:rPr>
              <a:t>PERSISTENT SOCIETAL FEARS </a:t>
            </a:r>
            <a:br>
              <a:rPr lang="en-US" cap="none" dirty="0">
                <a:latin typeface="Arial"/>
                <a:ea typeface="+mn-ea"/>
                <a:cs typeface="+mn-cs"/>
              </a:rPr>
            </a:br>
            <a:r>
              <a:rPr lang="en-US" cap="none" dirty="0">
                <a:latin typeface="Arial"/>
                <a:ea typeface="+mn-ea"/>
                <a:cs typeface="+mn-cs"/>
              </a:rPr>
              <a:t>IN CANADA</a:t>
            </a:r>
            <a:endParaRPr lang="en-US" dirty="0"/>
          </a:p>
        </p:txBody>
      </p:sp>
      <p:sp>
        <p:nvSpPr>
          <p:cNvPr id="4" name="Title 3">
            <a:extLst>
              <a:ext uri="{FF2B5EF4-FFF2-40B4-BE49-F238E27FC236}">
                <a16:creationId xmlns:a16="http://schemas.microsoft.com/office/drawing/2014/main" id="{094E5D39-101F-446C-9F53-B6918CF48130}"/>
              </a:ext>
              <a:ext uri="{C183D7F6-B498-43B3-948B-1728B52AA6E4}">
                <adec:decorative xmlns:adec="http://schemas.microsoft.com/office/drawing/2017/decorative" val="1"/>
              </a:ext>
            </a:extLst>
          </p:cNvPr>
          <p:cNvSpPr>
            <a:spLocks noGrp="1"/>
          </p:cNvSpPr>
          <p:nvPr>
            <p:ph type="title"/>
          </p:nvPr>
        </p:nvSpPr>
        <p:spPr>
          <a:xfrm>
            <a:off x="349577" y="-595614"/>
            <a:ext cx="5958625" cy="1191228"/>
          </a:xfrm>
        </p:spPr>
        <p:txBody>
          <a:bodyPr/>
          <a:lstStyle/>
          <a:p>
            <a:r>
              <a:rPr lang="en-US" dirty="0">
                <a:solidFill>
                  <a:schemeClr val="tx1"/>
                </a:solidFill>
              </a:rPr>
              <a:t>Persistent societal fears in Canada.</a:t>
            </a:r>
          </a:p>
        </p:txBody>
      </p:sp>
      <p:sp>
        <p:nvSpPr>
          <p:cNvPr id="8" name="Text Placeholder 7">
            <a:extLst>
              <a:ext uri="{FF2B5EF4-FFF2-40B4-BE49-F238E27FC236}">
                <a16:creationId xmlns:a16="http://schemas.microsoft.com/office/drawing/2014/main" id="{C8D846CB-68AE-41BA-BE52-37B4936FCDA9}"/>
              </a:ext>
            </a:extLst>
          </p:cNvPr>
          <p:cNvSpPr>
            <a:spLocks noGrp="1"/>
          </p:cNvSpPr>
          <p:nvPr>
            <p:ph type="body" sz="quarter" idx="13"/>
          </p:nvPr>
        </p:nvSpPr>
        <p:spPr>
          <a:xfrm>
            <a:off x="4830534" y="788141"/>
            <a:ext cx="4069022" cy="565330"/>
          </a:xfrm>
        </p:spPr>
        <p:txBody>
          <a:bodyPr/>
          <a:lstStyle/>
          <a:p>
            <a:pPr algn="l"/>
            <a:r>
              <a:rPr lang="en-US" sz="1600" b="0">
                <a:solidFill>
                  <a:srgbClr val="000000"/>
                </a:solidFill>
                <a:latin typeface="Arial"/>
              </a:rPr>
              <a:t>Per cent</a:t>
            </a:r>
            <a:r>
              <a:rPr sz="1600" b="0">
                <a:solidFill>
                  <a:srgbClr val="000000"/>
                </a:solidFill>
                <a:latin typeface="Arial"/>
              </a:rPr>
              <a:t> who worry about each, in Canada</a:t>
            </a:r>
          </a:p>
        </p:txBody>
      </p:sp>
      <p:graphicFrame>
        <p:nvGraphicFramePr>
          <p:cNvPr id="16" name="Chart 15" descr="Bar chart shows top five worries’ of Canadians, as well as change in level since 2021, in %.&#10;“Job loss (net)” fell by 1 to 74%.&#10;“Climate change” increased by 1 to 64%.&#10;“Hackers and cyber-attacks” fell by 2 to 63%.&#10;“Losing my freedoms as a citizen” remained the same at 47%.&#10;“Experiencing prejudice or racism increased” increased by 4 at 42%.&#10;">
            <a:extLst>
              <a:ext uri="{FF2B5EF4-FFF2-40B4-BE49-F238E27FC236}">
                <a16:creationId xmlns:a16="http://schemas.microsoft.com/office/drawing/2014/main" id="{CA6C642C-31E3-4D95-98F8-503366D9CD33}"/>
              </a:ext>
            </a:extLst>
          </p:cNvPr>
          <p:cNvGraphicFramePr/>
          <p:nvPr>
            <p:extLst>
              <p:ext uri="{D42A27DB-BD31-4B8C-83A1-F6EECF244321}">
                <p14:modId xmlns:p14="http://schemas.microsoft.com/office/powerpoint/2010/main" val="3480919100"/>
              </p:ext>
            </p:extLst>
          </p:nvPr>
        </p:nvGraphicFramePr>
        <p:xfrm>
          <a:off x="4830534" y="1438337"/>
          <a:ext cx="6852539" cy="4379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83EBA266-2D23-4FA2-9879-184FA4B234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1569738"/>
              </p:ext>
            </p:extLst>
          </p:nvPr>
        </p:nvGraphicFramePr>
        <p:xfrm>
          <a:off x="4839429" y="4223277"/>
          <a:ext cx="6850935" cy="1005840"/>
        </p:xfrm>
        <a:graphic>
          <a:graphicData uri="http://schemas.openxmlformats.org/drawingml/2006/table">
            <a:tbl>
              <a:tblPr firstRow="1" bandRow="1">
                <a:effectLst/>
                <a:tableStyleId>{5C22544A-7EE6-4342-B048-85BDC9FD1C3A}</a:tableStyleId>
              </a:tblPr>
              <a:tblGrid>
                <a:gridCol w="1370187">
                  <a:extLst>
                    <a:ext uri="{9D8B030D-6E8A-4147-A177-3AD203B41FA5}">
                      <a16:colId xmlns:a16="http://schemas.microsoft.com/office/drawing/2014/main" val="3491998019"/>
                    </a:ext>
                  </a:extLst>
                </a:gridCol>
                <a:gridCol w="1370187">
                  <a:extLst>
                    <a:ext uri="{9D8B030D-6E8A-4147-A177-3AD203B41FA5}">
                      <a16:colId xmlns:a16="http://schemas.microsoft.com/office/drawing/2014/main" val="3483614226"/>
                    </a:ext>
                  </a:extLst>
                </a:gridCol>
                <a:gridCol w="1370187">
                  <a:extLst>
                    <a:ext uri="{9D8B030D-6E8A-4147-A177-3AD203B41FA5}">
                      <a16:colId xmlns:a16="http://schemas.microsoft.com/office/drawing/2014/main" val="1369620733"/>
                    </a:ext>
                  </a:extLst>
                </a:gridCol>
                <a:gridCol w="1370187">
                  <a:extLst>
                    <a:ext uri="{9D8B030D-6E8A-4147-A177-3AD203B41FA5}">
                      <a16:colId xmlns:a16="http://schemas.microsoft.com/office/drawing/2014/main" val="2144019759"/>
                    </a:ext>
                  </a:extLst>
                </a:gridCol>
                <a:gridCol w="1370187">
                  <a:extLst>
                    <a:ext uri="{9D8B030D-6E8A-4147-A177-3AD203B41FA5}">
                      <a16:colId xmlns:a16="http://schemas.microsoft.com/office/drawing/2014/main" val="621510565"/>
                    </a:ext>
                  </a:extLst>
                </a:gridCol>
              </a:tblGrid>
              <a:tr h="230075">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solidFill>
                            <a:srgbClr val="000000"/>
                          </a:solidFill>
                          <a:latin typeface="Wingdings"/>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2700">
                            <a:solidFill>
                              <a:schemeClr val="tx1"/>
                            </a:solidFill>
                          </a:ln>
                          <a:solidFill>
                            <a:schemeClr val="bg1"/>
                          </a:solidFill>
                          <a:effectLst/>
                          <a:uLnTx/>
                          <a:uFillTx/>
                          <a:latin typeface="Wingdings" charset="2"/>
                          <a:ea typeface="Wingdings" charset="2"/>
                          <a:cs typeface="Wingdings" charset="2"/>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solidFill>
                            <a:srgbClr val="000000"/>
                          </a:solidFill>
                          <a:latin typeface="Wingdings"/>
                        </a:rPr>
                        <a:t>l</a:t>
                      </a:r>
                      <a:endParaRPr lang="en-US"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sz="6000" b="1">
                          <a:ln>
                            <a:solidFill>
                              <a:schemeClr val="tx1"/>
                            </a:solidFill>
                          </a:ln>
                          <a:solidFill>
                            <a:srgbClr val="748181"/>
                          </a:solidFill>
                          <a:latin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6000" dirty="0">
                          <a:ln w="12700">
                            <a:solidFill>
                              <a:schemeClr val="tx1"/>
                            </a:solidFill>
                          </a:ln>
                          <a:solidFill>
                            <a:schemeClr val="bg1"/>
                          </a:solidFill>
                          <a:effectLst/>
                          <a:latin typeface="Wingdings" charset="2"/>
                          <a:ea typeface="Wingdings" charset="2"/>
                          <a:cs typeface="Wingdings" charset="2"/>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FCD42EB3-1DF2-4E9F-BC79-006C79E6EB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6207009"/>
              </p:ext>
            </p:extLst>
          </p:nvPr>
        </p:nvGraphicFramePr>
        <p:xfrm>
          <a:off x="4848461" y="4610047"/>
          <a:ext cx="6852540" cy="250190"/>
        </p:xfrm>
        <a:graphic>
          <a:graphicData uri="http://schemas.openxmlformats.org/drawingml/2006/table">
            <a:tbl>
              <a:tblPr firstRow="1" bandRow="1">
                <a:tableStyleId>{5C22544A-7EE6-4342-B048-85BDC9FD1C3A}</a:tableStyleId>
              </a:tblPr>
              <a:tblGrid>
                <a:gridCol w="1370508">
                  <a:extLst>
                    <a:ext uri="{9D8B030D-6E8A-4147-A177-3AD203B41FA5}">
                      <a16:colId xmlns:a16="http://schemas.microsoft.com/office/drawing/2014/main" val="20013"/>
                    </a:ext>
                  </a:extLst>
                </a:gridCol>
                <a:gridCol w="1370508">
                  <a:extLst>
                    <a:ext uri="{9D8B030D-6E8A-4147-A177-3AD203B41FA5}">
                      <a16:colId xmlns:a16="http://schemas.microsoft.com/office/drawing/2014/main" val="20014"/>
                    </a:ext>
                  </a:extLst>
                </a:gridCol>
                <a:gridCol w="1370508">
                  <a:extLst>
                    <a:ext uri="{9D8B030D-6E8A-4147-A177-3AD203B41FA5}">
                      <a16:colId xmlns:a16="http://schemas.microsoft.com/office/drawing/2014/main" val="20015"/>
                    </a:ext>
                  </a:extLst>
                </a:gridCol>
                <a:gridCol w="1370508">
                  <a:extLst>
                    <a:ext uri="{9D8B030D-6E8A-4147-A177-3AD203B41FA5}">
                      <a16:colId xmlns:a16="http://schemas.microsoft.com/office/drawing/2014/main" val="20016"/>
                    </a:ext>
                  </a:extLst>
                </a:gridCol>
                <a:gridCol w="1370508">
                  <a:extLst>
                    <a:ext uri="{9D8B030D-6E8A-4147-A177-3AD203B41FA5}">
                      <a16:colId xmlns:a16="http://schemas.microsoft.com/office/drawing/2014/main" val="1836114981"/>
                    </a:ext>
                  </a:extLst>
                </a:gridCol>
              </a:tblGrid>
              <a:tr h="0">
                <a:tc>
                  <a:txBody>
                    <a:bodyPr/>
                    <a:lstStyle/>
                    <a:p>
                      <a:pPr algn="ctr" rtl="0" fontAlgn="ctr"/>
                      <a:r>
                        <a:rPr sz="1600" b="1">
                          <a:solidFill>
                            <a:srgbClr val="FFFFFF"/>
                          </a:solidFill>
                          <a:latin typeface="Arial"/>
                        </a:rPr>
                        <a:t>-1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000000"/>
                          </a:solidFill>
                          <a:latin typeface="Arial"/>
                        </a:rPr>
                        <a:t>+1</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FFFFFF"/>
                          </a:solidFill>
                          <a:latin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a:solidFill>
                            <a:srgbClr val="FFFFFF"/>
                          </a:solidFill>
                          <a:latin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sz="1600" b="1" dirty="0">
                          <a:solidFill>
                            <a:srgbClr val="000000"/>
                          </a:solidFill>
                          <a:latin typeface="Arial"/>
                        </a:rPr>
                        <a:t>+4</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2" name="Group 1">
            <a:extLst>
              <a:ext uri="{FF2B5EF4-FFF2-40B4-BE49-F238E27FC236}">
                <a16:creationId xmlns:a16="http://schemas.microsoft.com/office/drawing/2014/main" id="{106B1194-C907-4EC5-819E-DCF24F0A9FF5}"/>
              </a:ext>
              <a:ext uri="{C183D7F6-B498-43B3-948B-1728B52AA6E4}">
                <adec:decorative xmlns:adec="http://schemas.microsoft.com/office/drawing/2017/decorative" val="1"/>
              </a:ext>
            </a:extLst>
          </p:cNvPr>
          <p:cNvGrpSpPr/>
          <p:nvPr/>
        </p:nvGrpSpPr>
        <p:grpSpPr>
          <a:xfrm>
            <a:off x="10527313" y="874955"/>
            <a:ext cx="1245358" cy="386639"/>
            <a:chOff x="7236345" y="-1055507"/>
            <a:chExt cx="1245358" cy="386639"/>
          </a:xfrm>
        </p:grpSpPr>
        <p:sp>
          <p:nvSpPr>
            <p:cNvPr id="31" name="Content Placeholder 20">
              <a:extLst>
                <a:ext uri="{FF2B5EF4-FFF2-40B4-BE49-F238E27FC236}">
                  <a16:creationId xmlns:a16="http://schemas.microsoft.com/office/drawing/2014/main" id="{8B53CDE6-2F8F-40A7-999F-2DD314DCEFC5}"/>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702989A7-0687-4F0A-BB9C-367C69DC8A42}"/>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56B4AFB4-8C1E-4E43-B74B-0B051E243007}"/>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B97CA77C-F22E-40A1-932A-2DB03632212B}"/>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FB5783BE-69C5-48A0-877B-39DF478811D3}"/>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pic>
        <p:nvPicPr>
          <p:cNvPr id="37" name="Picture 3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sp>
        <p:nvSpPr>
          <p:cNvPr id="9" name="Text Placeholder 8">
            <a:extLst>
              <a:ext uri="{FF2B5EF4-FFF2-40B4-BE49-F238E27FC236}">
                <a16:creationId xmlns:a16="http://schemas.microsoft.com/office/drawing/2014/main" id="{7B070FFF-2682-4BC4-AB6F-E8ACB9BAEC53}"/>
              </a:ext>
            </a:extLst>
          </p:cNvPr>
          <p:cNvSpPr>
            <a:spLocks noGrp="1"/>
          </p:cNvSpPr>
          <p:nvPr>
            <p:ph type="body" sz="quarter" idx="14"/>
          </p:nvPr>
        </p:nvSpPr>
        <p:spPr>
          <a:xfrm>
            <a:off x="499927" y="5321809"/>
            <a:ext cx="3381329" cy="1290246"/>
          </a:xfrm>
        </p:spPr>
        <p:txBody>
          <a:bodyPr/>
          <a:lstStyle/>
          <a:p>
            <a:r>
              <a:rPr sz="900" b="1" dirty="0">
                <a:solidFill>
                  <a:srgbClr val="A6A6A6"/>
                </a:solidFill>
              </a:rPr>
              <a:t>2022 Edelman Trust Barometer.</a:t>
            </a:r>
            <a:r>
              <a:rPr sz="900" dirty="0">
                <a:solidFill>
                  <a:srgbClr val="A6A6A6"/>
                </a:solidFill>
              </a:rPr>
              <a:t> POP_EMO. Some people say they worry about many things while others say they have few concerns. We are interested in what you worry about. Specifically, how much do you worry about each of the following? 9-point scale; top 4 box, worry. Non-job loss attributes shown to half of the sample. General population, Canada. Job loss asked of those who are an employee of an organization</a:t>
            </a:r>
            <a:r>
              <a:rPr lang="en-US" sz="900" dirty="0">
                <a:solidFill>
                  <a:srgbClr val="A6A6A6"/>
                </a:solidFill>
              </a:rPr>
              <a:t> </a:t>
            </a:r>
            <a:r>
              <a:rPr sz="900" dirty="0">
                <a:solidFill>
                  <a:srgbClr val="A6A6A6"/>
                </a:solidFill>
              </a:rPr>
              <a:t>(Q43/1). Job loss is a net of attributes 1-3, 5, and 22-24. </a:t>
            </a:r>
            <a:endParaRPr kumimoji="0" lang="en-US" sz="900" b="0" i="0" u="none" strike="noStrike" kern="1200" cap="none" spc="0" normalizeH="0" baseline="0" noProof="0" dirty="0">
              <a:ln>
                <a:noFill/>
              </a:ln>
              <a:solidFill>
                <a:srgbClr val="A6A6A6"/>
              </a:solidFill>
              <a:effectLst/>
              <a:uLnTx/>
              <a:uFillTx/>
              <a:latin typeface="Arial"/>
              <a:ea typeface="+mn-ea"/>
              <a:cs typeface="+mn-cs"/>
            </a:endParaRPr>
          </a:p>
        </p:txBody>
      </p:sp>
    </p:spTree>
    <p:extLst>
      <p:ext uri="{BB962C8B-B14F-4D97-AF65-F5344CB8AC3E}">
        <p14:creationId xmlns:p14="http://schemas.microsoft.com/office/powerpoint/2010/main" val="241463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4EEB797E-FF84-464D-94F9-5FDAA9B6374B}"/>
              </a:ext>
            </a:extLst>
          </p:cNvPr>
          <p:cNvSpPr>
            <a:spLocks noGrp="1"/>
          </p:cNvSpPr>
          <p:nvPr>
            <p:ph type="title"/>
          </p:nvPr>
        </p:nvSpPr>
        <p:spPr>
          <a:xfrm>
            <a:off x="208114" y="-543986"/>
            <a:ext cx="9817100" cy="345489"/>
          </a:xfrm>
        </p:spPr>
        <p:txBody>
          <a:bodyPr/>
          <a:lstStyle/>
          <a:p>
            <a:r>
              <a:rPr lang="en-US" dirty="0"/>
              <a:t>Trust in social hits new low.</a:t>
            </a:r>
          </a:p>
        </p:txBody>
      </p:sp>
      <p:sp>
        <p:nvSpPr>
          <p:cNvPr id="42" name="Title 1">
            <a:extLst>
              <a:ext uri="{FF2B5EF4-FFF2-40B4-BE49-F238E27FC236}">
                <a16:creationId xmlns:a16="http://schemas.microsoft.com/office/drawing/2014/main" id="{7FAD468B-7860-4452-9B3A-BDDDE7310E1A}"/>
              </a:ext>
              <a:ext uri="{C183D7F6-B498-43B3-948B-1728B52AA6E4}">
                <adec:decorative xmlns:adec="http://schemas.microsoft.com/office/drawing/2017/decorative" val="1"/>
              </a:ext>
            </a:extLst>
          </p:cNvPr>
          <p:cNvSpPr txBox="1">
            <a:spLocks/>
          </p:cNvSpPr>
          <p:nvPr/>
        </p:nvSpPr>
        <p:spPr>
          <a:xfrm>
            <a:off x="433905" y="515040"/>
            <a:ext cx="11925632" cy="345489"/>
          </a:xfrm>
        </p:spPr>
        <p:txBody>
          <a:bodyPr lIns="91440" tIns="45720" rIns="91440" bIns="45720" anchor="t"/>
          <a:lstStyle>
            <a:lvl1pPr algn="l" defTabSz="914377" rtl="0" eaLnBrk="1" latinLnBrk="0" hangingPunct="1">
              <a:lnSpc>
                <a:spcPct val="9000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r>
              <a:rPr lang="en-US" dirty="0">
                <a:latin typeface="Arial"/>
                <a:ea typeface="+mn-ea"/>
                <a:cs typeface="+mn-cs"/>
              </a:rPr>
              <a:t>TRUST IN SOCIAL HITS NEW LOW </a:t>
            </a:r>
            <a:endParaRPr lang="en-US" cap="all" dirty="0"/>
          </a:p>
        </p:txBody>
      </p:sp>
      <p:sp>
        <p:nvSpPr>
          <p:cNvPr id="16" name="Text Placeholder 10"/>
          <p:cNvSpPr>
            <a:spLocks noGrp="1"/>
          </p:cNvSpPr>
          <p:nvPr>
            <p:ph type="body" sz="quarter" idx="13"/>
          </p:nvPr>
        </p:nvSpPr>
        <p:spPr>
          <a:xfrm>
            <a:off x="500048" y="964602"/>
            <a:ext cx="9233232" cy="413716"/>
          </a:xfrm>
        </p:spPr>
        <p:txBody>
          <a:bodyPr/>
          <a:lstStyle/>
          <a:p>
            <a:r>
              <a:rPr lang="en-US" dirty="0"/>
              <a:t>Per cent trust in each source for general news and information</a:t>
            </a:r>
            <a:r>
              <a:rPr sz="1600" b="0" dirty="0">
                <a:solidFill>
                  <a:srgbClr val="000000"/>
                </a:solidFill>
                <a:latin typeface="Arial"/>
              </a:rPr>
              <a:t>, in Canada</a:t>
            </a:r>
          </a:p>
        </p:txBody>
      </p:sp>
      <p:grpSp>
        <p:nvGrpSpPr>
          <p:cNvPr id="19" name="Group 18" descr="This time series line chart shows how the four types of media have trended since 2012.&#10;“Traditional media” has fallen from 71 % in 2012 to 57 % today. It is up 2 points since last year.&#10;“Search engines” have fallen from 62 % in 2012 to 49 % today. It is up 2 points since last year.&#10;“Owned media” has fallen from 40 % in 2012 to 31 % today. It is down 1 point since last year.&#10;“Social media” has fallen from 39 % in 2012 to 21 % today. It is down 1 point since last year.&#10;">
            <a:extLst>
              <a:ext uri="{FF2B5EF4-FFF2-40B4-BE49-F238E27FC236}">
                <a16:creationId xmlns:a16="http://schemas.microsoft.com/office/drawing/2014/main" id="{55C4D47C-BB81-4E3F-8DB3-4D84CA6C671E}"/>
              </a:ext>
            </a:extLst>
          </p:cNvPr>
          <p:cNvGrpSpPr/>
          <p:nvPr/>
        </p:nvGrpSpPr>
        <p:grpSpPr>
          <a:xfrm>
            <a:off x="473926" y="1717117"/>
            <a:ext cx="8210008" cy="3838446"/>
            <a:chOff x="473926" y="1717117"/>
            <a:chExt cx="8210008" cy="3838446"/>
          </a:xfrm>
        </p:grpSpPr>
        <p:grpSp>
          <p:nvGrpSpPr>
            <p:cNvPr id="17" name="Group 16">
              <a:extLst>
                <a:ext uri="{FF2B5EF4-FFF2-40B4-BE49-F238E27FC236}">
                  <a16:creationId xmlns:a16="http://schemas.microsoft.com/office/drawing/2014/main" id="{7A1B1E73-4EC7-4419-B86C-B0DFB5D15381}"/>
                </a:ext>
              </a:extLst>
            </p:cNvPr>
            <p:cNvGrpSpPr/>
            <p:nvPr/>
          </p:nvGrpSpPr>
          <p:grpSpPr>
            <a:xfrm>
              <a:off x="473926" y="1717117"/>
              <a:ext cx="7298474" cy="3838446"/>
              <a:chOff x="473926" y="1717117"/>
              <a:chExt cx="7298474" cy="3838446"/>
            </a:xfrm>
          </p:grpSpPr>
          <p:sp>
            <p:nvSpPr>
              <p:cNvPr id="7" name="Rectangle 6">
                <a:extLst>
                  <a:ext uri="{FF2B5EF4-FFF2-40B4-BE49-F238E27FC236}">
                    <a16:creationId xmlns:a16="http://schemas.microsoft.com/office/drawing/2014/main" id="{84D99692-E193-48B6-9057-7398A3D5A114}"/>
                  </a:ext>
                  <a:ext uri="{C183D7F6-B498-43B3-948B-1728B52AA6E4}">
                    <adec:decorative xmlns:adec="http://schemas.microsoft.com/office/drawing/2017/decorative" val="1"/>
                  </a:ext>
                </a:extLst>
              </p:cNvPr>
              <p:cNvSpPr/>
              <p:nvPr/>
            </p:nvSpPr>
            <p:spPr>
              <a:xfrm>
                <a:off x="4938397" y="3051998"/>
                <a:ext cx="1157604" cy="2503565"/>
              </a:xfrm>
              <a:prstGeom prst="rect">
                <a:avLst/>
              </a:prstGeom>
              <a:noFill/>
              <a:ln>
                <a:solidFill>
                  <a:schemeClr val="accent4"/>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solidFill>
                      <a:sysClr val="windowText" lastClr="000000"/>
                    </a:solidFill>
                    <a:prstDash val="dash"/>
                  </a:ln>
                  <a:solidFill>
                    <a:srgbClr val="000000"/>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691BA2FC-926C-494D-8B4D-615F10C23803}"/>
                  </a:ext>
                </a:extLst>
              </p:cNvPr>
              <p:cNvGrpSpPr/>
              <p:nvPr/>
            </p:nvGrpSpPr>
            <p:grpSpPr>
              <a:xfrm>
                <a:off x="473926" y="1717117"/>
                <a:ext cx="7298474" cy="3775135"/>
                <a:chOff x="473926" y="1717117"/>
                <a:chExt cx="7298474" cy="3775135"/>
              </a:xfrm>
            </p:grpSpPr>
            <p:cxnSp>
              <p:nvCxnSpPr>
                <p:cNvPr id="21" name="Straight Connector 20">
                  <a:extLst>
                    <a:ext uri="{FF2B5EF4-FFF2-40B4-BE49-F238E27FC236}">
                      <a16:creationId xmlns:a16="http://schemas.microsoft.com/office/drawing/2014/main" id="{AB43B0E0-8A91-6A47-AEF6-7EFCC8375E2E}"/>
                    </a:ext>
                    <a:ext uri="{C183D7F6-B498-43B3-948B-1728B52AA6E4}">
                      <adec:decorative xmlns:adec="http://schemas.microsoft.com/office/drawing/2017/decorative" val="1"/>
                    </a:ext>
                  </a:extLst>
                </p:cNvPr>
                <p:cNvCxnSpPr>
                  <a:cxnSpLocks/>
                </p:cNvCxnSpPr>
                <p:nvPr/>
              </p:nvCxnSpPr>
              <p:spPr>
                <a:xfrm>
                  <a:off x="560975" y="5190342"/>
                  <a:ext cx="574076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5BB03A3-2828-4849-AE6E-CD43B9B13E1B}"/>
                    </a:ext>
                  </a:extLst>
                </p:cNvPr>
                <p:cNvGrpSpPr/>
                <p:nvPr/>
              </p:nvGrpSpPr>
              <p:grpSpPr>
                <a:xfrm>
                  <a:off x="473926" y="1717117"/>
                  <a:ext cx="7298474" cy="3775135"/>
                  <a:chOff x="473926" y="1717117"/>
                  <a:chExt cx="7298474" cy="3775135"/>
                </a:xfrm>
              </p:grpSpPr>
              <p:sp>
                <p:nvSpPr>
                  <p:cNvPr id="28" name="Content Placeholder 20">
                    <a:extLst>
                      <a:ext uri="{FF2B5EF4-FFF2-40B4-BE49-F238E27FC236}">
                        <a16:creationId xmlns:a16="http://schemas.microsoft.com/office/drawing/2014/main" id="{F58B1BF9-F9CD-4B3C-9B39-7B429FCD91A5}"/>
                      </a:ext>
                      <a:ext uri="{C183D7F6-B498-43B3-948B-1728B52AA6E4}">
                        <adec:decorative xmlns:adec="http://schemas.microsoft.com/office/drawing/2017/decorative" val="1"/>
                      </a:ext>
                    </a:extLst>
                  </p:cNvPr>
                  <p:cNvSpPr txBox="1">
                    <a:spLocks/>
                  </p:cNvSpPr>
                  <p:nvPr/>
                </p:nvSpPr>
                <p:spPr>
                  <a:xfrm>
                    <a:off x="5751327" y="2659772"/>
                    <a:ext cx="1352180"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t>Trusted </a:t>
                    </a:r>
                    <a:b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br>
                    <a:r>
                      <a:rPr kumimoji="0" lang="en-US" sz="1050" b="0" i="0" u="none" strike="noStrike" kern="1200" cap="none" spc="0" normalizeH="0" baseline="0" noProof="0">
                        <a:ln>
                          <a:noFill/>
                        </a:ln>
                        <a:solidFill>
                          <a:srgbClr val="0329C8"/>
                        </a:solidFill>
                        <a:effectLst/>
                        <a:uLnTx/>
                        <a:uFillTx/>
                        <a:latin typeface="Helvetica" pitchFamily="2" charset="0"/>
                        <a:ea typeface="+mn-ea"/>
                        <a:cs typeface="Helvetica Neue Light" charset="0"/>
                      </a:rPr>
                      <a:t>(60-100)</a:t>
                    </a:r>
                    <a:endParaRPr kumimoji="0" lang="en-US" sz="1000" b="0" i="0" u="none" strike="noStrike" kern="1200" cap="none" spc="0" normalizeH="0" baseline="0" noProof="0">
                      <a:ln>
                        <a:noFill/>
                      </a:ln>
                      <a:solidFill>
                        <a:srgbClr val="0329C8"/>
                      </a:solidFill>
                      <a:effectLst/>
                      <a:uLnTx/>
                      <a:uFillTx/>
                      <a:latin typeface="Helvetica" pitchFamily="2" charset="0"/>
                      <a:ea typeface="+mn-ea"/>
                      <a:cs typeface="Helvetica Neue Light" charset="0"/>
                    </a:endParaRPr>
                  </a:p>
                </p:txBody>
              </p:sp>
              <p:grpSp>
                <p:nvGrpSpPr>
                  <p:cNvPr id="8" name="Group 7">
                    <a:extLst>
                      <a:ext uri="{FF2B5EF4-FFF2-40B4-BE49-F238E27FC236}">
                        <a16:creationId xmlns:a16="http://schemas.microsoft.com/office/drawing/2014/main" id="{09B16C3D-A1F2-416D-BEC2-80BDA4AECE9D}"/>
                      </a:ext>
                    </a:extLst>
                  </p:cNvPr>
                  <p:cNvGrpSpPr/>
                  <p:nvPr/>
                </p:nvGrpSpPr>
                <p:grpSpPr>
                  <a:xfrm>
                    <a:off x="473926" y="1717117"/>
                    <a:ext cx="7298474" cy="3775135"/>
                    <a:chOff x="473926" y="1717117"/>
                    <a:chExt cx="7298474" cy="3775135"/>
                  </a:xfrm>
                </p:grpSpPr>
                <p:cxnSp>
                  <p:nvCxnSpPr>
                    <p:cNvPr id="22" name="Straight Connector 21">
                      <a:extLst>
                        <a:ext uri="{FF2B5EF4-FFF2-40B4-BE49-F238E27FC236}">
                          <a16:creationId xmlns:a16="http://schemas.microsoft.com/office/drawing/2014/main" id="{9E83ABC3-AABC-4285-9DB3-A7CABB13F1A0}"/>
                        </a:ext>
                        <a:ext uri="{C183D7F6-B498-43B3-948B-1728B52AA6E4}">
                          <adec:decorative xmlns:adec="http://schemas.microsoft.com/office/drawing/2017/decorative" val="1"/>
                        </a:ext>
                      </a:extLst>
                    </p:cNvPr>
                    <p:cNvCxnSpPr>
                      <a:cxnSpLocks/>
                    </p:cNvCxnSpPr>
                    <p:nvPr/>
                  </p:nvCxnSpPr>
                  <p:spPr>
                    <a:xfrm>
                      <a:off x="473926" y="3579947"/>
                      <a:ext cx="5799979" cy="4803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B160458-528D-4FC8-B033-0DA99F5FEC66}"/>
                        </a:ext>
                        <a:ext uri="{C183D7F6-B498-43B3-948B-1728B52AA6E4}">
                          <adec:decorative xmlns:adec="http://schemas.microsoft.com/office/drawing/2017/decorative" val="1"/>
                        </a:ext>
                      </a:extLst>
                    </p:cNvPr>
                    <p:cNvCxnSpPr>
                      <a:cxnSpLocks/>
                    </p:cNvCxnSpPr>
                    <p:nvPr/>
                  </p:nvCxnSpPr>
                  <p:spPr>
                    <a:xfrm>
                      <a:off x="473926" y="3097134"/>
                      <a:ext cx="5785732" cy="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 name="Group 3">
                      <a:extLst>
                        <a:ext uri="{FF2B5EF4-FFF2-40B4-BE49-F238E27FC236}">
                          <a16:creationId xmlns:a16="http://schemas.microsoft.com/office/drawing/2014/main" id="{0FFF2FA2-3A20-4292-9F1B-2132D29D8D46}"/>
                        </a:ext>
                        <a:ext uri="{C183D7F6-B498-43B3-948B-1728B52AA6E4}">
                          <adec:decorative xmlns:adec="http://schemas.microsoft.com/office/drawing/2017/decorative" val="0"/>
                        </a:ext>
                      </a:extLst>
                    </p:cNvPr>
                    <p:cNvGrpSpPr/>
                    <p:nvPr/>
                  </p:nvGrpSpPr>
                  <p:grpSpPr>
                    <a:xfrm>
                      <a:off x="473926" y="1717117"/>
                      <a:ext cx="7298474" cy="3775135"/>
                      <a:chOff x="473926" y="1717117"/>
                      <a:chExt cx="7298474" cy="3775135"/>
                    </a:xfrm>
                  </p:grpSpPr>
                  <p:graphicFrame>
                    <p:nvGraphicFramePr>
                      <p:cNvPr id="6" name="Chart 5">
                        <a:extLst>
                          <a:ext uri="{FF2B5EF4-FFF2-40B4-BE49-F238E27FC236}">
                            <a16:creationId xmlns:a16="http://schemas.microsoft.com/office/drawing/2014/main" id="{6F053161-6B54-459E-9A7E-07E06D606504}"/>
                          </a:ext>
                        </a:extLst>
                      </p:cNvPr>
                      <p:cNvGraphicFramePr/>
                      <p:nvPr>
                        <p:extLst>
                          <p:ext uri="{D42A27DB-BD31-4B8C-83A1-F6EECF244321}">
                            <p14:modId xmlns:p14="http://schemas.microsoft.com/office/powerpoint/2010/main" val="3985893106"/>
                          </p:ext>
                        </p:extLst>
                      </p:nvPr>
                    </p:nvGraphicFramePr>
                    <p:xfrm>
                      <a:off x="473926" y="1717117"/>
                      <a:ext cx="7298474" cy="3775135"/>
                    </p:xfrm>
                    <a:graphic>
                      <a:graphicData uri="http://schemas.openxmlformats.org/drawingml/2006/chart">
                        <c:chart xmlns:c="http://schemas.openxmlformats.org/drawingml/2006/chart" xmlns:r="http://schemas.openxmlformats.org/officeDocument/2006/relationships" r:id="rId3"/>
                      </a:graphicData>
                    </a:graphic>
                  </p:graphicFrame>
                  <p:sp>
                    <p:nvSpPr>
                      <p:cNvPr id="26" name="Content Placeholder 20">
                        <a:extLst>
                          <a:ext uri="{FF2B5EF4-FFF2-40B4-BE49-F238E27FC236}">
                            <a16:creationId xmlns:a16="http://schemas.microsoft.com/office/drawing/2014/main" id="{461C4BA4-57D9-4485-A4AE-4279B11723D9}"/>
                          </a:ext>
                        </a:extLst>
                      </p:cNvPr>
                      <p:cNvSpPr txBox="1">
                        <a:spLocks/>
                      </p:cNvSpPr>
                      <p:nvPr/>
                    </p:nvSpPr>
                    <p:spPr>
                      <a:xfrm>
                        <a:off x="5751327" y="3818499"/>
                        <a:ext cx="645394"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Distr</a:t>
                        </a:r>
                        <a:r>
                          <a:rPr kumimoji="0" lang="en-US" sz="1050" b="0" i="0" u="none" strike="noStrike" kern="1200" cap="none" spc="0" normalizeH="0" baseline="0" noProof="0" err="1">
                            <a:ln>
                              <a:noFill/>
                            </a:ln>
                            <a:solidFill>
                              <a:srgbClr val="FF0000"/>
                            </a:solidFill>
                            <a:effectLst/>
                            <a:uLnTx/>
                            <a:uFillTx/>
                            <a:latin typeface="Helvetica" pitchFamily="2" charset="0"/>
                            <a:ea typeface="+mn-ea"/>
                            <a:cs typeface="Helvetica Neue Light" charset="0"/>
                          </a:rPr>
                          <a:t>usted</a:t>
                        </a: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 </a:t>
                        </a:r>
                        <a:b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br>
                        <a:r>
                          <a:rPr kumimoji="0" lang="en-US" sz="1050" b="0" i="0" u="none" strike="noStrike" kern="1200" cap="none" spc="0" normalizeH="0" baseline="0" noProof="0">
                            <a:ln>
                              <a:noFill/>
                            </a:ln>
                            <a:solidFill>
                              <a:srgbClr val="FF0000"/>
                            </a:solidFill>
                            <a:effectLst/>
                            <a:uLnTx/>
                            <a:uFillTx/>
                            <a:latin typeface="Helvetica" pitchFamily="2" charset="0"/>
                            <a:ea typeface="+mn-ea"/>
                            <a:cs typeface="Helvetica Neue Light" charset="0"/>
                          </a:rPr>
                          <a:t>(1-49)</a:t>
                        </a:r>
                        <a:endParaRPr kumimoji="0" lang="en-US" sz="1000" b="0" i="0" u="none" strike="noStrike" kern="1200" cap="none" spc="0" normalizeH="0" baseline="0" noProof="0">
                          <a:ln>
                            <a:noFill/>
                          </a:ln>
                          <a:solidFill>
                            <a:srgbClr val="FF0000"/>
                          </a:solidFill>
                          <a:effectLst/>
                          <a:uLnTx/>
                          <a:uFillTx/>
                          <a:latin typeface="Helvetica" pitchFamily="2" charset="0"/>
                          <a:ea typeface="+mn-ea"/>
                          <a:cs typeface="Helvetica Neue Light" charset="0"/>
                        </a:endParaRPr>
                      </a:p>
                    </p:txBody>
                  </p:sp>
                </p:grpSp>
              </p:grpSp>
            </p:grpSp>
          </p:grpSp>
        </p:grpSp>
        <p:grpSp>
          <p:nvGrpSpPr>
            <p:cNvPr id="3" name="Group 2">
              <a:extLst>
                <a:ext uri="{FF2B5EF4-FFF2-40B4-BE49-F238E27FC236}">
                  <a16:creationId xmlns:a16="http://schemas.microsoft.com/office/drawing/2014/main" id="{963DCC5F-46CE-4C7B-AC21-CD9812F11B97}"/>
                </a:ext>
                <a:ext uri="{C183D7F6-B498-43B3-948B-1728B52AA6E4}">
                  <adec:decorative xmlns:adec="http://schemas.microsoft.com/office/drawing/2017/decorative" val="1"/>
                </a:ext>
              </a:extLst>
            </p:cNvPr>
            <p:cNvGrpSpPr/>
            <p:nvPr/>
          </p:nvGrpSpPr>
          <p:grpSpPr>
            <a:xfrm>
              <a:off x="6386993" y="2838568"/>
              <a:ext cx="2296941" cy="2416204"/>
              <a:chOff x="6386993" y="2838568"/>
              <a:chExt cx="2296941" cy="2416204"/>
            </a:xfrm>
          </p:grpSpPr>
          <p:grpSp>
            <p:nvGrpSpPr>
              <p:cNvPr id="2" name="Group 1">
                <a:extLst>
                  <a:ext uri="{FF2B5EF4-FFF2-40B4-BE49-F238E27FC236}">
                    <a16:creationId xmlns:a16="http://schemas.microsoft.com/office/drawing/2014/main" id="{02629977-5F44-4F34-9858-2DF40842B41D}"/>
                  </a:ext>
                </a:extLst>
              </p:cNvPr>
              <p:cNvGrpSpPr/>
              <p:nvPr/>
            </p:nvGrpSpPr>
            <p:grpSpPr>
              <a:xfrm>
                <a:off x="7853092" y="2838568"/>
                <a:ext cx="830842" cy="2416204"/>
                <a:chOff x="7853092" y="2838568"/>
                <a:chExt cx="830842" cy="2416204"/>
              </a:xfrm>
            </p:grpSpPr>
            <p:sp>
              <p:nvSpPr>
                <p:cNvPr id="10" name="Oval 9">
                  <a:extLst>
                    <a:ext uri="{FF2B5EF4-FFF2-40B4-BE49-F238E27FC236}">
                      <a16:creationId xmlns:a16="http://schemas.microsoft.com/office/drawing/2014/main" id="{6D90269C-D7F0-4156-B35F-0D369DFC33F0}"/>
                    </a:ext>
                  </a:extLst>
                </p:cNvPr>
                <p:cNvSpPr/>
                <p:nvPr/>
              </p:nvSpPr>
              <p:spPr>
                <a:xfrm>
                  <a:off x="8212903" y="3277163"/>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+2</a:t>
                  </a:r>
                </a:p>
              </p:txBody>
            </p:sp>
            <p:sp>
              <p:nvSpPr>
                <p:cNvPr id="11" name="Oval 10">
                  <a:extLst>
                    <a:ext uri="{FF2B5EF4-FFF2-40B4-BE49-F238E27FC236}">
                      <a16:creationId xmlns:a16="http://schemas.microsoft.com/office/drawing/2014/main" id="{0DCA6B83-1AF8-41F4-B457-A10E95671556}"/>
                    </a:ext>
                  </a:extLst>
                </p:cNvPr>
                <p:cNvSpPr/>
                <p:nvPr/>
              </p:nvSpPr>
              <p:spPr>
                <a:xfrm>
                  <a:off x="8212903" y="4889012"/>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-1</a:t>
                  </a:r>
                </a:p>
              </p:txBody>
            </p:sp>
            <p:sp>
              <p:nvSpPr>
                <p:cNvPr id="12" name="Oval 11">
                  <a:extLst>
                    <a:ext uri="{FF2B5EF4-FFF2-40B4-BE49-F238E27FC236}">
                      <a16:creationId xmlns:a16="http://schemas.microsoft.com/office/drawing/2014/main" id="{E95304F0-E7EB-49E0-9C1F-0DB304C38993}"/>
                    </a:ext>
                  </a:extLst>
                </p:cNvPr>
                <p:cNvSpPr/>
                <p:nvPr/>
              </p:nvSpPr>
              <p:spPr>
                <a:xfrm>
                  <a:off x="8212903" y="3809140"/>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+2</a:t>
                  </a:r>
                </a:p>
              </p:txBody>
            </p:sp>
            <p:sp>
              <p:nvSpPr>
                <p:cNvPr id="13" name="Oval 12">
                  <a:extLst>
                    <a:ext uri="{FF2B5EF4-FFF2-40B4-BE49-F238E27FC236}">
                      <a16:creationId xmlns:a16="http://schemas.microsoft.com/office/drawing/2014/main" id="{D6C9B3D7-734E-454D-9762-4A720722A052}"/>
                    </a:ext>
                  </a:extLst>
                </p:cNvPr>
                <p:cNvSpPr/>
                <p:nvPr/>
              </p:nvSpPr>
              <p:spPr>
                <a:xfrm>
                  <a:off x="8212903" y="4353631"/>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Helvetica" pitchFamily="2" charset="0"/>
                      <a:ea typeface="+mn-ea"/>
                      <a:cs typeface="+mn-cs"/>
                    </a:rPr>
                    <a:t>-1</a:t>
                  </a:r>
                </a:p>
              </p:txBody>
            </p:sp>
            <p:sp>
              <p:nvSpPr>
                <p:cNvPr id="14" name="Rectangle 13">
                  <a:extLst>
                    <a:ext uri="{FF2B5EF4-FFF2-40B4-BE49-F238E27FC236}">
                      <a16:creationId xmlns:a16="http://schemas.microsoft.com/office/drawing/2014/main" id="{92CF37C6-4A40-45D1-8970-4DB6F9EF5B16}"/>
                    </a:ext>
                  </a:extLst>
                </p:cNvPr>
                <p:cNvSpPr/>
                <p:nvPr/>
              </p:nvSpPr>
              <p:spPr>
                <a:xfrm>
                  <a:off x="7853092" y="2838568"/>
                  <a:ext cx="830842"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Helvetica Bold Oblique" pitchFamily="2" charset="0"/>
                      <a:ea typeface="+mn-ea"/>
                      <a:cs typeface="+mn-cs"/>
                    </a:rPr>
                    <a:t>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latin typeface="Helvetica Bold Oblique" pitchFamily="2" charset="0"/>
                      <a:ea typeface="+mn-ea"/>
                      <a:cs typeface="+mn-cs"/>
                    </a:rPr>
                    <a:t>2021-2022</a:t>
                  </a:r>
                </a:p>
              </p:txBody>
            </p:sp>
          </p:grpSp>
          <p:cxnSp>
            <p:nvCxnSpPr>
              <p:cNvPr id="5" name="Straight Connector 4">
                <a:extLst>
                  <a:ext uri="{FF2B5EF4-FFF2-40B4-BE49-F238E27FC236}">
                    <a16:creationId xmlns:a16="http://schemas.microsoft.com/office/drawing/2014/main" id="{57B63371-87FF-4470-9005-0EEFD420171C}"/>
                  </a:ext>
                </a:extLst>
              </p:cNvPr>
              <p:cNvCxnSpPr>
                <a:cxnSpLocks/>
              </p:cNvCxnSpPr>
              <p:nvPr/>
            </p:nvCxnSpPr>
            <p:spPr>
              <a:xfrm>
                <a:off x="6386993" y="370419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973A39-6D2F-4D60-8371-EA2C76FE7C3C}"/>
                  </a:ext>
                </a:extLst>
              </p:cNvPr>
              <p:cNvCxnSpPr>
                <a:cxnSpLocks/>
              </p:cNvCxnSpPr>
              <p:nvPr/>
            </p:nvCxnSpPr>
            <p:spPr>
              <a:xfrm>
                <a:off x="6386993" y="426621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00C47B-B02F-4200-B63E-6E9F1C97FB9F}"/>
                  </a:ext>
                </a:extLst>
              </p:cNvPr>
              <p:cNvCxnSpPr>
                <a:cxnSpLocks/>
              </p:cNvCxnSpPr>
              <p:nvPr/>
            </p:nvCxnSpPr>
            <p:spPr>
              <a:xfrm>
                <a:off x="6386993" y="482823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2EA5213A-A2F5-4142-9E62-CDA16DBF9462}"/>
              </a:ext>
            </a:extLst>
          </p:cNvPr>
          <p:cNvSpPr txBox="1"/>
          <p:nvPr/>
        </p:nvSpPr>
        <p:spPr>
          <a:xfrm>
            <a:off x="8968504" y="2805413"/>
            <a:ext cx="3005214" cy="78483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Per cent who agree, in Canada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 worry about </a:t>
            </a:r>
            <a:r>
              <a:rPr kumimoji="0" lang="en-US" sz="1400" b="1" i="0" u="none" strike="noStrike" kern="1200" cap="none" spc="0" normalizeH="0" baseline="0" noProof="0">
                <a:ln>
                  <a:noFill/>
                </a:ln>
                <a:solidFill>
                  <a:srgbClr val="000000"/>
                </a:solidFill>
                <a:effectLst/>
                <a:uLnTx/>
                <a:uFillTx/>
                <a:latin typeface="Arial"/>
                <a:ea typeface="+mn-ea"/>
                <a:cs typeface="+mn-cs"/>
              </a:rPr>
              <a:t>false information or fake news </a:t>
            </a:r>
            <a:r>
              <a:rPr kumimoji="0" lang="en-US" sz="1200" b="0" i="0" u="none" strike="noStrike" kern="1200" cap="none" spc="0" normalizeH="0" baseline="0" noProof="0">
                <a:ln>
                  <a:noFill/>
                </a:ln>
                <a:solidFill>
                  <a:srgbClr val="000000"/>
                </a:solidFill>
                <a:effectLst/>
                <a:uLnTx/>
                <a:uFillTx/>
                <a:latin typeface="Arial"/>
                <a:ea typeface="+mn-ea"/>
                <a:cs typeface="+mn-cs"/>
              </a:rPr>
              <a:t>being used as a weapon</a:t>
            </a:r>
          </a:p>
        </p:txBody>
      </p:sp>
      <p:sp>
        <p:nvSpPr>
          <p:cNvPr id="37" name="Text Placeholder 11">
            <a:extLst>
              <a:ext uri="{FF2B5EF4-FFF2-40B4-BE49-F238E27FC236}">
                <a16:creationId xmlns:a16="http://schemas.microsoft.com/office/drawing/2014/main" id="{C752242A-A26D-4687-98BC-9E9011EF2D19}"/>
              </a:ext>
            </a:extLst>
          </p:cNvPr>
          <p:cNvSpPr txBox="1">
            <a:spLocks/>
          </p:cNvSpPr>
          <p:nvPr/>
        </p:nvSpPr>
        <p:spPr>
          <a:xfrm>
            <a:off x="9547930" y="4303780"/>
            <a:ext cx="1405362" cy="981862"/>
          </a:xfrm>
          <a:prstGeom prst="rect">
            <a:avLst/>
          </a:prstGeom>
        </p:spPr>
        <p:txBody>
          <a:bodyPr lIns="0" tIns="0" rIns="0" bIns="0" anchor="ctr" anchorCtr="0"/>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71</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b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up three points since last year</a:t>
            </a:r>
            <a:endParaRPr kumimoji="0" lang="en-US" sz="40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1" name="Text Placeholder 8">
            <a:extLst>
              <a:ext uri="{FF2B5EF4-FFF2-40B4-BE49-F238E27FC236}">
                <a16:creationId xmlns:a16="http://schemas.microsoft.com/office/drawing/2014/main" id="{D33BDA06-3BC8-4F9C-8AD2-BF81192CE428}"/>
              </a:ext>
            </a:extLst>
          </p:cNvPr>
          <p:cNvSpPr txBox="1">
            <a:spLocks/>
          </p:cNvSpPr>
          <p:nvPr/>
        </p:nvSpPr>
        <p:spPr>
          <a:xfrm>
            <a:off x="499928" y="5909791"/>
            <a:ext cx="9825037" cy="67699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spcAft>
                <a:spcPts val="0"/>
              </a:spcAft>
              <a:defRPr/>
            </a:pPr>
            <a:r>
              <a:rPr kumimoji="0" lang="en-US" sz="900" b="1"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2022 Edelman Trust Barometer.</a:t>
            </a:r>
            <a:r>
              <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rPr>
              <a:t> COM_MCL. When looking for general news and information, how much would you trust each type of source for general news and information? 9-point scale; top 4 box, trust. Question asked of half of the sample. ATT_MED_AGR. Below is a list of statements. For each one, please rate how much you agree or disagree with that statement using a nine-point scale where one means “strongly disagree” and nine means “strongly agree”. 9-point scale; top 4 box, agree. Question asked of half the sample. General population, Canada.*From 2012-2015, “Online Search Engines” were included as a media type. In 2016, this was changed to “Search Engines.”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a:ln>
                <a:noFill/>
              </a:ln>
              <a:solidFill>
                <a:srgbClr val="A6A6A6"/>
              </a:solidFill>
              <a:effectLst/>
              <a:uLnTx/>
              <a:uFillTx/>
              <a:latin typeface="Arial" panose="020B0604020202020204"/>
              <a:ea typeface="+mn-ea"/>
              <a:cs typeface="Arial" panose="020B0604020202020204" pitchFamily="34" charset="0"/>
            </a:endParaRPr>
          </a:p>
        </p:txBody>
      </p:sp>
      <p:grpSp>
        <p:nvGrpSpPr>
          <p:cNvPr id="18" name="Group 17">
            <a:extLst>
              <a:ext uri="{FF2B5EF4-FFF2-40B4-BE49-F238E27FC236}">
                <a16:creationId xmlns:a16="http://schemas.microsoft.com/office/drawing/2014/main" id="{79B2733B-E4FE-4040-9916-F4D197E1D540}"/>
              </a:ext>
              <a:ext uri="{C183D7F6-B498-43B3-948B-1728B52AA6E4}">
                <adec:decorative xmlns:adec="http://schemas.microsoft.com/office/drawing/2017/decorative" val="1"/>
              </a:ext>
            </a:extLst>
          </p:cNvPr>
          <p:cNvGrpSpPr/>
          <p:nvPr/>
        </p:nvGrpSpPr>
        <p:grpSpPr>
          <a:xfrm>
            <a:off x="0" y="1432652"/>
            <a:ext cx="12067214" cy="4930526"/>
            <a:chOff x="0" y="1432652"/>
            <a:chExt cx="12067214" cy="4930526"/>
          </a:xfrm>
        </p:grpSpPr>
        <p:grpSp>
          <p:nvGrpSpPr>
            <p:cNvPr id="29" name="Group 28">
              <a:extLst>
                <a:ext uri="{FF2B5EF4-FFF2-40B4-BE49-F238E27FC236}">
                  <a16:creationId xmlns:a16="http://schemas.microsoft.com/office/drawing/2014/main" id="{638F97A0-3330-4DCB-8B52-813AFE209E99}"/>
                </a:ext>
                <a:ext uri="{C183D7F6-B498-43B3-948B-1728B52AA6E4}">
                  <adec:decorative xmlns:adec="http://schemas.microsoft.com/office/drawing/2017/decorative" val="1"/>
                </a:ext>
              </a:extLst>
            </p:cNvPr>
            <p:cNvGrpSpPr/>
            <p:nvPr/>
          </p:nvGrpSpPr>
          <p:grpSpPr>
            <a:xfrm>
              <a:off x="10774915" y="4107615"/>
              <a:ext cx="365760" cy="795056"/>
              <a:chOff x="10774915" y="4107615"/>
              <a:chExt cx="365760" cy="795056"/>
            </a:xfrm>
          </p:grpSpPr>
          <p:sp>
            <p:nvSpPr>
              <p:cNvPr id="38" name="Up Arrow 28">
                <a:extLst>
                  <a:ext uri="{FF2B5EF4-FFF2-40B4-BE49-F238E27FC236}">
                    <a16:creationId xmlns:a16="http://schemas.microsoft.com/office/drawing/2014/main" id="{A5A73022-973A-455C-B0EB-34AB918735E7}"/>
                  </a:ext>
                  <a:ext uri="{C183D7F6-B498-43B3-948B-1728B52AA6E4}">
                    <adec:decorative xmlns:adec="http://schemas.microsoft.com/office/drawing/2017/decorative" val="1"/>
                  </a:ext>
                </a:extLst>
              </p:cNvPr>
              <p:cNvSpPr>
                <a:spLocks noChangeAspect="1"/>
              </p:cNvSpPr>
              <p:nvPr/>
            </p:nvSpPr>
            <p:spPr>
              <a:xfrm>
                <a:off x="10777209" y="4107615"/>
                <a:ext cx="352166" cy="795056"/>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Oval 38">
                <a:extLst>
                  <a:ext uri="{FF2B5EF4-FFF2-40B4-BE49-F238E27FC236}">
                    <a16:creationId xmlns:a16="http://schemas.microsoft.com/office/drawing/2014/main" id="{2A7C4140-8758-4754-A100-FFFD90C5916B}"/>
                  </a:ext>
                  <a:ext uri="{C183D7F6-B498-43B3-948B-1728B52AA6E4}">
                    <adec:decorative xmlns:adec="http://schemas.microsoft.com/office/drawing/2017/decorative" val="1"/>
                  </a:ext>
                </a:extLst>
              </p:cNvPr>
              <p:cNvSpPr/>
              <p:nvPr/>
            </p:nvSpPr>
            <p:spPr>
              <a:xfrm>
                <a:off x="10774915" y="4393771"/>
                <a:ext cx="365760" cy="365760"/>
              </a:xfrm>
              <a:prstGeom prst="ellipse">
                <a:avLst/>
              </a:prstGeom>
              <a:solidFill>
                <a:schemeClr val="bg1"/>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ts val="720"/>
                  </a:lnSpc>
                  <a:spcBef>
                    <a:spcPts val="0"/>
                  </a:spcBef>
                  <a:spcAft>
                    <a:spcPts val="0"/>
                  </a:spcAft>
                  <a:buClrTx/>
                  <a:buSzTx/>
                  <a:buFontTx/>
                  <a:buNone/>
                  <a:tabLst/>
                  <a:defRPr/>
                </a:pPr>
                <a:endParaRPr kumimoji="0" lang="en-US" sz="1200" b="1" i="0" u="none" strike="noStrike" kern="1200" cap="none" spc="-30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+3 </a:t>
                </a: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pts</a:t>
                </a:r>
                <a:endParaRPr kumimoji="0" lang="en-US" sz="105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cxnSp>
          <p:nvCxnSpPr>
            <p:cNvPr id="40" name="Straight Connector 39">
              <a:extLst>
                <a:ext uri="{FF2B5EF4-FFF2-40B4-BE49-F238E27FC236}">
                  <a16:creationId xmlns:a16="http://schemas.microsoft.com/office/drawing/2014/main" id="{E1E370FE-CF20-46B9-ABB2-D004E22C7D2C}"/>
                </a:ext>
                <a:ext uri="{C183D7F6-B498-43B3-948B-1728B52AA6E4}">
                  <adec:decorative xmlns:adec="http://schemas.microsoft.com/office/drawing/2017/decorative" val="1"/>
                </a:ext>
              </a:extLst>
            </p:cNvPr>
            <p:cNvCxnSpPr>
              <a:cxnSpLocks/>
            </p:cNvCxnSpPr>
            <p:nvPr/>
          </p:nvCxnSpPr>
          <p:spPr>
            <a:xfrm>
              <a:off x="8683934" y="5707871"/>
              <a:ext cx="3383280" cy="0"/>
            </a:xfrm>
            <a:prstGeom prst="line">
              <a:avLst/>
            </a:prstGeom>
            <a:noFill/>
            <a:ln w="25400" cap="flat" cmpd="sng" algn="ctr">
              <a:solidFill>
                <a:srgbClr val="000000"/>
              </a:solidFill>
              <a:prstDash val="solid"/>
              <a:miter lim="800000"/>
            </a:ln>
            <a:effectLst/>
          </p:spPr>
        </p:cxnSp>
        <p:cxnSp>
          <p:nvCxnSpPr>
            <p:cNvPr id="41" name="Straight Connector 40">
              <a:extLst>
                <a:ext uri="{FF2B5EF4-FFF2-40B4-BE49-F238E27FC236}">
                  <a16:creationId xmlns:a16="http://schemas.microsoft.com/office/drawing/2014/main" id="{A9D93913-AC50-48FF-A72D-84CE42D48C07}"/>
                </a:ext>
                <a:ext uri="{C183D7F6-B498-43B3-948B-1728B52AA6E4}">
                  <adec:decorative xmlns:adec="http://schemas.microsoft.com/office/drawing/2017/decorative" val="1"/>
                </a:ext>
              </a:extLst>
            </p:cNvPr>
            <p:cNvCxnSpPr>
              <a:cxnSpLocks/>
            </p:cNvCxnSpPr>
            <p:nvPr/>
          </p:nvCxnSpPr>
          <p:spPr>
            <a:xfrm>
              <a:off x="8683934" y="1432652"/>
              <a:ext cx="3383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28A4DB-41C7-4F13-8D47-088B145B3D08}"/>
                </a:ext>
                <a:ext uri="{C183D7F6-B498-43B3-948B-1728B52AA6E4}">
                  <adec:decorative xmlns:adec="http://schemas.microsoft.com/office/drawing/2017/decorative" val="1"/>
                </a:ext>
              </a:extLst>
            </p:cNvPr>
            <p:cNvCxnSpPr>
              <a:cxnSpLocks/>
            </p:cNvCxnSpPr>
            <p:nvPr/>
          </p:nvCxnSpPr>
          <p:spPr>
            <a:xfrm>
              <a:off x="499320" y="5707871"/>
              <a:ext cx="8046720" cy="0"/>
            </a:xfrm>
            <a:prstGeom prst="line">
              <a:avLst/>
            </a:prstGeom>
            <a:noFill/>
            <a:ln w="25400" cap="flat" cmpd="sng" algn="ctr">
              <a:solidFill>
                <a:srgbClr val="000000"/>
              </a:solidFill>
              <a:prstDash val="solid"/>
              <a:miter lim="800000"/>
            </a:ln>
            <a:effectLst/>
          </p:spPr>
        </p:cxnSp>
        <p:cxnSp>
          <p:nvCxnSpPr>
            <p:cNvPr id="23" name="Straight Connector 22">
              <a:extLst>
                <a:ext uri="{FF2B5EF4-FFF2-40B4-BE49-F238E27FC236}">
                  <a16:creationId xmlns:a16="http://schemas.microsoft.com/office/drawing/2014/main" id="{A2D282C1-6C88-4BCF-A84B-5B7D0B211CE1}"/>
                </a:ext>
                <a:ext uri="{C183D7F6-B498-43B3-948B-1728B52AA6E4}">
                  <adec:decorative xmlns:adec="http://schemas.microsoft.com/office/drawing/2017/decorative" val="1"/>
                </a:ext>
              </a:extLst>
            </p:cNvPr>
            <p:cNvCxnSpPr>
              <a:cxnSpLocks/>
            </p:cNvCxnSpPr>
            <p:nvPr/>
          </p:nvCxnSpPr>
          <p:spPr>
            <a:xfrm>
              <a:off x="499320" y="1432652"/>
              <a:ext cx="8046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638A0602-ACC5-42DC-9E41-D8BEB6730F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125434"/>
              <a:ext cx="365760" cy="237744"/>
            </a:xfrm>
            <a:prstGeom prst="rect">
              <a:avLst/>
            </a:prstGeom>
          </p:spPr>
        </p:pic>
      </p:grpSp>
    </p:spTree>
    <p:extLst>
      <p:ext uri="{BB962C8B-B14F-4D97-AF65-F5344CB8AC3E}">
        <p14:creationId xmlns:p14="http://schemas.microsoft.com/office/powerpoint/2010/main" val="322660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EC72EC-043B-41A4-8BA2-328469B7CB13}"/>
              </a:ext>
            </a:extLst>
          </p:cNvPr>
          <p:cNvSpPr>
            <a:spLocks noGrp="1"/>
          </p:cNvSpPr>
          <p:nvPr>
            <p:ph type="title"/>
          </p:nvPr>
        </p:nvSpPr>
        <p:spPr/>
        <p:txBody>
          <a:bodyPr/>
          <a:lstStyle/>
          <a:p>
            <a:r>
              <a:rPr lang="en-US" dirty="0"/>
              <a:t>Government and media seen as divisive.</a:t>
            </a:r>
          </a:p>
        </p:txBody>
      </p:sp>
      <p:sp>
        <p:nvSpPr>
          <p:cNvPr id="19" name="Title 2">
            <a:extLst>
              <a:ext uri="{FF2B5EF4-FFF2-40B4-BE49-F238E27FC236}">
                <a16:creationId xmlns:a16="http://schemas.microsoft.com/office/drawing/2014/main" id="{999C5C79-6F68-4623-8B74-C8D01C271CEA}"/>
              </a:ext>
              <a:ext uri="{C183D7F6-B498-43B3-948B-1728B52AA6E4}">
                <adec:decorative xmlns:adec="http://schemas.microsoft.com/office/drawing/2017/decorative" val="1"/>
              </a:ext>
            </a:extLst>
          </p:cNvPr>
          <p:cNvSpPr txBox="1">
            <a:spLocks/>
          </p:cNvSpPr>
          <p:nvPr/>
        </p:nvSpPr>
        <p:spPr>
          <a:xfrm>
            <a:off x="493212" y="586764"/>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en-US"/>
              <a:t>GOVERNMENT and media SEEN AS DIVISIVE</a:t>
            </a:r>
            <a:endParaRPr lang="en-US" dirty="0"/>
          </a:p>
        </p:txBody>
      </p:sp>
      <p:graphicFrame>
        <p:nvGraphicFramePr>
          <p:cNvPr id="12" name="Chart 11" descr="This bar chart shows what % of Canadians believe an institution is either a dividing force in society or a unifying force in society, in %.&#10;Government is considered 45 % divisive, versus 32 % unifying.&#10;Media is considered 44 % divisive, versus 32 % unifying.&#10;Business is considered 33 % divisive, versus 40 % unifying.&#10;NGOs are considered 30 % divisive, versus 42 % unifying. &#10;">
            <a:extLst>
              <a:ext uri="{FF2B5EF4-FFF2-40B4-BE49-F238E27FC236}">
                <a16:creationId xmlns:a16="http://schemas.microsoft.com/office/drawing/2014/main" id="{F5A61930-E8F2-4A44-B538-2DFF7B1B5EA5}"/>
              </a:ext>
            </a:extLst>
          </p:cNvPr>
          <p:cNvGraphicFramePr/>
          <p:nvPr>
            <p:extLst>
              <p:ext uri="{D42A27DB-BD31-4B8C-83A1-F6EECF244321}">
                <p14:modId xmlns:p14="http://schemas.microsoft.com/office/powerpoint/2010/main" val="671572511"/>
              </p:ext>
            </p:extLst>
          </p:nvPr>
        </p:nvGraphicFramePr>
        <p:xfrm>
          <a:off x="4100467" y="533399"/>
          <a:ext cx="7854861" cy="531365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082DADA8-F0CA-4224-967E-A4FBBCB3068A}"/>
              </a:ext>
              <a:ext uri="{C183D7F6-B498-43B3-948B-1728B52AA6E4}">
                <adec:decorative xmlns:adec="http://schemas.microsoft.com/office/drawing/2017/decorative" val="1"/>
              </a:ext>
            </a:extLst>
          </p:cNvPr>
          <p:cNvGrpSpPr/>
          <p:nvPr/>
        </p:nvGrpSpPr>
        <p:grpSpPr>
          <a:xfrm>
            <a:off x="0" y="2678383"/>
            <a:ext cx="3576103" cy="3932729"/>
            <a:chOff x="0" y="2678383"/>
            <a:chExt cx="3576103" cy="3932729"/>
          </a:xfrm>
        </p:grpSpPr>
        <p:grpSp>
          <p:nvGrpSpPr>
            <p:cNvPr id="5" name="Group 4">
              <a:extLst>
                <a:ext uri="{FF2B5EF4-FFF2-40B4-BE49-F238E27FC236}">
                  <a16:creationId xmlns:a16="http://schemas.microsoft.com/office/drawing/2014/main" id="{FDE25DCE-B3C5-450C-A33A-D25EC064448F}"/>
                </a:ext>
                <a:ext uri="{C183D7F6-B498-43B3-948B-1728B52AA6E4}">
                  <adec:decorative xmlns:adec="http://schemas.microsoft.com/office/drawing/2017/decorative" val="1"/>
                </a:ext>
              </a:extLst>
            </p:cNvPr>
            <p:cNvGrpSpPr/>
            <p:nvPr/>
          </p:nvGrpSpPr>
          <p:grpSpPr>
            <a:xfrm>
              <a:off x="493212" y="2678383"/>
              <a:ext cx="3082891" cy="978914"/>
              <a:chOff x="493212" y="2678383"/>
              <a:chExt cx="3082891" cy="978914"/>
            </a:xfrm>
          </p:grpSpPr>
          <p:sp>
            <p:nvSpPr>
              <p:cNvPr id="14" name="Content Placeholder 20">
                <a:extLst>
                  <a:ext uri="{FF2B5EF4-FFF2-40B4-BE49-F238E27FC236}">
                    <a16:creationId xmlns:a16="http://schemas.microsoft.com/office/drawing/2014/main" id="{ED7D4C9D-133A-4F40-B67E-35066B0B2774}"/>
                  </a:ext>
                </a:extLst>
              </p:cNvPr>
              <p:cNvSpPr txBox="1">
                <a:spLocks/>
              </p:cNvSpPr>
              <p:nvPr/>
            </p:nvSpPr>
            <p:spPr>
              <a:xfrm>
                <a:off x="493212" y="2887856"/>
                <a:ext cx="1170218" cy="769441"/>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rPr>
                  <a:t>a</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 </a:t>
                </a:r>
                <a:r>
                  <a:rPr kumimoji="0" lang="en-US" sz="1400" b="1" i="0" u="none" strike="noStrike" kern="1200" cap="none" spc="0" normalizeH="0" baseline="0" noProof="0" dirty="0">
                    <a:ln>
                      <a:noFill/>
                    </a:ln>
                    <a:solidFill>
                      <a:srgbClr val="000000"/>
                    </a:solidFill>
                    <a:effectLst/>
                    <a:uLnTx/>
                    <a:uFillTx/>
                    <a:latin typeface="Arial" panose="020B0604020202020204"/>
                    <a:ea typeface="+mn-ea"/>
                  </a:rPr>
                  <a:t>div</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iding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force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in society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Helvetica Neue Light" charset="0"/>
                  </a:rPr>
                  <a:t> </a:t>
                </a:r>
              </a:p>
            </p:txBody>
          </p:sp>
          <p:sp>
            <p:nvSpPr>
              <p:cNvPr id="15" name="Content Placeholder 20">
                <a:extLst>
                  <a:ext uri="{FF2B5EF4-FFF2-40B4-BE49-F238E27FC236}">
                    <a16:creationId xmlns:a16="http://schemas.microsoft.com/office/drawing/2014/main" id="{55738FD5-2611-4144-B7C2-EC9FBA3735E8}"/>
                  </a:ext>
                </a:extLst>
              </p:cNvPr>
              <p:cNvSpPr txBox="1">
                <a:spLocks/>
              </p:cNvSpPr>
              <p:nvPr/>
            </p:nvSpPr>
            <p:spPr>
              <a:xfrm>
                <a:off x="1821550" y="2887856"/>
                <a:ext cx="1754553" cy="430887"/>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rial" panose="020B0604020202020204"/>
                    <a:ea typeface="+mn-ea"/>
                  </a:rPr>
                  <a:t>a</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Helvetica Neue Light" charset="0"/>
                  </a:rPr>
                  <a:t> unifying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Helvetica Neue Light" charset="0"/>
                  </a:rPr>
                  <a:t>force </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Helvetica Neue Light" charset="0"/>
                  </a:rPr>
                  <a:t>in society</a:t>
                </a:r>
              </a:p>
            </p:txBody>
          </p:sp>
          <p:cxnSp>
            <p:nvCxnSpPr>
              <p:cNvPr id="13" name="Straight Connector 12">
                <a:extLst>
                  <a:ext uri="{FF2B5EF4-FFF2-40B4-BE49-F238E27FC236}">
                    <a16:creationId xmlns:a16="http://schemas.microsoft.com/office/drawing/2014/main" id="{C784BCA9-6C25-4165-8F8C-F82BDC198EB0}"/>
                  </a:ext>
                </a:extLst>
              </p:cNvPr>
              <p:cNvCxnSpPr/>
              <p:nvPr/>
            </p:nvCxnSpPr>
            <p:spPr>
              <a:xfrm>
                <a:off x="547444" y="2742391"/>
                <a:ext cx="128016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584BA60-95D6-4CD7-9F8B-B729CADB8473}"/>
                  </a:ext>
                </a:extLst>
              </p:cNvPr>
              <p:cNvSpPr>
                <a:spLocks noChangeAspect="1"/>
              </p:cNvSpPr>
              <p:nvPr/>
            </p:nvSpPr>
            <p:spPr>
              <a:xfrm>
                <a:off x="493212" y="2678383"/>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Rectangle 16">
                <a:extLst>
                  <a:ext uri="{FF2B5EF4-FFF2-40B4-BE49-F238E27FC236}">
                    <a16:creationId xmlns:a16="http://schemas.microsoft.com/office/drawing/2014/main" id="{E8FE5DFF-C847-4A01-AE24-32216F31EC19}"/>
                  </a:ext>
                </a:extLst>
              </p:cNvPr>
              <p:cNvSpPr>
                <a:spLocks noChangeAspect="1"/>
              </p:cNvSpPr>
              <p:nvPr/>
            </p:nvSpPr>
            <p:spPr>
              <a:xfrm>
                <a:off x="1821551" y="2678383"/>
                <a:ext cx="128016" cy="12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a:ea typeface="+mn-ea"/>
                  <a:cs typeface="+mn-cs"/>
                </a:endParaRPr>
              </a:p>
            </p:txBody>
          </p:sp>
        </p:gr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nvPr>
        </p:nvSpPr>
        <p:spPr>
          <a:xfrm>
            <a:off x="500048" y="964602"/>
            <a:ext cx="8905209" cy="565330"/>
          </a:xfrm>
        </p:spPr>
        <p:txBody>
          <a:bodyPr/>
          <a:lstStyle/>
          <a:p>
            <a:pPr algn="l"/>
            <a:r>
              <a:rPr lang="en-US" sz="1600" b="0" dirty="0">
                <a:solidFill>
                  <a:srgbClr val="000000"/>
                </a:solidFill>
                <a:latin typeface="Arial"/>
              </a:rPr>
              <a:t>Per cent</a:t>
            </a:r>
            <a:r>
              <a:rPr sz="1600" b="0" dirty="0">
                <a:solidFill>
                  <a:srgbClr val="000000"/>
                </a:solidFill>
                <a:latin typeface="Arial"/>
              </a:rPr>
              <a:t> who say, in Canada</a:t>
            </a:r>
          </a:p>
        </p:txBody>
      </p:sp>
      <p:grpSp>
        <p:nvGrpSpPr>
          <p:cNvPr id="3" name="Group 2">
            <a:extLst>
              <a:ext uri="{FF2B5EF4-FFF2-40B4-BE49-F238E27FC236}">
                <a16:creationId xmlns:a16="http://schemas.microsoft.com/office/drawing/2014/main" id="{807EEF40-621A-4013-8777-858D7108032D}"/>
              </a:ext>
              <a:ext uri="{C183D7F6-B498-43B3-948B-1728B52AA6E4}">
                <adec:decorative xmlns:adec="http://schemas.microsoft.com/office/drawing/2017/decorative" val="1"/>
              </a:ext>
            </a:extLst>
          </p:cNvPr>
          <p:cNvGrpSpPr/>
          <p:nvPr/>
        </p:nvGrpSpPr>
        <p:grpSpPr>
          <a:xfrm>
            <a:off x="493212" y="1907706"/>
            <a:ext cx="11203487" cy="4018040"/>
            <a:chOff x="493212" y="1907706"/>
            <a:chExt cx="11203487" cy="4018040"/>
          </a:xfrm>
        </p:grpSpPr>
        <p:sp>
          <p:nvSpPr>
            <p:cNvPr id="23" name="Text Placeholder 7">
              <a:extLst>
                <a:ext uri="{FF2B5EF4-FFF2-40B4-BE49-F238E27FC236}">
                  <a16:creationId xmlns:a16="http://schemas.microsoft.com/office/drawing/2014/main" id="{BA5AE218-7A47-4A70-9920-643E8B9839C0}"/>
                </a:ext>
                <a:ext uri="{C183D7F6-B498-43B3-948B-1728B52AA6E4}">
                  <adec:decorative xmlns:adec="http://schemas.microsoft.com/office/drawing/2017/decorative" val="1"/>
                </a:ext>
              </a:extLst>
            </p:cNvPr>
            <p:cNvSpPr txBox="1">
              <a:spLocks/>
            </p:cNvSpPr>
            <p:nvPr/>
          </p:nvSpPr>
          <p:spPr>
            <a:xfrm>
              <a:off x="493212" y="2086808"/>
              <a:ext cx="4329248" cy="1280160"/>
            </a:xfrm>
            <a:prstGeom prst="rect">
              <a:avLst/>
            </a:prstGeom>
          </p:spPr>
          <p:txBody>
            <a:bodyPr vert="horz" lIns="0" tIns="0" rIns="0" bIns="0" rtlCol="0">
              <a:noAutofit/>
            </a:bodyPr>
            <a:lstStyle>
              <a:defPPr>
                <a:defRPr lang="en-US"/>
              </a:defPPr>
              <a:lvl1pPr marR="0" lvl="0" indent="0" defTabSz="914377" fontAlgn="auto">
                <a:lnSpc>
                  <a:spcPct val="110000"/>
                </a:lnSpc>
                <a:spcBef>
                  <a:spcPts val="0"/>
                </a:spcBef>
                <a:spcAft>
                  <a:spcPts val="0"/>
                </a:spcAft>
                <a:buClrTx/>
                <a:buSzTx/>
                <a:buFont typeface="Arial" panose="020B0604020202020204" pitchFamily="34" charset="0"/>
                <a:buNone/>
                <a:tabLst/>
                <a:defRPr kumimoji="0" sz="1600" b="0" i="0" u="none" strike="noStrike" cap="none" spc="0" normalizeH="0" baseline="0">
                  <a:ln>
                    <a:noFill/>
                  </a:ln>
                  <a:solidFill>
                    <a:srgbClr val="000000"/>
                  </a:solidFill>
                  <a:effectLst/>
                  <a:uLnTx/>
                  <a:uFillTx/>
                  <a:latin typeface="Arial"/>
                  <a:cs typeface="Helvetica Regular" charset="0"/>
                </a:defRPr>
              </a:lvl1pPr>
              <a:lvl2pPr marL="457189" indent="0" defTabSz="914377">
                <a:lnSpc>
                  <a:spcPct val="100000"/>
                </a:lnSpc>
                <a:spcBef>
                  <a:spcPts val="0"/>
                </a:spcBef>
                <a:spcAft>
                  <a:spcPts val="1200"/>
                </a:spcAft>
                <a:buFont typeface="Arial" panose="020B0604020202020204" pitchFamily="34" charset="0"/>
                <a:buNone/>
                <a:defRPr sz="1600" b="0" i="0" baseline="0">
                  <a:cs typeface="Helvetica Regular" charset="0"/>
                </a:defRPr>
              </a:lvl2pPr>
              <a:lvl3pPr marL="914377" indent="0" defTabSz="914377">
                <a:lnSpc>
                  <a:spcPct val="100000"/>
                </a:lnSpc>
                <a:spcBef>
                  <a:spcPts val="0"/>
                </a:spcBef>
                <a:spcAft>
                  <a:spcPts val="1200"/>
                </a:spcAft>
                <a:buFont typeface="Arial" panose="020B0604020202020204" pitchFamily="34" charset="0"/>
                <a:buNone/>
                <a:defRPr sz="1600" b="0" i="0" baseline="0">
                  <a:cs typeface="Helvetica Regular" charset="0"/>
                </a:defRPr>
              </a:lvl3pPr>
              <a:lvl4pPr marL="1371566" indent="0" defTabSz="914377">
                <a:lnSpc>
                  <a:spcPct val="100000"/>
                </a:lnSpc>
                <a:spcBef>
                  <a:spcPts val="0"/>
                </a:spcBef>
                <a:spcAft>
                  <a:spcPts val="1200"/>
                </a:spcAft>
                <a:buFont typeface="Arial" panose="020B0604020202020204" pitchFamily="34" charset="0"/>
                <a:buNone/>
                <a:defRPr sz="1600" b="0" i="0" baseline="0">
                  <a:cs typeface="Helvetica Regular" charset="0"/>
                </a:defRPr>
              </a:lvl4pPr>
              <a:lvl5pPr marL="1828754" indent="0" defTabSz="914377">
                <a:lnSpc>
                  <a:spcPct val="100000"/>
                </a:lnSpc>
                <a:spcBef>
                  <a:spcPts val="0"/>
                </a:spcBef>
                <a:spcAft>
                  <a:spcPts val="1200"/>
                </a:spcAft>
                <a:buFont typeface="Arial" panose="020B0604020202020204" pitchFamily="34" charset="0"/>
                <a:buNone/>
                <a:defRPr sz="1600" b="0" i="0" baseline="0">
                  <a:cs typeface="Helvetica Regular" charset="0"/>
                </a:defRPr>
              </a:lvl5pPr>
              <a:lvl6pPr marL="2514537" indent="-228594" defTabSz="914377">
                <a:lnSpc>
                  <a:spcPct val="90000"/>
                </a:lnSpc>
                <a:spcBef>
                  <a:spcPts val="500"/>
                </a:spcBef>
                <a:buFont typeface="Arial" panose="020B0604020202020204" pitchFamily="34" charset="0"/>
                <a:buChar char="•"/>
                <a:defRPr sz="1867"/>
              </a:lvl6pPr>
              <a:lvl7pPr marL="2971726" indent="-228594" defTabSz="914377">
                <a:lnSpc>
                  <a:spcPct val="90000"/>
                </a:lnSpc>
                <a:spcBef>
                  <a:spcPts val="500"/>
                </a:spcBef>
                <a:buFont typeface="Arial" panose="020B0604020202020204" pitchFamily="34" charset="0"/>
                <a:buChar char="•"/>
                <a:defRPr sz="1867"/>
              </a:lvl7pPr>
              <a:lvl8pPr marL="3428914" indent="-228594" defTabSz="914377">
                <a:lnSpc>
                  <a:spcPct val="90000"/>
                </a:lnSpc>
                <a:spcBef>
                  <a:spcPts val="500"/>
                </a:spcBef>
                <a:buFont typeface="Arial" panose="020B0604020202020204" pitchFamily="34" charset="0"/>
                <a:buChar char="•"/>
                <a:defRPr sz="1867"/>
              </a:lvl8pPr>
              <a:lvl9pPr marL="3886103" indent="-228594" defTabSz="914377">
                <a:lnSpc>
                  <a:spcPct val="90000"/>
                </a:lnSpc>
                <a:spcBef>
                  <a:spcPts val="500"/>
                </a:spcBef>
                <a:buFont typeface="Arial" panose="020B0604020202020204" pitchFamily="34" charset="0"/>
                <a:buChar char="•"/>
                <a:defRPr sz="1867"/>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rPr>
                <a:t>These institutions are…</a:t>
              </a:r>
            </a:p>
          </p:txBody>
        </p:sp>
        <p:cxnSp>
          <p:nvCxnSpPr>
            <p:cNvPr id="10" name="Straight Connector 9">
              <a:extLst>
                <a:ext uri="{FF2B5EF4-FFF2-40B4-BE49-F238E27FC236}">
                  <a16:creationId xmlns:a16="http://schemas.microsoft.com/office/drawing/2014/main" id="{A07418CF-56C4-417A-A819-C8E6C3F4ECFE}"/>
                </a:ext>
                <a:ext uri="{C183D7F6-B498-43B3-948B-1728B52AA6E4}">
                  <adec:decorative xmlns:adec="http://schemas.microsoft.com/office/drawing/2017/decorative" val="1"/>
                </a:ext>
              </a:extLst>
            </p:cNvPr>
            <p:cNvCxnSpPr>
              <a:cxnSpLocks/>
            </p:cNvCxnSpPr>
            <p:nvPr/>
          </p:nvCxnSpPr>
          <p:spPr>
            <a:xfrm>
              <a:off x="499320" y="5925746"/>
              <a:ext cx="11197379" cy="0"/>
            </a:xfrm>
            <a:prstGeom prst="line">
              <a:avLst/>
            </a:prstGeom>
            <a:noFill/>
            <a:ln w="25400" cap="flat" cmpd="sng" algn="ctr">
              <a:solidFill>
                <a:srgbClr val="000000"/>
              </a:solidFill>
              <a:prstDash val="solid"/>
              <a:miter lim="800000"/>
            </a:ln>
            <a:effectLst/>
          </p:spPr>
        </p:cxnSp>
        <p:cxnSp>
          <p:nvCxnSpPr>
            <p:cNvPr id="11" name="Straight Connector 10">
              <a:extLst>
                <a:ext uri="{FF2B5EF4-FFF2-40B4-BE49-F238E27FC236}">
                  <a16:creationId xmlns:a16="http://schemas.microsoft.com/office/drawing/2014/main" id="{D10620AF-FCFD-4AD9-84A1-8A8390D1F02F}"/>
                </a:ext>
                <a:ext uri="{C183D7F6-B498-43B3-948B-1728B52AA6E4}">
                  <adec:decorative xmlns:adec="http://schemas.microsoft.com/office/drawing/2017/decorative" val="1"/>
                </a:ext>
              </a:extLst>
            </p:cNvPr>
            <p:cNvCxnSpPr>
              <a:cxnSpLocks/>
            </p:cNvCxnSpPr>
            <p:nvPr/>
          </p:nvCxnSpPr>
          <p:spPr>
            <a:xfrm>
              <a:off x="499320" y="1907706"/>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nvPr>
        </p:nvSpPr>
        <p:spPr>
          <a:xfrm>
            <a:off x="499927" y="5935063"/>
            <a:ext cx="9967239" cy="676991"/>
          </a:xfrm>
        </p:spPr>
        <p:txBody>
          <a:bodyPr/>
          <a:lstStyle/>
          <a:p>
            <a:r>
              <a:rPr sz="900" b="1" dirty="0">
                <a:solidFill>
                  <a:srgbClr val="A6A6A6"/>
                </a:solidFill>
              </a:rPr>
              <a:t>2022 Edelman Trust Barometer.</a:t>
            </a:r>
            <a:r>
              <a:rPr sz="900" dirty="0">
                <a:solidFill>
                  <a:srgbClr val="A6A6A6"/>
                </a:solidFill>
              </a:rPr>
              <a:t> [INS]_PER_DIM. In thinking about why you do or do not trust [institution], please specify where you think they fall on the scale between the two opposing descriptions. 11-point scale; top 5 box, positive; bottom 5 box, negative. Questions asked of half of the sample. General population, Canada.</a:t>
            </a:r>
            <a:endParaRPr lang="en-US" dirty="0">
              <a:solidFill>
                <a:srgbClr val="FF0000"/>
              </a:solidFill>
            </a:endParaRPr>
          </a:p>
        </p:txBody>
      </p:sp>
    </p:spTree>
    <p:extLst>
      <p:ext uri="{BB962C8B-B14F-4D97-AF65-F5344CB8AC3E}">
        <p14:creationId xmlns:p14="http://schemas.microsoft.com/office/powerpoint/2010/main" val="307409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FB675A-D70A-4DAB-9839-8DBA1B037CC5}"/>
              </a:ext>
            </a:extLst>
          </p:cNvPr>
          <p:cNvSpPr>
            <a:spLocks noGrp="1"/>
          </p:cNvSpPr>
          <p:nvPr>
            <p:ph type="title"/>
          </p:nvPr>
        </p:nvSpPr>
        <p:spPr>
          <a:xfrm>
            <a:off x="182880" y="-613312"/>
            <a:ext cx="9824916" cy="716666"/>
          </a:xfrm>
        </p:spPr>
        <p:txBody>
          <a:bodyPr/>
          <a:lstStyle/>
          <a:p>
            <a:r>
              <a:rPr lang="en-US" dirty="0"/>
              <a:t>Government not seen as able to solve societal problems.</a:t>
            </a:r>
          </a:p>
        </p:txBody>
      </p:sp>
      <p:graphicFrame>
        <p:nvGraphicFramePr>
          <p:cNvPr id="15" name="Table 14" descr="This bar chart ranks institutions according to their ability to “take a leadership role, and coordinate cross-institutional efforts to solve societal problems” in %. A number under 50 denotes that it is not viewed as a strength.&#10;Business is at 48 %.&#10;NGOs is at 47 %.&#10;Media is at 42 %.&#10;Government is at 40 %. &#10;">
            <a:extLst>
              <a:ext uri="{FF2B5EF4-FFF2-40B4-BE49-F238E27FC236}">
                <a16:creationId xmlns:a16="http://schemas.microsoft.com/office/drawing/2014/main" id="{70A8E5B7-B5C8-4FAC-8A3D-2025EFD4E6C1}"/>
              </a:ext>
            </a:extLst>
          </p:cNvPr>
          <p:cNvGraphicFramePr>
            <a:graphicFrameLocks noGrp="1"/>
          </p:cNvGraphicFramePr>
          <p:nvPr>
            <p:extLst>
              <p:ext uri="{D42A27DB-BD31-4B8C-83A1-F6EECF244321}">
                <p14:modId xmlns:p14="http://schemas.microsoft.com/office/powerpoint/2010/main" val="4054506524"/>
              </p:ext>
            </p:extLst>
          </p:nvPr>
        </p:nvGraphicFramePr>
        <p:xfrm>
          <a:off x="2133600" y="2435898"/>
          <a:ext cx="2846374" cy="797582"/>
        </p:xfrm>
        <a:graphic>
          <a:graphicData uri="http://schemas.openxmlformats.org/drawingml/2006/table">
            <a:tbl>
              <a:tblPr/>
              <a:tblGrid>
                <a:gridCol w="2846374">
                  <a:extLst>
                    <a:ext uri="{9D8B030D-6E8A-4147-A177-3AD203B41FA5}">
                      <a16:colId xmlns:a16="http://schemas.microsoft.com/office/drawing/2014/main" val="3869058472"/>
                    </a:ext>
                  </a:extLst>
                </a:gridCol>
              </a:tblGrid>
              <a:tr h="512064">
                <a:tc>
                  <a:txBody>
                    <a:bodyPr/>
                    <a:lstStyle/>
                    <a:p>
                      <a:pPr algn="ctr" fontAlgn="ctr"/>
                      <a:r>
                        <a:rPr lang="en-US" sz="1600" b="1" dirty="0">
                          <a:effectLst/>
                          <a:latin typeface="Arial" panose="020B0604020202020204" pitchFamily="34" charset="0"/>
                          <a:ea typeface="Times New Roman" panose="02020603050405020304" pitchFamily="18" charset="0"/>
                          <a:cs typeface="Arial" panose="020B0604020202020204" pitchFamily="34" charset="0"/>
                        </a:rPr>
                        <a:t>Take a leadership role</a:t>
                      </a:r>
                    </a:p>
                    <a:p>
                      <a:pPr algn="ctr" fontAlgn="ct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fontAlgn="ctr"/>
                      <a:r>
                        <a:rPr lang="en-US" sz="1200" b="0" i="1" kern="1200" dirty="0">
                          <a:solidFill>
                            <a:schemeClr val="tx1"/>
                          </a:solidFill>
                          <a:effectLst/>
                          <a:latin typeface="Arial" panose="020B0604020202020204" pitchFamily="34" charset="0"/>
                          <a:cs typeface="Arial" panose="020B0604020202020204" pitchFamily="34" charset="0"/>
                        </a:rPr>
                        <a:t>Coordinate cross-institutional efforts </a:t>
                      </a:r>
                      <a:br>
                        <a:rPr lang="en-US" sz="1200" b="0" i="1" kern="1200" dirty="0">
                          <a:solidFill>
                            <a:schemeClr val="tx1"/>
                          </a:solidFill>
                          <a:effectLst/>
                          <a:latin typeface="Arial" panose="020B0604020202020204" pitchFamily="34" charset="0"/>
                          <a:cs typeface="Arial" panose="020B0604020202020204" pitchFamily="34" charset="0"/>
                        </a:rPr>
                      </a:br>
                      <a:r>
                        <a:rPr lang="en-US" sz="1200" b="0" i="1" kern="1200" dirty="0">
                          <a:solidFill>
                            <a:schemeClr val="tx1"/>
                          </a:solidFill>
                          <a:effectLst/>
                          <a:latin typeface="Arial" panose="020B0604020202020204" pitchFamily="34" charset="0"/>
                          <a:cs typeface="Arial" panose="020B0604020202020204" pitchFamily="34" charset="0"/>
                        </a:rPr>
                        <a:t>to solve societal problems</a:t>
                      </a: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graphicFrame>
        <p:nvGraphicFramePr>
          <p:cNvPr id="21" name="Table 20" descr="This bar chart ranks institutions according to their ability to “Get results, successfully execute plans and strategies that yield results” in %. A number under 50 denotes that it is not viewed as a strength.&#10;Business is at 60 %.&#10;NGOs is at 49 %.&#10;Media is at 41 %.&#10;Government is at 37 %.&#10;">
            <a:extLst>
              <a:ext uri="{FF2B5EF4-FFF2-40B4-BE49-F238E27FC236}">
                <a16:creationId xmlns:a16="http://schemas.microsoft.com/office/drawing/2014/main" id="{ED8E5E08-FD12-425F-84DA-321A8F18153A}"/>
              </a:ext>
            </a:extLst>
          </p:cNvPr>
          <p:cNvGraphicFramePr>
            <a:graphicFrameLocks noGrp="1"/>
          </p:cNvGraphicFramePr>
          <p:nvPr>
            <p:extLst>
              <p:ext uri="{D42A27DB-BD31-4B8C-83A1-F6EECF244321}">
                <p14:modId xmlns:p14="http://schemas.microsoft.com/office/powerpoint/2010/main" val="2242401301"/>
              </p:ext>
            </p:extLst>
          </p:nvPr>
        </p:nvGraphicFramePr>
        <p:xfrm>
          <a:off x="8048231" y="2323928"/>
          <a:ext cx="4020338" cy="797582"/>
        </p:xfrm>
        <a:graphic>
          <a:graphicData uri="http://schemas.openxmlformats.org/drawingml/2006/table">
            <a:tbl>
              <a:tblPr/>
              <a:tblGrid>
                <a:gridCol w="4020338">
                  <a:extLst>
                    <a:ext uri="{9D8B030D-6E8A-4147-A177-3AD203B41FA5}">
                      <a16:colId xmlns:a16="http://schemas.microsoft.com/office/drawing/2014/main" val="2497010551"/>
                    </a:ext>
                  </a:extLst>
                </a:gridCol>
              </a:tblGrid>
              <a:tr h="51206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cs typeface="Arial" panose="020B0604020202020204" pitchFamily="34" charset="0"/>
                        </a:rPr>
                        <a:t>Get results</a:t>
                      </a:r>
                    </a:p>
                    <a:p>
                      <a:pPr algn="ctr" fontAlgn="ct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algn="ctr" fontAlgn="ctr"/>
                      <a:r>
                        <a:rPr lang="en-US" sz="1200" b="0" i="1" dirty="0">
                          <a:effectLst/>
                          <a:latin typeface="Arial" panose="020B0604020202020204" pitchFamily="34" charset="0"/>
                          <a:ea typeface="Times New Roman" panose="02020603050405020304" pitchFamily="18" charset="0"/>
                          <a:cs typeface="Arial" panose="020B0604020202020204" pitchFamily="34" charset="0"/>
                        </a:rPr>
                        <a:t>Successfully execute plans and strategies </a:t>
                      </a:r>
                      <a:br>
                        <a:rPr lang="en-US" sz="1200" b="0" i="1" dirty="0">
                          <a:effectLst/>
                          <a:latin typeface="Arial" panose="020B0604020202020204" pitchFamily="34" charset="0"/>
                          <a:ea typeface="Times New Roman" panose="02020603050405020304" pitchFamily="18" charset="0"/>
                          <a:cs typeface="Arial" panose="020B0604020202020204" pitchFamily="34" charset="0"/>
                        </a:rPr>
                      </a:br>
                      <a:r>
                        <a:rPr lang="en-US" sz="1200" b="0" i="1" dirty="0">
                          <a:effectLst/>
                          <a:latin typeface="Arial" panose="020B0604020202020204" pitchFamily="34" charset="0"/>
                          <a:ea typeface="Times New Roman" panose="02020603050405020304" pitchFamily="18" charset="0"/>
                          <a:cs typeface="Arial" panose="020B0604020202020204" pitchFamily="34" charset="0"/>
                        </a:rPr>
                        <a:t>that yield results </a:t>
                      </a:r>
                      <a:endParaRPr lang="en-US" sz="1200" b="0" i="1" kern="1200" dirty="0">
                        <a:solidFill>
                          <a:schemeClr val="tx1"/>
                        </a:solidFill>
                        <a:effectLst/>
                        <a:latin typeface="Arial" panose="020B0604020202020204" pitchFamily="34" charset="0"/>
                        <a:ea typeface="+mn-ea"/>
                        <a:cs typeface="Arial" panose="020B0604020202020204" pitchFamily="34" charset="0"/>
                      </a:endParaRP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nvPr>
        </p:nvSpPr>
        <p:spPr/>
        <p:txBody>
          <a:bodyPr/>
          <a:lstStyle/>
          <a:p>
            <a:pPr algn="l"/>
            <a:r>
              <a:rPr sz="1600" b="0" dirty="0">
                <a:solidFill>
                  <a:srgbClr val="000000"/>
                </a:solidFill>
                <a:latin typeface="Arial"/>
              </a:rPr>
              <a:t>Percent who say each is a strength of institutions, in Canada</a:t>
            </a:r>
          </a:p>
        </p:txBody>
      </p:sp>
      <p:graphicFrame>
        <p:nvGraphicFramePr>
          <p:cNvPr id="22" name="Content Placeholder 5">
            <a:extLst>
              <a:ext uri="{FF2B5EF4-FFF2-40B4-BE49-F238E27FC236}">
                <a16:creationId xmlns:a16="http://schemas.microsoft.com/office/drawing/2014/main" id="{2EA88EAA-2B1F-48F0-93F9-A329B6D4F64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5554154"/>
              </p:ext>
            </p:extLst>
          </p:nvPr>
        </p:nvGraphicFramePr>
        <p:xfrm>
          <a:off x="2133600" y="2833381"/>
          <a:ext cx="9311812" cy="2944368"/>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6598B77B-49CF-43F3-B10F-E387CABC5614}"/>
              </a:ext>
              <a:ext uri="{C183D7F6-B498-43B3-948B-1728B52AA6E4}">
                <adec:decorative xmlns:adec="http://schemas.microsoft.com/office/drawing/2017/decorative" val="1"/>
              </a:ext>
            </a:extLst>
          </p:cNvPr>
          <p:cNvCxnSpPr>
            <a:cxnSpLocks/>
          </p:cNvCxnSpPr>
          <p:nvPr/>
        </p:nvCxnSpPr>
        <p:spPr>
          <a:xfrm>
            <a:off x="500047" y="1966076"/>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476BF7-D050-4DBB-9AE8-E0AE21158EE0}"/>
              </a:ext>
              <a:ext uri="{C183D7F6-B498-43B3-948B-1728B52AA6E4}">
                <adec:decorative xmlns:adec="http://schemas.microsoft.com/office/drawing/2017/decorative" val="1"/>
              </a:ext>
            </a:extLst>
          </p:cNvPr>
          <p:cNvCxnSpPr>
            <a:cxnSpLocks/>
          </p:cNvCxnSpPr>
          <p:nvPr/>
        </p:nvCxnSpPr>
        <p:spPr>
          <a:xfrm>
            <a:off x="500047" y="6050541"/>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C3541A3D-9EC9-4354-AB69-4C864452BBD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8872699"/>
              </p:ext>
            </p:extLst>
          </p:nvPr>
        </p:nvGraphicFramePr>
        <p:xfrm>
          <a:off x="2317748" y="5476329"/>
          <a:ext cx="3308604" cy="518160"/>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a:r>
                        <a:rPr sz="1100" b="0">
                          <a:solidFill>
                            <a:srgbClr val="000000"/>
                          </a:solidFill>
                          <a:latin typeface="Arial"/>
                        </a:rPr>
                        <a:t>Business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a:r>
                        <a:rPr sz="1100" b="0">
                          <a:solidFill>
                            <a:srgbClr val="000000"/>
                          </a:solidFill>
                          <a:latin typeface="Arial"/>
                        </a:rPr>
                        <a:t>NGOs</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a:r>
                        <a:rPr sz="1100" b="0">
                          <a:solidFill>
                            <a:srgbClr val="000000"/>
                          </a:solidFill>
                          <a:latin typeface="Arial"/>
                        </a:rPr>
                        <a:t>Media</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sz="1100" b="1" dirty="0">
                          <a:solidFill>
                            <a:srgbClr val="000000"/>
                          </a:solidFill>
                          <a:latin typeface="Arial"/>
                        </a:rPr>
                        <a:t>Government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grpSp>
        <p:nvGrpSpPr>
          <p:cNvPr id="7" name="Group 6">
            <a:extLst>
              <a:ext uri="{FF2B5EF4-FFF2-40B4-BE49-F238E27FC236}">
                <a16:creationId xmlns:a16="http://schemas.microsoft.com/office/drawing/2014/main" id="{EEBBEC1C-2516-49A6-ADA1-ADFB60475346}"/>
              </a:ext>
              <a:ext uri="{C183D7F6-B498-43B3-948B-1728B52AA6E4}">
                <adec:decorative xmlns:adec="http://schemas.microsoft.com/office/drawing/2017/decorative" val="1"/>
              </a:ext>
            </a:extLst>
          </p:cNvPr>
          <p:cNvGrpSpPr/>
          <p:nvPr/>
        </p:nvGrpSpPr>
        <p:grpSpPr>
          <a:xfrm>
            <a:off x="499927" y="3311012"/>
            <a:ext cx="11155801" cy="764015"/>
            <a:chOff x="499927" y="3311012"/>
            <a:chExt cx="11155801" cy="764015"/>
          </a:xfrm>
        </p:grpSpPr>
        <p:cxnSp>
          <p:nvCxnSpPr>
            <p:cNvPr id="16" name="Straight Connector 15">
              <a:extLst>
                <a:ext uri="{FF2B5EF4-FFF2-40B4-BE49-F238E27FC236}">
                  <a16:creationId xmlns:a16="http://schemas.microsoft.com/office/drawing/2014/main" id="{F0713128-8876-4D95-93BE-2048CD1299BE}"/>
                </a:ext>
              </a:extLst>
            </p:cNvPr>
            <p:cNvCxnSpPr>
              <a:cxnSpLocks/>
              <a:stCxn id="18" idx="3"/>
            </p:cNvCxnSpPr>
            <p:nvPr/>
          </p:nvCxnSpPr>
          <p:spPr>
            <a:xfrm>
              <a:off x="1018401" y="3944222"/>
              <a:ext cx="10637327" cy="0"/>
            </a:xfrm>
            <a:prstGeom prst="line">
              <a:avLst/>
            </a:prstGeom>
            <a:ln w="127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D7B3D1-8EA4-445D-B272-EF6C3CC4ACCB}"/>
                </a:ext>
              </a:extLst>
            </p:cNvPr>
            <p:cNvSpPr txBox="1"/>
            <p:nvPr/>
          </p:nvSpPr>
          <p:spPr>
            <a:xfrm>
              <a:off x="499927" y="3813417"/>
              <a:ext cx="518474" cy="26161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E4B38">
                      <a:lumMod val="50000"/>
                    </a:srgbClr>
                  </a:solidFill>
                  <a:effectLst/>
                  <a:uLnTx/>
                  <a:uFillTx/>
                  <a:latin typeface="Arial" panose="020B0604020202020204" pitchFamily="34" charset="0"/>
                  <a:ea typeface="+mn-ea"/>
                  <a:cs typeface="Arial" panose="020B0604020202020204" pitchFamily="34" charset="0"/>
                </a:rPr>
                <a:t>50</a:t>
              </a:r>
              <a:r>
                <a:rPr kumimoji="0" lang="en-US" sz="900" b="0" i="0" u="none" strike="noStrike" kern="1200" cap="none" spc="0" normalizeH="0" baseline="0" noProof="0">
                  <a:ln>
                    <a:noFill/>
                  </a:ln>
                  <a:solidFill>
                    <a:srgbClr val="FE4B38">
                      <a:lumMod val="50000"/>
                    </a:srgbClr>
                  </a:solidFill>
                  <a:effectLst/>
                  <a:uLnTx/>
                  <a:uFillTx/>
                  <a:latin typeface="Arial" panose="020B0604020202020204" pitchFamily="34" charset="0"/>
                  <a:ea typeface="+mn-ea"/>
                  <a:cs typeface="Arial" panose="020B0604020202020204" pitchFamily="34" charset="0"/>
                </a:rPr>
                <a:t>%</a:t>
              </a:r>
              <a:endParaRPr kumimoji="0" lang="en-US" sz="1100" b="0" i="0" u="none" strike="noStrike" kern="1200" cap="none" spc="0" normalizeH="0" baseline="0" noProof="0">
                <a:ln>
                  <a:noFill/>
                </a:ln>
                <a:solidFill>
                  <a:srgbClr val="FE4B38">
                    <a:lumMod val="50000"/>
                  </a:srgbClr>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5269234-E202-4CB2-9DDA-8AD174BD1B0D}"/>
                </a:ext>
              </a:extLst>
            </p:cNvPr>
            <p:cNvSpPr txBox="1"/>
            <p:nvPr/>
          </p:nvSpPr>
          <p:spPr>
            <a:xfrm>
              <a:off x="499927" y="3311012"/>
              <a:ext cx="1243751" cy="430887"/>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E4B38">
                      <a:lumMod val="50000"/>
                    </a:srgbClr>
                  </a:solidFill>
                  <a:effectLst/>
                  <a:uLnTx/>
                  <a:uFillTx/>
                  <a:latin typeface="Arial" panose="020B0604020202020204" pitchFamily="34" charset="0"/>
                  <a:ea typeface="+mn-ea"/>
                  <a:cs typeface="Arial" panose="020B0604020202020204" pitchFamily="34" charset="0"/>
                </a:rPr>
                <a:t>Majority do not see as strength</a:t>
              </a:r>
              <a:endParaRPr kumimoji="0" lang="en-US" sz="1100" b="1" i="0" u="none" strike="noStrike" kern="1200" cap="none" spc="0" normalizeH="0" baseline="0" noProof="0" dirty="0">
                <a:ln>
                  <a:noFill/>
                </a:ln>
                <a:solidFill>
                  <a:srgbClr val="FE4B38">
                    <a:lumMod val="50000"/>
                  </a:srgbClr>
                </a:solidFill>
                <a:effectLst/>
                <a:uLnTx/>
                <a:uFillTx/>
                <a:latin typeface="Arial" panose="020B0604020202020204"/>
                <a:ea typeface="+mn-ea"/>
                <a:cs typeface="+mn-cs"/>
              </a:endParaRPr>
            </a:p>
          </p:txBody>
        </p:sp>
      </p:grpSp>
      <p:pic>
        <p:nvPicPr>
          <p:cNvPr id="34" name="Picture 3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73368"/>
            <a:ext cx="365760" cy="237744"/>
          </a:xfrm>
          <a:prstGeom prst="rect">
            <a:avLst/>
          </a:prstGeom>
        </p:spPr>
      </p:pic>
      <p:graphicFrame>
        <p:nvGraphicFramePr>
          <p:cNvPr id="23" name="Table 5">
            <a:extLst>
              <a:ext uri="{FF2B5EF4-FFF2-40B4-BE49-F238E27FC236}">
                <a16:creationId xmlns:a16="http://schemas.microsoft.com/office/drawing/2014/main" id="{82FFD5B7-B6D9-4469-9B1A-B02706CE5DD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0456036"/>
              </p:ext>
            </p:extLst>
          </p:nvPr>
        </p:nvGraphicFramePr>
        <p:xfrm>
          <a:off x="8494954" y="5476329"/>
          <a:ext cx="3308604" cy="518160"/>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a:r>
                        <a:rPr sz="1100" b="0">
                          <a:solidFill>
                            <a:srgbClr val="000000"/>
                          </a:solidFill>
                          <a:latin typeface="Arial"/>
                        </a:rPr>
                        <a:t>Business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a:r>
                        <a:rPr sz="1100" b="0">
                          <a:solidFill>
                            <a:srgbClr val="000000"/>
                          </a:solidFill>
                          <a:latin typeface="Arial"/>
                        </a:rPr>
                        <a:t>NGOs</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a:r>
                        <a:rPr sz="1100" b="0" dirty="0">
                          <a:solidFill>
                            <a:srgbClr val="000000"/>
                          </a:solidFill>
                          <a:latin typeface="Arial"/>
                        </a:rPr>
                        <a:t>Media</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sz="1100" b="1" dirty="0">
                          <a:solidFill>
                            <a:srgbClr val="000000"/>
                          </a:solidFill>
                          <a:latin typeface="Arial"/>
                        </a:rPr>
                        <a:t>Government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sp>
        <p:nvSpPr>
          <p:cNvPr id="24" name="Title 2">
            <a:extLst>
              <a:ext uri="{FF2B5EF4-FFF2-40B4-BE49-F238E27FC236}">
                <a16:creationId xmlns:a16="http://schemas.microsoft.com/office/drawing/2014/main" id="{F8D00574-54F3-439E-8DFD-024DC77A2EA7}"/>
              </a:ext>
              <a:ext uri="{C183D7F6-B498-43B3-948B-1728B52AA6E4}">
                <adec:decorative xmlns:adec="http://schemas.microsoft.com/office/drawing/2017/decorative" val="1"/>
              </a:ext>
            </a:extLst>
          </p:cNvPr>
          <p:cNvSpPr txBox="1">
            <a:spLocks/>
          </p:cNvSpPr>
          <p:nvPr/>
        </p:nvSpPr>
        <p:spPr>
          <a:xfrm>
            <a:off x="499927" y="489713"/>
            <a:ext cx="10896206" cy="840045"/>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en-US" dirty="0"/>
              <a:t>GOVERNMENT NOT SEEN AS ABLE TO </a:t>
            </a:r>
            <a:br>
              <a:rPr lang="en-US" dirty="0"/>
            </a:br>
            <a:r>
              <a:rPr lang="en-US" dirty="0"/>
              <a:t>SOLVE societal PROBLEMS  </a:t>
            </a:r>
          </a:p>
        </p:txBody>
      </p:sp>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nvPr>
        </p:nvSpPr>
        <p:spPr/>
        <p:txBody>
          <a:bodyPr/>
          <a:lstStyle/>
          <a:p>
            <a:r>
              <a:rPr sz="900" b="1">
                <a:solidFill>
                  <a:srgbClr val="A6A6A6"/>
                </a:solidFill>
              </a:rPr>
              <a:t>2022 Edelman Trust Barometer.</a:t>
            </a:r>
            <a:r>
              <a:rPr sz="900">
                <a:solidFill>
                  <a:srgbClr val="A6A6A6"/>
                </a:solidFill>
              </a:rPr>
              <a:t> CMP_ARE_[INS]. Thinking about [institution] as they are today, please indicate whether you consider each of the following dimensions to be one of their areas of strength or weakness. 5-point scale; top 2 box, strength. Question asked of half of the sample. General population, Canada.</a:t>
            </a:r>
            <a:endParaRPr lang="en-US"/>
          </a:p>
        </p:txBody>
      </p:sp>
    </p:spTree>
    <p:extLst>
      <p:ext uri="{BB962C8B-B14F-4D97-AF65-F5344CB8AC3E}">
        <p14:creationId xmlns:p14="http://schemas.microsoft.com/office/powerpoint/2010/main" val="188826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DBEE0B9-079B-4DD3-AD31-C8C60ED36C28}"/>
              </a:ext>
            </a:extLst>
          </p:cNvPr>
          <p:cNvSpPr>
            <a:spLocks noGrp="1"/>
          </p:cNvSpPr>
          <p:nvPr>
            <p:ph type="title"/>
          </p:nvPr>
        </p:nvSpPr>
        <p:spPr>
          <a:xfrm>
            <a:off x="365760" y="-525107"/>
            <a:ext cx="9824916" cy="716666"/>
          </a:xfrm>
        </p:spPr>
        <p:txBody>
          <a:bodyPr/>
          <a:lstStyle/>
          <a:p>
            <a:r>
              <a:rPr lang="en-US" sz="2400" dirty="0"/>
              <a:t>Increasing concerns</a:t>
            </a:r>
            <a:r>
              <a:rPr lang="en-US" sz="2400" baseline="0" dirty="0"/>
              <a:t> that they are being misled by societal leaders.</a:t>
            </a:r>
            <a:endParaRPr lang="en-US" sz="2400" dirty="0"/>
          </a:p>
        </p:txBody>
      </p:sp>
      <p:sp>
        <p:nvSpPr>
          <p:cNvPr id="37" name="Title 5">
            <a:extLst>
              <a:ext uri="{FF2B5EF4-FFF2-40B4-BE49-F238E27FC236}">
                <a16:creationId xmlns:a16="http://schemas.microsoft.com/office/drawing/2014/main" id="{176612D9-7CA1-4519-B699-9A8E9C6AA532}"/>
              </a:ext>
              <a:ext uri="{C183D7F6-B498-43B3-948B-1728B52AA6E4}">
                <adec:decorative xmlns:adec="http://schemas.microsoft.com/office/drawing/2017/decorative" val="1"/>
              </a:ext>
            </a:extLst>
          </p:cNvPr>
          <p:cNvSpPr txBox="1">
            <a:spLocks/>
          </p:cNvSpPr>
          <p:nvPr/>
        </p:nvSpPr>
        <p:spPr>
          <a:xfrm>
            <a:off x="465985" y="589542"/>
            <a:ext cx="10527224"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en-US" cap="none" dirty="0">
                <a:latin typeface="Arial"/>
                <a:ea typeface="+mn-ea"/>
                <a:cs typeface="+mn-cs"/>
              </a:rPr>
              <a:t>INCREASING CONCERNS THAT THEY ARE BEING </a:t>
            </a:r>
            <a:br>
              <a:rPr lang="en-US" cap="none" dirty="0">
                <a:latin typeface="Arial"/>
                <a:ea typeface="+mn-ea"/>
                <a:cs typeface="+mn-cs"/>
              </a:rPr>
            </a:br>
            <a:r>
              <a:rPr lang="en-US" cap="none" dirty="0">
                <a:latin typeface="Arial"/>
                <a:ea typeface="+mn-ea"/>
                <a:cs typeface="+mn-cs"/>
              </a:rPr>
              <a:t>MISLED BY SOCIETAL LEADERS</a:t>
            </a:r>
            <a:endParaRPr lang="en-US" dirty="0"/>
          </a:p>
        </p:txBody>
      </p:sp>
      <p:sp>
        <p:nvSpPr>
          <p:cNvPr id="7" name="Text Placeholder 6">
            <a:extLst>
              <a:ext uri="{FF2B5EF4-FFF2-40B4-BE49-F238E27FC236}">
                <a16:creationId xmlns:a16="http://schemas.microsoft.com/office/drawing/2014/main" id="{D00F5590-CF91-4CDE-83A8-6171BFCE544A}"/>
              </a:ext>
            </a:extLst>
          </p:cNvPr>
          <p:cNvSpPr>
            <a:spLocks noGrp="1"/>
          </p:cNvSpPr>
          <p:nvPr>
            <p:ph type="body" sz="quarter" idx="13"/>
          </p:nvPr>
        </p:nvSpPr>
        <p:spPr/>
        <p:txBody>
          <a:bodyPr/>
          <a:lstStyle/>
          <a:p>
            <a:pPr algn="l"/>
            <a:r>
              <a:rPr lang="en-US" sz="1600" b="0" dirty="0">
                <a:solidFill>
                  <a:srgbClr val="000000"/>
                </a:solidFill>
                <a:latin typeface="Arial"/>
              </a:rPr>
              <a:t>Per cent</a:t>
            </a:r>
            <a:r>
              <a:rPr sz="1600" b="0" dirty="0">
                <a:solidFill>
                  <a:srgbClr val="000000"/>
                </a:solidFill>
                <a:latin typeface="Arial"/>
              </a:rPr>
              <a:t> who worry, in Canada</a:t>
            </a:r>
            <a:endParaRPr lang="en-US" dirty="0"/>
          </a:p>
        </p:txBody>
      </p:sp>
      <p:grpSp>
        <p:nvGrpSpPr>
          <p:cNvPr id="9" name="Group 8" descr="This slide shows the percentage of Canadians who worry societal leaders are “are purposely trying to mislead people by saying things they know are false or gross exaggerations.” &#10;“Journalists and reporters” are at 61 %, up 12 points since last year.&#10;“Business leaders” are at 60 %, up 10 points since last year.&#10;“Government leaders” are at 58 %, up 12 points since last year. &#10;">
            <a:extLst>
              <a:ext uri="{FF2B5EF4-FFF2-40B4-BE49-F238E27FC236}">
                <a16:creationId xmlns:a16="http://schemas.microsoft.com/office/drawing/2014/main" id="{E9EEC447-FEE0-4427-BFD4-CBCEF684B5A3}"/>
              </a:ext>
            </a:extLst>
          </p:cNvPr>
          <p:cNvGrpSpPr/>
          <p:nvPr/>
        </p:nvGrpSpPr>
        <p:grpSpPr>
          <a:xfrm>
            <a:off x="541851" y="2493928"/>
            <a:ext cx="10583422" cy="2075974"/>
            <a:chOff x="541851" y="2493928"/>
            <a:chExt cx="10583422" cy="2075974"/>
          </a:xfrm>
        </p:grpSpPr>
        <p:sp>
          <p:nvSpPr>
            <p:cNvPr id="26" name="Text Placeholder 7">
              <a:extLst>
                <a:ext uri="{FF2B5EF4-FFF2-40B4-BE49-F238E27FC236}">
                  <a16:creationId xmlns:a16="http://schemas.microsoft.com/office/drawing/2014/main" id="{81C50105-3C0E-4F4C-ABFD-D971B7869F02}"/>
                </a:ext>
              </a:extLst>
            </p:cNvPr>
            <p:cNvSpPr txBox="1">
              <a:spLocks/>
            </p:cNvSpPr>
            <p:nvPr/>
          </p:nvSpPr>
          <p:spPr>
            <a:xfrm>
              <a:off x="751401" y="3934223"/>
              <a:ext cx="2903745" cy="56533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rPr>
                <a:t>Journalists and 
reporters</a:t>
              </a:r>
            </a:p>
          </p:txBody>
        </p:sp>
        <p:sp>
          <p:nvSpPr>
            <p:cNvPr id="30" name="Text Placeholder 11">
              <a:extLst>
                <a:ext uri="{FF2B5EF4-FFF2-40B4-BE49-F238E27FC236}">
                  <a16:creationId xmlns:a16="http://schemas.microsoft.com/office/drawing/2014/main" id="{3B505902-8ABB-4778-B5A5-837A90AD734B}"/>
                </a:ext>
              </a:extLst>
            </p:cNvPr>
            <p:cNvSpPr txBox="1">
              <a:spLocks/>
            </p:cNvSpPr>
            <p:nvPr/>
          </p:nvSpPr>
          <p:spPr>
            <a:xfrm>
              <a:off x="541851"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61</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ext Placeholder 7">
              <a:extLst>
                <a:ext uri="{FF2B5EF4-FFF2-40B4-BE49-F238E27FC236}">
                  <a16:creationId xmlns:a16="http://schemas.microsoft.com/office/drawing/2014/main" id="{6F142A50-12F8-47E6-8279-DFCD883617E3}"/>
                </a:ext>
              </a:extLst>
            </p:cNvPr>
            <p:cNvSpPr txBox="1">
              <a:spLocks/>
            </p:cNvSpPr>
            <p:nvPr/>
          </p:nvSpPr>
          <p:spPr>
            <a:xfrm>
              <a:off x="4780619" y="3934223"/>
              <a:ext cx="2302543" cy="63567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rPr>
                <a:t>Business leaders</a:t>
              </a:r>
            </a:p>
          </p:txBody>
        </p:sp>
        <p:sp>
          <p:nvSpPr>
            <p:cNvPr id="41" name="Text Placeholder 11">
              <a:extLst>
                <a:ext uri="{FF2B5EF4-FFF2-40B4-BE49-F238E27FC236}">
                  <a16:creationId xmlns:a16="http://schemas.microsoft.com/office/drawing/2014/main" id="{34C3F9D2-270F-41F3-BF73-0C103D2D3E3A}"/>
                </a:ext>
              </a:extLst>
            </p:cNvPr>
            <p:cNvSpPr txBox="1">
              <a:spLocks/>
            </p:cNvSpPr>
            <p:nvPr/>
          </p:nvSpPr>
          <p:spPr>
            <a:xfrm>
              <a:off x="4446723"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60</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Text Placeholder 7">
              <a:extLst>
                <a:ext uri="{FF2B5EF4-FFF2-40B4-BE49-F238E27FC236}">
                  <a16:creationId xmlns:a16="http://schemas.microsoft.com/office/drawing/2014/main" id="{20ABD12C-C1FE-4D5E-B56D-A333632C57FB}"/>
                </a:ext>
              </a:extLst>
            </p:cNvPr>
            <p:cNvSpPr txBox="1">
              <a:spLocks/>
            </p:cNvSpPr>
            <p:nvPr/>
          </p:nvSpPr>
          <p:spPr>
            <a:xfrm>
              <a:off x="8648445" y="3934223"/>
              <a:ext cx="2476828" cy="47895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rPr>
                <a:t>My country's 
government leaders</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47" name="Text Placeholder 11">
              <a:extLst>
                <a:ext uri="{FF2B5EF4-FFF2-40B4-BE49-F238E27FC236}">
                  <a16:creationId xmlns:a16="http://schemas.microsoft.com/office/drawing/2014/main" id="{1683EF26-2350-4FE8-B01F-13E0CF5432A1}"/>
                </a:ext>
              </a:extLst>
            </p:cNvPr>
            <p:cNvSpPr txBox="1">
              <a:spLocks/>
            </p:cNvSpPr>
            <p:nvPr/>
          </p:nvSpPr>
          <p:spPr>
            <a:xfrm>
              <a:off x="8376658"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0000" b="1" i="0" u="none" strike="noStrike" kern="1200" cap="none" spc="0" normalizeH="0" baseline="0" noProof="0" dirty="0">
                  <a:ln>
                    <a:noFill/>
                  </a:ln>
                  <a:solidFill>
                    <a:srgbClr val="000000"/>
                  </a:solidFill>
                  <a:effectLst/>
                  <a:uLnTx/>
                  <a:uFillTx/>
                  <a:latin typeface="Arial"/>
                  <a:ea typeface="+mn-ea"/>
                </a:rPr>
                <a:t>58</a:t>
              </a:r>
              <a:r>
                <a:rPr kumimoji="0" lang="en-US" sz="4000" b="1" i="0" u="none" strike="noStrike" kern="1200" cap="none" spc="0" normalizeH="0" baseline="0" noProof="0" dirty="0">
                  <a:ln>
                    <a:noFill/>
                  </a:ln>
                  <a:solidFill>
                    <a:srgbClr val="000000"/>
                  </a:solidFill>
                  <a:effectLst/>
                  <a:uLnTx/>
                  <a:uFillTx/>
                  <a:latin typeface="Arial"/>
                  <a:ea typeface="+mn-ea"/>
                </a:rPr>
                <a:t>%</a:t>
              </a:r>
              <a:endPar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52" name="Text Placeholder 7">
            <a:extLst>
              <a:ext uri="{FF2B5EF4-FFF2-40B4-BE49-F238E27FC236}">
                <a16:creationId xmlns:a16="http://schemas.microsoft.com/office/drawing/2014/main" id="{3855A0A2-C24B-48D9-B916-5D1D6051F630}"/>
              </a:ext>
              <a:ext uri="{C183D7F6-B498-43B3-948B-1728B52AA6E4}">
                <adec:decorative xmlns:adec="http://schemas.microsoft.com/office/drawing/2017/decorative" val="1"/>
              </a:ext>
            </a:extLst>
          </p:cNvPr>
          <p:cNvSpPr txBox="1">
            <a:spLocks/>
          </p:cNvSpPr>
          <p:nvPr/>
        </p:nvSpPr>
        <p:spPr>
          <a:xfrm>
            <a:off x="499928" y="4942066"/>
            <a:ext cx="11196772" cy="643510"/>
          </a:xfrm>
          <a:prstGeom prst="rect">
            <a:avLst/>
          </a:prstGeom>
        </p:spPr>
        <p:txBody>
          <a:bodyPr vert="horz" lIns="0" tIns="0" rIns="0" bIns="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are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rPr>
              <a:t>purposely trying to mislead people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by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rPr>
              <a:t>saying things they know are false or gross exaggerations</a:t>
            </a:r>
          </a:p>
        </p:txBody>
      </p:sp>
      <p:grpSp>
        <p:nvGrpSpPr>
          <p:cNvPr id="5" name="Group 4">
            <a:extLst>
              <a:ext uri="{FF2B5EF4-FFF2-40B4-BE49-F238E27FC236}">
                <a16:creationId xmlns:a16="http://schemas.microsoft.com/office/drawing/2014/main" id="{6557CA74-DA2C-4BFA-8B62-7E616B0F6CC3}"/>
              </a:ext>
              <a:ext uri="{C183D7F6-B498-43B3-948B-1728B52AA6E4}">
                <adec:decorative xmlns:adec="http://schemas.microsoft.com/office/drawing/2017/decorative" val="1"/>
              </a:ext>
            </a:extLst>
          </p:cNvPr>
          <p:cNvGrpSpPr/>
          <p:nvPr/>
        </p:nvGrpSpPr>
        <p:grpSpPr>
          <a:xfrm>
            <a:off x="0" y="1232811"/>
            <a:ext cx="11772671" cy="5498115"/>
            <a:chOff x="0" y="1232811"/>
            <a:chExt cx="11772671" cy="5498115"/>
          </a:xfrm>
        </p:grpSpPr>
        <p:grpSp>
          <p:nvGrpSpPr>
            <p:cNvPr id="4" name="Group 3">
              <a:extLst>
                <a:ext uri="{FF2B5EF4-FFF2-40B4-BE49-F238E27FC236}">
                  <a16:creationId xmlns:a16="http://schemas.microsoft.com/office/drawing/2014/main" id="{BC912DF8-850B-4B84-A561-2F4F39E93435}"/>
                </a:ext>
              </a:extLst>
            </p:cNvPr>
            <p:cNvGrpSpPr/>
            <p:nvPr/>
          </p:nvGrpSpPr>
          <p:grpSpPr>
            <a:xfrm>
              <a:off x="2692700" y="2574474"/>
              <a:ext cx="580925" cy="1252943"/>
              <a:chOff x="2692700" y="2574474"/>
              <a:chExt cx="580925" cy="1252943"/>
            </a:xfrm>
          </p:grpSpPr>
          <p:sp>
            <p:nvSpPr>
              <p:cNvPr id="38" name="Up Arrow 28">
                <a:extLst>
                  <a:ext uri="{FF2B5EF4-FFF2-40B4-BE49-F238E27FC236}">
                    <a16:creationId xmlns:a16="http://schemas.microsoft.com/office/drawing/2014/main" id="{81BD8A43-96EA-406C-9E9F-315847EB2C7B}"/>
                  </a:ext>
                </a:extLst>
              </p:cNvPr>
              <p:cNvSpPr>
                <a:spLocks noChangeAspect="1"/>
              </p:cNvSpPr>
              <p:nvPr/>
            </p:nvSpPr>
            <p:spPr>
              <a:xfrm>
                <a:off x="2731798"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Oval 39">
                <a:extLst>
                  <a:ext uri="{FF2B5EF4-FFF2-40B4-BE49-F238E27FC236}">
                    <a16:creationId xmlns:a16="http://schemas.microsoft.com/office/drawing/2014/main" id="{C5F9C3C2-4D1E-4AB2-8B59-8B73066F7639}"/>
                  </a:ext>
                </a:extLst>
              </p:cNvPr>
              <p:cNvSpPr/>
              <p:nvPr/>
            </p:nvSpPr>
            <p:spPr>
              <a:xfrm>
                <a:off x="2692700"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+12</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 name="Group 2">
              <a:extLst>
                <a:ext uri="{FF2B5EF4-FFF2-40B4-BE49-F238E27FC236}">
                  <a16:creationId xmlns:a16="http://schemas.microsoft.com/office/drawing/2014/main" id="{B4CA9380-F2EC-4A56-9CB7-290B8929BD4B}"/>
                </a:ext>
              </a:extLst>
            </p:cNvPr>
            <p:cNvGrpSpPr/>
            <p:nvPr/>
          </p:nvGrpSpPr>
          <p:grpSpPr>
            <a:xfrm>
              <a:off x="6622634" y="2574474"/>
              <a:ext cx="580925" cy="1252943"/>
              <a:chOff x="6622634" y="2574474"/>
              <a:chExt cx="580925" cy="1252943"/>
            </a:xfrm>
          </p:grpSpPr>
          <p:sp>
            <p:nvSpPr>
              <p:cNvPr id="43" name="Up Arrow 28">
                <a:extLst>
                  <a:ext uri="{FF2B5EF4-FFF2-40B4-BE49-F238E27FC236}">
                    <a16:creationId xmlns:a16="http://schemas.microsoft.com/office/drawing/2014/main" id="{291CD00A-EEB5-4126-B574-A871E42C7503}"/>
                  </a:ext>
                </a:extLst>
              </p:cNvPr>
              <p:cNvSpPr>
                <a:spLocks noChangeAspect="1"/>
              </p:cNvSpPr>
              <p:nvPr/>
            </p:nvSpPr>
            <p:spPr>
              <a:xfrm>
                <a:off x="6661732"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898B7E37-19F0-41F8-B9D8-3690F1469E00}"/>
                  </a:ext>
                </a:extLst>
              </p:cNvPr>
              <p:cNvSpPr/>
              <p:nvPr/>
            </p:nvSpPr>
            <p:spPr>
              <a:xfrm>
                <a:off x="6622634"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+10</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 name="Group 1">
              <a:extLst>
                <a:ext uri="{FF2B5EF4-FFF2-40B4-BE49-F238E27FC236}">
                  <a16:creationId xmlns:a16="http://schemas.microsoft.com/office/drawing/2014/main" id="{58D341C1-C472-48A0-8F48-9B121B7D42E2}"/>
                </a:ext>
              </a:extLst>
            </p:cNvPr>
            <p:cNvGrpSpPr/>
            <p:nvPr/>
          </p:nvGrpSpPr>
          <p:grpSpPr>
            <a:xfrm>
              <a:off x="10552569" y="2574474"/>
              <a:ext cx="580925" cy="1252943"/>
              <a:chOff x="10552569" y="2574474"/>
              <a:chExt cx="580925" cy="1252943"/>
            </a:xfrm>
          </p:grpSpPr>
          <p:sp>
            <p:nvSpPr>
              <p:cNvPr id="49" name="Up Arrow 28">
                <a:extLst>
                  <a:ext uri="{FF2B5EF4-FFF2-40B4-BE49-F238E27FC236}">
                    <a16:creationId xmlns:a16="http://schemas.microsoft.com/office/drawing/2014/main" id="{D97F7085-AB02-4426-9BAB-A75C67BE4129}"/>
                  </a:ext>
                </a:extLst>
              </p:cNvPr>
              <p:cNvSpPr>
                <a:spLocks noChangeAspect="1"/>
              </p:cNvSpPr>
              <p:nvPr/>
            </p:nvSpPr>
            <p:spPr>
              <a:xfrm>
                <a:off x="10591667"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Oval 50">
                <a:extLst>
                  <a:ext uri="{FF2B5EF4-FFF2-40B4-BE49-F238E27FC236}">
                    <a16:creationId xmlns:a16="http://schemas.microsoft.com/office/drawing/2014/main" id="{057779C8-401D-47B2-AAF2-F17EFC4B3456}"/>
                  </a:ext>
                </a:extLst>
              </p:cNvPr>
              <p:cNvSpPr/>
              <p:nvPr/>
            </p:nvSpPr>
            <p:spPr>
              <a:xfrm>
                <a:off x="10552569"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
+12</a:t>
                </a:r>
                <a:r>
                  <a:rPr kumimoji="0" lang="en-US" sz="1100" b="1" i="0" u="none" strike="noStrike" kern="1200" cap="none" spc="0" normalizeH="0" baseline="0" noProof="0">
                    <a:ln>
                      <a:noFill/>
                    </a:ln>
                    <a:solidFill>
                      <a:srgbClr val="000000"/>
                    </a:solidFill>
                    <a:effectLst/>
                    <a:uLnTx/>
                    <a:uFillTx/>
                    <a:latin typeface="Arial"/>
                    <a:ea typeface="+mn-ea"/>
                    <a:cs typeface="+mn-cs"/>
                  </a:rPr>
                  <a:t>pts</a:t>
                </a:r>
                <a:b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1" name="Group 30">
              <a:extLst>
                <a:ext uri="{FF2B5EF4-FFF2-40B4-BE49-F238E27FC236}">
                  <a16:creationId xmlns:a16="http://schemas.microsoft.com/office/drawing/2014/main" id="{17001683-9C72-4B03-A07C-D4550C690C88}"/>
                </a:ext>
              </a:extLst>
            </p:cNvPr>
            <p:cNvGrpSpPr/>
            <p:nvPr/>
          </p:nvGrpSpPr>
          <p:grpSpPr>
            <a:xfrm>
              <a:off x="10527313" y="1232811"/>
              <a:ext cx="1245358" cy="386639"/>
              <a:chOff x="7236345" y="-1055507"/>
              <a:chExt cx="1245358" cy="386639"/>
            </a:xfrm>
          </p:grpSpPr>
          <p:sp>
            <p:nvSpPr>
              <p:cNvPr id="32" name="Content Placeholder 20">
                <a:extLst>
                  <a:ext uri="{FF2B5EF4-FFF2-40B4-BE49-F238E27FC236}">
                    <a16:creationId xmlns:a16="http://schemas.microsoft.com/office/drawing/2014/main" id="{09CF5851-9C32-4279-B8F7-F1931B0DBCA3}"/>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Change, 2021 to 2022</a:t>
                </a:r>
              </a:p>
            </p:txBody>
          </p:sp>
          <p:cxnSp>
            <p:nvCxnSpPr>
              <p:cNvPr id="33" name="Straight Connector 32">
                <a:extLst>
                  <a:ext uri="{FF2B5EF4-FFF2-40B4-BE49-F238E27FC236}">
                    <a16:creationId xmlns:a16="http://schemas.microsoft.com/office/drawing/2014/main" id="{8A8FE3AB-06E2-4711-AE06-8FEE1E67C08C}"/>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2E0D2A7-6429-40D8-ADC6-268D911A798F}"/>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0C400F09-144C-4229-B69E-A820EA712519}"/>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7E1F499A-9F68-48BD-BE91-A51D585707F1}"/>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grpSp>
        <p:cxnSp>
          <p:nvCxnSpPr>
            <p:cNvPr id="29" name="Straight Connector 28">
              <a:extLst>
                <a:ext uri="{FF2B5EF4-FFF2-40B4-BE49-F238E27FC236}">
                  <a16:creationId xmlns:a16="http://schemas.microsoft.com/office/drawing/2014/main" id="{CE783C44-7811-4B36-8379-05F86D24C9FD}"/>
                </a:ext>
              </a:extLst>
            </p:cNvPr>
            <p:cNvCxnSpPr>
              <a:cxnSpLocks/>
            </p:cNvCxnSpPr>
            <p:nvPr/>
          </p:nvCxnSpPr>
          <p:spPr>
            <a:xfrm>
              <a:off x="499926" y="6064531"/>
              <a:ext cx="111967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D76AD7-FE7D-4526-8301-DF97C1264ED9}"/>
                </a:ext>
              </a:extLst>
            </p:cNvPr>
            <p:cNvCxnSpPr>
              <a:cxnSpLocks/>
            </p:cNvCxnSpPr>
            <p:nvPr/>
          </p:nvCxnSpPr>
          <p:spPr>
            <a:xfrm>
              <a:off x="499926" y="1864916"/>
              <a:ext cx="111967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52" descr="CA.png"/>
            <p:cNvPicPr>
              <a:picLocks noChangeAspect="1"/>
            </p:cNvPicPr>
            <p:nvPr/>
          </p:nvPicPr>
          <p:blipFill>
            <a:blip r:embed="rId3"/>
            <a:stretch>
              <a:fillRect/>
            </a:stretch>
          </p:blipFill>
          <p:spPr>
            <a:xfrm>
              <a:off x="0" y="6493182"/>
              <a:ext cx="365760" cy="237744"/>
            </a:xfrm>
            <a:prstGeom prst="rect">
              <a:avLst/>
            </a:prstGeom>
          </p:spPr>
        </p:pic>
      </p:grpSp>
      <p:sp>
        <p:nvSpPr>
          <p:cNvPr id="8" name="Text Placeholder 7">
            <a:extLst>
              <a:ext uri="{FF2B5EF4-FFF2-40B4-BE49-F238E27FC236}">
                <a16:creationId xmlns:a16="http://schemas.microsoft.com/office/drawing/2014/main" id="{19B1CD62-C136-4991-BBCC-CDFF5E16014E}"/>
              </a:ext>
            </a:extLst>
          </p:cNvPr>
          <p:cNvSpPr>
            <a:spLocks noGrp="1"/>
          </p:cNvSpPr>
          <p:nvPr>
            <p:ph type="body" sz="quarter" idx="14"/>
          </p:nvPr>
        </p:nvSpPr>
        <p:spPr/>
        <p:txBody>
          <a:bodyPr/>
          <a:lstStyle/>
          <a:p>
            <a:r>
              <a:rPr sz="900" b="1" dirty="0">
                <a:solidFill>
                  <a:srgbClr val="A6A6A6"/>
                </a:solidFill>
              </a:rPr>
              <a:t>2022 Edelman Trust Barometer.</a:t>
            </a:r>
            <a:r>
              <a:rPr sz="900" dirty="0">
                <a:solidFill>
                  <a:srgbClr val="A6A6A6"/>
                </a:solidFill>
              </a:rPr>
              <a:t> POP_EMO. Some people say they worry about many things while others say they have few concerns. We are interested in what you worry about. Specifically, how much do you worry about each of the following? 9-point scale; top 4 box, worry. Attributes shown to half of the sample. General population, Canada.</a:t>
            </a:r>
            <a:endParaRPr lang="en-US" dirty="0"/>
          </a:p>
        </p:txBody>
      </p:sp>
    </p:spTree>
    <p:extLst>
      <p:ext uri="{BB962C8B-B14F-4D97-AF65-F5344CB8AC3E}">
        <p14:creationId xmlns:p14="http://schemas.microsoft.com/office/powerpoint/2010/main" val="206028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282bb70363944537c775bf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ANALYSISITEMTITLE" val="0969fcbe-45d2-4388-bb3d-d1d4f353ff15"/>
  <p:tag name="ORIGINALTEXT" val="HEAR_TIME1: ZERO. IF I SEE IT ONCE, I WILL ASSUME IT IS TRUE (1) - When you see a new piece of information or a news story in each of the following information sources, how many times do you need to see it or hear it repeated in that same type of information source before you believe it is really true?  "/>
</p:tagLst>
</file>

<file path=ppt/theme/theme1.xml><?xml version="1.0" encoding="utf-8"?>
<a:theme xmlns:a="http://schemas.openxmlformats.org/drawingml/2006/main" name="4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7A49C1B408047A7EDAD7D491209A6" ma:contentTypeVersion="16" ma:contentTypeDescription="Create a new document." ma:contentTypeScope="" ma:versionID="bb5b313545355cb13f04ed8b0460c3b1">
  <xsd:schema xmlns:xsd="http://www.w3.org/2001/XMLSchema" xmlns:xs="http://www.w3.org/2001/XMLSchema" xmlns:p="http://schemas.microsoft.com/office/2006/metadata/properties" xmlns:ns2="99c1c859-5bb2-4f1b-a347-f8d3b444580b" xmlns:ns3="f84e4498-df7d-4f98-9b27-a707fb6b254e" targetNamespace="http://schemas.microsoft.com/office/2006/metadata/properties" ma:root="true" ma:fieldsID="8be8b3496130061034e7b710cde17b02" ns2:_="" ns3:_="">
    <xsd:import namespace="99c1c859-5bb2-4f1b-a347-f8d3b444580b"/>
    <xsd:import namespace="f84e4498-df7d-4f98-9b27-a707fb6b25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1c859-5bb2-4f1b-a347-f8d3b44458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b09575-d76b-43dd-9bd8-596ae673ba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e4498-df7d-4f98-9b27-a707fb6b25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2c563f-9f50-4f54-9486-928f1ae1c9cb}" ma:internalName="TaxCatchAll" ma:showField="CatchAllData" ma:web="f84e4498-df7d-4f98-9b27-a707fb6b2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84e4498-df7d-4f98-9b27-a707fb6b254e">
      <UserInfo>
        <DisplayName>EDEL TO Trust</DisplayName>
        <AccountId>7</AccountId>
        <AccountType/>
      </UserInfo>
      <UserInfo>
        <DisplayName>Kimmel, Lisa</DisplayName>
        <AccountId>154</AccountId>
        <AccountType/>
      </UserInfo>
      <UserInfo>
        <DisplayName>Evans, Scott</DisplayName>
        <AccountId>71</AccountId>
        <AccountType/>
      </UserInfo>
      <UserInfo>
        <DisplayName>Boyd (Freedman), Bianca</DisplayName>
        <AccountId>172</AccountId>
        <AccountType/>
      </UserInfo>
      <UserInfo>
        <DisplayName>Ronson, Stephanie</DisplayName>
        <AccountId>28</AccountId>
        <AccountType/>
      </UserInfo>
      <UserInfo>
        <DisplayName>Spoore, Megan</DisplayName>
        <AccountId>246</AccountId>
        <AccountType/>
      </UserInfo>
      <UserInfo>
        <DisplayName>Nadeau, Sophie</DisplayName>
        <AccountId>25</AccountId>
        <AccountType/>
      </UserInfo>
      <UserInfo>
        <DisplayName>Hunter, Emily</DisplayName>
        <AccountId>271</AccountId>
        <AccountType/>
      </UserInfo>
      <UserInfo>
        <DisplayName>Wiseman, Carly</DisplayName>
        <AccountId>132</AccountId>
        <AccountType/>
      </UserInfo>
    </SharedWithUsers>
    <TaxCatchAll xmlns="f84e4498-df7d-4f98-9b27-a707fb6b254e" xsi:nil="true"/>
    <lcf76f155ced4ddcb4097134ff3c332f xmlns="99c1c859-5bb2-4f1b-a347-f8d3b44458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5F1403-AF66-4505-AF7F-9079E50E0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1c859-5bb2-4f1b-a347-f8d3b444580b"/>
    <ds:schemaRef ds:uri="f84e4498-df7d-4f98-9b27-a707fb6b2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6B0961-8B58-4C6E-8239-9255EB82AA9D}">
  <ds:schemaRefs>
    <ds:schemaRef ds:uri="http://schemas.microsoft.com/sharepoint/v3/contenttype/forms"/>
  </ds:schemaRefs>
</ds:datastoreItem>
</file>

<file path=customXml/itemProps3.xml><?xml version="1.0" encoding="utf-8"?>
<ds:datastoreItem xmlns:ds="http://schemas.openxmlformats.org/officeDocument/2006/customXml" ds:itemID="{EF423553-E95B-4F29-9978-9D459225082E}">
  <ds:schemaRefs>
    <ds:schemaRef ds:uri="http://schemas.microsoft.com/office/infopath/2007/PartnerControls"/>
    <ds:schemaRef ds:uri="f84e4498-df7d-4f98-9b27-a707fb6b254e"/>
    <ds:schemaRef ds:uri="http://schemas.openxmlformats.org/package/2006/metadata/core-properties"/>
    <ds:schemaRef ds:uri="99c1c859-5bb2-4f1b-a347-f8d3b444580b"/>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316</TotalTime>
  <Words>4466</Words>
  <Application>Microsoft Office PowerPoint</Application>
  <PresentationFormat>Widescreen</PresentationFormat>
  <Paragraphs>613</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Helvetica</vt:lpstr>
      <vt:lpstr>Helvetica Bold Oblique</vt:lpstr>
      <vt:lpstr>Helvetica Light</vt:lpstr>
      <vt:lpstr>Helvetica Oblique</vt:lpstr>
      <vt:lpstr>NeueHaasGroteskDisp Pro</vt:lpstr>
      <vt:lpstr>Segoe UI</vt:lpstr>
      <vt:lpstr>Wingdings</vt:lpstr>
      <vt:lpstr>4_2022 TRUST MASTER</vt:lpstr>
      <vt:lpstr>5_2022 TRUST MASTER</vt:lpstr>
      <vt:lpstr>2022 Edelman Trust Barometer for Canada – CSPS Event on May 24, 2022.</vt:lpstr>
      <vt:lpstr>2022 Edelman Trust Barometer. </vt:lpstr>
      <vt:lpstr>Trust in Canada Remains Stable.</vt:lpstr>
      <vt:lpstr>My employer only trusted institution.</vt:lpstr>
      <vt:lpstr>Persistent societal fears in Canada.</vt:lpstr>
      <vt:lpstr>Trust in social hits new low.</vt:lpstr>
      <vt:lpstr>Government and media seen as divisive.</vt:lpstr>
      <vt:lpstr>Government not seen as able to solve societal problems.</vt:lpstr>
      <vt:lpstr>Increasing concerns that they are being misled by societal leaders.</vt:lpstr>
      <vt:lpstr>Societal tension amidst lack of civil debate.</vt:lpstr>
      <vt:lpstr>Societal leaders distrusted.</vt:lpstr>
      <vt:lpstr>My employer communications most believable </vt:lpstr>
      <vt:lpstr>Business and government must come together to move society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Canadian Edelman Trust Barometer</dc:title>
  <dc:creator>Hunter, Emily</dc:creator>
  <cp:lastModifiedBy>Kym Shumsky</cp:lastModifiedBy>
  <cp:revision>28</cp:revision>
  <cp:lastPrinted>2021-12-17T15:01:07Z</cp:lastPrinted>
  <dcterms:created xsi:type="dcterms:W3CDTF">2021-11-29T17:26:41Z</dcterms:created>
  <dcterms:modified xsi:type="dcterms:W3CDTF">2022-05-16T21:00:32Z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0x0101008247A49C1B408047A7EDAD7D491209A6</vt:lpwstr>
  </property>
</Properties>
</file>