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4.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6.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8.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9.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0.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2.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3.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14.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notesSlides/notesSlide15.xml" ContentType="application/vnd.openxmlformats-officedocument.presentationml.notesSlide+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16.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17.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18.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9.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0.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notesSlides/notesSlide21.xml" ContentType="application/vnd.openxmlformats-officedocument.presentationml.notesSlide+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22.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23.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notesSlides/notesSlide24.xml" ContentType="application/vnd.openxmlformats-officedocument.presentationml.notesSl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notesSlides/notesSlide25.xml" ContentType="application/vnd.openxmlformats-officedocument.presentationml.notesSlide+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30" r:id="rId3"/>
    <p:sldId id="332" r:id="rId4"/>
    <p:sldId id="308" r:id="rId5"/>
    <p:sldId id="320" r:id="rId6"/>
    <p:sldId id="267" r:id="rId7"/>
    <p:sldId id="279" r:id="rId8"/>
    <p:sldId id="309" r:id="rId9"/>
    <p:sldId id="273" r:id="rId10"/>
    <p:sldId id="275" r:id="rId11"/>
    <p:sldId id="266" r:id="rId12"/>
    <p:sldId id="304" r:id="rId13"/>
    <p:sldId id="314" r:id="rId14"/>
    <p:sldId id="315" r:id="rId15"/>
    <p:sldId id="316" r:id="rId16"/>
    <p:sldId id="317" r:id="rId17"/>
    <p:sldId id="323" r:id="rId18"/>
    <p:sldId id="271" r:id="rId19"/>
    <p:sldId id="324" r:id="rId20"/>
    <p:sldId id="325" r:id="rId21"/>
    <p:sldId id="326" r:id="rId22"/>
    <p:sldId id="287" r:id="rId23"/>
    <p:sldId id="327" r:id="rId24"/>
    <p:sldId id="277" r:id="rId25"/>
    <p:sldId id="289" r:id="rId26"/>
    <p:sldId id="310" r:id="rId27"/>
    <p:sldId id="312" r:id="rId28"/>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12" autoAdjust="0"/>
    <p:restoredTop sz="94759" autoAdjust="0"/>
  </p:normalViewPr>
  <p:slideViewPr>
    <p:cSldViewPr showGuides="1">
      <p:cViewPr varScale="1">
        <p:scale>
          <a:sx n="38" d="100"/>
          <a:sy n="38" d="100"/>
        </p:scale>
        <p:origin x="450" y="54"/>
      </p:cViewPr>
      <p:guideLst>
        <p:guide orient="horz" pos="2160"/>
        <p:guide orient="horz" pos="482"/>
        <p:guide orient="horz" pos="300"/>
        <p:guide orient="horz" pos="572"/>
        <p:guide pos="2880"/>
        <p:guide pos="499"/>
      </p:guideLst>
    </p:cSldViewPr>
  </p:slideViewPr>
  <p:outlineViewPr>
    <p:cViewPr>
      <p:scale>
        <a:sx n="33" d="100"/>
        <a:sy n="33" d="100"/>
      </p:scale>
      <p:origin x="0" y="-288"/>
    </p:cViewPr>
  </p:outlin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2019-02-06</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2019-02-06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649063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299551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2764915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855374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586870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379943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2829305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51264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646239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19</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1724167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22</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23</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24</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25</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27</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290592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52535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3219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2172380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80743816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410617413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r>
              <a:rPr lang="en-CA" sz="1200" baseline="0"/>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422115114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 id="2147483672" r:id="rId11"/>
  </p:sldLayoutIdLst>
  <p:transition/>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tags" Target="../tags/tag96.xml"/><Relationship Id="rId3" Type="http://schemas.openxmlformats.org/officeDocument/2006/relationships/tags" Target="../tags/tag91.xml"/><Relationship Id="rId7" Type="http://schemas.openxmlformats.org/officeDocument/2006/relationships/tags" Target="../tags/tag95.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notesSlide" Target="../notesSlides/notesSlide10.xml"/><Relationship Id="rId5" Type="http://schemas.openxmlformats.org/officeDocument/2006/relationships/tags" Target="../tags/tag93.xml"/><Relationship Id="rId10" Type="http://schemas.openxmlformats.org/officeDocument/2006/relationships/slideLayout" Target="../slideLayouts/slideLayout3.xml"/><Relationship Id="rId4" Type="http://schemas.openxmlformats.org/officeDocument/2006/relationships/tags" Target="../tags/tag92.xml"/><Relationship Id="rId9" Type="http://schemas.openxmlformats.org/officeDocument/2006/relationships/tags" Target="../tags/tag97.xml"/></Relationships>
</file>

<file path=ppt/slides/_rels/slide11.xml.rels><?xml version="1.0" encoding="UTF-8" standalone="yes"?>
<Relationships xmlns="http://schemas.openxmlformats.org/package/2006/relationships"><Relationship Id="rId8" Type="http://schemas.openxmlformats.org/officeDocument/2006/relationships/tags" Target="../tags/tag105.xml"/><Relationship Id="rId3" Type="http://schemas.openxmlformats.org/officeDocument/2006/relationships/tags" Target="../tags/tag100.xml"/><Relationship Id="rId7" Type="http://schemas.openxmlformats.org/officeDocument/2006/relationships/tags" Target="../tags/tag10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5" Type="http://schemas.openxmlformats.org/officeDocument/2006/relationships/tags" Target="../tags/tag102.xml"/><Relationship Id="rId10" Type="http://schemas.openxmlformats.org/officeDocument/2006/relationships/notesSlide" Target="../notesSlides/notesSlide11.xml"/><Relationship Id="rId4" Type="http://schemas.openxmlformats.org/officeDocument/2006/relationships/tags" Target="../tags/tag101.xml"/><Relationship Id="rId9"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tags" Target="../tags/tag113.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notesSlide" Target="../notesSlides/notesSlide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slideLayout" Target="../slideLayouts/slideLayout3.xml"/><Relationship Id="rId5" Type="http://schemas.openxmlformats.org/officeDocument/2006/relationships/tags" Target="../tags/tag110.xml"/><Relationship Id="rId10" Type="http://schemas.openxmlformats.org/officeDocument/2006/relationships/tags" Target="../tags/tag115.xml"/><Relationship Id="rId4" Type="http://schemas.openxmlformats.org/officeDocument/2006/relationships/tags" Target="../tags/tag109.xml"/><Relationship Id="rId9" Type="http://schemas.openxmlformats.org/officeDocument/2006/relationships/tags" Target="../tags/tag114.xml"/></Relationships>
</file>

<file path=ppt/slides/_rels/slide13.xml.rels><?xml version="1.0" encoding="UTF-8" standalone="yes"?>
<Relationships xmlns="http://schemas.openxmlformats.org/package/2006/relationships"><Relationship Id="rId13" Type="http://schemas.openxmlformats.org/officeDocument/2006/relationships/tags" Target="../tags/tag128.xml"/><Relationship Id="rId18" Type="http://schemas.openxmlformats.org/officeDocument/2006/relationships/tags" Target="../tags/tag133.xml"/><Relationship Id="rId26" Type="http://schemas.openxmlformats.org/officeDocument/2006/relationships/tags" Target="../tags/tag141.xml"/><Relationship Id="rId39" Type="http://schemas.openxmlformats.org/officeDocument/2006/relationships/tags" Target="../tags/tag154.xml"/><Relationship Id="rId21" Type="http://schemas.openxmlformats.org/officeDocument/2006/relationships/tags" Target="../tags/tag136.xml"/><Relationship Id="rId34" Type="http://schemas.openxmlformats.org/officeDocument/2006/relationships/tags" Target="../tags/tag149.xml"/><Relationship Id="rId42" Type="http://schemas.openxmlformats.org/officeDocument/2006/relationships/tags" Target="../tags/tag157.xml"/><Relationship Id="rId47" Type="http://schemas.openxmlformats.org/officeDocument/2006/relationships/tags" Target="../tags/tag162.xml"/><Relationship Id="rId50" Type="http://schemas.openxmlformats.org/officeDocument/2006/relationships/image" Target="../media/image9.emf"/><Relationship Id="rId55" Type="http://schemas.openxmlformats.org/officeDocument/2006/relationships/image" Target="../media/image14.emf"/><Relationship Id="rId7" Type="http://schemas.openxmlformats.org/officeDocument/2006/relationships/tags" Target="../tags/tag122.xml"/><Relationship Id="rId12" Type="http://schemas.openxmlformats.org/officeDocument/2006/relationships/tags" Target="../tags/tag127.xml"/><Relationship Id="rId17" Type="http://schemas.openxmlformats.org/officeDocument/2006/relationships/tags" Target="../tags/tag132.xml"/><Relationship Id="rId25" Type="http://schemas.openxmlformats.org/officeDocument/2006/relationships/tags" Target="../tags/tag140.xml"/><Relationship Id="rId33" Type="http://schemas.openxmlformats.org/officeDocument/2006/relationships/tags" Target="../tags/tag148.xml"/><Relationship Id="rId38" Type="http://schemas.openxmlformats.org/officeDocument/2006/relationships/tags" Target="../tags/tag153.xml"/><Relationship Id="rId46" Type="http://schemas.openxmlformats.org/officeDocument/2006/relationships/tags" Target="../tags/tag161.xml"/><Relationship Id="rId2" Type="http://schemas.openxmlformats.org/officeDocument/2006/relationships/tags" Target="../tags/tag117.xml"/><Relationship Id="rId16" Type="http://schemas.openxmlformats.org/officeDocument/2006/relationships/tags" Target="../tags/tag131.xml"/><Relationship Id="rId20" Type="http://schemas.openxmlformats.org/officeDocument/2006/relationships/tags" Target="../tags/tag135.xml"/><Relationship Id="rId29" Type="http://schemas.openxmlformats.org/officeDocument/2006/relationships/tags" Target="../tags/tag144.xml"/><Relationship Id="rId41" Type="http://schemas.openxmlformats.org/officeDocument/2006/relationships/tags" Target="../tags/tag156.xml"/><Relationship Id="rId54" Type="http://schemas.openxmlformats.org/officeDocument/2006/relationships/image" Target="../media/image13.emf"/><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tags" Target="../tags/tag126.xml"/><Relationship Id="rId24" Type="http://schemas.openxmlformats.org/officeDocument/2006/relationships/tags" Target="../tags/tag139.xml"/><Relationship Id="rId32" Type="http://schemas.openxmlformats.org/officeDocument/2006/relationships/tags" Target="../tags/tag147.xml"/><Relationship Id="rId37" Type="http://schemas.openxmlformats.org/officeDocument/2006/relationships/tags" Target="../tags/tag152.xml"/><Relationship Id="rId40" Type="http://schemas.openxmlformats.org/officeDocument/2006/relationships/tags" Target="../tags/tag155.xml"/><Relationship Id="rId45" Type="http://schemas.openxmlformats.org/officeDocument/2006/relationships/tags" Target="../tags/tag160.xml"/><Relationship Id="rId53" Type="http://schemas.openxmlformats.org/officeDocument/2006/relationships/image" Target="../media/image12.emf"/><Relationship Id="rId58" Type="http://schemas.openxmlformats.org/officeDocument/2006/relationships/image" Target="../media/image17.emf"/><Relationship Id="rId5" Type="http://schemas.openxmlformats.org/officeDocument/2006/relationships/tags" Target="../tags/tag120.xml"/><Relationship Id="rId15" Type="http://schemas.openxmlformats.org/officeDocument/2006/relationships/tags" Target="../tags/tag130.xml"/><Relationship Id="rId23" Type="http://schemas.openxmlformats.org/officeDocument/2006/relationships/tags" Target="../tags/tag138.xml"/><Relationship Id="rId28" Type="http://schemas.openxmlformats.org/officeDocument/2006/relationships/tags" Target="../tags/tag143.xml"/><Relationship Id="rId36" Type="http://schemas.openxmlformats.org/officeDocument/2006/relationships/tags" Target="../tags/tag151.xml"/><Relationship Id="rId49" Type="http://schemas.openxmlformats.org/officeDocument/2006/relationships/notesSlide" Target="../notesSlides/notesSlide13.xml"/><Relationship Id="rId57" Type="http://schemas.openxmlformats.org/officeDocument/2006/relationships/image" Target="../media/image16.emf"/><Relationship Id="rId10" Type="http://schemas.openxmlformats.org/officeDocument/2006/relationships/tags" Target="../tags/tag125.xml"/><Relationship Id="rId19" Type="http://schemas.openxmlformats.org/officeDocument/2006/relationships/tags" Target="../tags/tag134.xml"/><Relationship Id="rId31" Type="http://schemas.openxmlformats.org/officeDocument/2006/relationships/tags" Target="../tags/tag146.xml"/><Relationship Id="rId44" Type="http://schemas.openxmlformats.org/officeDocument/2006/relationships/tags" Target="../tags/tag159.xml"/><Relationship Id="rId52" Type="http://schemas.openxmlformats.org/officeDocument/2006/relationships/image" Target="../media/image11.emf"/><Relationship Id="rId4" Type="http://schemas.openxmlformats.org/officeDocument/2006/relationships/tags" Target="../tags/tag119.xml"/><Relationship Id="rId9" Type="http://schemas.openxmlformats.org/officeDocument/2006/relationships/tags" Target="../tags/tag124.xml"/><Relationship Id="rId14" Type="http://schemas.openxmlformats.org/officeDocument/2006/relationships/tags" Target="../tags/tag129.xml"/><Relationship Id="rId22" Type="http://schemas.openxmlformats.org/officeDocument/2006/relationships/tags" Target="../tags/tag137.xml"/><Relationship Id="rId27" Type="http://schemas.openxmlformats.org/officeDocument/2006/relationships/tags" Target="../tags/tag142.xml"/><Relationship Id="rId30" Type="http://schemas.openxmlformats.org/officeDocument/2006/relationships/tags" Target="../tags/tag145.xml"/><Relationship Id="rId35" Type="http://schemas.openxmlformats.org/officeDocument/2006/relationships/tags" Target="../tags/tag150.xml"/><Relationship Id="rId43" Type="http://schemas.openxmlformats.org/officeDocument/2006/relationships/tags" Target="../tags/tag158.xml"/><Relationship Id="rId48" Type="http://schemas.openxmlformats.org/officeDocument/2006/relationships/slideLayout" Target="../slideLayouts/slideLayout3.xml"/><Relationship Id="rId56" Type="http://schemas.openxmlformats.org/officeDocument/2006/relationships/image" Target="../media/image15.emf"/><Relationship Id="rId8" Type="http://schemas.openxmlformats.org/officeDocument/2006/relationships/tags" Target="../tags/tag123.xml"/><Relationship Id="rId51" Type="http://schemas.openxmlformats.org/officeDocument/2006/relationships/image" Target="../media/image10.emf"/><Relationship Id="rId3" Type="http://schemas.openxmlformats.org/officeDocument/2006/relationships/tags" Target="../tags/tag118.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65.xml"/><Relationship Id="rId7" Type="http://schemas.openxmlformats.org/officeDocument/2006/relationships/tags" Target="../tags/tag169.xml"/><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tags" Target="../tags/tag177.xml"/><Relationship Id="rId3" Type="http://schemas.openxmlformats.org/officeDocument/2006/relationships/tags" Target="../tags/tag172.xml"/><Relationship Id="rId7" Type="http://schemas.openxmlformats.org/officeDocument/2006/relationships/tags" Target="../tags/tag176.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10" Type="http://schemas.openxmlformats.org/officeDocument/2006/relationships/notesSlide" Target="../notesSlides/notesSlide15.xml"/><Relationship Id="rId4" Type="http://schemas.openxmlformats.org/officeDocument/2006/relationships/tags" Target="../tags/tag173.xml"/><Relationship Id="rId9"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80.xml"/><Relationship Id="rId7" Type="http://schemas.openxmlformats.org/officeDocument/2006/relationships/tags" Target="../tags/tag184.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192.xml"/><Relationship Id="rId13" Type="http://schemas.openxmlformats.org/officeDocument/2006/relationships/image" Target="../media/image18.emf"/><Relationship Id="rId3" Type="http://schemas.openxmlformats.org/officeDocument/2006/relationships/tags" Target="../tags/tag187.xml"/><Relationship Id="rId7" Type="http://schemas.openxmlformats.org/officeDocument/2006/relationships/tags" Target="../tags/tag191.xml"/><Relationship Id="rId12" Type="http://schemas.openxmlformats.org/officeDocument/2006/relationships/notesSlide" Target="../notesSlides/notesSlide17.xml"/><Relationship Id="rId17" Type="http://schemas.openxmlformats.org/officeDocument/2006/relationships/image" Target="../media/image22.emf"/><Relationship Id="rId2" Type="http://schemas.openxmlformats.org/officeDocument/2006/relationships/tags" Target="../tags/tag186.xml"/><Relationship Id="rId16" Type="http://schemas.openxmlformats.org/officeDocument/2006/relationships/image" Target="../media/image21.emf"/><Relationship Id="rId1" Type="http://schemas.openxmlformats.org/officeDocument/2006/relationships/tags" Target="../tags/tag185.xml"/><Relationship Id="rId6" Type="http://schemas.openxmlformats.org/officeDocument/2006/relationships/tags" Target="../tags/tag190.xml"/><Relationship Id="rId11" Type="http://schemas.openxmlformats.org/officeDocument/2006/relationships/slideLayout" Target="../slideLayouts/slideLayout10.xml"/><Relationship Id="rId5" Type="http://schemas.openxmlformats.org/officeDocument/2006/relationships/tags" Target="../tags/tag189.xml"/><Relationship Id="rId15" Type="http://schemas.openxmlformats.org/officeDocument/2006/relationships/image" Target="../media/image20.emf"/><Relationship Id="rId10" Type="http://schemas.openxmlformats.org/officeDocument/2006/relationships/tags" Target="../tags/tag194.xml"/><Relationship Id="rId4" Type="http://schemas.openxmlformats.org/officeDocument/2006/relationships/tags" Target="../tags/tag188.xml"/><Relationship Id="rId9" Type="http://schemas.openxmlformats.org/officeDocument/2006/relationships/tags" Target="../tags/tag193.xml"/><Relationship Id="rId14" Type="http://schemas.openxmlformats.org/officeDocument/2006/relationships/image" Target="../media/image19.emf"/></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97.xml"/><Relationship Id="rId7" Type="http://schemas.openxmlformats.org/officeDocument/2006/relationships/tags" Target="../tags/tag201.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5" Type="http://schemas.openxmlformats.org/officeDocument/2006/relationships/tags" Target="../tags/tag199.xml"/><Relationship Id="rId10" Type="http://schemas.openxmlformats.org/officeDocument/2006/relationships/image" Target="../media/image18.emf"/><Relationship Id="rId4" Type="http://schemas.openxmlformats.org/officeDocument/2006/relationships/tags" Target="../tags/tag198.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204.xml"/><Relationship Id="rId7" Type="http://schemas.openxmlformats.org/officeDocument/2006/relationships/slideLayout" Target="../slideLayouts/slideLayout3.xml"/><Relationship Id="rId2" Type="http://schemas.openxmlformats.org/officeDocument/2006/relationships/tags" Target="../tags/tag203.xml"/><Relationship Id="rId1" Type="http://schemas.openxmlformats.org/officeDocument/2006/relationships/tags" Target="../tags/tag202.xml"/><Relationship Id="rId6" Type="http://schemas.openxmlformats.org/officeDocument/2006/relationships/tags" Target="../tags/tag207.xml"/><Relationship Id="rId5" Type="http://schemas.openxmlformats.org/officeDocument/2006/relationships/tags" Target="../tags/tag206.xml"/><Relationship Id="rId4" Type="http://schemas.openxmlformats.org/officeDocument/2006/relationships/tags" Target="../tags/tag205.xml"/><Relationship Id="rId9" Type="http://schemas.openxmlformats.org/officeDocument/2006/relationships/image" Target="../media/image18.emf"/></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10.xml"/><Relationship Id="rId7" Type="http://schemas.openxmlformats.org/officeDocument/2006/relationships/tags" Target="../tags/tag214.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5" Type="http://schemas.openxmlformats.org/officeDocument/2006/relationships/tags" Target="../tags/tag212.xml"/><Relationship Id="rId10" Type="http://schemas.openxmlformats.org/officeDocument/2006/relationships/image" Target="../media/image19.emf"/><Relationship Id="rId4" Type="http://schemas.openxmlformats.org/officeDocument/2006/relationships/tags" Target="../tags/tag211.xml"/><Relationship Id="rId9"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17.xml"/><Relationship Id="rId7" Type="http://schemas.openxmlformats.org/officeDocument/2006/relationships/tags" Target="../tags/tag221.xml"/><Relationship Id="rId2" Type="http://schemas.openxmlformats.org/officeDocument/2006/relationships/tags" Target="../tags/tag216.xml"/><Relationship Id="rId1" Type="http://schemas.openxmlformats.org/officeDocument/2006/relationships/tags" Target="../tags/tag215.xml"/><Relationship Id="rId6" Type="http://schemas.openxmlformats.org/officeDocument/2006/relationships/tags" Target="../tags/tag220.xml"/><Relationship Id="rId5" Type="http://schemas.openxmlformats.org/officeDocument/2006/relationships/tags" Target="../tags/tag219.xml"/><Relationship Id="rId10" Type="http://schemas.openxmlformats.org/officeDocument/2006/relationships/image" Target="../media/image19.emf"/><Relationship Id="rId4" Type="http://schemas.openxmlformats.org/officeDocument/2006/relationships/tags" Target="../tags/tag218.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224.xml"/><Relationship Id="rId7" Type="http://schemas.openxmlformats.org/officeDocument/2006/relationships/slideLayout" Target="../slideLayouts/slideLayout3.xml"/><Relationship Id="rId2" Type="http://schemas.openxmlformats.org/officeDocument/2006/relationships/tags" Target="../tags/tag223.xml"/><Relationship Id="rId1" Type="http://schemas.openxmlformats.org/officeDocument/2006/relationships/tags" Target="../tags/tag222.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tags" Target="../tags/tag225.xml"/><Relationship Id="rId9" Type="http://schemas.openxmlformats.org/officeDocument/2006/relationships/image" Target="../media/image20.emf"/></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30.xml"/><Relationship Id="rId7" Type="http://schemas.openxmlformats.org/officeDocument/2006/relationships/tags" Target="../tags/tag234.xml"/><Relationship Id="rId2" Type="http://schemas.openxmlformats.org/officeDocument/2006/relationships/tags" Target="../tags/tag229.xml"/><Relationship Id="rId1" Type="http://schemas.openxmlformats.org/officeDocument/2006/relationships/tags" Target="../tags/tag228.xml"/><Relationship Id="rId6" Type="http://schemas.openxmlformats.org/officeDocument/2006/relationships/tags" Target="../tags/tag233.xml"/><Relationship Id="rId5" Type="http://schemas.openxmlformats.org/officeDocument/2006/relationships/tags" Target="../tags/tag232.xml"/><Relationship Id="rId10" Type="http://schemas.openxmlformats.org/officeDocument/2006/relationships/image" Target="../media/image20.emf"/><Relationship Id="rId4" Type="http://schemas.openxmlformats.org/officeDocument/2006/relationships/tags" Target="../tags/tag231.xml"/><Relationship Id="rId9"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242.xml"/><Relationship Id="rId3" Type="http://schemas.openxmlformats.org/officeDocument/2006/relationships/tags" Target="../tags/tag237.xml"/><Relationship Id="rId7" Type="http://schemas.openxmlformats.org/officeDocument/2006/relationships/tags" Target="../tags/tag241.xml"/><Relationship Id="rId2" Type="http://schemas.openxmlformats.org/officeDocument/2006/relationships/tags" Target="../tags/tag236.xml"/><Relationship Id="rId1" Type="http://schemas.openxmlformats.org/officeDocument/2006/relationships/tags" Target="../tags/tag235.xml"/><Relationship Id="rId6" Type="http://schemas.openxmlformats.org/officeDocument/2006/relationships/tags" Target="../tags/tag240.xml"/><Relationship Id="rId11" Type="http://schemas.openxmlformats.org/officeDocument/2006/relationships/image" Target="../media/image21.emf"/><Relationship Id="rId5" Type="http://schemas.openxmlformats.org/officeDocument/2006/relationships/tags" Target="../tags/tag239.xml"/><Relationship Id="rId10" Type="http://schemas.openxmlformats.org/officeDocument/2006/relationships/notesSlide" Target="../notesSlides/notesSlide24.xml"/><Relationship Id="rId4" Type="http://schemas.openxmlformats.org/officeDocument/2006/relationships/tags" Target="../tags/tag238.xml"/><Relationship Id="rId9"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notesSlide" Target="../notesSlides/notesSlide25.xml"/><Relationship Id="rId3" Type="http://schemas.openxmlformats.org/officeDocument/2006/relationships/tags" Target="../tags/tag245.xml"/><Relationship Id="rId7" Type="http://schemas.openxmlformats.org/officeDocument/2006/relationships/slideLayout" Target="../slideLayouts/slideLayout3.xml"/><Relationship Id="rId2" Type="http://schemas.openxmlformats.org/officeDocument/2006/relationships/tags" Target="../tags/tag244.xml"/><Relationship Id="rId1" Type="http://schemas.openxmlformats.org/officeDocument/2006/relationships/tags" Target="../tags/tag243.xml"/><Relationship Id="rId6" Type="http://schemas.openxmlformats.org/officeDocument/2006/relationships/tags" Target="../tags/tag248.xml"/><Relationship Id="rId5" Type="http://schemas.openxmlformats.org/officeDocument/2006/relationships/tags" Target="../tags/tag247.xml"/><Relationship Id="rId4" Type="http://schemas.openxmlformats.org/officeDocument/2006/relationships/tags" Target="../tags/tag246.xml"/><Relationship Id="rId9" Type="http://schemas.openxmlformats.org/officeDocument/2006/relationships/image" Target="../media/image22.emf"/></Relationships>
</file>

<file path=ppt/slides/_rels/slide26.xml.rels><?xml version="1.0" encoding="UTF-8" standalone="yes"?>
<Relationships xmlns="http://schemas.openxmlformats.org/package/2006/relationships"><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 Id="rId6" Type="http://schemas.openxmlformats.org/officeDocument/2006/relationships/image" Target="../media/image23.png"/><Relationship Id="rId5" Type="http://schemas.openxmlformats.org/officeDocument/2006/relationships/slideLayout" Target="../slideLayouts/slideLayout3.xml"/><Relationship Id="rId4" Type="http://schemas.openxmlformats.org/officeDocument/2006/relationships/tags" Target="../tags/tag252.xml"/></Relationships>
</file>

<file path=ppt/slides/_rels/slide27.xml.rels><?xml version="1.0" encoding="UTF-8" standalone="yes"?>
<Relationships xmlns="http://schemas.openxmlformats.org/package/2006/relationships"><Relationship Id="rId8" Type="http://schemas.openxmlformats.org/officeDocument/2006/relationships/tags" Target="../tags/tag260.xml"/><Relationship Id="rId3" Type="http://schemas.openxmlformats.org/officeDocument/2006/relationships/tags" Target="../tags/tag255.xml"/><Relationship Id="rId7" Type="http://schemas.openxmlformats.org/officeDocument/2006/relationships/tags" Target="../tags/tag259.xml"/><Relationship Id="rId12" Type="http://schemas.openxmlformats.org/officeDocument/2006/relationships/notesSlide" Target="../notesSlides/notesSlide26.xml"/><Relationship Id="rId2" Type="http://schemas.openxmlformats.org/officeDocument/2006/relationships/tags" Target="../tags/tag254.xml"/><Relationship Id="rId1" Type="http://schemas.openxmlformats.org/officeDocument/2006/relationships/tags" Target="../tags/tag253.xml"/><Relationship Id="rId6" Type="http://schemas.openxmlformats.org/officeDocument/2006/relationships/tags" Target="../tags/tag258.xml"/><Relationship Id="rId11" Type="http://schemas.openxmlformats.org/officeDocument/2006/relationships/slideLayout" Target="../slideLayouts/slideLayout3.xml"/><Relationship Id="rId5" Type="http://schemas.openxmlformats.org/officeDocument/2006/relationships/tags" Target="../tags/tag257.xml"/><Relationship Id="rId10" Type="http://schemas.openxmlformats.org/officeDocument/2006/relationships/tags" Target="../tags/tag262.xml"/><Relationship Id="rId4" Type="http://schemas.openxmlformats.org/officeDocument/2006/relationships/tags" Target="../tags/tag256.xml"/><Relationship Id="rId9" Type="http://schemas.openxmlformats.org/officeDocument/2006/relationships/tags" Target="../tags/tag261.xml"/></Relationships>
</file>

<file path=ppt/slides/_rels/slide3.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18" Type="http://schemas.openxmlformats.org/officeDocument/2006/relationships/image" Target="../media/image8.png"/><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17" Type="http://schemas.openxmlformats.org/officeDocument/2006/relationships/notesSlide" Target="../notesSlides/notesSlide3.xml"/><Relationship Id="rId2" Type="http://schemas.openxmlformats.org/officeDocument/2006/relationships/tags" Target="../tags/tag18.xml"/><Relationship Id="rId16" Type="http://schemas.openxmlformats.org/officeDocument/2006/relationships/slideLayout" Target="../slideLayouts/slideLayout11.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tags" Target="../tags/tag31.xml"/><Relationship Id="rId10" Type="http://schemas.openxmlformats.org/officeDocument/2006/relationships/tags" Target="../tags/tag26.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tags" Target="../tags/tag30.xml"/></Relationships>
</file>

<file path=ppt/slides/_rels/slide4.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tags" Target="../tags/tag43.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notesSlide" Target="../notesSlides/notesSlide4.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tags" Target="../tags/tag52.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notesSlide" Target="../notesSlides/notesSlide5.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slideLayout" Target="../slideLayouts/slideLayout3.xml"/><Relationship Id="rId5" Type="http://schemas.openxmlformats.org/officeDocument/2006/relationships/tags" Target="../tags/tag49.xml"/><Relationship Id="rId10" Type="http://schemas.openxmlformats.org/officeDocument/2006/relationships/tags" Target="../tags/tag54.xml"/><Relationship Id="rId4" Type="http://schemas.openxmlformats.org/officeDocument/2006/relationships/tags" Target="../tags/tag48.xml"/><Relationship Id="rId9" Type="http://schemas.openxmlformats.org/officeDocument/2006/relationships/tags" Target="../tags/tag53.xml"/></Relationships>
</file>

<file path=ppt/slides/_rels/slide6.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8.png"/><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8.png"/><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slideLayout" Target="../slideLayouts/slideLayout3.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hyperlink" Target="https://www.canada.ca/en/treasury-board-secretariat/services/information-technology-project-management/project-management/guide-project-gating-it-enabled-projects.html" TargetMode="External"/><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notesSlide" Target="../notesSlides/notesSlide9.xml"/><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slideLayout" Target="../slideLayouts/slideLayout3.xml"/><Relationship Id="rId2" Type="http://schemas.openxmlformats.org/officeDocument/2006/relationships/tags" Target="../tags/tag74.xml"/><Relationship Id="rId16" Type="http://schemas.openxmlformats.org/officeDocument/2006/relationships/tags" Target="../tags/tag88.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tags" Target="../tags/tag87.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14239" y="1952836"/>
            <a:ext cx="8430579" cy="666449"/>
          </a:xfrm>
        </p:spPr>
        <p:txBody>
          <a:bodyPr>
            <a:normAutofit fontScale="90000"/>
          </a:bodyPr>
          <a:lstStyle/>
          <a:p>
            <a:pPr algn="ctr"/>
            <a:r>
              <a:rPr lang="fr-CA" sz="3200" b="1" kern="0" noProof="0" dirty="0"/>
              <a:t>Conseil d’examen de l’architecture intégrée (CEAI) du gouvernement du Canada (CEAI du GC)</a:t>
            </a:r>
          </a:p>
        </p:txBody>
      </p:sp>
      <p:sp>
        <p:nvSpPr>
          <p:cNvPr id="5" name="Rectangle 17"/>
          <p:cNvSpPr txBox="1">
            <a:spLocks noChangeArrowheads="1"/>
          </p:cNvSpPr>
          <p:nvPr>
            <p:custDataLst>
              <p:tags r:id="rId2"/>
            </p:custDataLst>
          </p:nvPr>
        </p:nvSpPr>
        <p:spPr bwMode="auto">
          <a:xfrm>
            <a:off x="431540" y="1609502"/>
            <a:ext cx="8430579" cy="1330693"/>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en-US" b="1" kern="0" dirty="0">
              <a:cs typeface="+mj-cs"/>
            </a:endParaRPr>
          </a:p>
        </p:txBody>
      </p:sp>
      <p:sp>
        <p:nvSpPr>
          <p:cNvPr id="10" name="TextBox 9"/>
          <p:cNvSpPr txBox="1"/>
          <p:nvPr>
            <p:custDataLst>
              <p:tags r:id="rId3"/>
            </p:custDataLst>
          </p:nvPr>
        </p:nvSpPr>
        <p:spPr>
          <a:xfrm>
            <a:off x="0" y="6705074"/>
            <a:ext cx="1583668" cy="184666"/>
          </a:xfrm>
          <a:prstGeom prst="rect">
            <a:avLst/>
          </a:prstGeom>
          <a:noFill/>
        </p:spPr>
        <p:txBody>
          <a:bodyPr wrap="square" rtlCol="0">
            <a:spAutoFit/>
          </a:bodyPr>
          <a:lstStyle/>
          <a:p>
            <a:r>
              <a:rPr lang="en-CA" sz="600" dirty="0" err="1"/>
              <a:t>Dernière</a:t>
            </a:r>
            <a:r>
              <a:rPr lang="en-CA" sz="600" dirty="0"/>
              <a:t> </a:t>
            </a:r>
            <a:r>
              <a:rPr lang="en-CA" sz="600" dirty="0" err="1"/>
              <a:t>mise</a:t>
            </a:r>
            <a:r>
              <a:rPr lang="en-CA" sz="600" dirty="0"/>
              <a:t> à jour : le </a:t>
            </a:r>
            <a:r>
              <a:rPr lang="en-CA" sz="600" dirty="0" smtClean="0"/>
              <a:t>14  </a:t>
            </a:r>
            <a:r>
              <a:rPr lang="en-CA" sz="600" dirty="0" err="1" smtClean="0"/>
              <a:t>janvier</a:t>
            </a:r>
            <a:r>
              <a:rPr lang="en-CA" sz="600" dirty="0" smtClean="0"/>
              <a:t> 2019</a:t>
            </a:r>
            <a:endParaRPr lang="en-CA" sz="600" dirty="0"/>
          </a:p>
        </p:txBody>
      </p:sp>
      <p:sp>
        <p:nvSpPr>
          <p:cNvPr id="11" name="TextBox 10"/>
          <p:cNvSpPr txBox="1"/>
          <p:nvPr>
            <p:custDataLst>
              <p:tags r:id="rId4"/>
            </p:custDataLst>
          </p:nvPr>
        </p:nvSpPr>
        <p:spPr>
          <a:xfrm>
            <a:off x="7920372" y="6597352"/>
            <a:ext cx="1050705" cy="213573"/>
          </a:xfrm>
          <a:prstGeom prst="rect">
            <a:avLst/>
          </a:prstGeom>
          <a:noFill/>
        </p:spPr>
        <p:txBody>
          <a:bodyPr wrap="none" rtlCol="0">
            <a:spAutoFit/>
          </a:bodyPr>
          <a:lstStyle/>
          <a:p>
            <a:r>
              <a:rPr lang="en-CA" sz="800" dirty="0" err="1"/>
              <a:t>GCdocs</a:t>
            </a:r>
            <a:r>
              <a:rPr lang="en-CA" sz="800" dirty="0"/>
              <a:t> no 32312823</a:t>
            </a:r>
          </a:p>
        </p:txBody>
      </p:sp>
      <p:sp>
        <p:nvSpPr>
          <p:cNvPr id="21" name="Rectangle 20"/>
          <p:cNvSpPr/>
          <p:nvPr>
            <p:custDataLst>
              <p:tags r:id="rId5"/>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a:solidFill>
                  <a:schemeClr val="tx1">
                    <a:lumMod val="65000"/>
                    <a:lumOff val="35000"/>
                  </a:schemeClr>
                </a:solidFill>
                <a:sym typeface="Wingdings 2" panose="05020102010507070707" pitchFamily="18" charset="2"/>
              </a:rPr>
              <a:t>	Adhésion</a:t>
            </a:r>
          </a:p>
          <a:p>
            <a:pPr marL="287338" indent="-287338">
              <a:buFont typeface="Wingdings 2" panose="05020102010507070707" pitchFamily="18" charset="2"/>
              <a:buChar char="£"/>
              <a:tabLst>
                <a:tab pos="287338" algn="l"/>
              </a:tabLst>
            </a:pPr>
            <a:r>
              <a:rPr lang="en-CA" sz="120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en-CA" sz="1200">
                <a:solidFill>
                  <a:schemeClr val="tx1">
                    <a:lumMod val="65000"/>
                    <a:lumOff val="35000"/>
                  </a:schemeClr>
                </a:solidFill>
              </a:rPr>
              <a:t>Exemption</a:t>
            </a:r>
            <a:endParaRPr lang="en-US" sz="1200">
              <a:solidFill>
                <a:schemeClr val="tx1">
                  <a:lumMod val="65000"/>
                  <a:lumOff val="35000"/>
                </a:schemeClr>
              </a:solidFill>
            </a:endParaRPr>
          </a:p>
        </p:txBody>
      </p:sp>
      <p:sp>
        <p:nvSpPr>
          <p:cNvPr id="22" name="Rectangle 21"/>
          <p:cNvSpPr/>
          <p:nvPr>
            <p:custDataLst>
              <p:tags r:id="rId6"/>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a:t>Objet de la présentation :</a:t>
            </a:r>
          </a:p>
        </p:txBody>
      </p:sp>
      <p:sp>
        <p:nvSpPr>
          <p:cNvPr id="23" name="Rectangle 22"/>
          <p:cNvSpPr/>
          <p:nvPr>
            <p:custDataLst>
              <p:tags r:id="rId7"/>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a:solidFill>
                  <a:schemeClr val="tx1">
                    <a:lumMod val="65000"/>
                    <a:lumOff val="35000"/>
                  </a:schemeClr>
                </a:solidFill>
              </a:rPr>
              <a:t>Présentateurs</a:t>
            </a:r>
          </a:p>
          <a:p>
            <a:pPr marL="171450" indent="-171450">
              <a:buFont typeface="Arial" panose="020B0604020202020204" pitchFamily="34" charset="0"/>
              <a:buChar char="•"/>
            </a:pPr>
            <a:r>
              <a:rPr lang="en-CA" sz="1200">
                <a:solidFill>
                  <a:schemeClr val="tx1">
                    <a:lumMod val="65000"/>
                    <a:lumOff val="35000"/>
                  </a:schemeClr>
                </a:solidFill>
              </a:rPr>
              <a:t>Nom / Courriel / No de téléphone</a:t>
            </a:r>
          </a:p>
          <a:p>
            <a:pPr marL="171450" indent="-171450">
              <a:buFont typeface="Arial" panose="020B0604020202020204" pitchFamily="34" charset="0"/>
              <a:buChar char="•"/>
            </a:pPr>
            <a:r>
              <a:rPr lang="en-CA" sz="1200">
                <a:solidFill>
                  <a:schemeClr val="tx1">
                    <a:lumMod val="65000"/>
                    <a:lumOff val="35000"/>
                  </a:schemeClr>
                </a:solidFill>
              </a:rPr>
              <a:t>Nom / Courriel / No de téléphone</a:t>
            </a:r>
          </a:p>
        </p:txBody>
      </p:sp>
      <p:sp>
        <p:nvSpPr>
          <p:cNvPr id="24" name="Rectangle 23"/>
          <p:cNvSpPr/>
          <p:nvPr>
            <p:custDataLst>
              <p:tags r:id="rId8"/>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err="1"/>
              <a:t>Coordonnées</a:t>
            </a:r>
            <a:r>
              <a:rPr lang="en-US" sz="1000" b="1" dirty="0"/>
              <a:t> des </a:t>
            </a:r>
            <a:r>
              <a:rPr lang="en-US" sz="1000" b="1" dirty="0" err="1"/>
              <a:t>personnes-ressources</a:t>
            </a:r>
            <a:r>
              <a:rPr lang="en-US" sz="1000" b="1" dirty="0"/>
              <a:t> :</a:t>
            </a:r>
          </a:p>
        </p:txBody>
      </p:sp>
      <p:sp>
        <p:nvSpPr>
          <p:cNvPr id="27" name="Title 1"/>
          <p:cNvSpPr txBox="1"/>
          <p:nvPr>
            <p:custDataLst>
              <p:tags r:id="rId9"/>
            </p:custDataLst>
          </p:nvPr>
        </p:nvSpPr>
        <p:spPr>
          <a:xfrm>
            <a:off x="143508" y="80346"/>
            <a:ext cx="2520280" cy="486965"/>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a:solidFill>
                  <a:schemeClr val="bg1">
                    <a:lumMod val="50000"/>
                  </a:schemeClr>
                </a:solidFill>
              </a:rPr>
              <a:t>Modèle du présentateur</a:t>
            </a:r>
          </a:p>
        </p:txBody>
      </p:sp>
      <p:sp>
        <p:nvSpPr>
          <p:cNvPr id="33" name="Rectangle 32"/>
          <p:cNvSpPr/>
          <p:nvPr>
            <p:custDataLst>
              <p:tags r:id="rId10"/>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a:solidFill>
                  <a:schemeClr val="tx1">
                    <a:lumMod val="65000"/>
                    <a:lumOff val="35000"/>
                  </a:schemeClr>
                </a:solidFill>
                <a:sym typeface="Wingdings 2" panose="05020102010507070707" pitchFamily="18" charset="2"/>
              </a:rPr>
              <a:t>	Initiale</a:t>
            </a:r>
          </a:p>
          <a:p>
            <a:pPr marL="287338" indent="-287338">
              <a:buFont typeface="Wingdings 2" panose="05020102010507070707" pitchFamily="18" charset="2"/>
              <a:buChar char="£"/>
              <a:tabLst>
                <a:tab pos="287338" algn="l"/>
              </a:tabLst>
            </a:pPr>
            <a:r>
              <a:rPr lang="en-CA" sz="1200">
                <a:solidFill>
                  <a:schemeClr val="tx1">
                    <a:lumMod val="65000"/>
                    <a:lumOff val="35000"/>
                  </a:schemeClr>
                </a:solidFill>
              </a:rPr>
              <a:t>Suivi</a:t>
            </a:r>
          </a:p>
          <a:p>
            <a:pPr marL="287338" indent="-287338">
              <a:buFont typeface="Wingdings 2" panose="05020102010507070707" pitchFamily="18" charset="2"/>
              <a:buChar char="£"/>
              <a:tabLst>
                <a:tab pos="287338" algn="l"/>
              </a:tabLst>
            </a:pPr>
            <a:r>
              <a:rPr lang="en-CA" sz="1200">
                <a:solidFill>
                  <a:schemeClr val="tx1">
                    <a:lumMod val="65000"/>
                    <a:lumOff val="35000"/>
                  </a:schemeClr>
                </a:solidFill>
              </a:rPr>
              <a:t>Architecture finale</a:t>
            </a:r>
          </a:p>
        </p:txBody>
      </p:sp>
      <p:sp>
        <p:nvSpPr>
          <p:cNvPr id="34" name="Rectangle 33"/>
          <p:cNvSpPr/>
          <p:nvPr>
            <p:custDataLst>
              <p:tags r:id="rId11"/>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err="1"/>
              <a:t>Comparution</a:t>
            </a:r>
            <a:r>
              <a:rPr lang="en-US" sz="1000" b="1" dirty="0"/>
              <a:t> </a:t>
            </a:r>
            <a:r>
              <a:rPr lang="en-US" sz="1000" b="1" dirty="0" err="1"/>
              <a:t>devant</a:t>
            </a:r>
            <a:r>
              <a:rPr lang="en-US" sz="1000" b="1" dirty="0"/>
              <a:t> le CEAI :</a:t>
            </a:r>
          </a:p>
        </p:txBody>
      </p:sp>
      <p:sp>
        <p:nvSpPr>
          <p:cNvPr id="17" name="Text Placeholder 2"/>
          <p:cNvSpPr>
            <a:spLocks noGrp="1"/>
          </p:cNvSpPr>
          <p:nvPr>
            <p:ph type="body" sz="quarter" idx="13"/>
            <p:custDataLst>
              <p:tags r:id="rId12"/>
            </p:custDataLst>
          </p:nvPr>
        </p:nvSpPr>
        <p:spPr>
          <a:xfrm>
            <a:off x="426396" y="3304000"/>
            <a:ext cx="8430578" cy="720080"/>
          </a:xfrm>
        </p:spPr>
        <p:txBody>
          <a:bodyPr/>
          <a:lstStyle/>
          <a:p>
            <a:pPr algn="ctr"/>
            <a:r>
              <a:rPr lang="fr-CA" b="1" noProof="0" dirty="0">
                <a:solidFill>
                  <a:schemeClr val="bg1">
                    <a:lumMod val="50000"/>
                  </a:schemeClr>
                </a:solidFill>
              </a:rPr>
              <a:t>Ministère – Nom du projet</a:t>
            </a:r>
          </a:p>
          <a:p>
            <a:pPr algn="ctr"/>
            <a:r>
              <a:rPr lang="fr-CA" b="1" noProof="0" dirty="0">
                <a:solidFill>
                  <a:schemeClr val="bg1">
                    <a:lumMod val="50000"/>
                  </a:schemeClr>
                </a:solidFill>
              </a:rPr>
              <a:t>(date)</a:t>
            </a:r>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31540" y="138062"/>
            <a:ext cx="5432982" cy="746727"/>
          </a:xfrm>
        </p:spPr>
        <p:txBody>
          <a:bodyPr/>
          <a:lstStyle/>
          <a:p>
            <a:r>
              <a:rPr lang="fr-CA" noProof="0" dirty="0"/>
              <a:t>Risques et stratégies d’atténuation</a:t>
            </a: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2130958884"/>
              </p:ext>
            </p:extLst>
          </p:nvPr>
        </p:nvGraphicFramePr>
        <p:xfrm>
          <a:off x="619125" y="1628801"/>
          <a:ext cx="7905751" cy="1296052"/>
        </p:xfrm>
        <a:graphic>
          <a:graphicData uri="http://schemas.openxmlformats.org/drawingml/2006/table">
            <a:tbl>
              <a:tblPr firstRow="1" bandRow="1">
                <a:tableStyleId>{5C22544A-7EE6-4342-B048-85BDC9FD1C3A}</a:tableStyleId>
              </a:tblPr>
              <a:tblGrid>
                <a:gridCol w="352475">
                  <a:extLst>
                    <a:ext uri="{9D8B030D-6E8A-4147-A177-3AD203B41FA5}">
                      <a16:colId xmlns="" xmlns:a16="http://schemas.microsoft.com/office/drawing/2014/main" val="20000"/>
                    </a:ext>
                  </a:extLst>
                </a:gridCol>
                <a:gridCol w="5292588">
                  <a:extLst>
                    <a:ext uri="{9D8B030D-6E8A-4147-A177-3AD203B41FA5}">
                      <a16:colId xmlns="" xmlns:a16="http://schemas.microsoft.com/office/drawing/2014/main" val="20001"/>
                    </a:ext>
                  </a:extLst>
                </a:gridCol>
                <a:gridCol w="1260140">
                  <a:extLst>
                    <a:ext uri="{9D8B030D-6E8A-4147-A177-3AD203B41FA5}">
                      <a16:colId xmlns="" xmlns:a16="http://schemas.microsoft.com/office/drawing/2014/main" val="20002"/>
                    </a:ext>
                  </a:extLst>
                </a:gridCol>
                <a:gridCol w="1000548">
                  <a:extLst>
                    <a:ext uri="{9D8B030D-6E8A-4147-A177-3AD203B41FA5}">
                      <a16:colId xmlns="" xmlns:a16="http://schemas.microsoft.com/office/drawing/2014/main" val="20003"/>
                    </a:ext>
                  </a:extLst>
                </a:gridCol>
              </a:tblGrid>
              <a:tr h="343552">
                <a:tc gridSpan="2">
                  <a:txBody>
                    <a:bodyPr/>
                    <a:lstStyle/>
                    <a:p>
                      <a:r>
                        <a:rPr lang="en-US" sz="1600">
                          <a:latin typeface="+mj-lt"/>
                          <a:cs typeface="Arial" panose="020B0604020202020204" pitchFamily="34" charset="0"/>
                        </a:rPr>
                        <a:t>Risques</a:t>
                      </a:r>
                    </a:p>
                  </a:txBody>
                  <a:tcPr>
                    <a:solidFill>
                      <a:srgbClr val="005172"/>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05172"/>
                    </a:solidFill>
                  </a:tcPr>
                </a:tc>
                <a:tc>
                  <a:txBody>
                    <a:bodyPr/>
                    <a:lstStyle/>
                    <a:p>
                      <a:pPr algn="ctr"/>
                      <a:r>
                        <a:rPr lang="en-US" sz="1600">
                          <a:latin typeface="+mj-lt"/>
                          <a:cs typeface="Arial" panose="020B0604020202020204" pitchFamily="34" charset="0"/>
                        </a:rPr>
                        <a:t>Probabilité</a:t>
                      </a:r>
                    </a:p>
                  </a:txBody>
                  <a:tcPr>
                    <a:solidFill>
                      <a:srgbClr val="005172"/>
                    </a:solidFill>
                  </a:tcPr>
                </a:tc>
                <a:tc>
                  <a:txBody>
                    <a:bodyPr/>
                    <a:lstStyle/>
                    <a:p>
                      <a:pPr algn="ctr"/>
                      <a:r>
                        <a:rPr lang="en-US" sz="1600">
                          <a:latin typeface="+mj-lt"/>
                          <a:cs typeface="Arial" panose="020B0604020202020204" pitchFamily="34" charset="0"/>
                        </a:rPr>
                        <a:t>Incidence</a:t>
                      </a:r>
                    </a:p>
                  </a:txBody>
                  <a:tcPr>
                    <a:solidFill>
                      <a:srgbClr val="005172"/>
                    </a:solidFill>
                  </a:tcPr>
                </a:tc>
                <a:extLst>
                  <a:ext uri="{0D108BD9-81ED-4DB2-BD59-A6C34878D82A}">
                    <a16:rowId xmlns="" xmlns:a16="http://schemas.microsoft.com/office/drawing/2014/main" val="10000"/>
                  </a:ext>
                </a:extLst>
              </a:tr>
              <a:tr h="317500">
                <a:tc>
                  <a:txBody>
                    <a:bodyPr/>
                    <a:lstStyle/>
                    <a:p>
                      <a:r>
                        <a:rPr lang="en-CA" sz="1400" kern="1200">
                          <a:solidFill>
                            <a:schemeClr val="tx1"/>
                          </a:solidFill>
                          <a:latin typeface="Aharoni" panose="02010803020104030203" pitchFamily="2" charset="-79"/>
                          <a:ea typeface="+mn-ea"/>
                          <a:cs typeface="Aharoni" panose="02010803020104030203" pitchFamily="2" charset="-79"/>
                        </a:rPr>
                        <a:t>1</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pPr marL="0" indent="0">
                        <a:buClr>
                          <a:prstClr val="black">
                            <a:lumMod val="65000"/>
                            <a:lumOff val="35000"/>
                          </a:prstClr>
                        </a:buClr>
                        <a:buFont typeface="+mj-lt"/>
                        <a:buNone/>
                      </a:pPr>
                      <a:r>
                        <a:rPr lang="en-US" sz="1400" i="1" kern="1200">
                          <a:solidFill>
                            <a:schemeClr val="tx2"/>
                          </a:solidFill>
                          <a:latin typeface="+mn-lt"/>
                          <a:ea typeface="+mn-ea"/>
                          <a:cs typeface="+mn-cs"/>
                        </a:rPr>
                        <a:t>Indiquez les trois risques les plus importants pour cet investissement… </a:t>
                      </a:r>
                    </a:p>
                  </a:txBody>
                  <a:tcPr>
                    <a:solidFill>
                      <a:srgbClr val="E5EDF0"/>
                    </a:solidFill>
                  </a:tcPr>
                </a:tc>
                <a:tc>
                  <a:txBody>
                    <a:bodyPr/>
                    <a:lstStyle/>
                    <a:p>
                      <a:pPr algn="ctr"/>
                      <a:r>
                        <a:rPr lang="en-US" sz="1200" i="1" kern="1200">
                          <a:solidFill>
                            <a:schemeClr val="tx2"/>
                          </a:solidFill>
                          <a:latin typeface="+mn-lt"/>
                          <a:ea typeface="+mn-ea"/>
                          <a:cs typeface="+mn-cs"/>
                        </a:rPr>
                        <a:t>E/M/F</a:t>
                      </a:r>
                    </a:p>
                  </a:txBody>
                  <a:tcPr>
                    <a:solidFill>
                      <a:srgbClr val="E5EDF0"/>
                    </a:solidFill>
                  </a:tcPr>
                </a:tc>
                <a:tc>
                  <a:txBody>
                    <a:bodyPr/>
                    <a:lstStyle/>
                    <a:p>
                      <a:pPr algn="ctr"/>
                      <a:r>
                        <a:rPr lang="en-US" sz="1200" i="1" kern="1200">
                          <a:solidFill>
                            <a:schemeClr val="tx2"/>
                          </a:solidFill>
                          <a:latin typeface="+mn-lt"/>
                          <a:ea typeface="+mn-ea"/>
                          <a:cs typeface="+mn-cs"/>
                        </a:rPr>
                        <a:t>E/M/F</a:t>
                      </a:r>
                    </a:p>
                  </a:txBody>
                  <a:tcPr>
                    <a:solidFill>
                      <a:srgbClr val="E5EDF0"/>
                    </a:solidFill>
                  </a:tcPr>
                </a:tc>
                <a:extLst>
                  <a:ext uri="{0D108BD9-81ED-4DB2-BD59-A6C34878D82A}">
                    <a16:rowId xmlns="" xmlns:a16="http://schemas.microsoft.com/office/drawing/2014/main" val="10001"/>
                  </a:ext>
                </a:extLst>
              </a:tr>
              <a:tr h="317500">
                <a:tc>
                  <a:txBody>
                    <a:bodyPr/>
                    <a:lstStyle/>
                    <a:p>
                      <a:r>
                        <a:rPr lang="en-CA" sz="1400" kern="1200">
                          <a:solidFill>
                            <a:schemeClr val="tx1"/>
                          </a:solidFill>
                          <a:latin typeface="Aharoni" panose="02010803020104030203" pitchFamily="2" charset="-79"/>
                          <a:ea typeface="+mn-ea"/>
                          <a:cs typeface="Aharoni" panose="02010803020104030203" pitchFamily="2" charset="-79"/>
                        </a:rPr>
                        <a:t>2</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sz="1400">
                        <a:solidFill>
                          <a:schemeClr val="tx1">
                            <a:lumMod val="65000"/>
                            <a:lumOff val="35000"/>
                          </a:schemeClr>
                        </a:solidFill>
                        <a:latin typeface="Arial" panose="020B0604020202020204" pitchFamily="34" charset="0"/>
                        <a:cs typeface="Arial" panose="020B0604020202020204" pitchFamily="34" charset="0"/>
                      </a:endParaRPr>
                    </a:p>
                  </a:txBody>
                  <a:tcPr>
                    <a:solidFill>
                      <a:srgbClr val="F2F6F7"/>
                    </a:solidFill>
                  </a:tcPr>
                </a:tc>
                <a:tc>
                  <a:txBody>
                    <a:bodyPr/>
                    <a:lstStyle/>
                    <a:p>
                      <a:pPr algn="ctr"/>
                      <a:r>
                        <a:rPr lang="en-US" sz="1200" i="1" kern="1200">
                          <a:solidFill>
                            <a:schemeClr val="tx2"/>
                          </a:solidFill>
                          <a:latin typeface="+mn-lt"/>
                          <a:ea typeface="+mn-ea"/>
                          <a:cs typeface="+mn-cs"/>
                        </a:rPr>
                        <a:t>E/M/F</a:t>
                      </a:r>
                    </a:p>
                  </a:txBody>
                  <a:tcPr>
                    <a:solidFill>
                      <a:srgbClr val="F2F6F7"/>
                    </a:solidFill>
                  </a:tcPr>
                </a:tc>
                <a:tc>
                  <a:txBody>
                    <a:bodyPr/>
                    <a:lstStyle/>
                    <a:p>
                      <a:pPr algn="ctr"/>
                      <a:r>
                        <a:rPr lang="en-US" sz="1200" i="1" kern="1200">
                          <a:solidFill>
                            <a:schemeClr val="tx2"/>
                          </a:solidFill>
                          <a:latin typeface="+mn-lt"/>
                          <a:ea typeface="+mn-ea"/>
                          <a:cs typeface="+mn-cs"/>
                        </a:rPr>
                        <a:t>E/M/F</a:t>
                      </a:r>
                    </a:p>
                  </a:txBody>
                  <a:tcPr>
                    <a:solidFill>
                      <a:srgbClr val="F2F6F7"/>
                    </a:solidFill>
                  </a:tcPr>
                </a:tc>
                <a:extLst>
                  <a:ext uri="{0D108BD9-81ED-4DB2-BD59-A6C34878D82A}">
                    <a16:rowId xmlns="" xmlns:a16="http://schemas.microsoft.com/office/drawing/2014/main" val="10002"/>
                  </a:ext>
                </a:extLst>
              </a:tr>
              <a:tr h="317500">
                <a:tc>
                  <a:txBody>
                    <a:bodyPr/>
                    <a:lstStyle/>
                    <a:p>
                      <a:r>
                        <a:rPr lang="en-CA" sz="1400" kern="1200">
                          <a:solidFill>
                            <a:schemeClr val="tx1"/>
                          </a:solidFill>
                          <a:latin typeface="Aharoni" panose="02010803020104030203" pitchFamily="2" charset="-79"/>
                          <a:ea typeface="+mn-ea"/>
                          <a:cs typeface="Aharoni" panose="02010803020104030203" pitchFamily="2" charset="-79"/>
                        </a:rPr>
                        <a:t>3</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sz="1400">
                        <a:solidFill>
                          <a:schemeClr val="tx1">
                            <a:lumMod val="65000"/>
                            <a:lumOff val="35000"/>
                          </a:schemeClr>
                        </a:solidFill>
                        <a:latin typeface="Arial" panose="020B0604020202020204" pitchFamily="34" charset="0"/>
                        <a:cs typeface="Arial" panose="020B0604020202020204" pitchFamily="34" charset="0"/>
                      </a:endParaRPr>
                    </a:p>
                  </a:txBody>
                  <a:tcPr>
                    <a:solidFill>
                      <a:srgbClr val="F2F6F7"/>
                    </a:solidFill>
                  </a:tcPr>
                </a:tc>
                <a:tc>
                  <a:txBody>
                    <a:bodyPr/>
                    <a:lstStyle/>
                    <a:p>
                      <a:pPr algn="ctr"/>
                      <a:r>
                        <a:rPr lang="en-US" sz="1200" i="1" kern="1200">
                          <a:solidFill>
                            <a:schemeClr val="tx2"/>
                          </a:solidFill>
                          <a:latin typeface="+mn-lt"/>
                          <a:ea typeface="+mn-ea"/>
                          <a:cs typeface="+mn-cs"/>
                        </a:rPr>
                        <a:t>E/M/F</a:t>
                      </a:r>
                    </a:p>
                  </a:txBody>
                  <a:tcPr>
                    <a:solidFill>
                      <a:srgbClr val="F2F6F7"/>
                    </a:solidFill>
                  </a:tcPr>
                </a:tc>
                <a:tc>
                  <a:txBody>
                    <a:bodyPr/>
                    <a:lstStyle/>
                    <a:p>
                      <a:pPr algn="ctr"/>
                      <a:r>
                        <a:rPr lang="en-US" sz="1200" i="1" kern="1200" dirty="0">
                          <a:solidFill>
                            <a:schemeClr val="tx2"/>
                          </a:solidFill>
                          <a:latin typeface="+mn-lt"/>
                          <a:ea typeface="+mn-ea"/>
                          <a:cs typeface="+mn-cs"/>
                        </a:rPr>
                        <a:t>E/M/F</a:t>
                      </a:r>
                    </a:p>
                  </a:txBody>
                  <a:tcPr>
                    <a:solidFill>
                      <a:srgbClr val="F2F6F7"/>
                    </a:solidFill>
                  </a:tcPr>
                </a:tc>
                <a:extLst>
                  <a:ext uri="{0D108BD9-81ED-4DB2-BD59-A6C34878D82A}">
                    <a16:rowId xmlns="" xmlns:a16="http://schemas.microsoft.com/office/drawing/2014/main" val="10003"/>
                  </a:ext>
                </a:extLst>
              </a:tr>
            </a:tbl>
          </a:graphicData>
        </a:graphic>
      </p:graphicFrame>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639168717"/>
              </p:ext>
            </p:extLst>
          </p:nvPr>
        </p:nvGraphicFramePr>
        <p:xfrm>
          <a:off x="619124" y="3575092"/>
          <a:ext cx="7905752" cy="1432560"/>
        </p:xfrm>
        <a:graphic>
          <a:graphicData uri="http://schemas.openxmlformats.org/drawingml/2006/table">
            <a:tbl>
              <a:tblPr firstRow="1" bandRow="1">
                <a:tableStyleId>{5C22544A-7EE6-4342-B048-85BDC9FD1C3A}</a:tableStyleId>
              </a:tblPr>
              <a:tblGrid>
                <a:gridCol w="380463">
                  <a:extLst>
                    <a:ext uri="{9D8B030D-6E8A-4147-A177-3AD203B41FA5}">
                      <a16:colId xmlns="" xmlns:a16="http://schemas.microsoft.com/office/drawing/2014/main" val="20000"/>
                    </a:ext>
                  </a:extLst>
                </a:gridCol>
                <a:gridCol w="7525289">
                  <a:extLst>
                    <a:ext uri="{9D8B030D-6E8A-4147-A177-3AD203B41FA5}">
                      <a16:colId xmlns="" xmlns:a16="http://schemas.microsoft.com/office/drawing/2014/main" val="20001"/>
                    </a:ext>
                  </a:extLst>
                </a:gridCol>
              </a:tblGrid>
              <a:tr h="289560">
                <a:tc gridSpan="2">
                  <a:txBody>
                    <a:bodyPr/>
                    <a:lstStyle/>
                    <a:p>
                      <a:r>
                        <a:rPr lang="en-US" sz="1600" dirty="0" err="1">
                          <a:latin typeface="+mj-lt"/>
                          <a:cs typeface="Arial" panose="020B0604020202020204" pitchFamily="34" charset="0"/>
                        </a:rPr>
                        <a:t>Risques</a:t>
                      </a:r>
                      <a:r>
                        <a:rPr lang="en-US" sz="1600" dirty="0">
                          <a:latin typeface="+mj-lt"/>
                          <a:cs typeface="Arial" panose="020B0604020202020204" pitchFamily="34" charset="0"/>
                        </a:rPr>
                        <a:t> et </a:t>
                      </a:r>
                      <a:r>
                        <a:rPr lang="en-US" sz="1600" dirty="0" err="1">
                          <a:latin typeface="+mj-lt"/>
                          <a:cs typeface="Arial" panose="020B0604020202020204" pitchFamily="34" charset="0"/>
                        </a:rPr>
                        <a:t>atténuation</a:t>
                      </a:r>
                      <a:endParaRPr lang="en-US" sz="1600" dirty="0">
                        <a:latin typeface="+mj-lt"/>
                        <a:cs typeface="Arial" panose="020B0604020202020204" pitchFamily="34" charset="0"/>
                      </a:endParaRPr>
                    </a:p>
                  </a:txBody>
                  <a:tcPr>
                    <a:solidFill>
                      <a:srgbClr val="005172"/>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05172"/>
                    </a:solidFill>
                  </a:tcPr>
                </a:tc>
                <a:extLst>
                  <a:ext uri="{0D108BD9-81ED-4DB2-BD59-A6C34878D82A}">
                    <a16:rowId xmlns="" xmlns:a16="http://schemas.microsoft.com/office/drawing/2014/main" val="10000"/>
                  </a:ext>
                </a:extLst>
              </a:tr>
              <a:tr h="289560">
                <a:tc>
                  <a:txBody>
                    <a:bodyPr/>
                    <a:lstStyle/>
                    <a:p>
                      <a:r>
                        <a:rPr lang="en-CA" sz="1400" kern="1200">
                          <a:solidFill>
                            <a:schemeClr val="tx1"/>
                          </a:solidFill>
                          <a:latin typeface="Aharoni" panose="02010803020104030203" pitchFamily="2" charset="-79"/>
                          <a:ea typeface="+mn-ea"/>
                          <a:cs typeface="Aharoni" panose="02010803020104030203" pitchFamily="2" charset="-79"/>
                        </a:rPr>
                        <a:t>1</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endParaRPr lang="en-US"/>
                    </a:p>
                  </a:txBody>
                  <a:tcPr>
                    <a:solidFill>
                      <a:srgbClr val="E5EDF0"/>
                    </a:solidFill>
                  </a:tcPr>
                </a:tc>
                <a:extLst>
                  <a:ext uri="{0D108BD9-81ED-4DB2-BD59-A6C34878D82A}">
                    <a16:rowId xmlns="" xmlns:a16="http://schemas.microsoft.com/office/drawing/2014/main" val="10001"/>
                  </a:ext>
                </a:extLst>
              </a:tr>
              <a:tr h="289560">
                <a:tc>
                  <a:txBody>
                    <a:bodyPr/>
                    <a:lstStyle/>
                    <a:p>
                      <a:pPr marL="0" marR="0" indent="0" algn="l" defTabSz="914400" rtl="0" eaLnBrk="1" fontAlgn="auto" latinLnBrk="0" hangingPunct="1">
                        <a:lnSpc>
                          <a:spcPct val="100000"/>
                        </a:lnSpc>
                        <a:spcBef>
                          <a:spcPct val="0"/>
                        </a:spcBef>
                        <a:spcAft>
                          <a:spcPct val="0"/>
                        </a:spcAft>
                        <a:buClrTx/>
                        <a:buSzTx/>
                        <a:buFontTx/>
                        <a:buNone/>
                        <a:defRPr/>
                      </a:pPr>
                      <a:r>
                        <a:rPr lang="en-CA" sz="1400" kern="1200">
                          <a:solidFill>
                            <a:schemeClr val="tx1"/>
                          </a:solidFill>
                          <a:latin typeface="Aharoni" panose="02010803020104030203" pitchFamily="2" charset="-79"/>
                          <a:ea typeface="+mn-ea"/>
                          <a:cs typeface="Aharoni" panose="02010803020104030203" pitchFamily="2" charset="-79"/>
                        </a:rPr>
                        <a:t>2</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a:p>
                  </a:txBody>
                  <a:tcPr>
                    <a:solidFill>
                      <a:srgbClr val="F2F6F7"/>
                    </a:solidFill>
                  </a:tcPr>
                </a:tc>
                <a:extLst>
                  <a:ext uri="{0D108BD9-81ED-4DB2-BD59-A6C34878D82A}">
                    <a16:rowId xmlns="" xmlns:a16="http://schemas.microsoft.com/office/drawing/2014/main" val="10002"/>
                  </a:ext>
                </a:extLst>
              </a:tr>
              <a:tr h="289560">
                <a:tc>
                  <a:txBody>
                    <a:bodyPr/>
                    <a:lstStyle/>
                    <a:p>
                      <a:pPr marL="0" marR="0" indent="0" algn="l" defTabSz="914400" rtl="0" eaLnBrk="1" fontAlgn="auto" latinLnBrk="0" hangingPunct="1">
                        <a:lnSpc>
                          <a:spcPct val="100000"/>
                        </a:lnSpc>
                        <a:spcBef>
                          <a:spcPct val="0"/>
                        </a:spcBef>
                        <a:spcAft>
                          <a:spcPct val="0"/>
                        </a:spcAft>
                        <a:buClrTx/>
                        <a:buSzTx/>
                        <a:buFontTx/>
                        <a:buNone/>
                        <a:defRPr/>
                      </a:pPr>
                      <a:r>
                        <a:rPr lang="en-CA" sz="1400" kern="1200">
                          <a:solidFill>
                            <a:schemeClr val="tx1"/>
                          </a:solidFill>
                          <a:latin typeface="Aharoni" panose="02010803020104030203" pitchFamily="2" charset="-79"/>
                          <a:ea typeface="+mn-ea"/>
                          <a:cs typeface="Aharoni" panose="02010803020104030203" pitchFamily="2" charset="-79"/>
                        </a:rPr>
                        <a:t>3</a:t>
                      </a:r>
                      <a:endParaRPr lang="en-US" sz="1400" kern="120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endParaRPr lang="en-US" dirty="0"/>
                    </a:p>
                  </a:txBody>
                  <a:tcPr>
                    <a:solidFill>
                      <a:srgbClr val="E5EDF0"/>
                    </a:solidFill>
                  </a:tcP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custDataLst>
              <p:tags r:id="rId4"/>
            </p:custDataLst>
          </p:nvPr>
        </p:nvSpPr>
        <p:spPr/>
        <p:txBody>
          <a:bodyPr/>
          <a:lstStyle/>
          <a:p>
            <a:fld id="{32D4B517-E49B-41B6-9DBC-23634E0F1CDC}" type="slidenum">
              <a:rPr lang="en-CA" smtClean="0"/>
              <a:t>10</a:t>
            </a:fld>
            <a:endParaRPr lang="en-CA" dirty="0"/>
          </a:p>
        </p:txBody>
      </p:sp>
      <p:sp>
        <p:nvSpPr>
          <p:cNvPr id="9" name="Rectangle 8"/>
          <p:cNvSpPr/>
          <p:nvPr>
            <p:custDataLst>
              <p:tags r:id="rId5"/>
            </p:custDataLst>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a:solidFill>
                  <a:schemeClr val="tx1"/>
                </a:solidFill>
              </a:rPr>
              <a:t>Note de </a:t>
            </a:r>
            <a:r>
              <a:rPr lang="en-CA" sz="1200" dirty="0" err="1">
                <a:solidFill>
                  <a:schemeClr val="tx1"/>
                </a:solidFill>
              </a:rPr>
              <a:t>l’ECRP</a:t>
            </a:r>
            <a:r>
              <a:rPr lang="en-CA" sz="1200" dirty="0">
                <a:solidFill>
                  <a:schemeClr val="tx1"/>
                </a:solidFill>
              </a:rPr>
              <a:t> du </a:t>
            </a:r>
            <a:r>
              <a:rPr lang="en-CA" sz="1200" dirty="0" err="1">
                <a:solidFill>
                  <a:schemeClr val="tx1"/>
                </a:solidFill>
              </a:rPr>
              <a:t>projet</a:t>
            </a:r>
            <a:r>
              <a:rPr lang="en-CA" sz="1200" dirty="0">
                <a:solidFill>
                  <a:schemeClr val="tx1"/>
                </a:solidFill>
              </a:rPr>
              <a:t> :</a:t>
            </a:r>
          </a:p>
        </p:txBody>
      </p:sp>
      <p:sp>
        <p:nvSpPr>
          <p:cNvPr id="7" name="Rectangle 6"/>
          <p:cNvSpPr/>
          <p:nvPr>
            <p:custDataLst>
              <p:tags r:id="rId6"/>
            </p:custDataLst>
          </p:nvPr>
        </p:nvSpPr>
        <p:spPr>
          <a:xfrm>
            <a:off x="5976156" y="1065880"/>
            <a:ext cx="2484276"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err="1">
                <a:solidFill>
                  <a:schemeClr val="tx1"/>
                </a:solidFill>
              </a:rPr>
              <a:t>Niveau</a:t>
            </a:r>
            <a:r>
              <a:rPr lang="en-CA" sz="1200" dirty="0">
                <a:solidFill>
                  <a:schemeClr val="tx1"/>
                </a:solidFill>
              </a:rPr>
              <a:t> de </a:t>
            </a:r>
            <a:r>
              <a:rPr lang="en-CA" sz="1200" dirty="0" err="1">
                <a:solidFill>
                  <a:schemeClr val="tx1"/>
                </a:solidFill>
              </a:rPr>
              <a:t>l’ECOGP</a:t>
            </a:r>
            <a:r>
              <a:rPr lang="en-CA" sz="1200" dirty="0">
                <a:solidFill>
                  <a:schemeClr val="tx1"/>
                </a:solidFill>
              </a:rPr>
              <a:t> de </a:t>
            </a:r>
            <a:r>
              <a:rPr lang="en-CA" sz="1200" dirty="0" err="1">
                <a:solidFill>
                  <a:schemeClr val="tx1"/>
                </a:solidFill>
              </a:rPr>
              <a:t>l’organisation</a:t>
            </a:r>
            <a:r>
              <a:rPr lang="en-CA" sz="1200" dirty="0">
                <a:solidFill>
                  <a:schemeClr val="tx1"/>
                </a:solidFill>
              </a:rPr>
              <a:t> :</a:t>
            </a:r>
          </a:p>
        </p:txBody>
      </p:sp>
      <p:sp>
        <p:nvSpPr>
          <p:cNvPr id="5" name="Rectangle 4"/>
          <p:cNvSpPr/>
          <p:nvPr>
            <p:custDataLst>
              <p:tags r:id="rId7"/>
            </p:custDataLst>
          </p:nvPr>
        </p:nvSpPr>
        <p:spPr>
          <a:xfrm>
            <a:off x="395536" y="6494329"/>
            <a:ext cx="4176464" cy="246221"/>
          </a:xfrm>
          <a:prstGeom prst="rect">
            <a:avLst/>
          </a:prstGeom>
        </p:spPr>
        <p:txBody>
          <a:bodyPr wrap="square">
            <a:spAutoFit/>
          </a:bodyPr>
          <a:lstStyle/>
          <a:p>
            <a:pPr>
              <a:tabLst>
                <a:tab pos="514350" algn="l"/>
              </a:tabLst>
            </a:pPr>
            <a:r>
              <a:rPr lang="en-US" sz="1000" dirty="0">
                <a:cs typeface="Arial" panose="020B0604020202020204" pitchFamily="34" charset="0"/>
              </a:rPr>
              <a:t>ECOGP : </a:t>
            </a:r>
            <a:r>
              <a:rPr lang="en-US" sz="1000" dirty="0" err="1">
                <a:cs typeface="Arial" panose="020B0604020202020204" pitchFamily="34" charset="0"/>
              </a:rPr>
              <a:t>évaluation</a:t>
            </a:r>
            <a:r>
              <a:rPr lang="en-US" sz="1000" dirty="0">
                <a:cs typeface="Arial" panose="020B0604020202020204" pitchFamily="34" charset="0"/>
              </a:rPr>
              <a:t> de la </a:t>
            </a:r>
            <a:r>
              <a:rPr lang="en-US" sz="1000" dirty="0" err="1">
                <a:cs typeface="Arial" panose="020B0604020202020204" pitchFamily="34" charset="0"/>
              </a:rPr>
              <a:t>capacité</a:t>
            </a:r>
            <a:r>
              <a:rPr lang="en-US" sz="1000" dirty="0">
                <a:cs typeface="Arial" panose="020B0604020202020204" pitchFamily="34" charset="0"/>
              </a:rPr>
              <a:t> </a:t>
            </a:r>
            <a:r>
              <a:rPr lang="en-US" sz="1000" dirty="0" err="1">
                <a:cs typeface="Arial" panose="020B0604020202020204" pitchFamily="34" charset="0"/>
              </a:rPr>
              <a:t>organisationnelle</a:t>
            </a:r>
            <a:r>
              <a:rPr lang="en-US" sz="1000" dirty="0">
                <a:cs typeface="Arial" panose="020B0604020202020204" pitchFamily="34" charset="0"/>
              </a:rPr>
              <a:t> de gestion des </a:t>
            </a:r>
            <a:r>
              <a:rPr lang="en-US" sz="1000" dirty="0" err="1">
                <a:cs typeface="Arial" panose="020B0604020202020204" pitchFamily="34" charset="0"/>
              </a:rPr>
              <a:t>projets</a:t>
            </a:r>
            <a:endParaRPr lang="en-US" sz="1000" dirty="0">
              <a:cs typeface="Arial" panose="020B0604020202020204" pitchFamily="34" charset="0"/>
            </a:endParaRPr>
          </a:p>
        </p:txBody>
      </p:sp>
      <p:sp>
        <p:nvSpPr>
          <p:cNvPr id="8" name="Rectangle 7"/>
          <p:cNvSpPr/>
          <p:nvPr>
            <p:custDataLst>
              <p:tags r:id="rId8"/>
            </p:custDataLst>
          </p:nvPr>
        </p:nvSpPr>
        <p:spPr>
          <a:xfrm>
            <a:off x="395536" y="6313238"/>
            <a:ext cx="3924436" cy="244084"/>
          </a:xfrm>
          <a:prstGeom prst="rect">
            <a:avLst/>
          </a:prstGeom>
        </p:spPr>
        <p:txBody>
          <a:bodyPr wrap="square">
            <a:spAutoFit/>
          </a:bodyPr>
          <a:lstStyle/>
          <a:p>
            <a:pPr>
              <a:tabLst>
                <a:tab pos="514350" algn="l"/>
              </a:tabLst>
            </a:pPr>
            <a:r>
              <a:rPr lang="en-US" sz="1000" dirty="0">
                <a:cs typeface="Arial" panose="020B0604020202020204" pitchFamily="34" charset="0"/>
              </a:rPr>
              <a:t>ECRP : </a:t>
            </a:r>
            <a:r>
              <a:rPr lang="en-US" sz="1000" dirty="0" err="1">
                <a:cs typeface="Arial" panose="020B0604020202020204" pitchFamily="34" charset="0"/>
              </a:rPr>
              <a:t>évaluation</a:t>
            </a:r>
            <a:r>
              <a:rPr lang="en-US" sz="1000" dirty="0">
                <a:cs typeface="Arial" panose="020B0604020202020204" pitchFamily="34" charset="0"/>
              </a:rPr>
              <a:t> de la </a:t>
            </a:r>
            <a:r>
              <a:rPr lang="en-US" sz="1000" dirty="0" err="1">
                <a:cs typeface="Arial" panose="020B0604020202020204" pitchFamily="34" charset="0"/>
              </a:rPr>
              <a:t>complexité</a:t>
            </a:r>
            <a:r>
              <a:rPr lang="en-US" sz="1000" dirty="0">
                <a:cs typeface="Arial" panose="020B0604020202020204" pitchFamily="34" charset="0"/>
              </a:rPr>
              <a:t> et des </a:t>
            </a:r>
            <a:r>
              <a:rPr lang="en-US" sz="1000" dirty="0" err="1">
                <a:cs typeface="Arial" panose="020B0604020202020204" pitchFamily="34" charset="0"/>
              </a:rPr>
              <a:t>risques</a:t>
            </a:r>
            <a:r>
              <a:rPr lang="en-US" sz="1000" dirty="0">
                <a:cs typeface="Arial" panose="020B0604020202020204" pitchFamily="34" charset="0"/>
              </a:rPr>
              <a:t> des </a:t>
            </a:r>
            <a:r>
              <a:rPr lang="en-US" sz="1000" dirty="0" err="1">
                <a:cs typeface="Arial" panose="020B0604020202020204" pitchFamily="34" charset="0"/>
              </a:rPr>
              <a:t>projets</a:t>
            </a:r>
            <a:endParaRPr lang="en-US" sz="1000" dirty="0">
              <a:cs typeface="Arial" panose="020B0604020202020204" pitchFamily="34" charset="0"/>
            </a:endParaRPr>
          </a:p>
        </p:txBody>
      </p:sp>
      <p:cxnSp>
        <p:nvCxnSpPr>
          <p:cNvPr id="14" name="Straight Connector 13"/>
          <p:cNvCxnSpPr/>
          <p:nvPr>
            <p:custDataLst>
              <p:tags r:id="rId9"/>
            </p:custDataLst>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43187207"/>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431540" y="132802"/>
            <a:ext cx="5432982" cy="739914"/>
          </a:xfrm>
        </p:spPr>
        <p:txBody>
          <a:bodyPr/>
          <a:lstStyle/>
          <a:p>
            <a:r>
              <a:rPr lang="fr-CA" noProof="0" dirty="0"/>
              <a:t>Critères pour une présentation au CEAI</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11</a:t>
            </a:fld>
            <a:endParaRPr lang="en-CA"/>
          </a:p>
        </p:txBody>
      </p:sp>
      <p:sp>
        <p:nvSpPr>
          <p:cNvPr id="5" name="Rectangle 4"/>
          <p:cNvSpPr/>
          <p:nvPr>
            <p:custDataLst>
              <p:tags r:id="rId3"/>
            </p:custDataLst>
          </p:nvPr>
        </p:nvSpPr>
        <p:spPr>
          <a:xfrm>
            <a:off x="551448" y="1165276"/>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custDataLst>
              <p:tags r:id="rId4"/>
            </p:custDataLst>
          </p:nvPr>
        </p:nvSpPr>
        <p:spPr>
          <a:xfrm>
            <a:off x="683568" y="1224569"/>
            <a:ext cx="7669376" cy="366126"/>
          </a:xfrm>
          <a:prstGeom prst="rect">
            <a:avLst/>
          </a:prstGeom>
        </p:spPr>
        <p:txBody>
          <a:bodyPr wrap="square">
            <a:spAutoFit/>
          </a:bodyPr>
          <a:lstStyle/>
          <a:p>
            <a:r>
              <a:rPr lang="en-CA" b="1" dirty="0" err="1">
                <a:latin typeface="+mj-lt"/>
                <a:cs typeface="Aharoni" panose="02010803020104030203" pitchFamily="2" charset="-79"/>
              </a:rPr>
              <a:t>Catégories</a:t>
            </a:r>
            <a:r>
              <a:rPr lang="en-CA" b="1" dirty="0">
                <a:latin typeface="+mj-lt"/>
                <a:cs typeface="Aharoni" panose="02010803020104030203" pitchFamily="2" charset="-79"/>
              </a:rPr>
              <a:t> :  (</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graphicFrame>
        <p:nvGraphicFramePr>
          <p:cNvPr id="19" name="Table 18"/>
          <p:cNvGraphicFramePr>
            <a:graphicFrameLocks noGrp="1"/>
          </p:cNvGraphicFramePr>
          <p:nvPr>
            <p:custDataLst>
              <p:tags r:id="rId5"/>
            </p:custDataLst>
            <p:extLst>
              <p:ext uri="{D42A27DB-BD31-4B8C-83A1-F6EECF244321}">
                <p14:modId xmlns:p14="http://schemas.microsoft.com/office/powerpoint/2010/main" val="1814594910"/>
              </p:ext>
            </p:extLst>
          </p:nvPr>
        </p:nvGraphicFramePr>
        <p:xfrm>
          <a:off x="551446" y="2037510"/>
          <a:ext cx="7987044" cy="176784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439819">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400" kern="1200" baseline="0" dirty="0">
                          <a:solidFill>
                            <a:schemeClr val="dk1"/>
                          </a:solidFill>
                          <a:latin typeface="+mn-lt"/>
                          <a:ea typeface="+mn-ea"/>
                          <a:cs typeface="+mn-cs"/>
                          <a:sym typeface="Wingdings 2" panose="05020102010507070707" pitchFamily="18" charset="2"/>
                        </a:rPr>
                        <a:t>	</a:t>
                      </a:r>
                      <a:r>
                        <a:rPr lang="en-CA" sz="1400" kern="1200" baseline="0" dirty="0" err="1">
                          <a:solidFill>
                            <a:schemeClr val="dk1"/>
                          </a:solidFill>
                          <a:latin typeface="+mn-lt"/>
                          <a:ea typeface="+mn-ea"/>
                          <a:cs typeface="+mn-cs"/>
                          <a:sym typeface="Wingdings 2" panose="05020102010507070707" pitchFamily="18" charset="2"/>
                        </a:rPr>
                        <a:t>Montant</a:t>
                      </a:r>
                      <a:r>
                        <a:rPr lang="en-CA" sz="1400" kern="1200" baseline="0" dirty="0">
                          <a:solidFill>
                            <a:schemeClr val="dk1"/>
                          </a:solidFill>
                          <a:latin typeface="+mn-lt"/>
                          <a:ea typeface="+mn-ea"/>
                          <a:cs typeface="+mn-cs"/>
                          <a:sym typeface="Wingdings 2" panose="05020102010507070707" pitchFamily="18" charset="2"/>
                        </a:rPr>
                        <a:t> des </a:t>
                      </a:r>
                      <a:r>
                        <a:rPr lang="en-CA" sz="1400" kern="1200" baseline="0" dirty="0" err="1">
                          <a:solidFill>
                            <a:schemeClr val="dk1"/>
                          </a:solidFill>
                          <a:latin typeface="+mn-lt"/>
                          <a:ea typeface="+mn-ea"/>
                          <a:cs typeface="+mn-cs"/>
                          <a:sym typeface="Wingdings 2" panose="05020102010507070707" pitchFamily="18" charset="2"/>
                        </a:rPr>
                        <a:t>seuils</a:t>
                      </a:r>
                      <a:r>
                        <a:rPr lang="en-CA" sz="1400" kern="1200" baseline="0" dirty="0">
                          <a:solidFill>
                            <a:schemeClr val="dk1"/>
                          </a:solidFill>
                          <a:latin typeface="+mn-lt"/>
                          <a:ea typeface="+mn-ea"/>
                          <a:cs typeface="+mn-cs"/>
                          <a:sym typeface="Wingdings 2" panose="05020102010507070707" pitchFamily="18" charset="2"/>
                        </a:rPr>
                        <a:t> financiers</a:t>
                      </a:r>
                    </a:p>
                  </a:txBody>
                  <a:tcPr anchor="ctr"/>
                </a:tc>
                <a:tc>
                  <a:txBody>
                    <a:bodyPr/>
                    <a:lstStyle/>
                    <a:p>
                      <a:pPr marL="233363" marR="0" lvl="0" indent="-233363" algn="l" defTabSz="914400" rtl="0" eaLnBrk="1" fontAlgn="auto" latinLnBrk="0" hangingPunct="1">
                        <a:lnSpc>
                          <a:spcPct val="100000"/>
                        </a:lnSpc>
                        <a:spcBef>
                          <a:spcPct val="0"/>
                        </a:spcBef>
                        <a:spcAft>
                          <a:spcPct val="0"/>
                        </a:spcAft>
                        <a:buClrTx/>
                        <a:buSzTx/>
                        <a:buFontTx/>
                        <a:buNone/>
                        <a:tabLst>
                          <a:tab pos="231775" algn="l"/>
                        </a:tabLst>
                        <a:defRPr/>
                      </a:pPr>
                      <a:r>
                        <a:rPr lang="en-CA" sz="1400" kern="1200" baseline="0" dirty="0">
                          <a:solidFill>
                            <a:schemeClr val="dk1"/>
                          </a:solidFill>
                          <a:latin typeface="+mn-lt"/>
                          <a:ea typeface="+mn-ea"/>
                          <a:cs typeface="+mn-cs"/>
                          <a:sym typeface="Wingdings 2" panose="05020102010507070707" pitchFamily="18" charset="2"/>
                        </a:rPr>
                        <a:t>	Obtention </a:t>
                      </a:r>
                      <a:r>
                        <a:rPr lang="en-CA" sz="1400" kern="1200" baseline="0" dirty="0" err="1">
                          <a:solidFill>
                            <a:schemeClr val="dk1"/>
                          </a:solidFill>
                          <a:latin typeface="+mn-lt"/>
                          <a:ea typeface="+mn-ea"/>
                          <a:cs typeface="+mn-cs"/>
                          <a:sym typeface="Wingdings 2" panose="05020102010507070707" pitchFamily="18" charset="2"/>
                        </a:rPr>
                        <a:t>d’une</a:t>
                      </a:r>
                      <a:r>
                        <a:rPr lang="en-CA" sz="1400" kern="1200" baseline="0" dirty="0">
                          <a:solidFill>
                            <a:schemeClr val="dk1"/>
                          </a:solidFill>
                          <a:latin typeface="+mn-lt"/>
                          <a:ea typeface="+mn-ea"/>
                          <a:cs typeface="+mn-cs"/>
                          <a:sym typeface="Wingdings 2" panose="05020102010507070707" pitchFamily="18" charset="2"/>
                        </a:rPr>
                        <a:t> exemption </a:t>
                      </a:r>
                      <a:r>
                        <a:rPr lang="en-CA" sz="1400" kern="1200" baseline="0" dirty="0" err="1">
                          <a:solidFill>
                            <a:schemeClr val="dk1"/>
                          </a:solidFill>
                          <a:latin typeface="+mn-lt"/>
                          <a:ea typeface="+mn-ea"/>
                          <a:cs typeface="+mn-cs"/>
                          <a:sym typeface="Wingdings 2" panose="05020102010507070707" pitchFamily="18" charset="2"/>
                        </a:rPr>
                        <a:t>architecturale</a:t>
                      </a:r>
                      <a:endParaRPr lang="en-CA" sz="1400" kern="1200" baseline="0" dirty="0">
                        <a:solidFill>
                          <a:schemeClr val="dk1"/>
                        </a:solidFill>
                        <a:latin typeface="+mn-lt"/>
                        <a:ea typeface="+mn-ea"/>
                        <a:cs typeface="+mn-cs"/>
                        <a:sym typeface="Wingdings 2" panose="05020102010507070707" pitchFamily="18" charset="2"/>
                      </a:endParaRPr>
                    </a:p>
                    <a:p>
                      <a:pPr marL="233363" marR="0" lvl="0" indent="-233363" algn="l" defTabSz="914400" rtl="0" eaLnBrk="1" fontAlgn="auto" latinLnBrk="0" hangingPunct="1">
                        <a:lnSpc>
                          <a:spcPct val="100000"/>
                        </a:lnSpc>
                        <a:spcBef>
                          <a:spcPct val="0"/>
                        </a:spcBef>
                        <a:spcAft>
                          <a:spcPct val="0"/>
                        </a:spcAft>
                        <a:buClrTx/>
                        <a:buSzTx/>
                        <a:buFontTx/>
                        <a:buNone/>
                        <a:tabLst>
                          <a:tab pos="231775" algn="l"/>
                        </a:tabLst>
                        <a:defRPr/>
                      </a:pPr>
                      <a:endParaRPr lang="en-US" sz="1400" kern="1200" baseline="0" dirty="0">
                        <a:solidFill>
                          <a:schemeClr val="dk1"/>
                        </a:solidFill>
                        <a:latin typeface="+mn-lt"/>
                        <a:ea typeface="+mn-ea"/>
                        <a:cs typeface="+mn-cs"/>
                      </a:endParaRPr>
                    </a:p>
                  </a:txBody>
                  <a:tcPr anchor="ctr"/>
                </a:tc>
                <a:extLst>
                  <a:ext uri="{0D108BD9-81ED-4DB2-BD59-A6C34878D82A}">
                    <a16:rowId xmlns="" xmlns:a16="http://schemas.microsoft.com/office/drawing/2014/main" val="10000"/>
                  </a:ext>
                </a:extLst>
              </a:tr>
              <a:tr h="484650">
                <a:tc>
                  <a:txBody>
                    <a:bodyPr/>
                    <a:lstStyle/>
                    <a:p>
                      <a:pPr marL="228600" marR="0" lvl="0" indent="-228600" algn="l" defTabSz="914400" rtl="0" eaLnBrk="1" fontAlgn="auto" latinLnBrk="0" hangingPunct="1">
                        <a:lnSpc>
                          <a:spcPct val="100000"/>
                        </a:lnSpc>
                        <a:spcBef>
                          <a:spcPct val="0"/>
                        </a:spcBef>
                        <a:spcAft>
                          <a:spcPct val="0"/>
                        </a:spcAft>
                        <a:buClrTx/>
                        <a:buSzTx/>
                        <a:buFontTx/>
                        <a:buNone/>
                        <a:tabLst>
                          <a:tab pos="228600" algn="l"/>
                        </a:tabLst>
                        <a:defRPr/>
                      </a:pPr>
                      <a:r>
                        <a:rPr lang="en-CA" sz="1400" kern="1200" baseline="0">
                          <a:solidFill>
                            <a:schemeClr val="dk1"/>
                          </a:solidFill>
                          <a:latin typeface="+mn-lt"/>
                          <a:ea typeface="+mn-ea"/>
                          <a:cs typeface="+mn-cs"/>
                          <a:sym typeface="Wingdings 2" panose="05020102010507070707" pitchFamily="18" charset="2"/>
                        </a:rPr>
                        <a:t>	Technologie émergente n’ayant pas été appliquée dans le contexte du gouvernement du Canada</a:t>
                      </a:r>
                    </a:p>
                  </a:txBody>
                  <a:tcPr anchor="ctr"/>
                </a:tc>
                <a:tc>
                  <a:txBody>
                    <a:bodyPr/>
                    <a:lstStyle/>
                    <a:p>
                      <a:pPr marL="233363" marR="0" lvl="0" indent="-233363" algn="l" defTabSz="914400" rtl="0" eaLnBrk="1" fontAlgn="auto" latinLnBrk="0" hangingPunct="1">
                        <a:lnSpc>
                          <a:spcPct val="100000"/>
                        </a:lnSpc>
                        <a:spcBef>
                          <a:spcPct val="0"/>
                        </a:spcBef>
                        <a:spcAft>
                          <a:spcPct val="0"/>
                        </a:spcAft>
                        <a:buClrTx/>
                        <a:buSzTx/>
                        <a:buFontTx/>
                        <a:buNone/>
                        <a:tabLst>
                          <a:tab pos="233363" algn="l"/>
                        </a:tabLst>
                        <a:defRPr/>
                      </a:pPr>
                      <a:r>
                        <a:rPr lang="en-CA" sz="1400" kern="1200" baseline="0">
                          <a:solidFill>
                            <a:schemeClr val="dk1"/>
                          </a:solidFill>
                          <a:latin typeface="+mn-lt"/>
                          <a:ea typeface="+mn-ea"/>
                          <a:cs typeface="+mn-cs"/>
                          <a:sym typeface="Wingdings 2" panose="05020102010507070707" pitchFamily="18" charset="2"/>
                        </a:rPr>
                        <a:t>	Indiqué par le dirigeant principal de l’information du Canada</a:t>
                      </a:r>
                    </a:p>
                  </a:txBody>
                  <a:tcPr anchor="ctr"/>
                </a:tc>
                <a:extLst>
                  <a:ext uri="{0D108BD9-81ED-4DB2-BD59-A6C34878D82A}">
                    <a16:rowId xmlns="" xmlns:a16="http://schemas.microsoft.com/office/drawing/2014/main" val="10001"/>
                  </a:ext>
                </a:extLst>
              </a:tr>
              <a:tr h="439819">
                <a:tc>
                  <a:txBody>
                    <a:bodyPr/>
                    <a:lstStyle/>
                    <a:p>
                      <a:pPr marL="266700" marR="0" lvl="0" indent="-266700" algn="l" defTabSz="914400" rtl="0" eaLnBrk="1" fontAlgn="auto" latinLnBrk="0" hangingPunct="1">
                        <a:lnSpc>
                          <a:spcPct val="100000"/>
                        </a:lnSpc>
                        <a:spcBef>
                          <a:spcPct val="0"/>
                        </a:spcBef>
                        <a:spcAft>
                          <a:spcPct val="0"/>
                        </a:spcAft>
                        <a:buClrTx/>
                        <a:buSzTx/>
                        <a:buFontTx/>
                        <a:buNone/>
                        <a:tabLst>
                          <a:tab pos="231775" algn="l"/>
                        </a:tabLst>
                        <a:defRPr/>
                      </a:pPr>
                      <a:endParaRPr lang="en-CA" sz="1400" kern="1200" baseline="0" dirty="0">
                        <a:solidFill>
                          <a:schemeClr val="dk1"/>
                        </a:solidFill>
                        <a:latin typeface="+mn-lt"/>
                        <a:ea typeface="+mn-ea"/>
                        <a:cs typeface="+mn-cs"/>
                        <a:sym typeface="Wingdings 2" panose="05020102010507070707" pitchFamily="18" charset="2"/>
                      </a:endParaRPr>
                    </a:p>
                  </a:txBody>
                  <a:tcPr anchor="ctr"/>
                </a:tc>
                <a:tc>
                  <a:txBody>
                    <a:bodyPr/>
                    <a:lstStyle/>
                    <a:p>
                      <a:pPr marL="231775" marR="0" lvl="0" indent="-231775" algn="l" defTabSz="914400" rtl="0" eaLnBrk="1" fontAlgn="auto" latinLnBrk="0" hangingPunct="1">
                        <a:lnSpc>
                          <a:spcPct val="100000"/>
                        </a:lnSpc>
                        <a:spcBef>
                          <a:spcPct val="0"/>
                        </a:spcBef>
                        <a:spcAft>
                          <a:spcPct val="0"/>
                        </a:spcAft>
                        <a:buClrTx/>
                        <a:buSzTx/>
                        <a:buFontTx/>
                        <a:buNone/>
                        <a:tabLst>
                          <a:tab pos="231775" algn="l"/>
                        </a:tabLst>
                        <a:defRPr/>
                      </a:pPr>
                      <a:r>
                        <a:rPr lang="en-CA" sz="1400" kern="1200" baseline="0" dirty="0">
                          <a:solidFill>
                            <a:schemeClr val="dk1"/>
                          </a:solidFill>
                          <a:latin typeface="+mn-lt"/>
                          <a:ea typeface="+mn-ea"/>
                          <a:cs typeface="+mn-cs"/>
                          <a:sym typeface="Wingdings 2" panose="05020102010507070707" pitchFamily="18" charset="2"/>
                        </a:rPr>
                        <a:t>	</a:t>
                      </a:r>
                      <a:r>
                        <a:rPr lang="en-CA" sz="1400" kern="1200" baseline="0" dirty="0" err="1">
                          <a:solidFill>
                            <a:schemeClr val="dk1"/>
                          </a:solidFill>
                          <a:latin typeface="+mn-lt"/>
                          <a:ea typeface="+mn-ea"/>
                          <a:cs typeface="+mn-cs"/>
                          <a:sym typeface="Wingdings 2" panose="05020102010507070707" pitchFamily="18" charset="2"/>
                        </a:rPr>
                        <a:t>Autre</a:t>
                      </a:r>
                      <a:r>
                        <a:rPr lang="en-CA" sz="1400" kern="1200" baseline="0" dirty="0">
                          <a:solidFill>
                            <a:schemeClr val="dk1"/>
                          </a:solidFill>
                          <a:latin typeface="+mn-lt"/>
                          <a:ea typeface="+mn-ea"/>
                          <a:cs typeface="+mn-cs"/>
                          <a:sym typeface="Wingdings 2" panose="05020102010507070707" pitchFamily="18" charset="2"/>
                        </a:rPr>
                        <a:t> :</a:t>
                      </a:r>
                    </a:p>
                    <a:p>
                      <a:pPr marL="231775" marR="0" lvl="0" indent="-231775" algn="l" defTabSz="914400" rtl="0" eaLnBrk="1" fontAlgn="auto" latinLnBrk="0" hangingPunct="1">
                        <a:lnSpc>
                          <a:spcPct val="100000"/>
                        </a:lnSpc>
                        <a:spcBef>
                          <a:spcPct val="0"/>
                        </a:spcBef>
                        <a:spcAft>
                          <a:spcPct val="0"/>
                        </a:spcAft>
                        <a:buClrTx/>
                        <a:buSzTx/>
                        <a:buFontTx/>
                        <a:buNone/>
                        <a:tabLst>
                          <a:tab pos="231775" algn="l"/>
                        </a:tabLst>
                        <a:defRPr/>
                      </a:pPr>
                      <a:endParaRPr lang="en-US" sz="1400" kern="1200" baseline="0" dirty="0">
                        <a:solidFill>
                          <a:schemeClr val="dk1"/>
                        </a:solidFill>
                        <a:latin typeface="+mn-lt"/>
                        <a:ea typeface="+mn-ea"/>
                        <a:cs typeface="+mn-cs"/>
                      </a:endParaRPr>
                    </a:p>
                  </a:txBody>
                  <a:tcPr anchor="ctr"/>
                </a:tc>
                <a:extLst>
                  <a:ext uri="{0D108BD9-81ED-4DB2-BD59-A6C34878D82A}">
                    <a16:rowId xmlns="" xmlns:a16="http://schemas.microsoft.com/office/drawing/2014/main" val="10002"/>
                  </a:ext>
                </a:extLst>
              </a:tr>
            </a:tbl>
          </a:graphicData>
        </a:graphic>
      </p:graphicFrame>
      <p:sp>
        <p:nvSpPr>
          <p:cNvPr id="23" name="Rectangle 22"/>
          <p:cNvSpPr/>
          <p:nvPr>
            <p:custDataLst>
              <p:tags r:id="rId6"/>
            </p:custDataLst>
          </p:nvPr>
        </p:nvSpPr>
        <p:spPr>
          <a:xfrm>
            <a:off x="540845" y="382504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custDataLst>
              <p:tags r:id="rId7"/>
            </p:custDataLst>
          </p:nvPr>
        </p:nvSpPr>
        <p:spPr>
          <a:xfrm>
            <a:off x="683568" y="3897052"/>
            <a:ext cx="4392488" cy="369332"/>
          </a:xfrm>
          <a:prstGeom prst="rect">
            <a:avLst/>
          </a:prstGeom>
        </p:spPr>
        <p:txBody>
          <a:bodyPr wrap="square">
            <a:spAutoFit/>
          </a:bodyPr>
          <a:lstStyle/>
          <a:p>
            <a:r>
              <a:rPr lang="en-CA" b="1" dirty="0" err="1">
                <a:latin typeface="+mj-lt"/>
                <a:cs typeface="Aharoni" panose="02010803020104030203" pitchFamily="2" charset="-79"/>
              </a:rPr>
              <a:t>Éléments</a:t>
            </a:r>
            <a:r>
              <a:rPr lang="en-CA" b="1" dirty="0">
                <a:latin typeface="+mj-lt"/>
                <a:cs typeface="Aharoni" panose="02010803020104030203" pitchFamily="2" charset="-79"/>
              </a:rPr>
              <a:t> </a:t>
            </a:r>
            <a:r>
              <a:rPr lang="en-CA" b="1" dirty="0" err="1">
                <a:latin typeface="+mj-lt"/>
                <a:cs typeface="Aharoni" panose="02010803020104030203" pitchFamily="2" charset="-79"/>
              </a:rPr>
              <a:t>dépendants</a:t>
            </a:r>
            <a:r>
              <a:rPr lang="en-CA" b="1" dirty="0">
                <a:latin typeface="+mj-lt"/>
                <a:cs typeface="Aharoni" panose="02010803020104030203" pitchFamily="2" charset="-79"/>
              </a:rPr>
              <a:t> de la </a:t>
            </a:r>
            <a:r>
              <a:rPr lang="en-CA" b="1" dirty="0" err="1">
                <a:latin typeface="+mj-lt"/>
                <a:cs typeface="Aharoni" panose="02010803020104030203" pitchFamily="2" charset="-79"/>
              </a:rPr>
              <a:t>demande</a:t>
            </a:r>
            <a:r>
              <a:rPr lang="en-CA" b="1" dirty="0">
                <a:latin typeface="+mj-lt"/>
                <a:cs typeface="Aharoni" panose="02010803020104030203" pitchFamily="2" charset="-79"/>
              </a:rPr>
              <a:t> :</a:t>
            </a:r>
          </a:p>
        </p:txBody>
      </p:sp>
      <p:graphicFrame>
        <p:nvGraphicFramePr>
          <p:cNvPr id="25" name="Table 24"/>
          <p:cNvGraphicFramePr>
            <a:graphicFrameLocks noGrp="1"/>
          </p:cNvGraphicFramePr>
          <p:nvPr>
            <p:custDataLst>
              <p:tags r:id="rId8"/>
            </p:custDataLst>
            <p:extLst>
              <p:ext uri="{D42A27DB-BD31-4B8C-83A1-F6EECF244321}">
                <p14:modId xmlns:p14="http://schemas.microsoft.com/office/powerpoint/2010/main" val="582020993"/>
              </p:ext>
            </p:extLst>
          </p:nvPr>
        </p:nvGraphicFramePr>
        <p:xfrm>
          <a:off x="551448" y="4372255"/>
          <a:ext cx="7966702" cy="1584960"/>
        </p:xfrm>
        <a:graphic>
          <a:graphicData uri="http://schemas.openxmlformats.org/drawingml/2006/table">
            <a:tbl>
              <a:tblPr>
                <a:tableStyleId>{5C22544A-7EE6-4342-B048-85BDC9FD1C3A}</a:tableStyleId>
              </a:tblPr>
              <a:tblGrid>
                <a:gridCol w="7966702">
                  <a:extLst>
                    <a:ext uri="{9D8B030D-6E8A-4147-A177-3AD203B41FA5}">
                      <a16:colId xmlns=""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i="1" kern="1200" dirty="0" err="1">
                          <a:solidFill>
                            <a:schemeClr val="tx2"/>
                          </a:solidFill>
                          <a:latin typeface="+mn-lt"/>
                          <a:ea typeface="+mn-ea"/>
                          <a:cs typeface="+mn-cs"/>
                        </a:rPr>
                        <a:t>Décrivez</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brièvement</a:t>
                      </a:r>
                      <a:r>
                        <a:rPr lang="en-US" sz="1400" i="1" kern="1200" dirty="0">
                          <a:solidFill>
                            <a:schemeClr val="tx2"/>
                          </a:solidFill>
                          <a:latin typeface="+mn-lt"/>
                          <a:ea typeface="+mn-ea"/>
                          <a:cs typeface="+mn-cs"/>
                        </a:rPr>
                        <a:t> les </a:t>
                      </a:r>
                      <a:r>
                        <a:rPr lang="en-US" sz="1400" i="1" kern="1200" dirty="0" err="1">
                          <a:solidFill>
                            <a:schemeClr val="tx2"/>
                          </a:solidFill>
                          <a:latin typeface="+mn-lt"/>
                          <a:ea typeface="+mn-ea"/>
                          <a:cs typeface="+mn-cs"/>
                        </a:rPr>
                        <a:t>dépendances</a:t>
                      </a:r>
                      <a:r>
                        <a:rPr lang="en-US" sz="1400" i="1" kern="1200" dirty="0">
                          <a:solidFill>
                            <a:schemeClr val="tx2"/>
                          </a:solidFill>
                          <a:latin typeface="+mn-lt"/>
                          <a:ea typeface="+mn-ea"/>
                          <a:cs typeface="+mn-cs"/>
                        </a:rPr>
                        <a:t> sur </a:t>
                      </a:r>
                      <a:r>
                        <a:rPr lang="en-US" sz="1400" i="1" kern="1200" dirty="0" err="1">
                          <a:solidFill>
                            <a:schemeClr val="tx2"/>
                          </a:solidFill>
                          <a:latin typeface="+mn-lt"/>
                          <a:ea typeface="+mn-ea"/>
                          <a:cs typeface="+mn-cs"/>
                        </a:rPr>
                        <a:t>d’autres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systèmes</a:t>
                      </a:r>
                      <a:r>
                        <a:rPr lang="en-US" sz="1400" i="1" kern="1200" dirty="0">
                          <a:solidFill>
                            <a:schemeClr val="tx2"/>
                          </a:solidFill>
                          <a:latin typeface="+mn-lt"/>
                          <a:ea typeface="+mn-ea"/>
                          <a:cs typeface="+mn-cs"/>
                        </a:rPr>
                        <a:t>, applications, services, </a:t>
                      </a:r>
                      <a:r>
                        <a:rPr lang="en-US" sz="1400" i="1" kern="1200" dirty="0" err="1">
                          <a:solidFill>
                            <a:schemeClr val="tx2"/>
                          </a:solidFill>
                          <a:latin typeface="+mn-lt"/>
                          <a:ea typeface="+mn-ea"/>
                          <a:cs typeface="+mn-cs"/>
                        </a:rPr>
                        <a:t>ministères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ou</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autres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investissements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prévus</a:t>
                      </a:r>
                      <a:r>
                        <a:rPr lang="en-US" sz="1400" i="1" kern="1200" dirty="0">
                          <a:solidFill>
                            <a:schemeClr val="tx2"/>
                          </a:solidFill>
                          <a:latin typeface="+mn-lt"/>
                          <a:ea typeface="+mn-ea"/>
                          <a:cs typeface="+mn-cs"/>
                        </a:rPr>
                        <a:t> et </a:t>
                      </a:r>
                      <a:r>
                        <a:rPr lang="en-US" sz="1400" i="1" kern="1200" dirty="0" err="1">
                          <a:solidFill>
                            <a:schemeClr val="tx2"/>
                          </a:solidFill>
                          <a:latin typeface="+mn-lt"/>
                          <a:ea typeface="+mn-ea"/>
                          <a:cs typeface="+mn-cs"/>
                        </a:rPr>
                        <a:t>en</a:t>
                      </a:r>
                      <a:r>
                        <a:rPr lang="en-US" sz="1400" i="1" kern="1200" dirty="0">
                          <a:solidFill>
                            <a:schemeClr val="tx2"/>
                          </a:solidFill>
                          <a:latin typeface="+mn-lt"/>
                          <a:ea typeface="+mn-ea"/>
                          <a:cs typeface="+mn-cs"/>
                        </a:rPr>
                        <a:t> quoi </a:t>
                      </a:r>
                      <a:r>
                        <a:rPr lang="en-US" sz="1400" i="1" kern="1200" dirty="0" err="1">
                          <a:solidFill>
                            <a:schemeClr val="tx2"/>
                          </a:solidFill>
                          <a:latin typeface="+mn-lt"/>
                          <a:ea typeface="+mn-ea"/>
                          <a:cs typeface="+mn-cs"/>
                        </a:rPr>
                        <a:t>ceux</a:t>
                      </a:r>
                      <a:r>
                        <a:rPr lang="en-US" sz="1400" i="1" kern="1200" dirty="0">
                          <a:solidFill>
                            <a:schemeClr val="tx2"/>
                          </a:solidFill>
                          <a:latin typeface="+mn-lt"/>
                          <a:ea typeface="+mn-ea"/>
                          <a:cs typeface="+mn-cs"/>
                        </a:rPr>
                        <a:t>-ci </a:t>
                      </a:r>
                      <a:r>
                        <a:rPr lang="en-US" sz="1400" i="1" kern="1200" dirty="0" err="1">
                          <a:solidFill>
                            <a:schemeClr val="tx2"/>
                          </a:solidFill>
                          <a:latin typeface="+mn-lt"/>
                          <a:ea typeface="+mn-ea"/>
                          <a:cs typeface="+mn-cs"/>
                        </a:rPr>
                        <a:t>ont</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une</a:t>
                      </a:r>
                      <a:r>
                        <a:rPr lang="en-US" sz="1400" i="1" kern="1200" dirty="0">
                          <a:solidFill>
                            <a:schemeClr val="tx2"/>
                          </a:solidFill>
                          <a:latin typeface="+mn-lt"/>
                          <a:ea typeface="+mn-ea"/>
                          <a:cs typeface="+mn-cs"/>
                        </a:rPr>
                        <a:t> incidence sur les </a:t>
                      </a:r>
                      <a:r>
                        <a:rPr lang="en-US" sz="1400" i="1" kern="1200" dirty="0" err="1">
                          <a:solidFill>
                            <a:schemeClr val="tx2"/>
                          </a:solidFill>
                          <a:latin typeface="+mn-lt"/>
                          <a:ea typeface="+mn-ea"/>
                          <a:cs typeface="+mn-cs"/>
                        </a:rPr>
                        <a:t>investissements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actuels</a:t>
                      </a:r>
                      <a:r>
                        <a:rPr lang="en-US" sz="1400" i="1" kern="1200" dirty="0">
                          <a:solidFill>
                            <a:schemeClr val="tx2"/>
                          </a:solidFill>
                          <a:latin typeface="+mn-lt"/>
                          <a:ea typeface="+mn-ea"/>
                          <a:cs typeface="+mn-cs"/>
                        </a:rPr>
                        <a:t> à </a:t>
                      </a:r>
                      <a:r>
                        <a:rPr lang="en-US" sz="1400" i="1" kern="1200" dirty="0" err="1">
                          <a:solidFill>
                            <a:schemeClr val="tx2"/>
                          </a:solidFill>
                          <a:latin typeface="+mn-lt"/>
                          <a:ea typeface="+mn-ea"/>
                          <a:cs typeface="+mn-cs"/>
                        </a:rPr>
                        <a:t>l’étude</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leurs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calendriers</a:t>
                      </a:r>
                      <a:r>
                        <a:rPr lang="en-US" sz="1400" i="1" kern="1200" dirty="0">
                          <a:solidFill>
                            <a:schemeClr val="tx2"/>
                          </a:solidFill>
                          <a:latin typeface="+mn-lt"/>
                          <a:ea typeface="+mn-ea"/>
                          <a:cs typeface="+mn-cs"/>
                        </a:rPr>
                        <a:t> et les </a:t>
                      </a:r>
                      <a:r>
                        <a:rPr lang="en-US" sz="1400" i="1" kern="1200" dirty="0" err="1">
                          <a:solidFill>
                            <a:schemeClr val="tx2"/>
                          </a:solidFill>
                          <a:latin typeface="+mn-lt"/>
                          <a:ea typeface="+mn-ea"/>
                          <a:cs typeface="+mn-cs"/>
                        </a:rPr>
                        <a:t>risques</a:t>
                      </a:r>
                      <a:r>
                        <a:rPr lang="en-US" sz="1400" i="1" kern="1200" dirty="0">
                          <a:solidFill>
                            <a:schemeClr val="tx2"/>
                          </a:solidFill>
                          <a:latin typeface="+mn-lt"/>
                          <a:ea typeface="+mn-ea"/>
                          <a:cs typeface="+mn-cs"/>
                        </a:rPr>
                        <a:t>.</a:t>
                      </a:r>
                    </a:p>
                    <a:p>
                      <a:pPr marL="0" marR="0" lvl="0" indent="0" algn="l" defTabSz="914400" rtl="0" eaLnBrk="1" fontAlgn="auto" latinLnBrk="0" hangingPunct="1">
                        <a:lnSpc>
                          <a:spcPct val="100000"/>
                        </a:lnSpc>
                        <a:spcBef>
                          <a:spcPct val="0"/>
                        </a:spcBef>
                        <a:spcAft>
                          <a:spcPct val="0"/>
                        </a:spcAft>
                        <a:buClrTx/>
                        <a:buSzTx/>
                        <a:buFontTx/>
                        <a:buNone/>
                        <a:defRPr/>
                      </a:pPr>
                      <a:endParaRPr lang="en-US" sz="1400" i="1" kern="1200" dirty="0">
                        <a:solidFill>
                          <a:schemeClr val="tx2"/>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en-US" sz="1400" i="1" kern="1200" dirty="0">
                          <a:solidFill>
                            <a:schemeClr val="tx2"/>
                          </a:solidFill>
                          <a:latin typeface="+mn-lt"/>
                          <a:ea typeface="+mn-ea"/>
                          <a:cs typeface="+mn-cs"/>
                        </a:rPr>
                        <a:t>Les </a:t>
                      </a:r>
                      <a:r>
                        <a:rPr lang="en-US" sz="1400" i="1" kern="1200" dirty="0" err="1">
                          <a:solidFill>
                            <a:schemeClr val="tx2"/>
                          </a:solidFill>
                          <a:latin typeface="+mn-lt"/>
                          <a:ea typeface="+mn-ea"/>
                          <a:cs typeface="+mn-cs"/>
                        </a:rPr>
                        <a:t>unités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fonctionnelles</a:t>
                      </a:r>
                      <a:r>
                        <a:rPr lang="en-US" sz="1400" i="1" kern="1200" dirty="0">
                          <a:solidFill>
                            <a:schemeClr val="tx2"/>
                          </a:solidFill>
                          <a:latin typeface="+mn-lt"/>
                          <a:ea typeface="+mn-ea"/>
                          <a:cs typeface="+mn-cs"/>
                        </a:rPr>
                        <a:t> de </a:t>
                      </a:r>
                      <a:r>
                        <a:rPr lang="en-US" sz="1400" i="1" kern="1200" dirty="0" err="1">
                          <a:solidFill>
                            <a:schemeClr val="tx2"/>
                          </a:solidFill>
                          <a:latin typeface="+mn-lt"/>
                          <a:ea typeface="+mn-ea"/>
                          <a:cs typeface="+mn-cs"/>
                        </a:rPr>
                        <a:t>soutien</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sont-elles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disponibles</a:t>
                      </a:r>
                      <a:r>
                        <a:rPr lang="en-US" sz="1400" i="1" kern="1200" dirty="0">
                          <a:solidFill>
                            <a:schemeClr val="tx2"/>
                          </a:solidFill>
                          <a:latin typeface="+mn-lt"/>
                          <a:ea typeface="+mn-ea"/>
                          <a:cs typeface="+mn-cs"/>
                        </a:rPr>
                        <a:t> pour </a:t>
                      </a:r>
                      <a:r>
                        <a:rPr lang="en-US" sz="1400" i="1" kern="1200" dirty="0" err="1">
                          <a:solidFill>
                            <a:schemeClr val="tx2"/>
                          </a:solidFill>
                          <a:latin typeface="+mn-lt"/>
                          <a:ea typeface="+mn-ea"/>
                          <a:cs typeface="+mn-cs"/>
                        </a:rPr>
                        <a:t>appuyer</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cet</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investissement</a:t>
                      </a:r>
                      <a:r>
                        <a:rPr lang="en-US" sz="1400" i="1" kern="1200" dirty="0">
                          <a:solidFill>
                            <a:schemeClr val="tx2"/>
                          </a:solidFill>
                          <a:latin typeface="+mn-lt"/>
                          <a:ea typeface="+mn-ea"/>
                          <a:cs typeface="+mn-cs"/>
                        </a:rPr>
                        <a:t> pendant les </a:t>
                      </a:r>
                      <a:r>
                        <a:rPr lang="en-US" sz="1400" i="1" kern="1200" dirty="0" err="1">
                          <a:solidFill>
                            <a:schemeClr val="tx2"/>
                          </a:solidFill>
                          <a:latin typeface="+mn-lt"/>
                          <a:ea typeface="+mn-ea"/>
                          <a:cs typeface="+mn-cs"/>
                        </a:rPr>
                        <a:t>étapes</a:t>
                      </a:r>
                      <a:r>
                        <a:rPr lang="en-US" sz="1400" i="1" kern="1200" dirty="0">
                          <a:solidFill>
                            <a:schemeClr val="tx2"/>
                          </a:solidFill>
                          <a:latin typeface="+mn-lt"/>
                          <a:ea typeface="+mn-ea"/>
                          <a:cs typeface="+mn-cs"/>
                        </a:rPr>
                        <a:t> de </a:t>
                      </a:r>
                      <a:r>
                        <a:rPr lang="en-US" sz="1400" i="1" kern="1200" dirty="0" err="1">
                          <a:solidFill>
                            <a:schemeClr val="tx2"/>
                          </a:solidFill>
                          <a:latin typeface="+mn-lt"/>
                          <a:ea typeface="+mn-ea"/>
                          <a:cs typeface="+mn-cs"/>
                        </a:rPr>
                        <a:t>définitions</a:t>
                      </a:r>
                      <a:r>
                        <a:rPr lang="en-US" sz="1400" i="1" kern="1200" dirty="0">
                          <a:solidFill>
                            <a:schemeClr val="tx2"/>
                          </a:solidFill>
                          <a:latin typeface="+mn-lt"/>
                          <a:ea typeface="+mn-ea"/>
                          <a:cs typeface="+mn-cs"/>
                        </a:rPr>
                        <a:t> et de mise </a:t>
                      </a:r>
                      <a:r>
                        <a:rPr lang="en-US" sz="1400" i="1" kern="1200" dirty="0" err="1">
                          <a:solidFill>
                            <a:schemeClr val="tx2"/>
                          </a:solidFill>
                          <a:latin typeface="+mn-lt"/>
                          <a:ea typeface="+mn-ea"/>
                          <a:cs typeface="+mn-cs"/>
                        </a:rPr>
                        <a:t>en</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œuvre</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ainsi</a:t>
                      </a:r>
                      <a:r>
                        <a:rPr lang="en-US" sz="1400" i="1" kern="1200" dirty="0">
                          <a:solidFill>
                            <a:schemeClr val="tx2"/>
                          </a:solidFill>
                          <a:latin typeface="+mn-lt"/>
                          <a:ea typeface="+mn-ea"/>
                          <a:cs typeface="+mn-cs"/>
                        </a:rPr>
                        <a:t> que les </a:t>
                      </a:r>
                      <a:r>
                        <a:rPr lang="en-US" sz="1400" i="1" kern="1200" dirty="0" err="1">
                          <a:solidFill>
                            <a:schemeClr val="tx2"/>
                          </a:solidFill>
                          <a:latin typeface="+mn-lt"/>
                          <a:ea typeface="+mn-ea"/>
                          <a:cs typeface="+mn-cs"/>
                        </a:rPr>
                        <a:t>activités</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en</a:t>
                      </a:r>
                      <a:r>
                        <a:rPr lang="en-US" sz="1400" i="1" kern="1200" dirty="0">
                          <a:solidFill>
                            <a:schemeClr val="tx2"/>
                          </a:solidFill>
                          <a:latin typeface="+mn-lt"/>
                          <a:ea typeface="+mn-ea"/>
                          <a:cs typeface="+mn-cs"/>
                        </a:rPr>
                        <a:t> </a:t>
                      </a:r>
                      <a:r>
                        <a:rPr lang="en-US" sz="1400" i="1" kern="1200" dirty="0" err="1">
                          <a:solidFill>
                            <a:schemeClr val="tx2"/>
                          </a:solidFill>
                          <a:latin typeface="+mn-lt"/>
                          <a:ea typeface="+mn-ea"/>
                          <a:cs typeface="+mn-cs"/>
                        </a:rPr>
                        <a:t>cours</a:t>
                      </a:r>
                      <a:r>
                        <a:rPr lang="en-US" sz="1400" i="1" kern="1200" dirty="0">
                          <a:solidFill>
                            <a:schemeClr val="tx2"/>
                          </a:solidFill>
                          <a:latin typeface="+mn-lt"/>
                          <a:ea typeface="+mn-ea"/>
                          <a:cs typeface="+mn-cs"/>
                        </a:rPr>
                        <a:t> après la prestation de la solution? </a:t>
                      </a:r>
                    </a:p>
                    <a:p>
                      <a:endParaRPr lang="en-US" sz="1400" i="1" kern="1200" dirty="0">
                        <a:solidFill>
                          <a:schemeClr val="tx2"/>
                        </a:solidFill>
                        <a:latin typeface="+mn-lt"/>
                        <a:ea typeface="+mn-ea"/>
                        <a:cs typeface="+mn-cs"/>
                      </a:endParaRP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81547897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35162" y="354086"/>
            <a:ext cx="5432982" cy="503567"/>
          </a:xfrm>
        </p:spPr>
        <p:txBody>
          <a:bodyPr>
            <a:normAutofit/>
          </a:bodyPr>
          <a:lstStyle/>
          <a:p>
            <a:r>
              <a:rPr lang="fr-CA" noProof="0" dirty="0"/>
              <a:t>Renseignements sur la solution de l’informatique en nuage</a:t>
            </a:r>
          </a:p>
        </p:txBody>
      </p:sp>
      <p:sp>
        <p:nvSpPr>
          <p:cNvPr id="6" name="Slide Number Placeholder 5"/>
          <p:cNvSpPr>
            <a:spLocks noGrp="1"/>
          </p:cNvSpPr>
          <p:nvPr>
            <p:ph type="sldNum" sz="quarter" idx="12"/>
            <p:custDataLst>
              <p:tags r:id="rId2"/>
            </p:custDataLst>
          </p:nvPr>
        </p:nvSpPr>
        <p:spPr/>
        <p:txBody>
          <a:bodyPr/>
          <a:lstStyle/>
          <a:p>
            <a:fld id="{32D4B517-E49B-41B6-9DBC-23634E0F1CDC}" type="slidenum">
              <a:rPr lang="en-CA" smtClean="0"/>
              <a:t>12</a:t>
            </a:fld>
            <a:endParaRPr lang="en-CA"/>
          </a:p>
        </p:txBody>
      </p:sp>
      <p:graphicFrame>
        <p:nvGraphicFramePr>
          <p:cNvPr id="27" name="Table 26"/>
          <p:cNvGraphicFramePr>
            <a:graphicFrameLocks noGrp="1"/>
          </p:cNvGraphicFramePr>
          <p:nvPr>
            <p:custDataLst>
              <p:tags r:id="rId3"/>
            </p:custDataLst>
            <p:extLst>
              <p:ext uri="{D42A27DB-BD31-4B8C-83A1-F6EECF244321}">
                <p14:modId xmlns:p14="http://schemas.microsoft.com/office/powerpoint/2010/main" val="3179484468"/>
              </p:ext>
            </p:extLst>
          </p:nvPr>
        </p:nvGraphicFramePr>
        <p:xfrm>
          <a:off x="551448" y="1664804"/>
          <a:ext cx="7987043" cy="2090450"/>
        </p:xfrm>
        <a:graphic>
          <a:graphicData uri="http://schemas.openxmlformats.org/drawingml/2006/table">
            <a:tbl>
              <a:tblPr>
                <a:tableStyleId>{5C22544A-7EE6-4342-B048-85BDC9FD1C3A}</a:tableStyleId>
              </a:tblPr>
              <a:tblGrid>
                <a:gridCol w="2508384">
                  <a:extLst>
                    <a:ext uri="{9D8B030D-6E8A-4147-A177-3AD203B41FA5}">
                      <a16:colId xmlns="" xmlns:a16="http://schemas.microsoft.com/office/drawing/2014/main" val="20000"/>
                    </a:ext>
                  </a:extLst>
                </a:gridCol>
                <a:gridCol w="5478659">
                  <a:extLst>
                    <a:ext uri="{9D8B030D-6E8A-4147-A177-3AD203B41FA5}">
                      <a16:colId xmlns="" xmlns:a16="http://schemas.microsoft.com/office/drawing/2014/main" val="20001"/>
                    </a:ext>
                  </a:extLst>
                </a:gridCol>
              </a:tblGrid>
              <a:tr h="439819">
                <a:tc>
                  <a:txBody>
                    <a:bodyPr/>
                    <a:lstStyle/>
                    <a:p>
                      <a:pPr>
                        <a:tabLst>
                          <a:tab pos="231775" algn="l"/>
                        </a:tabLst>
                      </a:pPr>
                      <a:r>
                        <a:rPr lang="en-CA" sz="1400" kern="1200" baseline="0">
                          <a:solidFill>
                            <a:schemeClr val="dk1"/>
                          </a:solidFill>
                          <a:latin typeface="+mn-lt"/>
                          <a:ea typeface="+mn-ea"/>
                          <a:cs typeface="+mn-cs"/>
                          <a:sym typeface="Wingdings 2" panose="05020102010507070707" pitchFamily="18" charset="2"/>
                        </a:rPr>
                        <a:t>Type de nuage :</a:t>
                      </a: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85750" algn="l"/>
                        </a:tabLst>
                        <a:defRPr/>
                      </a:pPr>
                      <a:endParaRPr lang="en-CA" sz="1400" b="0" kern="1200" baseline="0">
                        <a:solidFill>
                          <a:schemeClr val="dk1"/>
                        </a:solidFill>
                        <a:latin typeface="+mn-lt"/>
                        <a:ea typeface="+mn-ea"/>
                        <a:cs typeface="+mn-cs"/>
                      </a:endParaRPr>
                    </a:p>
                  </a:txBody>
                  <a:tcPr anchor="ctr"/>
                </a:tc>
                <a:extLst>
                  <a:ext uri="{0D108BD9-81ED-4DB2-BD59-A6C34878D82A}">
                    <a16:rowId xmlns="" xmlns:a16="http://schemas.microsoft.com/office/drawing/2014/main" val="10000"/>
                  </a:ext>
                </a:extLst>
              </a:tr>
              <a:tr h="479292">
                <a:tc>
                  <a:txBody>
                    <a:bodyPr/>
                    <a:lstStyle/>
                    <a:p>
                      <a:pPr>
                        <a:tabLst>
                          <a:tab pos="231775" algn="l"/>
                        </a:tabLst>
                      </a:pPr>
                      <a:r>
                        <a:rPr lang="en-CA" sz="1400" kern="1200" baseline="0">
                          <a:solidFill>
                            <a:schemeClr val="dk1"/>
                          </a:solidFill>
                          <a:latin typeface="+mn-lt"/>
                          <a:ea typeface="+mn-ea"/>
                          <a:cs typeface="+mn-cs"/>
                          <a:sym typeface="Wingdings 2" panose="05020102010507070707" pitchFamily="18" charset="2"/>
                        </a:rPr>
                        <a:t>Classification des données :</a:t>
                      </a:r>
                    </a:p>
                  </a:txBody>
                  <a:tcPr anchor="ctr"/>
                </a:tc>
                <a:tc>
                  <a:txBody>
                    <a:bodyPr/>
                    <a:lstStyle/>
                    <a:p>
                      <a:pPr marL="231775" indent="-231775">
                        <a:tabLst>
                          <a:tab pos="231775" algn="l"/>
                        </a:tabLst>
                      </a:pPr>
                      <a:endParaRPr lang="en-US" sz="1400" b="0" kern="1200" baseline="0">
                        <a:solidFill>
                          <a:schemeClr val="dk1"/>
                        </a:solidFill>
                        <a:latin typeface="+mn-lt"/>
                        <a:ea typeface="+mn-ea"/>
                        <a:cs typeface="+mn-cs"/>
                      </a:endParaRPr>
                    </a:p>
                  </a:txBody>
                  <a:tcPr anchor="ctr"/>
                </a:tc>
                <a:extLst>
                  <a:ext uri="{0D108BD9-81ED-4DB2-BD59-A6C34878D82A}">
                    <a16:rowId xmlns="" xmlns:a16="http://schemas.microsoft.com/office/drawing/2014/main" val="10001"/>
                  </a:ext>
                </a:extLst>
              </a:tr>
              <a:tr h="439819">
                <a:tc>
                  <a:txBody>
                    <a:bodyPr/>
                    <a:lstStyle/>
                    <a:p>
                      <a:pPr>
                        <a:tabLst>
                          <a:tab pos="231775" algn="l"/>
                        </a:tabLst>
                      </a:pPr>
                      <a:r>
                        <a:rPr lang="en-CA" sz="1400" kern="1200" baseline="0">
                          <a:solidFill>
                            <a:schemeClr val="dk1"/>
                          </a:solidFill>
                          <a:latin typeface="+mn-lt"/>
                          <a:ea typeface="+mn-ea"/>
                          <a:cs typeface="+mn-cs"/>
                          <a:sym typeface="Wingdings 2" panose="05020102010507070707" pitchFamily="18" charset="2"/>
                        </a:rPr>
                        <a:t>Type de mise en œuvre :</a:t>
                      </a:r>
                    </a:p>
                  </a:txBody>
                  <a:tcPr anchor="ctr"/>
                </a:tc>
                <a:tc>
                  <a:txBody>
                    <a:bodyPr/>
                    <a:lstStyle/>
                    <a:p>
                      <a:pPr marL="231775" indent="-231775">
                        <a:tabLst>
                          <a:tab pos="231775" algn="l"/>
                        </a:tabLst>
                      </a:pPr>
                      <a:endParaRPr lang="en-US" sz="1400" b="0" kern="1200" baseline="0">
                        <a:solidFill>
                          <a:schemeClr val="dk1"/>
                        </a:solidFill>
                        <a:latin typeface="+mn-lt"/>
                        <a:ea typeface="+mn-ea"/>
                        <a:cs typeface="+mn-cs"/>
                      </a:endParaRPr>
                    </a:p>
                  </a:txBody>
                  <a:tcPr anchor="ctr"/>
                </a:tc>
                <a:extLst>
                  <a:ext uri="{0D108BD9-81ED-4DB2-BD59-A6C34878D82A}">
                    <a16:rowId xmlns="" xmlns:a16="http://schemas.microsoft.com/office/drawing/2014/main" val="10002"/>
                  </a:ext>
                </a:extLst>
              </a:tr>
              <a:tr h="314772">
                <a:tc>
                  <a:txBody>
                    <a:bodyPr/>
                    <a:lstStyle/>
                    <a:p>
                      <a:pPr>
                        <a:tabLst>
                          <a:tab pos="231775" algn="l"/>
                        </a:tabLst>
                      </a:pPr>
                      <a:r>
                        <a:rPr lang="en-CA" sz="1400" kern="1200" baseline="0" dirty="0">
                          <a:solidFill>
                            <a:schemeClr val="dk1"/>
                          </a:solidFill>
                          <a:latin typeface="+mn-lt"/>
                          <a:ea typeface="+mn-ea"/>
                          <a:cs typeface="+mn-cs"/>
                        </a:rPr>
                        <a:t>Un </a:t>
                      </a:r>
                      <a:r>
                        <a:rPr lang="en-CA" sz="1400" kern="1200" baseline="0" dirty="0" err="1">
                          <a:solidFill>
                            <a:schemeClr val="dk1"/>
                          </a:solidFill>
                          <a:latin typeface="+mn-lt"/>
                          <a:ea typeface="+mn-ea"/>
                          <a:cs typeface="+mn-cs"/>
                        </a:rPr>
                        <a:t>véhicule</a:t>
                      </a:r>
                      <a:r>
                        <a:rPr lang="en-CA" sz="1400" kern="1200" baseline="0" dirty="0">
                          <a:solidFill>
                            <a:schemeClr val="dk1"/>
                          </a:solidFill>
                          <a:latin typeface="+mn-lt"/>
                          <a:ea typeface="+mn-ea"/>
                          <a:cs typeface="+mn-cs"/>
                        </a:rPr>
                        <a:t> </a:t>
                      </a:r>
                      <a:r>
                        <a:rPr lang="en-CA" sz="1400" kern="1200" baseline="0" dirty="0" err="1">
                          <a:solidFill>
                            <a:schemeClr val="dk1"/>
                          </a:solidFill>
                          <a:latin typeface="+mn-lt"/>
                          <a:ea typeface="+mn-ea"/>
                          <a:cs typeface="+mn-cs"/>
                        </a:rPr>
                        <a:t>d’approvisionnement</a:t>
                      </a:r>
                      <a:r>
                        <a:rPr lang="en-CA" sz="1400" kern="1200" baseline="0" dirty="0">
                          <a:solidFill>
                            <a:schemeClr val="dk1"/>
                          </a:solidFill>
                          <a:latin typeface="+mn-lt"/>
                          <a:ea typeface="+mn-ea"/>
                          <a:cs typeface="+mn-cs"/>
                        </a:rPr>
                        <a:t> </a:t>
                      </a:r>
                      <a:r>
                        <a:rPr lang="en-CA" sz="1400" kern="1200" baseline="0" dirty="0" err="1">
                          <a:solidFill>
                            <a:schemeClr val="dk1"/>
                          </a:solidFill>
                          <a:latin typeface="+mn-lt"/>
                          <a:ea typeface="+mn-ea"/>
                          <a:cs typeface="+mn-cs"/>
                        </a:rPr>
                        <a:t>est-il</a:t>
                      </a:r>
                      <a:r>
                        <a:rPr lang="en-CA" sz="1400" kern="1200" baseline="0" dirty="0">
                          <a:solidFill>
                            <a:schemeClr val="dk1"/>
                          </a:solidFill>
                          <a:latin typeface="+mn-lt"/>
                          <a:ea typeface="+mn-ea"/>
                          <a:cs typeface="+mn-cs"/>
                        </a:rPr>
                        <a:t> disponible?</a:t>
                      </a:r>
                    </a:p>
                  </a:txBody>
                  <a:tcPr anchor="ctr"/>
                </a:tc>
                <a:tc>
                  <a:txBody>
                    <a:bodyPr/>
                    <a:lstStyle/>
                    <a:p>
                      <a:pPr marL="231775" indent="-231775">
                        <a:tabLst>
                          <a:tab pos="231775" algn="l"/>
                        </a:tabLst>
                      </a:pPr>
                      <a:endParaRPr lang="en-US" sz="1400" b="0" kern="1200" baseline="0" dirty="0">
                        <a:solidFill>
                          <a:schemeClr val="dk1"/>
                        </a:solidFill>
                        <a:latin typeface="+mn-lt"/>
                        <a:ea typeface="+mn-ea"/>
                        <a:cs typeface="+mn-cs"/>
                      </a:endParaRPr>
                    </a:p>
                  </a:txBody>
                  <a:tcPr anchor="ctr"/>
                </a:tc>
                <a:extLst>
                  <a:ext uri="{0D108BD9-81ED-4DB2-BD59-A6C34878D82A}">
                    <a16:rowId xmlns="" xmlns:a16="http://schemas.microsoft.com/office/drawing/2014/main" val="10003"/>
                  </a:ext>
                </a:extLst>
              </a:tr>
            </a:tbl>
          </a:graphicData>
        </a:graphic>
      </p:graphicFrame>
      <p:sp>
        <p:nvSpPr>
          <p:cNvPr id="22" name="Rectangle 21"/>
          <p:cNvSpPr/>
          <p:nvPr>
            <p:custDataLst>
              <p:tags r:id="rId4"/>
            </p:custDataLst>
          </p:nvPr>
        </p:nvSpPr>
        <p:spPr>
          <a:xfrm>
            <a:off x="3230528" y="1700074"/>
            <a:ext cx="3964401" cy="307777"/>
          </a:xfrm>
          <a:prstGeom prst="rect">
            <a:avLst/>
          </a:prstGeom>
          <a:ln w="3175">
            <a:noFill/>
            <a:prstDash val="solid"/>
          </a:ln>
        </p:spPr>
        <p:txBody>
          <a:bodyPr wrap="square">
            <a:spAutoFit/>
          </a:bodyPr>
          <a:lstStyle/>
          <a:p>
            <a:pPr>
              <a:tabLst>
                <a:tab pos="1255713" algn="l"/>
                <a:tab pos="1544638" algn="l"/>
                <a:tab pos="1828800" algn="l"/>
                <a:tab pos="2798763" algn="l"/>
              </a:tabLst>
            </a:pPr>
            <a:r>
              <a:rPr lang="en-CA" sz="1400" dirty="0">
                <a:solidFill>
                  <a:prstClr val="black"/>
                </a:solidFill>
                <a:latin typeface="Calibri"/>
                <a:sym typeface="Wingdings 2" panose="05020102010507070707" pitchFamily="18" charset="2"/>
              </a:rPr>
              <a:t> SaaS 	 PaaS		 IaaS</a:t>
            </a:r>
          </a:p>
        </p:txBody>
      </p:sp>
      <p:sp>
        <p:nvSpPr>
          <p:cNvPr id="23" name="Rectangle 22"/>
          <p:cNvSpPr/>
          <p:nvPr>
            <p:custDataLst>
              <p:tags r:id="rId5"/>
            </p:custDataLst>
          </p:nvPr>
        </p:nvSpPr>
        <p:spPr>
          <a:xfrm>
            <a:off x="3230528" y="2186094"/>
            <a:ext cx="5119868" cy="307777"/>
          </a:xfrm>
          <a:prstGeom prst="rect">
            <a:avLst/>
          </a:prstGeom>
          <a:ln w="3175">
            <a:noFill/>
            <a:prstDash val="solid"/>
          </a:ln>
        </p:spPr>
        <p:txBody>
          <a:bodyPr wrap="square">
            <a:spAutoFit/>
          </a:bodyPr>
          <a:lstStyle/>
          <a:p>
            <a:pPr>
              <a:tabLst>
                <a:tab pos="1828800" algn="l"/>
                <a:tab pos="2798763" algn="l"/>
                <a:tab pos="4397375" algn="l"/>
              </a:tabLst>
            </a:pPr>
            <a:r>
              <a:rPr lang="en-CA" sz="1400" dirty="0">
                <a:solidFill>
                  <a:prstClr val="black"/>
                </a:solidFill>
                <a:latin typeface="Calibri"/>
                <a:sym typeface="Wingdings 2" panose="05020102010507070707" pitchFamily="18" charset="2"/>
              </a:rPr>
              <a:t> Non </a:t>
            </a:r>
            <a:r>
              <a:rPr lang="en-CA" sz="1400" dirty="0" err="1">
                <a:solidFill>
                  <a:prstClr val="black"/>
                </a:solidFill>
                <a:latin typeface="Calibri"/>
                <a:sym typeface="Wingdings 2" panose="05020102010507070707" pitchFamily="18" charset="2"/>
              </a:rPr>
              <a:t>classifié</a:t>
            </a:r>
            <a:r>
              <a:rPr lang="en-CA" sz="1400" dirty="0">
                <a:solidFill>
                  <a:prstClr val="black"/>
                </a:solidFill>
                <a:latin typeface="Calibri"/>
                <a:sym typeface="Wingdings 2" panose="05020102010507070707" pitchFamily="18" charset="2"/>
              </a:rPr>
              <a:t>  </a:t>
            </a:r>
            <a:r>
              <a:rPr lang="en-CA" sz="1400" dirty="0">
                <a:solidFill>
                  <a:prstClr val="black"/>
                </a:solidFill>
                <a:sym typeface="Wingdings 2" panose="05020102010507070707" pitchFamily="18" charset="2"/>
              </a:rPr>
              <a:t> </a:t>
            </a:r>
            <a:r>
              <a:rPr lang="en-CA" sz="1400" dirty="0">
                <a:solidFill>
                  <a:prstClr val="black"/>
                </a:solidFill>
                <a:latin typeface="Calibri"/>
                <a:sym typeface="Wingdings 2" panose="05020102010507070707" pitchFamily="18" charset="2"/>
              </a:rPr>
              <a:t>Protégé A  </a:t>
            </a:r>
            <a:r>
              <a:rPr lang="en-CA" sz="1400" dirty="0">
                <a:solidFill>
                  <a:prstClr val="black"/>
                </a:solidFill>
                <a:sym typeface="Wingdings 2" panose="05020102010507070707" pitchFamily="18" charset="2"/>
              </a:rPr>
              <a:t> Protégé B   </a:t>
            </a:r>
            <a:r>
              <a:rPr lang="en-CA" sz="1400" dirty="0" err="1">
                <a:solidFill>
                  <a:prstClr val="black"/>
                </a:solidFill>
                <a:latin typeface="Calibri"/>
                <a:sym typeface="Wingdings 2" panose="05020102010507070707" pitchFamily="18" charset="2"/>
              </a:rPr>
              <a:t>Supérieur</a:t>
            </a:r>
            <a:r>
              <a:rPr lang="en-CA" sz="1400" dirty="0">
                <a:solidFill>
                  <a:prstClr val="black"/>
                </a:solidFill>
                <a:latin typeface="Calibri"/>
                <a:sym typeface="Wingdings 2" panose="05020102010507070707" pitchFamily="18" charset="2"/>
              </a:rPr>
              <a:t> à Protégé B</a:t>
            </a:r>
          </a:p>
        </p:txBody>
      </p:sp>
      <p:sp>
        <p:nvSpPr>
          <p:cNvPr id="29" name="Rectangle 28"/>
          <p:cNvSpPr/>
          <p:nvPr>
            <p:custDataLst>
              <p:tags r:id="rId6"/>
            </p:custDataLst>
          </p:nvPr>
        </p:nvSpPr>
        <p:spPr>
          <a:xfrm>
            <a:off x="3230528" y="2669548"/>
            <a:ext cx="5442042" cy="305105"/>
          </a:xfrm>
          <a:prstGeom prst="rect">
            <a:avLst/>
          </a:prstGeom>
          <a:ln w="3175">
            <a:noFill/>
            <a:prstDash val="solid"/>
          </a:ln>
        </p:spPr>
        <p:txBody>
          <a:bodyPr wrap="square">
            <a:spAutoFit/>
          </a:bodyPr>
          <a:lstStyle/>
          <a:p>
            <a:pPr>
              <a:tabLst>
                <a:tab pos="1311275" algn="l"/>
                <a:tab pos="1828800" algn="l"/>
                <a:tab pos="2798763" algn="l"/>
              </a:tabLst>
            </a:pPr>
            <a:r>
              <a:rPr lang="en-CA" sz="1400" dirty="0">
                <a:solidFill>
                  <a:prstClr val="black"/>
                </a:solidFill>
                <a:latin typeface="Calibri"/>
                <a:sym typeface="Wingdings 2" panose="05020102010507070707" pitchFamily="18" charset="2"/>
              </a:rPr>
              <a:t> Prototype 	</a:t>
            </a:r>
            <a:r>
              <a:rPr lang="en-CA" sz="1400" dirty="0">
                <a:solidFill>
                  <a:prstClr val="black"/>
                </a:solidFill>
                <a:sym typeface="Wingdings 2" panose="05020102010507070707" pitchFamily="18" charset="2"/>
              </a:rPr>
              <a:t> </a:t>
            </a:r>
            <a:r>
              <a:rPr lang="en-CA" sz="1400" dirty="0" err="1">
                <a:solidFill>
                  <a:prstClr val="black"/>
                </a:solidFill>
                <a:latin typeface="Calibri"/>
                <a:sym typeface="Wingdings 2" panose="05020102010507070707" pitchFamily="18" charset="2"/>
              </a:rPr>
              <a:t>Pilote</a:t>
            </a:r>
            <a:r>
              <a:rPr lang="en-CA" sz="1400" dirty="0">
                <a:solidFill>
                  <a:prstClr val="black"/>
                </a:solidFill>
                <a:latin typeface="Calibri"/>
                <a:sym typeface="Wingdings 2" panose="05020102010507070707" pitchFamily="18" charset="2"/>
              </a:rPr>
              <a:t> 	</a:t>
            </a:r>
            <a:r>
              <a:rPr lang="en-CA" sz="1400" dirty="0">
                <a:solidFill>
                  <a:prstClr val="black"/>
                </a:solidFill>
                <a:sym typeface="Wingdings 2" panose="05020102010507070707" pitchFamily="18" charset="2"/>
              </a:rPr>
              <a:t> </a:t>
            </a:r>
            <a:r>
              <a:rPr lang="en-CA" sz="1400" dirty="0" err="1">
                <a:solidFill>
                  <a:prstClr val="black"/>
                </a:solidFill>
                <a:latin typeface="Calibri"/>
                <a:sym typeface="Wingdings 2" panose="05020102010507070707" pitchFamily="18" charset="2"/>
              </a:rPr>
              <a:t>Déploiement</a:t>
            </a:r>
            <a:endParaRPr lang="en-CA" sz="1400" dirty="0">
              <a:solidFill>
                <a:prstClr val="black"/>
              </a:solidFill>
              <a:latin typeface="Calibri"/>
              <a:sym typeface="Wingdings 2" panose="05020102010507070707" pitchFamily="18" charset="2"/>
            </a:endParaRPr>
          </a:p>
        </p:txBody>
      </p:sp>
      <p:graphicFrame>
        <p:nvGraphicFramePr>
          <p:cNvPr id="31" name="Table 30"/>
          <p:cNvGraphicFramePr>
            <a:graphicFrameLocks noGrp="1"/>
          </p:cNvGraphicFramePr>
          <p:nvPr>
            <p:custDataLst>
              <p:tags r:id="rId7"/>
            </p:custDataLst>
            <p:extLst>
              <p:ext uri="{D42A27DB-BD31-4B8C-83A1-F6EECF244321}">
                <p14:modId xmlns:p14="http://schemas.microsoft.com/office/powerpoint/2010/main" val="45933303"/>
              </p:ext>
            </p:extLst>
          </p:nvPr>
        </p:nvGraphicFramePr>
        <p:xfrm>
          <a:off x="578478" y="3863266"/>
          <a:ext cx="7987044" cy="2643703"/>
        </p:xfrm>
        <a:graphic>
          <a:graphicData uri="http://schemas.openxmlformats.org/drawingml/2006/table">
            <a:tbl>
              <a:tblPr>
                <a:tableStyleId>{5C22544A-7EE6-4342-B048-85BDC9FD1C3A}</a:tableStyleId>
              </a:tblPr>
              <a:tblGrid>
                <a:gridCol w="4353562">
                  <a:extLst>
                    <a:ext uri="{9D8B030D-6E8A-4147-A177-3AD203B41FA5}">
                      <a16:colId xmlns="" xmlns:a16="http://schemas.microsoft.com/office/drawing/2014/main" val="20000"/>
                    </a:ext>
                  </a:extLst>
                </a:gridCol>
                <a:gridCol w="3633482">
                  <a:extLst>
                    <a:ext uri="{9D8B030D-6E8A-4147-A177-3AD203B41FA5}">
                      <a16:colId xmlns="" xmlns:a16="http://schemas.microsoft.com/office/drawing/2014/main" val="20001"/>
                    </a:ext>
                  </a:extLst>
                </a:gridCol>
              </a:tblGrid>
              <a:tr h="212172">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err="1">
                          <a:solidFill>
                            <a:prstClr val="black"/>
                          </a:solidFill>
                          <a:cs typeface="Calibri"/>
                        </a:rPr>
                        <a:t>Données</a:t>
                      </a:r>
                      <a:r>
                        <a:rPr lang="en-CA" sz="1200" b="1" spc="-3" dirty="0">
                          <a:solidFill>
                            <a:prstClr val="black"/>
                          </a:solidFill>
                          <a:cs typeface="Calibri"/>
                        </a:rPr>
                        <a:t> et </a:t>
                      </a:r>
                      <a:r>
                        <a:rPr lang="en-CA" sz="1200" b="1" spc="-3" dirty="0" err="1">
                          <a:solidFill>
                            <a:prstClr val="black"/>
                          </a:solidFill>
                          <a:cs typeface="Calibri"/>
                        </a:rPr>
                        <a:t>interopérabilité</a:t>
                      </a:r>
                      <a:endParaRPr lang="en-CA" sz="1200" b="1" spc="-3" dirty="0">
                        <a:solidFill>
                          <a:prstClr val="black"/>
                        </a:solidFill>
                        <a:cs typeface="Calibri"/>
                      </a:endParaRP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tc>
                <a:extLst>
                  <a:ext uri="{0D108BD9-81ED-4DB2-BD59-A6C34878D82A}">
                    <a16:rowId xmlns="" xmlns:a16="http://schemas.microsoft.com/office/drawing/2014/main" val="10000"/>
                  </a:ext>
                </a:extLst>
              </a:tr>
              <a:tr h="26188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kern="1200" dirty="0" err="1">
                          <a:solidFill>
                            <a:prstClr val="black"/>
                          </a:solidFill>
                          <a:latin typeface="+mn-lt"/>
                          <a:ea typeface="+mn-ea"/>
                          <a:cs typeface="Calibri"/>
                        </a:rPr>
                        <a:t>Où</a:t>
                      </a:r>
                      <a:r>
                        <a:rPr lang="en-CA" sz="1000" kern="1200" dirty="0">
                          <a:solidFill>
                            <a:prstClr val="black"/>
                          </a:solidFill>
                          <a:latin typeface="+mn-lt"/>
                          <a:ea typeface="+mn-ea"/>
                          <a:cs typeface="Calibri"/>
                        </a:rPr>
                        <a:t> </a:t>
                      </a:r>
                      <a:r>
                        <a:rPr lang="en-CA" sz="1000" kern="1200" dirty="0" err="1">
                          <a:solidFill>
                            <a:prstClr val="black"/>
                          </a:solidFill>
                          <a:latin typeface="+mn-lt"/>
                          <a:ea typeface="+mn-ea"/>
                          <a:cs typeface="Calibri"/>
                        </a:rPr>
                        <a:t>est-ce</a:t>
                      </a:r>
                      <a:r>
                        <a:rPr lang="en-CA" sz="1000" kern="1200" dirty="0">
                          <a:solidFill>
                            <a:prstClr val="black"/>
                          </a:solidFill>
                          <a:latin typeface="+mn-lt"/>
                          <a:ea typeface="+mn-ea"/>
                          <a:cs typeface="Calibri"/>
                        </a:rPr>
                        <a:t> que les </a:t>
                      </a:r>
                      <a:r>
                        <a:rPr lang="en-CA" sz="1000" kern="1200" dirty="0" err="1">
                          <a:solidFill>
                            <a:prstClr val="black"/>
                          </a:solidFill>
                          <a:latin typeface="+mn-lt"/>
                          <a:ea typeface="+mn-ea"/>
                          <a:cs typeface="Calibri"/>
                        </a:rPr>
                        <a:t>données</a:t>
                      </a:r>
                      <a:r>
                        <a:rPr lang="en-CA" sz="1000" kern="1200" dirty="0">
                          <a:solidFill>
                            <a:prstClr val="black"/>
                          </a:solidFill>
                          <a:latin typeface="+mn-lt"/>
                          <a:ea typeface="+mn-ea"/>
                          <a:cs typeface="Calibri"/>
                        </a:rPr>
                        <a:t> </a:t>
                      </a:r>
                      <a:r>
                        <a:rPr lang="en-CA" sz="1000" kern="1200" dirty="0" err="1">
                          <a:solidFill>
                            <a:prstClr val="black"/>
                          </a:solidFill>
                          <a:latin typeface="+mn-lt"/>
                          <a:ea typeface="+mn-ea"/>
                          <a:cs typeface="Calibri"/>
                        </a:rPr>
                        <a:t>sont</a:t>
                      </a:r>
                      <a:r>
                        <a:rPr lang="en-CA" sz="1000" kern="1200" dirty="0">
                          <a:solidFill>
                            <a:prstClr val="black"/>
                          </a:solidFill>
                          <a:latin typeface="+mn-lt"/>
                          <a:ea typeface="+mn-ea"/>
                          <a:cs typeface="Calibri"/>
                        </a:rPr>
                        <a:t> </a:t>
                      </a:r>
                      <a:r>
                        <a:rPr lang="en-CA" sz="1000" kern="1200" dirty="0" err="1">
                          <a:solidFill>
                            <a:prstClr val="black"/>
                          </a:solidFill>
                          <a:latin typeface="+mn-lt"/>
                          <a:ea typeface="+mn-ea"/>
                          <a:cs typeface="Calibri"/>
                        </a:rPr>
                        <a:t>hébergées</a:t>
                      </a:r>
                      <a:r>
                        <a:rPr lang="en-CA" sz="1000" kern="1200" dirty="0">
                          <a:solidFill>
                            <a:prstClr val="black"/>
                          </a:solidFill>
                          <a:latin typeface="+mn-lt"/>
                          <a:ea typeface="+mn-ea"/>
                          <a:cs typeface="Calibri"/>
                        </a:rPr>
                        <a:t>?</a:t>
                      </a:r>
                    </a:p>
                  </a:txBody>
                  <a:tcPr>
                    <a:noFill/>
                  </a:tcPr>
                </a:tc>
                <a:tc>
                  <a:txBody>
                    <a:bodyPr/>
                    <a:lstStyle/>
                    <a:p>
                      <a:pPr marL="171450" lvl="0" indent="-171450">
                        <a:buFont typeface="Wingdings" panose="05000000000000000000" pitchFamily="2" charset="2"/>
                        <a:buChar char="§"/>
                      </a:pPr>
                      <a:r>
                        <a:rPr lang="en-CA" sz="1000" dirty="0">
                          <a:solidFill>
                            <a:prstClr val="black"/>
                          </a:solidFill>
                          <a:cs typeface="Calibri"/>
                        </a:rPr>
                        <a:t> </a:t>
                      </a:r>
                    </a:p>
                  </a:txBody>
                  <a:tcPr>
                    <a:solidFill>
                      <a:schemeClr val="bg1"/>
                    </a:solidFill>
                  </a:tcPr>
                </a:tc>
                <a:extLst>
                  <a:ext uri="{0D108BD9-81ED-4DB2-BD59-A6C34878D82A}">
                    <a16:rowId xmlns="" xmlns:a16="http://schemas.microsoft.com/office/drawing/2014/main" val="10001"/>
                  </a:ext>
                </a:extLst>
              </a:tr>
              <a:tr h="261888">
                <a:tc>
                  <a:txBody>
                    <a:bodyPr/>
                    <a:lstStyle/>
                    <a:p>
                      <a:pPr marL="231775" lvl="0" indent="-231775">
                        <a:buFont typeface="Wingdings" panose="05000000000000000000" pitchFamily="2" charset="2"/>
                        <a:buChar char="q"/>
                      </a:pPr>
                      <a:r>
                        <a:rPr lang="en-CA" sz="1000" kern="1200" dirty="0" err="1">
                          <a:solidFill>
                            <a:prstClr val="black"/>
                          </a:solidFill>
                          <a:latin typeface="+mn-lt"/>
                          <a:ea typeface="+mn-ea"/>
                          <a:cs typeface="Calibri"/>
                        </a:rPr>
                        <a:t>Quel</a:t>
                      </a:r>
                      <a:r>
                        <a:rPr lang="en-CA" sz="1000" kern="1200" dirty="0">
                          <a:solidFill>
                            <a:prstClr val="black"/>
                          </a:solidFill>
                          <a:latin typeface="+mn-lt"/>
                          <a:ea typeface="+mn-ea"/>
                          <a:cs typeface="Calibri"/>
                        </a:rPr>
                        <a:t> </a:t>
                      </a:r>
                      <a:r>
                        <a:rPr lang="en-CA" sz="1000" kern="1200" dirty="0" err="1">
                          <a:solidFill>
                            <a:prstClr val="black"/>
                          </a:solidFill>
                          <a:latin typeface="+mn-lt"/>
                          <a:ea typeface="+mn-ea"/>
                          <a:cs typeface="Calibri"/>
                        </a:rPr>
                        <a:t>est</a:t>
                      </a:r>
                      <a:r>
                        <a:rPr lang="en-CA" sz="1000" kern="1200" dirty="0">
                          <a:solidFill>
                            <a:prstClr val="black"/>
                          </a:solidFill>
                          <a:latin typeface="+mn-lt"/>
                          <a:ea typeface="+mn-ea"/>
                          <a:cs typeface="Calibri"/>
                        </a:rPr>
                        <a:t> le plan pour </a:t>
                      </a:r>
                      <a:r>
                        <a:rPr lang="en-CA" sz="1000" kern="1200" dirty="0" err="1">
                          <a:solidFill>
                            <a:prstClr val="black"/>
                          </a:solidFill>
                          <a:latin typeface="+mn-lt"/>
                          <a:ea typeface="+mn-ea"/>
                          <a:cs typeface="Calibri"/>
                        </a:rPr>
                        <a:t>l’archivage</a:t>
                      </a:r>
                      <a:r>
                        <a:rPr lang="en-CA" sz="1000" kern="1200" dirty="0">
                          <a:solidFill>
                            <a:prstClr val="black"/>
                          </a:solidFill>
                          <a:latin typeface="+mn-lt"/>
                          <a:ea typeface="+mn-ea"/>
                          <a:cs typeface="Calibri"/>
                        </a:rPr>
                        <a:t>? </a:t>
                      </a:r>
                    </a:p>
                  </a:txBody>
                  <a:tcPr>
                    <a:noFill/>
                  </a:tcPr>
                </a:tc>
                <a:tc>
                  <a:txBody>
                    <a:bodyPr/>
                    <a:lstStyle/>
                    <a:p>
                      <a:pPr marL="171450" lvl="0" indent="-171450">
                        <a:buFont typeface="Wingdings" panose="05000000000000000000" pitchFamily="2" charset="2"/>
                        <a:buChar char="§"/>
                      </a:pPr>
                      <a:r>
                        <a:rPr lang="en-CA" sz="1000">
                          <a:solidFill>
                            <a:prstClr val="black"/>
                          </a:solidFill>
                          <a:cs typeface="Calibri"/>
                        </a:rPr>
                        <a:t>  </a:t>
                      </a:r>
                    </a:p>
                  </a:txBody>
                  <a:tcPr>
                    <a:solidFill>
                      <a:schemeClr val="bg1"/>
                    </a:solidFill>
                  </a:tcPr>
                </a:tc>
                <a:extLst>
                  <a:ext uri="{0D108BD9-81ED-4DB2-BD59-A6C34878D82A}">
                    <a16:rowId xmlns="" xmlns:a16="http://schemas.microsoft.com/office/drawing/2014/main" val="10002"/>
                  </a:ext>
                </a:extLst>
              </a:tr>
              <a:tr h="304055">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kern="1200">
                          <a:solidFill>
                            <a:prstClr val="black"/>
                          </a:solidFill>
                          <a:latin typeface="+mn-lt"/>
                          <a:ea typeface="+mn-ea"/>
                          <a:cs typeface="Calibri"/>
                        </a:rPr>
                        <a:t>Comment se fait l’extraction des données? </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endParaRPr lang="en-US" sz="1000" kern="1200">
                        <a:solidFill>
                          <a:prstClr val="black"/>
                        </a:solidFill>
                        <a:latin typeface="+mn-lt"/>
                        <a:ea typeface="+mn-ea"/>
                        <a:cs typeface="Calibri"/>
                      </a:endParaRPr>
                    </a:p>
                  </a:txBody>
                  <a:tcPr>
                    <a:solidFill>
                      <a:schemeClr val="bg1"/>
                    </a:solidFill>
                  </a:tcPr>
                </a:tc>
                <a:extLst>
                  <a:ext uri="{0D108BD9-81ED-4DB2-BD59-A6C34878D82A}">
                    <a16:rowId xmlns="" xmlns:a16="http://schemas.microsoft.com/office/drawing/2014/main" val="10003"/>
                  </a:ext>
                </a:extLst>
              </a:tr>
              <a:tr h="13424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kern="1200">
                          <a:solidFill>
                            <a:prstClr val="black"/>
                          </a:solidFill>
                          <a:latin typeface="+mn-lt"/>
                          <a:ea typeface="+mn-ea"/>
                          <a:cs typeface="Calibri"/>
                        </a:rPr>
                        <a:t>Les données résultantes seront-elles des intrants pour un autre système?</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p>
                  </a:txBody>
                  <a:tcPr>
                    <a:solidFill>
                      <a:schemeClr val="bg1"/>
                    </a:solidFill>
                  </a:tcPr>
                </a:tc>
                <a:extLst>
                  <a:ext uri="{0D108BD9-81ED-4DB2-BD59-A6C34878D82A}">
                    <a16:rowId xmlns="" xmlns:a16="http://schemas.microsoft.com/office/drawing/2014/main" val="10004"/>
                  </a:ext>
                </a:extLst>
              </a:tr>
              <a:tr h="252616">
                <a:tc>
                  <a:txBody>
                    <a:bodyPr/>
                    <a:lstStyle/>
                    <a:p>
                      <a:pPr marL="231775" lvl="0" indent="-231775" algn="l" defTabSz="914400" rtl="0" eaLnBrk="1" latinLnBrk="0" hangingPunct="1">
                        <a:buFont typeface="Wingdings" panose="05000000000000000000" pitchFamily="2" charset="2"/>
                        <a:buChar char="q"/>
                      </a:pPr>
                      <a:r>
                        <a:rPr lang="en-CA" sz="1000" kern="1200">
                          <a:solidFill>
                            <a:prstClr val="black"/>
                          </a:solidFill>
                          <a:latin typeface="+mn-lt"/>
                          <a:ea typeface="+mn-ea"/>
                          <a:cs typeface="Calibri"/>
                        </a:rPr>
                        <a:t>Ce système va-t-il être connecté à un autre système?</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p>
                  </a:txBody>
                  <a:tcPr>
                    <a:solidFill>
                      <a:schemeClr val="bg1"/>
                    </a:solidFill>
                  </a:tcPr>
                </a:tc>
                <a:extLst>
                  <a:ext uri="{0D108BD9-81ED-4DB2-BD59-A6C34878D82A}">
                    <a16:rowId xmlns="" xmlns:a16="http://schemas.microsoft.com/office/drawing/2014/main" val="10005"/>
                  </a:ext>
                </a:extLst>
              </a:tr>
              <a:tr h="252616">
                <a:tc>
                  <a:txBody>
                    <a:bodyPr/>
                    <a:lstStyle/>
                    <a:p>
                      <a:pPr marL="231775" lvl="0" indent="-231775" algn="l" defTabSz="914400" rtl="0" eaLnBrk="1" latinLnBrk="0" hangingPunct="1">
                        <a:buFont typeface="Wingdings" panose="05000000000000000000" pitchFamily="2" charset="2"/>
                        <a:buChar char="q"/>
                      </a:pPr>
                      <a:r>
                        <a:rPr lang="en-CA" sz="1000" kern="1200">
                          <a:solidFill>
                            <a:prstClr val="black"/>
                          </a:solidFill>
                          <a:latin typeface="+mn-lt"/>
                          <a:ea typeface="+mn-ea"/>
                          <a:cs typeface="Calibri"/>
                        </a:rPr>
                        <a:t>Quel genre de plan d’intégration avez-vous et quelle norme suivez-vous; ces renseignements ont-ils été indiqués dans la GPA / Plan de la TI?</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p>
                  </a:txBody>
                  <a:tcPr>
                    <a:solidFill>
                      <a:schemeClr val="bg1"/>
                    </a:solidFill>
                  </a:tcPr>
                </a:tc>
                <a:extLst>
                  <a:ext uri="{0D108BD9-81ED-4DB2-BD59-A6C34878D82A}">
                    <a16:rowId xmlns="" xmlns:a16="http://schemas.microsoft.com/office/drawing/2014/main" val="10006"/>
                  </a:ext>
                </a:extLst>
              </a:tr>
              <a:tr h="252616">
                <a:tc>
                  <a:txBody>
                    <a:bodyPr/>
                    <a:lstStyle/>
                    <a:p>
                      <a:pPr marL="231775" lvl="0" indent="-231775" algn="l" defTabSz="914400" rtl="0" eaLnBrk="1" latinLnBrk="0" hangingPunct="1">
                        <a:buFont typeface="Wingdings" panose="05000000000000000000" pitchFamily="2" charset="2"/>
                        <a:buChar char="q"/>
                      </a:pPr>
                      <a:r>
                        <a:rPr lang="en-CA" sz="1000" kern="1200">
                          <a:solidFill>
                            <a:prstClr val="black"/>
                          </a:solidFill>
                          <a:latin typeface="+mn-lt"/>
                          <a:ea typeface="+mn-ea"/>
                          <a:cs typeface="Calibri"/>
                        </a:rPr>
                        <a:t>Existe-t-il un besoin pour une stratégie de migration de données?</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p>
                  </a:txBody>
                  <a:tcPr>
                    <a:solidFill>
                      <a:schemeClr val="bg1"/>
                    </a:solidFill>
                  </a:tcPr>
                </a:tc>
                <a:extLst>
                  <a:ext uri="{0D108BD9-81ED-4DB2-BD59-A6C34878D82A}">
                    <a16:rowId xmlns="" xmlns:a16="http://schemas.microsoft.com/office/drawing/2014/main" val="10007"/>
                  </a:ext>
                </a:extLst>
              </a:tr>
              <a:tr h="252616">
                <a:tc>
                  <a:txBody>
                    <a:bodyPr/>
                    <a:lstStyle/>
                    <a:p>
                      <a:pPr marL="231775" lvl="0" indent="-231775" algn="l" defTabSz="914400" rtl="0" eaLnBrk="1" latinLnBrk="0" hangingPunct="1">
                        <a:buFont typeface="Wingdings" panose="05000000000000000000" pitchFamily="2" charset="2"/>
                        <a:buChar char="q"/>
                      </a:pPr>
                      <a:r>
                        <a:rPr lang="en-CA" sz="1000" kern="1200">
                          <a:solidFill>
                            <a:prstClr val="black"/>
                          </a:solidFill>
                          <a:latin typeface="+mn-lt"/>
                          <a:ea typeface="+mn-ea"/>
                          <a:cs typeface="Calibri"/>
                        </a:rPr>
                        <a:t>Décrivez les dépenses d’interopérabilité prévues (BSE, IPA, type de messagerie)</a:t>
                      </a:r>
                    </a:p>
                  </a:txBody>
                  <a:tcPr>
                    <a:no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p>
                  </a:txBody>
                  <a:tcPr>
                    <a:solidFill>
                      <a:schemeClr val="bg1"/>
                    </a:solidFill>
                  </a:tcPr>
                </a:tc>
                <a:extLst>
                  <a:ext uri="{0D108BD9-81ED-4DB2-BD59-A6C34878D82A}">
                    <a16:rowId xmlns="" xmlns:a16="http://schemas.microsoft.com/office/drawing/2014/main" val="10008"/>
                  </a:ext>
                </a:extLst>
              </a:tr>
            </a:tbl>
          </a:graphicData>
        </a:graphic>
      </p:graphicFrame>
      <p:sp>
        <p:nvSpPr>
          <p:cNvPr id="11" name="Rectangle 10"/>
          <p:cNvSpPr/>
          <p:nvPr>
            <p:custDataLst>
              <p:tags r:id="rId8"/>
            </p:custDataLst>
          </p:nvPr>
        </p:nvSpPr>
        <p:spPr>
          <a:xfrm>
            <a:off x="3230528" y="3030374"/>
            <a:ext cx="3964401" cy="305105"/>
          </a:xfrm>
          <a:prstGeom prst="rect">
            <a:avLst/>
          </a:prstGeom>
          <a:ln w="3175">
            <a:noFill/>
            <a:prstDash val="solid"/>
          </a:ln>
        </p:spPr>
        <p:txBody>
          <a:bodyPr wrap="square">
            <a:spAutoFit/>
          </a:bodyPr>
          <a:lstStyle/>
          <a:p>
            <a:pPr>
              <a:tabLst>
                <a:tab pos="1255713" algn="l"/>
                <a:tab pos="1828800" algn="l"/>
                <a:tab pos="2798763" algn="l"/>
              </a:tabLst>
            </a:pPr>
            <a:r>
              <a:rPr lang="en-CA" sz="1400" dirty="0">
                <a:solidFill>
                  <a:prstClr val="black"/>
                </a:solidFill>
                <a:sym typeface="Wingdings 2" panose="05020102010507070707" pitchFamily="18" charset="2"/>
              </a:rPr>
              <a:t> OUI</a:t>
            </a:r>
            <a:r>
              <a:rPr lang="en-CA" sz="1400" dirty="0">
                <a:solidFill>
                  <a:prstClr val="black"/>
                </a:solidFill>
                <a:latin typeface="Calibri"/>
                <a:sym typeface="Wingdings 2" panose="05020102010507070707" pitchFamily="18" charset="2"/>
              </a:rPr>
              <a:t>	</a:t>
            </a:r>
            <a:r>
              <a:rPr lang="en-CA" sz="1400" dirty="0">
                <a:solidFill>
                  <a:prstClr val="black"/>
                </a:solidFill>
                <a:sym typeface="Wingdings 2" panose="05020102010507070707" pitchFamily="18" charset="2"/>
              </a:rPr>
              <a:t>  NON</a:t>
            </a:r>
            <a:endParaRPr lang="en-CA" sz="1400" dirty="0">
              <a:solidFill>
                <a:prstClr val="black"/>
              </a:solidFill>
              <a:latin typeface="Calibri"/>
              <a:sym typeface="Wingdings 2" panose="05020102010507070707" pitchFamily="18" charset="2"/>
            </a:endParaRPr>
          </a:p>
        </p:txBody>
      </p:sp>
      <p:sp>
        <p:nvSpPr>
          <p:cNvPr id="12" name="Rectangle 11"/>
          <p:cNvSpPr/>
          <p:nvPr>
            <p:custDataLst>
              <p:tags r:id="rId9"/>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custDataLst>
              <p:tags r:id="rId10"/>
            </p:custDataLst>
          </p:nvPr>
        </p:nvSpPr>
        <p:spPr>
          <a:xfrm>
            <a:off x="683568" y="1128167"/>
            <a:ext cx="7669376" cy="366126"/>
          </a:xfrm>
          <a:prstGeom prst="rect">
            <a:avLst/>
          </a:prstGeom>
        </p:spPr>
        <p:txBody>
          <a:bodyPr wrap="square">
            <a:spAutoFit/>
          </a:bodyPr>
          <a:lstStyle/>
          <a:p>
            <a:r>
              <a:rPr lang="en-CA" b="1" dirty="0" err="1">
                <a:latin typeface="+mj-lt"/>
                <a:cs typeface="Aharoni" panose="02010803020104030203" pitchFamily="2" charset="-79"/>
              </a:rPr>
              <a:t>Catégories</a:t>
            </a:r>
            <a:r>
              <a:rPr lang="en-CA" b="1" dirty="0">
                <a:latin typeface="+mj-lt"/>
                <a:cs typeface="Aharoni" panose="02010803020104030203" pitchFamily="2" charset="-79"/>
              </a:rPr>
              <a:t> :  (</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a:t>
            </a:r>
            <a:r>
              <a:rPr lang="en-CA" b="1" dirty="0">
                <a:latin typeface="+mj-lt"/>
                <a:cs typeface="Aharoni" panose="02010803020104030203" pitchFamily="2" charset="-79"/>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spTree>
    <p:extLst>
      <p:ext uri="{BB962C8B-B14F-4D97-AF65-F5344CB8AC3E}">
        <p14:creationId xmlns:p14="http://schemas.microsoft.com/office/powerpoint/2010/main" val="2090905895"/>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13</a:t>
            </a:fld>
            <a:endParaRPr lang="en-CA"/>
          </a:p>
        </p:txBody>
      </p:sp>
      <p:sp>
        <p:nvSpPr>
          <p:cNvPr id="3" name="bk object 58"/>
          <p:cNvSpPr/>
          <p:nvPr>
            <p:custDataLst>
              <p:tags r:id="rId2"/>
            </p:custDataLst>
          </p:nvPr>
        </p:nvSpPr>
        <p:spPr>
          <a:xfrm>
            <a:off x="552920" y="4855212"/>
            <a:ext cx="3443016" cy="726141"/>
          </a:xfrm>
          <a:custGeom>
            <a:avLst/>
            <a:gdLst/>
            <a:ahLst/>
            <a:cxnLst/>
            <a:rect l="l" t="t" r="r" b="b"/>
            <a:pathLst>
              <a:path w="7531734" h="1234440">
                <a:moveTo>
                  <a:pt x="7072934" y="0"/>
                </a:moveTo>
                <a:lnTo>
                  <a:pt x="0" y="0"/>
                </a:lnTo>
                <a:lnTo>
                  <a:pt x="0" y="1233957"/>
                </a:lnTo>
                <a:lnTo>
                  <a:pt x="7072934" y="1233957"/>
                </a:lnTo>
                <a:lnTo>
                  <a:pt x="7531176" y="596976"/>
                </a:lnTo>
                <a:lnTo>
                  <a:pt x="7072934" y="0"/>
                </a:lnTo>
                <a:close/>
              </a:path>
            </a:pathLst>
          </a:custGeom>
          <a:solidFill>
            <a:srgbClr val="D5802A"/>
          </a:solidFill>
        </p:spPr>
        <p:txBody>
          <a:bodyPr wrap="square" lIns="0" tIns="0" rIns="0" bIns="0" rtlCol="0"/>
          <a:lstStyle/>
          <a:p>
            <a:endParaRPr sz="1059"/>
          </a:p>
        </p:txBody>
      </p:sp>
      <p:sp>
        <p:nvSpPr>
          <p:cNvPr id="4" name="bk object 16"/>
          <p:cNvSpPr/>
          <p:nvPr>
            <p:custDataLst>
              <p:tags r:id="rId3"/>
            </p:custDataLst>
          </p:nvPr>
        </p:nvSpPr>
        <p:spPr>
          <a:xfrm>
            <a:off x="552920" y="1784828"/>
            <a:ext cx="3443016" cy="726141"/>
          </a:xfrm>
          <a:custGeom>
            <a:avLst/>
            <a:gdLst/>
            <a:ahLst/>
            <a:cxnLst/>
            <a:rect l="l" t="t" r="r" b="b"/>
            <a:pathLst>
              <a:path w="7505065" h="1234439">
                <a:moveTo>
                  <a:pt x="7048080" y="0"/>
                </a:moveTo>
                <a:lnTo>
                  <a:pt x="0" y="0"/>
                </a:lnTo>
                <a:lnTo>
                  <a:pt x="0" y="1233982"/>
                </a:lnTo>
                <a:lnTo>
                  <a:pt x="7048080" y="1233982"/>
                </a:lnTo>
                <a:lnTo>
                  <a:pt x="7504709" y="596976"/>
                </a:lnTo>
                <a:lnTo>
                  <a:pt x="7048080" y="0"/>
                </a:lnTo>
                <a:close/>
              </a:path>
            </a:pathLst>
          </a:custGeom>
          <a:solidFill>
            <a:srgbClr val="1D4063"/>
          </a:solidFill>
        </p:spPr>
        <p:txBody>
          <a:bodyPr wrap="square" lIns="0" tIns="0" rIns="0" bIns="0" rtlCol="0"/>
          <a:lstStyle/>
          <a:p>
            <a:endParaRPr sz="1059"/>
          </a:p>
        </p:txBody>
      </p:sp>
      <p:sp>
        <p:nvSpPr>
          <p:cNvPr id="5" name="bk object 20"/>
          <p:cNvSpPr/>
          <p:nvPr>
            <p:custDataLst>
              <p:tags r:id="rId4"/>
            </p:custDataLst>
          </p:nvPr>
        </p:nvSpPr>
        <p:spPr>
          <a:xfrm>
            <a:off x="596862" y="1879757"/>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6" name="bk object 24"/>
          <p:cNvSpPr/>
          <p:nvPr>
            <p:custDataLst>
              <p:tags r:id="rId5"/>
            </p:custDataLst>
          </p:nvPr>
        </p:nvSpPr>
        <p:spPr>
          <a:xfrm>
            <a:off x="872194" y="2298463"/>
            <a:ext cx="747" cy="374"/>
          </a:xfrm>
          <a:custGeom>
            <a:avLst/>
            <a:gdLst/>
            <a:ahLst/>
            <a:cxnLst/>
            <a:rect l="l" t="t" r="r" b="b"/>
            <a:pathLst>
              <a:path w="1270" h="635">
                <a:moveTo>
                  <a:pt x="774" y="0"/>
                </a:moveTo>
                <a:lnTo>
                  <a:pt x="0" y="0"/>
                </a:lnTo>
                <a:lnTo>
                  <a:pt x="571" y="368"/>
                </a:lnTo>
                <a:lnTo>
                  <a:pt x="774" y="0"/>
                </a:lnTo>
                <a:close/>
              </a:path>
            </a:pathLst>
          </a:custGeom>
          <a:solidFill>
            <a:srgbClr val="1D4063"/>
          </a:solidFill>
        </p:spPr>
        <p:txBody>
          <a:bodyPr wrap="square" lIns="0" tIns="0" rIns="0" bIns="0" rtlCol="0"/>
          <a:lstStyle/>
          <a:p>
            <a:endParaRPr sz="1059"/>
          </a:p>
        </p:txBody>
      </p:sp>
      <p:sp>
        <p:nvSpPr>
          <p:cNvPr id="7" name="bk object 29"/>
          <p:cNvSpPr/>
          <p:nvPr>
            <p:custDataLst>
              <p:tags r:id="rId6"/>
            </p:custDataLst>
          </p:nvPr>
        </p:nvSpPr>
        <p:spPr>
          <a:xfrm>
            <a:off x="552920" y="2555307"/>
            <a:ext cx="3443016" cy="726141"/>
          </a:xfrm>
          <a:custGeom>
            <a:avLst/>
            <a:gdLst/>
            <a:ahLst/>
            <a:cxnLst/>
            <a:rect l="l" t="t" r="r" b="b"/>
            <a:pathLst>
              <a:path w="7505065" h="1234439">
                <a:moveTo>
                  <a:pt x="7048080" y="0"/>
                </a:moveTo>
                <a:lnTo>
                  <a:pt x="0" y="0"/>
                </a:lnTo>
                <a:lnTo>
                  <a:pt x="0" y="1233957"/>
                </a:lnTo>
                <a:lnTo>
                  <a:pt x="7048080" y="1233957"/>
                </a:lnTo>
                <a:lnTo>
                  <a:pt x="7504709" y="596950"/>
                </a:lnTo>
                <a:lnTo>
                  <a:pt x="7048080" y="0"/>
                </a:lnTo>
                <a:close/>
              </a:path>
            </a:pathLst>
          </a:custGeom>
          <a:solidFill>
            <a:srgbClr val="2FA3A1"/>
          </a:solidFill>
        </p:spPr>
        <p:txBody>
          <a:bodyPr wrap="square" lIns="0" tIns="0" rIns="0" bIns="0" rtlCol="0"/>
          <a:lstStyle/>
          <a:p>
            <a:endParaRPr sz="1059"/>
          </a:p>
        </p:txBody>
      </p:sp>
      <p:sp>
        <p:nvSpPr>
          <p:cNvPr id="8" name="bk object 33"/>
          <p:cNvSpPr/>
          <p:nvPr>
            <p:custDataLst>
              <p:tags r:id="rId7"/>
            </p:custDataLst>
          </p:nvPr>
        </p:nvSpPr>
        <p:spPr>
          <a:xfrm>
            <a:off x="596862" y="2650235"/>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9" name="bk object 37"/>
          <p:cNvSpPr/>
          <p:nvPr>
            <p:custDataLst>
              <p:tags r:id="rId8"/>
            </p:custDataLst>
          </p:nvPr>
        </p:nvSpPr>
        <p:spPr>
          <a:xfrm>
            <a:off x="552922" y="3322195"/>
            <a:ext cx="3443014" cy="726141"/>
          </a:xfrm>
          <a:custGeom>
            <a:avLst/>
            <a:gdLst/>
            <a:ahLst/>
            <a:cxnLst/>
            <a:rect l="l" t="t" r="r" b="b"/>
            <a:pathLst>
              <a:path w="7505065" h="1234439">
                <a:moveTo>
                  <a:pt x="7047941" y="0"/>
                </a:moveTo>
                <a:lnTo>
                  <a:pt x="0" y="0"/>
                </a:lnTo>
                <a:lnTo>
                  <a:pt x="0" y="1233957"/>
                </a:lnTo>
                <a:lnTo>
                  <a:pt x="7047941" y="1233957"/>
                </a:lnTo>
                <a:lnTo>
                  <a:pt x="7504557" y="596976"/>
                </a:lnTo>
                <a:lnTo>
                  <a:pt x="7047941" y="0"/>
                </a:lnTo>
                <a:close/>
              </a:path>
            </a:pathLst>
          </a:custGeom>
          <a:solidFill>
            <a:srgbClr val="6C9F41"/>
          </a:solidFill>
        </p:spPr>
        <p:txBody>
          <a:bodyPr wrap="square" lIns="0" tIns="0" rIns="0" bIns="0" rtlCol="0"/>
          <a:lstStyle/>
          <a:p>
            <a:endParaRPr sz="1059"/>
          </a:p>
        </p:txBody>
      </p:sp>
      <p:sp>
        <p:nvSpPr>
          <p:cNvPr id="10" name="bk object 41"/>
          <p:cNvSpPr/>
          <p:nvPr>
            <p:custDataLst>
              <p:tags r:id="rId9"/>
            </p:custDataLst>
          </p:nvPr>
        </p:nvSpPr>
        <p:spPr>
          <a:xfrm>
            <a:off x="596862" y="3417123"/>
            <a:ext cx="536015" cy="536015"/>
          </a:xfrm>
          <a:custGeom>
            <a:avLst/>
            <a:gdLst/>
            <a:ahLst/>
            <a:cxnLst/>
            <a:rect l="l" t="t" r="r" b="b"/>
            <a:pathLst>
              <a:path w="911225" h="911225">
                <a:moveTo>
                  <a:pt x="455612" y="0"/>
                </a:moveTo>
                <a:lnTo>
                  <a:pt x="381710" y="5962"/>
                </a:lnTo>
                <a:lnTo>
                  <a:pt x="311604" y="23226"/>
                </a:lnTo>
                <a:lnTo>
                  <a:pt x="246233" y="50852"/>
                </a:lnTo>
                <a:lnTo>
                  <a:pt x="186534" y="87903"/>
                </a:lnTo>
                <a:lnTo>
                  <a:pt x="133446" y="133442"/>
                </a:lnTo>
                <a:lnTo>
                  <a:pt x="87907" y="186529"/>
                </a:lnTo>
                <a:lnTo>
                  <a:pt x="50855" y="246227"/>
                </a:lnTo>
                <a:lnTo>
                  <a:pt x="23227" y="311599"/>
                </a:lnTo>
                <a:lnTo>
                  <a:pt x="5963" y="381707"/>
                </a:lnTo>
                <a:lnTo>
                  <a:pt x="0" y="455612"/>
                </a:lnTo>
                <a:lnTo>
                  <a:pt x="1510" y="492979"/>
                </a:lnTo>
                <a:lnTo>
                  <a:pt x="13241" y="565099"/>
                </a:lnTo>
                <a:lnTo>
                  <a:pt x="35804" y="632952"/>
                </a:lnTo>
                <a:lnTo>
                  <a:pt x="68261" y="695601"/>
                </a:lnTo>
                <a:lnTo>
                  <a:pt x="109674" y="752108"/>
                </a:lnTo>
                <a:lnTo>
                  <a:pt x="159105" y="801535"/>
                </a:lnTo>
                <a:lnTo>
                  <a:pt x="215616" y="842944"/>
                </a:lnTo>
                <a:lnTo>
                  <a:pt x="278268" y="875398"/>
                </a:lnTo>
                <a:lnTo>
                  <a:pt x="346124" y="897959"/>
                </a:lnTo>
                <a:lnTo>
                  <a:pt x="418245" y="909689"/>
                </a:lnTo>
                <a:lnTo>
                  <a:pt x="455612" y="911199"/>
                </a:lnTo>
                <a:lnTo>
                  <a:pt x="492977" y="909689"/>
                </a:lnTo>
                <a:lnTo>
                  <a:pt x="565096" y="897959"/>
                </a:lnTo>
                <a:lnTo>
                  <a:pt x="632950" y="875398"/>
                </a:lnTo>
                <a:lnTo>
                  <a:pt x="695602" y="842944"/>
                </a:lnTo>
                <a:lnTo>
                  <a:pt x="752113" y="801535"/>
                </a:lnTo>
                <a:lnTo>
                  <a:pt x="801545" y="752108"/>
                </a:lnTo>
                <a:lnTo>
                  <a:pt x="842960" y="695601"/>
                </a:lnTo>
                <a:lnTo>
                  <a:pt x="875418" y="632952"/>
                </a:lnTo>
                <a:lnTo>
                  <a:pt x="897982" y="565099"/>
                </a:lnTo>
                <a:lnTo>
                  <a:pt x="909714" y="492979"/>
                </a:lnTo>
                <a:lnTo>
                  <a:pt x="911225" y="455612"/>
                </a:lnTo>
                <a:lnTo>
                  <a:pt x="909714" y="418243"/>
                </a:lnTo>
                <a:lnTo>
                  <a:pt x="897982" y="346120"/>
                </a:lnTo>
                <a:lnTo>
                  <a:pt x="875418" y="278263"/>
                </a:lnTo>
                <a:lnTo>
                  <a:pt x="842960" y="215610"/>
                </a:lnTo>
                <a:lnTo>
                  <a:pt x="801545" y="159100"/>
                </a:lnTo>
                <a:lnTo>
                  <a:pt x="752113" y="109670"/>
                </a:lnTo>
                <a:lnTo>
                  <a:pt x="695602" y="68258"/>
                </a:lnTo>
                <a:lnTo>
                  <a:pt x="632950" y="35802"/>
                </a:lnTo>
                <a:lnTo>
                  <a:pt x="565096"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1" name="bk object 52"/>
          <p:cNvSpPr/>
          <p:nvPr>
            <p:custDataLst>
              <p:tags r:id="rId10"/>
            </p:custDataLst>
          </p:nvPr>
        </p:nvSpPr>
        <p:spPr>
          <a:xfrm>
            <a:off x="552918" y="4090308"/>
            <a:ext cx="3443018" cy="726141"/>
          </a:xfrm>
          <a:custGeom>
            <a:avLst/>
            <a:gdLst/>
            <a:ahLst/>
            <a:cxnLst/>
            <a:rect l="l" t="t" r="r" b="b"/>
            <a:pathLst>
              <a:path w="7516495" h="1234440">
                <a:moveTo>
                  <a:pt x="7058761" y="0"/>
                </a:moveTo>
                <a:lnTo>
                  <a:pt x="0" y="0"/>
                </a:lnTo>
                <a:lnTo>
                  <a:pt x="0" y="1233957"/>
                </a:lnTo>
                <a:lnTo>
                  <a:pt x="7058761" y="1233957"/>
                </a:lnTo>
                <a:lnTo>
                  <a:pt x="7516075" y="596976"/>
                </a:lnTo>
                <a:lnTo>
                  <a:pt x="7058761" y="0"/>
                </a:lnTo>
                <a:close/>
              </a:path>
            </a:pathLst>
          </a:custGeom>
          <a:solidFill>
            <a:srgbClr val="A89031"/>
          </a:solidFill>
        </p:spPr>
        <p:txBody>
          <a:bodyPr wrap="square" lIns="0" tIns="0" rIns="0" bIns="0" rtlCol="0"/>
          <a:lstStyle/>
          <a:p>
            <a:endParaRPr sz="1059"/>
          </a:p>
        </p:txBody>
      </p:sp>
      <p:sp>
        <p:nvSpPr>
          <p:cNvPr id="12" name="object 4"/>
          <p:cNvSpPr/>
          <p:nvPr>
            <p:custDataLst>
              <p:tags r:id="rId11"/>
            </p:custDataLst>
          </p:nvPr>
        </p:nvSpPr>
        <p:spPr>
          <a:xfrm>
            <a:off x="596862" y="4950126"/>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3" name="object 9"/>
          <p:cNvSpPr/>
          <p:nvPr>
            <p:custDataLst>
              <p:tags r:id="rId12"/>
            </p:custDataLst>
          </p:nvPr>
        </p:nvSpPr>
        <p:spPr>
          <a:xfrm>
            <a:off x="4761115" y="4855211"/>
            <a:ext cx="3447288" cy="726141"/>
          </a:xfrm>
          <a:custGeom>
            <a:avLst/>
            <a:gdLst/>
            <a:ahLst/>
            <a:cxnLst/>
            <a:rect l="l" t="t" r="r" b="b"/>
            <a:pathLst>
              <a:path w="7505065" h="1234440">
                <a:moveTo>
                  <a:pt x="7048080" y="0"/>
                </a:moveTo>
                <a:lnTo>
                  <a:pt x="0" y="0"/>
                </a:lnTo>
                <a:lnTo>
                  <a:pt x="0" y="1233957"/>
                </a:lnTo>
                <a:lnTo>
                  <a:pt x="7048080" y="1233957"/>
                </a:lnTo>
                <a:lnTo>
                  <a:pt x="7504709" y="636981"/>
                </a:lnTo>
                <a:lnTo>
                  <a:pt x="7048080" y="0"/>
                </a:lnTo>
                <a:close/>
              </a:path>
            </a:pathLst>
          </a:custGeom>
          <a:solidFill>
            <a:srgbClr val="1D4063"/>
          </a:solidFill>
        </p:spPr>
        <p:txBody>
          <a:bodyPr wrap="square" lIns="0" tIns="0" rIns="0" bIns="0" rtlCol="0"/>
          <a:lstStyle/>
          <a:p>
            <a:endParaRPr sz="1059"/>
          </a:p>
        </p:txBody>
      </p:sp>
      <p:sp>
        <p:nvSpPr>
          <p:cNvPr id="14" name="object 13"/>
          <p:cNvSpPr/>
          <p:nvPr>
            <p:custDataLst>
              <p:tags r:id="rId13"/>
            </p:custDataLst>
          </p:nvPr>
        </p:nvSpPr>
        <p:spPr>
          <a:xfrm>
            <a:off x="4804188" y="4950126"/>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5" name="object 43"/>
          <p:cNvSpPr/>
          <p:nvPr>
            <p:custDataLst>
              <p:tags r:id="rId14"/>
            </p:custDataLst>
          </p:nvPr>
        </p:nvSpPr>
        <p:spPr>
          <a:xfrm>
            <a:off x="4761116" y="4171420"/>
            <a:ext cx="3447288" cy="726141"/>
          </a:xfrm>
          <a:custGeom>
            <a:avLst/>
            <a:gdLst/>
            <a:ahLst/>
            <a:cxnLst/>
            <a:rect l="l" t="t" r="r" b="b"/>
            <a:pathLst>
              <a:path w="7505065" h="1234440">
                <a:moveTo>
                  <a:pt x="7048080" y="0"/>
                </a:moveTo>
                <a:lnTo>
                  <a:pt x="0" y="0"/>
                </a:lnTo>
                <a:lnTo>
                  <a:pt x="0" y="1233932"/>
                </a:lnTo>
                <a:lnTo>
                  <a:pt x="7048080" y="1233932"/>
                </a:lnTo>
                <a:lnTo>
                  <a:pt x="7504709" y="636981"/>
                </a:lnTo>
                <a:lnTo>
                  <a:pt x="7048080" y="0"/>
                </a:lnTo>
                <a:close/>
              </a:path>
            </a:pathLst>
          </a:custGeom>
          <a:solidFill>
            <a:srgbClr val="2CA3A1"/>
          </a:solidFill>
        </p:spPr>
        <p:txBody>
          <a:bodyPr wrap="square" lIns="0" tIns="0" rIns="0" bIns="0" rtlCol="0"/>
          <a:lstStyle/>
          <a:p>
            <a:endParaRPr sz="1059"/>
          </a:p>
        </p:txBody>
      </p:sp>
      <p:sp>
        <p:nvSpPr>
          <p:cNvPr id="16" name="object 49"/>
          <p:cNvSpPr/>
          <p:nvPr>
            <p:custDataLst>
              <p:tags r:id="rId15"/>
            </p:custDataLst>
          </p:nvPr>
        </p:nvSpPr>
        <p:spPr>
          <a:xfrm>
            <a:off x="4761116" y="3322193"/>
            <a:ext cx="3447288" cy="726141"/>
          </a:xfrm>
          <a:custGeom>
            <a:avLst/>
            <a:gdLst/>
            <a:ahLst/>
            <a:cxnLst/>
            <a:rect l="l" t="t" r="r" b="b"/>
            <a:pathLst>
              <a:path w="7505065" h="1234439">
                <a:moveTo>
                  <a:pt x="7047941" y="0"/>
                </a:moveTo>
                <a:lnTo>
                  <a:pt x="0" y="0"/>
                </a:lnTo>
                <a:lnTo>
                  <a:pt x="0" y="1233957"/>
                </a:lnTo>
                <a:lnTo>
                  <a:pt x="7047941" y="1233957"/>
                </a:lnTo>
                <a:lnTo>
                  <a:pt x="7504557" y="636981"/>
                </a:lnTo>
                <a:lnTo>
                  <a:pt x="7047941" y="0"/>
                </a:lnTo>
                <a:close/>
              </a:path>
            </a:pathLst>
          </a:custGeom>
          <a:solidFill>
            <a:srgbClr val="6C9F41"/>
          </a:solidFill>
        </p:spPr>
        <p:txBody>
          <a:bodyPr wrap="square" lIns="0" tIns="0" rIns="0" bIns="0" rtlCol="0"/>
          <a:lstStyle/>
          <a:p>
            <a:endParaRPr sz="1059"/>
          </a:p>
        </p:txBody>
      </p:sp>
      <p:sp>
        <p:nvSpPr>
          <p:cNvPr id="17" name="object 55"/>
          <p:cNvSpPr/>
          <p:nvPr>
            <p:custDataLst>
              <p:tags r:id="rId16"/>
            </p:custDataLst>
          </p:nvPr>
        </p:nvSpPr>
        <p:spPr>
          <a:xfrm>
            <a:off x="4761113" y="2555306"/>
            <a:ext cx="3447288" cy="726141"/>
          </a:xfrm>
          <a:custGeom>
            <a:avLst/>
            <a:gdLst/>
            <a:ahLst/>
            <a:cxnLst/>
            <a:rect l="l" t="t" r="r" b="b"/>
            <a:pathLst>
              <a:path w="7516494" h="1234439">
                <a:moveTo>
                  <a:pt x="7058761" y="0"/>
                </a:moveTo>
                <a:lnTo>
                  <a:pt x="0" y="0"/>
                </a:lnTo>
                <a:lnTo>
                  <a:pt x="0" y="1233957"/>
                </a:lnTo>
                <a:lnTo>
                  <a:pt x="7058761" y="1233957"/>
                </a:lnTo>
                <a:lnTo>
                  <a:pt x="7516075" y="636981"/>
                </a:lnTo>
                <a:lnTo>
                  <a:pt x="7058761" y="0"/>
                </a:lnTo>
                <a:close/>
              </a:path>
            </a:pathLst>
          </a:custGeom>
          <a:solidFill>
            <a:srgbClr val="A89031"/>
          </a:solidFill>
        </p:spPr>
        <p:txBody>
          <a:bodyPr wrap="square" lIns="0" tIns="0" rIns="0" bIns="0" rtlCol="0"/>
          <a:lstStyle/>
          <a:p>
            <a:endParaRPr sz="1059"/>
          </a:p>
        </p:txBody>
      </p:sp>
      <p:sp>
        <p:nvSpPr>
          <p:cNvPr id="18" name="object 59"/>
          <p:cNvSpPr/>
          <p:nvPr>
            <p:custDataLst>
              <p:tags r:id="rId17"/>
            </p:custDataLst>
          </p:nvPr>
        </p:nvSpPr>
        <p:spPr>
          <a:xfrm>
            <a:off x="4786275" y="2650967"/>
            <a:ext cx="536015" cy="536015"/>
          </a:xfrm>
          <a:custGeom>
            <a:avLst/>
            <a:gdLst/>
            <a:ahLst/>
            <a:cxnLst/>
            <a:rect l="l" t="t" r="r" b="b"/>
            <a:pathLst>
              <a:path w="911225" h="911225">
                <a:moveTo>
                  <a:pt x="455612" y="0"/>
                </a:moveTo>
                <a:lnTo>
                  <a:pt x="381707" y="5962"/>
                </a:lnTo>
                <a:lnTo>
                  <a:pt x="311599" y="23226"/>
                </a:lnTo>
                <a:lnTo>
                  <a:pt x="246227" y="50852"/>
                </a:lnTo>
                <a:lnTo>
                  <a:pt x="186529" y="87903"/>
                </a:lnTo>
                <a:lnTo>
                  <a:pt x="133442" y="133442"/>
                </a:lnTo>
                <a:lnTo>
                  <a:pt x="87903" y="186529"/>
                </a:lnTo>
                <a:lnTo>
                  <a:pt x="50852" y="246227"/>
                </a:lnTo>
                <a:lnTo>
                  <a:pt x="23226" y="311599"/>
                </a:lnTo>
                <a:lnTo>
                  <a:pt x="5962" y="381707"/>
                </a:lnTo>
                <a:lnTo>
                  <a:pt x="0" y="455612"/>
                </a:lnTo>
                <a:lnTo>
                  <a:pt x="1510" y="492979"/>
                </a:lnTo>
                <a:lnTo>
                  <a:pt x="13240" y="565099"/>
                </a:lnTo>
                <a:lnTo>
                  <a:pt x="35802" y="632952"/>
                </a:lnTo>
                <a:lnTo>
                  <a:pt x="68258" y="695601"/>
                </a:lnTo>
                <a:lnTo>
                  <a:pt x="109670" y="752108"/>
                </a:lnTo>
                <a:lnTo>
                  <a:pt x="159100" y="801535"/>
                </a:lnTo>
                <a:lnTo>
                  <a:pt x="215610" y="842944"/>
                </a:lnTo>
                <a:lnTo>
                  <a:pt x="278263" y="875398"/>
                </a:lnTo>
                <a:lnTo>
                  <a:pt x="346120" y="897959"/>
                </a:lnTo>
                <a:lnTo>
                  <a:pt x="418243" y="909689"/>
                </a:lnTo>
                <a:lnTo>
                  <a:pt x="455612" y="911199"/>
                </a:lnTo>
                <a:lnTo>
                  <a:pt x="492977" y="909689"/>
                </a:lnTo>
                <a:lnTo>
                  <a:pt x="565095" y="897959"/>
                </a:lnTo>
                <a:lnTo>
                  <a:pt x="632948" y="875398"/>
                </a:lnTo>
                <a:lnTo>
                  <a:pt x="695599" y="842944"/>
                </a:lnTo>
                <a:lnTo>
                  <a:pt x="752108" y="801535"/>
                </a:lnTo>
                <a:lnTo>
                  <a:pt x="801538" y="752108"/>
                </a:lnTo>
                <a:lnTo>
                  <a:pt x="842950" y="695601"/>
                </a:lnTo>
                <a:lnTo>
                  <a:pt x="875407" y="632952"/>
                </a:lnTo>
                <a:lnTo>
                  <a:pt x="897970" y="565099"/>
                </a:lnTo>
                <a:lnTo>
                  <a:pt x="909701" y="492979"/>
                </a:lnTo>
                <a:lnTo>
                  <a:pt x="911212" y="455612"/>
                </a:lnTo>
                <a:lnTo>
                  <a:pt x="909701" y="418243"/>
                </a:lnTo>
                <a:lnTo>
                  <a:pt x="897970" y="346120"/>
                </a:lnTo>
                <a:lnTo>
                  <a:pt x="875407" y="278263"/>
                </a:lnTo>
                <a:lnTo>
                  <a:pt x="842950" y="215610"/>
                </a:lnTo>
                <a:lnTo>
                  <a:pt x="801538" y="159100"/>
                </a:lnTo>
                <a:lnTo>
                  <a:pt x="752108" y="109670"/>
                </a:lnTo>
                <a:lnTo>
                  <a:pt x="695599" y="68258"/>
                </a:lnTo>
                <a:lnTo>
                  <a:pt x="632948" y="35802"/>
                </a:lnTo>
                <a:lnTo>
                  <a:pt x="565095"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9" name="object 65"/>
          <p:cNvSpPr/>
          <p:nvPr>
            <p:custDataLst>
              <p:tags r:id="rId18"/>
            </p:custDataLst>
          </p:nvPr>
        </p:nvSpPr>
        <p:spPr>
          <a:xfrm>
            <a:off x="4761115" y="1784828"/>
            <a:ext cx="3447288" cy="726141"/>
          </a:xfrm>
          <a:custGeom>
            <a:avLst/>
            <a:gdLst/>
            <a:ahLst/>
            <a:cxnLst/>
            <a:rect l="l" t="t" r="r" b="b"/>
            <a:pathLst>
              <a:path w="7531734" h="1234439">
                <a:moveTo>
                  <a:pt x="7072934" y="0"/>
                </a:moveTo>
                <a:lnTo>
                  <a:pt x="0" y="0"/>
                </a:lnTo>
                <a:lnTo>
                  <a:pt x="0" y="1233957"/>
                </a:lnTo>
                <a:lnTo>
                  <a:pt x="7072934" y="1233957"/>
                </a:lnTo>
                <a:lnTo>
                  <a:pt x="7531176" y="636981"/>
                </a:lnTo>
                <a:lnTo>
                  <a:pt x="7072934" y="0"/>
                </a:lnTo>
                <a:close/>
              </a:path>
            </a:pathLst>
          </a:custGeom>
          <a:solidFill>
            <a:srgbClr val="D5802A"/>
          </a:solidFill>
        </p:spPr>
        <p:txBody>
          <a:bodyPr wrap="square" lIns="0" tIns="0" rIns="0" bIns="0" rtlCol="0"/>
          <a:lstStyle/>
          <a:p>
            <a:endParaRPr sz="1059"/>
          </a:p>
        </p:txBody>
      </p:sp>
      <p:sp>
        <p:nvSpPr>
          <p:cNvPr id="20" name="object 69"/>
          <p:cNvSpPr/>
          <p:nvPr>
            <p:custDataLst>
              <p:tags r:id="rId19"/>
            </p:custDataLst>
          </p:nvPr>
        </p:nvSpPr>
        <p:spPr>
          <a:xfrm>
            <a:off x="4804181" y="1879743"/>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pic>
        <p:nvPicPr>
          <p:cNvPr id="21" name="Picture 20"/>
          <p:cNvPicPr>
            <a:picLocks noChangeAspect="1"/>
          </p:cNvPicPr>
          <p:nvPr>
            <p:custDataLst>
              <p:tags r:id="rId20"/>
            </p:custDataLst>
          </p:nvPr>
        </p:nvPicPr>
        <p:blipFill>
          <a:blip r:embed="rId50"/>
          <a:stretch>
            <a:fillRect/>
          </a:stretch>
        </p:blipFill>
        <p:spPr>
          <a:xfrm>
            <a:off x="719465" y="1923289"/>
            <a:ext cx="323407" cy="465252"/>
          </a:xfrm>
          <a:prstGeom prst="rect">
            <a:avLst/>
          </a:prstGeom>
        </p:spPr>
      </p:pic>
      <p:sp>
        <p:nvSpPr>
          <p:cNvPr id="22" name="object 2"/>
          <p:cNvSpPr txBox="1"/>
          <p:nvPr>
            <p:custDataLst>
              <p:tags r:id="rId21"/>
            </p:custDataLst>
          </p:nvPr>
        </p:nvSpPr>
        <p:spPr>
          <a:xfrm>
            <a:off x="1255480" y="1871488"/>
            <a:ext cx="2710796" cy="574207"/>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4567" indent="-7470"/>
            <a:r>
              <a:rPr lang="en-CA" sz="1882" kern="0" spc="-3" dirty="0" err="1"/>
              <a:t>Concevoir</a:t>
            </a:r>
            <a:r>
              <a:rPr lang="en-CA" sz="1882" kern="0" spc="-3" dirty="0"/>
              <a:t> avec les </a:t>
            </a:r>
            <a:r>
              <a:rPr lang="en-CA" sz="1882" kern="0" spc="-3" dirty="0" err="1"/>
              <a:t>utilisateurs</a:t>
            </a:r>
            <a:endParaRPr lang="en-CA" sz="1882" kern="0" spc="-3" dirty="0"/>
          </a:p>
        </p:txBody>
      </p:sp>
      <p:sp>
        <p:nvSpPr>
          <p:cNvPr id="23" name="object 2"/>
          <p:cNvSpPr txBox="1"/>
          <p:nvPr>
            <p:custDataLst>
              <p:tags r:id="rId22"/>
            </p:custDataLst>
          </p:nvPr>
        </p:nvSpPr>
        <p:spPr>
          <a:xfrm>
            <a:off x="1217465" y="2709354"/>
            <a:ext cx="2587862" cy="44875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marR="511705" indent="7097">
              <a:lnSpc>
                <a:spcPts val="1765"/>
              </a:lnSpc>
            </a:pPr>
            <a:r>
              <a:rPr lang="en-CA" sz="1882" dirty="0" err="1"/>
              <a:t>Itérer</a:t>
            </a:r>
            <a:r>
              <a:rPr lang="en-CA" sz="1882" dirty="0"/>
              <a:t> et </a:t>
            </a:r>
            <a:r>
              <a:rPr lang="en-CA" sz="1882" dirty="0" err="1"/>
              <a:t>améliorer</a:t>
            </a:r>
            <a:r>
              <a:rPr lang="en-CA" sz="1882" dirty="0"/>
              <a:t> </a:t>
            </a:r>
            <a:r>
              <a:rPr lang="en-CA" sz="1882" dirty="0" err="1"/>
              <a:t>fréquemment</a:t>
            </a:r>
            <a:endParaRPr lang="en-CA" sz="1882" dirty="0"/>
          </a:p>
        </p:txBody>
      </p:sp>
      <p:sp>
        <p:nvSpPr>
          <p:cNvPr id="24" name="object 2"/>
          <p:cNvSpPr txBox="1"/>
          <p:nvPr>
            <p:custDataLst>
              <p:tags r:id="rId23"/>
            </p:custDataLst>
          </p:nvPr>
        </p:nvSpPr>
        <p:spPr>
          <a:xfrm>
            <a:off x="1247877" y="3296000"/>
            <a:ext cx="2828960" cy="8077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marR="511705" indent="7097">
              <a:lnSpc>
                <a:spcPts val="2118"/>
              </a:lnSpc>
            </a:pPr>
            <a:r>
              <a:rPr lang="en-CA" sz="1882" spc="-3" dirty="0" err="1"/>
              <a:t>Travailler</a:t>
            </a:r>
            <a:r>
              <a:rPr lang="en-CA" sz="1882" spc="-3" dirty="0"/>
              <a:t> dans un </a:t>
            </a:r>
            <a:r>
              <a:rPr lang="en-CA" sz="1882" spc="-3" dirty="0" err="1"/>
              <a:t>environnement</a:t>
            </a:r>
            <a:r>
              <a:rPr lang="en-CA" sz="1882" spc="-3" dirty="0"/>
              <a:t> </a:t>
            </a:r>
            <a:r>
              <a:rPr lang="en-CA" sz="1882" spc="-3" dirty="0" err="1"/>
              <a:t>ouvert</a:t>
            </a:r>
            <a:r>
              <a:rPr lang="en-CA" sz="1882" spc="-3" dirty="0"/>
              <a:t> par </a:t>
            </a:r>
            <a:r>
              <a:rPr lang="en-CA" sz="1882" spc="-3" dirty="0" err="1"/>
              <a:t>défaut</a:t>
            </a:r>
            <a:endParaRPr lang="en-CA" sz="1882" spc="-3" dirty="0"/>
          </a:p>
        </p:txBody>
      </p:sp>
      <p:sp>
        <p:nvSpPr>
          <p:cNvPr id="25" name="object 2"/>
          <p:cNvSpPr txBox="1"/>
          <p:nvPr>
            <p:custDataLst>
              <p:tags r:id="rId24"/>
            </p:custDataLst>
          </p:nvPr>
        </p:nvSpPr>
        <p:spPr>
          <a:xfrm>
            <a:off x="1272228" y="4239145"/>
            <a:ext cx="2742359" cy="467692"/>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marR="2988">
              <a:lnSpc>
                <a:spcPts val="1765"/>
              </a:lnSpc>
            </a:pPr>
            <a:r>
              <a:rPr lang="en-CA" sz="1882" dirty="0" err="1"/>
              <a:t>Utiliser</a:t>
            </a:r>
            <a:r>
              <a:rPr lang="en-CA" sz="1882" dirty="0"/>
              <a:t> des </a:t>
            </a:r>
            <a:r>
              <a:rPr lang="en-CA" sz="1882" dirty="0" err="1"/>
              <a:t>normes</a:t>
            </a:r>
            <a:r>
              <a:rPr lang="en-CA" sz="1882" dirty="0"/>
              <a:t> et des solutions ouvertes</a:t>
            </a:r>
          </a:p>
        </p:txBody>
      </p:sp>
      <p:sp>
        <p:nvSpPr>
          <p:cNvPr id="26" name="object 2"/>
          <p:cNvSpPr txBox="1"/>
          <p:nvPr>
            <p:custDataLst>
              <p:tags r:id="rId25"/>
            </p:custDataLst>
          </p:nvPr>
        </p:nvSpPr>
        <p:spPr>
          <a:xfrm>
            <a:off x="1225381" y="4912852"/>
            <a:ext cx="2770555" cy="69852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marR="2988">
              <a:lnSpc>
                <a:spcPts val="1765"/>
              </a:lnSpc>
            </a:pPr>
            <a:r>
              <a:rPr lang="en-CA" sz="1882" dirty="0" err="1"/>
              <a:t>Aborder</a:t>
            </a:r>
            <a:r>
              <a:rPr lang="en-CA" sz="1882" dirty="0"/>
              <a:t> les </a:t>
            </a:r>
            <a:r>
              <a:rPr lang="en-CA" sz="1882" dirty="0" err="1"/>
              <a:t>risques</a:t>
            </a:r>
            <a:r>
              <a:rPr lang="en-CA" sz="1882" dirty="0"/>
              <a:t> à la </a:t>
            </a:r>
            <a:r>
              <a:rPr lang="en-CA" sz="1882" dirty="0" err="1"/>
              <a:t>sécurité</a:t>
            </a:r>
            <a:r>
              <a:rPr lang="en-CA" sz="1882" dirty="0"/>
              <a:t> et à la </a:t>
            </a:r>
            <a:r>
              <a:rPr lang="en-CA" sz="1882" dirty="0" err="1"/>
              <a:t>confidentialité</a:t>
            </a:r>
            <a:endParaRPr lang="en-CA" sz="1882" dirty="0"/>
          </a:p>
        </p:txBody>
      </p:sp>
      <p:sp>
        <p:nvSpPr>
          <p:cNvPr id="27" name="object 2"/>
          <p:cNvSpPr txBox="1"/>
          <p:nvPr>
            <p:custDataLst>
              <p:tags r:id="rId26"/>
            </p:custDataLst>
          </p:nvPr>
        </p:nvSpPr>
        <p:spPr>
          <a:xfrm>
            <a:off x="5467406" y="1959223"/>
            <a:ext cx="2535028" cy="44875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a:lnSpc>
                <a:spcPts val="1765"/>
              </a:lnSpc>
            </a:pPr>
            <a:r>
              <a:rPr lang="en-CA" sz="1882" spc="-12" dirty="0" err="1"/>
              <a:t>Intégrer</a:t>
            </a:r>
            <a:r>
              <a:rPr lang="en-CA" sz="1882" spc="-12" dirty="0"/>
              <a:t> </a:t>
            </a:r>
            <a:r>
              <a:rPr lang="en-CA" sz="1882" spc="-12" dirty="0" err="1"/>
              <a:t>l’accessibilité</a:t>
            </a:r>
            <a:r>
              <a:rPr lang="en-CA" sz="1882" spc="-12" dirty="0"/>
              <a:t> </a:t>
            </a:r>
            <a:r>
              <a:rPr lang="en-CA" sz="1882" spc="-12" dirty="0" err="1"/>
              <a:t>dès</a:t>
            </a:r>
            <a:r>
              <a:rPr lang="en-CA" sz="1882" spc="-12" dirty="0"/>
              <a:t> le </a:t>
            </a:r>
            <a:r>
              <a:rPr lang="en-CA" sz="1882" spc="-12" dirty="0" err="1"/>
              <a:t>départ</a:t>
            </a:r>
            <a:endParaRPr lang="en-CA" sz="1882" spc="-12" dirty="0"/>
          </a:p>
        </p:txBody>
      </p:sp>
      <p:sp>
        <p:nvSpPr>
          <p:cNvPr id="28" name="object 2"/>
          <p:cNvSpPr txBox="1"/>
          <p:nvPr>
            <p:custDataLst>
              <p:tags r:id="rId27"/>
            </p:custDataLst>
          </p:nvPr>
        </p:nvSpPr>
        <p:spPr>
          <a:xfrm>
            <a:off x="5467406" y="2684507"/>
            <a:ext cx="2710796" cy="44875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a:lnSpc>
                <a:spcPts val="1765"/>
              </a:lnSpc>
            </a:pPr>
            <a:r>
              <a:rPr lang="en-CA" sz="1882" spc="-12"/>
              <a:t>Habiliter le personnel à offrir de meilleurs services</a:t>
            </a:r>
          </a:p>
        </p:txBody>
      </p:sp>
      <p:sp>
        <p:nvSpPr>
          <p:cNvPr id="29" name="object 2"/>
          <p:cNvSpPr txBox="1"/>
          <p:nvPr>
            <p:custDataLst>
              <p:tags r:id="rId28"/>
            </p:custDataLst>
          </p:nvPr>
        </p:nvSpPr>
        <p:spPr>
          <a:xfrm>
            <a:off x="5448412" y="3420670"/>
            <a:ext cx="2710796" cy="574207"/>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r>
              <a:rPr lang="en-CA" sz="1882" dirty="0" err="1"/>
              <a:t>Être</a:t>
            </a:r>
            <a:r>
              <a:rPr lang="en-CA" sz="1882" dirty="0"/>
              <a:t> de </a:t>
            </a:r>
            <a:r>
              <a:rPr lang="en-CA" sz="1882" dirty="0" err="1"/>
              <a:t>bons</a:t>
            </a:r>
            <a:r>
              <a:rPr lang="en-CA" sz="1882" dirty="0"/>
              <a:t> </a:t>
            </a:r>
            <a:r>
              <a:rPr lang="en-CA" sz="1882" dirty="0" err="1"/>
              <a:t>dépositaires</a:t>
            </a:r>
            <a:r>
              <a:rPr lang="en-CA" sz="1882" dirty="0"/>
              <a:t> de </a:t>
            </a:r>
            <a:r>
              <a:rPr lang="en-CA" sz="1882" dirty="0" err="1"/>
              <a:t>données</a:t>
            </a:r>
            <a:endParaRPr lang="en-CA" sz="1882" dirty="0"/>
          </a:p>
        </p:txBody>
      </p:sp>
      <p:sp>
        <p:nvSpPr>
          <p:cNvPr id="30" name="object 2"/>
          <p:cNvSpPr txBox="1"/>
          <p:nvPr>
            <p:custDataLst>
              <p:tags r:id="rId29"/>
            </p:custDataLst>
          </p:nvPr>
        </p:nvSpPr>
        <p:spPr>
          <a:xfrm>
            <a:off x="5467406" y="4332662"/>
            <a:ext cx="2710796" cy="44875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lnSpc>
                <a:spcPts val="1765"/>
              </a:lnSpc>
            </a:pPr>
            <a:r>
              <a:rPr lang="en-CA" sz="1882" dirty="0" err="1"/>
              <a:t>Concevoir</a:t>
            </a:r>
            <a:r>
              <a:rPr lang="en-CA" sz="1882" dirty="0"/>
              <a:t> des services </a:t>
            </a:r>
            <a:r>
              <a:rPr lang="en-CA" sz="1882" dirty="0" err="1"/>
              <a:t>éthiques</a:t>
            </a:r>
            <a:endParaRPr lang="en-CA" sz="1882" dirty="0"/>
          </a:p>
        </p:txBody>
      </p:sp>
      <p:sp>
        <p:nvSpPr>
          <p:cNvPr id="31" name="object 2"/>
          <p:cNvSpPr txBox="1"/>
          <p:nvPr>
            <p:custDataLst>
              <p:tags r:id="rId30"/>
            </p:custDataLst>
          </p:nvPr>
        </p:nvSpPr>
        <p:spPr>
          <a:xfrm>
            <a:off x="5467406" y="5073446"/>
            <a:ext cx="2710796" cy="28963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r>
              <a:rPr lang="en-CA" sz="1882" spc="-12" dirty="0" err="1"/>
              <a:t>Collaborer</a:t>
            </a:r>
            <a:r>
              <a:rPr lang="en-CA" sz="1882" spc="-12" dirty="0"/>
              <a:t> </a:t>
            </a:r>
            <a:r>
              <a:rPr lang="en-CA" sz="1882" spc="-12" dirty="0" err="1"/>
              <a:t>largement</a:t>
            </a:r>
            <a:endParaRPr lang="en-CA" sz="1882" spc="-12" dirty="0"/>
          </a:p>
        </p:txBody>
      </p:sp>
      <p:pic>
        <p:nvPicPr>
          <p:cNvPr id="32" name="Picture 31"/>
          <p:cNvPicPr>
            <a:picLocks noChangeAspect="1"/>
          </p:cNvPicPr>
          <p:nvPr>
            <p:custDataLst>
              <p:tags r:id="rId31"/>
            </p:custDataLst>
          </p:nvPr>
        </p:nvPicPr>
        <p:blipFill>
          <a:blip r:embed="rId51"/>
          <a:stretch>
            <a:fillRect/>
          </a:stretch>
        </p:blipFill>
        <p:spPr>
          <a:xfrm>
            <a:off x="607990" y="2664753"/>
            <a:ext cx="519139" cy="519139"/>
          </a:xfrm>
          <a:prstGeom prst="rect">
            <a:avLst/>
          </a:prstGeom>
        </p:spPr>
      </p:pic>
      <p:pic>
        <p:nvPicPr>
          <p:cNvPr id="33" name="Picture 32"/>
          <p:cNvPicPr>
            <a:picLocks noChangeAspect="1"/>
          </p:cNvPicPr>
          <p:nvPr>
            <p:custDataLst>
              <p:tags r:id="rId32"/>
            </p:custDataLst>
          </p:nvPr>
        </p:nvPicPr>
        <p:blipFill>
          <a:blip r:embed="rId52"/>
          <a:stretch>
            <a:fillRect/>
          </a:stretch>
        </p:blipFill>
        <p:spPr>
          <a:xfrm>
            <a:off x="671184" y="3475251"/>
            <a:ext cx="387369" cy="420572"/>
          </a:xfrm>
          <a:prstGeom prst="rect">
            <a:avLst/>
          </a:prstGeom>
        </p:spPr>
      </p:pic>
      <p:sp>
        <p:nvSpPr>
          <p:cNvPr id="34" name="object 69"/>
          <p:cNvSpPr/>
          <p:nvPr>
            <p:custDataLst>
              <p:tags r:id="rId33"/>
            </p:custDataLst>
          </p:nvPr>
        </p:nvSpPr>
        <p:spPr>
          <a:xfrm>
            <a:off x="615341" y="4159920"/>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sp>
        <p:nvSpPr>
          <p:cNvPr id="35" name="object 70"/>
          <p:cNvSpPr/>
          <p:nvPr>
            <p:custDataLst>
              <p:tags r:id="rId34"/>
            </p:custDataLst>
          </p:nvPr>
        </p:nvSpPr>
        <p:spPr>
          <a:xfrm>
            <a:off x="642847" y="4340027"/>
            <a:ext cx="158750" cy="175559"/>
          </a:xfrm>
          <a:custGeom>
            <a:avLst/>
            <a:gdLst/>
            <a:ahLst/>
            <a:cxnLst/>
            <a:rect l="l" t="t" r="r" b="b"/>
            <a:pathLst>
              <a:path w="269875" h="298450">
                <a:moveTo>
                  <a:pt x="269303" y="0"/>
                </a:moveTo>
                <a:lnTo>
                  <a:pt x="0" y="124866"/>
                </a:lnTo>
                <a:lnTo>
                  <a:pt x="0" y="173012"/>
                </a:lnTo>
                <a:lnTo>
                  <a:pt x="269303" y="297853"/>
                </a:lnTo>
                <a:lnTo>
                  <a:pt x="269303" y="238518"/>
                </a:lnTo>
                <a:lnTo>
                  <a:pt x="65506" y="149491"/>
                </a:lnTo>
                <a:lnTo>
                  <a:pt x="65506" y="148386"/>
                </a:lnTo>
                <a:lnTo>
                  <a:pt x="269303" y="59359"/>
                </a:lnTo>
                <a:lnTo>
                  <a:pt x="269303" y="0"/>
                </a:lnTo>
                <a:close/>
              </a:path>
            </a:pathLst>
          </a:custGeom>
          <a:solidFill>
            <a:srgbClr val="A89031"/>
          </a:solidFill>
        </p:spPr>
        <p:txBody>
          <a:bodyPr wrap="square" lIns="0" tIns="0" rIns="0" bIns="0" rtlCol="0"/>
          <a:lstStyle/>
          <a:p>
            <a:endParaRPr sz="1059" baseline="-25000"/>
          </a:p>
        </p:txBody>
      </p:sp>
      <p:sp>
        <p:nvSpPr>
          <p:cNvPr id="36" name="object 71"/>
          <p:cNvSpPr/>
          <p:nvPr>
            <p:custDataLst>
              <p:tags r:id="rId35"/>
            </p:custDataLst>
          </p:nvPr>
        </p:nvSpPr>
        <p:spPr>
          <a:xfrm>
            <a:off x="825292" y="4289322"/>
            <a:ext cx="103841" cy="239059"/>
          </a:xfrm>
          <a:custGeom>
            <a:avLst/>
            <a:gdLst/>
            <a:ahLst/>
            <a:cxnLst/>
            <a:rect l="l" t="t" r="r" b="b"/>
            <a:pathLst>
              <a:path w="176529" h="406400">
                <a:moveTo>
                  <a:pt x="176339" y="0"/>
                </a:moveTo>
                <a:lnTo>
                  <a:pt x="119811" y="0"/>
                </a:lnTo>
                <a:lnTo>
                  <a:pt x="0" y="405879"/>
                </a:lnTo>
                <a:lnTo>
                  <a:pt x="56553" y="405879"/>
                </a:lnTo>
                <a:lnTo>
                  <a:pt x="176339" y="0"/>
                </a:lnTo>
                <a:close/>
              </a:path>
            </a:pathLst>
          </a:custGeom>
          <a:solidFill>
            <a:srgbClr val="A89031"/>
          </a:solidFill>
        </p:spPr>
        <p:txBody>
          <a:bodyPr wrap="square" lIns="0" tIns="0" rIns="0" bIns="0" rtlCol="0"/>
          <a:lstStyle/>
          <a:p>
            <a:endParaRPr sz="1059" baseline="-25000"/>
          </a:p>
        </p:txBody>
      </p:sp>
      <p:sp>
        <p:nvSpPr>
          <p:cNvPr id="37" name="object 72"/>
          <p:cNvSpPr/>
          <p:nvPr>
            <p:custDataLst>
              <p:tags r:id="rId36"/>
            </p:custDataLst>
          </p:nvPr>
        </p:nvSpPr>
        <p:spPr>
          <a:xfrm>
            <a:off x="947784" y="4340025"/>
            <a:ext cx="158750" cy="175559"/>
          </a:xfrm>
          <a:custGeom>
            <a:avLst/>
            <a:gdLst/>
            <a:ahLst/>
            <a:cxnLst/>
            <a:rect l="l" t="t" r="r" b="b"/>
            <a:pathLst>
              <a:path w="269875" h="298450">
                <a:moveTo>
                  <a:pt x="0" y="0"/>
                </a:moveTo>
                <a:lnTo>
                  <a:pt x="0" y="59359"/>
                </a:lnTo>
                <a:lnTo>
                  <a:pt x="208280" y="148386"/>
                </a:lnTo>
                <a:lnTo>
                  <a:pt x="208280" y="149504"/>
                </a:lnTo>
                <a:lnTo>
                  <a:pt x="0" y="238518"/>
                </a:lnTo>
                <a:lnTo>
                  <a:pt x="0" y="297853"/>
                </a:lnTo>
                <a:lnTo>
                  <a:pt x="269303" y="174701"/>
                </a:lnTo>
                <a:lnTo>
                  <a:pt x="269303" y="123177"/>
                </a:lnTo>
                <a:lnTo>
                  <a:pt x="0" y="0"/>
                </a:lnTo>
                <a:close/>
              </a:path>
            </a:pathLst>
          </a:custGeom>
          <a:solidFill>
            <a:srgbClr val="A89031"/>
          </a:solidFill>
        </p:spPr>
        <p:txBody>
          <a:bodyPr wrap="square" lIns="0" tIns="0" rIns="0" bIns="0" rtlCol="0"/>
          <a:lstStyle/>
          <a:p>
            <a:endParaRPr sz="1059" baseline="-25000"/>
          </a:p>
        </p:txBody>
      </p:sp>
      <p:pic>
        <p:nvPicPr>
          <p:cNvPr id="38" name="Picture 37"/>
          <p:cNvPicPr>
            <a:picLocks noChangeAspect="1"/>
          </p:cNvPicPr>
          <p:nvPr>
            <p:custDataLst>
              <p:tags r:id="rId37"/>
            </p:custDataLst>
          </p:nvPr>
        </p:nvPicPr>
        <p:blipFill>
          <a:blip r:embed="rId53"/>
          <a:stretch>
            <a:fillRect/>
          </a:stretch>
        </p:blipFill>
        <p:spPr>
          <a:xfrm>
            <a:off x="646207" y="5066112"/>
            <a:ext cx="451972" cy="337618"/>
          </a:xfrm>
          <a:prstGeom prst="rect">
            <a:avLst/>
          </a:prstGeom>
        </p:spPr>
      </p:pic>
      <p:pic>
        <p:nvPicPr>
          <p:cNvPr id="39" name="Picture 38"/>
          <p:cNvPicPr>
            <a:picLocks noChangeAspect="1"/>
          </p:cNvPicPr>
          <p:nvPr>
            <p:custDataLst>
              <p:tags r:id="rId38"/>
            </p:custDataLst>
          </p:nvPr>
        </p:nvPicPr>
        <p:blipFill>
          <a:blip r:embed="rId54"/>
          <a:stretch>
            <a:fillRect/>
          </a:stretch>
        </p:blipFill>
        <p:spPr>
          <a:xfrm>
            <a:off x="4912659" y="1958731"/>
            <a:ext cx="343001" cy="411602"/>
          </a:xfrm>
          <a:prstGeom prst="rect">
            <a:avLst/>
          </a:prstGeom>
        </p:spPr>
      </p:pic>
      <p:pic>
        <p:nvPicPr>
          <p:cNvPr id="40" name="Picture 39"/>
          <p:cNvPicPr>
            <a:picLocks noChangeAspect="1"/>
          </p:cNvPicPr>
          <p:nvPr>
            <p:custDataLst>
              <p:tags r:id="rId39"/>
            </p:custDataLst>
          </p:nvPr>
        </p:nvPicPr>
        <p:blipFill>
          <a:blip r:embed="rId55"/>
          <a:stretch>
            <a:fillRect/>
          </a:stretch>
        </p:blipFill>
        <p:spPr>
          <a:xfrm>
            <a:off x="4849403" y="2697393"/>
            <a:ext cx="410885" cy="399145"/>
          </a:xfrm>
          <a:prstGeom prst="rect">
            <a:avLst/>
          </a:prstGeom>
        </p:spPr>
      </p:pic>
      <p:sp>
        <p:nvSpPr>
          <p:cNvPr id="41" name="object 69"/>
          <p:cNvSpPr/>
          <p:nvPr>
            <p:custDataLst>
              <p:tags r:id="rId40"/>
            </p:custDataLst>
          </p:nvPr>
        </p:nvSpPr>
        <p:spPr>
          <a:xfrm>
            <a:off x="4808002" y="3401277"/>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pic>
        <p:nvPicPr>
          <p:cNvPr id="42" name="Picture 41"/>
          <p:cNvPicPr>
            <a:picLocks noChangeAspect="1"/>
          </p:cNvPicPr>
          <p:nvPr>
            <p:custDataLst>
              <p:tags r:id="rId41"/>
            </p:custDataLst>
          </p:nvPr>
        </p:nvPicPr>
        <p:blipFill>
          <a:blip r:embed="rId56"/>
          <a:stretch>
            <a:fillRect/>
          </a:stretch>
        </p:blipFill>
        <p:spPr>
          <a:xfrm>
            <a:off x="4872432" y="3450498"/>
            <a:ext cx="407153" cy="439725"/>
          </a:xfrm>
          <a:prstGeom prst="rect">
            <a:avLst/>
          </a:prstGeom>
        </p:spPr>
      </p:pic>
      <p:sp>
        <p:nvSpPr>
          <p:cNvPr id="43" name="object 69"/>
          <p:cNvSpPr/>
          <p:nvPr>
            <p:custDataLst>
              <p:tags r:id="rId42"/>
            </p:custDataLst>
          </p:nvPr>
        </p:nvSpPr>
        <p:spPr>
          <a:xfrm>
            <a:off x="4804366" y="4187228"/>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pic>
        <p:nvPicPr>
          <p:cNvPr id="44" name="Picture 43"/>
          <p:cNvPicPr>
            <a:picLocks noChangeAspect="1"/>
          </p:cNvPicPr>
          <p:nvPr>
            <p:custDataLst>
              <p:tags r:id="rId43"/>
            </p:custDataLst>
          </p:nvPr>
        </p:nvPicPr>
        <p:blipFill>
          <a:blip r:embed="rId57"/>
          <a:stretch>
            <a:fillRect/>
          </a:stretch>
        </p:blipFill>
        <p:spPr>
          <a:xfrm>
            <a:off x="4880997" y="4248797"/>
            <a:ext cx="388062" cy="393306"/>
          </a:xfrm>
          <a:prstGeom prst="rect">
            <a:avLst/>
          </a:prstGeom>
        </p:spPr>
      </p:pic>
      <p:pic>
        <p:nvPicPr>
          <p:cNvPr id="45" name="Picture 44"/>
          <p:cNvPicPr>
            <a:picLocks noChangeAspect="1"/>
          </p:cNvPicPr>
          <p:nvPr>
            <p:custDataLst>
              <p:tags r:id="rId44"/>
            </p:custDataLst>
          </p:nvPr>
        </p:nvPicPr>
        <p:blipFill>
          <a:blip r:embed="rId58"/>
          <a:stretch>
            <a:fillRect/>
          </a:stretch>
        </p:blipFill>
        <p:spPr>
          <a:xfrm>
            <a:off x="4860650" y="4977635"/>
            <a:ext cx="423076" cy="428432"/>
          </a:xfrm>
          <a:prstGeom prst="rect">
            <a:avLst/>
          </a:prstGeom>
        </p:spPr>
      </p:pic>
      <p:sp>
        <p:nvSpPr>
          <p:cNvPr id="48" name="TextBox 47"/>
          <p:cNvSpPr txBox="1"/>
          <p:nvPr>
            <p:custDataLst>
              <p:tags r:id="rId45"/>
            </p:custDataLst>
          </p:nvPr>
        </p:nvSpPr>
        <p:spPr>
          <a:xfrm>
            <a:off x="313873" y="1023145"/>
            <a:ext cx="4865434" cy="400110"/>
          </a:xfrm>
          <a:prstGeom prst="rect">
            <a:avLst/>
          </a:prstGeom>
          <a:noFill/>
        </p:spPr>
        <p:txBody>
          <a:bodyPr wrap="none" rtlCol="0">
            <a:spAutoFit/>
          </a:bodyPr>
          <a:lstStyle/>
          <a:p>
            <a:r>
              <a:rPr lang="en-CA" sz="2000" dirty="0" err="1"/>
              <a:t>Conformité</a:t>
            </a:r>
            <a:r>
              <a:rPr lang="en-CA" sz="2000" dirty="0"/>
              <a:t> aux </a:t>
            </a:r>
            <a:r>
              <a:rPr lang="en-CA" sz="2000" b="1" dirty="0" err="1"/>
              <a:t>normes</a:t>
            </a:r>
            <a:r>
              <a:rPr lang="en-CA" sz="2000" b="1" dirty="0"/>
              <a:t> </a:t>
            </a:r>
            <a:r>
              <a:rPr lang="en-CA" sz="2000" b="1" dirty="0" err="1"/>
              <a:t>numériques</a:t>
            </a:r>
            <a:r>
              <a:rPr lang="en-CA" sz="2000" b="1" dirty="0"/>
              <a:t> du GC *</a:t>
            </a:r>
          </a:p>
        </p:txBody>
      </p:sp>
      <p:sp>
        <p:nvSpPr>
          <p:cNvPr id="49" name="Title 3"/>
          <p:cNvSpPr txBox="1"/>
          <p:nvPr>
            <p:custDataLst>
              <p:tags r:id="rId46"/>
            </p:custDataLst>
          </p:nvPr>
        </p:nvSpPr>
        <p:spPr>
          <a:xfrm>
            <a:off x="435162" y="18864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b="1" dirty="0"/>
              <a:t>ANNEXE </a:t>
            </a:r>
            <a:r>
              <a:rPr lang="en-CA" sz="2000" b="1" dirty="0"/>
              <a:t>1</a:t>
            </a:r>
          </a:p>
        </p:txBody>
      </p:sp>
      <p:sp>
        <p:nvSpPr>
          <p:cNvPr id="50" name="TextBox 49"/>
          <p:cNvSpPr txBox="1"/>
          <p:nvPr>
            <p:custDataLst>
              <p:tags r:id="rId47"/>
            </p:custDataLst>
          </p:nvPr>
        </p:nvSpPr>
        <p:spPr>
          <a:xfrm>
            <a:off x="251520" y="6494330"/>
            <a:ext cx="7375274" cy="244084"/>
          </a:xfrm>
          <a:prstGeom prst="rect">
            <a:avLst/>
          </a:prstGeom>
          <a:noFill/>
        </p:spPr>
        <p:txBody>
          <a:bodyPr wrap="none" rtlCol="0">
            <a:spAutoFit/>
          </a:bodyPr>
          <a:lstStyle/>
          <a:p>
            <a:r>
              <a:rPr lang="en-CA" sz="1000" b="1" dirty="0"/>
              <a:t>Note : </a:t>
            </a:r>
            <a:r>
              <a:rPr lang="en-CA" sz="1000" dirty="0"/>
              <a:t>*</a:t>
            </a:r>
            <a:r>
              <a:rPr lang="en-CA" sz="1000" dirty="0" err="1"/>
              <a:t>Nécessaire</a:t>
            </a:r>
            <a:r>
              <a:rPr lang="en-CA" sz="1000" dirty="0"/>
              <a:t> pour que le </a:t>
            </a:r>
            <a:r>
              <a:rPr lang="en-CA" sz="1000" dirty="0" err="1"/>
              <a:t>Secteur</a:t>
            </a:r>
            <a:r>
              <a:rPr lang="en-CA" sz="1000" dirty="0"/>
              <a:t> du </a:t>
            </a:r>
            <a:r>
              <a:rPr lang="en-CA" sz="1000" dirty="0" err="1"/>
              <a:t>dirigeant</a:t>
            </a:r>
            <a:r>
              <a:rPr lang="en-CA" sz="1000" dirty="0"/>
              <a:t> principal de </a:t>
            </a:r>
            <a:r>
              <a:rPr lang="en-CA" sz="1000" dirty="0" err="1"/>
              <a:t>l’information</a:t>
            </a:r>
            <a:r>
              <a:rPr lang="en-CA" sz="1000" dirty="0"/>
              <a:t> (SDPI) </a:t>
            </a:r>
            <a:r>
              <a:rPr lang="en-CA" sz="1000" dirty="0" err="1"/>
              <a:t>réalise</a:t>
            </a:r>
            <a:r>
              <a:rPr lang="en-CA" sz="1000" dirty="0"/>
              <a:t> </a:t>
            </a:r>
            <a:r>
              <a:rPr lang="en-CA" sz="1000" dirty="0" err="1"/>
              <a:t>une</a:t>
            </a:r>
            <a:r>
              <a:rPr lang="en-CA" sz="1000" dirty="0"/>
              <a:t> </a:t>
            </a:r>
            <a:r>
              <a:rPr lang="en-CA" sz="1000" dirty="0" err="1"/>
              <a:t>évaluation</a:t>
            </a:r>
            <a:r>
              <a:rPr lang="en-CA" sz="1000" dirty="0"/>
              <a:t> de </a:t>
            </a:r>
            <a:r>
              <a:rPr lang="en-CA" sz="1000" dirty="0" err="1"/>
              <a:t>l’adéquation</a:t>
            </a:r>
            <a:r>
              <a:rPr lang="en-CA" sz="1000" dirty="0"/>
              <a:t> de </a:t>
            </a:r>
            <a:r>
              <a:rPr lang="en-CA" sz="1000" dirty="0" err="1"/>
              <a:t>l’AI</a:t>
            </a:r>
            <a:r>
              <a:rPr lang="en-CA" sz="1000" dirty="0"/>
              <a:t> du GC.</a:t>
            </a:r>
          </a:p>
        </p:txBody>
      </p:sp>
    </p:spTree>
    <p:extLst>
      <p:ext uri="{BB962C8B-B14F-4D97-AF65-F5344CB8AC3E}">
        <p14:creationId xmlns:p14="http://schemas.microsoft.com/office/powerpoint/2010/main" val="2470712837"/>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custDataLst>
              <p:tags r:id="rId1"/>
            </p:custDataLst>
          </p:nvPr>
        </p:nvSpPr>
        <p:spPr>
          <a:xfrm>
            <a:off x="461397" y="261801"/>
            <a:ext cx="6493355" cy="427147"/>
          </a:xfrm>
          <a:prstGeom prst="rect">
            <a:avLst/>
          </a:prstGeom>
        </p:spPr>
        <p:txBody>
          <a:bodyPr vert="horz" wrap="square" lIns="0" tIns="0" rIns="0" bIns="0" rtlCol="0">
            <a:spAutoFit/>
          </a:bodyPr>
          <a:lstStyle/>
          <a:p>
            <a:pPr marL="7470"/>
            <a:r>
              <a:rPr lang="fr-CA" noProof="0" dirty="0"/>
              <a:t>Conformité aux normes numériques du GC</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14</a:t>
            </a:fld>
            <a:endParaRPr lang="en-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3426733415"/>
              </p:ext>
            </p:extLst>
          </p:nvPr>
        </p:nvGraphicFramePr>
        <p:xfrm>
          <a:off x="551448" y="1785744"/>
          <a:ext cx="7987044" cy="12192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en-CA" sz="1100" b="1" spc="-3" dirty="0">
                          <a:solidFill>
                            <a:prstClr val="black"/>
                          </a:solidFill>
                          <a:cs typeface="Calibri"/>
                        </a:rPr>
                        <a:t>1 – </a:t>
                      </a:r>
                      <a:r>
                        <a:rPr lang="en-CA" sz="1100" b="1" spc="-3" dirty="0" err="1">
                          <a:solidFill>
                            <a:prstClr val="black"/>
                          </a:solidFill>
                          <a:cs typeface="Calibri"/>
                        </a:rPr>
                        <a:t>Concevoir</a:t>
                      </a:r>
                      <a:r>
                        <a:rPr lang="en-CA" sz="1100" b="1" spc="-3" dirty="0">
                          <a:solidFill>
                            <a:prstClr val="black"/>
                          </a:solidFill>
                          <a:cs typeface="Calibri"/>
                        </a:rPr>
                        <a:t> avec les </a:t>
                      </a:r>
                      <a:r>
                        <a:rPr lang="en-CA" sz="1100" b="1" spc="-3" dirty="0" err="1">
                          <a:solidFill>
                            <a:prstClr val="black"/>
                          </a:solidFill>
                          <a:cs typeface="Calibri"/>
                        </a:rPr>
                        <a:t>utilisateurs</a:t>
                      </a:r>
                      <a:endParaRPr lang="en-CA" sz="1100" b="1" spc="-3" dirty="0">
                        <a:solidFill>
                          <a:prstClr val="black"/>
                        </a:solidFill>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230188" marR="0" lvl="0" indent="-23018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kern="1200">
                          <a:solidFill>
                            <a:schemeClr val="dk1"/>
                          </a:solidFill>
                          <a:latin typeface="+mn-lt"/>
                          <a:ea typeface="+mn-ea"/>
                          <a:cs typeface="+mn-cs"/>
                        </a:rPr>
                        <a:t>Mener des recherches auprès des utilisateurs pour comprendre leurs besoins et les problèmes que nous voulons résoudre.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171450" indent="-171450">
                        <a:buFont typeface="Wingdings" panose="05000000000000000000" pitchFamily="2" charset="2"/>
                        <a:buChar char="q"/>
                      </a:pPr>
                      <a:r>
                        <a:rPr lang="en-US" sz="1000" kern="1200" dirty="0" err="1">
                          <a:solidFill>
                            <a:schemeClr val="dk1"/>
                          </a:solidFill>
                          <a:latin typeface="+mn-lt"/>
                          <a:ea typeface="+mn-ea"/>
                          <a:cs typeface="+mn-cs"/>
                        </a:rPr>
                        <a:t>Mener</a:t>
                      </a:r>
                      <a:r>
                        <a:rPr lang="en-US" sz="1000" kern="1200" dirty="0">
                          <a:solidFill>
                            <a:schemeClr val="dk1"/>
                          </a:solidFill>
                          <a:latin typeface="+mn-lt"/>
                          <a:ea typeface="+mn-ea"/>
                          <a:cs typeface="+mn-cs"/>
                        </a:rPr>
                        <a:t> des </a:t>
                      </a:r>
                      <a:r>
                        <a:rPr lang="en-US" sz="1000" kern="1200" dirty="0" err="1">
                          <a:solidFill>
                            <a:schemeClr val="dk1"/>
                          </a:solidFill>
                          <a:latin typeface="+mn-lt"/>
                          <a:ea typeface="+mn-ea"/>
                          <a:cs typeface="+mn-cs"/>
                        </a:rPr>
                        <a:t>essais</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continus</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auprès</a:t>
                      </a:r>
                      <a:r>
                        <a:rPr lang="en-US" sz="1000" kern="1200" dirty="0">
                          <a:solidFill>
                            <a:schemeClr val="dk1"/>
                          </a:solidFill>
                          <a:latin typeface="+mn-lt"/>
                          <a:ea typeface="+mn-ea"/>
                          <a:cs typeface="+mn-cs"/>
                        </a:rPr>
                        <a:t> des </a:t>
                      </a:r>
                      <a:r>
                        <a:rPr lang="en-US" sz="1000" kern="1200" dirty="0" err="1">
                          <a:solidFill>
                            <a:schemeClr val="dk1"/>
                          </a:solidFill>
                          <a:latin typeface="+mn-lt"/>
                          <a:ea typeface="+mn-ea"/>
                          <a:cs typeface="+mn-cs"/>
                        </a:rPr>
                        <a:t>utilisateurs</a:t>
                      </a:r>
                      <a:r>
                        <a:rPr lang="en-US" sz="1000" kern="1200" dirty="0">
                          <a:solidFill>
                            <a:schemeClr val="dk1"/>
                          </a:solidFill>
                          <a:latin typeface="+mn-lt"/>
                          <a:ea typeface="+mn-ea"/>
                          <a:cs typeface="+mn-cs"/>
                        </a:rPr>
                        <a:t> pour </a:t>
                      </a:r>
                      <a:r>
                        <a:rPr lang="en-US" sz="1000" kern="1200" dirty="0" err="1">
                          <a:solidFill>
                            <a:schemeClr val="dk1"/>
                          </a:solidFill>
                          <a:latin typeface="+mn-lt"/>
                          <a:ea typeface="+mn-ea"/>
                          <a:cs typeface="+mn-cs"/>
                        </a:rPr>
                        <a:t>orienter</a:t>
                      </a:r>
                      <a:r>
                        <a:rPr lang="en-US" sz="1000" kern="1200" dirty="0">
                          <a:solidFill>
                            <a:schemeClr val="dk1"/>
                          </a:solidFill>
                          <a:latin typeface="+mn-lt"/>
                          <a:ea typeface="+mn-ea"/>
                          <a:cs typeface="+mn-cs"/>
                        </a:rPr>
                        <a:t> la conception et le </a:t>
                      </a:r>
                      <a:r>
                        <a:rPr lang="en-US" sz="1000" kern="1200" dirty="0" err="1">
                          <a:solidFill>
                            <a:schemeClr val="dk1"/>
                          </a:solidFill>
                          <a:latin typeface="+mn-lt"/>
                          <a:ea typeface="+mn-ea"/>
                          <a:cs typeface="+mn-cs"/>
                        </a:rPr>
                        <a:t>développement</a:t>
                      </a:r>
                      <a:r>
                        <a:rPr lang="en-US" sz="1000" kern="1200" dirty="0">
                          <a:solidFill>
                            <a:schemeClr val="dk1"/>
                          </a:solidFill>
                          <a:latin typeface="+mn-lt"/>
                          <a:ea typeface="+mn-ea"/>
                          <a:cs typeface="+mn-cs"/>
                        </a:rPr>
                        <a:t>.</a:t>
                      </a:r>
                    </a:p>
                    <a:p>
                      <a:pPr marL="171450" indent="-171450">
                        <a:buFont typeface="Wingdings" panose="05000000000000000000" pitchFamily="2" charset="2"/>
                        <a:buChar char="q"/>
                      </a:pP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graphicFrame>
        <p:nvGraphicFramePr>
          <p:cNvPr id="7" name="Table 6"/>
          <p:cNvGraphicFramePr>
            <a:graphicFrameLocks noGrp="1"/>
          </p:cNvGraphicFramePr>
          <p:nvPr>
            <p:custDataLst>
              <p:tags r:id="rId4"/>
            </p:custDataLst>
            <p:extLst>
              <p:ext uri="{D42A27DB-BD31-4B8C-83A1-F6EECF244321}">
                <p14:modId xmlns:p14="http://schemas.microsoft.com/office/powerpoint/2010/main" val="1559946447"/>
              </p:ext>
            </p:extLst>
          </p:nvPr>
        </p:nvGraphicFramePr>
        <p:xfrm>
          <a:off x="551447" y="3109900"/>
          <a:ext cx="7987044" cy="176784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r>
                        <a:rPr lang="en-CA" sz="1200" b="1" kern="1200" spc="-3" dirty="0">
                          <a:solidFill>
                            <a:prstClr val="black"/>
                          </a:solidFill>
                          <a:latin typeface="+mn-lt"/>
                          <a:ea typeface="+mn-ea"/>
                          <a:cs typeface="Calibri"/>
                        </a:rPr>
                        <a:t>2 – </a:t>
                      </a:r>
                      <a:r>
                        <a:rPr lang="en-CA" sz="1200" b="1" kern="1200" spc="-3" dirty="0" err="1">
                          <a:solidFill>
                            <a:prstClr val="black"/>
                          </a:solidFill>
                          <a:latin typeface="+mn-lt"/>
                          <a:ea typeface="+mn-ea"/>
                          <a:cs typeface="Calibri"/>
                        </a:rPr>
                        <a:t>Itérer</a:t>
                      </a:r>
                      <a:r>
                        <a:rPr lang="en-CA" sz="1200" b="1" kern="1200" spc="-3" dirty="0">
                          <a:solidFill>
                            <a:prstClr val="black"/>
                          </a:solidFill>
                          <a:latin typeface="+mn-lt"/>
                          <a:ea typeface="+mn-ea"/>
                          <a:cs typeface="Calibri"/>
                        </a:rPr>
                        <a:t> et </a:t>
                      </a:r>
                      <a:r>
                        <a:rPr lang="en-CA" sz="1200" b="1" kern="1200" spc="-3" dirty="0" err="1">
                          <a:solidFill>
                            <a:prstClr val="black"/>
                          </a:solidFill>
                          <a:latin typeface="+mn-lt"/>
                          <a:ea typeface="+mn-ea"/>
                          <a:cs typeface="Calibri"/>
                        </a:rPr>
                        <a:t>améliorer</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fréquemment</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lvl="1" indent="-171450">
                        <a:buFont typeface="Wingdings" panose="05000000000000000000" pitchFamily="2" charset="2"/>
                        <a:buChar char="q"/>
                        <a:tabLst>
                          <a:tab pos="114300" algn="l"/>
                        </a:tabLst>
                      </a:pPr>
                      <a:r>
                        <a:rPr lang="en-US" sz="1000" kern="1200">
                          <a:solidFill>
                            <a:schemeClr val="dk1"/>
                          </a:solidFill>
                          <a:latin typeface="+mn-lt"/>
                          <a:ea typeface="+mn-ea"/>
                          <a:cs typeface="+mn-cs"/>
                        </a:rPr>
                        <a:t>Élaborer des services au moyen de méthodes souples et itératives, axées sur l’utilisateur. </a:t>
                      </a:r>
                    </a:p>
                    <a:p>
                      <a:pPr marL="171450" lvl="1" indent="-171450">
                        <a:buFont typeface="Wingdings" panose="05000000000000000000" pitchFamily="2" charset="2"/>
                        <a:buChar char="q"/>
                        <a:tabLst>
                          <a:tab pos="114300" algn="l"/>
                        </a:tabLst>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S’améliorer continuellement en réponse aux besoins des utilisateurs. </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10108">
                <a:tc>
                  <a:txBody>
                    <a:bodyPr/>
                    <a:lstStyle/>
                    <a:p>
                      <a:pPr marL="171450" marR="7851" lvl="1" indent="-171450">
                        <a:buFont typeface="Wingdings" panose="05000000000000000000" pitchFamily="2" charset="2"/>
                        <a:buChar char="q"/>
                        <a:tabLst>
                          <a:tab pos="114300" algn="l"/>
                        </a:tabLst>
                      </a:pPr>
                      <a:r>
                        <a:rPr lang="en-US" sz="1000" kern="1200">
                          <a:solidFill>
                            <a:schemeClr val="dk1"/>
                          </a:solidFill>
                          <a:latin typeface="+mn-lt"/>
                          <a:ea typeface="+mn-ea"/>
                          <a:cs typeface="+mn-cs"/>
                        </a:rPr>
                        <a:t>Essayer de nouvelles choses, commencer par de petits pas puis prendre de l’expansion.</a:t>
                      </a:r>
                    </a:p>
                    <a:p>
                      <a:pPr marL="171450" marR="7851" lvl="1" indent="-171450">
                        <a:buFont typeface="Wingdings" panose="05000000000000000000" pitchFamily="2" charset="2"/>
                        <a:buChar char="q"/>
                        <a:tabLst>
                          <a:tab pos="114300" algn="l"/>
                        </a:tabLst>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8" name="Rectangle 7"/>
          <p:cNvSpPr/>
          <p:nvPr>
            <p:custDataLst>
              <p:tags r:id="rId5"/>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6"/>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graphicFrame>
        <p:nvGraphicFramePr>
          <p:cNvPr id="11" name="Table 10"/>
          <p:cNvGraphicFramePr>
            <a:graphicFrameLocks noGrp="1"/>
          </p:cNvGraphicFramePr>
          <p:nvPr>
            <p:custDataLst>
              <p:tags r:id="rId7"/>
            </p:custDataLst>
            <p:extLst>
              <p:ext uri="{D42A27DB-BD31-4B8C-83A1-F6EECF244321}">
                <p14:modId xmlns:p14="http://schemas.microsoft.com/office/powerpoint/2010/main" val="3099564110"/>
              </p:ext>
            </p:extLst>
          </p:nvPr>
        </p:nvGraphicFramePr>
        <p:xfrm>
          <a:off x="551447" y="4874096"/>
          <a:ext cx="7987044" cy="15240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r>
                        <a:rPr lang="en-CA" sz="1200" b="1" kern="1200" spc="-3" dirty="0">
                          <a:solidFill>
                            <a:prstClr val="black"/>
                          </a:solidFill>
                          <a:latin typeface="+mn-lt"/>
                          <a:ea typeface="+mn-ea"/>
                          <a:cs typeface="Calibri"/>
                        </a:rPr>
                        <a:t>3 – </a:t>
                      </a:r>
                      <a:r>
                        <a:rPr lang="en-CA" sz="1200" b="1" kern="1200" spc="-3" dirty="0" err="1">
                          <a:solidFill>
                            <a:prstClr val="black"/>
                          </a:solidFill>
                          <a:latin typeface="+mn-lt"/>
                          <a:ea typeface="+mn-ea"/>
                          <a:cs typeface="Calibri"/>
                        </a:rPr>
                        <a:t>Travailler</a:t>
                      </a:r>
                      <a:r>
                        <a:rPr lang="en-CA" sz="1200" b="1" kern="1200" spc="-3" dirty="0">
                          <a:solidFill>
                            <a:prstClr val="black"/>
                          </a:solidFill>
                          <a:latin typeface="+mn-lt"/>
                          <a:ea typeface="+mn-ea"/>
                          <a:cs typeface="Calibri"/>
                        </a:rPr>
                        <a:t> dans un </a:t>
                      </a:r>
                      <a:r>
                        <a:rPr lang="en-CA" sz="1200" b="1" kern="1200" spc="-3" dirty="0" err="1">
                          <a:solidFill>
                            <a:prstClr val="black"/>
                          </a:solidFill>
                          <a:latin typeface="+mn-lt"/>
                          <a:ea typeface="+mn-ea"/>
                          <a:cs typeface="Calibri"/>
                        </a:rPr>
                        <a:t>environnement</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ouvert</a:t>
                      </a:r>
                      <a:r>
                        <a:rPr lang="en-CA" sz="1200" b="1" kern="1200" spc="-3" dirty="0">
                          <a:solidFill>
                            <a:prstClr val="black"/>
                          </a:solidFill>
                          <a:latin typeface="+mn-lt"/>
                          <a:ea typeface="+mn-ea"/>
                          <a:cs typeface="Calibri"/>
                        </a:rPr>
                        <a:t> par </a:t>
                      </a:r>
                      <a:r>
                        <a:rPr lang="en-CA" sz="1200" b="1" kern="1200" spc="-3" dirty="0" err="1">
                          <a:solidFill>
                            <a:prstClr val="black"/>
                          </a:solidFill>
                          <a:latin typeface="+mn-lt"/>
                          <a:ea typeface="+mn-ea"/>
                          <a:cs typeface="Calibri"/>
                        </a:rPr>
                        <a:t>défaut</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Communiquer de façon ouverte des éléments de preuve, des résultats de recherche et des prises de décisions. </a:t>
                      </a:r>
                    </a:p>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Faites en sorte que toutes les données, renseignements et nouveaux codes non confidentiels développés dans le cadre de la prestation de services soient ouvertes au monde extérieur pour les partager et les réutiliser sous licence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5873022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custDataLst>
              <p:tags r:id="rId1"/>
            </p:custDataLst>
          </p:nvPr>
        </p:nvSpPr>
        <p:spPr>
          <a:xfrm>
            <a:off x="461397" y="261801"/>
            <a:ext cx="6493355" cy="427147"/>
          </a:xfrm>
          <a:prstGeom prst="rect">
            <a:avLst/>
          </a:prstGeom>
        </p:spPr>
        <p:txBody>
          <a:bodyPr vert="horz" wrap="square" lIns="0" tIns="0" rIns="0" bIns="0" rtlCol="0">
            <a:spAutoFit/>
          </a:bodyPr>
          <a:lstStyle/>
          <a:p>
            <a:pPr marL="7470"/>
            <a:r>
              <a:rPr lang="fr-CA" noProof="0" dirty="0"/>
              <a:t>Conformité aux normes numériques du GC</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15</a:t>
            </a:fld>
            <a:endParaRPr lang="en-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559208590"/>
              </p:ext>
            </p:extLst>
          </p:nvPr>
        </p:nvGraphicFramePr>
        <p:xfrm>
          <a:off x="551448" y="1785744"/>
          <a:ext cx="7987044" cy="12192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en-CA" sz="1100" b="1" spc="-3" dirty="0">
                          <a:solidFill>
                            <a:prstClr val="black"/>
                          </a:solidFill>
                          <a:cs typeface="Calibri"/>
                        </a:rPr>
                        <a:t>4 – </a:t>
                      </a:r>
                      <a:r>
                        <a:rPr lang="en-CA" sz="1100" b="1" spc="-3" dirty="0" err="1">
                          <a:solidFill>
                            <a:prstClr val="black"/>
                          </a:solidFill>
                          <a:cs typeface="Calibri"/>
                        </a:rPr>
                        <a:t>Utiliser</a:t>
                      </a:r>
                      <a:r>
                        <a:rPr lang="en-CA" sz="1100" b="1" spc="-3" dirty="0">
                          <a:solidFill>
                            <a:prstClr val="black"/>
                          </a:solidFill>
                          <a:cs typeface="Calibri"/>
                        </a:rPr>
                        <a:t> des </a:t>
                      </a:r>
                      <a:r>
                        <a:rPr lang="en-CA" sz="1100" b="1" spc="-3" dirty="0" err="1">
                          <a:solidFill>
                            <a:prstClr val="black"/>
                          </a:solidFill>
                          <a:cs typeface="Calibri"/>
                        </a:rPr>
                        <a:t>normes</a:t>
                      </a:r>
                      <a:r>
                        <a:rPr lang="en-CA" sz="1100" b="1" spc="-3" dirty="0">
                          <a:solidFill>
                            <a:prstClr val="black"/>
                          </a:solidFill>
                          <a:cs typeface="Calibri"/>
                        </a:rPr>
                        <a:t> et des solutions ouvertes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173038" marR="0" lvl="1" indent="-17303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kern="1200">
                          <a:solidFill>
                            <a:schemeClr val="dk1"/>
                          </a:solidFill>
                          <a:latin typeface="+mn-lt"/>
                          <a:ea typeface="+mn-ea"/>
                          <a:cs typeface="+mn-cs"/>
                        </a:rPr>
                        <a:t>Tirer profit de normes ouvertes et adopter des pratiques exemplaires, y compris le recours à un logiciel ouvert, le cas échéant.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171450" indent="-171450">
                        <a:buFont typeface="Wingdings" panose="05000000000000000000" pitchFamily="2" charset="2"/>
                        <a:buChar char="q"/>
                      </a:pPr>
                      <a:r>
                        <a:rPr lang="en-US" sz="1000" kern="1200">
                          <a:solidFill>
                            <a:schemeClr val="dk1"/>
                          </a:solidFill>
                          <a:latin typeface="+mn-lt"/>
                          <a:ea typeface="+mn-ea"/>
                          <a:cs typeface="+mn-cs"/>
                        </a:rPr>
                        <a:t>Concevoir des services et des plateformes qui sont transparents pour que les Canadiens puissent les utiliser, quel que soit l’appareil ou le moyen qu’ils utilisent.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graphicFrame>
        <p:nvGraphicFramePr>
          <p:cNvPr id="7" name="Table 6"/>
          <p:cNvGraphicFramePr>
            <a:graphicFrameLocks noGrp="1"/>
          </p:cNvGraphicFramePr>
          <p:nvPr>
            <p:custDataLst>
              <p:tags r:id="rId4"/>
            </p:custDataLst>
            <p:extLst>
              <p:ext uri="{D42A27DB-BD31-4B8C-83A1-F6EECF244321}">
                <p14:modId xmlns:p14="http://schemas.microsoft.com/office/powerpoint/2010/main" val="1914547222"/>
              </p:ext>
            </p:extLst>
          </p:nvPr>
        </p:nvGraphicFramePr>
        <p:xfrm>
          <a:off x="551447" y="2946988"/>
          <a:ext cx="7987044" cy="12192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r>
                        <a:rPr lang="en-CA" sz="1200" b="1" kern="1200" spc="-3" dirty="0">
                          <a:solidFill>
                            <a:prstClr val="black"/>
                          </a:solidFill>
                          <a:latin typeface="+mn-lt"/>
                          <a:ea typeface="+mn-ea"/>
                          <a:cs typeface="Calibri"/>
                        </a:rPr>
                        <a:t>5 – </a:t>
                      </a:r>
                      <a:r>
                        <a:rPr lang="en-CA" sz="1200" b="1" kern="1200" spc="-3" dirty="0" err="1">
                          <a:solidFill>
                            <a:prstClr val="black"/>
                          </a:solidFill>
                          <a:latin typeface="+mn-lt"/>
                          <a:ea typeface="+mn-ea"/>
                          <a:cs typeface="Calibri"/>
                        </a:rPr>
                        <a:t>Aborder</a:t>
                      </a:r>
                      <a:r>
                        <a:rPr lang="en-CA" sz="1200" b="1" kern="1200" spc="-3" dirty="0">
                          <a:solidFill>
                            <a:prstClr val="black"/>
                          </a:solidFill>
                          <a:latin typeface="+mn-lt"/>
                          <a:ea typeface="+mn-ea"/>
                          <a:cs typeface="Calibri"/>
                        </a:rPr>
                        <a:t> les </a:t>
                      </a:r>
                      <a:r>
                        <a:rPr lang="en-CA" sz="1200" b="1" kern="1200" spc="-3" dirty="0" err="1">
                          <a:solidFill>
                            <a:prstClr val="black"/>
                          </a:solidFill>
                          <a:latin typeface="+mn-lt"/>
                          <a:ea typeface="+mn-ea"/>
                          <a:cs typeface="Calibri"/>
                        </a:rPr>
                        <a:t>risques</a:t>
                      </a:r>
                      <a:r>
                        <a:rPr lang="en-CA" sz="1200" b="1" kern="1200" spc="-3" dirty="0">
                          <a:solidFill>
                            <a:prstClr val="black"/>
                          </a:solidFill>
                          <a:latin typeface="+mn-lt"/>
                          <a:ea typeface="+mn-ea"/>
                          <a:cs typeface="Calibri"/>
                        </a:rPr>
                        <a:t> à la </a:t>
                      </a:r>
                      <a:r>
                        <a:rPr lang="en-CA" sz="1200" b="1" kern="1200" spc="-3" dirty="0" err="1">
                          <a:solidFill>
                            <a:prstClr val="black"/>
                          </a:solidFill>
                          <a:latin typeface="+mn-lt"/>
                          <a:ea typeface="+mn-ea"/>
                          <a:cs typeface="Calibri"/>
                        </a:rPr>
                        <a:t>sécurité</a:t>
                      </a:r>
                      <a:r>
                        <a:rPr lang="en-CA" sz="1200" b="1" kern="1200" spc="-3" dirty="0">
                          <a:solidFill>
                            <a:prstClr val="black"/>
                          </a:solidFill>
                          <a:latin typeface="+mn-lt"/>
                          <a:ea typeface="+mn-ea"/>
                          <a:cs typeface="Calibri"/>
                        </a:rPr>
                        <a:t> et à la </a:t>
                      </a:r>
                      <a:r>
                        <a:rPr lang="en-CA" sz="1200" b="1" kern="1200" spc="-3" dirty="0" err="1">
                          <a:solidFill>
                            <a:prstClr val="black"/>
                          </a:solidFill>
                          <a:latin typeface="+mn-lt"/>
                          <a:ea typeface="+mn-ea"/>
                          <a:cs typeface="Calibri"/>
                        </a:rPr>
                        <a:t>confidentialité</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lvl="1" indent="-171450">
                        <a:buFont typeface="Wingdings" panose="05000000000000000000" pitchFamily="2" charset="2"/>
                        <a:buChar char="q"/>
                        <a:tabLst>
                          <a:tab pos="114300" algn="l"/>
                        </a:tabLst>
                      </a:pPr>
                      <a:r>
                        <a:rPr lang="en-US" sz="1000" kern="1200">
                          <a:solidFill>
                            <a:schemeClr val="dk1"/>
                          </a:solidFill>
                          <a:latin typeface="+mn-lt"/>
                          <a:ea typeface="+mn-ea"/>
                          <a:cs typeface="+mn-cs"/>
                        </a:rPr>
                        <a:t>Adopter une approche équilibrée de la gestion des risques en mettant en œuvre des mesures appropriées en matière de confidentialité et de sécurité.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Rendre les mesures de sécurité sans friction afin qu’elles n’imposent pas de fardeau aux utilisateurs.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sp>
        <p:nvSpPr>
          <p:cNvPr id="8" name="Rectangle 7"/>
          <p:cNvSpPr/>
          <p:nvPr>
            <p:custDataLst>
              <p:tags r:id="rId5"/>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6"/>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a:t>
            </a:r>
            <a:r>
              <a:rPr lang="en-CA" b="1" dirty="0">
                <a:latin typeface="+mj-lt"/>
                <a:cs typeface="Aharoni" panose="02010803020104030203" pitchFamily="2" charset="-79"/>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graphicFrame>
        <p:nvGraphicFramePr>
          <p:cNvPr id="11" name="Table 10"/>
          <p:cNvGraphicFramePr>
            <a:graphicFrameLocks noGrp="1"/>
          </p:cNvGraphicFramePr>
          <p:nvPr>
            <p:custDataLst>
              <p:tags r:id="rId7"/>
            </p:custDataLst>
            <p:extLst>
              <p:ext uri="{D42A27DB-BD31-4B8C-83A1-F6EECF244321}">
                <p14:modId xmlns:p14="http://schemas.microsoft.com/office/powerpoint/2010/main" val="3469558124"/>
              </p:ext>
            </p:extLst>
          </p:nvPr>
        </p:nvGraphicFramePr>
        <p:xfrm>
          <a:off x="551447" y="4171124"/>
          <a:ext cx="7987044" cy="13716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r>
                        <a:rPr lang="en-CA" sz="1200" b="1" kern="1200" spc="-3" dirty="0">
                          <a:solidFill>
                            <a:prstClr val="black"/>
                          </a:solidFill>
                          <a:latin typeface="+mn-lt"/>
                          <a:ea typeface="+mn-ea"/>
                          <a:cs typeface="Calibri"/>
                        </a:rPr>
                        <a:t>6 – </a:t>
                      </a:r>
                      <a:r>
                        <a:rPr lang="en-CA" sz="1200" b="1" kern="1200" spc="-3" dirty="0" err="1">
                          <a:solidFill>
                            <a:prstClr val="black"/>
                          </a:solidFill>
                          <a:latin typeface="+mn-lt"/>
                          <a:ea typeface="+mn-ea"/>
                          <a:cs typeface="Calibri"/>
                        </a:rPr>
                        <a:t>Intégrer</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l’accessibilité</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dès</a:t>
                      </a:r>
                      <a:r>
                        <a:rPr lang="en-CA" sz="1200" b="1" kern="1200" spc="-3" dirty="0">
                          <a:solidFill>
                            <a:prstClr val="black"/>
                          </a:solidFill>
                          <a:latin typeface="+mn-lt"/>
                          <a:ea typeface="+mn-ea"/>
                          <a:cs typeface="Calibri"/>
                        </a:rPr>
                        <a:t> le </a:t>
                      </a:r>
                      <a:r>
                        <a:rPr lang="en-CA" sz="1200" b="1" kern="1200" spc="-3" dirty="0" err="1">
                          <a:solidFill>
                            <a:prstClr val="black"/>
                          </a:solidFill>
                          <a:latin typeface="+mn-lt"/>
                          <a:ea typeface="+mn-ea"/>
                          <a:cs typeface="Calibri"/>
                        </a:rPr>
                        <a:t>départ</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Les services doivent satisfaire aux normes d’accessibilité ou les dépasser.</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Les utilisateurs ayant des besoins particuliers devraient être mis à contribution dès le départ afin de veiller à ce que la prestation de services convienne à tout le monde.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graphicFrame>
        <p:nvGraphicFramePr>
          <p:cNvPr id="10" name="Table 9"/>
          <p:cNvGraphicFramePr>
            <a:graphicFrameLocks noGrp="1"/>
          </p:cNvGraphicFramePr>
          <p:nvPr>
            <p:custDataLst>
              <p:tags r:id="rId8"/>
            </p:custDataLst>
            <p:extLst>
              <p:ext uri="{D42A27DB-BD31-4B8C-83A1-F6EECF244321}">
                <p14:modId xmlns:p14="http://schemas.microsoft.com/office/powerpoint/2010/main" val="2490044489"/>
              </p:ext>
            </p:extLst>
          </p:nvPr>
        </p:nvGraphicFramePr>
        <p:xfrm>
          <a:off x="558655" y="5386536"/>
          <a:ext cx="7987044" cy="10668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kern="1200" spc="-3" dirty="0">
                          <a:solidFill>
                            <a:prstClr val="black"/>
                          </a:solidFill>
                          <a:latin typeface="+mn-lt"/>
                          <a:ea typeface="+mn-ea"/>
                          <a:cs typeface="Calibri"/>
                        </a:rPr>
                        <a:t>7 – </a:t>
                      </a:r>
                      <a:r>
                        <a:rPr lang="en-CA" sz="1200" b="1" kern="1200" spc="-3" dirty="0" err="1">
                          <a:solidFill>
                            <a:prstClr val="black"/>
                          </a:solidFill>
                          <a:latin typeface="+mn-lt"/>
                          <a:ea typeface="+mn-ea"/>
                          <a:cs typeface="Calibri"/>
                        </a:rPr>
                        <a:t>Habiliter</a:t>
                      </a:r>
                      <a:r>
                        <a:rPr lang="en-CA" sz="1200" b="1" kern="1200" spc="-3" dirty="0">
                          <a:solidFill>
                            <a:prstClr val="black"/>
                          </a:solidFill>
                          <a:latin typeface="+mn-lt"/>
                          <a:ea typeface="+mn-ea"/>
                          <a:cs typeface="Calibri"/>
                        </a:rPr>
                        <a:t> le personnel à </a:t>
                      </a:r>
                      <a:r>
                        <a:rPr lang="en-CA" sz="1200" b="1" kern="1200" spc="-3" dirty="0" err="1">
                          <a:solidFill>
                            <a:prstClr val="black"/>
                          </a:solidFill>
                          <a:latin typeface="+mn-lt"/>
                          <a:ea typeface="+mn-ea"/>
                          <a:cs typeface="Calibri"/>
                        </a:rPr>
                        <a:t>offrir</a:t>
                      </a:r>
                      <a:r>
                        <a:rPr lang="en-CA" sz="1200" b="1" kern="1200" spc="-3" dirty="0">
                          <a:solidFill>
                            <a:prstClr val="black"/>
                          </a:solidFill>
                          <a:latin typeface="+mn-lt"/>
                          <a:ea typeface="+mn-ea"/>
                          <a:cs typeface="Calibri"/>
                        </a:rPr>
                        <a:t> de </a:t>
                      </a:r>
                      <a:r>
                        <a:rPr lang="en-CA" sz="1200" b="1" kern="1200" spc="-3" dirty="0" err="1">
                          <a:solidFill>
                            <a:prstClr val="black"/>
                          </a:solidFill>
                          <a:latin typeface="+mn-lt"/>
                          <a:ea typeface="+mn-ea"/>
                          <a:cs typeface="Calibri"/>
                        </a:rPr>
                        <a:t>meilleurs</a:t>
                      </a:r>
                      <a:r>
                        <a:rPr lang="en-CA" sz="1200" b="1" kern="1200" spc="-3" dirty="0">
                          <a:solidFill>
                            <a:prstClr val="black"/>
                          </a:solidFill>
                          <a:latin typeface="+mn-lt"/>
                          <a:ea typeface="+mn-ea"/>
                          <a:cs typeface="Calibri"/>
                        </a:rPr>
                        <a:t> services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Veiller à ce que les membres du personnel aient accès aux outils, à la formation et aux technologies dont ils ont besoin.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Habiliter l’équipe à prendre des décisions tout au long de la conception, de la mise sur pied et de l’exploitation du service.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24647568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custDataLst>
              <p:tags r:id="rId1"/>
            </p:custDataLst>
          </p:nvPr>
        </p:nvSpPr>
        <p:spPr>
          <a:xfrm>
            <a:off x="461397" y="261801"/>
            <a:ext cx="6493355" cy="427147"/>
          </a:xfrm>
          <a:prstGeom prst="rect">
            <a:avLst/>
          </a:prstGeom>
        </p:spPr>
        <p:txBody>
          <a:bodyPr vert="horz" wrap="square" lIns="0" tIns="0" rIns="0" bIns="0" rtlCol="0">
            <a:spAutoFit/>
          </a:bodyPr>
          <a:lstStyle/>
          <a:p>
            <a:pPr marL="7470"/>
            <a:r>
              <a:rPr lang="fr-CA" noProof="0" dirty="0"/>
              <a:t>Conformité aux normes numériques du GC</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16</a:t>
            </a:fld>
            <a:endParaRPr lang="en-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1805434219"/>
              </p:ext>
            </p:extLst>
          </p:nvPr>
        </p:nvGraphicFramePr>
        <p:xfrm>
          <a:off x="551448" y="1785744"/>
          <a:ext cx="7987044" cy="13716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228600" algn="l"/>
                        </a:tabLst>
                        <a:defRPr/>
                      </a:pPr>
                      <a:r>
                        <a:rPr lang="en-CA" sz="1200" b="1" kern="1200" spc="-3" dirty="0">
                          <a:solidFill>
                            <a:prstClr val="black"/>
                          </a:solidFill>
                          <a:latin typeface="+mn-lt"/>
                          <a:ea typeface="+mn-ea"/>
                          <a:cs typeface="Calibri"/>
                        </a:rPr>
                        <a:t>8 – </a:t>
                      </a:r>
                      <a:r>
                        <a:rPr lang="en-CA" sz="1200" b="1" kern="1200" spc="-3" dirty="0" err="1">
                          <a:solidFill>
                            <a:prstClr val="black"/>
                          </a:solidFill>
                          <a:latin typeface="+mn-lt"/>
                          <a:ea typeface="+mn-ea"/>
                          <a:cs typeface="Calibri"/>
                        </a:rPr>
                        <a:t>Être</a:t>
                      </a:r>
                      <a:r>
                        <a:rPr lang="en-CA" sz="1200" b="1" kern="1200" spc="-3" dirty="0">
                          <a:solidFill>
                            <a:prstClr val="black"/>
                          </a:solidFill>
                          <a:latin typeface="+mn-lt"/>
                          <a:ea typeface="+mn-ea"/>
                          <a:cs typeface="Calibri"/>
                        </a:rPr>
                        <a:t> de </a:t>
                      </a:r>
                      <a:r>
                        <a:rPr lang="en-CA" sz="1200" b="1" kern="1200" spc="-3" dirty="0" err="1">
                          <a:solidFill>
                            <a:prstClr val="black"/>
                          </a:solidFill>
                          <a:latin typeface="+mn-lt"/>
                          <a:ea typeface="+mn-ea"/>
                          <a:cs typeface="Calibri"/>
                        </a:rPr>
                        <a:t>bons</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dépositaires</a:t>
                      </a:r>
                      <a:r>
                        <a:rPr lang="en-CA" sz="1200" b="1" kern="1200" spc="-3" dirty="0">
                          <a:solidFill>
                            <a:prstClr val="black"/>
                          </a:solidFill>
                          <a:latin typeface="+mn-lt"/>
                          <a:ea typeface="+mn-ea"/>
                          <a:cs typeface="Calibri"/>
                        </a:rPr>
                        <a:t> de </a:t>
                      </a:r>
                      <a:r>
                        <a:rPr lang="en-CA" sz="1200" b="1" kern="1200" spc="-3" dirty="0" err="1">
                          <a:solidFill>
                            <a:prstClr val="black"/>
                          </a:solidFill>
                          <a:latin typeface="+mn-lt"/>
                          <a:ea typeface="+mn-ea"/>
                          <a:cs typeface="Calibri"/>
                        </a:rPr>
                        <a:t>données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171450" indent="-171450" algn="l" defTabSz="914400" rtl="0" eaLnBrk="1" latinLnBrk="0" hangingPunct="1">
                        <a:buFont typeface="Wingdings" panose="05000000000000000000" pitchFamily="2" charset="2"/>
                        <a:buChar char="q"/>
                      </a:pPr>
                      <a:r>
                        <a:rPr lang="en-US" sz="1000" kern="1200">
                          <a:solidFill>
                            <a:schemeClr val="dk1"/>
                          </a:solidFill>
                          <a:latin typeface="+mn-lt"/>
                          <a:ea typeface="+mn-ea"/>
                          <a:cs typeface="+mn-cs"/>
                        </a:rPr>
                        <a:t>Recueillir les données auprès des utilisateurs une seule fois et les réutiliser dans la mesure du possible.</a:t>
                      </a:r>
                    </a:p>
                    <a:p>
                      <a:pPr marL="0" indent="0" algn="l" defTabSz="914400" rtl="0" eaLnBrk="1" latinLnBrk="0" hangingPunct="1">
                        <a:buFont typeface="Wingdings" panose="05000000000000000000" pitchFamily="2" charset="2"/>
                        <a:buNone/>
                      </a:pPr>
                      <a:endParaRPr lang="en-US"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171450" indent="-171450">
                        <a:buFont typeface="Wingdings" panose="05000000000000000000" pitchFamily="2" charset="2"/>
                        <a:buChar char="q"/>
                      </a:pPr>
                      <a:r>
                        <a:rPr lang="en-US" sz="1000" kern="1200" dirty="0" err="1">
                          <a:solidFill>
                            <a:schemeClr val="dk1"/>
                          </a:solidFill>
                          <a:latin typeface="+mn-lt"/>
                          <a:ea typeface="+mn-ea"/>
                          <a:cs typeface="+mn-cs"/>
                        </a:rPr>
                        <a:t>Veiller</a:t>
                      </a:r>
                      <a:r>
                        <a:rPr lang="en-US" sz="1000" kern="1200" dirty="0">
                          <a:solidFill>
                            <a:schemeClr val="dk1"/>
                          </a:solidFill>
                          <a:latin typeface="+mn-lt"/>
                          <a:ea typeface="+mn-ea"/>
                          <a:cs typeface="+mn-cs"/>
                        </a:rPr>
                        <a:t> à </a:t>
                      </a:r>
                      <a:r>
                        <a:rPr lang="en-US" sz="1000" kern="1200" dirty="0" err="1">
                          <a:solidFill>
                            <a:schemeClr val="dk1"/>
                          </a:solidFill>
                          <a:latin typeface="+mn-lt"/>
                          <a:ea typeface="+mn-ea"/>
                          <a:cs typeface="+mn-cs"/>
                        </a:rPr>
                        <a:t>ce</a:t>
                      </a:r>
                      <a:r>
                        <a:rPr lang="en-US" sz="1000" kern="1200" dirty="0">
                          <a:solidFill>
                            <a:schemeClr val="dk1"/>
                          </a:solidFill>
                          <a:latin typeface="+mn-lt"/>
                          <a:ea typeface="+mn-ea"/>
                          <a:cs typeface="+mn-cs"/>
                        </a:rPr>
                        <a:t> que les </a:t>
                      </a:r>
                      <a:r>
                        <a:rPr lang="en-US" sz="1000" kern="1200" dirty="0" err="1">
                          <a:solidFill>
                            <a:schemeClr val="dk1"/>
                          </a:solidFill>
                          <a:latin typeface="+mn-lt"/>
                          <a:ea typeface="+mn-ea"/>
                          <a:cs typeface="+mn-cs"/>
                        </a:rPr>
                        <a:t>données</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soient</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recueillies</a:t>
                      </a:r>
                      <a:r>
                        <a:rPr lang="en-US" sz="1000" kern="1200" dirty="0">
                          <a:solidFill>
                            <a:schemeClr val="dk1"/>
                          </a:solidFill>
                          <a:latin typeface="+mn-lt"/>
                          <a:ea typeface="+mn-ea"/>
                          <a:cs typeface="+mn-cs"/>
                        </a:rPr>
                        <a:t> et </a:t>
                      </a:r>
                      <a:r>
                        <a:rPr lang="en-US" sz="1000" kern="1200" dirty="0" err="1">
                          <a:solidFill>
                            <a:schemeClr val="dk1"/>
                          </a:solidFill>
                          <a:latin typeface="+mn-lt"/>
                          <a:ea typeface="+mn-ea"/>
                          <a:cs typeface="+mn-cs"/>
                        </a:rPr>
                        <a:t>stockées</a:t>
                      </a:r>
                      <a:r>
                        <a:rPr lang="en-US" sz="1000" kern="1200" dirty="0">
                          <a:solidFill>
                            <a:schemeClr val="dk1"/>
                          </a:solidFill>
                          <a:latin typeface="+mn-lt"/>
                          <a:ea typeface="+mn-ea"/>
                          <a:cs typeface="+mn-cs"/>
                        </a:rPr>
                        <a:t> de manière </a:t>
                      </a:r>
                      <a:r>
                        <a:rPr lang="en-US" sz="1000" kern="1200" dirty="0" err="1">
                          <a:solidFill>
                            <a:schemeClr val="dk1"/>
                          </a:solidFill>
                          <a:latin typeface="+mn-lt"/>
                          <a:ea typeface="+mn-ea"/>
                          <a:cs typeface="+mn-cs"/>
                        </a:rPr>
                        <a:t>sécuritaire</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afin</a:t>
                      </a:r>
                      <a:r>
                        <a:rPr lang="en-US" sz="1000" kern="1200" dirty="0">
                          <a:solidFill>
                            <a:schemeClr val="dk1"/>
                          </a:solidFill>
                          <a:latin typeface="+mn-lt"/>
                          <a:ea typeface="+mn-ea"/>
                          <a:cs typeface="+mn-cs"/>
                        </a:rPr>
                        <a:t> que les </a:t>
                      </a:r>
                      <a:r>
                        <a:rPr lang="en-US" sz="1000" kern="1200" dirty="0" err="1">
                          <a:solidFill>
                            <a:schemeClr val="dk1"/>
                          </a:solidFill>
                          <a:latin typeface="+mn-lt"/>
                          <a:ea typeface="+mn-ea"/>
                          <a:cs typeface="+mn-cs"/>
                        </a:rPr>
                        <a:t>autres</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puissent</a:t>
                      </a:r>
                      <a:r>
                        <a:rPr lang="en-US" sz="1000" kern="1200" dirty="0">
                          <a:solidFill>
                            <a:schemeClr val="dk1"/>
                          </a:solidFill>
                          <a:latin typeface="+mn-lt"/>
                          <a:ea typeface="+mn-ea"/>
                          <a:cs typeface="+mn-cs"/>
                        </a:rPr>
                        <a:t> </a:t>
                      </a:r>
                      <a:r>
                        <a:rPr lang="en-US" sz="1000" kern="1200" dirty="0" err="1">
                          <a:solidFill>
                            <a:schemeClr val="dk1"/>
                          </a:solidFill>
                          <a:latin typeface="+mn-lt"/>
                          <a:ea typeface="+mn-ea"/>
                          <a:cs typeface="+mn-cs"/>
                        </a:rPr>
                        <a:t>facilement</a:t>
                      </a:r>
                      <a:r>
                        <a:rPr lang="en-US" sz="1000" kern="1200" dirty="0">
                          <a:solidFill>
                            <a:schemeClr val="dk1"/>
                          </a:solidFill>
                          <a:latin typeface="+mn-lt"/>
                          <a:ea typeface="+mn-ea"/>
                          <a:cs typeface="+mn-cs"/>
                        </a:rPr>
                        <a:t> les </a:t>
                      </a:r>
                      <a:r>
                        <a:rPr lang="en-US" sz="1000" kern="1200" dirty="0" err="1">
                          <a:solidFill>
                            <a:schemeClr val="dk1"/>
                          </a:solidFill>
                          <a:latin typeface="+mn-lt"/>
                          <a:ea typeface="+mn-ea"/>
                          <a:cs typeface="+mn-cs"/>
                        </a:rPr>
                        <a:t>réutiliser</a:t>
                      </a:r>
                      <a:r>
                        <a:rPr lang="en-US" sz="1000" kern="1200" dirty="0">
                          <a:solidFill>
                            <a:schemeClr val="dk1"/>
                          </a:solidFill>
                          <a:latin typeface="+mn-lt"/>
                          <a:ea typeface="+mn-ea"/>
                          <a:cs typeface="+mn-cs"/>
                        </a:rPr>
                        <a:t> pour </a:t>
                      </a:r>
                      <a:r>
                        <a:rPr lang="en-US" sz="1000" kern="1200" dirty="0" err="1">
                          <a:solidFill>
                            <a:schemeClr val="dk1"/>
                          </a:solidFill>
                          <a:latin typeface="+mn-lt"/>
                          <a:ea typeface="+mn-ea"/>
                          <a:cs typeface="+mn-cs"/>
                        </a:rPr>
                        <a:t>offrir</a:t>
                      </a:r>
                      <a:r>
                        <a:rPr lang="en-US" sz="1000" kern="1200" dirty="0">
                          <a:solidFill>
                            <a:schemeClr val="dk1"/>
                          </a:solidFill>
                          <a:latin typeface="+mn-lt"/>
                          <a:ea typeface="+mn-ea"/>
                          <a:cs typeface="+mn-cs"/>
                        </a:rPr>
                        <a:t> des services.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
        <p:nvSpPr>
          <p:cNvPr id="8" name="Rectangle 7"/>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graphicFrame>
        <p:nvGraphicFramePr>
          <p:cNvPr id="11" name="Table 10"/>
          <p:cNvGraphicFramePr>
            <a:graphicFrameLocks noGrp="1"/>
          </p:cNvGraphicFramePr>
          <p:nvPr>
            <p:custDataLst>
              <p:tags r:id="rId6"/>
            </p:custDataLst>
            <p:extLst>
              <p:ext uri="{D42A27DB-BD31-4B8C-83A1-F6EECF244321}">
                <p14:modId xmlns:p14="http://schemas.microsoft.com/office/powerpoint/2010/main" val="1323351244"/>
              </p:ext>
            </p:extLst>
          </p:nvPr>
        </p:nvGraphicFramePr>
        <p:xfrm>
          <a:off x="551447" y="3154288"/>
          <a:ext cx="7987044" cy="12192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r>
                        <a:rPr lang="en-CA" sz="1200" b="1" kern="1200" spc="-3" dirty="0">
                          <a:solidFill>
                            <a:prstClr val="black"/>
                          </a:solidFill>
                          <a:latin typeface="+mn-lt"/>
                          <a:ea typeface="+mn-ea"/>
                          <a:cs typeface="Calibri"/>
                        </a:rPr>
                        <a:t>9 – </a:t>
                      </a:r>
                      <a:r>
                        <a:rPr lang="en-CA" sz="1200" b="1" kern="1200" spc="-3" dirty="0" err="1">
                          <a:solidFill>
                            <a:prstClr val="black"/>
                          </a:solidFill>
                          <a:latin typeface="+mn-lt"/>
                          <a:ea typeface="+mn-ea"/>
                          <a:cs typeface="Calibri"/>
                        </a:rPr>
                        <a:t>Concevoir</a:t>
                      </a:r>
                      <a:r>
                        <a:rPr lang="en-CA" sz="1200" b="1" kern="1200" spc="-3" dirty="0">
                          <a:solidFill>
                            <a:prstClr val="black"/>
                          </a:solidFill>
                          <a:latin typeface="+mn-lt"/>
                          <a:ea typeface="+mn-ea"/>
                          <a:cs typeface="Calibri"/>
                        </a:rPr>
                        <a:t> des services </a:t>
                      </a:r>
                      <a:r>
                        <a:rPr lang="en-CA" sz="1200" b="1" kern="1200" spc="-3" dirty="0" err="1">
                          <a:solidFill>
                            <a:prstClr val="black"/>
                          </a:solidFill>
                          <a:latin typeface="+mn-lt"/>
                          <a:ea typeface="+mn-ea"/>
                          <a:cs typeface="Calibri"/>
                        </a:rPr>
                        <a:t>éthiques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Veiller à ce que tout le monde reçoive un traitement équitable. </a:t>
                      </a:r>
                    </a:p>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indent="-171450">
                        <a:buFont typeface="Wingdings" panose="05000000000000000000" pitchFamily="2" charset="2"/>
                        <a:buChar char="q"/>
                      </a:pPr>
                      <a:r>
                        <a:rPr lang="en-US" sz="1000" kern="1200">
                          <a:solidFill>
                            <a:schemeClr val="dk1"/>
                          </a:solidFill>
                          <a:latin typeface="+mn-lt"/>
                          <a:ea typeface="+mn-ea"/>
                          <a:cs typeface="+mn-cs"/>
                        </a:rPr>
                        <a:t>Se conformer aux lignes directrices en matière d’éthique dans la conception et l’utilisation de systèmes qui automatisent la prise de décisions (comme l’utilisation de l’intelligence artificielle).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graphicFrame>
        <p:nvGraphicFramePr>
          <p:cNvPr id="10" name="Table 9"/>
          <p:cNvGraphicFramePr>
            <a:graphicFrameLocks noGrp="1"/>
          </p:cNvGraphicFramePr>
          <p:nvPr>
            <p:custDataLst>
              <p:tags r:id="rId7"/>
            </p:custDataLst>
            <p:extLst>
              <p:ext uri="{D42A27DB-BD31-4B8C-83A1-F6EECF244321}">
                <p14:modId xmlns:p14="http://schemas.microsoft.com/office/powerpoint/2010/main" val="837438468"/>
              </p:ext>
            </p:extLst>
          </p:nvPr>
        </p:nvGraphicFramePr>
        <p:xfrm>
          <a:off x="558655" y="4522440"/>
          <a:ext cx="7987044" cy="106680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kern="1200" spc="-3" dirty="0">
                          <a:solidFill>
                            <a:prstClr val="black"/>
                          </a:solidFill>
                          <a:latin typeface="+mn-lt"/>
                          <a:ea typeface="+mn-ea"/>
                          <a:cs typeface="Calibri"/>
                        </a:rPr>
                        <a:t>10 – </a:t>
                      </a:r>
                      <a:r>
                        <a:rPr lang="en-CA" sz="1200" b="1" kern="1200" spc="-3" dirty="0" err="1">
                          <a:solidFill>
                            <a:prstClr val="black"/>
                          </a:solidFill>
                          <a:latin typeface="+mn-lt"/>
                          <a:ea typeface="+mn-ea"/>
                          <a:cs typeface="Calibri"/>
                        </a:rPr>
                        <a:t>Collaborer</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largement</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US" sz="1000" kern="1200">
                          <a:solidFill>
                            <a:schemeClr val="dk1"/>
                          </a:solidFill>
                          <a:latin typeface="+mn-lt"/>
                          <a:ea typeface="+mn-ea"/>
                          <a:cs typeface="+mn-cs"/>
                        </a:rPr>
                        <a:t>Créer des équipes multidisciplinaires ayant la gamme de compétences nécessaires pour réaliser un objectif commun.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indent="-171450">
                        <a:buFont typeface="Wingdings" panose="05000000000000000000" pitchFamily="2" charset="2"/>
                        <a:buChar char="q"/>
                      </a:pPr>
                      <a:r>
                        <a:rPr lang="en-US" sz="1000" kern="1200">
                          <a:solidFill>
                            <a:schemeClr val="dk1"/>
                          </a:solidFill>
                          <a:latin typeface="+mn-lt"/>
                          <a:ea typeface="+mn-ea"/>
                          <a:cs typeface="+mn-cs"/>
                        </a:rPr>
                        <a:t>Partager et collaborer sans contraintes. Définir et créer des partenariats qui aident à offrir de la valeur aux utilisateurs.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61003550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1"/>
            </p:custDataLst>
          </p:nvPr>
        </p:nvSpPr>
        <p:spPr>
          <a:xfrm>
            <a:off x="2807804" y="1052736"/>
            <a:ext cx="3515926" cy="396636"/>
          </a:xfrm>
          <a:prstGeom prst="rect">
            <a:avLst/>
          </a:prstGeom>
          <a:noFill/>
        </p:spPr>
        <p:txBody>
          <a:bodyPr wrap="none" rtlCol="0">
            <a:spAutoFit/>
          </a:bodyPr>
          <a:lstStyle/>
          <a:p>
            <a:r>
              <a:rPr lang="en-CA" sz="2000" b="1"/>
              <a:t>Normes architecturales du GC *</a:t>
            </a:r>
          </a:p>
        </p:txBody>
      </p:sp>
      <p:sp>
        <p:nvSpPr>
          <p:cNvPr id="12" name="Slide Number Placeholder 11"/>
          <p:cNvSpPr>
            <a:spLocks noGrp="1"/>
          </p:cNvSpPr>
          <p:nvPr>
            <p:ph type="sldNum" sz="quarter" idx="12"/>
            <p:custDataLst>
              <p:tags r:id="rId2"/>
            </p:custDataLst>
          </p:nvPr>
        </p:nvSpPr>
        <p:spPr/>
        <p:txBody>
          <a:bodyPr/>
          <a:lstStyle/>
          <a:p>
            <a:fld id="{32D4B517-E49B-41B6-9DBC-23634E0F1CDC}" type="slidenum">
              <a:rPr lang="en-CA" smtClean="0"/>
              <a:t>17</a:t>
            </a:fld>
            <a:endParaRPr lang="en-CA"/>
          </a:p>
        </p:txBody>
      </p:sp>
      <p:sp>
        <p:nvSpPr>
          <p:cNvPr id="15" name="Title 3"/>
          <p:cNvSpPr txBox="1"/>
          <p:nvPr>
            <p:custDataLst>
              <p:tags r:id="rId3"/>
            </p:custDataLst>
          </p:nvPr>
        </p:nvSpPr>
        <p:spPr>
          <a:xfrm>
            <a:off x="539552" y="207262"/>
            <a:ext cx="6156684" cy="572234"/>
          </a:xfrm>
          <a:prstGeom prst="rect">
            <a:avLst/>
          </a:prstGeom>
        </p:spPr>
        <p:txBody>
          <a:bodyPr vert="horz" wrap="none" lIns="0" tIns="0" rIns="0" bIns="0" rtlCol="0" anchor="ctr" anchorCtr="0">
            <a:normAutofit fontScale="85000" lnSpcReduction="20000"/>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buSzPts val="1000"/>
              <a:tabLst>
                <a:tab pos="1371600" algn="l"/>
              </a:tabLst>
            </a:pPr>
            <a:r>
              <a:rPr lang="en-CA" sz="3300" b="1" dirty="0"/>
              <a:t>ANNEXE</a:t>
            </a:r>
            <a:r>
              <a:rPr lang="en-CA" b="1" dirty="0"/>
              <a:t> </a:t>
            </a:r>
            <a:r>
              <a:rPr lang="en-CA" sz="2400" b="1" dirty="0"/>
              <a:t>2</a:t>
            </a:r>
            <a:r>
              <a:rPr lang="en-CA" b="1" dirty="0"/>
              <a:t> </a:t>
            </a:r>
            <a:endParaRPr lang="en-CA" b="1" dirty="0" smtClean="0"/>
          </a:p>
          <a:p>
            <a:pPr>
              <a:buSzPts val="1000"/>
              <a:tabLst>
                <a:tab pos="1371600" algn="l"/>
              </a:tabLst>
            </a:pPr>
            <a:r>
              <a:rPr lang="en-CA" sz="2100" dirty="0" err="1" smtClean="0"/>
              <a:t>Procédures</a:t>
            </a:r>
            <a:r>
              <a:rPr lang="en-CA" sz="2100" dirty="0" smtClean="0"/>
              <a:t> </a:t>
            </a:r>
            <a:r>
              <a:rPr lang="en-CA" sz="2100" dirty="0" err="1"/>
              <a:t>obligatoires</a:t>
            </a:r>
            <a:r>
              <a:rPr lang="en-CA" sz="2100" dirty="0"/>
              <a:t> pour </a:t>
            </a:r>
            <a:r>
              <a:rPr lang="en-CA" sz="2100" dirty="0" err="1" smtClean="0"/>
              <a:t>l’évaluation</a:t>
            </a:r>
            <a:r>
              <a:rPr lang="en-CA" sz="2100" dirty="0" smtClean="0"/>
              <a:t> de </a:t>
            </a:r>
            <a:r>
              <a:rPr lang="en-CA" sz="2100" dirty="0" err="1"/>
              <a:t>l’architecture</a:t>
            </a:r>
            <a:r>
              <a:rPr lang="en-CA" sz="2100" dirty="0"/>
              <a:t> </a:t>
            </a:r>
            <a:r>
              <a:rPr lang="en-CA" sz="2100" dirty="0" err="1"/>
              <a:t>intégrée</a:t>
            </a:r>
            <a:endParaRPr lang="en-CA" sz="2100" dirty="0"/>
          </a:p>
        </p:txBody>
      </p:sp>
      <p:graphicFrame>
        <p:nvGraphicFramePr>
          <p:cNvPr id="3" name="Table 2"/>
          <p:cNvGraphicFramePr>
            <a:graphicFrameLocks noGrp="1"/>
          </p:cNvGraphicFramePr>
          <p:nvPr>
            <p:custDataLst>
              <p:tags r:id="rId4"/>
            </p:custDataLst>
            <p:extLst>
              <p:ext uri="{D42A27DB-BD31-4B8C-83A1-F6EECF244321}">
                <p14:modId xmlns:p14="http://schemas.microsoft.com/office/powerpoint/2010/main" val="2881238426"/>
              </p:ext>
            </p:extLst>
          </p:nvPr>
        </p:nvGraphicFramePr>
        <p:xfrm>
          <a:off x="682898" y="1548691"/>
          <a:ext cx="7989266" cy="4846320"/>
        </p:xfrm>
        <a:graphic>
          <a:graphicData uri="http://schemas.openxmlformats.org/drawingml/2006/table">
            <a:tbl>
              <a:tblPr>
                <a:tableStyleId>{5C22544A-7EE6-4342-B048-85BDC9FD1C3A}</a:tableStyleId>
              </a:tblPr>
              <a:tblGrid>
                <a:gridCol w="208280">
                  <a:extLst>
                    <a:ext uri="{9D8B030D-6E8A-4147-A177-3AD203B41FA5}">
                      <a16:colId xmlns="" xmlns:a16="http://schemas.microsoft.com/office/drawing/2014/main" val="20000"/>
                    </a:ext>
                  </a:extLst>
                </a:gridCol>
                <a:gridCol w="2596410">
                  <a:extLst>
                    <a:ext uri="{9D8B030D-6E8A-4147-A177-3AD203B41FA5}">
                      <a16:colId xmlns="" xmlns:a16="http://schemas.microsoft.com/office/drawing/2014/main" val="20001"/>
                    </a:ext>
                  </a:extLst>
                </a:gridCol>
                <a:gridCol w="4248472">
                  <a:extLst>
                    <a:ext uri="{9D8B030D-6E8A-4147-A177-3AD203B41FA5}">
                      <a16:colId xmlns="" xmlns:a16="http://schemas.microsoft.com/office/drawing/2014/main" val="20002"/>
                    </a:ext>
                  </a:extLst>
                </a:gridCol>
                <a:gridCol w="936104">
                  <a:extLst>
                    <a:ext uri="{9D8B030D-6E8A-4147-A177-3AD203B41FA5}">
                      <a16:colId xmlns="" xmlns:a16="http://schemas.microsoft.com/office/drawing/2014/main" val="20003"/>
                    </a:ext>
                  </a:extLst>
                </a:gridCol>
              </a:tblGrid>
              <a:tr h="503670">
                <a:tc>
                  <a:txBody>
                    <a:bodyPr/>
                    <a:lstStyle/>
                    <a:p>
                      <a:pPr marL="19628"/>
                      <a:endParaRPr lang="en-CA" sz="900" kern="1200">
                        <a:solidFill>
                          <a:schemeClr val="dk1"/>
                        </a:solidFill>
                        <a:latin typeface="+mn-lt"/>
                        <a:ea typeface="+mn-ea"/>
                        <a:cs typeface="Calibri"/>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83B18A"/>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a:solidFill>
                            <a:prstClr val="black">
                              <a:lumMod val="65000"/>
                              <a:lumOff val="35000"/>
                            </a:prstClr>
                          </a:solidFill>
                          <a:cs typeface="Arial" panose="020B0604020202020204" pitchFamily="34" charset="0"/>
                        </a:rPr>
                        <a:t>Architecture opérationnelle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r>
                        <a:rPr lang="en-CA" sz="1200">
                          <a:cs typeface="Calibri"/>
                        </a:rPr>
                        <a:t>Harmoniser avec le modèle de capacité opérationnelle du GC.</a:t>
                      </a:r>
                    </a:p>
                    <a:p>
                      <a:pPr marL="190500" indent="-190500">
                        <a:buFont typeface="Arial" panose="020B0604020202020204" pitchFamily="34" charset="0"/>
                        <a:buChar char="•"/>
                      </a:pPr>
                      <a:r>
                        <a:rPr lang="en-CA" sz="1200">
                          <a:cs typeface="Calibri"/>
                        </a:rPr>
                        <a:t>Conception pour les utilisateurs d’abord et prestation avec des équipes multidisciplinaires.</a:t>
                      </a:r>
                    </a:p>
                    <a:p>
                      <a:pPr marL="190500" indent="-190500">
                        <a:buFont typeface="Arial" panose="020B0604020202020204" pitchFamily="34" charset="0"/>
                        <a:buChar char="•"/>
                      </a:pPr>
                      <a:r>
                        <a:rPr lang="en-CA" sz="1200" kern="1200">
                          <a:solidFill>
                            <a:schemeClr val="dk1"/>
                          </a:solidFill>
                          <a:latin typeface="+mn-lt"/>
                          <a:ea typeface="+mn-ea"/>
                          <a:cs typeface="Calibri"/>
                        </a:rPr>
                        <a:t>Conception des systèmes mesurables et responsables.</a:t>
                      </a:r>
                    </a:p>
                    <a:p>
                      <a:pPr marL="0" indent="0">
                        <a:buFont typeface="Arial" panose="020B0604020202020204" pitchFamily="34" charset="0"/>
                        <a:buNone/>
                      </a:pPr>
                      <a:endParaRPr lang="en-US" sz="120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40060">
                <a:tc>
                  <a:txBody>
                    <a:bodyPr/>
                    <a:lstStyle/>
                    <a:p>
                      <a:pPr marL="0" lvl="1" indent="0">
                        <a:buFont typeface="Calibri"/>
                        <a:buNone/>
                        <a:tabLst>
                          <a:tab pos="114300" algn="l"/>
                        </a:tabLst>
                      </a:pPr>
                      <a:endParaRPr lang="en-CA" sz="900" kern="1200">
                        <a:solidFill>
                          <a:schemeClr val="dk1"/>
                        </a:solidFill>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B04F"/>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800" dirty="0">
                          <a:solidFill>
                            <a:prstClr val="black">
                              <a:lumMod val="65000"/>
                              <a:lumOff val="35000"/>
                            </a:prstClr>
                          </a:solidFill>
                          <a:cs typeface="Arial" panose="020B0604020202020204" pitchFamily="34" charset="0"/>
                        </a:rPr>
                        <a:t>Architecture de </a:t>
                      </a:r>
                      <a:r>
                        <a:rPr lang="en-CA" sz="1800" dirty="0" err="1">
                          <a:solidFill>
                            <a:prstClr val="black">
                              <a:lumMod val="65000"/>
                              <a:lumOff val="35000"/>
                            </a:prstClr>
                          </a:solidFill>
                          <a:cs typeface="Arial" panose="020B0604020202020204" pitchFamily="34" charset="0"/>
                        </a:rPr>
                        <a:t>l’information</a:t>
                      </a:r>
                      <a:endParaRPr lang="en-CA" sz="1800" dirty="0">
                        <a:solidFill>
                          <a:prstClr val="black">
                            <a:lumMod val="65000"/>
                            <a:lumOff val="35000"/>
                          </a:prstClr>
                        </a:solidFill>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r>
                        <a:rPr lang="en-CA" sz="1200" kern="1200" dirty="0" err="1">
                          <a:solidFill>
                            <a:schemeClr val="dk1"/>
                          </a:solidFill>
                          <a:latin typeface="+mn-lt"/>
                          <a:ea typeface="+mn-ea"/>
                          <a:cs typeface="Calibri"/>
                        </a:rPr>
                        <a:t>Collecte</a:t>
                      </a:r>
                      <a:r>
                        <a:rPr lang="en-CA" sz="1200" kern="1200" dirty="0">
                          <a:solidFill>
                            <a:schemeClr val="dk1"/>
                          </a:solidFill>
                          <a:latin typeface="+mn-lt"/>
                          <a:ea typeface="+mn-ea"/>
                          <a:cs typeface="Calibri"/>
                        </a:rPr>
                        <a:t> de </a:t>
                      </a:r>
                      <a:r>
                        <a:rPr lang="en-CA" sz="1200" kern="1200" dirty="0" err="1">
                          <a:solidFill>
                            <a:schemeClr val="dk1"/>
                          </a:solidFill>
                          <a:latin typeface="+mn-lt"/>
                          <a:ea typeface="+mn-ea"/>
                          <a:cs typeface="Calibri"/>
                        </a:rPr>
                        <a:t>données</a:t>
                      </a:r>
                      <a:endParaRPr lang="en-CA" sz="1200" kern="1200" dirty="0">
                        <a:solidFill>
                          <a:schemeClr val="dk1"/>
                        </a:solidFill>
                        <a:latin typeface="+mn-lt"/>
                        <a:ea typeface="+mn-ea"/>
                        <a:cs typeface="Calibri"/>
                      </a:endParaRPr>
                    </a:p>
                    <a:p>
                      <a:pPr marL="190500" indent="-190500">
                        <a:buFont typeface="Arial" panose="020B0604020202020204" pitchFamily="34" charset="0"/>
                        <a:buChar char="•"/>
                      </a:pPr>
                      <a:r>
                        <a:rPr lang="en-CA" sz="1200" kern="1200" dirty="0">
                          <a:solidFill>
                            <a:schemeClr val="dk1"/>
                          </a:solidFill>
                          <a:latin typeface="+mn-lt"/>
                          <a:ea typeface="+mn-ea"/>
                          <a:cs typeface="Calibri"/>
                        </a:rPr>
                        <a:t>Gestion des </a:t>
                      </a:r>
                      <a:r>
                        <a:rPr lang="en-CA" sz="1200" kern="1200" dirty="0" err="1">
                          <a:solidFill>
                            <a:schemeClr val="dk1"/>
                          </a:solidFill>
                          <a:latin typeface="+mn-lt"/>
                          <a:ea typeface="+mn-ea"/>
                          <a:cs typeface="Calibri"/>
                        </a:rPr>
                        <a:t>données</a:t>
                      </a:r>
                      <a:endParaRPr lang="en-CA" sz="1200" kern="1200" dirty="0">
                        <a:solidFill>
                          <a:schemeClr val="dk1"/>
                        </a:solidFill>
                        <a:latin typeface="+mn-lt"/>
                        <a:ea typeface="+mn-ea"/>
                        <a:cs typeface="Calibri"/>
                      </a:endParaRPr>
                    </a:p>
                    <a:p>
                      <a:pPr marL="190500" indent="-190500">
                        <a:buFont typeface="Arial" panose="020B0604020202020204" pitchFamily="34" charset="0"/>
                        <a:buChar char="•"/>
                      </a:pPr>
                      <a:r>
                        <a:rPr lang="en-CA" sz="1200" kern="1200" baseline="0" dirty="0">
                          <a:solidFill>
                            <a:schemeClr val="dk1"/>
                          </a:solidFill>
                          <a:latin typeface="+mn-lt"/>
                          <a:ea typeface="+mn-ea"/>
                          <a:cs typeface="Calibri"/>
                        </a:rPr>
                        <a:t>Stockage des </a:t>
                      </a:r>
                      <a:r>
                        <a:rPr lang="en-CA" sz="1200" kern="1200" baseline="0" dirty="0" err="1">
                          <a:solidFill>
                            <a:schemeClr val="dk1"/>
                          </a:solidFill>
                          <a:latin typeface="+mn-lt"/>
                          <a:ea typeface="+mn-ea"/>
                          <a:cs typeface="Calibri"/>
                        </a:rPr>
                        <a:t>données</a:t>
                      </a:r>
                      <a:endParaRPr lang="en-CA" sz="1200" kern="1200" baseline="0" dirty="0">
                        <a:solidFill>
                          <a:schemeClr val="dk1"/>
                        </a:solidFill>
                        <a:latin typeface="+mn-lt"/>
                        <a:ea typeface="+mn-ea"/>
                        <a:cs typeface="Calibri"/>
                      </a:endParaRPr>
                    </a:p>
                    <a:p>
                      <a:pPr marL="190500" indent="-190500">
                        <a:buFont typeface="Arial" panose="020B0604020202020204" pitchFamily="34" charset="0"/>
                        <a:buChar char="•"/>
                      </a:pPr>
                      <a:r>
                        <a:rPr lang="en-CA" sz="1200" kern="1200" baseline="0" dirty="0" err="1">
                          <a:solidFill>
                            <a:schemeClr val="dk1"/>
                          </a:solidFill>
                          <a:latin typeface="+mn-lt"/>
                          <a:ea typeface="+mn-ea"/>
                          <a:cs typeface="Calibri"/>
                        </a:rPr>
                        <a:t>Échange</a:t>
                      </a:r>
                      <a:r>
                        <a:rPr lang="en-CA" sz="1200" kern="1200" baseline="0" dirty="0">
                          <a:solidFill>
                            <a:schemeClr val="dk1"/>
                          </a:solidFill>
                          <a:latin typeface="+mn-lt"/>
                          <a:ea typeface="+mn-ea"/>
                          <a:cs typeface="Calibri"/>
                        </a:rPr>
                        <a:t> des </a:t>
                      </a:r>
                      <a:r>
                        <a:rPr lang="en-CA" sz="1200" kern="1200" baseline="0" dirty="0" err="1">
                          <a:solidFill>
                            <a:schemeClr val="dk1"/>
                          </a:solidFill>
                          <a:latin typeface="+mn-lt"/>
                          <a:ea typeface="+mn-ea"/>
                          <a:cs typeface="Calibri"/>
                        </a:rPr>
                        <a:t>données</a:t>
                      </a:r>
                      <a:endParaRPr lang="en-CA" sz="1200" kern="1200" baseline="0" dirty="0">
                        <a:solidFill>
                          <a:schemeClr val="dk1"/>
                        </a:solidFill>
                        <a:latin typeface="+mn-lt"/>
                        <a:ea typeface="+mn-ea"/>
                        <a:cs typeface="Calibri"/>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76064">
                <a:tc>
                  <a:txBody>
                    <a:bodyPr/>
                    <a:lstStyle/>
                    <a:p>
                      <a:pPr marL="114300" lvl="1" indent="-114300">
                        <a:buFont typeface="Arial" panose="020B0604020202020204" pitchFamily="34" charset="0"/>
                        <a:buChar char="•"/>
                        <a:tabLst>
                          <a:tab pos="114300" algn="l"/>
                        </a:tabLst>
                      </a:pPr>
                      <a:endParaRPr lang="en-US" sz="900"/>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5844E"/>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a:solidFill>
                            <a:prstClr val="black">
                              <a:lumMod val="65000"/>
                              <a:lumOff val="35000"/>
                            </a:prstClr>
                          </a:solidFill>
                          <a:cs typeface="Arial" panose="020B0604020202020204" pitchFamily="34" charset="0"/>
                        </a:rPr>
                        <a:t>Architecture d’applications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lvl="0" indent="-228600" algn="l" defTabSz="914400" rtl="0" eaLnBrk="1" latinLnBrk="0" hangingPunct="1">
                        <a:spcBef>
                          <a:spcPct val="0"/>
                        </a:spcBef>
                        <a:buFont typeface="Arial" panose="020B0604020202020204" pitchFamily="34" charset="0"/>
                        <a:buChar char="•"/>
                        <a:tabLst>
                          <a:tab pos="457200" algn="l"/>
                          <a:tab pos="637540" algn="l"/>
                        </a:tabLst>
                      </a:pPr>
                      <a:endParaRPr lang="en-US" sz="1200" kern="1200">
                        <a:solidFill>
                          <a:schemeClr val="dk1"/>
                        </a:solidFill>
                        <a:latin typeface="+mn-lt"/>
                        <a:ea typeface="+mn-ea"/>
                        <a:cs typeface="Calibri"/>
                      </a:endParaRPr>
                    </a:p>
                    <a:p>
                      <a:pPr marL="173038" marR="0" lvl="0" indent="-173038" algn="l" defTabSz="914400" rtl="0" eaLnBrk="1" latinLnBrk="0" hangingPunct="1">
                        <a:spcBef>
                          <a:spcPct val="0"/>
                        </a:spcBef>
                        <a:buFont typeface="Arial" panose="020B0604020202020204" pitchFamily="34" charset="0"/>
                        <a:buChar char="•"/>
                      </a:pPr>
                      <a:r>
                        <a:rPr lang="en-US" sz="1200" kern="1200">
                          <a:solidFill>
                            <a:schemeClr val="dk1"/>
                          </a:solidFill>
                          <a:latin typeface="+mn-lt"/>
                          <a:ea typeface="+mn-ea"/>
                          <a:cs typeface="Calibri"/>
                        </a:rPr>
                        <a:t>Utiliser des normes et des solutions ouvertes par défaut</a:t>
                      </a:r>
                    </a:p>
                    <a:p>
                      <a:pPr marL="190500" indent="-190500">
                        <a:buFont typeface="Arial" panose="020B0604020202020204" pitchFamily="34" charset="0"/>
                        <a:buChar char="•"/>
                      </a:pPr>
                      <a:r>
                        <a:rPr lang="en-CA" sz="1200" kern="1200">
                          <a:solidFill>
                            <a:schemeClr val="dk1"/>
                          </a:solidFill>
                          <a:latin typeface="+mn-lt"/>
                          <a:ea typeface="+mn-ea"/>
                          <a:cs typeface="Calibri"/>
                        </a:rPr>
                        <a:t>Maximiser la réutilisation.</a:t>
                      </a:r>
                    </a:p>
                    <a:p>
                      <a:pPr marL="190500" indent="-190500">
                        <a:buFont typeface="Arial" panose="020B0604020202020204" pitchFamily="34" charset="0"/>
                        <a:buChar char="•"/>
                      </a:pPr>
                      <a:r>
                        <a:rPr lang="en-CA" sz="1200" kern="1200">
                          <a:solidFill>
                            <a:schemeClr val="dk1"/>
                          </a:solidFill>
                          <a:latin typeface="+mn-lt"/>
                          <a:ea typeface="+mn-ea"/>
                          <a:cs typeface="Calibri"/>
                        </a:rPr>
                        <a:t>Permettre l’interopérabilité.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576064">
                <a:tc>
                  <a:txBody>
                    <a:bodyPr/>
                    <a:lstStyle/>
                    <a:p>
                      <a:pPr marL="114300" lvl="1" indent="-114300">
                        <a:buFont typeface="Calibri"/>
                        <a:buChar char="•"/>
                        <a:tabLst>
                          <a:tab pos="114300" algn="l"/>
                        </a:tabLst>
                      </a:pPr>
                      <a:endParaRPr lang="en-US" sz="900" kern="1200">
                        <a:solidFill>
                          <a:schemeClr val="dk1"/>
                        </a:solidFill>
                        <a:latin typeface="+mn-lt"/>
                        <a:ea typeface="+mn-ea"/>
                        <a:cs typeface="Calibri"/>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CB6D49"/>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dirty="0">
                          <a:solidFill>
                            <a:prstClr val="black">
                              <a:lumMod val="65000"/>
                              <a:lumOff val="35000"/>
                            </a:prstClr>
                          </a:solidFill>
                          <a:cs typeface="Arial" panose="020B0604020202020204" pitchFamily="34" charset="0"/>
                        </a:rPr>
                        <a:t>Architecture de la </a:t>
                      </a:r>
                      <a:r>
                        <a:rPr lang="en-US" sz="1800" dirty="0" err="1">
                          <a:solidFill>
                            <a:prstClr val="black">
                              <a:lumMod val="65000"/>
                              <a:lumOff val="35000"/>
                            </a:prstClr>
                          </a:solidFill>
                          <a:cs typeface="Arial" panose="020B0604020202020204" pitchFamily="34" charset="0"/>
                        </a:rPr>
                        <a:t>technologie</a:t>
                      </a:r>
                      <a:endParaRPr lang="en-US" sz="1800" dirty="0">
                        <a:solidFill>
                          <a:prstClr val="black">
                            <a:lumMod val="65000"/>
                            <a:lumOff val="35000"/>
                          </a:prstClr>
                        </a:solidFill>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lgn="l" defTabSz="914400" rtl="0" eaLnBrk="1" latinLnBrk="0" hangingPunct="1">
                        <a:buFont typeface="Arial" panose="020B0604020202020204" pitchFamily="34" charset="0"/>
                        <a:buChar char="•"/>
                      </a:pPr>
                      <a:endParaRPr lang="en-CA" sz="1200" kern="1200">
                        <a:solidFill>
                          <a:schemeClr val="dk1"/>
                        </a:solidFill>
                        <a:latin typeface="+mn-lt"/>
                        <a:ea typeface="+mn-ea"/>
                        <a:cs typeface="Calibri"/>
                      </a:endParaRPr>
                    </a:p>
                    <a:p>
                      <a:pPr marL="190500" indent="-190500" algn="l" defTabSz="914400" rtl="0" eaLnBrk="1" latinLnBrk="0" hangingPunct="1">
                        <a:buFont typeface="Arial" panose="020B0604020202020204" pitchFamily="34" charset="0"/>
                        <a:buChar char="•"/>
                      </a:pPr>
                      <a:r>
                        <a:rPr lang="en-CA" sz="1200" kern="1200">
                          <a:solidFill>
                            <a:schemeClr val="dk1"/>
                          </a:solidFill>
                          <a:latin typeface="+mn-lt"/>
                          <a:ea typeface="+mn-ea"/>
                          <a:cs typeface="Calibri"/>
                        </a:rPr>
                        <a:t>Utiliser d’abord le nuage.</a:t>
                      </a:r>
                    </a:p>
                    <a:p>
                      <a:pPr marL="190500" indent="-190500" algn="l" defTabSz="914400" rtl="0" eaLnBrk="1" latinLnBrk="0" hangingPunct="1">
                        <a:buFont typeface="Arial" panose="020B0604020202020204" pitchFamily="34" charset="0"/>
                        <a:buChar char="•"/>
                      </a:pPr>
                      <a:r>
                        <a:rPr lang="en-CA" sz="1200" kern="1200">
                          <a:solidFill>
                            <a:schemeClr val="dk1"/>
                          </a:solidFill>
                          <a:latin typeface="+mn-lt"/>
                          <a:ea typeface="+mn-ea"/>
                          <a:cs typeface="Calibri"/>
                        </a:rPr>
                        <a:t>Conception pour le rendement, la disponibilité et l’extensibilité.</a:t>
                      </a:r>
                    </a:p>
                    <a:p>
                      <a:pPr marL="190500" indent="-190500" algn="l" defTabSz="914400" rtl="0" eaLnBrk="1" latinLnBrk="0" hangingPunct="1">
                        <a:buFont typeface="Arial" panose="020B0604020202020204" pitchFamily="34" charset="0"/>
                        <a:buChar char="•"/>
                      </a:pPr>
                      <a:endParaRPr lang="en-CA" sz="1200" kern="1200">
                        <a:solidFill>
                          <a:schemeClr val="dk1"/>
                        </a:solidFill>
                        <a:latin typeface="+mn-lt"/>
                        <a:ea typeface="+mn-ea"/>
                        <a:cs typeface="Calibri"/>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540445">
                <a:tc>
                  <a:txBody>
                    <a:bodyPr/>
                    <a:lstStyle/>
                    <a:p>
                      <a:pPr marL="114300" lvl="1" indent="-114300">
                        <a:buFont typeface="Calibri"/>
                        <a:buChar char="•"/>
                        <a:tabLst>
                          <a:tab pos="114300" algn="l"/>
                        </a:tabLst>
                      </a:pPr>
                      <a:endParaRPr lang="en-US" sz="900"/>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9678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a:solidFill>
                            <a:prstClr val="black">
                              <a:lumMod val="65000"/>
                              <a:lumOff val="35000"/>
                            </a:prstClr>
                          </a:solidFill>
                          <a:cs typeface="Arial" panose="020B0604020202020204" pitchFamily="34" charset="0"/>
                        </a:rPr>
                        <a:t>Architecture de la sécurité et protection des renseignements personnels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endParaRPr lang="en-CA" sz="1200" kern="1200">
                        <a:solidFill>
                          <a:schemeClr val="dk1"/>
                        </a:solidFill>
                        <a:latin typeface="+mn-lt"/>
                        <a:ea typeface="+mn-ea"/>
                        <a:cs typeface="Calibri"/>
                      </a:endParaRPr>
                    </a:p>
                    <a:p>
                      <a:pPr marL="190500" indent="-190500">
                        <a:buFont typeface="Arial" panose="020B0604020202020204" pitchFamily="34" charset="0"/>
                        <a:buChar char="•"/>
                      </a:pPr>
                      <a:r>
                        <a:rPr lang="en-CA" sz="1200" kern="1200">
                          <a:solidFill>
                            <a:schemeClr val="dk1"/>
                          </a:solidFill>
                          <a:latin typeface="+mn-lt"/>
                          <a:ea typeface="+mn-ea"/>
                          <a:cs typeface="Calibri"/>
                        </a:rPr>
                        <a:t>Conception pour la sécurité et la protection des renseignements personnels.</a:t>
                      </a:r>
                    </a:p>
                    <a:p>
                      <a:pPr marL="190500" indent="-190500">
                        <a:buFont typeface="Arial" panose="020B0604020202020204" pitchFamily="34" charset="0"/>
                        <a:buChar char="•"/>
                      </a:pPr>
                      <a:endParaRPr lang="en-CA" sz="1200" kern="1200">
                        <a:solidFill>
                          <a:schemeClr val="dk1"/>
                        </a:solidFill>
                        <a:latin typeface="+mn-lt"/>
                        <a:ea typeface="+mn-ea"/>
                        <a:cs typeface="Calibri"/>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pic>
        <p:nvPicPr>
          <p:cNvPr id="22" name="Picture 21"/>
          <p:cNvPicPr>
            <a:picLocks noChangeAspect="1"/>
          </p:cNvPicPr>
          <p:nvPr>
            <p:custDataLst>
              <p:tags r:id="rId5"/>
            </p:custDataLst>
          </p:nvPr>
        </p:nvPicPr>
        <p:blipFill>
          <a:blip r:embed="rId13"/>
          <a:stretch>
            <a:fillRect/>
          </a:stretch>
        </p:blipFill>
        <p:spPr>
          <a:xfrm>
            <a:off x="7904238" y="1971084"/>
            <a:ext cx="487515" cy="394329"/>
          </a:xfrm>
          <a:prstGeom prst="rect">
            <a:avLst/>
          </a:prstGeom>
        </p:spPr>
      </p:pic>
      <p:pic>
        <p:nvPicPr>
          <p:cNvPr id="23" name="Picture 22"/>
          <p:cNvPicPr>
            <a:picLocks noChangeAspect="1"/>
          </p:cNvPicPr>
          <p:nvPr>
            <p:custDataLst>
              <p:tags r:id="rId6"/>
            </p:custDataLst>
          </p:nvPr>
        </p:nvPicPr>
        <p:blipFill>
          <a:blip r:embed="rId14"/>
          <a:stretch>
            <a:fillRect/>
          </a:stretch>
        </p:blipFill>
        <p:spPr>
          <a:xfrm>
            <a:off x="7904238" y="2772848"/>
            <a:ext cx="455764" cy="374917"/>
          </a:xfrm>
          <a:prstGeom prst="rect">
            <a:avLst/>
          </a:prstGeom>
        </p:spPr>
      </p:pic>
      <p:pic>
        <p:nvPicPr>
          <p:cNvPr id="24" name="Picture 23"/>
          <p:cNvPicPr>
            <a:picLocks noChangeAspect="1"/>
          </p:cNvPicPr>
          <p:nvPr>
            <p:custDataLst>
              <p:tags r:id="rId7"/>
            </p:custDataLst>
          </p:nvPr>
        </p:nvPicPr>
        <p:blipFill>
          <a:blip r:embed="rId15"/>
          <a:stretch>
            <a:fillRect/>
          </a:stretch>
        </p:blipFill>
        <p:spPr>
          <a:xfrm>
            <a:off x="7904237" y="3589148"/>
            <a:ext cx="487515" cy="446888"/>
          </a:xfrm>
          <a:prstGeom prst="rect">
            <a:avLst/>
          </a:prstGeom>
        </p:spPr>
      </p:pic>
      <p:pic>
        <p:nvPicPr>
          <p:cNvPr id="25" name="Picture 24"/>
          <p:cNvPicPr>
            <a:picLocks noChangeAspect="1"/>
          </p:cNvPicPr>
          <p:nvPr>
            <p:custDataLst>
              <p:tags r:id="rId8"/>
            </p:custDataLst>
          </p:nvPr>
        </p:nvPicPr>
        <p:blipFill>
          <a:blip r:embed="rId16"/>
          <a:stretch>
            <a:fillRect/>
          </a:stretch>
        </p:blipFill>
        <p:spPr>
          <a:xfrm>
            <a:off x="7886131" y="4401832"/>
            <a:ext cx="579800" cy="341822"/>
          </a:xfrm>
          <a:prstGeom prst="rect">
            <a:avLst/>
          </a:prstGeom>
        </p:spPr>
      </p:pic>
      <p:pic>
        <p:nvPicPr>
          <p:cNvPr id="26" name="Picture 25"/>
          <p:cNvPicPr>
            <a:picLocks noChangeAspect="1"/>
          </p:cNvPicPr>
          <p:nvPr>
            <p:custDataLst>
              <p:tags r:id="rId9"/>
            </p:custDataLst>
          </p:nvPr>
        </p:nvPicPr>
        <p:blipFill>
          <a:blip r:embed="rId17"/>
          <a:stretch>
            <a:fillRect/>
          </a:stretch>
        </p:blipFill>
        <p:spPr>
          <a:xfrm>
            <a:off x="8001946" y="5109450"/>
            <a:ext cx="396044" cy="483483"/>
          </a:xfrm>
          <a:prstGeom prst="rect">
            <a:avLst/>
          </a:prstGeom>
        </p:spPr>
      </p:pic>
      <p:sp>
        <p:nvSpPr>
          <p:cNvPr id="11" name="TextBox 10"/>
          <p:cNvSpPr txBox="1"/>
          <p:nvPr>
            <p:custDataLst>
              <p:tags r:id="rId10"/>
            </p:custDataLst>
          </p:nvPr>
        </p:nvSpPr>
        <p:spPr>
          <a:xfrm>
            <a:off x="251520" y="6494330"/>
            <a:ext cx="4827966" cy="244084"/>
          </a:xfrm>
          <a:prstGeom prst="rect">
            <a:avLst/>
          </a:prstGeom>
          <a:noFill/>
        </p:spPr>
        <p:txBody>
          <a:bodyPr wrap="none" rtlCol="0">
            <a:spAutoFit/>
          </a:bodyPr>
          <a:lstStyle/>
          <a:p>
            <a:r>
              <a:rPr lang="en-CA" sz="1000" b="1" dirty="0"/>
              <a:t>Note : </a:t>
            </a:r>
            <a:r>
              <a:rPr lang="en-CA" sz="1000" dirty="0"/>
              <a:t>*</a:t>
            </a:r>
            <a:r>
              <a:rPr lang="en-CA" sz="1000" dirty="0" err="1"/>
              <a:t>Nécessaire</a:t>
            </a:r>
            <a:r>
              <a:rPr lang="en-CA" sz="1000" dirty="0"/>
              <a:t> pour que le SDPI </a:t>
            </a:r>
            <a:r>
              <a:rPr lang="en-CA" sz="1000" dirty="0" err="1"/>
              <a:t>réalise</a:t>
            </a:r>
            <a:r>
              <a:rPr lang="en-CA" sz="1000" dirty="0"/>
              <a:t> </a:t>
            </a:r>
            <a:r>
              <a:rPr lang="en-CA" sz="1000" dirty="0" err="1"/>
              <a:t>une</a:t>
            </a:r>
            <a:r>
              <a:rPr lang="en-CA" sz="1000" dirty="0"/>
              <a:t> </a:t>
            </a:r>
            <a:r>
              <a:rPr lang="en-CA" sz="1000" dirty="0" err="1"/>
              <a:t>évaluation</a:t>
            </a:r>
            <a:r>
              <a:rPr lang="en-CA" sz="1000" dirty="0"/>
              <a:t> de </a:t>
            </a:r>
            <a:r>
              <a:rPr lang="en-CA" sz="1000" dirty="0" err="1"/>
              <a:t>l’adéquation</a:t>
            </a:r>
            <a:r>
              <a:rPr lang="en-CA" sz="1000" dirty="0"/>
              <a:t> de </a:t>
            </a:r>
            <a:r>
              <a:rPr lang="en-CA" sz="1000" dirty="0" err="1"/>
              <a:t>l’AI</a:t>
            </a:r>
            <a:r>
              <a:rPr lang="en-CA" sz="1000" dirty="0"/>
              <a:t> du GC.</a:t>
            </a:r>
          </a:p>
        </p:txBody>
      </p:sp>
    </p:spTree>
    <p:extLst>
      <p:ext uri="{BB962C8B-B14F-4D97-AF65-F5344CB8AC3E}">
        <p14:creationId xmlns:p14="http://schemas.microsoft.com/office/powerpoint/2010/main" val="112737616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custDataLst>
              <p:tags r:id="rId1"/>
            </p:custDataLst>
          </p:nvPr>
        </p:nvSpPr>
        <p:spPr>
          <a:xfrm>
            <a:off x="551447" y="92822"/>
            <a:ext cx="6493354" cy="707886"/>
          </a:xfrm>
          <a:prstGeom prst="rect">
            <a:avLst/>
          </a:prstGeom>
        </p:spPr>
        <p:txBody>
          <a:bodyPr vert="horz" wrap="square" lIns="0" tIns="0" rIns="0" bIns="0" rtlCol="0">
            <a:spAutoFit/>
          </a:bodyPr>
          <a:lstStyle/>
          <a:p>
            <a:pPr marL="7470"/>
            <a:r>
              <a:rPr lang="fr-CA" b="1" dirty="0"/>
              <a:t>Conformité </a:t>
            </a:r>
            <a:r>
              <a:rPr lang="fr-CA" b="1" noProof="0" dirty="0"/>
              <a:t>des activités </a:t>
            </a:r>
            <a:r>
              <a:rPr lang="fr-CA" sz="1800" b="1" noProof="0" dirty="0"/>
              <a:t/>
            </a:r>
            <a:br>
              <a:rPr lang="fr-CA" sz="1800" b="1" noProof="0" dirty="0"/>
            </a:br>
            <a:r>
              <a:rPr lang="fr-CA" sz="1800" noProof="0" dirty="0"/>
              <a:t>Normes architecturales du GC</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18</a:t>
            </a:fld>
            <a:endParaRPr lang="en-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2703198758"/>
              </p:ext>
            </p:extLst>
          </p:nvPr>
        </p:nvGraphicFramePr>
        <p:xfrm>
          <a:off x="551448" y="1664804"/>
          <a:ext cx="7987044" cy="1767840"/>
        </p:xfrm>
        <a:graphic>
          <a:graphicData uri="http://schemas.openxmlformats.org/drawingml/2006/table">
            <a:tbl>
              <a:tblPr>
                <a:tableStyleId>{5C22544A-7EE6-4342-B048-85BDC9FD1C3A}</a:tableStyleId>
              </a:tblPr>
              <a:tblGrid>
                <a:gridCol w="4200572">
                  <a:extLst>
                    <a:ext uri="{9D8B030D-6E8A-4147-A177-3AD203B41FA5}">
                      <a16:colId xmlns="" xmlns:a16="http://schemas.microsoft.com/office/drawing/2014/main" val="20000"/>
                    </a:ext>
                  </a:extLst>
                </a:gridCol>
                <a:gridCol w="3786472">
                  <a:extLst>
                    <a:ext uri="{9D8B030D-6E8A-4147-A177-3AD203B41FA5}">
                      <a16:colId xmlns="" xmlns:a16="http://schemas.microsoft.com/office/drawing/2014/main" val="20001"/>
                    </a:ext>
                  </a:extLst>
                </a:gridCol>
              </a:tblGrid>
              <a:tr h="212172">
                <a:tc>
                  <a:txBody>
                    <a:bodyPr/>
                    <a:lstStyle/>
                    <a:p>
                      <a:pPr marL="0" indent="0">
                        <a:tabLst>
                          <a:tab pos="228600" algn="l"/>
                        </a:tabLst>
                      </a:pPr>
                      <a:r>
                        <a:rPr lang="en-CA" sz="1100" b="1" spc="-3" dirty="0">
                          <a:solidFill>
                            <a:prstClr val="black"/>
                          </a:solidFill>
                          <a:cs typeface="Calibri"/>
                        </a:rPr>
                        <a:t>1 – </a:t>
                      </a:r>
                      <a:r>
                        <a:rPr lang="en-CA" sz="1100" b="1" spc="-3" dirty="0" err="1">
                          <a:solidFill>
                            <a:prstClr val="black"/>
                          </a:solidFill>
                          <a:cs typeface="Calibri"/>
                        </a:rPr>
                        <a:t>S’aligner</a:t>
                      </a:r>
                      <a:r>
                        <a:rPr lang="en-CA" sz="1100" b="1" spc="-3" dirty="0">
                          <a:solidFill>
                            <a:prstClr val="black"/>
                          </a:solidFill>
                          <a:cs typeface="Calibri"/>
                        </a:rPr>
                        <a:t> sur le </a:t>
                      </a:r>
                      <a:r>
                        <a:rPr lang="en-CA" sz="1100" b="1" spc="-3" dirty="0" err="1">
                          <a:solidFill>
                            <a:prstClr val="black"/>
                          </a:solidFill>
                          <a:cs typeface="Calibri"/>
                        </a:rPr>
                        <a:t>modèle</a:t>
                      </a:r>
                      <a:r>
                        <a:rPr lang="en-CA" sz="1100" b="1" spc="-3" dirty="0">
                          <a:solidFill>
                            <a:prstClr val="black"/>
                          </a:solidFill>
                          <a:cs typeface="Calibri"/>
                        </a:rPr>
                        <a:t> des </a:t>
                      </a:r>
                      <a:r>
                        <a:rPr lang="en-CA" sz="1100" b="1" spc="-3" dirty="0" err="1">
                          <a:solidFill>
                            <a:prstClr val="black"/>
                          </a:solidFill>
                          <a:cs typeface="Calibri"/>
                        </a:rPr>
                        <a:t>capacités</a:t>
                      </a:r>
                      <a:r>
                        <a:rPr lang="en-CA" sz="1100" b="1" spc="-3" dirty="0">
                          <a:solidFill>
                            <a:prstClr val="black"/>
                          </a:solidFill>
                          <a:cs typeface="Calibri"/>
                        </a:rPr>
                        <a:t> </a:t>
                      </a:r>
                      <a:r>
                        <a:rPr lang="en-CA" sz="1100" b="1" spc="-3" dirty="0" err="1">
                          <a:solidFill>
                            <a:prstClr val="black"/>
                          </a:solidFill>
                          <a:cs typeface="Calibri"/>
                        </a:rPr>
                        <a:t>opérationnelles</a:t>
                      </a:r>
                      <a:r>
                        <a:rPr lang="en-CA" sz="1100" b="1" spc="-3" dirty="0">
                          <a:solidFill>
                            <a:prstClr val="black"/>
                          </a:solidFill>
                          <a:cs typeface="Calibri"/>
                        </a:rPr>
                        <a:t> du GC</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230188" marR="0" lvl="0" indent="-23018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a:t>Définir les services de programme comme étant des capacités opérationnelles pour établir un vocabulaire commun entre les activités, le développement et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a:t>Déterminer les capacités qui sont communes à l’organisation du GC et qui peuvent être partagées et réutilisées.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endParaRPr lang="en-US" sz="1000" kern="120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3424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a:t>Modéliser les processus opérationnels à l’aide de la Notation du modèle de prestation des services intégrés (NMPSI) pour définir les processus d’organisation communs.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
        <p:nvSpPr>
          <p:cNvPr id="8" name="Rectangle 7"/>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10" name="Picture 9"/>
          <p:cNvPicPr>
            <a:picLocks noChangeAspect="1"/>
          </p:cNvPicPr>
          <p:nvPr>
            <p:custDataLst>
              <p:tags r:id="rId6"/>
            </p:custDataLst>
          </p:nvPr>
        </p:nvPicPr>
        <p:blipFill>
          <a:blip r:embed="rId10"/>
          <a:stretch>
            <a:fillRect/>
          </a:stretch>
        </p:blipFill>
        <p:spPr>
          <a:xfrm>
            <a:off x="8335049" y="262503"/>
            <a:ext cx="616068" cy="498309"/>
          </a:xfrm>
          <a:prstGeom prst="rect">
            <a:avLst/>
          </a:prstGeom>
        </p:spPr>
      </p:pic>
      <p:graphicFrame>
        <p:nvGraphicFramePr>
          <p:cNvPr id="12" name="Table 11"/>
          <p:cNvGraphicFramePr>
            <a:graphicFrameLocks noGrp="1"/>
          </p:cNvGraphicFramePr>
          <p:nvPr>
            <p:custDataLst>
              <p:tags r:id="rId7"/>
            </p:custDataLst>
            <p:extLst>
              <p:ext uri="{D42A27DB-BD31-4B8C-83A1-F6EECF244321}">
                <p14:modId xmlns:p14="http://schemas.microsoft.com/office/powerpoint/2010/main" val="1440446878"/>
              </p:ext>
            </p:extLst>
          </p:nvPr>
        </p:nvGraphicFramePr>
        <p:xfrm>
          <a:off x="551447" y="3429843"/>
          <a:ext cx="7987044" cy="3352800"/>
        </p:xfrm>
        <a:graphic>
          <a:graphicData uri="http://schemas.openxmlformats.org/drawingml/2006/table">
            <a:tbl>
              <a:tblPr>
                <a:tableStyleId>{5C22544A-7EE6-4342-B048-85BDC9FD1C3A}</a:tableStyleId>
              </a:tblPr>
              <a:tblGrid>
                <a:gridCol w="4200573">
                  <a:extLst>
                    <a:ext uri="{9D8B030D-6E8A-4147-A177-3AD203B41FA5}">
                      <a16:colId xmlns="" xmlns:a16="http://schemas.microsoft.com/office/drawing/2014/main" val="20000"/>
                    </a:ext>
                  </a:extLst>
                </a:gridCol>
                <a:gridCol w="3786471">
                  <a:extLst>
                    <a:ext uri="{9D8B030D-6E8A-4147-A177-3AD203B41FA5}">
                      <a16:colId xmlns="" xmlns:a16="http://schemas.microsoft.com/office/drawing/2014/main" val="20001"/>
                    </a:ext>
                  </a:extLst>
                </a:gridCol>
              </a:tblGrid>
              <a:tr h="216024">
                <a:tc>
                  <a:txBody>
                    <a:bodyPr/>
                    <a:lstStyle/>
                    <a:p>
                      <a:pPr marL="19628">
                        <a:tabLst>
                          <a:tab pos="228600" algn="l"/>
                        </a:tabLst>
                      </a:pPr>
                      <a:r>
                        <a:rPr lang="en-CA" sz="1100" b="1" kern="1200" spc="-3" dirty="0">
                          <a:solidFill>
                            <a:prstClr val="black"/>
                          </a:solidFill>
                          <a:latin typeface="+mn-lt"/>
                          <a:ea typeface="+mn-ea"/>
                          <a:cs typeface="Calibri"/>
                        </a:rPr>
                        <a:t>2 – </a:t>
                      </a:r>
                      <a:r>
                        <a:rPr lang="en-CA" sz="1100" b="1" kern="1200" spc="-3" dirty="0" err="1">
                          <a:solidFill>
                            <a:prstClr val="black"/>
                          </a:solidFill>
                          <a:latin typeface="+mn-lt"/>
                          <a:ea typeface="+mn-ea"/>
                          <a:cs typeface="Calibri"/>
                        </a:rPr>
                        <a:t>Concevoir</a:t>
                      </a:r>
                      <a:r>
                        <a:rPr lang="en-CA" sz="1100" b="1" kern="1200" spc="-3" dirty="0">
                          <a:solidFill>
                            <a:prstClr val="black"/>
                          </a:solidFill>
                          <a:latin typeface="+mn-lt"/>
                          <a:ea typeface="+mn-ea"/>
                          <a:cs typeface="Calibri"/>
                        </a:rPr>
                        <a:t> </a:t>
                      </a:r>
                      <a:r>
                        <a:rPr lang="en-CA" sz="1100" b="1" kern="1200" spc="-3" dirty="0" err="1">
                          <a:solidFill>
                            <a:prstClr val="black"/>
                          </a:solidFill>
                          <a:latin typeface="+mn-lt"/>
                          <a:ea typeface="+mn-ea"/>
                          <a:cs typeface="Calibri"/>
                        </a:rPr>
                        <a:t>d’abord</a:t>
                      </a:r>
                      <a:r>
                        <a:rPr lang="en-CA" sz="1100" b="1" kern="1200" spc="-3" dirty="0">
                          <a:solidFill>
                            <a:prstClr val="black"/>
                          </a:solidFill>
                          <a:latin typeface="+mn-lt"/>
                          <a:ea typeface="+mn-ea"/>
                          <a:cs typeface="Calibri"/>
                        </a:rPr>
                        <a:t> pour les </a:t>
                      </a:r>
                      <a:r>
                        <a:rPr lang="en-CA" sz="1100" b="1" kern="1200" spc="-3" dirty="0" err="1">
                          <a:solidFill>
                            <a:prstClr val="black"/>
                          </a:solidFill>
                          <a:latin typeface="+mn-lt"/>
                          <a:ea typeface="+mn-ea"/>
                          <a:cs typeface="Calibri"/>
                        </a:rPr>
                        <a:t>utilisateurs</a:t>
                      </a:r>
                      <a:r>
                        <a:rPr lang="en-CA" sz="1100" b="1" kern="1200" spc="-3" dirty="0">
                          <a:solidFill>
                            <a:prstClr val="black"/>
                          </a:solidFill>
                          <a:latin typeface="+mn-lt"/>
                          <a:ea typeface="+mn-ea"/>
                          <a:cs typeface="Calibri"/>
                        </a:rPr>
                        <a:t> et </a:t>
                      </a:r>
                      <a:r>
                        <a:rPr lang="en-CA" sz="1100" b="1" kern="1200" spc="-3" dirty="0" err="1">
                          <a:solidFill>
                            <a:prstClr val="black"/>
                          </a:solidFill>
                          <a:latin typeface="+mn-lt"/>
                          <a:ea typeface="+mn-ea"/>
                          <a:cs typeface="Calibri"/>
                        </a:rPr>
                        <a:t>livrer</a:t>
                      </a:r>
                      <a:r>
                        <a:rPr lang="en-CA" sz="1100" b="1" kern="1200" spc="-3" dirty="0">
                          <a:solidFill>
                            <a:prstClr val="black"/>
                          </a:solidFill>
                          <a:latin typeface="+mn-lt"/>
                          <a:ea typeface="+mn-ea"/>
                          <a:cs typeface="Calibri"/>
                        </a:rPr>
                        <a:t> avec des </a:t>
                      </a:r>
                      <a:r>
                        <a:rPr lang="en-CA" sz="1100" b="1" kern="1200" spc="-3" dirty="0" err="1">
                          <a:solidFill>
                            <a:prstClr val="black"/>
                          </a:solidFill>
                          <a:latin typeface="+mn-lt"/>
                          <a:ea typeface="+mn-ea"/>
                          <a:cs typeface="Calibri"/>
                        </a:rPr>
                        <a:t>équipes</a:t>
                      </a:r>
                      <a:r>
                        <a:rPr lang="en-CA" sz="1100" b="1" kern="1200" spc="-3" dirty="0">
                          <a:solidFill>
                            <a:prstClr val="black"/>
                          </a:solidFill>
                          <a:latin typeface="+mn-lt"/>
                          <a:ea typeface="+mn-ea"/>
                          <a:cs typeface="Calibri"/>
                        </a:rPr>
                        <a:t> </a:t>
                      </a:r>
                      <a:r>
                        <a:rPr lang="en-CA" sz="1100" b="1" kern="1200" spc="-3" dirty="0" err="1">
                          <a:solidFill>
                            <a:prstClr val="black"/>
                          </a:solidFill>
                          <a:latin typeface="+mn-lt"/>
                          <a:ea typeface="+mn-ea"/>
                          <a:cs typeface="Calibri"/>
                        </a:rPr>
                        <a:t>multidisciplinaires</a:t>
                      </a:r>
                      <a:endParaRPr lang="en-CA" sz="11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mn-cs"/>
                        </a:rPr>
                        <a:t>Se concentrer sur les besoins des utilisateurs, en adoptant des méthodes agiles, itératives et centrées sur l’utilisateur.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lvl="1" indent="-171450">
                        <a:buFont typeface="Wingdings" panose="05000000000000000000" pitchFamily="2" charset="2"/>
                        <a:buChar char="q"/>
                        <a:tabLst>
                          <a:tab pos="114300" algn="l"/>
                        </a:tabLst>
                      </a:pPr>
                      <a:r>
                        <a:rPr lang="en-CA" sz="1000" kern="1200" dirty="0">
                          <a:solidFill>
                            <a:schemeClr val="dk1"/>
                          </a:solidFill>
                          <a:latin typeface="+mn-lt"/>
                          <a:ea typeface="+mn-ea"/>
                          <a:cs typeface="+mn-cs"/>
                        </a:rPr>
                        <a:t>Respecter les exigences </a:t>
                      </a:r>
                      <a:r>
                        <a:rPr lang="en-CA" sz="1000" kern="1200" dirty="0" err="1">
                          <a:solidFill>
                            <a:schemeClr val="dk1"/>
                          </a:solidFill>
                          <a:latin typeface="+mn-lt"/>
                          <a:ea typeface="+mn-ea"/>
                          <a:cs typeface="+mn-cs"/>
                        </a:rPr>
                        <a:t>en</a:t>
                      </a:r>
                      <a:r>
                        <a:rPr lang="en-CA" sz="1000" kern="1200" dirty="0">
                          <a:solidFill>
                            <a:schemeClr val="dk1"/>
                          </a:solidFill>
                          <a:latin typeface="+mn-lt"/>
                          <a:ea typeface="+mn-ea"/>
                          <a:cs typeface="+mn-cs"/>
                        </a:rPr>
                        <a:t> matière </a:t>
                      </a:r>
                      <a:r>
                        <a:rPr lang="en-CA" sz="1000" kern="1200" dirty="0" err="1">
                          <a:solidFill>
                            <a:schemeClr val="dk1"/>
                          </a:solidFill>
                          <a:latin typeface="+mn-lt"/>
                          <a:ea typeface="+mn-ea"/>
                          <a:cs typeface="+mn-cs"/>
                        </a:rPr>
                        <a:t>d’accessibilité</a:t>
                      </a:r>
                      <a:r>
                        <a:rPr lang="en-CA" sz="1000" kern="1200" dirty="0">
                          <a:solidFill>
                            <a:schemeClr val="dk1"/>
                          </a:solidFill>
                          <a:latin typeface="+mn-lt"/>
                          <a:ea typeface="+mn-ea"/>
                          <a:cs typeface="+mn-cs"/>
                        </a:rPr>
                        <a:t> et de </a:t>
                      </a:r>
                      <a:r>
                        <a:rPr lang="en-CA" sz="1000" kern="1200" dirty="0" err="1">
                          <a:solidFill>
                            <a:schemeClr val="dk1"/>
                          </a:solidFill>
                          <a:latin typeface="+mn-lt"/>
                          <a:ea typeface="+mn-ea"/>
                          <a:cs typeface="+mn-cs"/>
                        </a:rPr>
                        <a:t>langues</a:t>
                      </a:r>
                      <a:r>
                        <a:rPr lang="en-CA" sz="1000" kern="1200" dirty="0">
                          <a:solidFill>
                            <a:schemeClr val="dk1"/>
                          </a:solidFill>
                          <a:latin typeface="+mn-lt"/>
                          <a:ea typeface="+mn-ea"/>
                          <a:cs typeface="+mn-cs"/>
                        </a:rPr>
                        <a:t> </a:t>
                      </a:r>
                      <a:r>
                        <a:rPr lang="en-CA" sz="1000" kern="1200" dirty="0" err="1">
                          <a:solidFill>
                            <a:schemeClr val="dk1"/>
                          </a:solidFill>
                          <a:latin typeface="+mn-lt"/>
                          <a:ea typeface="+mn-ea"/>
                          <a:cs typeface="+mn-cs"/>
                        </a:rPr>
                        <a:t>officielles</a:t>
                      </a:r>
                      <a:r>
                        <a:rPr lang="en-CA" sz="1000" kern="1200" dirty="0">
                          <a:solidFill>
                            <a:schemeClr val="dk1"/>
                          </a:solidFill>
                          <a:latin typeface="+mn-lt"/>
                          <a:ea typeface="+mn-ea"/>
                          <a:cs typeface="+mn-cs"/>
                        </a:rPr>
                        <a:t>.</a:t>
                      </a:r>
                    </a:p>
                    <a:p>
                      <a:pPr marL="171450" lvl="1" indent="-171450">
                        <a:buFont typeface="Wingdings" panose="05000000000000000000" pitchFamily="2" charset="2"/>
                        <a:buChar char="q"/>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10108">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mn-cs"/>
                        </a:rPr>
                        <a:t>Inclure tous les ensembles de compétences requis pour la prestation, y compris les exigences, la conception, le développement et les opérations.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46288">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mn-cs"/>
                        </a:rPr>
                        <a:t>Travailler tout au long du cycle de vie des applications, du développement et des essais au déploiement et à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18472">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mn-cs"/>
                        </a:rPr>
                        <a:t>S’assurer que la qualité est prise en compte tout au long du cycle de vie du développement logiciel.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a:solidFill>
                            <a:schemeClr val="dk1"/>
                          </a:solidFill>
                          <a:latin typeface="+mn-lt"/>
                          <a:ea typeface="+mn-ea"/>
                          <a:cs typeface="+mn-cs"/>
                        </a:rPr>
                        <a:t>S’assurer que la reddition de comptes en matière de protection des renseignements personnels est claire.</a:t>
                      </a:r>
                    </a:p>
                    <a:p>
                      <a:pPr marL="171450" marR="7851" lvl="1" indent="-171450">
                        <a:buFont typeface="Wingdings" panose="05000000000000000000" pitchFamily="2" charset="2"/>
                        <a:buChar char="q"/>
                        <a:tabLst>
                          <a:tab pos="114300" algn="l"/>
                        </a:tabLst>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a:solidFill>
                            <a:schemeClr val="dk1"/>
                          </a:solidFill>
                          <a:latin typeface="+mn-lt"/>
                          <a:ea typeface="+mn-ea"/>
                          <a:cs typeface="+mn-cs"/>
                        </a:rPr>
                        <a:t>Encourager et adopter le développement axé sur la mise à l’essai pour renforcer la confiance entre l’organisation et les TI.</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19</a:t>
            </a:fld>
            <a:endParaRPr lang="en-CA"/>
          </a:p>
        </p:txBody>
      </p:sp>
      <p:sp>
        <p:nvSpPr>
          <p:cNvPr id="8" name="Rectangle 7"/>
          <p:cNvSpPr/>
          <p:nvPr>
            <p:custDataLst>
              <p:tags r:id="rId2"/>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3"/>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10" name="Picture 9"/>
          <p:cNvPicPr>
            <a:picLocks noChangeAspect="1"/>
          </p:cNvPicPr>
          <p:nvPr>
            <p:custDataLst>
              <p:tags r:id="rId4"/>
            </p:custDataLst>
          </p:nvPr>
        </p:nvPicPr>
        <p:blipFill>
          <a:blip r:embed="rId9"/>
          <a:stretch>
            <a:fillRect/>
          </a:stretch>
        </p:blipFill>
        <p:spPr>
          <a:xfrm>
            <a:off x="8335049" y="262503"/>
            <a:ext cx="616068" cy="498309"/>
          </a:xfrm>
          <a:prstGeom prst="rect">
            <a:avLst/>
          </a:prstGeom>
        </p:spPr>
      </p:pic>
      <p:graphicFrame>
        <p:nvGraphicFramePr>
          <p:cNvPr id="11" name="Table 10"/>
          <p:cNvGraphicFramePr>
            <a:graphicFrameLocks noGrp="1"/>
          </p:cNvGraphicFramePr>
          <p:nvPr>
            <p:custDataLst>
              <p:tags r:id="rId5"/>
            </p:custDataLst>
            <p:extLst>
              <p:ext uri="{D42A27DB-BD31-4B8C-83A1-F6EECF244321}">
                <p14:modId xmlns:p14="http://schemas.microsoft.com/office/powerpoint/2010/main" val="317724004"/>
              </p:ext>
            </p:extLst>
          </p:nvPr>
        </p:nvGraphicFramePr>
        <p:xfrm>
          <a:off x="551448" y="1664804"/>
          <a:ext cx="7987044" cy="2011680"/>
        </p:xfrm>
        <a:graphic>
          <a:graphicData uri="http://schemas.openxmlformats.org/drawingml/2006/table">
            <a:tbl>
              <a:tblPr>
                <a:tableStyleId>{5C22544A-7EE6-4342-B048-85BDC9FD1C3A}</a:tableStyleId>
              </a:tblPr>
              <a:tblGrid>
                <a:gridCol w="4164568">
                  <a:extLst>
                    <a:ext uri="{9D8B030D-6E8A-4147-A177-3AD203B41FA5}">
                      <a16:colId xmlns="" xmlns:a16="http://schemas.microsoft.com/office/drawing/2014/main" val="20000"/>
                    </a:ext>
                  </a:extLst>
                </a:gridCol>
                <a:gridCol w="3822476">
                  <a:extLst>
                    <a:ext uri="{9D8B030D-6E8A-4147-A177-3AD203B41FA5}">
                      <a16:colId xmlns="" xmlns:a16="http://schemas.microsoft.com/office/drawing/2014/main" val="20001"/>
                    </a:ext>
                  </a:extLst>
                </a:gridCol>
              </a:tblGrid>
              <a:tr h="212172">
                <a:tc>
                  <a:txBody>
                    <a:bodyPr/>
                    <a:lstStyle/>
                    <a:p>
                      <a:pPr marL="0" indent="0">
                        <a:tabLst>
                          <a:tab pos="228600" algn="l"/>
                        </a:tabLst>
                      </a:pPr>
                      <a:r>
                        <a:rPr lang="en-CA" sz="1100" b="1" spc="-3" dirty="0">
                          <a:solidFill>
                            <a:prstClr val="black"/>
                          </a:solidFill>
                          <a:cs typeface="Calibri"/>
                        </a:rPr>
                        <a:t>3 – </a:t>
                      </a:r>
                      <a:r>
                        <a:rPr lang="en-CA" sz="1100" b="1" spc="-3" dirty="0" err="1">
                          <a:solidFill>
                            <a:prstClr val="black"/>
                          </a:solidFill>
                          <a:cs typeface="Calibri"/>
                        </a:rPr>
                        <a:t>Concevoir</a:t>
                      </a:r>
                      <a:r>
                        <a:rPr lang="en-CA" sz="1100" b="1" spc="-3" dirty="0">
                          <a:solidFill>
                            <a:prstClr val="black"/>
                          </a:solidFill>
                          <a:cs typeface="Calibri"/>
                        </a:rPr>
                        <a:t> des </a:t>
                      </a:r>
                      <a:r>
                        <a:rPr lang="en-CA" sz="1100" b="1" spc="-3" dirty="0" err="1">
                          <a:solidFill>
                            <a:prstClr val="black"/>
                          </a:solidFill>
                          <a:cs typeface="Calibri"/>
                        </a:rPr>
                        <a:t>systèmes</a:t>
                      </a:r>
                      <a:r>
                        <a:rPr lang="en-CA" sz="1100" b="1" spc="-3" dirty="0">
                          <a:solidFill>
                            <a:prstClr val="black"/>
                          </a:solidFill>
                          <a:cs typeface="Calibri"/>
                        </a:rPr>
                        <a:t> pour </a:t>
                      </a:r>
                      <a:r>
                        <a:rPr lang="en-CA" sz="1100" b="1" spc="-3" dirty="0" err="1">
                          <a:solidFill>
                            <a:prstClr val="black"/>
                          </a:solidFill>
                          <a:cs typeface="Calibri"/>
                        </a:rPr>
                        <a:t>être</a:t>
                      </a:r>
                      <a:r>
                        <a:rPr lang="en-CA" sz="1100" b="1" spc="-3" dirty="0">
                          <a:solidFill>
                            <a:prstClr val="black"/>
                          </a:solidFill>
                          <a:cs typeface="Calibri"/>
                        </a:rPr>
                        <a:t> </a:t>
                      </a:r>
                      <a:r>
                        <a:rPr lang="en-CA" sz="1100" b="1" spc="-3" dirty="0" err="1">
                          <a:solidFill>
                            <a:prstClr val="black"/>
                          </a:solidFill>
                          <a:cs typeface="Calibri"/>
                        </a:rPr>
                        <a:t>évalués</a:t>
                      </a:r>
                      <a:r>
                        <a:rPr lang="en-CA" sz="1100" b="1" spc="-3" dirty="0">
                          <a:solidFill>
                            <a:prstClr val="black"/>
                          </a:solidFill>
                          <a:cs typeface="Calibri"/>
                        </a:rPr>
                        <a:t> et </a:t>
                      </a:r>
                      <a:r>
                        <a:rPr lang="en-CA" sz="1100" b="1" spc="-3" dirty="0" err="1">
                          <a:solidFill>
                            <a:prstClr val="black"/>
                          </a:solidFill>
                          <a:cs typeface="Calibri"/>
                        </a:rPr>
                        <a:t>tenus</a:t>
                      </a:r>
                      <a:r>
                        <a:rPr lang="en-CA" sz="1100" b="1" spc="-3" dirty="0">
                          <a:solidFill>
                            <a:prstClr val="black"/>
                          </a:solidFill>
                          <a:cs typeface="Calibri"/>
                        </a:rPr>
                        <a:t> </a:t>
                      </a:r>
                      <a:r>
                        <a:rPr lang="en-CA" sz="1100" b="1" spc="-3" dirty="0" err="1">
                          <a:solidFill>
                            <a:prstClr val="black"/>
                          </a:solidFill>
                          <a:cs typeface="Calibri"/>
                        </a:rPr>
                        <a:t>responsables</a:t>
                      </a:r>
                      <a:endParaRPr lang="en-CA" sz="1100" b="1" spc="-3" dirty="0">
                        <a:solidFill>
                          <a:prstClr val="black"/>
                        </a:solidFill>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a:solidFill>
                            <a:schemeClr val="dk1"/>
                          </a:solidFill>
                          <a:latin typeface="+mn-lt"/>
                          <a:ea typeface="+mn-ea"/>
                          <a:cs typeface="+mn-cs"/>
                        </a:rPr>
                        <a:t>Publier les attentes de rendement pour chaque service de TI.</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en-US"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dirty="0" err="1">
                          <a:solidFill>
                            <a:schemeClr val="dk1"/>
                          </a:solidFill>
                          <a:latin typeface="+mn-lt"/>
                          <a:ea typeface="+mn-ea"/>
                          <a:cs typeface="+mn-cs"/>
                        </a:rPr>
                        <a:t>Mettre</a:t>
                      </a:r>
                      <a:r>
                        <a:rPr lang="en-CA" sz="1000" kern="1200" dirty="0">
                          <a:solidFill>
                            <a:schemeClr val="dk1"/>
                          </a:solidFill>
                          <a:latin typeface="+mn-lt"/>
                          <a:ea typeface="+mn-ea"/>
                          <a:cs typeface="+mn-cs"/>
                        </a:rPr>
                        <a:t> à disposition </a:t>
                      </a:r>
                      <a:r>
                        <a:rPr lang="en-CA" sz="1000" kern="1200" dirty="0" err="1">
                          <a:solidFill>
                            <a:schemeClr val="dk1"/>
                          </a:solidFill>
                          <a:latin typeface="+mn-lt"/>
                          <a:ea typeface="+mn-ea"/>
                          <a:cs typeface="+mn-cs"/>
                        </a:rPr>
                        <a:t>une</a:t>
                      </a:r>
                      <a:r>
                        <a:rPr lang="en-CA" sz="1000" kern="1200" dirty="0">
                          <a:solidFill>
                            <a:schemeClr val="dk1"/>
                          </a:solidFill>
                          <a:latin typeface="+mn-lt"/>
                          <a:ea typeface="+mn-ea"/>
                          <a:cs typeface="+mn-cs"/>
                        </a:rPr>
                        <a:t> </a:t>
                      </a:r>
                      <a:r>
                        <a:rPr lang="en-CA" sz="1000" kern="1200" dirty="0" err="1">
                          <a:solidFill>
                            <a:schemeClr val="dk1"/>
                          </a:solidFill>
                          <a:latin typeface="+mn-lt"/>
                          <a:ea typeface="+mn-ea"/>
                          <a:cs typeface="+mn-cs"/>
                        </a:rPr>
                        <a:t>piste</a:t>
                      </a:r>
                      <a:r>
                        <a:rPr lang="en-CA" sz="1000" kern="1200" dirty="0">
                          <a:solidFill>
                            <a:schemeClr val="dk1"/>
                          </a:solidFill>
                          <a:latin typeface="+mn-lt"/>
                          <a:ea typeface="+mn-ea"/>
                          <a:cs typeface="+mn-cs"/>
                        </a:rPr>
                        <a:t> de </a:t>
                      </a:r>
                      <a:r>
                        <a:rPr lang="en-CA" sz="1000" kern="1200" dirty="0" err="1">
                          <a:solidFill>
                            <a:schemeClr val="dk1"/>
                          </a:solidFill>
                          <a:latin typeface="+mn-lt"/>
                          <a:ea typeface="+mn-ea"/>
                          <a:cs typeface="+mn-cs"/>
                        </a:rPr>
                        <a:t>vérification</a:t>
                      </a:r>
                      <a:r>
                        <a:rPr lang="en-CA" sz="1000" kern="1200" dirty="0">
                          <a:solidFill>
                            <a:schemeClr val="dk1"/>
                          </a:solidFill>
                          <a:latin typeface="+mn-lt"/>
                          <a:ea typeface="+mn-ea"/>
                          <a:cs typeface="+mn-cs"/>
                        </a:rPr>
                        <a:t> pour </a:t>
                      </a:r>
                      <a:r>
                        <a:rPr lang="en-CA" sz="1000" kern="1200" dirty="0" err="1">
                          <a:solidFill>
                            <a:schemeClr val="dk1"/>
                          </a:solidFill>
                          <a:latin typeface="+mn-lt"/>
                          <a:ea typeface="+mn-ea"/>
                          <a:cs typeface="+mn-cs"/>
                        </a:rPr>
                        <a:t>toutes</a:t>
                      </a:r>
                      <a:r>
                        <a:rPr lang="en-CA" sz="1000" kern="1200" dirty="0">
                          <a:solidFill>
                            <a:schemeClr val="dk1"/>
                          </a:solidFill>
                          <a:latin typeface="+mn-lt"/>
                          <a:ea typeface="+mn-ea"/>
                          <a:cs typeface="+mn-cs"/>
                        </a:rPr>
                        <a:t> les transactions </a:t>
                      </a:r>
                      <a:r>
                        <a:rPr lang="en-CA" sz="1000" kern="1200" dirty="0" err="1">
                          <a:solidFill>
                            <a:schemeClr val="dk1"/>
                          </a:solidFill>
                          <a:latin typeface="+mn-lt"/>
                          <a:ea typeface="+mn-ea"/>
                          <a:cs typeface="+mn-cs"/>
                        </a:rPr>
                        <a:t>afin</a:t>
                      </a:r>
                      <a:r>
                        <a:rPr lang="en-CA" sz="1000" kern="1200" dirty="0">
                          <a:solidFill>
                            <a:schemeClr val="dk1"/>
                          </a:solidFill>
                          <a:latin typeface="+mn-lt"/>
                          <a:ea typeface="+mn-ea"/>
                          <a:cs typeface="+mn-cs"/>
                        </a:rPr>
                        <a:t> </a:t>
                      </a:r>
                      <a:r>
                        <a:rPr lang="en-CA" sz="1000" kern="1200" dirty="0" err="1">
                          <a:solidFill>
                            <a:schemeClr val="dk1"/>
                          </a:solidFill>
                          <a:latin typeface="+mn-lt"/>
                          <a:ea typeface="+mn-ea"/>
                          <a:cs typeface="+mn-cs"/>
                        </a:rPr>
                        <a:t>d’assurer</a:t>
                      </a:r>
                      <a:r>
                        <a:rPr lang="en-CA" sz="1000" kern="1200" dirty="0">
                          <a:solidFill>
                            <a:schemeClr val="dk1"/>
                          </a:solidFill>
                          <a:latin typeface="+mn-lt"/>
                          <a:ea typeface="+mn-ea"/>
                          <a:cs typeface="+mn-cs"/>
                        </a:rPr>
                        <a:t> la </a:t>
                      </a:r>
                      <a:r>
                        <a:rPr lang="en-CA" sz="1000" kern="1200" dirty="0" err="1">
                          <a:solidFill>
                            <a:schemeClr val="dk1"/>
                          </a:solidFill>
                          <a:latin typeface="+mn-lt"/>
                          <a:ea typeface="+mn-ea"/>
                          <a:cs typeface="+mn-cs"/>
                        </a:rPr>
                        <a:t>responsabilité</a:t>
                      </a:r>
                      <a:r>
                        <a:rPr lang="en-CA" sz="1000" kern="1200" dirty="0">
                          <a:solidFill>
                            <a:schemeClr val="dk1"/>
                          </a:solidFill>
                          <a:latin typeface="+mn-lt"/>
                          <a:ea typeface="+mn-ea"/>
                          <a:cs typeface="+mn-cs"/>
                        </a:rPr>
                        <a:t> et la non-</a:t>
                      </a:r>
                      <a:r>
                        <a:rPr lang="en-CA" sz="1000" kern="1200" dirty="0" err="1">
                          <a:solidFill>
                            <a:schemeClr val="dk1"/>
                          </a:solidFill>
                          <a:latin typeface="+mn-lt"/>
                          <a:ea typeface="+mn-ea"/>
                          <a:cs typeface="+mn-cs"/>
                        </a:rPr>
                        <a:t>répudiation</a:t>
                      </a:r>
                      <a:r>
                        <a:rPr lang="en-CA" sz="1000" kern="1200" dirty="0">
                          <a:solidFill>
                            <a:schemeClr val="dk1"/>
                          </a:solidFill>
                          <a:latin typeface="+mn-lt"/>
                          <a:ea typeface="+mn-ea"/>
                          <a:cs typeface="+mn-cs"/>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62064">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a:solidFill>
                            <a:schemeClr val="dk1"/>
                          </a:solidFill>
                          <a:latin typeface="+mn-lt"/>
                          <a:ea typeface="+mn-ea"/>
                          <a:cs typeface="+mn-cs"/>
                        </a:rPr>
                        <a:t>Établir des paramètres opérationnels et informatiques pour permettre l’obtention de résultats opérationnels.</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en-CA" sz="1000" kern="120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13424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a:solidFill>
                            <a:schemeClr val="dk1"/>
                          </a:solidFill>
                          <a:latin typeface="+mn-lt"/>
                          <a:ea typeface="+mn-ea"/>
                          <a:cs typeface="+mn-cs"/>
                        </a:rPr>
                        <a:t>Appliquer la surveillance et la gestion du cycle de vie aux investissements numériques par le biais de la gouvernance.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
        <p:nvSpPr>
          <p:cNvPr id="12" name="object 46"/>
          <p:cNvSpPr txBox="1"/>
          <p:nvPr>
            <p:custDataLst>
              <p:tags r:id="rId6"/>
            </p:custDataLst>
          </p:nvPr>
        </p:nvSpPr>
        <p:spPr>
          <a:xfrm>
            <a:off x="551447" y="51269"/>
            <a:ext cx="6493354" cy="861774"/>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r>
              <a:rPr lang="fr-CA" b="1" dirty="0"/>
              <a:t>Conformité</a:t>
            </a:r>
            <a:r>
              <a:rPr lang="en-CA" b="1" dirty="0"/>
              <a:t> des </a:t>
            </a:r>
            <a:r>
              <a:rPr lang="en-CA" b="1" dirty="0" err="1"/>
              <a:t>activités</a:t>
            </a:r>
            <a:endParaRPr lang="en-CA" b="1" dirty="0"/>
          </a:p>
          <a:p>
            <a:pPr marL="7470"/>
            <a:r>
              <a:rPr lang="en-CA" dirty="0" err="1"/>
              <a:t>Normes</a:t>
            </a:r>
            <a:r>
              <a:rPr lang="en-CA" dirty="0"/>
              <a:t> </a:t>
            </a:r>
            <a:r>
              <a:rPr lang="en-CA" dirty="0" err="1"/>
              <a:t>architecturales</a:t>
            </a:r>
            <a:r>
              <a:rPr lang="en-CA" dirty="0"/>
              <a:t> du GC</a:t>
            </a: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a:t>
            </a:fld>
            <a:endParaRPr lang="en-CA" dirty="0"/>
          </a:p>
        </p:txBody>
      </p:sp>
      <p:graphicFrame>
        <p:nvGraphicFramePr>
          <p:cNvPr id="5" name="Table 4"/>
          <p:cNvGraphicFramePr>
            <a:graphicFrameLocks noGrp="1"/>
          </p:cNvGraphicFramePr>
          <p:nvPr>
            <p:custDataLst>
              <p:tags r:id="rId2"/>
            </p:custDataLst>
            <p:extLst>
              <p:ext uri="{D42A27DB-BD31-4B8C-83A1-F6EECF244321}">
                <p14:modId xmlns:p14="http://schemas.microsoft.com/office/powerpoint/2010/main" val="3581465218"/>
              </p:ext>
            </p:extLst>
          </p:nvPr>
        </p:nvGraphicFramePr>
        <p:xfrm>
          <a:off x="863588" y="1124744"/>
          <a:ext cx="7894646" cy="5191760"/>
        </p:xfrm>
        <a:graphic>
          <a:graphicData uri="http://schemas.openxmlformats.org/drawingml/2006/table">
            <a:tbl>
              <a:tblPr>
                <a:tableStyleId>{5C22544A-7EE6-4342-B048-85BDC9FD1C3A}</a:tableStyleId>
              </a:tblPr>
              <a:tblGrid>
                <a:gridCol w="496917">
                  <a:extLst>
                    <a:ext uri="{9D8B030D-6E8A-4147-A177-3AD203B41FA5}">
                      <a16:colId xmlns="" xmlns:a16="http://schemas.microsoft.com/office/drawing/2014/main" val="20000"/>
                    </a:ext>
                  </a:extLst>
                </a:gridCol>
                <a:gridCol w="7397729">
                  <a:extLst>
                    <a:ext uri="{9D8B030D-6E8A-4147-A177-3AD203B41FA5}">
                      <a16:colId xmlns="" xmlns:a16="http://schemas.microsoft.com/office/drawing/2014/main" val="20001"/>
                    </a:ext>
                  </a:extLst>
                </a:gridCol>
              </a:tblGrid>
              <a:tr h="370840">
                <a:tc>
                  <a:txBody>
                    <a:bodyPr/>
                    <a:lstStyle/>
                    <a:p>
                      <a:pPr algn="ctr"/>
                      <a:r>
                        <a:rPr lang="en-CA" sz="1400">
                          <a:solidFill>
                            <a:schemeClr val="bg2"/>
                          </a:solidFill>
                        </a:rPr>
                        <a:t>1</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062163" algn="l"/>
                        </a:tabLst>
                        <a:defRPr/>
                      </a:pPr>
                      <a:r>
                        <a:rPr lang="en-US" sz="1400" kern="1200" dirty="0" err="1">
                          <a:solidFill>
                            <a:prstClr val="black">
                              <a:lumMod val="65000"/>
                              <a:lumOff val="35000"/>
                            </a:prstClr>
                          </a:solidFill>
                          <a:latin typeface="+mn-lt"/>
                          <a:ea typeface="+mn-ea"/>
                          <a:cs typeface="Arial" panose="020B0604020202020204" pitchFamily="34" charset="0"/>
                        </a:rPr>
                        <a:t>Quand</a:t>
                      </a:r>
                      <a:r>
                        <a:rPr lang="en-US" sz="1400" kern="1200" dirty="0">
                          <a:solidFill>
                            <a:prstClr val="black">
                              <a:lumMod val="65000"/>
                              <a:lumOff val="35000"/>
                            </a:prstClr>
                          </a:solidFill>
                          <a:latin typeface="+mn-lt"/>
                          <a:ea typeface="+mn-ea"/>
                          <a:cs typeface="Arial" panose="020B0604020202020204" pitchFamily="34" charset="0"/>
                        </a:rPr>
                        <a:t> se </a:t>
                      </a:r>
                      <a:r>
                        <a:rPr lang="en-US" sz="1400" kern="1200" dirty="0" err="1">
                          <a:solidFill>
                            <a:prstClr val="black">
                              <a:lumMod val="65000"/>
                              <a:lumOff val="35000"/>
                            </a:prstClr>
                          </a:solidFill>
                          <a:latin typeface="+mn-lt"/>
                          <a:ea typeface="+mn-ea"/>
                          <a:cs typeface="Arial" panose="020B0604020202020204" pitchFamily="34" charset="0"/>
                        </a:rPr>
                        <a:t>présenter</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devant</a:t>
                      </a:r>
                      <a:r>
                        <a:rPr lang="en-US" sz="1400" kern="1200" dirty="0">
                          <a:solidFill>
                            <a:prstClr val="black">
                              <a:lumMod val="65000"/>
                              <a:lumOff val="35000"/>
                            </a:prstClr>
                          </a:solidFill>
                          <a:latin typeface="+mn-lt"/>
                          <a:ea typeface="+mn-ea"/>
                          <a:cs typeface="Arial" panose="020B0604020202020204" pitchFamily="34" charset="0"/>
                        </a:rPr>
                        <a:t> le CEAI </a:t>
                      </a:r>
                      <a:r>
                        <a:rPr lang="en-US" sz="1100" kern="1200" dirty="0">
                          <a:solidFill>
                            <a:prstClr val="black">
                              <a:lumMod val="65000"/>
                              <a:lumOff val="35000"/>
                            </a:prstClr>
                          </a:solidFill>
                          <a:latin typeface="+mn-lt"/>
                          <a:ea typeface="+mn-ea"/>
                          <a:cs typeface="Arial" panose="020B0604020202020204" pitchFamily="34" charset="0"/>
                        </a:rPr>
                        <a:t>(*Aux fins </a:t>
                      </a:r>
                      <a:r>
                        <a:rPr lang="en-US" sz="1100" kern="1200" dirty="0" err="1">
                          <a:solidFill>
                            <a:prstClr val="black">
                              <a:lumMod val="65000"/>
                              <a:lumOff val="35000"/>
                            </a:prstClr>
                          </a:solidFill>
                          <a:latin typeface="+mn-lt"/>
                          <a:ea typeface="+mn-ea"/>
                          <a:cs typeface="Arial" panose="020B0604020202020204" pitchFamily="34" charset="0"/>
                        </a:rPr>
                        <a:t>d’information</a:t>
                      </a:r>
                      <a:r>
                        <a:rPr lang="en-US" sz="1100" kern="1200" dirty="0">
                          <a:solidFill>
                            <a:prstClr val="black">
                              <a:lumMod val="65000"/>
                              <a:lumOff val="35000"/>
                            </a:prstClr>
                          </a:solidFill>
                          <a:latin typeface="+mn-lt"/>
                          <a:ea typeface="+mn-ea"/>
                          <a:cs typeface="Arial" panose="020B0604020202020204" pitchFamily="34" charset="0"/>
                        </a:rPr>
                        <a:t> – à </a:t>
                      </a:r>
                      <a:r>
                        <a:rPr lang="en-US" sz="1100" kern="1200" dirty="0" err="1">
                          <a:solidFill>
                            <a:prstClr val="black">
                              <a:lumMod val="65000"/>
                              <a:lumOff val="35000"/>
                            </a:prstClr>
                          </a:solidFill>
                          <a:latin typeface="+mn-lt"/>
                          <a:ea typeface="+mn-ea"/>
                          <a:cs typeface="Arial" panose="020B0604020202020204" pitchFamily="34" charset="0"/>
                        </a:rPr>
                        <a:t>supprimer</a:t>
                      </a:r>
                      <a:r>
                        <a:rPr lang="en-US" sz="1100" kern="1200" dirty="0">
                          <a:solidFill>
                            <a:prstClr val="black">
                              <a:lumMod val="65000"/>
                              <a:lumOff val="35000"/>
                            </a:prstClr>
                          </a:solidFill>
                          <a:latin typeface="+mn-lt"/>
                          <a:ea typeface="+mn-ea"/>
                          <a:cs typeface="Arial" panose="020B0604020202020204" pitchFamily="34" charset="0"/>
                        </a:rPr>
                        <a:t> après </a:t>
                      </a:r>
                      <a:r>
                        <a:rPr lang="en-US" sz="1100" kern="1200" dirty="0" err="1">
                          <a:solidFill>
                            <a:prstClr val="black">
                              <a:lumMod val="65000"/>
                              <a:lumOff val="35000"/>
                            </a:prstClr>
                          </a:solidFill>
                          <a:latin typeface="+mn-lt"/>
                          <a:ea typeface="+mn-ea"/>
                          <a:cs typeface="Arial" panose="020B0604020202020204" pitchFamily="34" charset="0"/>
                        </a:rPr>
                        <a:t>avoir</a:t>
                      </a:r>
                      <a:r>
                        <a:rPr lang="en-US" sz="1100" kern="1200" dirty="0">
                          <a:solidFill>
                            <a:prstClr val="black">
                              <a:lumMod val="65000"/>
                              <a:lumOff val="35000"/>
                            </a:prstClr>
                          </a:solidFill>
                          <a:latin typeface="+mn-lt"/>
                          <a:ea typeface="+mn-ea"/>
                          <a:cs typeface="Arial" panose="020B0604020202020204" pitchFamily="34" charset="0"/>
                        </a:rPr>
                        <a:t> </a:t>
                      </a:r>
                      <a:r>
                        <a:rPr lang="en-US" sz="1100" kern="1200" dirty="0" err="1">
                          <a:solidFill>
                            <a:prstClr val="black">
                              <a:lumMod val="65000"/>
                              <a:lumOff val="35000"/>
                            </a:prstClr>
                          </a:solidFill>
                          <a:latin typeface="+mn-lt"/>
                          <a:ea typeface="+mn-ea"/>
                          <a:cs typeface="Arial" panose="020B0604020202020204" pitchFamily="34" charset="0"/>
                        </a:rPr>
                        <a:t>rempli</a:t>
                      </a:r>
                      <a:r>
                        <a:rPr lang="en-US" sz="1100" kern="1200" dirty="0">
                          <a:solidFill>
                            <a:prstClr val="black">
                              <a:lumMod val="65000"/>
                              <a:lumOff val="35000"/>
                            </a:prstClr>
                          </a:solidFill>
                          <a:latin typeface="+mn-lt"/>
                          <a:ea typeface="+mn-ea"/>
                          <a:cs typeface="Arial" panose="020B0604020202020204" pitchFamily="34" charset="0"/>
                        </a:rPr>
                        <a:t> le </a:t>
                      </a:r>
                      <a:r>
                        <a:rPr lang="en-US" sz="1100" kern="1200" dirty="0" err="1">
                          <a:solidFill>
                            <a:prstClr val="black">
                              <a:lumMod val="65000"/>
                              <a:lumOff val="35000"/>
                            </a:prstClr>
                          </a:solidFill>
                          <a:latin typeface="+mn-lt"/>
                          <a:ea typeface="+mn-ea"/>
                          <a:cs typeface="Arial" panose="020B0604020202020204" pitchFamily="34" charset="0"/>
                        </a:rPr>
                        <a:t>modèle</a:t>
                      </a:r>
                      <a:r>
                        <a:rPr lang="en-US" sz="1100" kern="1200" dirty="0">
                          <a:solidFill>
                            <a:prstClr val="black">
                              <a:lumMod val="65000"/>
                              <a:lumOff val="35000"/>
                            </a:prstClr>
                          </a:solidFill>
                          <a:latin typeface="+mn-lt"/>
                          <a:ea typeface="+mn-ea"/>
                          <a:cs typeface="Arial" panose="020B0604020202020204" pitchFamily="34" charset="0"/>
                        </a:rPr>
                        <a:t>)</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0"/>
                  </a:ext>
                </a:extLst>
              </a:tr>
              <a:tr h="370840">
                <a:tc>
                  <a:txBody>
                    <a:bodyPr/>
                    <a:lstStyle/>
                    <a:p>
                      <a:pPr algn="ctr"/>
                      <a:r>
                        <a:rPr lang="en-CA" sz="1400">
                          <a:solidFill>
                            <a:schemeClr val="bg2"/>
                          </a:solidFill>
                        </a:rPr>
                        <a:t>2</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r>
                        <a:rPr lang="en-CA" sz="1400" kern="1200" dirty="0" err="1">
                          <a:solidFill>
                            <a:prstClr val="black">
                              <a:lumMod val="65000"/>
                              <a:lumOff val="35000"/>
                            </a:prstClr>
                          </a:solidFill>
                          <a:latin typeface="+mn-lt"/>
                          <a:ea typeface="+mn-ea"/>
                          <a:cs typeface="Arial" panose="020B0604020202020204" pitchFamily="34" charset="0"/>
                        </a:rPr>
                        <a:t>Finalité</a:t>
                      </a:r>
                      <a:r>
                        <a:rPr lang="en-CA" sz="1400" kern="1200" dirty="0">
                          <a:solidFill>
                            <a:prstClr val="black">
                              <a:lumMod val="65000"/>
                              <a:lumOff val="35000"/>
                            </a:prstClr>
                          </a:solidFill>
                          <a:latin typeface="+mn-lt"/>
                          <a:ea typeface="+mn-ea"/>
                          <a:cs typeface="Arial" panose="020B0604020202020204" pitchFamily="34" charset="0"/>
                        </a:rPr>
                        <a:t> de la séance du CEAI du GC</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1"/>
                  </a:ext>
                </a:extLst>
              </a:tr>
              <a:tr h="370840">
                <a:tc>
                  <a:txBody>
                    <a:bodyPr/>
                    <a:lstStyle/>
                    <a:p>
                      <a:pPr algn="ctr"/>
                      <a:r>
                        <a:rPr lang="en-CA" sz="1400">
                          <a:solidFill>
                            <a:schemeClr val="bg2"/>
                          </a:solidFill>
                        </a:rPr>
                        <a:t>3</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Demande</a:t>
                      </a:r>
                      <a:r>
                        <a:rPr lang="en-US" sz="1400" kern="1200" dirty="0">
                          <a:solidFill>
                            <a:prstClr val="black">
                              <a:lumMod val="65000"/>
                              <a:lumOff val="35000"/>
                            </a:prstClr>
                          </a:solidFill>
                          <a:latin typeface="+mn-lt"/>
                          <a:ea typeface="+mn-ea"/>
                          <a:cs typeface="Arial" panose="020B0604020202020204" pitchFamily="34" charset="0"/>
                        </a:rPr>
                        <a:t> – </a:t>
                      </a:r>
                      <a:r>
                        <a:rPr lang="en-US" sz="1400" kern="1200" dirty="0" err="1">
                          <a:solidFill>
                            <a:prstClr val="black">
                              <a:lumMod val="65000"/>
                              <a:lumOff val="35000"/>
                            </a:prstClr>
                          </a:solidFill>
                          <a:latin typeface="+mn-lt"/>
                          <a:ea typeface="+mn-ea"/>
                          <a:cs typeface="Arial" panose="020B0604020202020204" pitchFamily="34" charset="0"/>
                        </a:rPr>
                        <a:t>Contexte</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2"/>
                  </a:ext>
                </a:extLst>
              </a:tr>
              <a:tr h="370840">
                <a:tc>
                  <a:txBody>
                    <a:bodyPr/>
                    <a:lstStyle/>
                    <a:p>
                      <a:pPr algn="ctr"/>
                      <a:r>
                        <a:rPr lang="en-CA" sz="1400">
                          <a:solidFill>
                            <a:schemeClr val="bg2"/>
                          </a:solidFill>
                        </a:rPr>
                        <a:t>4</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Diagramme</a:t>
                      </a:r>
                      <a:r>
                        <a:rPr lang="en-US" sz="1400" kern="1200" dirty="0">
                          <a:solidFill>
                            <a:prstClr val="black">
                              <a:lumMod val="65000"/>
                              <a:lumOff val="35000"/>
                            </a:prstClr>
                          </a:solidFill>
                          <a:latin typeface="+mn-lt"/>
                          <a:ea typeface="+mn-ea"/>
                          <a:cs typeface="Arial" panose="020B0604020202020204" pitchFamily="34" charset="0"/>
                        </a:rPr>
                        <a:t> de </a:t>
                      </a:r>
                      <a:r>
                        <a:rPr lang="en-US" sz="1400" kern="1200" dirty="0" err="1">
                          <a:solidFill>
                            <a:prstClr val="black">
                              <a:lumMod val="65000"/>
                              <a:lumOff val="35000"/>
                            </a:prstClr>
                          </a:solidFill>
                          <a:latin typeface="+mn-lt"/>
                          <a:ea typeface="+mn-ea"/>
                          <a:cs typeface="Arial" panose="020B0604020202020204" pitchFamily="34" charset="0"/>
                        </a:rPr>
                        <a:t>l’état</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actuel</a:t>
                      </a:r>
                      <a:r>
                        <a:rPr lang="en-US" sz="1400" kern="1200" dirty="0">
                          <a:solidFill>
                            <a:prstClr val="black">
                              <a:lumMod val="65000"/>
                              <a:lumOff val="35000"/>
                            </a:prstClr>
                          </a:solidFill>
                          <a:latin typeface="+mn-lt"/>
                          <a:ea typeface="+mn-ea"/>
                          <a:cs typeface="Arial" panose="020B0604020202020204" pitchFamily="34" charset="0"/>
                        </a:rPr>
                        <a:t> de </a:t>
                      </a:r>
                      <a:r>
                        <a:rPr lang="en-US" sz="1400" kern="1200" dirty="0" err="1">
                          <a:solidFill>
                            <a:prstClr val="black">
                              <a:lumMod val="65000"/>
                              <a:lumOff val="35000"/>
                            </a:prstClr>
                          </a:solidFill>
                          <a:latin typeface="+mn-lt"/>
                          <a:ea typeface="+mn-ea"/>
                          <a:cs typeface="Arial" panose="020B0604020202020204" pitchFamily="34" charset="0"/>
                        </a:rPr>
                        <a:t>l’architecture</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3"/>
                  </a:ext>
                </a:extLst>
              </a:tr>
              <a:tr h="370840">
                <a:tc>
                  <a:txBody>
                    <a:bodyPr/>
                    <a:lstStyle/>
                    <a:p>
                      <a:pPr algn="ctr"/>
                      <a:r>
                        <a:rPr lang="en-CA" sz="1400">
                          <a:solidFill>
                            <a:schemeClr val="bg2"/>
                          </a:solidFill>
                        </a:rPr>
                        <a:t>5</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Diagramme</a:t>
                      </a:r>
                      <a:r>
                        <a:rPr lang="en-US" sz="1400" kern="1200" dirty="0">
                          <a:solidFill>
                            <a:prstClr val="black">
                              <a:lumMod val="65000"/>
                              <a:lumOff val="35000"/>
                            </a:prstClr>
                          </a:solidFill>
                          <a:latin typeface="+mn-lt"/>
                          <a:ea typeface="+mn-ea"/>
                          <a:cs typeface="Arial" panose="020B0604020202020204" pitchFamily="34" charset="0"/>
                        </a:rPr>
                        <a:t> de </a:t>
                      </a:r>
                      <a:r>
                        <a:rPr lang="en-US" sz="1400" kern="1200" dirty="0" err="1">
                          <a:solidFill>
                            <a:prstClr val="black">
                              <a:lumMod val="65000"/>
                              <a:lumOff val="35000"/>
                            </a:prstClr>
                          </a:solidFill>
                          <a:latin typeface="+mn-lt"/>
                          <a:ea typeface="+mn-ea"/>
                          <a:cs typeface="Arial" panose="020B0604020202020204" pitchFamily="34" charset="0"/>
                        </a:rPr>
                        <a:t>l’état</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cible</a:t>
                      </a:r>
                      <a:r>
                        <a:rPr lang="en-US" sz="1400" kern="1200" dirty="0">
                          <a:solidFill>
                            <a:prstClr val="black">
                              <a:lumMod val="65000"/>
                              <a:lumOff val="35000"/>
                            </a:prstClr>
                          </a:solidFill>
                          <a:latin typeface="+mn-lt"/>
                          <a:ea typeface="+mn-ea"/>
                          <a:cs typeface="Arial" panose="020B0604020202020204" pitchFamily="34" charset="0"/>
                        </a:rPr>
                        <a:t> de </a:t>
                      </a:r>
                      <a:r>
                        <a:rPr lang="en-US" sz="1400" kern="1200" dirty="0" err="1">
                          <a:solidFill>
                            <a:prstClr val="black">
                              <a:lumMod val="65000"/>
                              <a:lumOff val="35000"/>
                            </a:prstClr>
                          </a:solidFill>
                          <a:latin typeface="+mn-lt"/>
                          <a:ea typeface="+mn-ea"/>
                          <a:cs typeface="Arial" panose="020B0604020202020204" pitchFamily="34" charset="0"/>
                        </a:rPr>
                        <a:t>l’architecture</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4"/>
                  </a:ext>
                </a:extLst>
              </a:tr>
              <a:tr h="370840">
                <a:tc>
                  <a:txBody>
                    <a:bodyPr/>
                    <a:lstStyle/>
                    <a:p>
                      <a:pPr algn="ctr"/>
                      <a:r>
                        <a:rPr lang="en-CA" sz="1400">
                          <a:solidFill>
                            <a:schemeClr val="bg2"/>
                          </a:solidFill>
                        </a:rPr>
                        <a:t>6</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Demande</a:t>
                      </a:r>
                      <a:r>
                        <a:rPr lang="en-US" sz="1400" kern="1200" dirty="0">
                          <a:solidFill>
                            <a:prstClr val="black">
                              <a:lumMod val="65000"/>
                              <a:lumOff val="35000"/>
                            </a:prstClr>
                          </a:solidFill>
                          <a:latin typeface="+mn-lt"/>
                          <a:ea typeface="+mn-ea"/>
                          <a:cs typeface="Arial" panose="020B0604020202020204" pitchFamily="34" charset="0"/>
                        </a:rPr>
                        <a:t> – </a:t>
                      </a:r>
                      <a:r>
                        <a:rPr lang="en-US" sz="1400" kern="1200" dirty="0" err="1">
                          <a:solidFill>
                            <a:prstClr val="black">
                              <a:lumMod val="65000"/>
                              <a:lumOff val="35000"/>
                            </a:prstClr>
                          </a:solidFill>
                          <a:latin typeface="+mn-lt"/>
                          <a:ea typeface="+mn-ea"/>
                          <a:cs typeface="Arial" panose="020B0604020202020204" pitchFamily="34" charset="0"/>
                        </a:rPr>
                        <a:t>Renseignements</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détaillés</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5"/>
                  </a:ext>
                </a:extLst>
              </a:tr>
              <a:tr h="370840">
                <a:tc>
                  <a:txBody>
                    <a:bodyPr/>
                    <a:lstStyle/>
                    <a:p>
                      <a:pPr algn="ctr"/>
                      <a:r>
                        <a:rPr lang="en-CA" sz="1400">
                          <a:solidFill>
                            <a:schemeClr val="bg2"/>
                          </a:solidFill>
                        </a:rPr>
                        <a:t>7</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a:solidFill>
                            <a:prstClr val="black">
                              <a:lumMod val="65000"/>
                              <a:lumOff val="35000"/>
                            </a:prstClr>
                          </a:solidFill>
                          <a:latin typeface="+mn-lt"/>
                          <a:ea typeface="+mn-ea"/>
                          <a:cs typeface="Arial" panose="020B0604020202020204" pitchFamily="34" charset="0"/>
                        </a:rPr>
                        <a:t>Gouvernance</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6"/>
                  </a:ext>
                </a:extLst>
              </a:tr>
              <a:tr h="370840">
                <a:tc>
                  <a:txBody>
                    <a:bodyPr/>
                    <a:lstStyle/>
                    <a:p>
                      <a:pPr algn="ctr"/>
                      <a:r>
                        <a:rPr lang="en-CA" sz="1400">
                          <a:solidFill>
                            <a:schemeClr val="bg2"/>
                          </a:solidFill>
                        </a:rPr>
                        <a:t>8</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Risques</a:t>
                      </a:r>
                      <a:r>
                        <a:rPr lang="en-US" sz="1400" kern="1200" dirty="0">
                          <a:solidFill>
                            <a:prstClr val="black">
                              <a:lumMod val="65000"/>
                              <a:lumOff val="35000"/>
                            </a:prstClr>
                          </a:solidFill>
                          <a:latin typeface="+mn-lt"/>
                          <a:ea typeface="+mn-ea"/>
                          <a:cs typeface="Arial" panose="020B0604020202020204" pitchFamily="34" charset="0"/>
                        </a:rPr>
                        <a:t> et </a:t>
                      </a:r>
                      <a:r>
                        <a:rPr lang="en-US" sz="1400" kern="1200" dirty="0" err="1">
                          <a:solidFill>
                            <a:prstClr val="black">
                              <a:lumMod val="65000"/>
                              <a:lumOff val="35000"/>
                            </a:prstClr>
                          </a:solidFill>
                          <a:latin typeface="+mn-lt"/>
                          <a:ea typeface="+mn-ea"/>
                          <a:cs typeface="Arial" panose="020B0604020202020204" pitchFamily="34" charset="0"/>
                        </a:rPr>
                        <a:t>stratégies</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d’atténuation</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7"/>
                  </a:ext>
                </a:extLst>
              </a:tr>
              <a:tr h="370840">
                <a:tc>
                  <a:txBody>
                    <a:bodyPr/>
                    <a:lstStyle/>
                    <a:p>
                      <a:pPr algn="ctr"/>
                      <a:r>
                        <a:rPr lang="en-CA" sz="1400">
                          <a:solidFill>
                            <a:schemeClr val="bg2"/>
                          </a:solidFill>
                        </a:rPr>
                        <a:t>9</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400" kern="1200">
                          <a:solidFill>
                            <a:prstClr val="black">
                              <a:lumMod val="65000"/>
                              <a:lumOff val="35000"/>
                            </a:prstClr>
                          </a:solidFill>
                          <a:latin typeface="+mn-lt"/>
                          <a:ea typeface="+mn-ea"/>
                          <a:cs typeface="Arial" panose="020B0604020202020204" pitchFamily="34" charset="0"/>
                        </a:rPr>
                        <a:t>Critères pour une présentation au CEAI</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8"/>
                  </a:ext>
                </a:extLst>
              </a:tr>
              <a:tr h="370840">
                <a:tc>
                  <a:txBody>
                    <a:bodyPr/>
                    <a:lstStyle/>
                    <a:p>
                      <a:pPr algn="ctr"/>
                      <a:r>
                        <a:rPr lang="en-CA" sz="1400">
                          <a:solidFill>
                            <a:schemeClr val="bg2"/>
                          </a:solidFill>
                        </a:rPr>
                        <a:t>10</a:t>
                      </a:r>
                      <a:endParaRPr lang="en-US" sz="140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400" kern="1200" dirty="0" err="1">
                          <a:solidFill>
                            <a:prstClr val="black">
                              <a:lumMod val="65000"/>
                              <a:lumOff val="35000"/>
                            </a:prstClr>
                          </a:solidFill>
                          <a:latin typeface="+mn-lt"/>
                          <a:ea typeface="+mn-ea"/>
                          <a:cs typeface="Arial" panose="020B0604020202020204" pitchFamily="34" charset="0"/>
                        </a:rPr>
                        <a:t>Renseignements</a:t>
                      </a:r>
                      <a:r>
                        <a:rPr lang="en-CA" sz="1400" kern="1200" dirty="0">
                          <a:solidFill>
                            <a:prstClr val="black">
                              <a:lumMod val="65000"/>
                              <a:lumOff val="35000"/>
                            </a:prstClr>
                          </a:solidFill>
                          <a:latin typeface="+mn-lt"/>
                          <a:ea typeface="+mn-ea"/>
                          <a:cs typeface="Arial" panose="020B0604020202020204" pitchFamily="34" charset="0"/>
                        </a:rPr>
                        <a:t> sur la solution de </a:t>
                      </a:r>
                      <a:r>
                        <a:rPr lang="en-CA" sz="1400" kern="1200" dirty="0" err="1">
                          <a:solidFill>
                            <a:prstClr val="black">
                              <a:lumMod val="65000"/>
                              <a:lumOff val="35000"/>
                            </a:prstClr>
                          </a:solidFill>
                          <a:latin typeface="+mn-lt"/>
                          <a:ea typeface="+mn-ea"/>
                          <a:cs typeface="Arial" panose="020B0604020202020204" pitchFamily="34" charset="0"/>
                        </a:rPr>
                        <a:t>l’informatique</a:t>
                      </a:r>
                      <a:r>
                        <a:rPr lang="en-CA" sz="1400" kern="1200" dirty="0">
                          <a:solidFill>
                            <a:prstClr val="black">
                              <a:lumMod val="65000"/>
                              <a:lumOff val="35000"/>
                            </a:prstClr>
                          </a:solidFill>
                          <a:latin typeface="+mn-lt"/>
                          <a:ea typeface="+mn-ea"/>
                          <a:cs typeface="Arial" panose="020B0604020202020204" pitchFamily="34" charset="0"/>
                        </a:rPr>
                        <a:t> </a:t>
                      </a:r>
                      <a:r>
                        <a:rPr lang="en-CA" sz="1400" kern="1200" dirty="0" err="1">
                          <a:solidFill>
                            <a:prstClr val="black">
                              <a:lumMod val="65000"/>
                              <a:lumOff val="35000"/>
                            </a:prstClr>
                          </a:solidFill>
                          <a:latin typeface="+mn-lt"/>
                          <a:ea typeface="+mn-ea"/>
                          <a:cs typeface="Arial" panose="020B0604020202020204" pitchFamily="34" charset="0"/>
                        </a:rPr>
                        <a:t>en</a:t>
                      </a:r>
                      <a:r>
                        <a:rPr lang="en-CA" sz="1400" kern="1200" dirty="0">
                          <a:solidFill>
                            <a:prstClr val="black">
                              <a:lumMod val="65000"/>
                              <a:lumOff val="35000"/>
                            </a:prstClr>
                          </a:solidFill>
                          <a:latin typeface="+mn-lt"/>
                          <a:ea typeface="+mn-ea"/>
                          <a:cs typeface="Arial" panose="020B0604020202020204" pitchFamily="34" charset="0"/>
                        </a:rPr>
                        <a:t> </a:t>
                      </a:r>
                      <a:r>
                        <a:rPr lang="en-CA" sz="1400" kern="1200" dirty="0" err="1">
                          <a:solidFill>
                            <a:prstClr val="black">
                              <a:lumMod val="65000"/>
                              <a:lumOff val="35000"/>
                            </a:prstClr>
                          </a:solidFill>
                          <a:latin typeface="+mn-lt"/>
                          <a:ea typeface="+mn-ea"/>
                          <a:cs typeface="Arial" panose="020B0604020202020204" pitchFamily="34" charset="0"/>
                        </a:rPr>
                        <a:t>nuage</a:t>
                      </a:r>
                      <a:endParaRPr lang="en-CA"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09"/>
                  </a:ext>
                </a:extLst>
              </a:tr>
              <a:tr h="370840">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400" b="1" u="none">
                          <a:solidFill>
                            <a:schemeClr val="tx1">
                              <a:lumMod val="75000"/>
                              <a:lumOff val="25000"/>
                            </a:schemeClr>
                          </a:solidFill>
                        </a:rPr>
                        <a:t>Annexe</a:t>
                      </a: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en-US" sz="1400" b="1" u="none">
                        <a:solidFill>
                          <a:schemeClr val="tx1">
                            <a:lumMod val="75000"/>
                            <a:lumOff val="25000"/>
                          </a:schemeClr>
                        </a:solidFill>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10"/>
                  </a:ext>
                </a:extLst>
              </a:tr>
              <a:tr h="370840">
                <a:tc>
                  <a:txBody>
                    <a:bodyPr/>
                    <a:lstStyle/>
                    <a:p>
                      <a:pPr algn="ctr"/>
                      <a:r>
                        <a:rPr lang="en-CA" sz="1000">
                          <a:solidFill>
                            <a:srgbClr val="FFFF00"/>
                          </a:solidFill>
                        </a:rPr>
                        <a:t>A1</a:t>
                      </a:r>
                      <a:endParaRPr lang="en-US" sz="100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a:solidFill>
                            <a:prstClr val="black">
                              <a:lumMod val="65000"/>
                              <a:lumOff val="35000"/>
                            </a:prstClr>
                          </a:solidFill>
                          <a:latin typeface="+mn-lt"/>
                          <a:ea typeface="+mn-ea"/>
                          <a:cs typeface="Arial" panose="020B0604020202020204" pitchFamily="34" charset="0"/>
                        </a:rPr>
                        <a:t>Conformité aux normes numériques du GC</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11"/>
                  </a:ext>
                </a:extLst>
              </a:tr>
              <a:tr h="370840">
                <a:tc>
                  <a:txBody>
                    <a:bodyPr/>
                    <a:lstStyle/>
                    <a:p>
                      <a:pPr algn="ctr"/>
                      <a:r>
                        <a:rPr lang="en-CA" sz="1000">
                          <a:solidFill>
                            <a:srgbClr val="FFFF00"/>
                          </a:solidFill>
                        </a:rPr>
                        <a:t>A2</a:t>
                      </a:r>
                      <a:endParaRPr lang="en-US" sz="100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a:solidFill>
                            <a:prstClr val="black">
                              <a:lumMod val="65000"/>
                              <a:lumOff val="35000"/>
                            </a:prstClr>
                          </a:solidFill>
                          <a:latin typeface="+mn-lt"/>
                          <a:ea typeface="+mn-ea"/>
                          <a:cs typeface="Arial" panose="020B0604020202020204" pitchFamily="34" charset="0"/>
                        </a:rPr>
                        <a:t>Conformité aux normes architecturales du GC</a:t>
                      </a: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12"/>
                  </a:ext>
                </a:extLst>
              </a:tr>
              <a:tr h="370840">
                <a:tc>
                  <a:txBody>
                    <a:bodyPr/>
                    <a:lstStyle/>
                    <a:p>
                      <a:pPr algn="ctr"/>
                      <a:r>
                        <a:rPr lang="en-CA" sz="1000">
                          <a:solidFill>
                            <a:srgbClr val="FFFF00"/>
                          </a:solidFill>
                        </a:rPr>
                        <a:t>A3</a:t>
                      </a:r>
                      <a:endParaRPr lang="en-US" sz="100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kern="1200" dirty="0" err="1">
                          <a:solidFill>
                            <a:prstClr val="black">
                              <a:lumMod val="65000"/>
                              <a:lumOff val="35000"/>
                            </a:prstClr>
                          </a:solidFill>
                          <a:latin typeface="+mn-lt"/>
                          <a:ea typeface="+mn-ea"/>
                          <a:cs typeface="Arial" panose="020B0604020202020204" pitchFamily="34" charset="0"/>
                        </a:rPr>
                        <a:t>Formulaire</a:t>
                      </a:r>
                      <a:r>
                        <a:rPr lang="en-US" sz="1400" kern="1200" dirty="0">
                          <a:solidFill>
                            <a:prstClr val="black">
                              <a:lumMod val="65000"/>
                              <a:lumOff val="35000"/>
                            </a:prstClr>
                          </a:solidFill>
                          <a:latin typeface="+mn-lt"/>
                          <a:ea typeface="+mn-ea"/>
                          <a:cs typeface="Arial" panose="020B0604020202020204" pitchFamily="34" charset="0"/>
                        </a:rPr>
                        <a:t> de </a:t>
                      </a:r>
                      <a:r>
                        <a:rPr lang="en-US" sz="1400" kern="1200" dirty="0" err="1">
                          <a:solidFill>
                            <a:prstClr val="black">
                              <a:lumMod val="65000"/>
                              <a:lumOff val="35000"/>
                            </a:prstClr>
                          </a:solidFill>
                          <a:latin typeface="+mn-lt"/>
                          <a:ea typeface="+mn-ea"/>
                          <a:cs typeface="Arial" panose="020B0604020202020204" pitchFamily="34" charset="0"/>
                        </a:rPr>
                        <a:t>demande</a:t>
                      </a:r>
                      <a:r>
                        <a:rPr lang="en-US" sz="1400" kern="1200" dirty="0">
                          <a:solidFill>
                            <a:prstClr val="black">
                              <a:lumMod val="65000"/>
                              <a:lumOff val="35000"/>
                            </a:prstClr>
                          </a:solidFill>
                          <a:latin typeface="+mn-lt"/>
                          <a:ea typeface="+mn-ea"/>
                          <a:cs typeface="Arial" panose="020B0604020202020204" pitchFamily="34" charset="0"/>
                        </a:rPr>
                        <a:t> </a:t>
                      </a:r>
                      <a:r>
                        <a:rPr lang="en-US" sz="1400" kern="1200" dirty="0" err="1">
                          <a:solidFill>
                            <a:prstClr val="black">
                              <a:lumMod val="65000"/>
                              <a:lumOff val="35000"/>
                            </a:prstClr>
                          </a:solidFill>
                          <a:latin typeface="+mn-lt"/>
                          <a:ea typeface="+mn-ea"/>
                          <a:cs typeface="Arial" panose="020B0604020202020204" pitchFamily="34" charset="0"/>
                        </a:rPr>
                        <a:t>d’exemption</a:t>
                      </a:r>
                      <a:endParaRPr lang="en-US" sz="1400" kern="1200" dirty="0">
                        <a:solidFill>
                          <a:prstClr val="black">
                            <a:lumMod val="65000"/>
                            <a:lumOff val="35000"/>
                          </a:prstClr>
                        </a:solidFill>
                        <a:latin typeface="+mn-lt"/>
                        <a:ea typeface="+mn-ea"/>
                        <a:cs typeface="Arial" panose="020B0604020202020204" pitchFamily="34" charset="0"/>
                      </a:endParaRPr>
                    </a:p>
                  </a:txBody>
                  <a:tcPr anchor="ctr">
                    <a:lnL w="12700" cap="flat" cmpd="sng" algn="ctr">
                      <a:solidFill>
                        <a:schemeClr val="bg2"/>
                      </a:solidFill>
                      <a:prstDash val="solid"/>
                      <a:round/>
                      <a:headEnd type="none" w="med" len="med"/>
                      <a:tailEnd type="none" w="med" len="med"/>
                    </a:lnL>
                    <a:noFill/>
                  </a:tcPr>
                </a:tc>
                <a:extLst>
                  <a:ext uri="{0D108BD9-81ED-4DB2-BD59-A6C34878D82A}">
                    <a16:rowId xmlns="" xmlns:a16="http://schemas.microsoft.com/office/drawing/2014/main" val="10013"/>
                  </a:ext>
                </a:extLst>
              </a:tr>
            </a:tbl>
          </a:graphicData>
        </a:graphic>
      </p:graphicFrame>
      <p:sp>
        <p:nvSpPr>
          <p:cNvPr id="6" name="Title 5"/>
          <p:cNvSpPr>
            <a:spLocks noGrp="1"/>
          </p:cNvSpPr>
          <p:nvPr>
            <p:ph type="title"/>
            <p:custDataLst>
              <p:tags r:id="rId3"/>
            </p:custDataLst>
          </p:nvPr>
        </p:nvSpPr>
        <p:spPr>
          <a:xfrm>
            <a:off x="431540" y="138062"/>
            <a:ext cx="5432982" cy="662646"/>
          </a:xfrm>
        </p:spPr>
        <p:txBody>
          <a:bodyPr/>
          <a:lstStyle/>
          <a:p>
            <a:r>
              <a:rPr lang="fr-CA" noProof="0" dirty="0"/>
              <a:t>Table des matières</a:t>
            </a:r>
          </a:p>
        </p:txBody>
      </p:sp>
    </p:spTree>
    <p:extLst>
      <p:ext uri="{BB962C8B-B14F-4D97-AF65-F5344CB8AC3E}">
        <p14:creationId xmlns:p14="http://schemas.microsoft.com/office/powerpoint/2010/main" val="421841949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20</a:t>
            </a:fld>
            <a:endParaRPr lang="en-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69250986"/>
              </p:ext>
            </p:extLst>
          </p:nvPr>
        </p:nvGraphicFramePr>
        <p:xfrm>
          <a:off x="551448" y="1654460"/>
          <a:ext cx="7987044" cy="3352800"/>
        </p:xfrm>
        <a:graphic>
          <a:graphicData uri="http://schemas.openxmlformats.org/drawingml/2006/table">
            <a:tbl>
              <a:tblPr>
                <a:tableStyleId>{5C22544A-7EE6-4342-B048-85BDC9FD1C3A}</a:tableStyleId>
              </a:tblPr>
              <a:tblGrid>
                <a:gridCol w="4128564">
                  <a:extLst>
                    <a:ext uri="{9D8B030D-6E8A-4147-A177-3AD203B41FA5}">
                      <a16:colId xmlns="" xmlns:a16="http://schemas.microsoft.com/office/drawing/2014/main" val="20000"/>
                    </a:ext>
                  </a:extLst>
                </a:gridCol>
                <a:gridCol w="3858480">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en-CA" sz="1200" b="1" kern="1200" spc="-3" dirty="0">
                          <a:solidFill>
                            <a:prstClr val="black"/>
                          </a:solidFill>
                          <a:latin typeface="+mn-lt"/>
                          <a:ea typeface="+mn-ea"/>
                          <a:cs typeface="Calibri"/>
                        </a:rPr>
                        <a:t>4 – </a:t>
                      </a:r>
                      <a:r>
                        <a:rPr lang="en-CA" sz="1200" b="1" kern="1200" spc="-3" dirty="0" err="1">
                          <a:solidFill>
                            <a:prstClr val="black"/>
                          </a:solidFill>
                          <a:latin typeface="+mn-lt"/>
                          <a:ea typeface="+mn-ea"/>
                          <a:cs typeface="Calibri"/>
                        </a:rPr>
                        <a:t>Collecte</a:t>
                      </a:r>
                      <a:r>
                        <a:rPr lang="en-CA" sz="1200" b="1" kern="1200" spc="-3" dirty="0">
                          <a:solidFill>
                            <a:prstClr val="black"/>
                          </a:solidFill>
                          <a:latin typeface="+mn-lt"/>
                          <a:ea typeface="+mn-ea"/>
                          <a:cs typeface="Calibri"/>
                        </a:rPr>
                        <a:t> de </a:t>
                      </a:r>
                      <a:r>
                        <a:rPr lang="en-CA" sz="1200" b="1" kern="1200" spc="-3" dirty="0" err="1">
                          <a:solidFill>
                            <a:prstClr val="black"/>
                          </a:solidFill>
                          <a:latin typeface="+mn-lt"/>
                          <a:ea typeface="+mn-ea"/>
                          <a:cs typeface="Calibri"/>
                        </a:rPr>
                        <a:t>données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S’assurer que les données sont recueillies de manière à optimiser leur utilisation et leur disponibilité.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en-CA" sz="1000" kern="1200">
                          <a:solidFill>
                            <a:schemeClr val="dk1"/>
                          </a:solidFill>
                          <a:latin typeface="+mn-lt"/>
                          <a:ea typeface="+mn-ea"/>
                          <a:cs typeface="Calibri"/>
                        </a:rPr>
                        <a:t>S’assurer que les données recueillies sont conformes aux normes institutionnelles et internationales en vigueur.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l’absence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normes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institutionnelles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ou</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internationales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élaborer</a:t>
                      </a:r>
                      <a:r>
                        <a:rPr lang="en-CA" sz="1000" kern="1200" dirty="0">
                          <a:solidFill>
                            <a:schemeClr val="dk1"/>
                          </a:solidFill>
                          <a:latin typeface="+mn-lt"/>
                          <a:ea typeface="+mn-ea"/>
                          <a:cs typeface="Calibri"/>
                        </a:rPr>
                        <a:t> des </a:t>
                      </a:r>
                      <a:r>
                        <a:rPr lang="en-CA" sz="1000" kern="1200" dirty="0" err="1">
                          <a:solidFill>
                            <a:schemeClr val="dk1"/>
                          </a:solidFill>
                          <a:latin typeface="+mn-lt"/>
                          <a:ea typeface="+mn-ea"/>
                          <a:cs typeface="Calibri"/>
                        </a:rPr>
                        <a:t>normes</a:t>
                      </a:r>
                      <a:r>
                        <a:rPr lang="en-CA" sz="1000" kern="1200" dirty="0">
                          <a:solidFill>
                            <a:schemeClr val="dk1"/>
                          </a:solidFill>
                          <a:latin typeface="+mn-lt"/>
                          <a:ea typeface="+mn-ea"/>
                          <a:cs typeface="Calibri"/>
                        </a:rPr>
                        <a:t> au grand jour </a:t>
                      </a: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collaboration avec des </a:t>
                      </a:r>
                      <a:r>
                        <a:rPr lang="en-CA" sz="1000" kern="1200" dirty="0" err="1">
                          <a:solidFill>
                            <a:schemeClr val="dk1"/>
                          </a:solidFill>
                          <a:latin typeface="+mn-lt"/>
                          <a:ea typeface="+mn-ea"/>
                          <a:cs typeface="Calibri"/>
                        </a:rPr>
                        <a:t>spécialistes</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0">
                <a:tc>
                  <a:txBody>
                    <a:bodyPr/>
                    <a:lstStyle/>
                    <a:p>
                      <a:pPr marL="171450" indent="-171450">
                        <a:buFont typeface="Wingdings" panose="05000000000000000000" pitchFamily="2" charset="2"/>
                        <a:buChar char="q"/>
                      </a:pPr>
                      <a:r>
                        <a:rPr lang="en-CA" sz="1000" kern="1200" dirty="0" err="1">
                          <a:solidFill>
                            <a:schemeClr val="dk1"/>
                          </a:solidFill>
                          <a:latin typeface="+mn-lt"/>
                          <a:ea typeface="+mn-ea"/>
                          <a:cs typeface="Calibri"/>
                        </a:rPr>
                        <a:t>S’assurer</a:t>
                      </a:r>
                      <a:r>
                        <a:rPr lang="en-CA" sz="1000" kern="1200" dirty="0">
                          <a:solidFill>
                            <a:schemeClr val="dk1"/>
                          </a:solidFill>
                          <a:latin typeface="+mn-lt"/>
                          <a:ea typeface="+mn-ea"/>
                          <a:cs typeface="Calibri"/>
                        </a:rPr>
                        <a:t> que la </a:t>
                      </a:r>
                      <a:r>
                        <a:rPr lang="en-CA" sz="1000" kern="1200" dirty="0" err="1">
                          <a:solidFill>
                            <a:schemeClr val="dk1"/>
                          </a:solidFill>
                          <a:latin typeface="+mn-lt"/>
                          <a:ea typeface="+mn-ea"/>
                          <a:cs typeface="Calibri"/>
                        </a:rPr>
                        <a:t>collecte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produit</a:t>
                      </a:r>
                      <a:r>
                        <a:rPr lang="en-CA" sz="1000" kern="1200" dirty="0">
                          <a:solidFill>
                            <a:schemeClr val="dk1"/>
                          </a:solidFill>
                          <a:latin typeface="+mn-lt"/>
                          <a:ea typeface="+mn-ea"/>
                          <a:cs typeface="Calibri"/>
                        </a:rPr>
                        <a:t> des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de haute </a:t>
                      </a:r>
                      <a:r>
                        <a:rPr lang="en-CA" sz="1000" kern="1200" dirty="0" err="1">
                          <a:solidFill>
                            <a:schemeClr val="dk1"/>
                          </a:solidFill>
                          <a:latin typeface="+mn-lt"/>
                          <a:ea typeface="+mn-ea"/>
                          <a:cs typeface="Calibri"/>
                        </a:rPr>
                        <a:t>qualité</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conformément</a:t>
                      </a:r>
                      <a:r>
                        <a:rPr lang="en-CA" sz="1000" kern="1200" dirty="0">
                          <a:solidFill>
                            <a:schemeClr val="dk1"/>
                          </a:solidFill>
                          <a:latin typeface="+mn-lt"/>
                          <a:ea typeface="+mn-ea"/>
                          <a:cs typeface="Calibri"/>
                        </a:rPr>
                        <a:t> aux </a:t>
                      </a:r>
                      <a:r>
                        <a:rPr lang="en-CA" sz="1000" kern="1200" dirty="0" err="1">
                          <a:solidFill>
                            <a:schemeClr val="dk1"/>
                          </a:solidFill>
                          <a:latin typeface="+mn-lt"/>
                          <a:ea typeface="+mn-ea"/>
                          <a:cs typeface="Calibri"/>
                        </a:rPr>
                        <a:t>lignes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directrices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matière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qualité</a:t>
                      </a:r>
                      <a:r>
                        <a:rPr lang="en-CA" sz="1000" kern="1200" dirty="0">
                          <a:solidFill>
                            <a:schemeClr val="dk1"/>
                          </a:solidFill>
                          <a:latin typeface="+mn-lt"/>
                          <a:ea typeface="+mn-ea"/>
                          <a:cs typeface="Calibri"/>
                        </a:rPr>
                        <a:t> des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a:txBody>
                    <a:bodyPr/>
                    <a:lstStyle/>
                    <a:p>
                      <a:pPr marL="171450" lvl="0" indent="-171450">
                        <a:buFont typeface="Wingdings" panose="05000000000000000000" pitchFamily="2" charset="2"/>
                        <a:buChar char="q"/>
                      </a:pPr>
                      <a:r>
                        <a:rPr lang="en-CA" sz="1000" kern="1200" dirty="0" err="1" smtClean="0">
                          <a:solidFill>
                            <a:schemeClr val="dk1"/>
                          </a:solidFill>
                          <a:latin typeface="+mn-lt"/>
                          <a:ea typeface="+mn-ea"/>
                          <a:cs typeface="Calibri"/>
                        </a:rPr>
                        <a:t>S’assurer</a:t>
                      </a:r>
                      <a:r>
                        <a:rPr lang="fr-CA" sz="1000" kern="1200" dirty="0" smtClean="0">
                          <a:solidFill>
                            <a:schemeClr val="dk1"/>
                          </a:solidFill>
                          <a:latin typeface="+mn-lt"/>
                          <a:ea typeface="+mn-ea"/>
                          <a:cs typeface="Calibri"/>
                        </a:rPr>
                        <a:t> que les données sont collectées via des pratiques éthiques soutenant l'utilisation appropriée par les citoyens et les entreprises.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0">
                <a:tc>
                  <a:txBody>
                    <a:bodyPr/>
                    <a:lstStyle/>
                    <a:p>
                      <a:pPr marL="171450" indent="-171450">
                        <a:buFont typeface="Wingdings" panose="05000000000000000000" pitchFamily="2" charset="2"/>
                        <a:buChar char="q"/>
                      </a:pPr>
                      <a:r>
                        <a:rPr lang="en-CA" sz="1000" kern="1200" dirty="0">
                          <a:solidFill>
                            <a:schemeClr val="dk1"/>
                          </a:solidFill>
                          <a:latin typeface="+mn-lt"/>
                          <a:ea typeface="+mn-ea"/>
                          <a:cs typeface="Calibri"/>
                        </a:rPr>
                        <a:t>Les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ne </a:t>
                      </a:r>
                      <a:r>
                        <a:rPr lang="en-CA" sz="1000" kern="1200" dirty="0" err="1">
                          <a:solidFill>
                            <a:schemeClr val="dk1"/>
                          </a:solidFill>
                          <a:latin typeface="+mn-lt"/>
                          <a:ea typeface="+mn-ea"/>
                          <a:cs typeface="Calibri"/>
                        </a:rPr>
                        <a:t>devraient</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être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acquises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qu’une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seule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fois</a:t>
                      </a:r>
                      <a:r>
                        <a:rPr lang="en-CA" sz="1000" kern="1200" dirty="0">
                          <a:solidFill>
                            <a:schemeClr val="dk1"/>
                          </a:solidFill>
                          <a:latin typeface="+mn-lt"/>
                          <a:ea typeface="+mn-ea"/>
                          <a:cs typeface="Calibri"/>
                        </a:rPr>
                        <a:t> et </a:t>
                      </a:r>
                      <a:r>
                        <a:rPr lang="en-CA" sz="1000" kern="1200" dirty="0" err="1">
                          <a:solidFill>
                            <a:schemeClr val="dk1"/>
                          </a:solidFill>
                          <a:latin typeface="+mn-lt"/>
                          <a:ea typeface="+mn-ea"/>
                          <a:cs typeface="Calibri"/>
                        </a:rPr>
                        <a:t>être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conformes</a:t>
                      </a:r>
                      <a:r>
                        <a:rPr lang="en-CA" sz="1000" kern="1200" dirty="0">
                          <a:solidFill>
                            <a:schemeClr val="dk1"/>
                          </a:solidFill>
                          <a:latin typeface="+mn-lt"/>
                          <a:ea typeface="+mn-ea"/>
                          <a:cs typeface="Calibri"/>
                        </a:rPr>
                        <a:t> aux </a:t>
                      </a:r>
                      <a:r>
                        <a:rPr lang="en-CA" sz="1000" kern="1200" dirty="0" err="1">
                          <a:solidFill>
                            <a:schemeClr val="dk1"/>
                          </a:solidFill>
                          <a:latin typeface="+mn-lt"/>
                          <a:ea typeface="+mn-ea"/>
                          <a:cs typeface="Calibri"/>
                        </a:rPr>
                        <a:t>normes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internationales</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kern="1200" dirty="0" err="1">
                          <a:solidFill>
                            <a:schemeClr val="dk1"/>
                          </a:solidFill>
                          <a:latin typeface="+mn-lt"/>
                          <a:ea typeface="+mn-ea"/>
                          <a:cs typeface="Calibri"/>
                        </a:rPr>
                        <a:t>Lorsque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nécessaire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s’assurer</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d’une</a:t>
                      </a:r>
                      <a:r>
                        <a:rPr lang="en-CA" sz="1000" kern="1200" dirty="0">
                          <a:solidFill>
                            <a:schemeClr val="dk1"/>
                          </a:solidFill>
                          <a:latin typeface="+mn-lt"/>
                          <a:ea typeface="+mn-ea"/>
                          <a:cs typeface="Calibri"/>
                        </a:rPr>
                        <a:t> collaboration avec les </a:t>
                      </a:r>
                      <a:r>
                        <a:rPr lang="en-CA" sz="1000" kern="1200" dirty="0" err="1">
                          <a:solidFill>
                            <a:schemeClr val="dk1"/>
                          </a:solidFill>
                          <a:latin typeface="+mn-lt"/>
                          <a:ea typeface="+mn-ea"/>
                          <a:cs typeface="Calibri"/>
                        </a:rPr>
                        <a:t>responsables</a:t>
                      </a:r>
                      <a:r>
                        <a:rPr lang="en-CA" sz="1000" kern="1200" dirty="0">
                          <a:solidFill>
                            <a:schemeClr val="dk1"/>
                          </a:solidFill>
                          <a:latin typeface="+mn-lt"/>
                          <a:ea typeface="+mn-ea"/>
                          <a:cs typeface="Calibri"/>
                        </a:rPr>
                        <a:t> et des </a:t>
                      </a:r>
                      <a:r>
                        <a:rPr lang="en-CA" sz="1000" kern="1200" dirty="0" err="1">
                          <a:solidFill>
                            <a:schemeClr val="dk1"/>
                          </a:solidFill>
                          <a:latin typeface="+mn-lt"/>
                          <a:ea typeface="+mn-ea"/>
                          <a:cs typeface="Calibri"/>
                        </a:rPr>
                        <a:t>consignataires</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des </a:t>
                      </a:r>
                      <a:r>
                        <a:rPr lang="en-CA" sz="1000" kern="1200" dirty="0" err="1">
                          <a:solidFill>
                            <a:schemeClr val="dk1"/>
                          </a:solidFill>
                          <a:latin typeface="+mn-lt"/>
                          <a:ea typeface="+mn-ea"/>
                          <a:cs typeface="Calibri"/>
                        </a:rPr>
                        <a:t>ministères</a:t>
                      </a:r>
                      <a:r>
                        <a:rPr lang="en-CA" sz="1000" kern="1200" dirty="0">
                          <a:solidFill>
                            <a:schemeClr val="dk1"/>
                          </a:solidFill>
                          <a:latin typeface="+mn-lt"/>
                          <a:ea typeface="+mn-ea"/>
                          <a:cs typeface="Calibri"/>
                        </a:rPr>
                        <a:t> et des </a:t>
                      </a:r>
                      <a:r>
                        <a:rPr lang="en-CA" sz="1000" kern="1200" dirty="0" err="1">
                          <a:solidFill>
                            <a:schemeClr val="dk1"/>
                          </a:solidFill>
                          <a:latin typeface="+mn-lt"/>
                          <a:ea typeface="+mn-ea"/>
                          <a:cs typeface="Calibri"/>
                        </a:rPr>
                        <a:t>organismes</a:t>
                      </a:r>
                      <a:r>
                        <a:rPr lang="en-CA" sz="1000" kern="1200" dirty="0">
                          <a:solidFill>
                            <a:schemeClr val="dk1"/>
                          </a:solidFill>
                          <a:latin typeface="+mn-lt"/>
                          <a:ea typeface="+mn-ea"/>
                          <a:cs typeface="Calibri"/>
                        </a:rPr>
                        <a:t>, des </a:t>
                      </a:r>
                      <a:r>
                        <a:rPr lang="en-CA" sz="1000" kern="1200" dirty="0" err="1">
                          <a:solidFill>
                            <a:schemeClr val="dk1"/>
                          </a:solidFill>
                          <a:latin typeface="+mn-lt"/>
                          <a:ea typeface="+mn-ea"/>
                          <a:cs typeface="Calibri"/>
                        </a:rPr>
                        <a:t>autres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ordres</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gouvernement</a:t>
                      </a:r>
                      <a:r>
                        <a:rPr lang="en-CA" sz="1000" kern="1200" dirty="0">
                          <a:solidFill>
                            <a:schemeClr val="dk1"/>
                          </a:solidFill>
                          <a:latin typeface="+mn-lt"/>
                          <a:ea typeface="+mn-ea"/>
                          <a:cs typeface="Calibri"/>
                        </a:rPr>
                        <a:t> et des </a:t>
                      </a:r>
                      <a:r>
                        <a:rPr lang="en-CA" sz="1000" kern="1200" dirty="0" err="1">
                          <a:solidFill>
                            <a:schemeClr val="dk1"/>
                          </a:solidFill>
                          <a:latin typeface="+mn-lt"/>
                          <a:ea typeface="+mn-ea"/>
                          <a:cs typeface="Calibri"/>
                        </a:rPr>
                        <a:t>peuples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autochtones</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2243517621"/>
              </p:ext>
            </p:extLst>
          </p:nvPr>
        </p:nvGraphicFramePr>
        <p:xfrm>
          <a:off x="551448" y="5085184"/>
          <a:ext cx="7987044" cy="1615440"/>
        </p:xfrm>
        <a:graphic>
          <a:graphicData uri="http://schemas.openxmlformats.org/drawingml/2006/table">
            <a:tbl>
              <a:tblPr>
                <a:tableStyleId>{5C22544A-7EE6-4342-B048-85BDC9FD1C3A}</a:tableStyleId>
              </a:tblPr>
              <a:tblGrid>
                <a:gridCol w="4124920">
                  <a:extLst>
                    <a:ext uri="{9D8B030D-6E8A-4147-A177-3AD203B41FA5}">
                      <a16:colId xmlns="" xmlns:a16="http://schemas.microsoft.com/office/drawing/2014/main" val="20000"/>
                    </a:ext>
                  </a:extLst>
                </a:gridCol>
                <a:gridCol w="3862124">
                  <a:extLst>
                    <a:ext uri="{9D8B030D-6E8A-4147-A177-3AD203B41FA5}">
                      <a16:colId xmlns="" xmlns:a16="http://schemas.microsoft.com/office/drawing/2014/main" val="20001"/>
                    </a:ext>
                  </a:extLst>
                </a:gridCol>
              </a:tblGrid>
              <a:tr h="250344">
                <a:tc>
                  <a:txBody>
                    <a:bodyPr/>
                    <a:lstStyle/>
                    <a:p>
                      <a:pPr marL="19628">
                        <a:tabLst>
                          <a:tab pos="228600" algn="l"/>
                        </a:tabLst>
                      </a:pPr>
                      <a:r>
                        <a:rPr lang="en-CA" sz="1200" b="1" kern="1200" spc="-3" dirty="0">
                          <a:solidFill>
                            <a:prstClr val="black"/>
                          </a:solidFill>
                          <a:latin typeface="+mn-lt"/>
                          <a:ea typeface="+mn-ea"/>
                          <a:cs typeface="Calibri"/>
                        </a:rPr>
                        <a:t>5 – Gestion des </a:t>
                      </a:r>
                      <a:r>
                        <a:rPr lang="en-CA" sz="1200" b="1" kern="1200" spc="-3" dirty="0" err="1">
                          <a:solidFill>
                            <a:prstClr val="black"/>
                          </a:solidFill>
                          <a:latin typeface="+mn-lt"/>
                          <a:ea typeface="+mn-ea"/>
                          <a:cs typeface="Calibri"/>
                        </a:rPr>
                        <a:t>données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0" indent="-171450" algn="l" defTabSz="914400" rtl="0" eaLnBrk="1" latinLnBrk="0" hangingPunct="1">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Faire la </a:t>
                      </a:r>
                      <a:r>
                        <a:rPr lang="en-CA" sz="1000" kern="1200" dirty="0" err="1" smtClean="0">
                          <a:solidFill>
                            <a:schemeClr val="dk1"/>
                          </a:solidFill>
                          <a:latin typeface="+mn-lt"/>
                          <a:ea typeface="+mn-ea"/>
                          <a:cs typeface="Calibri"/>
                        </a:rPr>
                        <a:t>démonstration</a:t>
                      </a:r>
                      <a:r>
                        <a:rPr lang="en-CA" sz="1000" kern="1200" dirty="0" smtClean="0">
                          <a:solidFill>
                            <a:schemeClr val="dk1"/>
                          </a:solidFill>
                          <a:latin typeface="+mn-lt"/>
                          <a:ea typeface="+mn-ea"/>
                          <a:cs typeface="Calibri"/>
                        </a:rPr>
                        <a:t> de la </a:t>
                      </a:r>
                      <a:r>
                        <a:rPr lang="en-CA" sz="1000" kern="1200" dirty="0" err="1" smtClean="0">
                          <a:solidFill>
                            <a:schemeClr val="dk1"/>
                          </a:solidFill>
                          <a:latin typeface="+mn-lt"/>
                          <a:ea typeface="+mn-ea"/>
                          <a:cs typeface="Calibri"/>
                        </a:rPr>
                        <a:t>conformité</a:t>
                      </a:r>
                      <a:r>
                        <a:rPr lang="en-CA" sz="1000" kern="1200" dirty="0" smtClean="0">
                          <a:solidFill>
                            <a:schemeClr val="dk1"/>
                          </a:solidFill>
                          <a:latin typeface="+mn-lt"/>
                          <a:ea typeface="+mn-ea"/>
                          <a:cs typeface="Calibri"/>
                        </a:rPr>
                        <a:t> avec la </a:t>
                      </a:r>
                      <a:r>
                        <a:rPr lang="en-CA" sz="1000" kern="1200" dirty="0" err="1" smtClean="0">
                          <a:solidFill>
                            <a:schemeClr val="dk1"/>
                          </a:solidFill>
                          <a:latin typeface="+mn-lt"/>
                          <a:ea typeface="+mn-ea"/>
                          <a:cs typeface="Calibri"/>
                        </a:rPr>
                        <a:t>gouvernance</a:t>
                      </a:r>
                      <a:r>
                        <a:rPr lang="en-CA" sz="1000" kern="1200" dirty="0" smtClean="0">
                          <a:solidFill>
                            <a:schemeClr val="dk1"/>
                          </a:solidFill>
                          <a:latin typeface="+mn-lt"/>
                          <a:ea typeface="+mn-ea"/>
                          <a:cs typeface="Calibri"/>
                        </a:rPr>
                        <a:t> et les </a:t>
                      </a:r>
                      <a:r>
                        <a:rPr lang="en-CA" sz="1000" kern="1200" dirty="0" err="1" smtClean="0">
                          <a:solidFill>
                            <a:schemeClr val="dk1"/>
                          </a:solidFill>
                          <a:latin typeface="+mn-lt"/>
                          <a:ea typeface="+mn-ea"/>
                          <a:cs typeface="Calibri"/>
                        </a:rPr>
                        <a:t>stratégies</a:t>
                      </a:r>
                      <a:r>
                        <a:rPr lang="en-CA" sz="1000" kern="1200" dirty="0" smtClean="0">
                          <a:solidFill>
                            <a:schemeClr val="dk1"/>
                          </a:solidFill>
                          <a:latin typeface="+mn-lt"/>
                          <a:ea typeface="+mn-ea"/>
                          <a:cs typeface="Calibri"/>
                        </a:rPr>
                        <a:t> des </a:t>
                      </a:r>
                      <a:r>
                        <a:rPr lang="en-CA" sz="1000" kern="1200" dirty="0" err="1" smtClean="0">
                          <a:solidFill>
                            <a:schemeClr val="dk1"/>
                          </a:solidFill>
                          <a:latin typeface="+mn-lt"/>
                          <a:ea typeface="+mn-ea"/>
                          <a:cs typeface="Calibri"/>
                        </a:rPr>
                        <a:t>entreprises</a:t>
                      </a:r>
                      <a:r>
                        <a:rPr lang="en-CA" sz="1000" kern="1200" dirty="0" smtClean="0">
                          <a:solidFill>
                            <a:schemeClr val="dk1"/>
                          </a:solidFill>
                          <a:latin typeface="+mn-lt"/>
                          <a:ea typeface="+mn-ea"/>
                          <a:cs typeface="Calibri"/>
                        </a:rPr>
                        <a:t> et des </a:t>
                      </a:r>
                      <a:r>
                        <a:rPr lang="en-CA" sz="1000" kern="1200" dirty="0" err="1" smtClean="0">
                          <a:solidFill>
                            <a:schemeClr val="dk1"/>
                          </a:solidFill>
                          <a:latin typeface="+mn-lt"/>
                          <a:ea typeface="+mn-ea"/>
                          <a:cs typeface="Calibri"/>
                        </a:rPr>
                        <a:t>ministères</a:t>
                      </a:r>
                      <a:r>
                        <a:rPr lang="en-CA" sz="1000" kern="1200" dirty="0" smtClean="0">
                          <a:solidFill>
                            <a:schemeClr val="dk1"/>
                          </a:solidFill>
                          <a:latin typeface="+mn-lt"/>
                          <a:ea typeface="+mn-ea"/>
                          <a:cs typeface="Calibri"/>
                        </a:rPr>
                        <a:t> </a:t>
                      </a:r>
                      <a:r>
                        <a:rPr lang="en-CA" sz="1000" kern="1200" dirty="0" err="1" smtClean="0">
                          <a:solidFill>
                            <a:schemeClr val="dk1"/>
                          </a:solidFill>
                          <a:latin typeface="+mn-lt"/>
                          <a:ea typeface="+mn-ea"/>
                          <a:cs typeface="Calibri"/>
                        </a:rPr>
                        <a:t>en</a:t>
                      </a:r>
                      <a:r>
                        <a:rPr lang="en-CA" sz="1000" kern="1200" dirty="0" smtClean="0">
                          <a:solidFill>
                            <a:schemeClr val="dk1"/>
                          </a:solidFill>
                          <a:latin typeface="+mn-lt"/>
                          <a:ea typeface="+mn-ea"/>
                          <a:cs typeface="Calibri"/>
                        </a:rPr>
                        <a:t> </a:t>
                      </a:r>
                      <a:r>
                        <a:rPr lang="en-CA" sz="1000" kern="1200" dirty="0" err="1" smtClean="0">
                          <a:solidFill>
                            <a:schemeClr val="dk1"/>
                          </a:solidFill>
                          <a:latin typeface="+mn-lt"/>
                          <a:ea typeface="+mn-ea"/>
                          <a:cs typeface="Calibri"/>
                        </a:rPr>
                        <a:t>matière</a:t>
                      </a:r>
                      <a:r>
                        <a:rPr lang="en-CA" sz="1000" kern="1200" dirty="0" smtClean="0">
                          <a:solidFill>
                            <a:schemeClr val="dk1"/>
                          </a:solidFill>
                          <a:latin typeface="+mn-lt"/>
                          <a:ea typeface="+mn-ea"/>
                          <a:cs typeface="Calibri"/>
                        </a:rPr>
                        <a:t> de </a:t>
                      </a:r>
                      <a:r>
                        <a:rPr lang="en-CA" sz="1000" kern="1200" dirty="0" err="1" smtClean="0">
                          <a:solidFill>
                            <a:schemeClr val="dk1"/>
                          </a:solidFill>
                          <a:latin typeface="+mn-lt"/>
                          <a:ea typeface="+mn-ea"/>
                          <a:cs typeface="Calibri"/>
                        </a:rPr>
                        <a:t>données</a:t>
                      </a:r>
                      <a:r>
                        <a:rPr lang="en-CA" sz="1000" kern="1200" dirty="0" smtClean="0">
                          <a:solidFill>
                            <a:schemeClr val="dk1"/>
                          </a:solidFill>
                          <a:latin typeface="+mn-lt"/>
                          <a:ea typeface="+mn-ea"/>
                          <a:cs typeface="Calibri"/>
                        </a:rPr>
                        <a: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en-CA" sz="1000" kern="1200" dirty="0" err="1">
                          <a:solidFill>
                            <a:schemeClr val="dk1"/>
                          </a:solidFill>
                          <a:latin typeface="+mn-lt"/>
                          <a:ea typeface="+mn-ea"/>
                          <a:cs typeface="Calibri"/>
                        </a:rPr>
                        <a:t>S’assurer</a:t>
                      </a:r>
                      <a:r>
                        <a:rPr lang="en-CA" sz="1000" kern="1200" dirty="0">
                          <a:solidFill>
                            <a:schemeClr val="dk1"/>
                          </a:solidFill>
                          <a:latin typeface="+mn-lt"/>
                          <a:ea typeface="+mn-ea"/>
                          <a:cs typeface="Calibri"/>
                        </a:rPr>
                        <a:t> </a:t>
                      </a:r>
                      <a:r>
                        <a:rPr lang="en-CA" sz="1000" kern="1200" dirty="0" err="1" smtClean="0">
                          <a:solidFill>
                            <a:schemeClr val="dk1"/>
                          </a:solidFill>
                          <a:latin typeface="+mn-lt"/>
                          <a:ea typeface="+mn-ea"/>
                          <a:cs typeface="Calibri"/>
                        </a:rPr>
                        <a:t>d’une</a:t>
                      </a:r>
                      <a:r>
                        <a:rPr lang="en-CA" sz="1000" kern="1200" dirty="0" smtClean="0">
                          <a:solidFill>
                            <a:schemeClr val="dk1"/>
                          </a:solidFill>
                          <a:latin typeface="+mn-lt"/>
                          <a:ea typeface="+mn-ea"/>
                          <a:cs typeface="Calibri"/>
                        </a:rPr>
                        <a:t> </a:t>
                      </a:r>
                      <a:r>
                        <a:rPr lang="en-CA" sz="1000" kern="1200" dirty="0" err="1">
                          <a:solidFill>
                            <a:schemeClr val="dk1"/>
                          </a:solidFill>
                          <a:latin typeface="+mn-lt"/>
                          <a:ea typeface="+mn-ea"/>
                          <a:cs typeface="Calibri"/>
                        </a:rPr>
                        <a:t>reddition</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comptes</a:t>
                      </a:r>
                      <a:r>
                        <a:rPr lang="en-CA" sz="1000" kern="1200" dirty="0">
                          <a:solidFill>
                            <a:schemeClr val="dk1"/>
                          </a:solidFill>
                          <a:latin typeface="+mn-lt"/>
                          <a:ea typeface="+mn-ea"/>
                          <a:cs typeface="Calibri"/>
                        </a:rPr>
                        <a:t> pour les </a:t>
                      </a:r>
                      <a:r>
                        <a:rPr lang="en-CA" sz="1000" kern="1200" dirty="0" err="1">
                          <a:solidFill>
                            <a:schemeClr val="dk1"/>
                          </a:solidFill>
                          <a:latin typeface="+mn-lt"/>
                          <a:ea typeface="+mn-ea"/>
                          <a:cs typeface="Calibri"/>
                        </a:rPr>
                        <a:t>rôles</a:t>
                      </a:r>
                      <a:r>
                        <a:rPr lang="en-CA" sz="1000" kern="1200" dirty="0">
                          <a:solidFill>
                            <a:schemeClr val="dk1"/>
                          </a:solidFill>
                          <a:latin typeface="+mn-lt"/>
                          <a:ea typeface="+mn-ea"/>
                          <a:cs typeface="Calibri"/>
                        </a:rPr>
                        <a:t> et </a:t>
                      </a:r>
                      <a:r>
                        <a:rPr lang="en-CA" sz="1000" kern="1200" dirty="0" err="1">
                          <a:solidFill>
                            <a:schemeClr val="dk1"/>
                          </a:solidFill>
                          <a:latin typeface="+mn-lt"/>
                          <a:ea typeface="+mn-ea"/>
                          <a:cs typeface="Calibri"/>
                        </a:rPr>
                        <a:t>responsabilités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matière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a:t>
                      </a:r>
                    </a:p>
                    <a:p>
                      <a:pPr marL="0" lvl="1" indent="0">
                        <a:buFont typeface="Wingdings" panose="05000000000000000000" pitchFamily="2" charset="2"/>
                        <a:buNone/>
                        <a:tabLst>
                          <a:tab pos="114300" algn="l"/>
                        </a:tabLst>
                      </a:pPr>
                      <a:r>
                        <a:rPr lang="en-CA" sz="1000" kern="1200" baseline="0" dirty="0">
                          <a:solidFill>
                            <a:schemeClr val="dk1"/>
                          </a:solidFill>
                          <a:latin typeface="+mn-lt"/>
                          <a:ea typeface="+mn-ea"/>
                          <a:cs typeface="Calibri"/>
                        </a:rPr>
                        <a:t> </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Concevoir pour optimiser l’utilisation et la disponibilité des données</a:t>
                      </a:r>
                    </a:p>
                    <a:p>
                      <a:pPr marL="171450" lvl="1" indent="-171450">
                        <a:buFont typeface="Wingdings" panose="05000000000000000000" pitchFamily="2" charset="2"/>
                        <a:buChar char="q"/>
                        <a:tabLst>
                          <a:tab pos="114300" algn="l"/>
                        </a:tabLst>
                      </a:pPr>
                      <a:endParaRPr lang="en-CA" sz="1000" kern="120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custDataLst>
              <p:tags r:id="rId5"/>
            </p:custDataLst>
          </p:nvPr>
        </p:nvSpPr>
        <p:spPr>
          <a:xfrm>
            <a:off x="683568" y="1128167"/>
            <a:ext cx="7669376" cy="646331"/>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a:p>
            <a:endParaRPr lang="en-CA" b="1" dirty="0">
              <a:latin typeface="+mj-lt"/>
              <a:cs typeface="Aharoni" panose="02010803020104030203" pitchFamily="2" charset="-79"/>
            </a:endParaRPr>
          </a:p>
        </p:txBody>
      </p:sp>
      <p:pic>
        <p:nvPicPr>
          <p:cNvPr id="11" name="Picture 10"/>
          <p:cNvPicPr>
            <a:picLocks noChangeAspect="1"/>
          </p:cNvPicPr>
          <p:nvPr>
            <p:custDataLst>
              <p:tags r:id="rId6"/>
            </p:custDataLst>
          </p:nvPr>
        </p:nvPicPr>
        <p:blipFill>
          <a:blip r:embed="rId10"/>
          <a:stretch>
            <a:fillRect/>
          </a:stretch>
        </p:blipFill>
        <p:spPr>
          <a:xfrm>
            <a:off x="8327621" y="297224"/>
            <a:ext cx="623496" cy="513093"/>
          </a:xfrm>
          <a:prstGeom prst="rect">
            <a:avLst/>
          </a:prstGeom>
        </p:spPr>
      </p:pic>
      <p:sp>
        <p:nvSpPr>
          <p:cNvPr id="12" name="object 46"/>
          <p:cNvSpPr txBox="1">
            <a:spLocks noGrp="1"/>
          </p:cNvSpPr>
          <p:nvPr>
            <p:ph type="title"/>
            <p:custDataLst>
              <p:tags r:id="rId7"/>
            </p:custDataLst>
          </p:nvPr>
        </p:nvSpPr>
        <p:spPr>
          <a:xfrm>
            <a:off x="551448" y="3580"/>
            <a:ext cx="6493354" cy="861774"/>
          </a:xfrm>
          <a:prstGeom prst="rect">
            <a:avLst/>
          </a:prstGeom>
        </p:spPr>
        <p:txBody>
          <a:bodyPr vert="horz" wrap="square" lIns="0" tIns="0" rIns="0" bIns="0" rtlCol="0">
            <a:spAutoFit/>
          </a:bodyPr>
          <a:lstStyle/>
          <a:p>
            <a:pPr marL="7470"/>
            <a:r>
              <a:rPr lang="fr-CA" b="1" dirty="0"/>
              <a:t>Conformité </a:t>
            </a:r>
            <a:r>
              <a:rPr lang="fr-CA" b="1" noProof="0" dirty="0"/>
              <a:t>de l’INFORMATION </a:t>
            </a:r>
            <a:br>
              <a:rPr lang="fr-CA" b="1" noProof="0" dirty="0"/>
            </a:br>
            <a:r>
              <a:rPr lang="fr-CA" noProof="0" dirty="0"/>
              <a:t>Normes architecturales du GC</a:t>
            </a: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21</a:t>
            </a:fld>
            <a:endParaRPr lang="en-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3162039753"/>
              </p:ext>
            </p:extLst>
          </p:nvPr>
        </p:nvGraphicFramePr>
        <p:xfrm>
          <a:off x="551448" y="1654460"/>
          <a:ext cx="7987044" cy="2316480"/>
        </p:xfrm>
        <a:graphic>
          <a:graphicData uri="http://schemas.openxmlformats.org/drawingml/2006/table">
            <a:tbl>
              <a:tblPr>
                <a:tableStyleId>{5C22544A-7EE6-4342-B048-85BDC9FD1C3A}</a:tableStyleId>
              </a:tblPr>
              <a:tblGrid>
                <a:gridCol w="4164568">
                  <a:extLst>
                    <a:ext uri="{9D8B030D-6E8A-4147-A177-3AD203B41FA5}">
                      <a16:colId xmlns="" xmlns:a16="http://schemas.microsoft.com/office/drawing/2014/main" val="20000"/>
                    </a:ext>
                  </a:extLst>
                </a:gridCol>
                <a:gridCol w="3822476">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en-CA" sz="1200" b="1" kern="1200" spc="-3" dirty="0">
                          <a:solidFill>
                            <a:prstClr val="black"/>
                          </a:solidFill>
                          <a:latin typeface="+mn-lt"/>
                          <a:ea typeface="+mn-ea"/>
                          <a:cs typeface="Calibri"/>
                        </a:rPr>
                        <a:t>6 – Stockage des </a:t>
                      </a:r>
                      <a:r>
                        <a:rPr lang="en-CA" sz="1200" b="1" kern="1200" spc="-3" dirty="0" err="1">
                          <a:solidFill>
                            <a:prstClr val="black"/>
                          </a:solidFill>
                          <a:latin typeface="+mn-lt"/>
                          <a:ea typeface="+mn-ea"/>
                          <a:cs typeface="Calibri"/>
                        </a:rPr>
                        <a:t>données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kern="1200" dirty="0" err="1">
                          <a:solidFill>
                            <a:schemeClr val="dk1"/>
                          </a:solidFill>
                          <a:latin typeface="+mn-lt"/>
                          <a:ea typeface="+mn-ea"/>
                          <a:cs typeface="Calibri"/>
                        </a:rPr>
                        <a:t>S’assurer</a:t>
                      </a:r>
                      <a:r>
                        <a:rPr lang="en-CA" sz="1000" kern="1200" dirty="0">
                          <a:solidFill>
                            <a:schemeClr val="dk1"/>
                          </a:solidFill>
                          <a:latin typeface="+mn-lt"/>
                          <a:ea typeface="+mn-ea"/>
                          <a:cs typeface="Calibri"/>
                        </a:rPr>
                        <a:t> que les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sont</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stockées</a:t>
                      </a:r>
                      <a:r>
                        <a:rPr lang="en-CA" sz="1000" kern="1200" dirty="0">
                          <a:solidFill>
                            <a:schemeClr val="dk1"/>
                          </a:solidFill>
                          <a:latin typeface="+mn-lt"/>
                          <a:ea typeface="+mn-ea"/>
                          <a:cs typeface="Calibri"/>
                        </a:rPr>
                        <a:t> de manière </a:t>
                      </a:r>
                      <a:r>
                        <a:rPr lang="en-CA" sz="1000" kern="1200" dirty="0" err="1">
                          <a:solidFill>
                            <a:schemeClr val="dk1"/>
                          </a:solidFill>
                          <a:latin typeface="+mn-lt"/>
                          <a:ea typeface="+mn-ea"/>
                          <a:cs typeface="Calibri"/>
                        </a:rPr>
                        <a:t>sécuritaire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conformément</a:t>
                      </a:r>
                      <a:r>
                        <a:rPr lang="en-CA" sz="1000" kern="1200" dirty="0">
                          <a:solidFill>
                            <a:schemeClr val="dk1"/>
                          </a:solidFill>
                          <a:latin typeface="+mn-lt"/>
                          <a:ea typeface="+mn-ea"/>
                          <a:cs typeface="Calibri"/>
                        </a:rPr>
                        <a:t> à la </a:t>
                      </a:r>
                      <a:r>
                        <a:rPr lang="en-CA" sz="1000" kern="1200" dirty="0" err="1">
                          <a:solidFill>
                            <a:schemeClr val="dk1"/>
                          </a:solidFill>
                          <a:latin typeface="+mn-lt"/>
                          <a:ea typeface="+mn-ea"/>
                          <a:cs typeface="Calibri"/>
                        </a:rPr>
                        <a:t>Stratégie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nationale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cybersécurité</a:t>
                      </a:r>
                      <a:r>
                        <a:rPr lang="en-CA" sz="1000" kern="1200" dirty="0">
                          <a:solidFill>
                            <a:schemeClr val="dk1"/>
                          </a:solidFill>
                          <a:latin typeface="+mn-lt"/>
                          <a:ea typeface="+mn-ea"/>
                          <a:cs typeface="Calibri"/>
                        </a:rPr>
                        <a:t> et </a:t>
                      </a:r>
                      <a:r>
                        <a:rPr lang="en-CA" sz="1000" i="0" kern="1200" dirty="0">
                          <a:solidFill>
                            <a:schemeClr val="dk1"/>
                          </a:solidFill>
                          <a:latin typeface="+mn-lt"/>
                          <a:ea typeface="+mn-ea"/>
                          <a:cs typeface="Calibri"/>
                        </a:rPr>
                        <a:t>la</a:t>
                      </a:r>
                      <a:r>
                        <a:rPr lang="en-CA" sz="1000" i="1" kern="1200" dirty="0">
                          <a:solidFill>
                            <a:schemeClr val="dk1"/>
                          </a:solidFill>
                          <a:latin typeface="+mn-lt"/>
                          <a:ea typeface="+mn-ea"/>
                          <a:cs typeface="Calibri"/>
                        </a:rPr>
                        <a:t> </a:t>
                      </a:r>
                      <a:r>
                        <a:rPr lang="en-CA" sz="1000" i="1" kern="1200" dirty="0" err="1">
                          <a:solidFill>
                            <a:schemeClr val="dk1"/>
                          </a:solidFill>
                          <a:latin typeface="+mn-lt"/>
                          <a:ea typeface="+mn-ea"/>
                          <a:cs typeface="Calibri"/>
                        </a:rPr>
                        <a:t>Loi</a:t>
                      </a:r>
                      <a:r>
                        <a:rPr lang="en-CA" sz="1000" i="1" kern="1200" dirty="0">
                          <a:solidFill>
                            <a:schemeClr val="dk1"/>
                          </a:solidFill>
                          <a:latin typeface="+mn-lt"/>
                          <a:ea typeface="+mn-ea"/>
                          <a:cs typeface="Calibri"/>
                        </a:rPr>
                        <a:t> sur la protection des </a:t>
                      </a:r>
                      <a:r>
                        <a:rPr lang="en-CA" sz="1000" i="1" kern="1200" dirty="0" err="1">
                          <a:solidFill>
                            <a:schemeClr val="dk1"/>
                          </a:solidFill>
                          <a:latin typeface="+mn-lt"/>
                          <a:ea typeface="+mn-ea"/>
                          <a:cs typeface="Calibri"/>
                        </a:rPr>
                        <a:t>renseignements</a:t>
                      </a:r>
                      <a:r>
                        <a:rPr lang="en-CA" sz="1000" i="1" kern="1200" dirty="0">
                          <a:solidFill>
                            <a:schemeClr val="dk1"/>
                          </a:solidFill>
                          <a:latin typeface="+mn-lt"/>
                          <a:ea typeface="+mn-ea"/>
                          <a:cs typeface="Calibri"/>
                        </a:rPr>
                        <a:t> </a:t>
                      </a:r>
                      <a:r>
                        <a:rPr lang="en-CA" sz="1000" i="1" kern="1200" dirty="0" err="1">
                          <a:solidFill>
                            <a:schemeClr val="dk1"/>
                          </a:solidFill>
                          <a:latin typeface="+mn-lt"/>
                          <a:ea typeface="+mn-ea"/>
                          <a:cs typeface="Calibri"/>
                        </a:rPr>
                        <a:t>personnels</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en-CA" sz="1000" kern="1200" dirty="0">
                          <a:solidFill>
                            <a:schemeClr val="dk1"/>
                          </a:solidFill>
                          <a:latin typeface="+mn-lt"/>
                          <a:ea typeface="+mn-ea"/>
                          <a:cs typeface="Calibri"/>
                        </a:rPr>
                        <a:t>Appliquer les </a:t>
                      </a:r>
                      <a:r>
                        <a:rPr lang="en-CA" sz="1000" kern="1200" dirty="0" err="1">
                          <a:solidFill>
                            <a:schemeClr val="dk1"/>
                          </a:solidFill>
                          <a:latin typeface="+mn-lt"/>
                          <a:ea typeface="+mn-ea"/>
                          <a:cs typeface="Calibri"/>
                        </a:rPr>
                        <a:t>calendriers</a:t>
                      </a:r>
                      <a:r>
                        <a:rPr lang="en-CA" sz="1000" kern="1200" dirty="0">
                          <a:solidFill>
                            <a:schemeClr val="dk1"/>
                          </a:solidFill>
                          <a:latin typeface="+mn-lt"/>
                          <a:ea typeface="+mn-ea"/>
                          <a:cs typeface="Calibri"/>
                        </a:rPr>
                        <a:t> de conservation et </a:t>
                      </a:r>
                      <a:r>
                        <a:rPr lang="en-CA" sz="1000" kern="1200" dirty="0" err="1">
                          <a:solidFill>
                            <a:schemeClr val="dk1"/>
                          </a:solidFill>
                          <a:latin typeface="+mn-lt"/>
                          <a:ea typeface="+mn-ea"/>
                          <a:cs typeface="Calibri"/>
                        </a:rPr>
                        <a:t>d’élimination</a:t>
                      </a:r>
                      <a:r>
                        <a:rPr lang="en-CA" sz="1000" kern="1200" dirty="0">
                          <a:solidFill>
                            <a:schemeClr val="dk1"/>
                          </a:solidFill>
                          <a:latin typeface="+mn-lt"/>
                          <a:ea typeface="+mn-ea"/>
                          <a:cs typeface="Calibri"/>
                        </a:rPr>
                        <a:t> mis </a:t>
                      </a: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place.</a:t>
                      </a: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en-CA" sz="1000" kern="1200" dirty="0" err="1" smtClean="0">
                          <a:solidFill>
                            <a:schemeClr val="dk1"/>
                          </a:solidFill>
                          <a:latin typeface="+mn-lt"/>
                          <a:ea typeface="+mn-ea"/>
                          <a:cs typeface="Calibri"/>
                        </a:rPr>
                        <a:t>S’assurer</a:t>
                      </a:r>
                      <a:r>
                        <a:rPr lang="en-CA" sz="1000" kern="1200" dirty="0" smtClean="0">
                          <a:solidFill>
                            <a:schemeClr val="dk1"/>
                          </a:solidFill>
                          <a:latin typeface="+mn-lt"/>
                          <a:ea typeface="+mn-ea"/>
                          <a:cs typeface="Calibri"/>
                        </a:rPr>
                        <a:t> </a:t>
                      </a:r>
                      <a:r>
                        <a:rPr lang="fr-FR" sz="1000" kern="1200" dirty="0" smtClean="0">
                          <a:solidFill>
                            <a:schemeClr val="dk1"/>
                          </a:solidFill>
                          <a:latin typeface="+mn-lt"/>
                          <a:ea typeface="+mn-ea"/>
                          <a:cs typeface="Calibri"/>
                        </a:rPr>
                        <a:t>que les données sont stockées de manière à faciliter la découverte, l'accessibilité et l'interopérabilité</a:t>
                      </a:r>
                      <a:endParaRPr lang="en-CA" sz="1000" kern="1200" dirty="0" smtClean="0">
                        <a:solidFill>
                          <a:schemeClr val="dk1"/>
                        </a:solidFill>
                        <a:latin typeface="+mn-lt"/>
                        <a:ea typeface="+mn-ea"/>
                        <a:cs typeface="Calibri"/>
                      </a:endParaRPr>
                    </a:p>
                    <a:p>
                      <a:r>
                        <a:rPr lang="fr-CA" sz="1800" kern="1200" dirty="0" smtClean="0">
                          <a:solidFill>
                            <a:schemeClr val="dk1"/>
                          </a:solidFill>
                          <a:effectLst/>
                          <a:latin typeface="+mn-lt"/>
                          <a:ea typeface="+mn-ea"/>
                          <a:cs typeface="+mn-cs"/>
                        </a:rPr>
                        <a:t> </a:t>
                      </a:r>
                    </a:p>
                    <a:p>
                      <a:endParaRPr lang="en-CA" sz="1800" kern="1200" dirty="0" smtClean="0">
                        <a:solidFill>
                          <a:schemeClr val="dk1"/>
                        </a:solidFill>
                        <a:effectLst/>
                        <a:latin typeface="+mn-lt"/>
                        <a:ea typeface="+mn-ea"/>
                        <a:cs typeface="+mn-cs"/>
                      </a:endParaRP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3222289245"/>
              </p:ext>
            </p:extLst>
          </p:nvPr>
        </p:nvGraphicFramePr>
        <p:xfrm>
          <a:off x="551447" y="3367568"/>
          <a:ext cx="7987044" cy="2407920"/>
        </p:xfrm>
        <a:graphic>
          <a:graphicData uri="http://schemas.openxmlformats.org/drawingml/2006/table">
            <a:tbl>
              <a:tblPr>
                <a:tableStyleId>{5C22544A-7EE6-4342-B048-85BDC9FD1C3A}</a:tableStyleId>
              </a:tblPr>
              <a:tblGrid>
                <a:gridCol w="4160924">
                  <a:extLst>
                    <a:ext uri="{9D8B030D-6E8A-4147-A177-3AD203B41FA5}">
                      <a16:colId xmlns="" xmlns:a16="http://schemas.microsoft.com/office/drawing/2014/main" val="20000"/>
                    </a:ext>
                  </a:extLst>
                </a:gridCol>
                <a:gridCol w="3826120">
                  <a:extLst>
                    <a:ext uri="{9D8B030D-6E8A-4147-A177-3AD203B41FA5}">
                      <a16:colId xmlns="" xmlns:a16="http://schemas.microsoft.com/office/drawing/2014/main" val="20001"/>
                    </a:ext>
                  </a:extLst>
                </a:gridCol>
              </a:tblGrid>
              <a:tr h="250344">
                <a:tc>
                  <a:txBody>
                    <a:bodyPr/>
                    <a:lstStyle/>
                    <a:p>
                      <a:pPr marL="19628">
                        <a:tabLst>
                          <a:tab pos="228600" algn="l"/>
                        </a:tabLst>
                      </a:pPr>
                      <a:r>
                        <a:rPr lang="en-CA" sz="1200" b="1" kern="1200" spc="-3" dirty="0">
                          <a:solidFill>
                            <a:prstClr val="black"/>
                          </a:solidFill>
                          <a:latin typeface="+mn-lt"/>
                          <a:ea typeface="+mn-ea"/>
                          <a:cs typeface="Calibri"/>
                        </a:rPr>
                        <a:t>7 – Partage des </a:t>
                      </a:r>
                      <a:r>
                        <a:rPr lang="en-CA" sz="1200" b="1" kern="1200" spc="-3" dirty="0" err="1">
                          <a:solidFill>
                            <a:prstClr val="black"/>
                          </a:solidFill>
                          <a:latin typeface="+mn-lt"/>
                          <a:ea typeface="+mn-ea"/>
                          <a:cs typeface="Calibri"/>
                        </a:rPr>
                        <a:t>données</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1" indent="-171450">
                        <a:buFont typeface="Wingdings" panose="05000000000000000000" pitchFamily="2" charset="2"/>
                        <a:buChar char="q"/>
                        <a:tabLst>
                          <a:tab pos="114300" algn="l"/>
                        </a:tabLst>
                      </a:pPr>
                      <a:r>
                        <a:rPr lang="en-CA" sz="1000" kern="1200" dirty="0">
                          <a:solidFill>
                            <a:schemeClr val="dk1"/>
                          </a:solidFill>
                          <a:latin typeface="+mn-lt"/>
                          <a:ea typeface="+mn-ea"/>
                          <a:cs typeface="Calibri"/>
                        </a:rPr>
                        <a:t>Les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devraient</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être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partagées</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ouvertement</a:t>
                      </a:r>
                      <a:r>
                        <a:rPr lang="en-CA" sz="1000" kern="1200" dirty="0">
                          <a:solidFill>
                            <a:schemeClr val="dk1"/>
                          </a:solidFill>
                          <a:latin typeface="+mn-lt"/>
                          <a:ea typeface="+mn-ea"/>
                          <a:cs typeface="Calibri"/>
                        </a:rPr>
                        <a:t> par </a:t>
                      </a:r>
                      <a:r>
                        <a:rPr lang="en-CA" sz="1000" kern="1200" dirty="0" err="1">
                          <a:solidFill>
                            <a:schemeClr val="dk1"/>
                          </a:solidFill>
                          <a:latin typeface="+mn-lt"/>
                          <a:ea typeface="+mn-ea"/>
                          <a:cs typeface="Calibri"/>
                        </a:rPr>
                        <a:t>défaut</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conformément</a:t>
                      </a:r>
                      <a:r>
                        <a:rPr lang="en-CA" sz="1000" kern="1200" dirty="0">
                          <a:solidFill>
                            <a:schemeClr val="dk1"/>
                          </a:solidFill>
                          <a:latin typeface="+mn-lt"/>
                          <a:ea typeface="+mn-ea"/>
                          <a:cs typeface="Calibri"/>
                        </a:rPr>
                        <a:t> à la Directive sur le </a:t>
                      </a:r>
                      <a:r>
                        <a:rPr lang="en-CA" sz="1000" kern="1200" dirty="0" err="1">
                          <a:solidFill>
                            <a:schemeClr val="dk1"/>
                          </a:solidFill>
                          <a:latin typeface="+mn-lt"/>
                          <a:ea typeface="+mn-ea"/>
                          <a:cs typeface="Calibri"/>
                        </a:rPr>
                        <a:t>gouvernement</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ouvert</a:t>
                      </a:r>
                      <a:r>
                        <a:rPr lang="en-CA" sz="1000" kern="1200" dirty="0">
                          <a:solidFill>
                            <a:schemeClr val="dk1"/>
                          </a:solidFill>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S’assurer que les données détenues par le gouvernement peuvent être combinées à des données provenant d’autres sources en permettant une interprétabilité et une interopérabilité pour un usage interne et externe.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en-CA" sz="1000" kern="1200">
                          <a:solidFill>
                            <a:prstClr val="black"/>
                          </a:solidFill>
                          <a:latin typeface="+mn-lt"/>
                          <a:ea typeface="+mn-ea"/>
                          <a:cs typeface="Calibri"/>
                        </a:rPr>
                        <a:t> </a:t>
                      </a:r>
                      <a:endParaRPr lang="en-US" sz="1000" kern="120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Diminuer la collecte de données redondantes.</a:t>
                      </a:r>
                    </a:p>
                    <a:p>
                      <a:pPr marL="171450" lvl="1" indent="-171450">
                        <a:buFont typeface="Wingdings" panose="05000000000000000000" pitchFamily="2" charset="2"/>
                        <a:buChar char="q"/>
                        <a:tabLst>
                          <a:tab pos="114300" algn="l"/>
                        </a:tabLst>
                      </a:pPr>
                      <a:endParaRPr lang="en-CA" sz="1000" kern="120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0252">
                <a:tc>
                  <a:txBody>
                    <a:bodyPr/>
                    <a:lstStyle/>
                    <a:p>
                      <a:pPr marL="171450"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Autant que faire se peut, réutiliser les données existantes.</a:t>
                      </a:r>
                    </a:p>
                    <a:p>
                      <a:pPr marL="171450" lvl="1" indent="-171450">
                        <a:buFont typeface="Wingdings" panose="05000000000000000000" pitchFamily="2" charset="2"/>
                        <a:buChar char="q"/>
                        <a:tabLst>
                          <a:tab pos="114300" algn="l"/>
                        </a:tabLst>
                      </a:pPr>
                      <a:endParaRPr lang="en-CA" sz="1000" kern="120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70252">
                <a:tc>
                  <a:txBody>
                    <a:bodyPr/>
                    <a:lstStyle/>
                    <a:p>
                      <a:pPr marL="171450" lvl="1" indent="-171450">
                        <a:buFont typeface="Wingdings" panose="05000000000000000000" pitchFamily="2" charset="2"/>
                        <a:buChar char="q"/>
                        <a:tabLst>
                          <a:tab pos="114300" algn="l"/>
                        </a:tabLst>
                      </a:pPr>
                      <a:r>
                        <a:rPr lang="en-CA" sz="1000" kern="1200" dirty="0">
                          <a:solidFill>
                            <a:schemeClr val="dk1"/>
                          </a:solidFill>
                          <a:latin typeface="+mn-lt"/>
                          <a:ea typeface="+mn-ea"/>
                          <a:cs typeface="Calibri"/>
                        </a:rPr>
                        <a:t>Encourager le </a:t>
                      </a:r>
                      <a:r>
                        <a:rPr lang="en-CA" sz="1000" kern="1200" dirty="0" err="1">
                          <a:solidFill>
                            <a:schemeClr val="dk1"/>
                          </a:solidFill>
                          <a:latin typeface="+mn-lt"/>
                          <a:ea typeface="+mn-ea"/>
                          <a:cs typeface="Calibri"/>
                        </a:rPr>
                        <a:t>partage</a:t>
                      </a:r>
                      <a:r>
                        <a:rPr lang="en-CA" sz="1000" kern="1200" dirty="0">
                          <a:solidFill>
                            <a:schemeClr val="dk1"/>
                          </a:solidFill>
                          <a:latin typeface="+mn-lt"/>
                          <a:ea typeface="+mn-ea"/>
                          <a:cs typeface="Calibri"/>
                        </a:rPr>
                        <a:t> de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et la collaboration.</a:t>
                      </a:r>
                    </a:p>
                    <a:p>
                      <a:pPr marL="171450" lvl="1" indent="-171450">
                        <a:buFont typeface="Wingdings" panose="05000000000000000000" pitchFamily="2" charset="2"/>
                        <a:buChar char="q"/>
                        <a:tabLst>
                          <a:tab pos="114300" algn="l"/>
                        </a:tabLst>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custDataLst>
              <p:tags r:id="rId5"/>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0"/>
          <a:stretch>
            <a:fillRect/>
          </a:stretch>
        </p:blipFill>
        <p:spPr>
          <a:xfrm>
            <a:off x="8327621" y="297224"/>
            <a:ext cx="623496" cy="513093"/>
          </a:xfrm>
          <a:prstGeom prst="rect">
            <a:avLst/>
          </a:prstGeom>
        </p:spPr>
      </p:pic>
      <p:sp>
        <p:nvSpPr>
          <p:cNvPr id="12" name="object 46"/>
          <p:cNvSpPr txBox="1">
            <a:spLocks noGrp="1"/>
          </p:cNvSpPr>
          <p:nvPr>
            <p:ph type="title"/>
            <p:custDataLst>
              <p:tags r:id="rId7"/>
            </p:custDataLst>
          </p:nvPr>
        </p:nvSpPr>
        <p:spPr>
          <a:xfrm>
            <a:off x="551448" y="0"/>
            <a:ext cx="6493354" cy="854293"/>
          </a:xfrm>
          <a:prstGeom prst="rect">
            <a:avLst/>
          </a:prstGeom>
        </p:spPr>
        <p:txBody>
          <a:bodyPr vert="horz" wrap="square" lIns="0" tIns="0" rIns="0" bIns="0" rtlCol="0">
            <a:spAutoFit/>
          </a:bodyPr>
          <a:lstStyle/>
          <a:p>
            <a:pPr marL="7470"/>
            <a:r>
              <a:rPr lang="fr-CA" b="1" dirty="0"/>
              <a:t>Conformité </a:t>
            </a:r>
            <a:r>
              <a:rPr lang="fr-CA" b="1" noProof="0" dirty="0"/>
              <a:t>de l’INFORMATION</a:t>
            </a:r>
            <a:br>
              <a:rPr lang="fr-CA" b="1" noProof="0" dirty="0"/>
            </a:br>
            <a:r>
              <a:rPr lang="fr-CA" noProof="0" dirty="0"/>
              <a:t>Normes architecturales du GC</a:t>
            </a: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22</a:t>
            </a:fld>
            <a:endParaRPr lang="en-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1305425937"/>
              </p:ext>
            </p:extLst>
          </p:nvPr>
        </p:nvGraphicFramePr>
        <p:xfrm>
          <a:off x="551448" y="1664804"/>
          <a:ext cx="7987044" cy="3017520"/>
        </p:xfrm>
        <a:graphic>
          <a:graphicData uri="http://schemas.openxmlformats.org/drawingml/2006/table">
            <a:tbl>
              <a:tblPr>
                <a:tableStyleId>{5C22544A-7EE6-4342-B048-85BDC9FD1C3A}</a:tableStyleId>
              </a:tblPr>
              <a:tblGrid>
                <a:gridCol w="4128564">
                  <a:extLst>
                    <a:ext uri="{9D8B030D-6E8A-4147-A177-3AD203B41FA5}">
                      <a16:colId xmlns="" xmlns:a16="http://schemas.microsoft.com/office/drawing/2014/main" val="20000"/>
                    </a:ext>
                  </a:extLst>
                </a:gridCol>
                <a:gridCol w="3858480">
                  <a:extLst>
                    <a:ext uri="{9D8B030D-6E8A-4147-A177-3AD203B41FA5}">
                      <a16:colId xmlns="" xmlns:a16="http://schemas.microsoft.com/office/drawing/2014/main" val="20001"/>
                    </a:ext>
                  </a:extLst>
                </a:gridCol>
              </a:tblGrid>
              <a:tr h="180020">
                <a:tc>
                  <a:txBody>
                    <a:bodyPr/>
                    <a:lstStyle/>
                    <a:p>
                      <a:pPr lvl="0"/>
                      <a:r>
                        <a:rPr lang="en-CA" sz="1200" b="1" kern="1200" spc="-3" dirty="0">
                          <a:solidFill>
                            <a:prstClr val="black"/>
                          </a:solidFill>
                          <a:latin typeface="+mn-lt"/>
                          <a:ea typeface="+mn-ea"/>
                          <a:cs typeface="Calibri"/>
                        </a:rPr>
                        <a:t>8- </a:t>
                      </a:r>
                      <a:r>
                        <a:rPr lang="en-CA" sz="1200" b="1" kern="1200" spc="-3" dirty="0" err="1">
                          <a:solidFill>
                            <a:prstClr val="black"/>
                          </a:solidFill>
                          <a:latin typeface="+mn-lt"/>
                          <a:ea typeface="+mn-ea"/>
                          <a:cs typeface="Calibri"/>
                        </a:rPr>
                        <a:t>Utiliser</a:t>
                      </a:r>
                      <a:r>
                        <a:rPr lang="en-CA" sz="1200" b="1" kern="1200" spc="-3" dirty="0">
                          <a:solidFill>
                            <a:prstClr val="black"/>
                          </a:solidFill>
                          <a:latin typeface="+mn-lt"/>
                          <a:ea typeface="+mn-ea"/>
                          <a:cs typeface="Calibri"/>
                        </a:rPr>
                        <a:t> des solutions et des </a:t>
                      </a:r>
                      <a:r>
                        <a:rPr lang="en-CA" sz="1200" b="1" kern="1200" spc="-3" dirty="0" err="1">
                          <a:solidFill>
                            <a:prstClr val="black"/>
                          </a:solidFill>
                          <a:latin typeface="+mn-lt"/>
                          <a:ea typeface="+mn-ea"/>
                          <a:cs typeface="Calibri"/>
                        </a:rPr>
                        <a:t>normes</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ouvertes</a:t>
                      </a:r>
                      <a:r>
                        <a:rPr lang="en-CA" sz="1200" b="1" kern="1200" spc="-3" dirty="0">
                          <a:solidFill>
                            <a:prstClr val="black"/>
                          </a:solidFill>
                          <a:latin typeface="+mn-lt"/>
                          <a:ea typeface="+mn-ea"/>
                          <a:cs typeface="Calibri"/>
                        </a:rPr>
                        <a:t> par </a:t>
                      </a:r>
                      <a:r>
                        <a:rPr lang="en-CA" sz="1200" b="1" kern="1200" spc="-3" dirty="0" err="1">
                          <a:solidFill>
                            <a:prstClr val="black"/>
                          </a:solidFill>
                          <a:latin typeface="+mn-lt"/>
                          <a:ea typeface="+mn-ea"/>
                          <a:cs typeface="Calibri"/>
                        </a:rPr>
                        <a:t>défaut</a:t>
                      </a:r>
                      <a:r>
                        <a:rPr lang="en-CA" sz="1200" b="1" kern="1200" spc="-3" dirty="0">
                          <a:solidFill>
                            <a:prstClr val="black"/>
                          </a:solidFill>
                          <a:latin typeface="+mn-lt"/>
                          <a:ea typeface="+mn-ea"/>
                          <a:cs typeface="Calibri"/>
                        </a:rPr>
                        <a:t>.</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1000" kern="1200" dirty="0" smtClean="0">
                          <a:solidFill>
                            <a:schemeClr val="dk1"/>
                          </a:solidFill>
                          <a:latin typeface="+mn-lt"/>
                          <a:ea typeface="+mn-ea"/>
                          <a:cs typeface="Calibri"/>
                        </a:rPr>
                        <a:t>Dans la mesure du possible, utiliser des normes et des logiciels à source ouverte premièrement</a:t>
                      </a:r>
                      <a:r>
                        <a:rPr lang="en-CA" sz="1000" kern="1200" dirty="0" smtClean="0">
                          <a:solidFill>
                            <a:schemeClr val="dk1"/>
                          </a:solidFill>
                          <a:latin typeface="+mn-lt"/>
                          <a:ea typeface="+mn-ea"/>
                          <a:cs typeface="Calibri"/>
                        </a:rPr>
                        <a: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1000" kern="1200" dirty="0" smtClean="0">
                          <a:solidFill>
                            <a:schemeClr val="dk1"/>
                          </a:solidFill>
                          <a:latin typeface="+mn-lt"/>
                          <a:ea typeface="+mn-ea"/>
                          <a:cs typeface="Calibri"/>
                        </a:rPr>
                        <a:t>Si une option des logiciels à source ouverte n'est pas disponible ou ne répond pas aux besoins des utilisateurs, privilégiez les logiciels commerciaux indépendants de la plate-forme par rapport aux logiciels commerciaux propriétaires, en évitant la dépendance technologique et en permettant la substituabilité et l'interopérabilité</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1000" kern="1200" dirty="0" smtClean="0">
                          <a:solidFill>
                            <a:schemeClr val="dk1"/>
                          </a:solidFill>
                          <a:latin typeface="+mn-lt"/>
                          <a:ea typeface="+mn-ea"/>
                          <a:cs typeface="Calibri"/>
                        </a:rPr>
                        <a:t>Si une application personnalisée est l'option appropriée, par défaut, tout code source écrit par le gouvernement doit être publié en format ouvert sur les sites Web du gouvernement du Canada et les services désignés par le Secrétariat du Conseil du Trésor</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1000" kern="1200" dirty="0" smtClean="0">
                          <a:solidFill>
                            <a:schemeClr val="dk1"/>
                          </a:solidFill>
                          <a:latin typeface="+mn-lt"/>
                          <a:ea typeface="+mn-ea"/>
                          <a:cs typeface="Calibri"/>
                        </a:rPr>
                        <a:t>Tout le code source ouvert doit être publié sous une licence de logiciel libre appropriée.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p>
                    <a:p>
                      <a:pPr marL="0" marR="2988" lvl="1" indent="0">
                        <a:buFont typeface="Wingdings" panose="05000000000000000000" pitchFamily="2" charset="2"/>
                        <a:buNone/>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1000" kern="1200" dirty="0" smtClean="0">
                          <a:solidFill>
                            <a:schemeClr val="dk1"/>
                          </a:solidFill>
                          <a:latin typeface="+mn-lt"/>
                          <a:ea typeface="+mn-ea"/>
                          <a:cs typeface="Calibri"/>
                        </a:rPr>
                        <a:t>Exposer les données publiques pour mettre en œuvre des initiatives de données ouvertes et d’information ouverte.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custDataLst>
              <p:tags r:id="rId4"/>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9" name="Picture 8"/>
          <p:cNvPicPr>
            <a:picLocks noChangeAspect="1"/>
          </p:cNvPicPr>
          <p:nvPr>
            <p:custDataLst>
              <p:tags r:id="rId5"/>
            </p:custDataLst>
          </p:nvPr>
        </p:nvPicPr>
        <p:blipFill>
          <a:blip r:embed="rId9"/>
          <a:stretch>
            <a:fillRect/>
          </a:stretch>
        </p:blipFill>
        <p:spPr>
          <a:xfrm>
            <a:off x="8276811" y="249556"/>
            <a:ext cx="674306" cy="789672"/>
          </a:xfrm>
          <a:prstGeom prst="rect">
            <a:avLst/>
          </a:prstGeom>
        </p:spPr>
      </p:pic>
      <p:sp>
        <p:nvSpPr>
          <p:cNvPr id="12" name="object 46"/>
          <p:cNvSpPr txBox="1">
            <a:spLocks noGrp="1"/>
          </p:cNvSpPr>
          <p:nvPr>
            <p:ph type="title"/>
            <p:custDataLst>
              <p:tags r:id="rId6"/>
            </p:custDataLst>
          </p:nvPr>
        </p:nvSpPr>
        <p:spPr>
          <a:xfrm>
            <a:off x="551448" y="48589"/>
            <a:ext cx="6493354" cy="854293"/>
          </a:xfrm>
          <a:prstGeom prst="rect">
            <a:avLst/>
          </a:prstGeom>
        </p:spPr>
        <p:txBody>
          <a:bodyPr vert="horz" wrap="square" lIns="0" tIns="0" rIns="0" bIns="0" rtlCol="0">
            <a:spAutoFit/>
          </a:bodyPr>
          <a:lstStyle/>
          <a:p>
            <a:pPr marL="7470"/>
            <a:r>
              <a:rPr lang="fr-CA" b="1" dirty="0"/>
              <a:t>Conformité </a:t>
            </a:r>
            <a:r>
              <a:rPr lang="fr-CA" b="1" noProof="0" dirty="0"/>
              <a:t>des APPLICATIONS</a:t>
            </a:r>
            <a:br>
              <a:rPr lang="fr-CA" b="1" noProof="0" dirty="0"/>
            </a:br>
            <a:r>
              <a:rPr lang="fr-CA" noProof="0" dirty="0"/>
              <a:t>Normes architecturales du GC</a:t>
            </a: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23</a:t>
            </a:fld>
            <a:endParaRPr lang="en-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31420336"/>
              </p:ext>
            </p:extLst>
          </p:nvPr>
        </p:nvGraphicFramePr>
        <p:xfrm>
          <a:off x="551448" y="3789040"/>
          <a:ext cx="7987044" cy="2712720"/>
        </p:xfrm>
        <a:graphic>
          <a:graphicData uri="http://schemas.openxmlformats.org/drawingml/2006/table">
            <a:tbl>
              <a:tblPr>
                <a:tableStyleId>{5C22544A-7EE6-4342-B048-85BDC9FD1C3A}</a:tableStyleId>
              </a:tblPr>
              <a:tblGrid>
                <a:gridCol w="4128564">
                  <a:extLst>
                    <a:ext uri="{9D8B030D-6E8A-4147-A177-3AD203B41FA5}">
                      <a16:colId xmlns="" xmlns:a16="http://schemas.microsoft.com/office/drawing/2014/main" val="20000"/>
                    </a:ext>
                  </a:extLst>
                </a:gridCol>
                <a:gridCol w="3858480">
                  <a:extLst>
                    <a:ext uri="{9D8B030D-6E8A-4147-A177-3AD203B41FA5}">
                      <a16:colId xmlns="" xmlns:a16="http://schemas.microsoft.com/office/drawing/2014/main" val="20001"/>
                    </a:ext>
                  </a:extLst>
                </a:gridCol>
              </a:tblGrid>
              <a:tr h="180020">
                <a:tc>
                  <a:txBody>
                    <a:bodyPr/>
                    <a:lstStyle/>
                    <a:p>
                      <a:pPr lvl="0"/>
                      <a:r>
                        <a:rPr lang="en-CA" sz="1200" b="1" kern="1200" spc="-3" dirty="0">
                          <a:solidFill>
                            <a:prstClr val="black"/>
                          </a:solidFill>
                          <a:latin typeface="+mn-lt"/>
                          <a:ea typeface="+mn-ea"/>
                          <a:cs typeface="Calibri"/>
                        </a:rPr>
                        <a:t>10- </a:t>
                      </a:r>
                      <a:r>
                        <a:rPr lang="en-CA" sz="1200" b="1" kern="1200" spc="-3" dirty="0" err="1">
                          <a:solidFill>
                            <a:prstClr val="black"/>
                          </a:solidFill>
                          <a:latin typeface="+mn-lt"/>
                          <a:ea typeface="+mn-ea"/>
                          <a:cs typeface="Calibri"/>
                        </a:rPr>
                        <a:t>Permettre</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l’interopérabilité</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en-CA" sz="1000" b="0" i="0" u="none" strike="noStrike" kern="1200" cap="none" spc="0" normalizeH="0" baseline="0">
                          <a:ln>
                            <a:noFill/>
                          </a:ln>
                          <a:solidFill>
                            <a:prstClr val="black"/>
                          </a:solidFill>
                          <a:effectLst/>
                          <a:uLnTx/>
                          <a:uFillTx/>
                          <a:latin typeface="+mn-lt"/>
                          <a:ea typeface="+mn-ea"/>
                          <a:cs typeface="Calibri"/>
                        </a:rPr>
                        <a:t>Exposer toutes les fonctionnalités en tant que services</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kumimoji="0" lang="en-US" sz="1000" b="0" i="0" u="none" strike="noStrike" kern="1200" cap="none" spc="0" normalizeH="0" baseline="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en-CA" sz="1000" b="0" i="0" u="none" strike="noStrike" kern="1200" cap="none" spc="0" normalizeH="0" baseline="0">
                          <a:ln>
                            <a:noFill/>
                          </a:ln>
                          <a:solidFill>
                            <a:prstClr val="black"/>
                          </a:solidFill>
                          <a:effectLst/>
                          <a:uLnTx/>
                          <a:uFillTx/>
                          <a:latin typeface="+mn-lt"/>
                          <a:ea typeface="+mn-ea"/>
                          <a:cs typeface="Calibri"/>
                        </a:rPr>
                        <a:t>Utiliser des microservices axés sur les capacités de l’organisation. Étendre chaque service à une seule finalité.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err="1">
                          <a:ln>
                            <a:noFill/>
                          </a:ln>
                          <a:solidFill>
                            <a:prstClr val="black"/>
                          </a:solidFill>
                          <a:effectLst/>
                          <a:uLnTx/>
                          <a:uFillTx/>
                          <a:latin typeface="+mn-lt"/>
                          <a:ea typeface="+mn-ea"/>
                          <a:cs typeface="Calibri"/>
                        </a:rPr>
                        <a:t>Exécuter</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chaque</a:t>
                      </a:r>
                      <a:r>
                        <a:rPr kumimoji="0" lang="en-CA" sz="1000" b="0" i="0" u="none" strike="noStrike" kern="1200" cap="none" spc="0" normalizeH="0" baseline="0" dirty="0">
                          <a:ln>
                            <a:noFill/>
                          </a:ln>
                          <a:solidFill>
                            <a:prstClr val="black"/>
                          </a:solidFill>
                          <a:effectLst/>
                          <a:uLnTx/>
                          <a:uFillTx/>
                          <a:latin typeface="+mn-lt"/>
                          <a:ea typeface="+mn-ea"/>
                          <a:cs typeface="Calibri"/>
                        </a:rPr>
                        <a:t> service de TI dans son </a:t>
                      </a:r>
                      <a:r>
                        <a:rPr kumimoji="0" lang="en-CA" sz="1000" b="0" i="0" u="none" strike="noStrike" kern="1200" cap="none" spc="0" normalizeH="0" baseline="0" dirty="0" err="1">
                          <a:ln>
                            <a:noFill/>
                          </a:ln>
                          <a:solidFill>
                            <a:prstClr val="black"/>
                          </a:solidFill>
                          <a:effectLst/>
                          <a:uLnTx/>
                          <a:uFillTx/>
                          <a:latin typeface="+mn-lt"/>
                          <a:ea typeface="+mn-ea"/>
                          <a:cs typeface="Calibri"/>
                        </a:rPr>
                        <a:t>propre</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processus</a:t>
                      </a:r>
                      <a:r>
                        <a:rPr kumimoji="0" lang="en-CA" sz="1000" b="0" i="0" u="none" strike="noStrike" kern="1200" cap="none" spc="0" normalizeH="0" baseline="0" dirty="0">
                          <a:ln>
                            <a:noFill/>
                          </a:ln>
                          <a:solidFill>
                            <a:prstClr val="black"/>
                          </a:solidFill>
                          <a:effectLst/>
                          <a:uLnTx/>
                          <a:uFillTx/>
                          <a:latin typeface="+mn-lt"/>
                          <a:ea typeface="+mn-ea"/>
                          <a:cs typeface="Calibri"/>
                        </a:rPr>
                        <a:t> et le faire </a:t>
                      </a:r>
                      <a:r>
                        <a:rPr kumimoji="0" lang="en-CA" sz="1000" b="0" i="0" u="none" strike="noStrike" kern="1200" cap="none" spc="0" normalizeH="0" baseline="0" dirty="0" err="1">
                          <a:ln>
                            <a:noFill/>
                          </a:ln>
                          <a:solidFill>
                            <a:prstClr val="black"/>
                          </a:solidFill>
                          <a:effectLst/>
                          <a:uLnTx/>
                          <a:uFillTx/>
                          <a:latin typeface="+mn-lt"/>
                          <a:ea typeface="+mn-ea"/>
                          <a:cs typeface="Calibri"/>
                        </a:rPr>
                        <a:t>communiquer</a:t>
                      </a:r>
                      <a:r>
                        <a:rPr kumimoji="0" lang="en-CA" sz="1000" b="0" i="0" u="none" strike="noStrike" kern="1200" cap="none" spc="0" normalizeH="0" baseline="0" dirty="0">
                          <a:ln>
                            <a:noFill/>
                          </a:ln>
                          <a:solidFill>
                            <a:prstClr val="black"/>
                          </a:solidFill>
                          <a:effectLst/>
                          <a:uLnTx/>
                          <a:uFillTx/>
                          <a:latin typeface="+mn-lt"/>
                          <a:ea typeface="+mn-ea"/>
                          <a:cs typeface="Calibri"/>
                        </a:rPr>
                        <a:t> avec </a:t>
                      </a:r>
                      <a:r>
                        <a:rPr kumimoji="0" lang="en-CA" sz="1000" b="0" i="0" u="none" strike="noStrike" kern="1200" cap="none" spc="0" normalizeH="0" baseline="0" dirty="0" err="1">
                          <a:ln>
                            <a:noFill/>
                          </a:ln>
                          <a:solidFill>
                            <a:prstClr val="black"/>
                          </a:solidFill>
                          <a:effectLst/>
                          <a:uLnTx/>
                          <a:uFillTx/>
                          <a:latin typeface="+mn-lt"/>
                          <a:ea typeface="+mn-ea"/>
                          <a:cs typeface="Calibri"/>
                        </a:rPr>
                        <a:t>d’autres</a:t>
                      </a:r>
                      <a:r>
                        <a:rPr kumimoji="0" lang="en-CA" sz="1000" b="0" i="0" u="none" strike="noStrike" kern="1200" cap="none" spc="0" normalizeH="0" baseline="0" dirty="0">
                          <a:ln>
                            <a:noFill/>
                          </a:ln>
                          <a:solidFill>
                            <a:prstClr val="black"/>
                          </a:solidFill>
                          <a:effectLst/>
                          <a:uLnTx/>
                          <a:uFillTx/>
                          <a:latin typeface="+mn-lt"/>
                          <a:ea typeface="+mn-ea"/>
                          <a:cs typeface="Calibri"/>
                        </a:rPr>
                        <a:t> services de TI par </a:t>
                      </a:r>
                      <a:r>
                        <a:rPr kumimoji="0" lang="en-CA" sz="1000" b="0" i="0" u="none" strike="noStrike" kern="1200" cap="none" spc="0" normalizeH="0" baseline="0" dirty="0" err="1">
                          <a:ln>
                            <a:noFill/>
                          </a:ln>
                          <a:solidFill>
                            <a:prstClr val="black"/>
                          </a:solidFill>
                          <a:effectLst/>
                          <a:uLnTx/>
                          <a:uFillTx/>
                          <a:latin typeface="+mn-lt"/>
                          <a:ea typeface="+mn-ea"/>
                          <a:cs typeface="Calibri"/>
                        </a:rPr>
                        <a:t>une</a:t>
                      </a:r>
                      <a:r>
                        <a:rPr kumimoji="0" lang="en-CA" sz="1000" b="0" i="0" u="none" strike="noStrike" kern="1200" cap="none" spc="0" normalizeH="0" baseline="0" dirty="0">
                          <a:ln>
                            <a:noFill/>
                          </a:ln>
                          <a:solidFill>
                            <a:prstClr val="black"/>
                          </a:solidFill>
                          <a:effectLst/>
                          <a:uLnTx/>
                          <a:uFillTx/>
                          <a:latin typeface="+mn-lt"/>
                          <a:ea typeface="+mn-ea"/>
                          <a:cs typeface="Calibri"/>
                        </a:rPr>
                        <a:t> interface bien </a:t>
                      </a:r>
                      <a:r>
                        <a:rPr kumimoji="0" lang="en-CA" sz="1000" b="0" i="0" u="none" strike="noStrike" kern="1200" cap="none" spc="0" normalizeH="0" baseline="0" dirty="0" err="1">
                          <a:ln>
                            <a:noFill/>
                          </a:ln>
                          <a:solidFill>
                            <a:prstClr val="black"/>
                          </a:solidFill>
                          <a:effectLst/>
                          <a:uLnTx/>
                          <a:uFillTx/>
                          <a:latin typeface="+mn-lt"/>
                          <a:ea typeface="+mn-ea"/>
                          <a:cs typeface="Calibri"/>
                        </a:rPr>
                        <a:t>définie</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telle</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qu’une</a:t>
                      </a:r>
                      <a:r>
                        <a:rPr kumimoji="0" lang="en-CA" sz="1000" b="0" i="0" u="none" strike="noStrike" kern="1200" cap="none" spc="0" normalizeH="0" baseline="0" dirty="0">
                          <a:ln>
                            <a:noFill/>
                          </a:ln>
                          <a:solidFill>
                            <a:prstClr val="black"/>
                          </a:solidFill>
                          <a:effectLst/>
                          <a:uLnTx/>
                          <a:uFillTx/>
                          <a:latin typeface="+mn-lt"/>
                          <a:ea typeface="+mn-ea"/>
                          <a:cs typeface="Calibri"/>
                        </a:rPr>
                        <a:t> interface de </a:t>
                      </a:r>
                      <a:r>
                        <a:rPr kumimoji="0" lang="en-CA" sz="1000" b="0" i="0" u="none" strike="noStrike" kern="1200" cap="none" spc="0" normalizeH="0" baseline="0" dirty="0" err="1">
                          <a:ln>
                            <a:noFill/>
                          </a:ln>
                          <a:solidFill>
                            <a:prstClr val="black"/>
                          </a:solidFill>
                          <a:effectLst/>
                          <a:uLnTx/>
                          <a:uFillTx/>
                          <a:latin typeface="+mn-lt"/>
                          <a:ea typeface="+mn-ea"/>
                          <a:cs typeface="Calibri"/>
                        </a:rPr>
                        <a:t>programmation</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d’application</a:t>
                      </a:r>
                      <a:r>
                        <a:rPr kumimoji="0" lang="en-CA" sz="1000" b="0" i="0" u="none" strike="noStrike" kern="1200" cap="none" spc="0" normalizeH="0" baseline="0" dirty="0">
                          <a:ln>
                            <a:noFill/>
                          </a:ln>
                          <a:solidFill>
                            <a:prstClr val="black"/>
                          </a:solidFill>
                          <a:effectLst/>
                          <a:uLnTx/>
                          <a:uFillTx/>
                          <a:latin typeface="+mn-lt"/>
                          <a:ea typeface="+mn-ea"/>
                          <a:cs typeface="Calibri"/>
                        </a:rPr>
                        <a:t> (API) HTTPS, </a:t>
                      </a:r>
                      <a:r>
                        <a:rPr kumimoji="0" lang="en-CA" sz="1000" b="0" i="0" u="none" strike="noStrike" kern="1200" cap="none" spc="0" normalizeH="0" baseline="0" dirty="0" err="1">
                          <a:ln>
                            <a:noFill/>
                          </a:ln>
                          <a:solidFill>
                            <a:prstClr val="black"/>
                          </a:solidFill>
                          <a:effectLst/>
                          <a:uLnTx/>
                          <a:uFillTx/>
                          <a:latin typeface="+mn-lt"/>
                          <a:ea typeface="+mn-ea"/>
                          <a:cs typeface="Calibri"/>
                        </a:rPr>
                        <a:t>conformément</a:t>
                      </a:r>
                      <a:r>
                        <a:rPr kumimoji="0" lang="en-CA" sz="1000" b="0" i="0" u="none" strike="noStrike" kern="1200" cap="none" spc="0" normalizeH="0" baseline="0" dirty="0">
                          <a:ln>
                            <a:noFill/>
                          </a:ln>
                          <a:solidFill>
                            <a:prstClr val="black"/>
                          </a:solidFill>
                          <a:effectLst/>
                          <a:uLnTx/>
                          <a:uFillTx/>
                          <a:latin typeface="+mn-lt"/>
                          <a:ea typeface="+mn-ea"/>
                          <a:cs typeface="Calibri"/>
                        </a:rPr>
                        <a:t> à </a:t>
                      </a:r>
                      <a:r>
                        <a:rPr kumimoji="0" lang="en-CA" sz="1000" b="0" i="0" u="none" strike="noStrike" kern="1200" cap="none" spc="0" normalizeH="0" baseline="0" dirty="0" err="1">
                          <a:ln>
                            <a:noFill/>
                          </a:ln>
                          <a:solidFill>
                            <a:prstClr val="black"/>
                          </a:solidFill>
                          <a:effectLst/>
                          <a:uLnTx/>
                          <a:uFillTx/>
                          <a:latin typeface="+mn-lt"/>
                          <a:ea typeface="+mn-ea"/>
                          <a:cs typeface="Calibri"/>
                        </a:rPr>
                        <a:t>l’annexe</a:t>
                      </a:r>
                      <a:r>
                        <a:rPr kumimoji="0" lang="en-CA" sz="1000" b="0" i="0" u="none" strike="noStrike" kern="1200" cap="none" spc="0" normalizeH="0" baseline="0" dirty="0">
                          <a:ln>
                            <a:noFill/>
                          </a:ln>
                          <a:solidFill>
                            <a:prstClr val="black"/>
                          </a:solidFill>
                          <a:effectLst/>
                          <a:uLnTx/>
                          <a:uFillTx/>
                          <a:latin typeface="+mn-lt"/>
                          <a:ea typeface="+mn-ea"/>
                          <a:cs typeface="Calibri"/>
                        </a:rPr>
                        <a:t> D, </a:t>
                      </a:r>
                      <a:r>
                        <a:rPr kumimoji="0" lang="en-CA" sz="1000" b="0" i="0" u="none" strike="noStrike" kern="1200" cap="none" spc="0" normalizeH="0" baseline="0" dirty="0" err="1">
                          <a:ln>
                            <a:noFill/>
                          </a:ln>
                          <a:solidFill>
                            <a:prstClr val="black"/>
                          </a:solidFill>
                          <a:effectLst/>
                          <a:uLnTx/>
                          <a:uFillTx/>
                          <a:latin typeface="+mn-lt"/>
                          <a:ea typeface="+mn-ea"/>
                          <a:cs typeface="Calibri"/>
                        </a:rPr>
                        <a:t>Procédures</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obligatoires</a:t>
                      </a:r>
                      <a:r>
                        <a:rPr kumimoji="0" lang="en-CA" sz="1000" b="0" i="0" u="none" strike="noStrike" kern="1200" cap="none" spc="0" normalizeH="0" baseline="0" dirty="0">
                          <a:ln>
                            <a:noFill/>
                          </a:ln>
                          <a:solidFill>
                            <a:prstClr val="black"/>
                          </a:solidFill>
                          <a:effectLst/>
                          <a:uLnTx/>
                          <a:uFillTx/>
                          <a:latin typeface="+mn-lt"/>
                          <a:ea typeface="+mn-ea"/>
                          <a:cs typeface="Calibri"/>
                        </a:rPr>
                        <a:t> pour les interfaces de </a:t>
                      </a:r>
                      <a:r>
                        <a:rPr kumimoji="0" lang="en-CA" sz="1000" b="0" i="0" u="none" strike="noStrike" kern="1200" cap="none" spc="0" normalizeH="0" baseline="0" dirty="0" err="1">
                          <a:ln>
                            <a:noFill/>
                          </a:ln>
                          <a:solidFill>
                            <a:prstClr val="black"/>
                          </a:solidFill>
                          <a:effectLst/>
                          <a:uLnTx/>
                          <a:uFillTx/>
                          <a:latin typeface="+mn-lt"/>
                          <a:ea typeface="+mn-ea"/>
                          <a:cs typeface="Calibri"/>
                        </a:rPr>
                        <a:t>programmation</a:t>
                      </a:r>
                      <a:r>
                        <a:rPr kumimoji="0" lang="en-CA" sz="1000" b="0" i="0" u="none" strike="noStrike" kern="1200" cap="none" spc="0" normalizeH="0" baseline="0" dirty="0">
                          <a:ln>
                            <a:noFill/>
                          </a:ln>
                          <a:solidFill>
                            <a:prstClr val="black"/>
                          </a:solidFill>
                          <a:effectLst/>
                          <a:uLnTx/>
                          <a:uFillTx/>
                          <a:latin typeface="+mn-lt"/>
                          <a:ea typeface="+mn-ea"/>
                          <a:cs typeface="Calibri"/>
                        </a:rPr>
                        <a:t> </a:t>
                      </a:r>
                      <a:r>
                        <a:rPr kumimoji="0" lang="en-CA" sz="1000" b="0" i="0" u="none" strike="noStrike" kern="1200" cap="none" spc="0" normalizeH="0" baseline="0" dirty="0" err="1">
                          <a:ln>
                            <a:noFill/>
                          </a:ln>
                          <a:solidFill>
                            <a:prstClr val="black"/>
                          </a:solidFill>
                          <a:effectLst/>
                          <a:uLnTx/>
                          <a:uFillTx/>
                          <a:latin typeface="+mn-lt"/>
                          <a:ea typeface="+mn-ea"/>
                          <a:cs typeface="Calibri"/>
                        </a:rPr>
                        <a:t>d’application</a:t>
                      </a:r>
                      <a:r>
                        <a:rPr kumimoji="0" lang="en-CA" sz="1000" b="0" i="0" u="none" strike="noStrike" kern="1200" cap="none" spc="0" normalizeH="0" baseline="0" dirty="0">
                          <a:ln>
                            <a:noFill/>
                          </a:ln>
                          <a:solidFill>
                            <a:prstClr val="black"/>
                          </a:solidFill>
                          <a:effectLst/>
                          <a:uLnTx/>
                          <a:uFillTx/>
                          <a:latin typeface="+mn-lt"/>
                          <a:ea typeface="+mn-ea"/>
                          <a:cs typeface="Calibri"/>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en-CA" sz="1000" b="0" i="0" u="none" strike="noStrike" kern="1200" cap="none" spc="0" normalizeH="0" baseline="0">
                          <a:ln>
                            <a:noFill/>
                          </a:ln>
                          <a:solidFill>
                            <a:prstClr val="black"/>
                          </a:solidFill>
                          <a:effectLst/>
                          <a:uLnTx/>
                          <a:uFillTx/>
                          <a:latin typeface="+mn-lt"/>
                          <a:ea typeface="+mn-ea"/>
                          <a:cs typeface="Calibri"/>
                        </a:rPr>
                        <a:t>Exécuter des applications dans des conteneurs.</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kumimoji="0" lang="en-US" sz="10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en-CA" sz="1000" b="0" i="0" u="none" strike="noStrike" kern="1200" cap="none" spc="0" normalizeH="0" baseline="0">
                          <a:ln>
                            <a:noFill/>
                          </a:ln>
                          <a:solidFill>
                            <a:prstClr val="black"/>
                          </a:solidFill>
                          <a:effectLst/>
                          <a:uLnTx/>
                          <a:uFillTx/>
                          <a:latin typeface="+mn-lt"/>
                          <a:ea typeface="+mn-ea"/>
                          <a:cs typeface="Calibri"/>
                        </a:rPr>
                        <a:t>Tirer parti de la plateforme d’échange numérique du GC pour les composants tels que l’API Store, la messagerie et le bus de service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custDataLst>
              <p:tags r:id="rId4"/>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9" name="Picture 8"/>
          <p:cNvPicPr>
            <a:picLocks noChangeAspect="1"/>
          </p:cNvPicPr>
          <p:nvPr>
            <p:custDataLst>
              <p:tags r:id="rId5"/>
            </p:custDataLst>
          </p:nvPr>
        </p:nvPicPr>
        <p:blipFill>
          <a:blip r:embed="rId10"/>
          <a:stretch>
            <a:fillRect/>
          </a:stretch>
        </p:blipFill>
        <p:spPr>
          <a:xfrm>
            <a:off x="8276811" y="249556"/>
            <a:ext cx="674306" cy="789672"/>
          </a:xfrm>
          <a:prstGeom prst="rect">
            <a:avLst/>
          </a:prstGeom>
        </p:spPr>
      </p:pic>
      <p:sp>
        <p:nvSpPr>
          <p:cNvPr id="12" name="object 46"/>
          <p:cNvSpPr txBox="1">
            <a:spLocks noGrp="1"/>
          </p:cNvSpPr>
          <p:nvPr>
            <p:ph type="title"/>
            <p:custDataLst>
              <p:tags r:id="rId6"/>
            </p:custDataLst>
          </p:nvPr>
        </p:nvSpPr>
        <p:spPr>
          <a:xfrm>
            <a:off x="551448" y="-1653"/>
            <a:ext cx="6493354" cy="854293"/>
          </a:xfrm>
          <a:prstGeom prst="rect">
            <a:avLst/>
          </a:prstGeom>
        </p:spPr>
        <p:txBody>
          <a:bodyPr vert="horz" wrap="square" lIns="0" tIns="0" rIns="0" bIns="0" rtlCol="0">
            <a:spAutoFit/>
          </a:bodyPr>
          <a:lstStyle/>
          <a:p>
            <a:pPr marL="7470"/>
            <a:r>
              <a:rPr lang="fr-CA" b="1" dirty="0"/>
              <a:t>Conformité </a:t>
            </a:r>
            <a:r>
              <a:rPr lang="fr-CA" b="1" noProof="0" dirty="0"/>
              <a:t>des APPLICATIONS</a:t>
            </a:r>
            <a:br>
              <a:rPr lang="fr-CA" b="1" noProof="0" dirty="0"/>
            </a:br>
            <a:r>
              <a:rPr lang="fr-CA" noProof="0" dirty="0"/>
              <a:t>Normes architecturales du GC</a:t>
            </a:r>
          </a:p>
        </p:txBody>
      </p:sp>
      <p:graphicFrame>
        <p:nvGraphicFramePr>
          <p:cNvPr id="10" name="Table 9"/>
          <p:cNvGraphicFramePr>
            <a:graphicFrameLocks noGrp="1"/>
          </p:cNvGraphicFramePr>
          <p:nvPr>
            <p:custDataLst>
              <p:tags r:id="rId7"/>
            </p:custDataLst>
            <p:extLst>
              <p:ext uri="{D42A27DB-BD31-4B8C-83A1-F6EECF244321}">
                <p14:modId xmlns:p14="http://schemas.microsoft.com/office/powerpoint/2010/main" val="324343296"/>
              </p:ext>
            </p:extLst>
          </p:nvPr>
        </p:nvGraphicFramePr>
        <p:xfrm>
          <a:off x="551448" y="1628800"/>
          <a:ext cx="7987044" cy="2103120"/>
        </p:xfrm>
        <a:graphic>
          <a:graphicData uri="http://schemas.openxmlformats.org/drawingml/2006/table">
            <a:tbl>
              <a:tblPr>
                <a:tableStyleId>{5C22544A-7EE6-4342-B048-85BDC9FD1C3A}</a:tableStyleId>
              </a:tblPr>
              <a:tblGrid>
                <a:gridCol w="4128564">
                  <a:extLst>
                    <a:ext uri="{9D8B030D-6E8A-4147-A177-3AD203B41FA5}">
                      <a16:colId xmlns="" xmlns:a16="http://schemas.microsoft.com/office/drawing/2014/main" val="20000"/>
                    </a:ext>
                  </a:extLst>
                </a:gridCol>
                <a:gridCol w="3858480">
                  <a:extLst>
                    <a:ext uri="{9D8B030D-6E8A-4147-A177-3AD203B41FA5}">
                      <a16:colId xmlns="" xmlns:a16="http://schemas.microsoft.com/office/drawing/2014/main" val="20001"/>
                    </a:ext>
                  </a:extLst>
                </a:gridCol>
              </a:tblGrid>
              <a:tr h="0">
                <a:tc>
                  <a:txBody>
                    <a:bodyPr/>
                    <a:lstStyle/>
                    <a:p>
                      <a:pPr marL="19628">
                        <a:tabLst>
                          <a:tab pos="228600" algn="l"/>
                        </a:tabLst>
                      </a:pPr>
                      <a:r>
                        <a:rPr lang="en-CA" sz="1200" b="1" kern="1200" spc="-3" dirty="0">
                          <a:solidFill>
                            <a:prstClr val="black"/>
                          </a:solidFill>
                          <a:latin typeface="+mn-lt"/>
                          <a:ea typeface="+mn-ea"/>
                          <a:cs typeface="Calibri"/>
                        </a:rPr>
                        <a:t>9 – Optimiser la </a:t>
                      </a:r>
                      <a:r>
                        <a:rPr lang="en-CA" sz="1200" b="1" kern="1200" spc="-3" dirty="0" err="1">
                          <a:solidFill>
                            <a:prstClr val="black"/>
                          </a:solidFill>
                          <a:latin typeface="+mn-lt"/>
                          <a:ea typeface="+mn-ea"/>
                          <a:cs typeface="Calibri"/>
                        </a:rPr>
                        <a:t>réutilisation</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b="0" kern="1200" spc="-3" noProof="0">
                          <a:solidFill>
                            <a:prstClr val="black"/>
                          </a:solidFill>
                          <a:latin typeface="+mn-lt"/>
                          <a:ea typeface="+mn-ea"/>
                          <a:cs typeface="Calibri"/>
                        </a:rPr>
                        <a:t>Exploiter et réutiliser les solutions, composantes et processus existants.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0192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en-CA" sz="1000" b="0" kern="1200" spc="-3" noProof="0">
                          <a:solidFill>
                            <a:prstClr val="black"/>
                          </a:solidFill>
                          <a:latin typeface="+mn-lt"/>
                          <a:ea typeface="+mn-ea"/>
                          <a:cs typeface="Calibri"/>
                        </a:rPr>
                        <a:t>Choisir des solutions d’organisation et de grappe plutôt que des solutions propres à un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4104">
                <a:tc>
                  <a:txBody>
                    <a:bodyPr/>
                    <a:lstStyle/>
                    <a:p>
                      <a:pPr marL="168275" marR="0" lvl="1" indent="-168275"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68275" algn="l"/>
                        </a:tabLst>
                        <a:defRPr/>
                      </a:pPr>
                      <a:r>
                        <a:rPr kumimoji="0" lang="en-CA" sz="1000" b="0" i="0" u="none" strike="noStrike" kern="1200" cap="none" spc="0" normalizeH="0" baseline="0" noProof="0">
                          <a:ln>
                            <a:noFill/>
                          </a:ln>
                          <a:solidFill>
                            <a:prstClr val="black"/>
                          </a:solidFill>
                          <a:effectLst/>
                          <a:uLnTx/>
                          <a:uFillTx/>
                          <a:latin typeface="+mn-lt"/>
                          <a:ea typeface="+mn-ea"/>
                          <a:cs typeface="Calibri"/>
                        </a:rPr>
                        <a:t>Réaliser la simplification en réduisant au minimum la duplication des composants et en adhérant aux normes pertinentes.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1829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en-US" sz="1000" b="0" i="0" u="none" strike="noStrike" kern="1200" cap="none" spc="0" normalizeH="0" baseline="0" noProof="0">
                          <a:ln>
                            <a:noFill/>
                          </a:ln>
                          <a:solidFill>
                            <a:prstClr val="black"/>
                          </a:solidFill>
                          <a:effectLst/>
                          <a:uLnTx/>
                          <a:uFillTx/>
                          <a:latin typeface="+mn-lt"/>
                          <a:ea typeface="+mn-ea"/>
                          <a:cs typeface="Calibri"/>
                        </a:rPr>
                        <a:t>Informer le CEAI du GC au sujet des investissements et des innovations du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544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en-CA" sz="1000" b="0" i="0" u="none" strike="noStrike" kern="1200" cap="none" spc="0" normalizeH="0" baseline="0" noProof="0">
                          <a:ln>
                            <a:noFill/>
                          </a:ln>
                          <a:solidFill>
                            <a:prstClr val="black"/>
                          </a:solidFill>
                          <a:effectLst/>
                          <a:uLnTx/>
                          <a:uFillTx/>
                          <a:latin typeface="+mn-lt"/>
                          <a:ea typeface="+mn-ea"/>
                          <a:cs typeface="Calibri"/>
                        </a:rPr>
                        <a:t>Partager le code publiquement, s’il y a lieu, et si ce n’est pas le cas, le partager au sein du gouvernement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24</a:t>
            </a:fld>
            <a:endParaRPr lang="en-CA"/>
          </a:p>
        </p:txBody>
      </p:sp>
      <p:graphicFrame>
        <p:nvGraphicFramePr>
          <p:cNvPr id="8" name="Table 7"/>
          <p:cNvGraphicFramePr>
            <a:graphicFrameLocks noGrp="1"/>
          </p:cNvGraphicFramePr>
          <p:nvPr>
            <p:custDataLst>
              <p:tags r:id="rId2"/>
            </p:custDataLst>
            <p:extLst>
              <p:ext uri="{D42A27DB-BD31-4B8C-83A1-F6EECF244321}">
                <p14:modId xmlns:p14="http://schemas.microsoft.com/office/powerpoint/2010/main" val="1580272904"/>
              </p:ext>
            </p:extLst>
          </p:nvPr>
        </p:nvGraphicFramePr>
        <p:xfrm>
          <a:off x="551448" y="1661160"/>
          <a:ext cx="7987044" cy="176784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114300" indent="-114300">
                        <a:tabLst>
                          <a:tab pos="114300" algn="l"/>
                        </a:tabLst>
                      </a:pPr>
                      <a:r>
                        <a:rPr lang="en-CA" sz="1200" b="1" kern="1200" spc="-3" dirty="0">
                          <a:solidFill>
                            <a:prstClr val="black"/>
                          </a:solidFill>
                          <a:latin typeface="+mn-lt"/>
                          <a:ea typeface="+mn-ea"/>
                          <a:cs typeface="Calibri"/>
                        </a:rPr>
                        <a:t>11 – </a:t>
                      </a:r>
                      <a:r>
                        <a:rPr lang="en-CA" sz="1200" b="1" kern="1200" spc="-3" dirty="0" err="1">
                          <a:solidFill>
                            <a:prstClr val="black"/>
                          </a:solidFill>
                          <a:latin typeface="+mn-lt"/>
                          <a:ea typeface="+mn-ea"/>
                          <a:cs typeface="Calibri"/>
                        </a:rPr>
                        <a:t>Utiliser</a:t>
                      </a:r>
                      <a:r>
                        <a:rPr lang="en-CA" sz="1200" b="1" kern="1200" spc="-3" dirty="0">
                          <a:solidFill>
                            <a:prstClr val="black"/>
                          </a:solidFill>
                          <a:latin typeface="+mn-lt"/>
                          <a:ea typeface="+mn-ea"/>
                          <a:cs typeface="Calibri"/>
                        </a:rPr>
                        <a:t> </a:t>
                      </a:r>
                      <a:r>
                        <a:rPr lang="en-CA" sz="1200" b="1" kern="1200" spc="-3" dirty="0" err="1">
                          <a:solidFill>
                            <a:prstClr val="black"/>
                          </a:solidFill>
                          <a:latin typeface="+mn-lt"/>
                          <a:ea typeface="+mn-ea"/>
                          <a:cs typeface="Calibri"/>
                        </a:rPr>
                        <a:t>d’abord</a:t>
                      </a:r>
                      <a:r>
                        <a:rPr lang="en-CA" sz="1200" b="1" kern="1200" spc="-3" dirty="0">
                          <a:solidFill>
                            <a:prstClr val="black"/>
                          </a:solidFill>
                          <a:latin typeface="+mn-lt"/>
                          <a:ea typeface="+mn-ea"/>
                          <a:cs typeface="Calibri"/>
                        </a:rPr>
                        <a:t> le </a:t>
                      </a:r>
                      <a:r>
                        <a:rPr lang="en-CA" sz="1200" b="1" kern="1200" spc="-3" dirty="0" err="1">
                          <a:solidFill>
                            <a:prstClr val="black"/>
                          </a:solidFill>
                          <a:latin typeface="+mn-lt"/>
                          <a:ea typeface="+mn-ea"/>
                          <a:cs typeface="Calibri"/>
                        </a:rPr>
                        <a:t>nuage</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51676">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kern="1200" dirty="0">
                          <a:solidFill>
                            <a:schemeClr val="dk1"/>
                          </a:solidFill>
                          <a:latin typeface="+mn-lt"/>
                          <a:ea typeface="+mn-ea"/>
                          <a:cs typeface="Calibri"/>
                        </a:rPr>
                        <a:t>Appliquer </a:t>
                      </a:r>
                      <a:r>
                        <a:rPr lang="en-US" sz="1000" kern="1200" dirty="0" err="1">
                          <a:solidFill>
                            <a:schemeClr val="dk1"/>
                          </a:solidFill>
                          <a:latin typeface="+mn-lt"/>
                          <a:ea typeface="+mn-ea"/>
                          <a:cs typeface="Calibri"/>
                        </a:rPr>
                        <a:t>cet</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ordre</a:t>
                      </a:r>
                      <a:r>
                        <a:rPr lang="en-US" sz="1000" kern="1200" dirty="0">
                          <a:solidFill>
                            <a:schemeClr val="dk1"/>
                          </a:solidFill>
                          <a:latin typeface="+mn-lt"/>
                          <a:ea typeface="+mn-ea"/>
                          <a:cs typeface="Calibri"/>
                        </a:rPr>
                        <a:t> de </a:t>
                      </a:r>
                      <a:r>
                        <a:rPr lang="en-US" sz="1000" kern="1200" dirty="0" err="1">
                          <a:solidFill>
                            <a:schemeClr val="dk1"/>
                          </a:solidFill>
                          <a:latin typeface="+mn-lt"/>
                          <a:ea typeface="+mn-ea"/>
                          <a:cs typeface="Calibri"/>
                        </a:rPr>
                        <a:t>préférence</a:t>
                      </a:r>
                      <a:r>
                        <a:rPr lang="en-US" sz="1000" kern="1200" dirty="0">
                          <a:solidFill>
                            <a:schemeClr val="dk1"/>
                          </a:solidFill>
                          <a:latin typeface="+mn-lt"/>
                          <a:ea typeface="+mn-ea"/>
                          <a:cs typeface="Calibri"/>
                        </a:rPr>
                        <a:t> : le </a:t>
                      </a:r>
                      <a:r>
                        <a:rPr lang="en-US" sz="1000" kern="1200" dirty="0" err="1">
                          <a:solidFill>
                            <a:schemeClr val="dk1"/>
                          </a:solidFill>
                          <a:latin typeface="+mn-lt"/>
                          <a:ea typeface="+mn-ea"/>
                          <a:cs typeface="Calibri"/>
                        </a:rPr>
                        <a:t>logiciel</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comme</a:t>
                      </a:r>
                      <a:r>
                        <a:rPr lang="en-US" sz="1000" kern="1200" dirty="0">
                          <a:solidFill>
                            <a:schemeClr val="dk1"/>
                          </a:solidFill>
                          <a:latin typeface="+mn-lt"/>
                          <a:ea typeface="+mn-ea"/>
                          <a:cs typeface="Calibri"/>
                        </a:rPr>
                        <a:t> service (SaaS) </a:t>
                      </a:r>
                      <a:r>
                        <a:rPr lang="en-US" sz="1000" kern="1200" dirty="0" err="1">
                          <a:solidFill>
                            <a:schemeClr val="dk1"/>
                          </a:solidFill>
                          <a:latin typeface="+mn-lt"/>
                          <a:ea typeface="+mn-ea"/>
                          <a:cs typeface="Calibri"/>
                        </a:rPr>
                        <a:t>d’abord</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puis</a:t>
                      </a:r>
                      <a:r>
                        <a:rPr lang="en-US" sz="1000" kern="1200" dirty="0">
                          <a:solidFill>
                            <a:schemeClr val="dk1"/>
                          </a:solidFill>
                          <a:latin typeface="+mn-lt"/>
                          <a:ea typeface="+mn-ea"/>
                          <a:cs typeface="Calibri"/>
                        </a:rPr>
                        <a:t> la </a:t>
                      </a:r>
                      <a:r>
                        <a:rPr lang="en-US" sz="1000" kern="1200" dirty="0" err="1">
                          <a:solidFill>
                            <a:schemeClr val="dk1"/>
                          </a:solidFill>
                          <a:latin typeface="+mn-lt"/>
                          <a:ea typeface="+mn-ea"/>
                          <a:cs typeface="Calibri"/>
                        </a:rPr>
                        <a:t>plateforme</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comme</a:t>
                      </a:r>
                      <a:r>
                        <a:rPr lang="en-US" sz="1000" kern="1200" dirty="0">
                          <a:solidFill>
                            <a:schemeClr val="dk1"/>
                          </a:solidFill>
                          <a:latin typeface="+mn-lt"/>
                          <a:ea typeface="+mn-ea"/>
                          <a:cs typeface="Calibri"/>
                        </a:rPr>
                        <a:t> service (PaaS) et, </a:t>
                      </a:r>
                      <a:r>
                        <a:rPr lang="en-US" sz="1000" kern="1200" dirty="0" err="1">
                          <a:solidFill>
                            <a:schemeClr val="dk1"/>
                          </a:solidFill>
                          <a:latin typeface="+mn-lt"/>
                          <a:ea typeface="+mn-ea"/>
                          <a:cs typeface="Calibri"/>
                        </a:rPr>
                        <a:t>enfin</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l’infrastructure</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comme</a:t>
                      </a:r>
                      <a:r>
                        <a:rPr lang="en-US" sz="1000" kern="1200" dirty="0">
                          <a:solidFill>
                            <a:schemeClr val="dk1"/>
                          </a:solidFill>
                          <a:latin typeface="+mn-lt"/>
                          <a:ea typeface="+mn-ea"/>
                          <a:cs typeface="Calibri"/>
                        </a:rPr>
                        <a:t> service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89188">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kern="1200" dirty="0">
                          <a:solidFill>
                            <a:schemeClr val="dk1"/>
                          </a:solidFill>
                          <a:latin typeface="+mn-lt"/>
                          <a:ea typeface="+mn-ea"/>
                          <a:cs typeface="Calibri"/>
                        </a:rPr>
                        <a:t>Appliquer </a:t>
                      </a:r>
                      <a:r>
                        <a:rPr lang="en-US" sz="1000" kern="1200" dirty="0" err="1">
                          <a:solidFill>
                            <a:schemeClr val="dk1"/>
                          </a:solidFill>
                          <a:latin typeface="+mn-lt"/>
                          <a:ea typeface="+mn-ea"/>
                          <a:cs typeface="Calibri"/>
                        </a:rPr>
                        <a:t>cet</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ordre</a:t>
                      </a:r>
                      <a:r>
                        <a:rPr lang="en-US" sz="1000" kern="1200" dirty="0">
                          <a:solidFill>
                            <a:schemeClr val="dk1"/>
                          </a:solidFill>
                          <a:latin typeface="+mn-lt"/>
                          <a:ea typeface="+mn-ea"/>
                          <a:cs typeface="Calibri"/>
                        </a:rPr>
                        <a:t> de </a:t>
                      </a:r>
                      <a:r>
                        <a:rPr lang="en-US" sz="1000" kern="1200" dirty="0" err="1">
                          <a:solidFill>
                            <a:schemeClr val="dk1"/>
                          </a:solidFill>
                          <a:latin typeface="+mn-lt"/>
                          <a:ea typeface="+mn-ea"/>
                          <a:cs typeface="Calibri"/>
                        </a:rPr>
                        <a:t>préférence</a:t>
                      </a:r>
                      <a:r>
                        <a:rPr lang="en-US" sz="1000" kern="1200" dirty="0">
                          <a:solidFill>
                            <a:schemeClr val="dk1"/>
                          </a:solidFill>
                          <a:latin typeface="+mn-lt"/>
                          <a:ea typeface="+mn-ea"/>
                          <a:cs typeface="Calibri"/>
                        </a:rPr>
                        <a:t> :  le </a:t>
                      </a:r>
                      <a:r>
                        <a:rPr lang="en-US" sz="1000" kern="1200" dirty="0" err="1">
                          <a:solidFill>
                            <a:schemeClr val="dk1"/>
                          </a:solidFill>
                          <a:latin typeface="+mn-lt"/>
                          <a:ea typeface="+mn-ea"/>
                          <a:cs typeface="Calibri"/>
                        </a:rPr>
                        <a:t>nuage</a:t>
                      </a:r>
                      <a:r>
                        <a:rPr lang="en-US" sz="1000" kern="1200" dirty="0">
                          <a:solidFill>
                            <a:schemeClr val="dk1"/>
                          </a:solidFill>
                          <a:latin typeface="+mn-lt"/>
                          <a:ea typeface="+mn-ea"/>
                          <a:cs typeface="Calibri"/>
                        </a:rPr>
                        <a:t> public </a:t>
                      </a:r>
                      <a:r>
                        <a:rPr lang="en-US" sz="1000" kern="1200" dirty="0" err="1">
                          <a:solidFill>
                            <a:schemeClr val="dk1"/>
                          </a:solidFill>
                          <a:latin typeface="+mn-lt"/>
                          <a:ea typeface="+mn-ea"/>
                          <a:cs typeface="Calibri"/>
                        </a:rPr>
                        <a:t>d’abord</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puis</a:t>
                      </a:r>
                      <a:r>
                        <a:rPr lang="en-US" sz="1000" kern="1200" dirty="0">
                          <a:solidFill>
                            <a:schemeClr val="dk1"/>
                          </a:solidFill>
                          <a:latin typeface="+mn-lt"/>
                          <a:ea typeface="+mn-ea"/>
                          <a:cs typeface="Calibri"/>
                        </a:rPr>
                        <a:t> le </a:t>
                      </a:r>
                      <a:r>
                        <a:rPr lang="en-US" sz="1000" kern="1200" dirty="0" err="1">
                          <a:solidFill>
                            <a:schemeClr val="dk1"/>
                          </a:solidFill>
                          <a:latin typeface="+mn-lt"/>
                          <a:ea typeface="+mn-ea"/>
                          <a:cs typeface="Calibri"/>
                        </a:rPr>
                        <a:t>nuage</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hybride</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puis</a:t>
                      </a:r>
                      <a:r>
                        <a:rPr lang="en-US" sz="1000" kern="1200" dirty="0">
                          <a:solidFill>
                            <a:schemeClr val="dk1"/>
                          </a:solidFill>
                          <a:latin typeface="+mn-lt"/>
                          <a:ea typeface="+mn-ea"/>
                          <a:cs typeface="Calibri"/>
                        </a:rPr>
                        <a:t> le </a:t>
                      </a:r>
                      <a:r>
                        <a:rPr lang="en-US" sz="1000" kern="1200" dirty="0" err="1">
                          <a:solidFill>
                            <a:schemeClr val="dk1"/>
                          </a:solidFill>
                          <a:latin typeface="+mn-lt"/>
                          <a:ea typeface="+mn-ea"/>
                          <a:cs typeface="Calibri"/>
                        </a:rPr>
                        <a:t>nuage</a:t>
                      </a:r>
                      <a:r>
                        <a:rPr lang="en-US" sz="1000" kern="1200" dirty="0">
                          <a:solidFill>
                            <a:schemeClr val="dk1"/>
                          </a:solidFill>
                          <a:latin typeface="+mn-lt"/>
                          <a:ea typeface="+mn-ea"/>
                          <a:cs typeface="Calibri"/>
                        </a:rPr>
                        <a:t> </a:t>
                      </a:r>
                      <a:r>
                        <a:rPr lang="en-US" sz="1000" kern="1200" dirty="0" err="1">
                          <a:solidFill>
                            <a:schemeClr val="dk1"/>
                          </a:solidFill>
                          <a:latin typeface="+mn-lt"/>
                          <a:ea typeface="+mn-ea"/>
                          <a:cs typeface="Calibri"/>
                        </a:rPr>
                        <a:t>privé</a:t>
                      </a:r>
                      <a:r>
                        <a:rPr lang="en-US" sz="1000" kern="1200" dirty="0">
                          <a:solidFill>
                            <a:schemeClr val="dk1"/>
                          </a:solidFill>
                          <a:latin typeface="+mn-lt"/>
                          <a:ea typeface="+mn-ea"/>
                          <a:cs typeface="Calibri"/>
                        </a:rPr>
                        <a:t> et, </a:t>
                      </a:r>
                      <a:r>
                        <a:rPr lang="en-US" sz="1000" kern="1200" dirty="0" err="1">
                          <a:solidFill>
                            <a:schemeClr val="dk1"/>
                          </a:solidFill>
                          <a:latin typeface="+mn-lt"/>
                          <a:ea typeface="+mn-ea"/>
                          <a:cs typeface="Calibri"/>
                        </a:rPr>
                        <a:t>enfin</a:t>
                      </a:r>
                      <a:r>
                        <a:rPr lang="en-US" sz="1000" kern="1200" dirty="0">
                          <a:solidFill>
                            <a:schemeClr val="dk1"/>
                          </a:solidFill>
                          <a:latin typeface="+mn-lt"/>
                          <a:ea typeface="+mn-ea"/>
                          <a:cs typeface="Calibri"/>
                        </a:rPr>
                        <a:t>, les solutions sans </a:t>
                      </a:r>
                      <a:r>
                        <a:rPr lang="en-US" sz="1000" kern="1200" dirty="0" err="1">
                          <a:solidFill>
                            <a:schemeClr val="dk1"/>
                          </a:solidFill>
                          <a:latin typeface="+mn-lt"/>
                          <a:ea typeface="+mn-ea"/>
                          <a:cs typeface="Calibri"/>
                        </a:rPr>
                        <a:t>nuage</a:t>
                      </a:r>
                      <a:r>
                        <a:rPr lang="en-US" sz="1000" kern="1200" dirty="0">
                          <a:solidFill>
                            <a:schemeClr val="dk1"/>
                          </a:solidFill>
                          <a:latin typeface="+mn-lt"/>
                          <a:ea typeface="+mn-ea"/>
                          <a:cs typeface="Calibri"/>
                        </a:rPr>
                        <a:t> (sur site).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90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US" sz="1000" kern="1200">
                          <a:solidFill>
                            <a:schemeClr val="dk1"/>
                          </a:solidFill>
                          <a:latin typeface="+mn-lt"/>
                          <a:ea typeface="+mn-ea"/>
                          <a:cs typeface="Calibri"/>
                        </a:rPr>
                        <a:t>Concevoir la mobilité sur le nuage et élaborer une stratégie de sortie pour éviter l’immobilisation des fournisseurs.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1" name="Table 10"/>
          <p:cNvGraphicFramePr>
            <a:graphicFrameLocks noGrp="1"/>
          </p:cNvGraphicFramePr>
          <p:nvPr>
            <p:custDataLst>
              <p:tags r:id="rId3"/>
            </p:custDataLst>
            <p:extLst>
              <p:ext uri="{D42A27DB-BD31-4B8C-83A1-F6EECF244321}">
                <p14:modId xmlns:p14="http://schemas.microsoft.com/office/powerpoint/2010/main" val="1742548423"/>
              </p:ext>
            </p:extLst>
          </p:nvPr>
        </p:nvGraphicFramePr>
        <p:xfrm>
          <a:off x="551448" y="3753036"/>
          <a:ext cx="7987044" cy="20421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7470"/>
                      <a:r>
                        <a:rPr lang="en-CA" sz="1200" b="1" kern="1200" spc="-3" dirty="0">
                          <a:solidFill>
                            <a:prstClr val="black"/>
                          </a:solidFill>
                          <a:latin typeface="+mn-lt"/>
                          <a:ea typeface="+mn-ea"/>
                          <a:cs typeface="Calibri"/>
                        </a:rPr>
                        <a:t>12 – Conception pour le </a:t>
                      </a:r>
                      <a:r>
                        <a:rPr lang="en-CA" sz="1200" b="1" kern="1200" spc="-3" dirty="0" err="1">
                          <a:solidFill>
                            <a:prstClr val="black"/>
                          </a:solidFill>
                          <a:latin typeface="+mn-lt"/>
                          <a:ea typeface="+mn-ea"/>
                          <a:cs typeface="Calibri"/>
                        </a:rPr>
                        <a:t>rendement</a:t>
                      </a:r>
                      <a:r>
                        <a:rPr lang="en-CA" sz="1200" b="1" kern="1200" spc="-3" dirty="0">
                          <a:solidFill>
                            <a:prstClr val="black"/>
                          </a:solidFill>
                          <a:latin typeface="+mn-lt"/>
                          <a:ea typeface="+mn-ea"/>
                          <a:cs typeface="Calibri"/>
                        </a:rPr>
                        <a:t>, la </a:t>
                      </a:r>
                      <a:r>
                        <a:rPr lang="en-CA" sz="1200" b="1" kern="1200" spc="-3" dirty="0" err="1">
                          <a:solidFill>
                            <a:prstClr val="black"/>
                          </a:solidFill>
                          <a:latin typeface="+mn-lt"/>
                          <a:ea typeface="+mn-ea"/>
                          <a:cs typeface="Calibri"/>
                        </a:rPr>
                        <a:t>disponibilité</a:t>
                      </a:r>
                      <a:r>
                        <a:rPr lang="en-CA" sz="1200" b="1" kern="1200" spc="-3" dirty="0">
                          <a:solidFill>
                            <a:prstClr val="black"/>
                          </a:solidFill>
                          <a:latin typeface="+mn-lt"/>
                          <a:ea typeface="+mn-ea"/>
                          <a:cs typeface="Calibri"/>
                        </a:rPr>
                        <a:t> et </a:t>
                      </a:r>
                      <a:r>
                        <a:rPr lang="en-CA" sz="1200" b="1" kern="1200" spc="-3" dirty="0" err="1">
                          <a:solidFill>
                            <a:prstClr val="black"/>
                          </a:solidFill>
                          <a:latin typeface="+mn-lt"/>
                          <a:ea typeface="+mn-ea"/>
                          <a:cs typeface="Calibri"/>
                        </a:rPr>
                        <a:t>l’évolutivité</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35260">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Concevoir pour la résilience.</a:t>
                      </a:r>
                    </a:p>
                    <a:p>
                      <a:pPr marL="0" marR="7851" lvl="1" indent="0">
                        <a:buFont typeface="Wingdings" panose="05000000000000000000" pitchFamily="2" charset="2"/>
                        <a:buNone/>
                        <a:tabLst>
                          <a:tab pos="114300" algn="l"/>
                        </a:tabLst>
                      </a:pPr>
                      <a:endParaRPr lang="en-CA" sz="1000" kern="120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44780">
                <a:tc>
                  <a:txBody>
                    <a:bodyPr/>
                    <a:lstStyle/>
                    <a:p>
                      <a:pPr marL="171450" indent="-171450" fontAlgn="t">
                        <a:buFont typeface="Wingdings" panose="05000000000000000000" pitchFamily="2" charset="2"/>
                        <a:buChar char="q"/>
                      </a:pPr>
                      <a:r>
                        <a:rPr lang="en-CA" sz="1000" kern="1200">
                          <a:solidFill>
                            <a:schemeClr val="dk1"/>
                          </a:solidFill>
                          <a:latin typeface="+mn-lt"/>
                          <a:ea typeface="+mn-ea"/>
                          <a:cs typeface="Calibri"/>
                        </a:rPr>
                        <a:t>S’assurer que les temps de réponse répondent aux besoins des utilisateurs et que les services essentiels sont très accessibles.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endParaRPr lang="en-US" sz="100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99292">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Prendre en charge des déploiements sans temps d’arrêt pour la maintenance planifiée et non planifiée.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a:solidFill>
                            <a:prstClr val="black"/>
                          </a:solidFill>
                          <a:cs typeface="Calibri"/>
                        </a:rPr>
                        <a:t> </a:t>
                      </a:r>
                      <a:endParaRPr lang="en-US" sz="100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090">
                <a:tc>
                  <a:txBody>
                    <a:bodyPr/>
                    <a:lstStyle/>
                    <a:p>
                      <a:pPr marL="171450" marR="7851" lvl="1" indent="-171450">
                        <a:buFont typeface="Wingdings" panose="05000000000000000000" pitchFamily="2" charset="2"/>
                        <a:buChar char="q"/>
                        <a:tabLst>
                          <a:tab pos="114300" algn="l"/>
                        </a:tabLst>
                      </a:pPr>
                      <a:r>
                        <a:rPr lang="en-CA" sz="1000" kern="1200">
                          <a:solidFill>
                            <a:schemeClr val="dk1"/>
                          </a:solidFill>
                          <a:latin typeface="+mn-lt"/>
                          <a:ea typeface="+mn-ea"/>
                          <a:cs typeface="Calibri"/>
                        </a:rPr>
                        <a:t>Utiliser des architectures distribuées, supposer qu’une défaillance se produira, traiter les erreurs avec élégance et surveiller activement.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en-CA" sz="1000" dirty="0">
                          <a:solidFill>
                            <a:prstClr val="black"/>
                          </a:solidFill>
                          <a:cs typeface="Calibri"/>
                        </a:rPr>
                        <a:t> </a:t>
                      </a:r>
                      <a:endParaRPr lang="en-US"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10" name="Picture 9"/>
          <p:cNvPicPr>
            <a:picLocks noChangeAspect="1"/>
          </p:cNvPicPr>
          <p:nvPr>
            <p:custDataLst>
              <p:tags r:id="rId6"/>
            </p:custDataLst>
          </p:nvPr>
        </p:nvPicPr>
        <p:blipFill>
          <a:blip r:embed="rId11"/>
          <a:stretch>
            <a:fillRect/>
          </a:stretch>
        </p:blipFill>
        <p:spPr>
          <a:xfrm>
            <a:off x="8204504" y="314934"/>
            <a:ext cx="757972" cy="446864"/>
          </a:xfrm>
          <a:prstGeom prst="rect">
            <a:avLst/>
          </a:prstGeom>
        </p:spPr>
      </p:pic>
      <p:sp>
        <p:nvSpPr>
          <p:cNvPr id="3" name="TextBox 2"/>
          <p:cNvSpPr txBox="1"/>
          <p:nvPr>
            <p:custDataLst>
              <p:tags r:id="rId7"/>
            </p:custDataLst>
          </p:nvPr>
        </p:nvSpPr>
        <p:spPr>
          <a:xfrm>
            <a:off x="199406" y="6436279"/>
            <a:ext cx="8778438" cy="213573"/>
          </a:xfrm>
          <a:prstGeom prst="rect">
            <a:avLst/>
          </a:prstGeom>
          <a:noFill/>
        </p:spPr>
        <p:txBody>
          <a:bodyPr wrap="none" rtlCol="0">
            <a:spAutoFit/>
          </a:bodyPr>
          <a:lstStyle/>
          <a:p>
            <a:r>
              <a:rPr lang="en-CA" sz="800" b="1" dirty="0"/>
              <a:t>* NOTE : </a:t>
            </a:r>
            <a:r>
              <a:rPr lang="en-CA" sz="800" b="1" dirty="0" err="1"/>
              <a:t>Selon</a:t>
            </a:r>
            <a:r>
              <a:rPr lang="en-CA" sz="800" b="1" dirty="0"/>
              <a:t> le DPI du Canada, </a:t>
            </a:r>
            <a:r>
              <a:rPr lang="en-CA" sz="800" b="1" dirty="0" err="1"/>
              <a:t>tous</a:t>
            </a:r>
            <a:r>
              <a:rPr lang="en-CA" sz="800" b="1" dirty="0"/>
              <a:t> les </a:t>
            </a:r>
            <a:r>
              <a:rPr lang="en-CA" sz="800" b="1" dirty="0" err="1"/>
              <a:t>renouvellements</a:t>
            </a:r>
            <a:r>
              <a:rPr lang="en-CA" sz="800" b="1" dirty="0"/>
              <a:t> </a:t>
            </a:r>
            <a:r>
              <a:rPr lang="en-CA" sz="800" b="1" dirty="0" err="1"/>
              <a:t>d’OpenText</a:t>
            </a:r>
            <a:r>
              <a:rPr lang="en-CA" sz="800" b="1" dirty="0"/>
              <a:t> et de SAP </a:t>
            </a:r>
            <a:r>
              <a:rPr lang="en-CA" sz="800" b="1" dirty="0" err="1"/>
              <a:t>doivent</a:t>
            </a:r>
            <a:r>
              <a:rPr lang="en-CA" sz="800" b="1" dirty="0"/>
              <a:t> </a:t>
            </a:r>
            <a:r>
              <a:rPr lang="en-CA" sz="800" b="1" dirty="0" err="1"/>
              <a:t>être</a:t>
            </a:r>
            <a:r>
              <a:rPr lang="en-CA" sz="800" b="1" dirty="0"/>
              <a:t> </a:t>
            </a:r>
            <a:r>
              <a:rPr lang="en-CA" sz="800" b="1" dirty="0" err="1"/>
              <a:t>faits</a:t>
            </a:r>
            <a:r>
              <a:rPr lang="en-CA" sz="800" b="1" dirty="0"/>
              <a:t> </a:t>
            </a:r>
            <a:r>
              <a:rPr lang="en-CA" sz="800" b="1" dirty="0" err="1"/>
              <a:t>en</a:t>
            </a:r>
            <a:r>
              <a:rPr lang="en-CA" sz="800" b="1" dirty="0"/>
              <a:t> </a:t>
            </a:r>
            <a:r>
              <a:rPr lang="en-CA" sz="800" b="1" dirty="0" err="1"/>
              <a:t>appliquant</a:t>
            </a:r>
            <a:r>
              <a:rPr lang="en-CA" sz="800" b="1" dirty="0"/>
              <a:t> la nouvelle politique sur </a:t>
            </a:r>
            <a:r>
              <a:rPr lang="en-CA" sz="800" b="1" dirty="0" err="1"/>
              <a:t>l’infonuagique</a:t>
            </a:r>
            <a:r>
              <a:rPr lang="en-CA" sz="800" b="1" dirty="0"/>
              <a:t> </a:t>
            </a:r>
            <a:r>
              <a:rPr lang="en-CA" sz="800" b="1" dirty="0" err="1"/>
              <a:t>d’abord</a:t>
            </a:r>
            <a:r>
              <a:rPr lang="en-CA" sz="800" b="1" dirty="0"/>
              <a:t> qui </a:t>
            </a:r>
            <a:r>
              <a:rPr lang="en-CA" sz="800" b="1" dirty="0" err="1"/>
              <a:t>énonce</a:t>
            </a:r>
            <a:r>
              <a:rPr lang="en-CA" sz="800" b="1" dirty="0"/>
              <a:t> le </a:t>
            </a:r>
            <a:r>
              <a:rPr lang="en-CA" sz="800" b="1" dirty="0" err="1"/>
              <a:t>logiciel</a:t>
            </a:r>
            <a:r>
              <a:rPr lang="en-CA" sz="800" b="1" dirty="0"/>
              <a:t> </a:t>
            </a:r>
            <a:r>
              <a:rPr lang="en-CA" sz="800" b="1" dirty="0" err="1"/>
              <a:t>comme</a:t>
            </a:r>
            <a:r>
              <a:rPr lang="en-CA" sz="800" b="1" dirty="0"/>
              <a:t> service (SaaS).</a:t>
            </a:r>
          </a:p>
        </p:txBody>
      </p:sp>
      <p:sp>
        <p:nvSpPr>
          <p:cNvPr id="12" name="object 46"/>
          <p:cNvSpPr txBox="1">
            <a:spLocks noGrp="1"/>
          </p:cNvSpPr>
          <p:nvPr>
            <p:ph type="title"/>
            <p:custDataLst>
              <p:tags r:id="rId8"/>
            </p:custDataLst>
          </p:nvPr>
        </p:nvSpPr>
        <p:spPr>
          <a:xfrm>
            <a:off x="551448" y="52563"/>
            <a:ext cx="6493354" cy="854293"/>
          </a:xfrm>
          <a:prstGeom prst="rect">
            <a:avLst/>
          </a:prstGeom>
        </p:spPr>
        <p:txBody>
          <a:bodyPr vert="horz" wrap="square" lIns="0" tIns="0" rIns="0" bIns="0" rtlCol="0">
            <a:spAutoFit/>
          </a:bodyPr>
          <a:lstStyle/>
          <a:p>
            <a:pPr marL="7470"/>
            <a:r>
              <a:rPr lang="fr-CA" b="1" dirty="0"/>
              <a:t>Conformité </a:t>
            </a:r>
            <a:r>
              <a:rPr lang="fr-CA" b="1" noProof="0" dirty="0"/>
              <a:t>des TECHNOLOGIES</a:t>
            </a:r>
            <a:br>
              <a:rPr lang="fr-CA" b="1" noProof="0" dirty="0"/>
            </a:br>
            <a:r>
              <a:rPr lang="fr-CA" noProof="0" dirty="0"/>
              <a:t>Normes architecturales du GC</a:t>
            </a: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25</a:t>
            </a:fld>
            <a:endParaRPr lang="en-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2830501373"/>
              </p:ext>
            </p:extLst>
          </p:nvPr>
        </p:nvGraphicFramePr>
        <p:xfrm>
          <a:off x="551448" y="1664804"/>
          <a:ext cx="7987044" cy="2316480"/>
        </p:xfrm>
        <a:graphic>
          <a:graphicData uri="http://schemas.openxmlformats.org/drawingml/2006/table">
            <a:tbl>
              <a:tblPr>
                <a:tableStyleId>{5C22544A-7EE6-4342-B048-85BDC9FD1C3A}</a:tableStyleId>
              </a:tblPr>
              <a:tblGrid>
                <a:gridCol w="4236576">
                  <a:extLst>
                    <a:ext uri="{9D8B030D-6E8A-4147-A177-3AD203B41FA5}">
                      <a16:colId xmlns="" xmlns:a16="http://schemas.microsoft.com/office/drawing/2014/main" val="20000"/>
                    </a:ext>
                  </a:extLst>
                </a:gridCol>
                <a:gridCol w="3750468">
                  <a:extLst>
                    <a:ext uri="{9D8B030D-6E8A-4147-A177-3AD203B41FA5}">
                      <a16:colId xmlns="" xmlns:a16="http://schemas.microsoft.com/office/drawing/2014/main" val="20001"/>
                    </a:ext>
                  </a:extLst>
                </a:gridCol>
              </a:tblGrid>
              <a:tr h="140204">
                <a:tc>
                  <a:txBody>
                    <a:bodyPr/>
                    <a:lstStyle/>
                    <a:p>
                      <a:pPr marL="7470"/>
                      <a:r>
                        <a:rPr lang="en-CA" sz="1200" b="1" kern="1200" spc="-3" dirty="0">
                          <a:solidFill>
                            <a:prstClr val="black"/>
                          </a:solidFill>
                          <a:latin typeface="+mn-lt"/>
                          <a:ea typeface="+mn-ea"/>
                          <a:cs typeface="Calibri"/>
                        </a:rPr>
                        <a:t>13 – Conception pour la </a:t>
                      </a:r>
                      <a:r>
                        <a:rPr lang="en-CA" sz="1200" b="1" kern="1200" spc="-3" dirty="0" err="1">
                          <a:solidFill>
                            <a:prstClr val="black"/>
                          </a:solidFill>
                          <a:latin typeface="+mn-lt"/>
                          <a:ea typeface="+mn-ea"/>
                          <a:cs typeface="Calibri"/>
                        </a:rPr>
                        <a:t>sécurité</a:t>
                      </a:r>
                      <a:r>
                        <a:rPr lang="en-CA" sz="1200" b="1" kern="1200" spc="-3" dirty="0">
                          <a:solidFill>
                            <a:prstClr val="black"/>
                          </a:solidFill>
                          <a:latin typeface="+mn-lt"/>
                          <a:ea typeface="+mn-ea"/>
                          <a:cs typeface="Calibri"/>
                        </a:rPr>
                        <a:t> et la protection de la vie </a:t>
                      </a:r>
                      <a:r>
                        <a:rPr lang="en-CA" sz="1200" b="1" kern="1200" spc="-3" dirty="0" err="1">
                          <a:solidFill>
                            <a:prstClr val="black"/>
                          </a:solidFill>
                          <a:latin typeface="+mn-lt"/>
                          <a:ea typeface="+mn-ea"/>
                          <a:cs typeface="Calibri"/>
                        </a:rPr>
                        <a:t>privée</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en-CA" sz="1200" b="1" spc="-3" dirty="0">
                          <a:solidFill>
                            <a:prstClr val="black"/>
                          </a:solidFill>
                          <a:cs typeface="Calibri"/>
                        </a:rPr>
                        <a:t>COMMENT </a:t>
                      </a:r>
                      <a:r>
                        <a:rPr lang="en-CA" sz="1200" b="1" spc="-3" dirty="0" err="1">
                          <a:solidFill>
                            <a:prstClr val="black"/>
                          </a:solidFill>
                          <a:cs typeface="Calibri"/>
                        </a:rPr>
                        <a:t>procédera</a:t>
                      </a:r>
                      <a:r>
                        <a:rPr lang="en-CA" sz="1200" b="1" spc="-3" dirty="0">
                          <a:solidFill>
                            <a:prstClr val="black"/>
                          </a:solidFill>
                          <a:cs typeface="Calibri"/>
                        </a:rPr>
                        <a:t>-t-on?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3916">
                <a:tc>
                  <a:txBody>
                    <a:bodyPr/>
                    <a:lstStyle/>
                    <a:p>
                      <a:pPr marL="171450" lvl="1" indent="-171450">
                        <a:buFont typeface="Wingdings" panose="05000000000000000000" pitchFamily="2" charset="2"/>
                        <a:buChar char="q"/>
                        <a:tabLst>
                          <a:tab pos="114300" algn="l"/>
                        </a:tabLst>
                      </a:pPr>
                      <a:r>
                        <a:rPr lang="en-CA" sz="1000" kern="1200" dirty="0" err="1">
                          <a:solidFill>
                            <a:schemeClr val="dk1"/>
                          </a:solidFill>
                          <a:latin typeface="+mn-lt"/>
                          <a:ea typeface="+mn-ea"/>
                          <a:cs typeface="Calibri"/>
                        </a:rPr>
                        <a:t>Mettre</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en</a:t>
                      </a:r>
                      <a:r>
                        <a:rPr lang="en-CA" sz="1000" kern="1200" dirty="0">
                          <a:solidFill>
                            <a:schemeClr val="dk1"/>
                          </a:solidFill>
                          <a:latin typeface="+mn-lt"/>
                          <a:ea typeface="+mn-ea"/>
                          <a:cs typeface="Calibri"/>
                        </a:rPr>
                        <a:t> </a:t>
                      </a:r>
                      <a:r>
                        <a:rPr lang="en-CA" sz="1000" kern="1200" dirty="0" err="1">
                          <a:solidFill>
                            <a:schemeClr val="dk1"/>
                          </a:solidFill>
                          <a:latin typeface="+mn-lt"/>
                          <a:ea typeface="+mn-ea"/>
                          <a:cs typeface="Calibri"/>
                        </a:rPr>
                        <a:t>œuvre</a:t>
                      </a:r>
                      <a:r>
                        <a:rPr lang="en-CA" sz="1000" kern="1200" dirty="0">
                          <a:solidFill>
                            <a:schemeClr val="dk1"/>
                          </a:solidFill>
                          <a:latin typeface="+mn-lt"/>
                          <a:ea typeface="+mn-ea"/>
                          <a:cs typeface="Calibri"/>
                        </a:rPr>
                        <a:t> la </a:t>
                      </a:r>
                      <a:r>
                        <a:rPr lang="en-CA" sz="1000" kern="1200" dirty="0" err="1">
                          <a:solidFill>
                            <a:schemeClr val="dk1"/>
                          </a:solidFill>
                          <a:latin typeface="+mn-lt"/>
                          <a:ea typeface="+mn-ea"/>
                          <a:cs typeface="Calibri"/>
                        </a:rPr>
                        <a:t>sécurité</a:t>
                      </a:r>
                      <a:r>
                        <a:rPr lang="en-CA" sz="1000" kern="1200" dirty="0">
                          <a:solidFill>
                            <a:schemeClr val="dk1"/>
                          </a:solidFill>
                          <a:latin typeface="+mn-lt"/>
                          <a:ea typeface="+mn-ea"/>
                          <a:cs typeface="Calibri"/>
                        </a:rPr>
                        <a:t> dans </a:t>
                      </a:r>
                      <a:r>
                        <a:rPr lang="en-CA" sz="1000" kern="1200" dirty="0" err="1">
                          <a:solidFill>
                            <a:schemeClr val="dk1"/>
                          </a:solidFill>
                          <a:latin typeface="+mn-lt"/>
                          <a:ea typeface="+mn-ea"/>
                          <a:cs typeface="Calibri"/>
                        </a:rPr>
                        <a:t>toutes</a:t>
                      </a:r>
                      <a:r>
                        <a:rPr lang="en-CA" sz="1000" kern="1200" dirty="0">
                          <a:solidFill>
                            <a:schemeClr val="dk1"/>
                          </a:solidFill>
                          <a:latin typeface="+mn-lt"/>
                          <a:ea typeface="+mn-ea"/>
                          <a:cs typeface="Calibri"/>
                        </a:rPr>
                        <a:t> les couches </a:t>
                      </a:r>
                      <a:r>
                        <a:rPr lang="en-CA" sz="1000" kern="1200" dirty="0" err="1">
                          <a:solidFill>
                            <a:schemeClr val="dk1"/>
                          </a:solidFill>
                          <a:latin typeface="+mn-lt"/>
                          <a:ea typeface="+mn-ea"/>
                          <a:cs typeface="Calibri"/>
                        </a:rPr>
                        <a:t>architecturales</a:t>
                      </a:r>
                      <a:r>
                        <a:rPr lang="en-CA" sz="1000" kern="1200" dirty="0">
                          <a:solidFill>
                            <a:schemeClr val="dk1"/>
                          </a:solidFill>
                          <a:latin typeface="+mn-lt"/>
                          <a:ea typeface="+mn-ea"/>
                          <a:cs typeface="Calibri"/>
                        </a:rPr>
                        <a:t>.</a:t>
                      </a:r>
                    </a:p>
                    <a:p>
                      <a:pPr marL="0" lvl="1" indent="0">
                        <a:buFont typeface="Wingdings" panose="05000000000000000000" pitchFamily="2" charset="2"/>
                        <a:buNone/>
                        <a:tabLst>
                          <a:tab pos="114300" algn="l"/>
                        </a:tabLst>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a:solidFill>
                            <a:prstClr val="black"/>
                          </a:solidFill>
                          <a:cs typeface="Calibri"/>
                        </a:rPr>
                        <a:t> </a:t>
                      </a:r>
                      <a:endParaRPr lang="en-US" sz="1000" spc="-41">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108">
                <a:tc>
                  <a:txBody>
                    <a:bodyPr/>
                    <a:lstStyle/>
                    <a:p>
                      <a:pPr marL="171450" lvl="1" indent="-171450">
                        <a:buFont typeface="Wingdings" panose="05000000000000000000" pitchFamily="2" charset="2"/>
                        <a:buChar char="q"/>
                        <a:tabLst>
                          <a:tab pos="114300" algn="l"/>
                        </a:tabLst>
                      </a:pPr>
                      <a:r>
                        <a:rPr lang="en-CA" sz="1000" kern="1200" dirty="0">
                          <a:solidFill>
                            <a:schemeClr val="dk1"/>
                          </a:solidFill>
                          <a:latin typeface="+mn-lt"/>
                          <a:ea typeface="+mn-ea"/>
                          <a:cs typeface="Calibri"/>
                        </a:rPr>
                        <a:t>Bien </a:t>
                      </a:r>
                      <a:r>
                        <a:rPr lang="en-CA" sz="1000" kern="1200" dirty="0" err="1">
                          <a:solidFill>
                            <a:schemeClr val="dk1"/>
                          </a:solidFill>
                          <a:latin typeface="+mn-lt"/>
                          <a:ea typeface="+mn-ea"/>
                          <a:cs typeface="Calibri"/>
                        </a:rPr>
                        <a:t>catégoriser</a:t>
                      </a:r>
                      <a:r>
                        <a:rPr lang="en-CA" sz="1000" kern="1200" dirty="0">
                          <a:solidFill>
                            <a:schemeClr val="dk1"/>
                          </a:solidFill>
                          <a:latin typeface="+mn-lt"/>
                          <a:ea typeface="+mn-ea"/>
                          <a:cs typeface="Calibri"/>
                        </a:rPr>
                        <a:t> les </a:t>
                      </a:r>
                      <a:r>
                        <a:rPr lang="en-CA" sz="1000" kern="1200" dirty="0" err="1">
                          <a:solidFill>
                            <a:schemeClr val="dk1"/>
                          </a:solidFill>
                          <a:latin typeface="+mn-lt"/>
                          <a:ea typeface="+mn-ea"/>
                          <a:cs typeface="Calibri"/>
                        </a:rPr>
                        <a:t>données</a:t>
                      </a:r>
                      <a:r>
                        <a:rPr lang="en-CA" sz="1000" kern="1200" dirty="0">
                          <a:solidFill>
                            <a:schemeClr val="dk1"/>
                          </a:solidFill>
                          <a:latin typeface="+mn-lt"/>
                          <a:ea typeface="+mn-ea"/>
                          <a:cs typeface="Calibri"/>
                        </a:rPr>
                        <a:t> pour </a:t>
                      </a:r>
                      <a:r>
                        <a:rPr lang="en-CA" sz="1000" kern="1200" dirty="0" err="1">
                          <a:solidFill>
                            <a:schemeClr val="dk1"/>
                          </a:solidFill>
                          <a:latin typeface="+mn-lt"/>
                          <a:ea typeface="+mn-ea"/>
                          <a:cs typeface="Calibri"/>
                        </a:rPr>
                        <a:t>déterminer</a:t>
                      </a:r>
                      <a:r>
                        <a:rPr lang="en-CA" sz="1000" kern="1200" dirty="0">
                          <a:solidFill>
                            <a:schemeClr val="dk1"/>
                          </a:solidFill>
                          <a:latin typeface="+mn-lt"/>
                          <a:ea typeface="+mn-ea"/>
                          <a:cs typeface="Calibri"/>
                        </a:rPr>
                        <a:t> les </a:t>
                      </a:r>
                      <a:r>
                        <a:rPr lang="en-CA" sz="1000" kern="1200" dirty="0" err="1">
                          <a:solidFill>
                            <a:schemeClr val="dk1"/>
                          </a:solidFill>
                          <a:latin typeface="+mn-lt"/>
                          <a:ea typeface="+mn-ea"/>
                          <a:cs typeface="Calibri"/>
                        </a:rPr>
                        <a:t>mesures</a:t>
                      </a:r>
                      <a:r>
                        <a:rPr lang="en-CA" sz="1000" kern="1200" dirty="0">
                          <a:solidFill>
                            <a:schemeClr val="dk1"/>
                          </a:solidFill>
                          <a:latin typeface="+mn-lt"/>
                          <a:ea typeface="+mn-ea"/>
                          <a:cs typeface="Calibri"/>
                        </a:rPr>
                        <a:t> de protection </a:t>
                      </a:r>
                      <a:r>
                        <a:rPr lang="en-CA" sz="1000" kern="1200" dirty="0" err="1">
                          <a:solidFill>
                            <a:schemeClr val="dk1"/>
                          </a:solidFill>
                          <a:latin typeface="+mn-lt"/>
                          <a:ea typeface="+mn-ea"/>
                          <a:cs typeface="Calibri"/>
                        </a:rPr>
                        <a:t>adéquates</a:t>
                      </a:r>
                      <a:r>
                        <a:rPr lang="en-CA" sz="1000" kern="1200" dirty="0">
                          <a:solidFill>
                            <a:schemeClr val="dk1"/>
                          </a:solidFill>
                          <a:latin typeface="+mn-lt"/>
                          <a:ea typeface="+mn-ea"/>
                          <a:cs typeface="Calibri"/>
                        </a:rPr>
                        <a:t>.</a:t>
                      </a:r>
                    </a:p>
                    <a:p>
                      <a:pPr marL="0" lvl="1" indent="0">
                        <a:buFont typeface="Wingdings" panose="05000000000000000000" pitchFamily="2" charset="2"/>
                        <a:buNone/>
                        <a:tabLst>
                          <a:tab pos="114300" algn="l"/>
                        </a:tabLst>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a:solidFill>
                            <a:prstClr val="black"/>
                          </a:solidFill>
                          <a:cs typeface="Calibri"/>
                        </a:rPr>
                        <a:t> </a:t>
                      </a:r>
                      <a:endParaRPr lang="en-US" sz="1000" spc="-41">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676">
                <a:tc>
                  <a:txBody>
                    <a:bodyPr/>
                    <a:lstStyle/>
                    <a:p>
                      <a:pPr marL="171450" indent="-171450">
                        <a:buFont typeface="Wingdings" panose="05000000000000000000" pitchFamily="2" charset="2"/>
                        <a:buChar char="q"/>
                      </a:pPr>
                      <a:r>
                        <a:rPr lang="en-CA" sz="1000" kern="1200">
                          <a:solidFill>
                            <a:schemeClr val="dk1"/>
                          </a:solidFill>
                          <a:latin typeface="+mn-lt"/>
                          <a:ea typeface="+mn-ea"/>
                          <a:cs typeface="Calibri"/>
                        </a:rPr>
                        <a:t>Effectuer une évaluation des facteurs relatifs à la vie privée (EFVP) et atténuer les risques lorsqu’il s’agit de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6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en-CA" sz="1000" kern="1200">
                          <a:solidFill>
                            <a:schemeClr val="dk1"/>
                          </a:solidFill>
                          <a:latin typeface="+mn-lt"/>
                          <a:ea typeface="+mn-ea"/>
                          <a:cs typeface="Calibri"/>
                        </a:rPr>
                        <a:t>Équilibrer les besoins des utilisateurs et de l’organisation grâce à des mesures de sécurité proportionnées et des mesures adéquates de protection des renseignements personnels. </a:t>
                      </a:r>
                    </a:p>
                    <a:p>
                      <a:pPr marL="171450" lvl="1" indent="-171450">
                        <a:buFont typeface="Wingdings" panose="05000000000000000000" pitchFamily="2" charset="2"/>
                        <a:buChar char="q"/>
                      </a:pPr>
                      <a:endParaRPr lang="en-CA" sz="1000" spc="-41">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custDataLst>
              <p:tags r:id="rId4"/>
            </p:custDataLst>
          </p:nvPr>
        </p:nvSpPr>
        <p:spPr>
          <a:xfrm>
            <a:off x="683568" y="1128167"/>
            <a:ext cx="7669376" cy="366126"/>
          </a:xfrm>
          <a:prstGeom prst="rect">
            <a:avLst/>
          </a:prstGeom>
        </p:spPr>
        <p:txBody>
          <a:bodyPr wrap="square">
            <a:spAutoFit/>
          </a:bodyPr>
          <a:lstStyle/>
          <a:p>
            <a:r>
              <a:rPr lang="en-CA" b="1" dirty="0">
                <a:latin typeface="+mj-lt"/>
                <a:cs typeface="Aharoni" panose="02010803020104030203" pitchFamily="2" charset="-79"/>
              </a:rPr>
              <a:t>(</a:t>
            </a:r>
            <a:r>
              <a:rPr lang="en-CA" b="1" dirty="0" err="1">
                <a:latin typeface="+mj-lt"/>
                <a:cs typeface="Aharoni" panose="02010803020104030203" pitchFamily="2" charset="-79"/>
              </a:rPr>
              <a:t>Veuillez</a:t>
            </a:r>
            <a:r>
              <a:rPr lang="en-CA" b="1" dirty="0">
                <a:latin typeface="+mj-lt"/>
                <a:cs typeface="Aharoni" panose="02010803020104030203" pitchFamily="2" charset="-79"/>
              </a:rPr>
              <a:t> </a:t>
            </a:r>
            <a:r>
              <a:rPr lang="en-CA" b="1" dirty="0" err="1">
                <a:latin typeface="+mj-lt"/>
                <a:cs typeface="Aharoni" panose="02010803020104030203" pitchFamily="2" charset="-79"/>
              </a:rPr>
              <a:t>cocher</a:t>
            </a:r>
            <a:r>
              <a:rPr lang="en-CA" b="1" dirty="0">
                <a:latin typeface="+mj-lt"/>
                <a:cs typeface="Aharoni" panose="02010803020104030203" pitchFamily="2" charset="-79"/>
              </a:rPr>
              <a:t> </a:t>
            </a:r>
            <a:r>
              <a:rPr lang="en-CA" b="1" dirty="0">
                <a:cs typeface="Aharoni" panose="02010803020104030203" pitchFamily="2" charset="-79"/>
                <a:sym typeface="Wingdings 2" panose="05020102010507070707" pitchFamily="18" charset="2"/>
              </a:rPr>
              <a:t> </a:t>
            </a:r>
            <a:r>
              <a:rPr lang="en-CA" b="1" u="sng" dirty="0">
                <a:latin typeface="+mj-lt"/>
                <a:cs typeface="Aharoni" panose="02010803020104030203" pitchFamily="2" charset="-79"/>
              </a:rPr>
              <a:t>tout</a:t>
            </a:r>
            <a:r>
              <a:rPr lang="en-CA" b="1" dirty="0">
                <a:latin typeface="+mj-lt"/>
                <a:cs typeface="Aharoni" panose="02010803020104030203" pitchFamily="2" charset="-79"/>
              </a:rPr>
              <a:t> </a:t>
            </a:r>
            <a:r>
              <a:rPr lang="en-CA" b="1" dirty="0" err="1">
                <a:latin typeface="+mj-lt"/>
                <a:cs typeface="Aharoni" panose="02010803020104030203" pitchFamily="2" charset="-79"/>
              </a:rPr>
              <a:t>ce</a:t>
            </a:r>
            <a:r>
              <a:rPr lang="en-CA" b="1" dirty="0">
                <a:latin typeface="+mj-lt"/>
                <a:cs typeface="Aharoni" panose="02010803020104030203" pitchFamily="2" charset="-79"/>
              </a:rPr>
              <a:t> qui </a:t>
            </a:r>
            <a:r>
              <a:rPr lang="en-CA" b="1" dirty="0" err="1">
                <a:latin typeface="+mj-lt"/>
                <a:cs typeface="Aharoni" panose="02010803020104030203" pitchFamily="2" charset="-79"/>
              </a:rPr>
              <a:t>s’applique</a:t>
            </a:r>
            <a:r>
              <a:rPr lang="en-CA" b="1" dirty="0">
                <a:latin typeface="+mj-lt"/>
                <a:cs typeface="Aharoni" panose="02010803020104030203" pitchFamily="2" charset="-79"/>
              </a:rPr>
              <a:t>.)</a:t>
            </a:r>
          </a:p>
        </p:txBody>
      </p:sp>
      <p:pic>
        <p:nvPicPr>
          <p:cNvPr id="11" name="Picture 10"/>
          <p:cNvPicPr>
            <a:picLocks noChangeAspect="1"/>
          </p:cNvPicPr>
          <p:nvPr>
            <p:custDataLst>
              <p:tags r:id="rId5"/>
            </p:custDataLst>
          </p:nvPr>
        </p:nvPicPr>
        <p:blipFill>
          <a:blip r:embed="rId9"/>
          <a:stretch>
            <a:fillRect/>
          </a:stretch>
        </p:blipFill>
        <p:spPr>
          <a:xfrm>
            <a:off x="8358613" y="294432"/>
            <a:ext cx="476469" cy="581664"/>
          </a:xfrm>
          <a:prstGeom prst="rect">
            <a:avLst/>
          </a:prstGeom>
        </p:spPr>
      </p:pic>
      <p:sp>
        <p:nvSpPr>
          <p:cNvPr id="12" name="object 46"/>
          <p:cNvSpPr txBox="1">
            <a:spLocks noGrp="1"/>
          </p:cNvSpPr>
          <p:nvPr>
            <p:ph type="title"/>
            <p:custDataLst>
              <p:tags r:id="rId6"/>
            </p:custDataLst>
          </p:nvPr>
        </p:nvSpPr>
        <p:spPr>
          <a:xfrm>
            <a:off x="107504" y="183598"/>
            <a:ext cx="8568952" cy="553998"/>
          </a:xfrm>
          <a:prstGeom prst="rect">
            <a:avLst/>
          </a:prstGeom>
        </p:spPr>
        <p:txBody>
          <a:bodyPr vert="horz" wrap="square" lIns="0" tIns="0" rIns="0" bIns="0" rtlCol="0">
            <a:spAutoFit/>
          </a:bodyPr>
          <a:lstStyle/>
          <a:p>
            <a:pPr marL="7470"/>
            <a:r>
              <a:rPr lang="fr-CA" sz="1800" b="1" dirty="0"/>
              <a:t>Conformité </a:t>
            </a:r>
            <a:r>
              <a:rPr lang="fr-CA" sz="1800" b="1" noProof="0" dirty="0"/>
              <a:t>de la SÉCURITÉ et de la PROTECTION DES RENSEIGNEMENTS PERSONNELS </a:t>
            </a:r>
            <a:br>
              <a:rPr lang="fr-CA" sz="1800" b="1" noProof="0" dirty="0"/>
            </a:br>
            <a:r>
              <a:rPr lang="fr-CA" sz="1800" noProof="0" dirty="0"/>
              <a:t>Normes architecturales du GC</a:t>
            </a: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custDataLst>
              <p:tags r:id="rId1"/>
            </p:custDataLst>
          </p:nvPr>
        </p:nvSpPr>
        <p:spPr/>
        <p:txBody>
          <a:bodyPr/>
          <a:lstStyle/>
          <a:p>
            <a:fld id="{32D4B517-E49B-41B6-9DBC-23634E0F1CDC}" type="slidenum">
              <a:rPr lang="en-CA" smtClean="0"/>
              <a:t>26</a:t>
            </a:fld>
            <a:endParaRPr lang="en-CA"/>
          </a:p>
        </p:txBody>
      </p:sp>
      <p:sp>
        <p:nvSpPr>
          <p:cNvPr id="15" name="Title 3"/>
          <p:cNvSpPr txBox="1"/>
          <p:nvPr>
            <p:custDataLst>
              <p:tags r:id="rId2"/>
            </p:custDataLst>
          </p:nvPr>
        </p:nvSpPr>
        <p:spPr>
          <a:xfrm>
            <a:off x="467544" y="300482"/>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b="1" dirty="0"/>
              <a:t>ANNEXE 3</a:t>
            </a:r>
          </a:p>
        </p:txBody>
      </p:sp>
      <p:sp>
        <p:nvSpPr>
          <p:cNvPr id="22" name="TextBox 21"/>
          <p:cNvSpPr txBox="1"/>
          <p:nvPr>
            <p:custDataLst>
              <p:tags r:id="rId3"/>
            </p:custDataLst>
          </p:nvPr>
        </p:nvSpPr>
        <p:spPr>
          <a:xfrm>
            <a:off x="2447764" y="2015696"/>
            <a:ext cx="3647224" cy="366126"/>
          </a:xfrm>
          <a:prstGeom prst="rect">
            <a:avLst/>
          </a:prstGeom>
          <a:noFill/>
        </p:spPr>
        <p:txBody>
          <a:bodyPr wrap="none" rtlCol="0">
            <a:spAutoFit/>
          </a:bodyPr>
          <a:lstStyle/>
          <a:p>
            <a:r>
              <a:rPr lang="en-US">
                <a:solidFill>
                  <a:prstClr val="black">
                    <a:lumMod val="65000"/>
                    <a:lumOff val="35000"/>
                  </a:prstClr>
                </a:solidFill>
                <a:cs typeface="Arial" panose="020B0604020202020204" pitchFamily="34" charset="0"/>
              </a:rPr>
              <a:t>Formulaire de demande d’exemption</a:t>
            </a:r>
          </a:p>
        </p:txBody>
      </p:sp>
      <p:pic>
        <p:nvPicPr>
          <p:cNvPr id="6" name="Picture 8"/>
          <p:cNvPicPr>
            <a:picLocks noChangeAspect="1" noChangeArrowheads="1"/>
          </p:cNvPicPr>
          <p:nvPr>
            <p:custDataLst>
              <p:tags r:id="rId4"/>
            </p:custDataLst>
          </p:nvPr>
        </p:nvPicPr>
        <p:blipFill>
          <a:blip r:embed="rId6">
            <a:extLst>
              <a:ext uri="{28A0092B-C50C-407E-A947-70E740481C1C}">
                <a14:useLocalDpi xmlns:a14="http://schemas.microsoft.com/office/drawing/2010/main" val="0"/>
              </a:ext>
            </a:extLst>
          </a:blip>
          <a:stretch>
            <a:fillRect/>
          </a:stretch>
        </p:blipFill>
        <p:spPr bwMode="auto">
          <a:xfrm>
            <a:off x="1943708" y="2017482"/>
            <a:ext cx="365760" cy="365760"/>
          </a:xfrm>
          <a:prstGeom prst="rect">
            <a:avLst/>
          </a:prstGeom>
          <a:solidFill>
            <a:srgbClr val="005172"/>
          </a:solidFill>
          <a:ln>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41115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en-CA" smtClean="0"/>
              <a:t>27</a:t>
            </a:fld>
            <a:endParaRPr lang="en-CA"/>
          </a:p>
        </p:txBody>
      </p:sp>
      <p:sp>
        <p:nvSpPr>
          <p:cNvPr id="7" name="TextBox 6"/>
          <p:cNvSpPr txBox="1"/>
          <p:nvPr>
            <p:custDataLst>
              <p:tags r:id="rId2"/>
            </p:custDataLst>
          </p:nvPr>
        </p:nvSpPr>
        <p:spPr>
          <a:xfrm>
            <a:off x="503548" y="1130318"/>
            <a:ext cx="8469401" cy="2867986"/>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err="1">
                <a:solidFill>
                  <a:schemeClr val="tx2"/>
                </a:solidFill>
              </a:rPr>
              <a:t>Dites</a:t>
            </a:r>
            <a:r>
              <a:rPr lang="en-US" sz="1400" i="1" dirty="0">
                <a:solidFill>
                  <a:schemeClr val="tx2"/>
                </a:solidFill>
              </a:rPr>
              <a:t>-nous à quoi </a:t>
            </a:r>
            <a:r>
              <a:rPr lang="en-US" sz="1400" i="1" dirty="0" err="1">
                <a:solidFill>
                  <a:schemeClr val="tx2"/>
                </a:solidFill>
              </a:rPr>
              <a:t>servira</a:t>
            </a:r>
            <a:r>
              <a:rPr lang="en-US" sz="1400" i="1" dirty="0">
                <a:solidFill>
                  <a:schemeClr val="tx2"/>
                </a:solidFill>
              </a:rPr>
              <a:t> </a:t>
            </a:r>
            <a:r>
              <a:rPr lang="en-US" sz="1400" i="1" dirty="0" err="1">
                <a:solidFill>
                  <a:schemeClr val="tx2"/>
                </a:solidFill>
              </a:rPr>
              <a:t>cette</a:t>
            </a:r>
            <a:r>
              <a:rPr lang="en-US" sz="1400" i="1" dirty="0">
                <a:solidFill>
                  <a:schemeClr val="tx2"/>
                </a:solidFill>
              </a:rPr>
              <a:t> </a:t>
            </a:r>
            <a:r>
              <a:rPr lang="en-US" sz="1400" i="1" dirty="0" err="1">
                <a:solidFill>
                  <a:schemeClr val="tx2"/>
                </a:solidFill>
              </a:rPr>
              <a:t>demande</a:t>
            </a:r>
            <a:r>
              <a:rPr lang="en-US" sz="1400" i="1" dirty="0">
                <a:solidFill>
                  <a:schemeClr val="tx2"/>
                </a:solidFill>
              </a:rPr>
              <a:t> </a:t>
            </a:r>
            <a:r>
              <a:rPr lang="en-US" sz="1400" i="1" dirty="0" err="1">
                <a:solidFill>
                  <a:schemeClr val="tx2"/>
                </a:solidFill>
              </a:rPr>
              <a:t>d’exemption</a:t>
            </a:r>
            <a:r>
              <a:rPr lang="en-US" sz="1400" i="1" dirty="0">
                <a:solidFill>
                  <a:schemeClr val="tx2"/>
                </a:solidFill>
              </a:rPr>
              <a:t> (p. ex. architecture de </a:t>
            </a:r>
            <a:r>
              <a:rPr lang="en-US" sz="1400" i="1" dirty="0" err="1">
                <a:solidFill>
                  <a:schemeClr val="tx2"/>
                </a:solidFill>
              </a:rPr>
              <a:t>référence</a:t>
            </a:r>
            <a:r>
              <a:rPr lang="en-US" sz="1400" i="1" dirty="0">
                <a:solidFill>
                  <a:schemeClr val="tx2"/>
                </a:solidFill>
              </a:rPr>
              <a:t> </a:t>
            </a:r>
            <a:r>
              <a:rPr lang="en-US" sz="1400" i="1" dirty="0" err="1">
                <a:solidFill>
                  <a:schemeClr val="tx2"/>
                </a:solidFill>
              </a:rPr>
              <a:t>cible</a:t>
            </a:r>
            <a:r>
              <a:rPr lang="en-US" sz="1400" i="1" dirty="0">
                <a:solidFill>
                  <a:schemeClr val="tx2"/>
                </a:solidFill>
              </a:rPr>
              <a:t>, </a:t>
            </a:r>
            <a:r>
              <a:rPr lang="en-US" sz="1400" i="1" dirty="0" err="1">
                <a:solidFill>
                  <a:schemeClr val="tx2"/>
                </a:solidFill>
              </a:rPr>
              <a:t>norme</a:t>
            </a:r>
            <a:r>
              <a:rPr lang="en-US" sz="1400" i="1" dirty="0">
                <a:solidFill>
                  <a:schemeClr val="tx2"/>
                </a:solidFill>
              </a:rPr>
              <a:t>, etc.).</a:t>
            </a:r>
          </a:p>
          <a:p>
            <a:pPr marL="285750" indent="-285750">
              <a:buFont typeface="Wingdings" panose="05000000000000000000" pitchFamily="2" charset="2"/>
              <a:buChar char="§"/>
            </a:pPr>
            <a:endParaRPr lang="en-US" sz="1400" i="1" dirty="0">
              <a:solidFill>
                <a:schemeClr val="tx2"/>
              </a:solidFill>
            </a:endParaRPr>
          </a:p>
          <a:p>
            <a:pPr marL="285750" indent="-285750">
              <a:buFont typeface="Wingdings" panose="05000000000000000000" pitchFamily="2" charset="2"/>
              <a:buChar char="§"/>
            </a:pPr>
            <a:r>
              <a:rPr lang="en-CA" sz="1400" i="1" dirty="0" err="1">
                <a:solidFill>
                  <a:schemeClr val="tx2"/>
                </a:solidFill>
              </a:rPr>
              <a:t>Décrivez</a:t>
            </a:r>
            <a:r>
              <a:rPr lang="en-CA" sz="1400" i="1" dirty="0">
                <a:solidFill>
                  <a:schemeClr val="tx2"/>
                </a:solidFill>
              </a:rPr>
              <a:t> </a:t>
            </a:r>
            <a:r>
              <a:rPr lang="en-CA" sz="1400" i="1" dirty="0" err="1">
                <a:solidFill>
                  <a:schemeClr val="tx2"/>
                </a:solidFill>
              </a:rPr>
              <a:t>quelles</a:t>
            </a:r>
            <a:r>
              <a:rPr lang="en-CA" sz="1400" i="1" dirty="0">
                <a:solidFill>
                  <a:schemeClr val="tx2"/>
                </a:solidFill>
              </a:rPr>
              <a:t> architecture </a:t>
            </a:r>
            <a:r>
              <a:rPr lang="en-CA" sz="1400" i="1" dirty="0" err="1">
                <a:solidFill>
                  <a:schemeClr val="tx2"/>
                </a:solidFill>
              </a:rPr>
              <a:t>ou</a:t>
            </a:r>
            <a:r>
              <a:rPr lang="en-CA" sz="1400" i="1" dirty="0">
                <a:solidFill>
                  <a:schemeClr val="tx2"/>
                </a:solidFill>
              </a:rPr>
              <a:t> </a:t>
            </a:r>
            <a:r>
              <a:rPr lang="en-CA" sz="1400" i="1" dirty="0" err="1">
                <a:solidFill>
                  <a:schemeClr val="tx2"/>
                </a:solidFill>
              </a:rPr>
              <a:t>norme</a:t>
            </a:r>
            <a:r>
              <a:rPr lang="en-CA" sz="1400" i="1" dirty="0">
                <a:solidFill>
                  <a:schemeClr val="tx2"/>
                </a:solidFill>
              </a:rPr>
              <a:t> de </a:t>
            </a:r>
            <a:r>
              <a:rPr lang="en-CA" sz="1400" i="1" dirty="0" err="1">
                <a:solidFill>
                  <a:schemeClr val="tx2"/>
                </a:solidFill>
              </a:rPr>
              <a:t>référence</a:t>
            </a:r>
            <a:r>
              <a:rPr lang="en-CA" sz="1400" i="1" dirty="0">
                <a:solidFill>
                  <a:schemeClr val="tx2"/>
                </a:solidFill>
              </a:rPr>
              <a:t> </a:t>
            </a:r>
            <a:r>
              <a:rPr lang="en-CA" sz="1400" i="1" dirty="0" err="1">
                <a:solidFill>
                  <a:schemeClr val="tx2"/>
                </a:solidFill>
              </a:rPr>
              <a:t>cible</a:t>
            </a:r>
            <a:r>
              <a:rPr lang="en-CA" sz="1400" i="1" dirty="0">
                <a:solidFill>
                  <a:schemeClr val="tx2"/>
                </a:solidFill>
              </a:rPr>
              <a:t> pour </a:t>
            </a:r>
            <a:r>
              <a:rPr lang="en-CA" sz="1400" i="1" dirty="0" err="1">
                <a:solidFill>
                  <a:schemeClr val="tx2"/>
                </a:solidFill>
              </a:rPr>
              <a:t>laquelle</a:t>
            </a:r>
            <a:r>
              <a:rPr lang="en-CA" sz="1400" i="1" dirty="0">
                <a:solidFill>
                  <a:schemeClr val="tx2"/>
                </a:solidFill>
              </a:rPr>
              <a:t> on </a:t>
            </a:r>
            <a:r>
              <a:rPr lang="en-CA" sz="1400" i="1" dirty="0" err="1">
                <a:solidFill>
                  <a:schemeClr val="tx2"/>
                </a:solidFill>
              </a:rPr>
              <a:t>cherche</a:t>
            </a:r>
            <a:r>
              <a:rPr lang="en-CA" sz="1400" i="1" dirty="0">
                <a:solidFill>
                  <a:schemeClr val="tx2"/>
                </a:solidFill>
              </a:rPr>
              <a:t> à </a:t>
            </a:r>
            <a:r>
              <a:rPr lang="en-CA" sz="1400" i="1" dirty="0" err="1">
                <a:solidFill>
                  <a:schemeClr val="tx2"/>
                </a:solidFill>
              </a:rPr>
              <a:t>obtenir</a:t>
            </a:r>
            <a:r>
              <a:rPr lang="en-CA" sz="1400" i="1" dirty="0">
                <a:solidFill>
                  <a:schemeClr val="tx2"/>
                </a:solidFill>
              </a:rPr>
              <a:t> </a:t>
            </a:r>
            <a:r>
              <a:rPr lang="en-CA" sz="1400" i="1" dirty="0" err="1">
                <a:solidFill>
                  <a:schemeClr val="tx2"/>
                </a:solidFill>
              </a:rPr>
              <a:t>une</a:t>
            </a:r>
            <a:r>
              <a:rPr lang="en-CA" sz="1400" i="1" dirty="0">
                <a:solidFill>
                  <a:schemeClr val="tx2"/>
                </a:solidFill>
              </a:rPr>
              <a:t> </a:t>
            </a:r>
            <a:r>
              <a:rPr lang="en-CA" sz="1400" i="1" dirty="0" err="1">
                <a:solidFill>
                  <a:schemeClr val="tx2"/>
                </a:solidFill>
              </a:rPr>
              <a:t>demande</a:t>
            </a:r>
            <a:r>
              <a:rPr lang="en-CA" sz="1400" i="1" dirty="0">
                <a:solidFill>
                  <a:schemeClr val="tx2"/>
                </a:solidFill>
              </a:rPr>
              <a:t> </a:t>
            </a:r>
            <a:r>
              <a:rPr lang="en-CA" sz="1400" i="1" dirty="0" err="1">
                <a:solidFill>
                  <a:schemeClr val="tx2"/>
                </a:solidFill>
              </a:rPr>
              <a:t>d’exemption</a:t>
            </a:r>
            <a:r>
              <a:rPr lang="en-CA" sz="1400" i="1" dirty="0">
                <a:solidFill>
                  <a:schemeClr val="tx2"/>
                </a:solidFill>
              </a:rPr>
              <a:t> et la raison pour </a:t>
            </a:r>
            <a:r>
              <a:rPr lang="en-CA" sz="1400" i="1" dirty="0" err="1">
                <a:solidFill>
                  <a:schemeClr val="tx2"/>
                </a:solidFill>
              </a:rPr>
              <a:t>laquelle</a:t>
            </a:r>
            <a:r>
              <a:rPr lang="en-CA" sz="1400" i="1" dirty="0">
                <a:solidFill>
                  <a:schemeClr val="tx2"/>
                </a:solidFill>
              </a:rPr>
              <a:t> </a:t>
            </a:r>
            <a:r>
              <a:rPr lang="en-CA" sz="1400" i="1" dirty="0" err="1">
                <a:solidFill>
                  <a:schemeClr val="tx2"/>
                </a:solidFill>
              </a:rPr>
              <a:t>l’exemption</a:t>
            </a:r>
            <a:r>
              <a:rPr lang="en-CA" sz="1400" i="1" dirty="0">
                <a:solidFill>
                  <a:schemeClr val="tx2"/>
                </a:solidFill>
              </a:rPr>
              <a:t> </a:t>
            </a:r>
            <a:r>
              <a:rPr lang="en-CA" sz="1400" i="1" dirty="0" err="1">
                <a:solidFill>
                  <a:schemeClr val="tx2"/>
                </a:solidFill>
              </a:rPr>
              <a:t>est</a:t>
            </a:r>
            <a:r>
              <a:rPr lang="en-CA" sz="1400" i="1" dirty="0">
                <a:solidFill>
                  <a:schemeClr val="tx2"/>
                </a:solidFill>
              </a:rPr>
              <a:t> </a:t>
            </a:r>
            <a:r>
              <a:rPr lang="en-CA" sz="1400" i="1" dirty="0" err="1">
                <a:solidFill>
                  <a:schemeClr val="tx2"/>
                </a:solidFill>
              </a:rPr>
              <a:t>nécessaire</a:t>
            </a:r>
            <a:r>
              <a:rPr lang="en-CA" sz="1400" i="1" dirty="0">
                <a:solidFill>
                  <a:schemeClr val="tx2"/>
                </a:solidFill>
              </a:rPr>
              <a:t>. </a:t>
            </a:r>
            <a:r>
              <a:rPr lang="en-CA" sz="1400" i="1" dirty="0" err="1">
                <a:solidFill>
                  <a:schemeClr val="tx2"/>
                </a:solidFill>
              </a:rPr>
              <a:t>Expliquer</a:t>
            </a:r>
            <a:r>
              <a:rPr lang="en-CA" sz="1400" i="1" dirty="0">
                <a:solidFill>
                  <a:schemeClr val="tx2"/>
                </a:solidFill>
              </a:rPr>
              <a:t> </a:t>
            </a:r>
            <a:r>
              <a:rPr lang="en-CA" sz="1400" i="1" dirty="0" err="1">
                <a:solidFill>
                  <a:schemeClr val="tx2"/>
                </a:solidFill>
              </a:rPr>
              <a:t>pourquoi</a:t>
            </a:r>
            <a:r>
              <a:rPr lang="en-CA" sz="1400" i="1" dirty="0">
                <a:solidFill>
                  <a:schemeClr val="tx2"/>
                </a:solidFill>
              </a:rPr>
              <a:t> </a:t>
            </a:r>
            <a:r>
              <a:rPr lang="en-CA" sz="1400" i="1" dirty="0" err="1">
                <a:solidFill>
                  <a:schemeClr val="tx2"/>
                </a:solidFill>
              </a:rPr>
              <a:t>ces</a:t>
            </a:r>
            <a:r>
              <a:rPr lang="en-CA" sz="1400" i="1" dirty="0">
                <a:solidFill>
                  <a:schemeClr val="tx2"/>
                </a:solidFill>
              </a:rPr>
              <a:t> </a:t>
            </a:r>
            <a:r>
              <a:rPr lang="en-CA" sz="1400" i="1" dirty="0" err="1">
                <a:solidFill>
                  <a:schemeClr val="tx2"/>
                </a:solidFill>
              </a:rPr>
              <a:t>lignes</a:t>
            </a:r>
            <a:r>
              <a:rPr lang="en-CA" sz="1400" i="1" dirty="0">
                <a:solidFill>
                  <a:schemeClr val="tx2"/>
                </a:solidFill>
              </a:rPr>
              <a:t> directrices ne </a:t>
            </a:r>
            <a:r>
              <a:rPr lang="en-CA" sz="1400" i="1" dirty="0" err="1">
                <a:solidFill>
                  <a:schemeClr val="tx2"/>
                </a:solidFill>
              </a:rPr>
              <a:t>s’appliquent</a:t>
            </a:r>
            <a:r>
              <a:rPr lang="en-CA" sz="1400" i="1" dirty="0">
                <a:solidFill>
                  <a:schemeClr val="tx2"/>
                </a:solidFill>
              </a:rPr>
              <a:t> pas à </a:t>
            </a:r>
            <a:r>
              <a:rPr lang="en-CA" sz="1400" i="1" dirty="0" err="1">
                <a:solidFill>
                  <a:schemeClr val="tx2"/>
                </a:solidFill>
              </a:rPr>
              <a:t>votre</a:t>
            </a:r>
            <a:r>
              <a:rPr lang="en-CA" sz="1400" i="1" dirty="0">
                <a:solidFill>
                  <a:schemeClr val="tx2"/>
                </a:solidFill>
              </a:rPr>
              <a:t> </a:t>
            </a:r>
            <a:r>
              <a:rPr lang="en-CA" sz="1400" i="1" dirty="0" err="1">
                <a:solidFill>
                  <a:schemeClr val="tx2"/>
                </a:solidFill>
              </a:rPr>
              <a:t>ministère</a:t>
            </a:r>
            <a:r>
              <a:rPr lang="en-CA" sz="1400" i="1" dirty="0">
                <a:solidFill>
                  <a:schemeClr val="tx2"/>
                </a:solidFill>
              </a:rPr>
              <a:t>.</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err="1">
                <a:solidFill>
                  <a:schemeClr val="tx2"/>
                </a:solidFill>
              </a:rPr>
              <a:t>Veuillez</a:t>
            </a:r>
            <a:r>
              <a:rPr lang="en-CA" sz="1400" i="1" dirty="0">
                <a:solidFill>
                  <a:schemeClr val="tx2"/>
                </a:solidFill>
              </a:rPr>
              <a:t> </a:t>
            </a:r>
            <a:r>
              <a:rPr lang="en-CA" sz="1400" i="1" dirty="0" err="1">
                <a:solidFill>
                  <a:schemeClr val="tx2"/>
                </a:solidFill>
              </a:rPr>
              <a:t>expliquer</a:t>
            </a:r>
            <a:r>
              <a:rPr lang="en-CA" sz="1400" i="1" dirty="0">
                <a:solidFill>
                  <a:schemeClr val="tx2"/>
                </a:solidFill>
              </a:rPr>
              <a:t> comment </a:t>
            </a:r>
            <a:r>
              <a:rPr lang="en-CA" sz="1400" i="1" dirty="0" err="1">
                <a:solidFill>
                  <a:schemeClr val="tx2"/>
                </a:solidFill>
              </a:rPr>
              <a:t>votre</a:t>
            </a:r>
            <a:r>
              <a:rPr lang="en-CA" sz="1400" i="1" dirty="0">
                <a:solidFill>
                  <a:schemeClr val="tx2"/>
                </a:solidFill>
              </a:rPr>
              <a:t> </a:t>
            </a:r>
            <a:r>
              <a:rPr lang="en-CA" sz="1400" i="1" dirty="0" err="1">
                <a:solidFill>
                  <a:schemeClr val="tx2"/>
                </a:solidFill>
              </a:rPr>
              <a:t>projet</a:t>
            </a:r>
            <a:r>
              <a:rPr lang="en-CA" sz="1400" i="1" dirty="0">
                <a:solidFill>
                  <a:schemeClr val="tx2"/>
                </a:solidFill>
              </a:rPr>
              <a:t>, solution </a:t>
            </a:r>
            <a:r>
              <a:rPr lang="en-CA" sz="1400" i="1" dirty="0" err="1">
                <a:solidFill>
                  <a:schemeClr val="tx2"/>
                </a:solidFill>
              </a:rPr>
              <a:t>ou</a:t>
            </a:r>
            <a:r>
              <a:rPr lang="en-CA" sz="1400" i="1" dirty="0">
                <a:solidFill>
                  <a:schemeClr val="tx2"/>
                </a:solidFill>
              </a:rPr>
              <a:t> proposition </a:t>
            </a:r>
            <a:r>
              <a:rPr lang="en-CA" sz="1400" i="1" dirty="0" err="1">
                <a:solidFill>
                  <a:schemeClr val="tx2"/>
                </a:solidFill>
              </a:rPr>
              <a:t>d’effort</a:t>
            </a:r>
            <a:r>
              <a:rPr lang="en-CA" sz="1400" i="1" dirty="0">
                <a:solidFill>
                  <a:schemeClr val="tx2"/>
                </a:solidFill>
              </a:rPr>
              <a:t> </a:t>
            </a:r>
            <a:r>
              <a:rPr lang="en-CA" sz="1400" i="1" dirty="0" err="1">
                <a:solidFill>
                  <a:schemeClr val="tx2"/>
                </a:solidFill>
              </a:rPr>
              <a:t>est</a:t>
            </a:r>
            <a:r>
              <a:rPr lang="en-CA" sz="1400" i="1" dirty="0">
                <a:solidFill>
                  <a:schemeClr val="tx2"/>
                </a:solidFill>
              </a:rPr>
              <a:t> </a:t>
            </a:r>
            <a:r>
              <a:rPr lang="en-CA" sz="1400" i="1" dirty="0" err="1">
                <a:solidFill>
                  <a:schemeClr val="tx2"/>
                </a:solidFill>
              </a:rPr>
              <a:t>utilisé</a:t>
            </a:r>
            <a:r>
              <a:rPr lang="en-CA" sz="1400" i="1" dirty="0">
                <a:solidFill>
                  <a:schemeClr val="tx2"/>
                </a:solidFill>
              </a:rPr>
              <a:t> pour </a:t>
            </a:r>
            <a:r>
              <a:rPr lang="en-CA" sz="1400" i="1" dirty="0" err="1">
                <a:solidFill>
                  <a:schemeClr val="tx2"/>
                </a:solidFill>
              </a:rPr>
              <a:t>appuyer</a:t>
            </a:r>
            <a:r>
              <a:rPr lang="en-CA" sz="1400" i="1" dirty="0">
                <a:solidFill>
                  <a:schemeClr val="tx2"/>
                </a:solidFill>
              </a:rPr>
              <a:t> </a:t>
            </a:r>
            <a:r>
              <a:rPr lang="en-CA" sz="1400" i="1" dirty="0" err="1">
                <a:solidFill>
                  <a:schemeClr val="tx2"/>
                </a:solidFill>
              </a:rPr>
              <a:t>votre</a:t>
            </a:r>
            <a:r>
              <a:rPr lang="en-CA" sz="1400" i="1" dirty="0">
                <a:solidFill>
                  <a:schemeClr val="tx2"/>
                </a:solidFill>
              </a:rPr>
              <a:t> </a:t>
            </a:r>
            <a:r>
              <a:rPr lang="en-CA" sz="1400" i="1" dirty="0" err="1">
                <a:solidFill>
                  <a:schemeClr val="tx2"/>
                </a:solidFill>
              </a:rPr>
              <a:t>mandat</a:t>
            </a:r>
            <a:r>
              <a:rPr lang="en-CA" sz="1400" i="1" dirty="0">
                <a:solidFill>
                  <a:schemeClr val="tx2"/>
                </a:solidFill>
              </a:rPr>
              <a:t> </a:t>
            </a:r>
            <a:r>
              <a:rPr lang="en-CA" sz="1400" i="1" dirty="0" err="1">
                <a:solidFill>
                  <a:schemeClr val="tx2"/>
                </a:solidFill>
              </a:rPr>
              <a:t>ministériel</a:t>
            </a:r>
            <a:r>
              <a:rPr lang="en-CA" sz="1400" i="1" dirty="0">
                <a:solidFill>
                  <a:schemeClr val="tx2"/>
                </a:solidFill>
              </a:rPr>
              <a:t>. </a:t>
            </a:r>
          </a:p>
          <a:p>
            <a:pPr marL="285750" indent="-285750">
              <a:buFont typeface="Wingdings" panose="05000000000000000000" pitchFamily="2" charset="2"/>
              <a:buChar char="§"/>
            </a:pPr>
            <a:endParaRPr lang="en-CA" sz="1400" i="1" dirty="0">
              <a:solidFill>
                <a:schemeClr val="tx2"/>
              </a:solidFill>
            </a:endParaRPr>
          </a:p>
          <a:p>
            <a:pPr marL="355600" indent="-355600"/>
            <a:r>
              <a:rPr lang="en-CA" sz="1400" i="1" dirty="0">
                <a:solidFill>
                  <a:schemeClr val="tx2"/>
                </a:solidFill>
              </a:rPr>
              <a:t>Remarque : </a:t>
            </a:r>
            <a:r>
              <a:rPr lang="en-CA" sz="1400" i="1" dirty="0" err="1">
                <a:solidFill>
                  <a:schemeClr val="tx2"/>
                </a:solidFill>
              </a:rPr>
              <a:t>Vous</a:t>
            </a:r>
            <a:r>
              <a:rPr lang="en-CA" sz="1400" i="1" dirty="0">
                <a:solidFill>
                  <a:schemeClr val="tx2"/>
                </a:solidFill>
              </a:rPr>
              <a:t> </a:t>
            </a:r>
            <a:r>
              <a:rPr lang="en-CA" sz="1400" i="1" dirty="0" err="1">
                <a:solidFill>
                  <a:schemeClr val="tx2"/>
                </a:solidFill>
              </a:rPr>
              <a:t>pouvez</a:t>
            </a:r>
            <a:r>
              <a:rPr lang="en-CA" sz="1400" i="1" dirty="0">
                <a:solidFill>
                  <a:schemeClr val="tx2"/>
                </a:solidFill>
              </a:rPr>
              <a:t> </a:t>
            </a:r>
            <a:r>
              <a:rPr lang="en-CA" sz="1400" i="1" dirty="0" err="1">
                <a:solidFill>
                  <a:schemeClr val="tx2"/>
                </a:solidFill>
              </a:rPr>
              <a:t>insérer</a:t>
            </a:r>
            <a:r>
              <a:rPr lang="en-CA" sz="1400" i="1" dirty="0">
                <a:solidFill>
                  <a:schemeClr val="tx2"/>
                </a:solidFill>
              </a:rPr>
              <a:t> plus de pages, au </a:t>
            </a:r>
            <a:r>
              <a:rPr lang="en-CA" sz="1400" i="1" dirty="0" err="1">
                <a:solidFill>
                  <a:schemeClr val="tx2"/>
                </a:solidFill>
              </a:rPr>
              <a:t>besoin</a:t>
            </a:r>
            <a:r>
              <a:rPr lang="en-CA" sz="1400" i="1" dirty="0">
                <a:solidFill>
                  <a:schemeClr val="tx2"/>
                </a:solidFill>
              </a:rPr>
              <a:t>. </a:t>
            </a:r>
            <a:r>
              <a:rPr lang="en-CA" sz="1400" i="1" dirty="0" err="1">
                <a:solidFill>
                  <a:schemeClr val="tx2"/>
                </a:solidFill>
              </a:rPr>
              <a:t>Veuillez</a:t>
            </a:r>
            <a:r>
              <a:rPr lang="en-CA" sz="1400" i="1" dirty="0">
                <a:solidFill>
                  <a:schemeClr val="tx2"/>
                </a:solidFill>
              </a:rPr>
              <a:t> </a:t>
            </a:r>
            <a:r>
              <a:rPr lang="en-CA" sz="1400" i="1" dirty="0" err="1">
                <a:solidFill>
                  <a:schemeClr val="tx2"/>
                </a:solidFill>
              </a:rPr>
              <a:t>supprimer</a:t>
            </a:r>
            <a:r>
              <a:rPr lang="en-CA" sz="1400" i="1" dirty="0">
                <a:solidFill>
                  <a:schemeClr val="tx2"/>
                </a:solidFill>
              </a:rPr>
              <a:t> </a:t>
            </a:r>
            <a:r>
              <a:rPr lang="en-CA" sz="1400" i="1" dirty="0" err="1">
                <a:solidFill>
                  <a:schemeClr val="tx2"/>
                </a:solidFill>
              </a:rPr>
              <a:t>ces</a:t>
            </a:r>
            <a:r>
              <a:rPr lang="en-CA" sz="1400" i="1" dirty="0">
                <a:solidFill>
                  <a:schemeClr val="tx2"/>
                </a:solidFill>
              </a:rPr>
              <a:t> mots </a:t>
            </a:r>
            <a:r>
              <a:rPr lang="en-CA" sz="1400" i="1" dirty="0" err="1">
                <a:solidFill>
                  <a:schemeClr val="tx2"/>
                </a:solidFill>
              </a:rPr>
              <a:t>d’orientation</a:t>
            </a:r>
            <a:r>
              <a:rPr lang="en-CA" sz="1400" i="1" dirty="0">
                <a:solidFill>
                  <a:schemeClr val="tx2"/>
                </a:solidFill>
              </a:rPr>
              <a:t> </a:t>
            </a:r>
            <a:r>
              <a:rPr lang="en-CA" sz="1400" i="1" dirty="0" err="1">
                <a:solidFill>
                  <a:schemeClr val="tx2"/>
                </a:solidFill>
              </a:rPr>
              <a:t>lorsque</a:t>
            </a:r>
            <a:r>
              <a:rPr lang="en-CA" sz="1400" i="1" dirty="0">
                <a:solidFill>
                  <a:schemeClr val="tx2"/>
                </a:solidFill>
              </a:rPr>
              <a:t> </a:t>
            </a:r>
            <a:r>
              <a:rPr lang="en-CA" sz="1400" i="1" dirty="0" err="1">
                <a:solidFill>
                  <a:schemeClr val="tx2"/>
                </a:solidFill>
              </a:rPr>
              <a:t>vous</a:t>
            </a:r>
            <a:r>
              <a:rPr lang="en-CA" sz="1400" i="1" dirty="0">
                <a:solidFill>
                  <a:schemeClr val="tx2"/>
                </a:solidFill>
              </a:rPr>
              <a:t> </a:t>
            </a:r>
            <a:r>
              <a:rPr lang="en-CA" sz="1400" i="1" dirty="0" err="1">
                <a:solidFill>
                  <a:schemeClr val="tx2"/>
                </a:solidFill>
              </a:rPr>
              <a:t>remplissez</a:t>
            </a:r>
            <a:r>
              <a:rPr lang="en-CA" sz="1400" i="1" dirty="0">
                <a:solidFill>
                  <a:schemeClr val="tx2"/>
                </a:solidFill>
              </a:rPr>
              <a:t> </a:t>
            </a:r>
            <a:r>
              <a:rPr lang="en-CA" sz="1400" i="1" dirty="0" err="1">
                <a:solidFill>
                  <a:schemeClr val="tx2"/>
                </a:solidFill>
              </a:rPr>
              <a:t>cette</a:t>
            </a:r>
            <a:r>
              <a:rPr lang="en-CA" sz="1400" i="1" dirty="0">
                <a:solidFill>
                  <a:schemeClr val="tx2"/>
                </a:solidFill>
              </a:rPr>
              <a:t>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custDataLst>
              <p:tags r:id="rId3"/>
            </p:custDataLst>
          </p:nvPr>
        </p:nvSpPr>
        <p:spPr>
          <a:xfrm>
            <a:off x="431540" y="138062"/>
            <a:ext cx="5432982" cy="878670"/>
          </a:xfrm>
        </p:spPr>
        <p:txBody>
          <a:bodyPr/>
          <a:lstStyle/>
          <a:p>
            <a:r>
              <a:rPr lang="fr-CA" noProof="0" dirty="0"/>
              <a:t>Demande d’exemption</a:t>
            </a:r>
          </a:p>
        </p:txBody>
      </p:sp>
      <p:sp>
        <p:nvSpPr>
          <p:cNvPr id="9" name="Rectangle 8"/>
          <p:cNvSpPr/>
          <p:nvPr>
            <p:custDataLst>
              <p:tags r:id="rId4"/>
            </p:custDataLst>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custDataLst>
              <p:tags r:id="rId7"/>
            </p:custDataLst>
          </p:nvPr>
        </p:nvSpPr>
        <p:spPr>
          <a:xfrm rot="16200000">
            <a:off x="597844" y="253352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custDataLst>
              <p:tags r:id="rId8"/>
            </p:custDataLst>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a:endParaRPr>
          </a:p>
        </p:txBody>
      </p:sp>
      <p:sp>
        <p:nvSpPr>
          <p:cNvPr id="15" name="TextBox 14"/>
          <p:cNvSpPr txBox="1"/>
          <p:nvPr>
            <p:custDataLst>
              <p:tags r:id="rId9"/>
            </p:custDataLst>
          </p:nvPr>
        </p:nvSpPr>
        <p:spPr>
          <a:xfrm>
            <a:off x="251520" y="4954626"/>
            <a:ext cx="8469401" cy="518678"/>
          </a:xfrm>
          <a:prstGeom prst="rect">
            <a:avLst/>
          </a:prstGeom>
          <a:noFill/>
        </p:spPr>
        <p:txBody>
          <a:bodyPr wrap="square" rtlCol="0">
            <a:spAutoFit/>
          </a:bodyPr>
          <a:lstStyle/>
          <a:p>
            <a:pPr marL="285750" indent="-285750">
              <a:buFont typeface="Wingdings" panose="05000000000000000000" pitchFamily="2" charset="2"/>
              <a:buChar char="§"/>
            </a:pPr>
            <a:r>
              <a:rPr lang="en-US" sz="1400" i="1">
                <a:solidFill>
                  <a:schemeClr val="tx2"/>
                </a:solidFill>
              </a:rPr>
              <a:t>Décrivez le risque et la raison pour laquelle le CEAI du GC devrait appuyer la demande d’exemption</a:t>
            </a:r>
          </a:p>
          <a:p>
            <a:pPr marL="285750" indent="-285750">
              <a:buFont typeface="Wingdings" panose="05000000000000000000" pitchFamily="2" charset="2"/>
              <a:buChar char="§"/>
            </a:pPr>
            <a:endParaRPr lang="en-CA" sz="1400" i="1">
              <a:solidFill>
                <a:schemeClr val="tx2"/>
              </a:solidFill>
            </a:endParaRPr>
          </a:p>
        </p:txBody>
      </p:sp>
      <p:sp>
        <p:nvSpPr>
          <p:cNvPr id="13" name="Rectangle 12"/>
          <p:cNvSpPr/>
          <p:nvPr>
            <p:custDataLst>
              <p:tags r:id="rId10"/>
            </p:custDataLst>
          </p:nvPr>
        </p:nvSpPr>
        <p:spPr>
          <a:xfrm>
            <a:off x="215516" y="4356285"/>
            <a:ext cx="7020780" cy="369332"/>
          </a:xfrm>
          <a:prstGeom prst="rect">
            <a:avLst/>
          </a:prstGeom>
        </p:spPr>
        <p:txBody>
          <a:bodyPr wrap="square">
            <a:spAutoFit/>
          </a:bodyPr>
          <a:lstStyle/>
          <a:p>
            <a:r>
              <a:rPr lang="en-CA" b="1" dirty="0">
                <a:latin typeface="+mj-lt"/>
                <a:cs typeface="Aharoni" panose="02010803020104030203" pitchFamily="2" charset="-79"/>
              </a:rPr>
              <a:t>Y a-t-</a:t>
            </a:r>
            <a:r>
              <a:rPr lang="en-CA" b="1" dirty="0" err="1">
                <a:latin typeface="+mj-lt"/>
                <a:cs typeface="Aharoni" panose="02010803020104030203" pitchFamily="2" charset="-79"/>
              </a:rPr>
              <a:t>il</a:t>
            </a:r>
            <a:r>
              <a:rPr lang="en-CA" b="1" dirty="0">
                <a:latin typeface="+mj-lt"/>
                <a:cs typeface="Aharoni" panose="02010803020104030203" pitchFamily="2" charset="-79"/>
              </a:rPr>
              <a:t> un </a:t>
            </a:r>
            <a:r>
              <a:rPr lang="en-CA" b="1" dirty="0" err="1">
                <a:latin typeface="+mj-lt"/>
                <a:cs typeface="Aharoni" panose="02010803020104030203" pitchFamily="2" charset="-79"/>
              </a:rPr>
              <a:t>risque</a:t>
            </a:r>
            <a:r>
              <a:rPr lang="en-CA" b="1" dirty="0">
                <a:latin typeface="+mj-lt"/>
                <a:cs typeface="Aharoni" panose="02010803020104030203" pitchFamily="2" charset="-79"/>
              </a:rPr>
              <a:t> au </a:t>
            </a:r>
            <a:r>
              <a:rPr lang="en-CA" b="1" dirty="0" err="1">
                <a:latin typeface="+mj-lt"/>
                <a:cs typeface="Aharoni" panose="02010803020104030203" pitchFamily="2" charset="-79"/>
              </a:rPr>
              <a:t>projet</a:t>
            </a:r>
            <a:r>
              <a:rPr lang="en-CA" b="1" dirty="0">
                <a:latin typeface="+mj-lt"/>
                <a:cs typeface="Aharoni" panose="02010803020104030203" pitchFamily="2" charset="-79"/>
              </a:rPr>
              <a:t> </a:t>
            </a:r>
            <a:r>
              <a:rPr lang="en-CA" b="1" dirty="0" err="1">
                <a:latin typeface="+mj-lt"/>
                <a:cs typeface="Aharoni" panose="02010803020104030203" pitchFamily="2" charset="-79"/>
              </a:rPr>
              <a:t>si</a:t>
            </a:r>
            <a:r>
              <a:rPr lang="en-CA" b="1" dirty="0">
                <a:latin typeface="+mj-lt"/>
                <a:cs typeface="Aharoni" panose="02010803020104030203" pitchFamily="2" charset="-79"/>
              </a:rPr>
              <a:t> </a:t>
            </a:r>
            <a:r>
              <a:rPr lang="en-CA" b="1" dirty="0" err="1">
                <a:latin typeface="+mj-lt"/>
                <a:cs typeface="Aharoni" panose="02010803020104030203" pitchFamily="2" charset="-79"/>
              </a:rPr>
              <a:t>l’exemption</a:t>
            </a:r>
            <a:r>
              <a:rPr lang="en-CA" b="1" dirty="0">
                <a:latin typeface="+mj-lt"/>
                <a:cs typeface="Aharoni" panose="02010803020104030203" pitchFamily="2" charset="-79"/>
              </a:rPr>
              <a:t> </a:t>
            </a:r>
            <a:r>
              <a:rPr lang="en-CA" b="1" dirty="0" err="1">
                <a:latin typeface="+mj-lt"/>
                <a:cs typeface="Aharoni" panose="02010803020104030203" pitchFamily="2" charset="-79"/>
              </a:rPr>
              <a:t>n’est</a:t>
            </a:r>
            <a:r>
              <a:rPr lang="en-CA" b="1" dirty="0">
                <a:latin typeface="+mj-lt"/>
                <a:cs typeface="Aharoni" panose="02010803020104030203" pitchFamily="2" charset="-79"/>
              </a:rPr>
              <a:t> pas </a:t>
            </a:r>
            <a:r>
              <a:rPr lang="en-CA" b="1" dirty="0" err="1">
                <a:latin typeface="+mj-lt"/>
                <a:cs typeface="Aharoni" panose="02010803020104030203" pitchFamily="2" charset="-79"/>
              </a:rPr>
              <a:t>approuvée</a:t>
            </a:r>
            <a:r>
              <a:rPr lang="en-CA" b="1" dirty="0">
                <a:latin typeface="+mj-lt"/>
                <a:cs typeface="Aharoni" panose="02010803020104030203" pitchFamily="2" charset="-79"/>
              </a:rPr>
              <a:t>?</a:t>
            </a:r>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3</a:t>
            </a:fld>
            <a:endParaRPr lang="fr-CA"/>
          </a:p>
        </p:txBody>
      </p:sp>
      <p:sp>
        <p:nvSpPr>
          <p:cNvPr id="6" name="Title 5"/>
          <p:cNvSpPr>
            <a:spLocks noGrp="1"/>
          </p:cNvSpPr>
          <p:nvPr>
            <p:ph type="title"/>
            <p:custDataLst>
              <p:tags r:id="rId2"/>
            </p:custDataLst>
          </p:nvPr>
        </p:nvSpPr>
        <p:spPr>
          <a:xfrm>
            <a:off x="395536" y="243356"/>
            <a:ext cx="5432982" cy="482626"/>
          </a:xfrm>
        </p:spPr>
        <p:txBody>
          <a:bodyPr/>
          <a:lstStyle/>
          <a:p>
            <a:r>
              <a:rPr lang="fr-CA"/>
              <a:t>À quel moment se présenter au CEAI GC?</a:t>
            </a:r>
          </a:p>
        </p:txBody>
      </p:sp>
      <p:sp>
        <p:nvSpPr>
          <p:cNvPr id="4" name="Rectangle 3"/>
          <p:cNvSpPr/>
          <p:nvPr>
            <p:custDataLst>
              <p:tags r:id="rId3"/>
            </p:custDataLst>
          </p:nvPr>
        </p:nvSpPr>
        <p:spPr>
          <a:xfrm>
            <a:off x="442629" y="1286123"/>
            <a:ext cx="8547648" cy="2564805"/>
          </a:xfrm>
          <a:prstGeom prst="rect">
            <a:avLst/>
          </a:prstGeom>
        </p:spPr>
        <p:txBody>
          <a:bodyPr wrap="square">
            <a:spAutoFit/>
          </a:bodyPr>
          <a:lstStyle/>
          <a:p>
            <a:pPr>
              <a:buSzPts val="1000"/>
              <a:tabLst>
                <a:tab pos="914400" algn="l"/>
              </a:tabLst>
            </a:pPr>
            <a:r>
              <a:rPr lang="fr-CA" sz="1200" dirty="0">
                <a:solidFill>
                  <a:schemeClr val="tx2"/>
                </a:solidFill>
              </a:rPr>
              <a:t>Les propositions concernant la conception, </a:t>
            </a:r>
            <a:r>
              <a:rPr lang="fr-CA" sz="1200" dirty="0" smtClean="0">
                <a:solidFill>
                  <a:schemeClr val="tx2"/>
                </a:solidFill>
              </a:rPr>
              <a:t>l’élaboration, </a:t>
            </a:r>
            <a:r>
              <a:rPr lang="fr-CA" sz="1200" dirty="0">
                <a:solidFill>
                  <a:schemeClr val="tx2"/>
                </a:solidFill>
              </a:rPr>
              <a:t>l’installation et la mise en place de services ou solutions numériques, de systèmes et d’applications de l’information (« initiatives numériques ») où le ministère est prêt à investir un minimum </a:t>
            </a:r>
            <a:r>
              <a:rPr lang="fr-CA" sz="1200" dirty="0" smtClean="0">
                <a:solidFill>
                  <a:schemeClr val="tx2"/>
                </a:solidFill>
              </a:rPr>
              <a:t>des </a:t>
            </a:r>
            <a:r>
              <a:rPr lang="fr-CA" sz="1200" dirty="0">
                <a:solidFill>
                  <a:schemeClr val="tx2"/>
                </a:solidFill>
              </a:rPr>
              <a:t>montants suivants afin de régler le problème ou de profiter de l’occasion :</a:t>
            </a:r>
          </a:p>
          <a:p>
            <a:pPr>
              <a:spcBef>
                <a:spcPts val="400"/>
              </a:spcBef>
              <a:spcAft>
                <a:spcPts val="400"/>
              </a:spcAft>
              <a:buSzPts val="1000"/>
              <a:tabLst>
                <a:tab pos="914400" algn="l"/>
              </a:tabLst>
            </a:pPr>
            <a:endParaRPr lang="fr-CA" sz="1400" dirty="0" smtClean="0">
              <a:solidFill>
                <a:schemeClr val="tx2"/>
              </a:solidFill>
            </a:endParaRPr>
          </a:p>
          <a:p>
            <a:pPr>
              <a:spcBef>
                <a:spcPts val="400"/>
              </a:spcBef>
              <a:spcAft>
                <a:spcPts val="400"/>
              </a:spcAft>
              <a:buSzPts val="1000"/>
              <a:tabLst>
                <a:tab pos="914400" algn="l"/>
              </a:tabLst>
            </a:pPr>
            <a:endParaRPr lang="fr-CA" sz="1400" dirty="0">
              <a:solidFill>
                <a:schemeClr val="tx2"/>
              </a:solidFill>
            </a:endParaRPr>
          </a:p>
          <a:p>
            <a:pPr>
              <a:spcBef>
                <a:spcPts val="400"/>
              </a:spcBef>
              <a:spcAft>
                <a:spcPts val="400"/>
              </a:spcAft>
              <a:buSzPts val="1000"/>
              <a:tabLst>
                <a:tab pos="914400" algn="l"/>
              </a:tabLst>
            </a:pPr>
            <a:r>
              <a:rPr lang="fr-CA" sz="1200" dirty="0" smtClean="0">
                <a:solidFill>
                  <a:schemeClr val="tx2"/>
                </a:solidFill>
              </a:rPr>
              <a:t>Cela </a:t>
            </a:r>
            <a:r>
              <a:rPr lang="fr-CA" sz="1200" dirty="0">
                <a:solidFill>
                  <a:schemeClr val="tx2"/>
                </a:solidFill>
              </a:rPr>
              <a:t>concerne les technologies </a:t>
            </a:r>
            <a:r>
              <a:rPr lang="fr-CA" sz="1200" dirty="0" smtClean="0">
                <a:solidFill>
                  <a:schemeClr val="tx2"/>
                </a:solidFill>
              </a:rPr>
              <a:t>émergentes;</a:t>
            </a:r>
          </a:p>
          <a:p>
            <a:pPr>
              <a:spcBef>
                <a:spcPts val="400"/>
              </a:spcBef>
              <a:spcAft>
                <a:spcPts val="400"/>
              </a:spcAft>
              <a:buSzPts val="1000"/>
              <a:tabLst>
                <a:tab pos="914400" algn="l"/>
              </a:tabLst>
            </a:pPr>
            <a:r>
              <a:rPr lang="fr-CA" sz="1200" dirty="0" smtClean="0">
                <a:solidFill>
                  <a:schemeClr val="tx2"/>
                </a:solidFill>
              </a:rPr>
              <a:t>Cela </a:t>
            </a:r>
            <a:r>
              <a:rPr lang="fr-CA" sz="1200" dirty="0">
                <a:solidFill>
                  <a:schemeClr val="tx2"/>
                </a:solidFill>
              </a:rPr>
              <a:t>exige une </a:t>
            </a:r>
            <a:r>
              <a:rPr lang="fr-FR" sz="1200" dirty="0">
                <a:solidFill>
                  <a:schemeClr val="tx2"/>
                </a:solidFill>
              </a:rPr>
              <a:t>à toute directive ou norme applicable</a:t>
            </a:r>
            <a:r>
              <a:rPr lang="fr-CA" sz="1200" dirty="0">
                <a:solidFill>
                  <a:schemeClr val="tx2"/>
                </a:solidFill>
              </a:rPr>
              <a:t> en vertu de la Politique sur la gestion des technologies de l’information; </a:t>
            </a:r>
            <a:endParaRPr lang="fr-CA" sz="1200" dirty="0" smtClean="0">
              <a:solidFill>
                <a:schemeClr val="tx2"/>
              </a:solidFill>
            </a:endParaRPr>
          </a:p>
          <a:p>
            <a:pPr>
              <a:spcBef>
                <a:spcPts val="400"/>
              </a:spcBef>
              <a:spcAft>
                <a:spcPts val="400"/>
              </a:spcAft>
              <a:buSzPts val="1000"/>
              <a:tabLst>
                <a:tab pos="914400" algn="l"/>
              </a:tabLst>
            </a:pPr>
            <a:r>
              <a:rPr lang="fr-FR" sz="1200" dirty="0" smtClean="0">
                <a:solidFill>
                  <a:schemeClr val="tx2"/>
                </a:solidFill>
              </a:rPr>
              <a:t>Cela sont classés au </a:t>
            </a:r>
            <a:r>
              <a:rPr lang="fr-FR" sz="1200" dirty="0">
                <a:solidFill>
                  <a:schemeClr val="tx2"/>
                </a:solidFill>
              </a:rPr>
              <a:t>niveau B protégé ou inférieur utilisant un modèle de déploiement autre que le </a:t>
            </a:r>
            <a:r>
              <a:rPr lang="fr-FR" sz="1200" dirty="0" smtClean="0">
                <a:solidFill>
                  <a:schemeClr val="tx2"/>
                </a:solidFill>
              </a:rPr>
              <a:t>nuage public </a:t>
            </a:r>
            <a:r>
              <a:rPr lang="fr-FR" sz="1200" dirty="0">
                <a:solidFill>
                  <a:schemeClr val="tx2"/>
                </a:solidFill>
              </a:rPr>
              <a:t>pour l'hébergement d'applications (y compris l'infrastructure), le déploiement d'applications ou le développement </a:t>
            </a:r>
            <a:r>
              <a:rPr lang="fr-FR" sz="1200" dirty="0" smtClean="0">
                <a:solidFill>
                  <a:schemeClr val="tx2"/>
                </a:solidFill>
              </a:rPr>
              <a:t>d'applications; ou</a:t>
            </a:r>
          </a:p>
          <a:p>
            <a:pPr>
              <a:spcBef>
                <a:spcPts val="400"/>
              </a:spcBef>
              <a:spcAft>
                <a:spcPts val="400"/>
              </a:spcAft>
              <a:buSzPts val="1000"/>
              <a:tabLst>
                <a:tab pos="914400" algn="l"/>
              </a:tabLst>
            </a:pPr>
            <a:r>
              <a:rPr lang="fr-CA" sz="1200" dirty="0" smtClean="0">
                <a:solidFill>
                  <a:schemeClr val="tx2"/>
                </a:solidFill>
              </a:rPr>
              <a:t>Selon </a:t>
            </a:r>
            <a:r>
              <a:rPr lang="fr-CA" sz="1200" dirty="0">
                <a:solidFill>
                  <a:schemeClr val="tx2"/>
                </a:solidFill>
              </a:rPr>
              <a:t>les directives du Dirigeant principal de l’information du Canada.</a:t>
            </a:r>
          </a:p>
        </p:txBody>
      </p:sp>
      <p:sp>
        <p:nvSpPr>
          <p:cNvPr id="5" name="Rectangle 4"/>
          <p:cNvSpPr/>
          <p:nvPr>
            <p:custDataLst>
              <p:tags r:id="rId4"/>
            </p:custDataLst>
          </p:nvPr>
        </p:nvSpPr>
        <p:spPr>
          <a:xfrm>
            <a:off x="323528" y="901726"/>
            <a:ext cx="2379057" cy="366126"/>
          </a:xfrm>
          <a:prstGeom prst="rect">
            <a:avLst/>
          </a:prstGeom>
        </p:spPr>
        <p:txBody>
          <a:bodyPr wrap="none">
            <a:spAutoFit/>
          </a:bodyPr>
          <a:lstStyle/>
          <a:p>
            <a:r>
              <a:rPr lang="fr-CA" b="1">
                <a:latin typeface="Calibri" panose="020F0502020204030204" pitchFamily="34" charset="0"/>
                <a:ea typeface="Calibri" panose="020F0502020204030204" pitchFamily="34" charset="0"/>
              </a:rPr>
              <a:t>Mobilisation du CEAI… </a:t>
            </a:r>
          </a:p>
        </p:txBody>
      </p:sp>
      <p:sp>
        <p:nvSpPr>
          <p:cNvPr id="17" name="Flowchart: Merge 16"/>
          <p:cNvSpPr/>
          <p:nvPr>
            <p:custDataLst>
              <p:tags r:id="rId5"/>
            </p:custDataLst>
          </p:nvPr>
        </p:nvSpPr>
        <p:spPr>
          <a:xfrm rot="16200000">
            <a:off x="273808" y="137677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6" name="Flowchart: Merge 15"/>
          <p:cNvSpPr/>
          <p:nvPr>
            <p:custDataLst>
              <p:tags r:id="rId6"/>
            </p:custDataLst>
          </p:nvPr>
        </p:nvSpPr>
        <p:spPr>
          <a:xfrm rot="16200000">
            <a:off x="273808" y="29100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0" name="Freeform 19"/>
          <p:cNvSpPr>
            <a:spLocks noEditPoints="1"/>
          </p:cNvSpPr>
          <p:nvPr>
            <p:custDataLst>
              <p:tags r:id="rId7"/>
            </p:custDataLst>
          </p:nvPr>
        </p:nvSpPr>
        <p:spPr bwMode="auto">
          <a:xfrm>
            <a:off x="7006147" y="321964"/>
            <a:ext cx="1969864" cy="404018"/>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600">
                <a:latin typeface="Aharoni" panose="02010803020104030203" pitchFamily="2" charset="-79"/>
                <a:cs typeface="Aharoni" panose="02010803020104030203" pitchFamily="2" charset="-79"/>
              </a:rPr>
              <a:t>« Les critères »</a:t>
            </a:r>
          </a:p>
        </p:txBody>
      </p:sp>
      <p:sp>
        <p:nvSpPr>
          <p:cNvPr id="9" name="Flowchart: Merge 8"/>
          <p:cNvSpPr/>
          <p:nvPr>
            <p:custDataLst>
              <p:tags r:id="rId8"/>
            </p:custDataLst>
          </p:nvPr>
        </p:nvSpPr>
        <p:spPr>
          <a:xfrm rot="16200000">
            <a:off x="273808" y="26214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0" name="Flowchart: Merge 9"/>
          <p:cNvSpPr/>
          <p:nvPr>
            <p:custDataLst>
              <p:tags r:id="rId9"/>
            </p:custDataLst>
          </p:nvPr>
        </p:nvSpPr>
        <p:spPr>
          <a:xfrm rot="16200000">
            <a:off x="273808" y="322669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3" name="Rectangle 2"/>
          <p:cNvSpPr/>
          <p:nvPr>
            <p:custDataLst>
              <p:tags r:id="rId10"/>
            </p:custDataLst>
          </p:nvPr>
        </p:nvSpPr>
        <p:spPr>
          <a:xfrm>
            <a:off x="280662" y="4581128"/>
            <a:ext cx="2745943" cy="1969770"/>
          </a:xfrm>
          <a:prstGeom prst="rect">
            <a:avLst/>
          </a:prstGeom>
          <a:ln>
            <a:solidFill>
              <a:schemeClr val="tx2"/>
            </a:solidFill>
            <a:prstDash val="sysDash"/>
          </a:ln>
        </p:spPr>
        <p:txBody>
          <a:bodyPr wrap="square">
            <a:spAutoFit/>
          </a:bodyPr>
          <a:lstStyle/>
          <a:p>
            <a:pPr marL="228600" indent="-228600">
              <a:buSzPts val="1000"/>
              <a:buFont typeface="Wingdings 2" panose="05020102010507070707" pitchFamily="18" charset="2"/>
              <a:buChar char="u"/>
              <a:tabLst>
                <a:tab pos="228600" algn="l"/>
              </a:tabLst>
            </a:pPr>
            <a:r>
              <a:rPr lang="fr-CA" sz="1200" dirty="0" smtClean="0">
                <a:solidFill>
                  <a:schemeClr val="tx2"/>
                </a:solidFill>
                <a:sym typeface="Wingdings 2" panose="05020102010507070707" pitchFamily="18" charset="2"/>
              </a:rPr>
              <a:t>Veuillez </a:t>
            </a:r>
            <a:r>
              <a:rPr lang="fr-CA" sz="1200" dirty="0">
                <a:solidFill>
                  <a:schemeClr val="tx2"/>
                </a:solidFill>
                <a:sym typeface="Wingdings 2" panose="05020102010507070707" pitchFamily="18" charset="2"/>
              </a:rPr>
              <a:t>vous assurer que toutes les propositions soumises pour examen par le Comité d’examen de l’architecture intégrée du gouvernement du Canada ont d</a:t>
            </a:r>
            <a:r>
              <a:rPr lang="fr-CA" sz="1200" b="1" dirty="0">
                <a:solidFill>
                  <a:schemeClr val="tx2"/>
                </a:solidFill>
                <a:sym typeface="Wingdings 2" panose="05020102010507070707" pitchFamily="18" charset="2"/>
              </a:rPr>
              <a:t>’abord été évaluées </a:t>
            </a:r>
            <a:r>
              <a:rPr lang="fr-CA" sz="1200" dirty="0">
                <a:solidFill>
                  <a:schemeClr val="tx2"/>
                </a:solidFill>
                <a:sym typeface="Wingdings 2" panose="05020102010507070707" pitchFamily="18" charset="2"/>
              </a:rPr>
              <a:t>par le Comité d’examen de l’architecture ministérielle (CEAM) s’il y en a un </a:t>
            </a:r>
            <a:r>
              <a:rPr lang="fr-CA" sz="1200" dirty="0" smtClean="0">
                <a:solidFill>
                  <a:schemeClr val="tx2"/>
                </a:solidFill>
                <a:sym typeface="Wingdings 2" panose="05020102010507070707" pitchFamily="18" charset="2"/>
              </a:rPr>
              <a:t>d’établi.</a:t>
            </a:r>
          </a:p>
          <a:p>
            <a:pPr>
              <a:buSzPts val="1000"/>
              <a:tabLst>
                <a:tab pos="228600" algn="l"/>
              </a:tabLst>
            </a:pPr>
            <a:endParaRPr lang="fr-CA" sz="1200" dirty="0">
              <a:solidFill>
                <a:schemeClr val="tx2"/>
              </a:solidFill>
              <a:sym typeface="Wingdings 2" panose="05020102010507070707" pitchFamily="18" charset="2"/>
            </a:endParaRPr>
          </a:p>
        </p:txBody>
      </p:sp>
      <p:sp>
        <p:nvSpPr>
          <p:cNvPr id="7" name="Rectangle 6"/>
          <p:cNvSpPr/>
          <p:nvPr>
            <p:custDataLst>
              <p:tags r:id="rId11"/>
            </p:custDataLst>
          </p:nvPr>
        </p:nvSpPr>
        <p:spPr>
          <a:xfrm>
            <a:off x="3196952" y="4581128"/>
            <a:ext cx="2745943" cy="1954381"/>
          </a:xfrm>
          <a:prstGeom prst="rect">
            <a:avLst/>
          </a:prstGeom>
          <a:ln>
            <a:solidFill>
              <a:schemeClr val="tx2"/>
            </a:solidFill>
            <a:prstDash val="sysDash"/>
          </a:ln>
        </p:spPr>
        <p:txBody>
          <a:bodyPr wrap="square">
            <a:spAutoFit/>
          </a:bodyPr>
          <a:lstStyle/>
          <a:p>
            <a:pPr marL="228600" indent="-228600">
              <a:buSzPts val="1000"/>
              <a:buFont typeface="Wingdings 2" panose="05020102010507070707" pitchFamily="18" charset="2"/>
              <a:buChar char="v"/>
              <a:tabLst>
                <a:tab pos="1371600" algn="l"/>
              </a:tabLst>
            </a:pPr>
            <a:r>
              <a:rPr lang="fr-CA" sz="1200" dirty="0" smtClean="0">
                <a:solidFill>
                  <a:schemeClr val="tx2"/>
                </a:solidFill>
                <a:sym typeface="Wingdings 2" panose="05020102010507070707" pitchFamily="18" charset="2"/>
              </a:rPr>
              <a:t>Veillez </a:t>
            </a:r>
            <a:r>
              <a:rPr lang="fr-CA" sz="1200" dirty="0">
                <a:solidFill>
                  <a:schemeClr val="tx2"/>
                </a:solidFill>
                <a:sym typeface="Wingdings 2" panose="05020102010507070707" pitchFamily="18" charset="2"/>
              </a:rPr>
              <a:t>à ce que les propositions soient soumises au </a:t>
            </a:r>
            <a:r>
              <a:rPr lang="fr-CA" sz="1200" dirty="0" smtClean="0">
                <a:solidFill>
                  <a:schemeClr val="tx2"/>
                </a:solidFill>
                <a:sym typeface="Wingdings 2" panose="05020102010507070707" pitchFamily="18" charset="2"/>
              </a:rPr>
              <a:t>Conseil </a:t>
            </a:r>
            <a:r>
              <a:rPr lang="fr-CA" sz="1200" dirty="0">
                <a:solidFill>
                  <a:schemeClr val="tx2"/>
                </a:solidFill>
                <a:sym typeface="Wingdings 2" panose="05020102010507070707" pitchFamily="18" charset="2"/>
              </a:rPr>
              <a:t>d’examen de l’architecture intégrée du gouvernement du Canada à la suite de l’examen des </a:t>
            </a:r>
            <a:r>
              <a:rPr lang="fr-CA" sz="1200" b="1" dirty="0">
                <a:solidFill>
                  <a:schemeClr val="tx2"/>
                </a:solidFill>
                <a:sym typeface="Wingdings 2" panose="05020102010507070707" pitchFamily="18" charset="2"/>
              </a:rPr>
              <a:t>cas conceptuels </a:t>
            </a:r>
            <a:r>
              <a:rPr lang="fr-CA" sz="1200" dirty="0">
                <a:solidFill>
                  <a:schemeClr val="tx2"/>
                </a:solidFill>
                <a:sym typeface="Wingdings 2" panose="05020102010507070707" pitchFamily="18" charset="2"/>
              </a:rPr>
              <a:t>pour les projets numériques et </a:t>
            </a:r>
            <a:r>
              <a:rPr lang="fr-CA" sz="1200" b="1" dirty="0">
                <a:solidFill>
                  <a:schemeClr val="tx2"/>
                </a:solidFill>
                <a:sym typeface="Wingdings 2" panose="05020102010507070707" pitchFamily="18" charset="2"/>
              </a:rPr>
              <a:t>avant </a:t>
            </a:r>
            <a:r>
              <a:rPr lang="fr-CA" sz="1200" dirty="0">
                <a:solidFill>
                  <a:schemeClr val="tx2"/>
                </a:solidFill>
                <a:sym typeface="Wingdings 2" panose="05020102010507070707" pitchFamily="18" charset="2"/>
              </a:rPr>
              <a:t>l’élaboration d’une présentation au Conseil du Trésor ou d’une analyse de rentabilisation ministérielle</a:t>
            </a:r>
            <a:r>
              <a:rPr lang="fr-CA" sz="1200" dirty="0" smtClean="0">
                <a:solidFill>
                  <a:schemeClr val="tx2"/>
                </a:solidFill>
                <a:sym typeface="Wingdings 2" panose="05020102010507070707" pitchFamily="18" charset="2"/>
              </a:rPr>
              <a:t>.</a:t>
            </a:r>
          </a:p>
          <a:p>
            <a:pPr>
              <a:buSzPts val="1000"/>
              <a:tabLst>
                <a:tab pos="1371600" algn="l"/>
              </a:tabLst>
            </a:pPr>
            <a:endParaRPr lang="fr-CA" sz="1200" dirty="0">
              <a:solidFill>
                <a:schemeClr val="tx2"/>
              </a:solidFill>
              <a:sym typeface="Wingdings 2" panose="05020102010507070707" pitchFamily="18" charset="2"/>
            </a:endParaRPr>
          </a:p>
        </p:txBody>
      </p:sp>
      <p:sp>
        <p:nvSpPr>
          <p:cNvPr id="8" name="Rectangle 7"/>
          <p:cNvSpPr/>
          <p:nvPr>
            <p:custDataLst>
              <p:tags r:id="rId12"/>
            </p:custDataLst>
          </p:nvPr>
        </p:nvSpPr>
        <p:spPr>
          <a:xfrm>
            <a:off x="6113276" y="4599938"/>
            <a:ext cx="2745942" cy="1938992"/>
          </a:xfrm>
          <a:prstGeom prst="rect">
            <a:avLst/>
          </a:prstGeom>
          <a:ln>
            <a:solidFill>
              <a:schemeClr val="tx2"/>
            </a:solidFill>
            <a:prstDash val="sysDash"/>
          </a:ln>
        </p:spPr>
        <p:txBody>
          <a:bodyPr wrap="square">
            <a:spAutoFit/>
          </a:bodyPr>
          <a:lstStyle/>
          <a:p>
            <a:pPr marL="228600" indent="-228600">
              <a:buSzPts val="1000"/>
              <a:buFont typeface="Wingdings 2" panose="05020102010507070707" pitchFamily="18" charset="2"/>
              <a:buChar char="w"/>
            </a:pPr>
            <a:r>
              <a:rPr lang="fr-CA" sz="1200" dirty="0" smtClean="0">
                <a:solidFill>
                  <a:schemeClr val="tx2"/>
                </a:solidFill>
                <a:sym typeface="Wingdings 2" panose="05020102010507070707" pitchFamily="18" charset="2"/>
              </a:rPr>
              <a:t>Assurez-vous </a:t>
            </a:r>
            <a:r>
              <a:rPr lang="fr-CA" sz="1200" dirty="0">
                <a:solidFill>
                  <a:schemeClr val="tx2"/>
                </a:solidFill>
                <a:sym typeface="Wingdings 2" panose="05020102010507070707" pitchFamily="18" charset="2"/>
              </a:rPr>
              <a:t>que toutes les initiatives ministérielles soient évaluées en fonction des exigences de l’annexe C : Procédures obligatoires pour l’évaluation de l’architecture intégrée et qu’elles </a:t>
            </a:r>
            <a:r>
              <a:rPr lang="fr-CA" sz="1200" b="1" dirty="0">
                <a:solidFill>
                  <a:schemeClr val="tx2"/>
                </a:solidFill>
                <a:sym typeface="Wingdings 2" panose="05020102010507070707" pitchFamily="18" charset="2"/>
              </a:rPr>
              <a:t>satisfont </a:t>
            </a:r>
            <a:r>
              <a:rPr lang="fr-CA" sz="1200" dirty="0">
                <a:solidFill>
                  <a:schemeClr val="tx2"/>
                </a:solidFill>
                <a:sym typeface="Wingdings 2" panose="05020102010507070707" pitchFamily="18" charset="2"/>
              </a:rPr>
              <a:t>ces dernières </a:t>
            </a:r>
            <a:r>
              <a:rPr lang="fr-FR" sz="1200" dirty="0">
                <a:solidFill>
                  <a:schemeClr val="tx2"/>
                </a:solidFill>
              </a:rPr>
              <a:t>et l’annexe D: Procédures obligatoires pour les interfaces de programmation d'applications</a:t>
            </a:r>
            <a:r>
              <a:rPr lang="fr-FR" sz="1200" dirty="0" smtClean="0">
                <a:solidFill>
                  <a:schemeClr val="tx2"/>
                </a:solidFill>
              </a:rPr>
              <a:t>.</a:t>
            </a:r>
            <a:endParaRPr lang="fr-CA" sz="1400" dirty="0">
              <a:solidFill>
                <a:schemeClr val="tx2"/>
              </a:solidFill>
            </a:endParaRPr>
          </a:p>
        </p:txBody>
      </p:sp>
      <p:sp>
        <p:nvSpPr>
          <p:cNvPr id="11" name="Rectangle 10"/>
          <p:cNvSpPr/>
          <p:nvPr>
            <p:custDataLst>
              <p:tags r:id="rId13"/>
            </p:custDataLst>
          </p:nvPr>
        </p:nvSpPr>
        <p:spPr>
          <a:xfrm>
            <a:off x="171800" y="4282560"/>
            <a:ext cx="1608102" cy="366126"/>
          </a:xfrm>
          <a:prstGeom prst="rect">
            <a:avLst/>
          </a:prstGeom>
        </p:spPr>
        <p:txBody>
          <a:bodyPr wrap="none">
            <a:spAutoFit/>
          </a:bodyPr>
          <a:lstStyle/>
          <a:p>
            <a:r>
              <a:rPr lang="fr-CA" dirty="0">
                <a:solidFill>
                  <a:schemeClr val="tx2"/>
                </a:solidFill>
                <a:latin typeface="Aharoni" panose="02010803020104030203" pitchFamily="2" charset="-79"/>
                <a:cs typeface="Aharoni" panose="02010803020104030203" pitchFamily="2" charset="-79"/>
              </a:rPr>
              <a:t>REMARQUE </a:t>
            </a:r>
            <a:r>
              <a:rPr lang="fr-CA" dirty="0" smtClean="0">
                <a:solidFill>
                  <a:schemeClr val="tx2"/>
                </a:solidFill>
                <a:latin typeface="Aharoni" panose="02010803020104030203" pitchFamily="2" charset="-79"/>
                <a:cs typeface="Aharoni" panose="02010803020104030203" pitchFamily="2" charset="-79"/>
              </a:rPr>
              <a:t> </a:t>
            </a:r>
            <a:endParaRPr lang="fr-CA" dirty="0">
              <a:solidFill>
                <a:schemeClr val="tx2"/>
              </a:solidFill>
              <a:latin typeface="Aharoni" panose="02010803020104030203" pitchFamily="2" charset="-79"/>
              <a:cs typeface="Aharoni" panose="02010803020104030203" pitchFamily="2" charset="-79"/>
            </a:endParaRPr>
          </a:p>
        </p:txBody>
      </p:sp>
      <p:graphicFrame>
        <p:nvGraphicFramePr>
          <p:cNvPr id="15" name="Table 14"/>
          <p:cNvGraphicFramePr>
            <a:graphicFrameLocks noGrp="1"/>
          </p:cNvGraphicFramePr>
          <p:nvPr/>
        </p:nvGraphicFramePr>
        <p:xfrm>
          <a:off x="547424" y="2082831"/>
          <a:ext cx="8304027" cy="387461"/>
        </p:xfrm>
        <a:graphic>
          <a:graphicData uri="http://schemas.openxmlformats.org/drawingml/2006/table">
            <a:tbl>
              <a:tblPr>
                <a:tableStyleId>{5C22544A-7EE6-4342-B048-85BDC9FD1C3A}</a:tableStyleId>
              </a:tblPr>
              <a:tblGrid>
                <a:gridCol w="2651400"/>
                <a:gridCol w="2884618"/>
                <a:gridCol w="2768009"/>
              </a:tblGrid>
              <a:tr h="387461">
                <a:tc>
                  <a:txBody>
                    <a:bodyPr/>
                    <a:lstStyle/>
                    <a:p>
                      <a:pPr marL="176213" indent="-176213">
                        <a:buSzPts val="1000"/>
                        <a:buFont typeface="Arial" panose="020B0604020202020204" pitchFamily="34" charset="0"/>
                        <a:buChar char="•"/>
                        <a:tabLst>
                          <a:tab pos="1344613" algn="l"/>
                        </a:tabLst>
                      </a:pPr>
                      <a:r>
                        <a:rPr lang="fr-CA" sz="900" dirty="0" smtClean="0">
                          <a:solidFill>
                            <a:schemeClr val="tx2"/>
                          </a:solidFill>
                        </a:rPr>
                        <a:t>2,5 millions de dollars	</a:t>
                      </a:r>
                      <a:r>
                        <a:rPr lang="en-CA" sz="900" dirty="0" smtClean="0">
                          <a:solidFill>
                            <a:schemeClr val="tx2"/>
                          </a:solidFill>
                        </a:rPr>
                        <a:t>+ </a:t>
                      </a:r>
                      <a:r>
                        <a:rPr lang="fr-CA" sz="900" dirty="0" smtClean="0">
                          <a:solidFill>
                            <a:schemeClr val="tx2"/>
                          </a:solidFill>
                        </a:rPr>
                        <a:t>ECOGP de 0 ou 1</a:t>
                      </a:r>
                    </a:p>
                    <a:p>
                      <a:pPr marL="176213" indent="-176213">
                        <a:buSzPts val="1000"/>
                        <a:buFont typeface="Arial" panose="020B0604020202020204" pitchFamily="34" charset="0"/>
                        <a:buChar char="•"/>
                        <a:tabLst>
                          <a:tab pos="1344613" algn="l"/>
                        </a:tabLst>
                      </a:pPr>
                      <a:r>
                        <a:rPr lang="fr-CA" sz="900" dirty="0" smtClean="0">
                          <a:solidFill>
                            <a:schemeClr val="tx2"/>
                          </a:solidFill>
                        </a:rPr>
                        <a:t>5 millions de dollars </a:t>
                      </a:r>
                      <a:r>
                        <a:rPr lang="en-CA" sz="900" dirty="0" smtClean="0">
                          <a:solidFill>
                            <a:schemeClr val="tx2"/>
                          </a:solidFill>
                        </a:rPr>
                        <a:t>	+ </a:t>
                      </a:r>
                      <a:r>
                        <a:rPr lang="fr-CA" sz="900" dirty="0" smtClean="0">
                          <a:solidFill>
                            <a:schemeClr val="tx2"/>
                          </a:solidFill>
                        </a:rPr>
                        <a:t>ECOGP de 2</a:t>
                      </a:r>
                      <a:endParaRPr lang="fr-CA" sz="900" dirty="0">
                        <a:solidFill>
                          <a:schemeClr val="tx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0488" marR="0" lvl="0" indent="-90488"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tab pos="809625" algn="l"/>
                          <a:tab pos="1485900" algn="l"/>
                        </a:tabLst>
                        <a:defRPr/>
                      </a:pPr>
                      <a:r>
                        <a:rPr lang="fr-CA" sz="900" dirty="0" smtClean="0">
                          <a:solidFill>
                            <a:schemeClr val="tx2"/>
                          </a:solidFill>
                        </a:rPr>
                        <a:t>10 millions de dollars </a:t>
                      </a:r>
                      <a:r>
                        <a:rPr lang="en-CA" sz="900" dirty="0" smtClean="0">
                          <a:solidFill>
                            <a:schemeClr val="tx2"/>
                          </a:solidFill>
                        </a:rPr>
                        <a:t>	+ </a:t>
                      </a:r>
                      <a:r>
                        <a:rPr lang="fr-CA" sz="900" dirty="0" smtClean="0">
                          <a:solidFill>
                            <a:schemeClr val="tx2"/>
                          </a:solidFill>
                        </a:rPr>
                        <a:t>ECOGP de 3</a:t>
                      </a:r>
                      <a:endParaRPr lang="en-CA" sz="900" dirty="0" smtClean="0">
                        <a:solidFill>
                          <a:schemeClr val="tx2"/>
                        </a:solidFill>
                      </a:endParaRPr>
                    </a:p>
                    <a:p>
                      <a:pPr marL="90488" indent="-90488">
                        <a:buSzPts val="1000"/>
                        <a:buFont typeface="Arial" panose="020B0604020202020204" pitchFamily="34" charset="0"/>
                        <a:buChar char="•"/>
                        <a:tabLst>
                          <a:tab pos="809625" algn="l"/>
                          <a:tab pos="1485900" algn="l"/>
                        </a:tabLst>
                      </a:pPr>
                      <a:r>
                        <a:rPr lang="en-CA" sz="900" dirty="0" smtClean="0">
                          <a:solidFill>
                            <a:schemeClr val="tx2"/>
                          </a:solidFill>
                        </a:rPr>
                        <a:t>15 millions</a:t>
                      </a:r>
                      <a:r>
                        <a:rPr lang="en-CA" sz="900" baseline="0" dirty="0" smtClean="0">
                          <a:solidFill>
                            <a:schemeClr val="tx2"/>
                          </a:solidFill>
                        </a:rPr>
                        <a:t> de dollars </a:t>
                      </a:r>
                      <a:r>
                        <a:rPr lang="fr-CA" sz="900" dirty="0" smtClean="0">
                          <a:solidFill>
                            <a:schemeClr val="tx2"/>
                          </a:solidFill>
                        </a:rPr>
                        <a:t>Ministère de la Défense nationale</a:t>
                      </a:r>
                      <a:endParaRPr lang="en-CA" sz="9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522413" algn="l"/>
                        </a:tabLst>
                        <a:defRPr/>
                      </a:pPr>
                      <a:r>
                        <a:rPr lang="en-CA" sz="900" dirty="0" smtClean="0">
                          <a:solidFill>
                            <a:schemeClr val="tx2"/>
                          </a:solidFill>
                        </a:rPr>
                        <a:t>25 millions de dollars</a:t>
                      </a:r>
                      <a:r>
                        <a:rPr lang="en-CA" sz="900" baseline="0" dirty="0" smtClean="0">
                          <a:solidFill>
                            <a:schemeClr val="tx2"/>
                          </a:solidFill>
                        </a:rPr>
                        <a:t> 	</a:t>
                      </a:r>
                      <a:r>
                        <a:rPr lang="en-CA" sz="900" dirty="0" smtClean="0">
                          <a:solidFill>
                            <a:schemeClr val="tx2"/>
                          </a:solidFill>
                        </a:rPr>
                        <a:t>+ ECOGP de 4</a:t>
                      </a:r>
                    </a:p>
                    <a:p>
                      <a:endParaRPr lang="en-CA" sz="9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8" name="Flowchart: Merge 17"/>
          <p:cNvSpPr/>
          <p:nvPr>
            <p:custDataLst>
              <p:tags r:id="rId14"/>
            </p:custDataLst>
          </p:nvPr>
        </p:nvSpPr>
        <p:spPr>
          <a:xfrm rot="16200000">
            <a:off x="266946" y="365874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grpSp>
        <p:nvGrpSpPr>
          <p:cNvPr id="19" name="Group 18"/>
          <p:cNvGrpSpPr/>
          <p:nvPr>
            <p:custDataLst>
              <p:tags r:id="rId15"/>
            </p:custDataLst>
          </p:nvPr>
        </p:nvGrpSpPr>
        <p:grpSpPr>
          <a:xfrm>
            <a:off x="-1874051" y="298186"/>
            <a:ext cx="1861803" cy="1157328"/>
            <a:chOff x="9347725" y="574305"/>
            <a:chExt cx="1861803" cy="2139966"/>
          </a:xfrm>
        </p:grpSpPr>
        <p:grpSp>
          <p:nvGrpSpPr>
            <p:cNvPr id="21" name="Group 20"/>
            <p:cNvGrpSpPr/>
            <p:nvPr/>
          </p:nvGrpSpPr>
          <p:grpSpPr>
            <a:xfrm>
              <a:off x="9347725" y="709978"/>
              <a:ext cx="1861803" cy="2004293"/>
              <a:chOff x="3360738" y="1493838"/>
              <a:chExt cx="2544762" cy="2739520"/>
            </a:xfrm>
          </p:grpSpPr>
          <p:pic>
            <p:nvPicPr>
              <p:cNvPr id="23" name="Picture 22"/>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a:solidFill>
                      <a:schemeClr val="bg2">
                        <a:lumMod val="50000"/>
                      </a:schemeClr>
                    </a:solidFill>
                    <a:latin typeface="Comic Sans MS" panose="030F0702030302020204" pitchFamily="66" charset="0"/>
                  </a:rPr>
                  <a:t>(</a:t>
                </a:r>
                <a:r>
                  <a:rPr lang="en-CA" sz="1400" dirty="0" err="1">
                    <a:solidFill>
                      <a:schemeClr val="bg2">
                        <a:lumMod val="50000"/>
                      </a:schemeClr>
                    </a:solidFill>
                    <a:latin typeface="Comic Sans MS" panose="030F0702030302020204" pitchFamily="66" charset="0"/>
                  </a:rPr>
                  <a:t>enlever</a:t>
                </a:r>
                <a:r>
                  <a:rPr lang="en-CA" sz="1400" dirty="0">
                    <a:solidFill>
                      <a:schemeClr val="bg2">
                        <a:lumMod val="50000"/>
                      </a:schemeClr>
                    </a:solidFill>
                    <a:latin typeface="Comic Sans MS" panose="030F0702030302020204" pitchFamily="66" charset="0"/>
                  </a:rPr>
                  <a:t> </a:t>
                </a:r>
                <a:r>
                  <a:rPr lang="en-CA" sz="1400" dirty="0" err="1">
                    <a:solidFill>
                      <a:schemeClr val="bg2">
                        <a:lumMod val="50000"/>
                      </a:schemeClr>
                    </a:solidFill>
                    <a:latin typeface="Comic Sans MS" panose="030F0702030302020204" pitchFamily="66" charset="0"/>
                  </a:rPr>
                  <a:t>lorsque</a:t>
                </a:r>
                <a:r>
                  <a:rPr lang="en-CA" sz="1400" dirty="0">
                    <a:solidFill>
                      <a:schemeClr val="bg2">
                        <a:lumMod val="50000"/>
                      </a:schemeClr>
                    </a:solidFill>
                    <a:latin typeface="Comic Sans MS" panose="030F0702030302020204" pitchFamily="66" charset="0"/>
                  </a:rPr>
                  <a:t> </a:t>
                </a:r>
                <a:r>
                  <a:rPr lang="en-CA" sz="1400" dirty="0" err="1">
                    <a:solidFill>
                      <a:schemeClr val="bg2">
                        <a:lumMod val="50000"/>
                      </a:schemeClr>
                    </a:solidFill>
                    <a:latin typeface="Comic Sans MS" panose="030F0702030302020204" pitchFamily="66" charset="0"/>
                  </a:rPr>
                  <a:t>vous</a:t>
                </a:r>
                <a:r>
                  <a:rPr lang="en-CA" sz="1400" dirty="0">
                    <a:solidFill>
                      <a:schemeClr val="bg2">
                        <a:lumMod val="50000"/>
                      </a:schemeClr>
                    </a:solidFill>
                    <a:latin typeface="Comic Sans MS" panose="030F0702030302020204" pitchFamily="66" charset="0"/>
                  </a:rPr>
                  <a:t> </a:t>
                </a:r>
                <a:r>
                  <a:rPr lang="en-CA" sz="1400" dirty="0" err="1">
                    <a:solidFill>
                      <a:schemeClr val="bg2">
                        <a:lumMod val="50000"/>
                      </a:schemeClr>
                    </a:solidFill>
                    <a:latin typeface="Comic Sans MS" panose="030F0702030302020204" pitchFamily="66" charset="0"/>
                  </a:rPr>
                  <a:t>remplissez</a:t>
                </a:r>
                <a:r>
                  <a:rPr lang="en-CA" sz="1400" dirty="0">
                    <a:solidFill>
                      <a:schemeClr val="bg2">
                        <a:lumMod val="50000"/>
                      </a:schemeClr>
                    </a:solidFill>
                    <a:latin typeface="Comic Sans MS" panose="030F0702030302020204" pitchFamily="66" charset="0"/>
                  </a:rPr>
                  <a:t> le </a:t>
                </a:r>
                <a:r>
                  <a:rPr lang="en-CA" sz="1400" dirty="0" err="1">
                    <a:solidFill>
                      <a:schemeClr val="bg2">
                        <a:lumMod val="50000"/>
                      </a:schemeClr>
                    </a:solidFill>
                    <a:latin typeface="Comic Sans MS" panose="030F0702030302020204" pitchFamily="66" charset="0"/>
                  </a:rPr>
                  <a:t>modèle</a:t>
                </a:r>
                <a:r>
                  <a:rPr lang="en-CA" sz="1400" dirty="0">
                    <a:solidFill>
                      <a:schemeClr val="bg2">
                        <a:lumMod val="50000"/>
                      </a:schemeClr>
                    </a:solidFill>
                    <a:latin typeface="Comic Sans MS" panose="030F0702030302020204" pitchFamily="66" charset="0"/>
                  </a:rPr>
                  <a:t>)</a:t>
                </a:r>
              </a:p>
            </p:txBody>
          </p:sp>
        </p:grpSp>
        <p:sp>
          <p:nvSpPr>
            <p:cNvPr id="22" name="Freeform 21"/>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2525818119"/>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en-CA" smtClean="0"/>
              <a:t>4</a:t>
            </a:fld>
            <a:endParaRPr lang="en-CA"/>
          </a:p>
        </p:txBody>
      </p:sp>
      <p:sp>
        <p:nvSpPr>
          <p:cNvPr id="8" name="Title 5"/>
          <p:cNvSpPr>
            <a:spLocks noGrp="1"/>
          </p:cNvSpPr>
          <p:nvPr>
            <p:ph type="title"/>
            <p:custDataLst>
              <p:tags r:id="rId2"/>
            </p:custDataLst>
          </p:nvPr>
        </p:nvSpPr>
        <p:spPr>
          <a:xfrm>
            <a:off x="431540" y="138062"/>
            <a:ext cx="5432982" cy="635934"/>
          </a:xfrm>
        </p:spPr>
        <p:txBody>
          <a:bodyPr/>
          <a:lstStyle/>
          <a:p>
            <a:r>
              <a:rPr lang="fr-CA" noProof="0" dirty="0"/>
              <a:t>Finalité de la séance du CEAI du GC</a:t>
            </a:r>
          </a:p>
        </p:txBody>
      </p:sp>
      <p:sp>
        <p:nvSpPr>
          <p:cNvPr id="9" name="Rectangle 8"/>
          <p:cNvSpPr/>
          <p:nvPr>
            <p:custDataLst>
              <p:tags r:id="rId3"/>
            </p:custDataLst>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a:endParaRPr>
          </a:p>
        </p:txBody>
      </p:sp>
      <p:sp>
        <p:nvSpPr>
          <p:cNvPr id="10" name="Flowchart: Merge 9"/>
          <p:cNvSpPr/>
          <p:nvPr>
            <p:custDataLst>
              <p:tags r:id="rId4"/>
            </p:custDataLst>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TextBox 13"/>
          <p:cNvSpPr txBox="1"/>
          <p:nvPr>
            <p:custDataLst>
              <p:tags r:id="rId5"/>
            </p:custDataLst>
          </p:nvPr>
        </p:nvSpPr>
        <p:spPr>
          <a:xfrm>
            <a:off x="431540" y="1184353"/>
            <a:ext cx="7875601" cy="518678"/>
          </a:xfrm>
          <a:prstGeom prst="rect">
            <a:avLst/>
          </a:prstGeom>
          <a:noFill/>
        </p:spPr>
        <p:txBody>
          <a:bodyPr wrap="square" rtlCol="0">
            <a:spAutoFit/>
          </a:bodyPr>
          <a:lstStyle/>
          <a:p>
            <a:r>
              <a:rPr lang="en-US" sz="1400" i="1">
                <a:solidFill>
                  <a:schemeClr val="tx2"/>
                </a:solidFill>
              </a:rPr>
              <a:t>Veuillez cerner et décrire...</a:t>
            </a:r>
          </a:p>
          <a:p>
            <a:endParaRPr lang="en-CA" sz="1400" i="1">
              <a:solidFill>
                <a:schemeClr val="tx2"/>
              </a:solidFill>
            </a:endParaRPr>
          </a:p>
        </p:txBody>
      </p:sp>
      <p:sp>
        <p:nvSpPr>
          <p:cNvPr id="3" name="Rectangle 2"/>
          <p:cNvSpPr/>
          <p:nvPr>
            <p:custDataLst>
              <p:tags r:id="rId6"/>
            </p:custDataLst>
          </p:nvPr>
        </p:nvSpPr>
        <p:spPr>
          <a:xfrm>
            <a:off x="688945" y="1634323"/>
            <a:ext cx="7855003" cy="366126"/>
          </a:xfrm>
          <a:prstGeom prst="rect">
            <a:avLst/>
          </a:prstGeom>
        </p:spPr>
        <p:txBody>
          <a:bodyPr wrap="square">
            <a:spAutoFit/>
          </a:bodyPr>
          <a:lstStyle/>
          <a:p>
            <a:r>
              <a:rPr lang="en-CA">
                <a:solidFill>
                  <a:schemeClr val="tx2"/>
                </a:solidFill>
              </a:rPr>
              <a:t>La présentation que voici a pour objet d’obtenir l’aval du CEAI du GC afin de...  </a:t>
            </a:r>
          </a:p>
        </p:txBody>
      </p:sp>
      <p:sp>
        <p:nvSpPr>
          <p:cNvPr id="15" name="Rectangle 14"/>
          <p:cNvSpPr/>
          <p:nvPr>
            <p:custDataLst>
              <p:tags r:id="rId7"/>
            </p:custDataLst>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6" name="Rounded Rectangle 15"/>
          <p:cNvSpPr/>
          <p:nvPr>
            <p:custDataLst>
              <p:tags r:id="rId8"/>
            </p:custDataLst>
          </p:nvPr>
        </p:nvSpPr>
        <p:spPr>
          <a:xfrm>
            <a:off x="7035956" y="59995"/>
            <a:ext cx="1914262" cy="719464"/>
          </a:xfrm>
          <a:prstGeom prst="round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custDataLst>
              <p:tags r:id="rId9"/>
            </p:custDataLst>
          </p:nvPr>
        </p:nvSpPr>
        <p:spPr>
          <a:xfrm>
            <a:off x="7099771" y="96562"/>
            <a:ext cx="1614301" cy="640720"/>
          </a:xfrm>
          <a:prstGeom prst="rect">
            <a:avLst/>
          </a:prstGeom>
        </p:spPr>
        <p:txBody>
          <a:bodyPr wrap="square">
            <a:spAutoFit/>
          </a:bodyPr>
          <a:lstStyle/>
          <a:p>
            <a:pPr>
              <a:tabLst>
                <a:tab pos="287338" algn="l"/>
              </a:tabLst>
            </a:pPr>
            <a:r>
              <a:rPr lang="en-US" sz="1200">
                <a:sym typeface="Wingdings 2" panose="05020102010507070707" pitchFamily="18" charset="2"/>
              </a:rPr>
              <a:t>	Aval</a:t>
            </a:r>
          </a:p>
          <a:p>
            <a:pPr marL="287338" indent="-287338">
              <a:buFont typeface="Wingdings 2" panose="05020102010507070707" pitchFamily="18" charset="2"/>
              <a:buChar char="£"/>
              <a:tabLst>
                <a:tab pos="287338" algn="l"/>
              </a:tabLst>
            </a:pPr>
            <a:r>
              <a:rPr lang="en-CA" sz="1200"/>
              <a:t>Information</a:t>
            </a:r>
          </a:p>
          <a:p>
            <a:pPr marL="287338" indent="-287338">
              <a:buFont typeface="Wingdings 2" panose="05020102010507070707" pitchFamily="18" charset="2"/>
              <a:buChar char="£"/>
              <a:tabLst>
                <a:tab pos="287338" algn="l"/>
              </a:tabLst>
            </a:pPr>
            <a:r>
              <a:rPr lang="en-CA" sz="1200"/>
              <a:t>Exemption</a:t>
            </a:r>
            <a:endParaRPr lang="en-US" sz="1200"/>
          </a:p>
        </p:txBody>
      </p:sp>
      <p:sp>
        <p:nvSpPr>
          <p:cNvPr id="18" name="Rectangle 17"/>
          <p:cNvSpPr/>
          <p:nvPr>
            <p:custDataLst>
              <p:tags r:id="rId10"/>
            </p:custDataLst>
          </p:nvPr>
        </p:nvSpPr>
        <p:spPr>
          <a:xfrm>
            <a:off x="688945" y="2210464"/>
            <a:ext cx="7855003" cy="640720"/>
          </a:xfrm>
          <a:prstGeom prst="rect">
            <a:avLst/>
          </a:prstGeom>
        </p:spPr>
        <p:txBody>
          <a:bodyPr wrap="square">
            <a:spAutoFit/>
          </a:bodyPr>
          <a:lstStyle/>
          <a:p>
            <a:r>
              <a:rPr lang="en-CA">
                <a:solidFill>
                  <a:schemeClr val="tx2"/>
                </a:solidFill>
              </a:rPr>
              <a:t>La présentation que voici a pour objet de remettre au CEAI du GC des renseignements touchant…  </a:t>
            </a:r>
          </a:p>
        </p:txBody>
      </p:sp>
      <p:sp>
        <p:nvSpPr>
          <p:cNvPr id="19" name="Rectangle 18"/>
          <p:cNvSpPr/>
          <p:nvPr>
            <p:custDataLst>
              <p:tags r:id="rId11"/>
            </p:custDataLst>
          </p:nvPr>
        </p:nvSpPr>
        <p:spPr>
          <a:xfrm>
            <a:off x="688944" y="2843644"/>
            <a:ext cx="8134482" cy="640720"/>
          </a:xfrm>
          <a:prstGeom prst="rect">
            <a:avLst/>
          </a:prstGeom>
        </p:spPr>
        <p:txBody>
          <a:bodyPr wrap="square">
            <a:spAutoFit/>
          </a:bodyPr>
          <a:lstStyle/>
          <a:p>
            <a:r>
              <a:rPr lang="en-CA">
                <a:solidFill>
                  <a:schemeClr val="tx2"/>
                </a:solidFill>
              </a:rPr>
              <a:t>La présentation que voici a pour objet de demander au CEAI du GC une exemption concernant...  </a:t>
            </a:r>
          </a:p>
        </p:txBody>
      </p:sp>
      <p:sp>
        <p:nvSpPr>
          <p:cNvPr id="4" name="TextBox 3"/>
          <p:cNvSpPr txBox="1"/>
          <p:nvPr>
            <p:custDataLst>
              <p:tags r:id="rId12"/>
            </p:custDataLst>
          </p:nvPr>
        </p:nvSpPr>
        <p:spPr>
          <a:xfrm>
            <a:off x="338640" y="2205905"/>
            <a:ext cx="428875" cy="366126"/>
          </a:xfrm>
          <a:prstGeom prst="rect">
            <a:avLst/>
          </a:prstGeom>
          <a:noFill/>
        </p:spPr>
        <p:txBody>
          <a:bodyPr wrap="none" rtlCol="0">
            <a:spAutoFit/>
          </a:bodyPr>
          <a:lstStyle/>
          <a:p>
            <a:r>
              <a:rPr lang="en-CA" b="1">
                <a:solidFill>
                  <a:schemeClr val="accent5"/>
                </a:solidFill>
                <a:effectLst>
                  <a:outerShdw blurRad="38100" dist="38100" dir="2700000" algn="tl">
                    <a:srgbClr val="000000">
                      <a:alpha val="43137"/>
                    </a:srgbClr>
                  </a:outerShdw>
                </a:effectLst>
              </a:rPr>
              <a:t>ou</a:t>
            </a:r>
          </a:p>
        </p:txBody>
      </p:sp>
      <p:sp>
        <p:nvSpPr>
          <p:cNvPr id="20" name="TextBox 19"/>
          <p:cNvSpPr txBox="1"/>
          <p:nvPr>
            <p:custDataLst>
              <p:tags r:id="rId13"/>
            </p:custDataLst>
          </p:nvPr>
        </p:nvSpPr>
        <p:spPr>
          <a:xfrm>
            <a:off x="321996" y="2817973"/>
            <a:ext cx="428875" cy="366126"/>
          </a:xfrm>
          <a:prstGeom prst="rect">
            <a:avLst/>
          </a:prstGeom>
          <a:noFill/>
        </p:spPr>
        <p:txBody>
          <a:bodyPr wrap="none" rtlCol="0">
            <a:spAutoFit/>
          </a:bodyPr>
          <a:lstStyle/>
          <a:p>
            <a:r>
              <a:rPr lang="en-CA" b="1">
                <a:solidFill>
                  <a:schemeClr val="accent5"/>
                </a:solidFill>
                <a:effectLst>
                  <a:outerShdw blurRad="38100" dist="38100" dir="2700000" algn="tl">
                    <a:srgbClr val="000000">
                      <a:alpha val="43137"/>
                    </a:srgbClr>
                  </a:outerShdw>
                </a:effectLst>
              </a:rPr>
              <a:t>ou</a:t>
            </a: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en-CA" smtClean="0"/>
              <a:t>5</a:t>
            </a:fld>
            <a:endParaRPr lang="en-CA"/>
          </a:p>
        </p:txBody>
      </p:sp>
      <p:sp>
        <p:nvSpPr>
          <p:cNvPr id="7" name="TextBox 6"/>
          <p:cNvSpPr txBox="1"/>
          <p:nvPr>
            <p:custDataLst>
              <p:tags r:id="rId2"/>
            </p:custDataLst>
          </p:nvPr>
        </p:nvSpPr>
        <p:spPr>
          <a:xfrm>
            <a:off x="503548" y="1130318"/>
            <a:ext cx="8469401" cy="3754874"/>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a:solidFill>
                  <a:schemeClr val="tx2"/>
                </a:solidFill>
              </a:rPr>
              <a:t>Résumé du </a:t>
            </a:r>
            <a:r>
              <a:rPr lang="en-US" sz="1400" i="1" dirty="0" err="1">
                <a:solidFill>
                  <a:schemeClr val="tx2"/>
                </a:solidFill>
              </a:rPr>
              <a:t>projet</a:t>
            </a:r>
            <a:r>
              <a:rPr lang="en-US" sz="1400" i="1" dirty="0">
                <a:solidFill>
                  <a:schemeClr val="tx2"/>
                </a:solidFill>
              </a:rPr>
              <a:t> </a:t>
            </a:r>
            <a:r>
              <a:rPr lang="en-US" sz="1400" i="1" dirty="0" err="1">
                <a:solidFill>
                  <a:schemeClr val="tx2"/>
                </a:solidFill>
              </a:rPr>
              <a:t>faisant</a:t>
            </a:r>
            <a:r>
              <a:rPr lang="en-US" sz="1400" i="1" dirty="0">
                <a:solidFill>
                  <a:schemeClr val="tx2"/>
                </a:solidFill>
              </a:rPr>
              <a:t> </a:t>
            </a:r>
            <a:r>
              <a:rPr lang="en-US" sz="1400" i="1" dirty="0" err="1">
                <a:solidFill>
                  <a:schemeClr val="tx2"/>
                </a:solidFill>
              </a:rPr>
              <a:t>l’objet</a:t>
            </a:r>
            <a:r>
              <a:rPr lang="en-US" sz="1400" i="1" dirty="0">
                <a:solidFill>
                  <a:schemeClr val="tx2"/>
                </a:solidFill>
              </a:rPr>
              <a:t> </a:t>
            </a:r>
            <a:r>
              <a:rPr lang="en-US" sz="1400" i="1" dirty="0" err="1">
                <a:solidFill>
                  <a:schemeClr val="tx2"/>
                </a:solidFill>
              </a:rPr>
              <a:t>d’une</a:t>
            </a:r>
            <a:r>
              <a:rPr lang="en-US" sz="1400" i="1" dirty="0">
                <a:solidFill>
                  <a:schemeClr val="tx2"/>
                </a:solidFill>
              </a:rPr>
              <a:t> discussion. </a:t>
            </a:r>
          </a:p>
          <a:p>
            <a:pPr marL="285750" indent="-285750">
              <a:buFont typeface="Wingdings" panose="05000000000000000000" pitchFamily="2" charset="2"/>
              <a:buChar char="§"/>
            </a:pPr>
            <a:endParaRPr lang="en-US" sz="1400" i="1" dirty="0">
              <a:solidFill>
                <a:schemeClr val="tx2"/>
              </a:solidFill>
            </a:endParaRPr>
          </a:p>
          <a:p>
            <a:pPr marL="285750" indent="-285750">
              <a:buFont typeface="Wingdings" panose="05000000000000000000" pitchFamily="2" charset="2"/>
              <a:buChar char="§"/>
            </a:pPr>
            <a:r>
              <a:rPr lang="en-CA" sz="1400" i="1" dirty="0" err="1">
                <a:solidFill>
                  <a:schemeClr val="tx2"/>
                </a:solidFill>
              </a:rPr>
              <a:t>Décrivez</a:t>
            </a:r>
            <a:r>
              <a:rPr lang="en-CA" sz="1400" i="1" dirty="0">
                <a:solidFill>
                  <a:schemeClr val="tx2"/>
                </a:solidFill>
              </a:rPr>
              <a:t> </a:t>
            </a:r>
            <a:r>
              <a:rPr lang="en-CA" sz="1400" i="1" dirty="0" err="1">
                <a:solidFill>
                  <a:schemeClr val="tx2"/>
                </a:solidFill>
              </a:rPr>
              <a:t>brièvement</a:t>
            </a:r>
            <a:r>
              <a:rPr lang="en-CA" sz="1400" i="1" dirty="0">
                <a:solidFill>
                  <a:schemeClr val="tx2"/>
                </a:solidFill>
              </a:rPr>
              <a:t> les </a:t>
            </a:r>
            <a:r>
              <a:rPr lang="en-CA" sz="1400" i="1" dirty="0" err="1">
                <a:solidFill>
                  <a:schemeClr val="tx2"/>
                </a:solidFill>
              </a:rPr>
              <a:t>problèmes</a:t>
            </a:r>
            <a:r>
              <a:rPr lang="en-CA" sz="1400" i="1" dirty="0">
                <a:solidFill>
                  <a:schemeClr val="tx2"/>
                </a:solidFill>
              </a:rPr>
              <a:t> avec la situation </a:t>
            </a:r>
            <a:r>
              <a:rPr lang="en-CA" sz="1400" i="1" dirty="0" err="1">
                <a:solidFill>
                  <a:schemeClr val="tx2"/>
                </a:solidFill>
              </a:rPr>
              <a:t>actuelle</a:t>
            </a:r>
            <a:r>
              <a:rPr lang="en-CA" sz="1400" i="1" dirty="0">
                <a:solidFill>
                  <a:schemeClr val="tx2"/>
                </a:solidFill>
              </a:rPr>
              <a:t>, la </a:t>
            </a:r>
            <a:r>
              <a:rPr lang="en-CA" sz="1400" i="1" dirty="0" err="1">
                <a:solidFill>
                  <a:schemeClr val="tx2"/>
                </a:solidFill>
              </a:rPr>
              <a:t>façon</a:t>
            </a:r>
            <a:r>
              <a:rPr lang="en-CA" sz="1400" i="1" dirty="0">
                <a:solidFill>
                  <a:schemeClr val="tx2"/>
                </a:solidFill>
              </a:rPr>
              <a:t> </a:t>
            </a:r>
            <a:r>
              <a:rPr lang="en-CA" sz="1400" i="1" dirty="0" err="1">
                <a:solidFill>
                  <a:schemeClr val="tx2"/>
                </a:solidFill>
              </a:rPr>
              <a:t>dont</a:t>
            </a:r>
            <a:r>
              <a:rPr lang="en-CA" sz="1400" i="1" dirty="0">
                <a:solidFill>
                  <a:schemeClr val="tx2"/>
                </a:solidFill>
              </a:rPr>
              <a:t> les </a:t>
            </a:r>
            <a:r>
              <a:rPr lang="en-CA" sz="1400" i="1" dirty="0" err="1">
                <a:solidFill>
                  <a:schemeClr val="tx2"/>
                </a:solidFill>
              </a:rPr>
              <a:t>systèmes</a:t>
            </a:r>
            <a:r>
              <a:rPr lang="en-CA" sz="1400" i="1" dirty="0">
                <a:solidFill>
                  <a:schemeClr val="tx2"/>
                </a:solidFill>
              </a:rPr>
              <a:t> </a:t>
            </a:r>
            <a:r>
              <a:rPr lang="en-CA" sz="1400" i="1" dirty="0" err="1">
                <a:solidFill>
                  <a:schemeClr val="tx2"/>
                </a:solidFill>
              </a:rPr>
              <a:t>actuels</a:t>
            </a:r>
            <a:r>
              <a:rPr lang="en-CA" sz="1400" i="1" dirty="0">
                <a:solidFill>
                  <a:schemeClr val="tx2"/>
                </a:solidFill>
              </a:rPr>
              <a:t> </a:t>
            </a:r>
            <a:r>
              <a:rPr lang="en-CA" sz="1400" i="1" dirty="0" err="1">
                <a:solidFill>
                  <a:schemeClr val="tx2"/>
                </a:solidFill>
              </a:rPr>
              <a:t>n’arrivent</a:t>
            </a:r>
            <a:r>
              <a:rPr lang="en-CA" sz="1400" i="1" dirty="0">
                <a:solidFill>
                  <a:schemeClr val="tx2"/>
                </a:solidFill>
              </a:rPr>
              <a:t> pas à </a:t>
            </a:r>
            <a:r>
              <a:rPr lang="en-CA" sz="1400" i="1" dirty="0" err="1">
                <a:solidFill>
                  <a:schemeClr val="tx2"/>
                </a:solidFill>
              </a:rPr>
              <a:t>répondre</a:t>
            </a:r>
            <a:r>
              <a:rPr lang="en-CA" sz="1400" i="1" dirty="0">
                <a:solidFill>
                  <a:schemeClr val="tx2"/>
                </a:solidFill>
              </a:rPr>
              <a:t> aux exigences </a:t>
            </a:r>
            <a:r>
              <a:rPr lang="en-CA" sz="1400" i="1" dirty="0" err="1">
                <a:solidFill>
                  <a:schemeClr val="tx2"/>
                </a:solidFill>
              </a:rPr>
              <a:t>ministérielles</a:t>
            </a:r>
            <a:r>
              <a:rPr lang="en-CA" sz="1400" i="1" dirty="0">
                <a:solidFill>
                  <a:schemeClr val="tx2"/>
                </a:solidFill>
              </a:rPr>
              <a:t>. </a:t>
            </a:r>
            <a:r>
              <a:rPr lang="en-CA" sz="1400" i="1" dirty="0" err="1">
                <a:solidFill>
                  <a:schemeClr val="tx2"/>
                </a:solidFill>
              </a:rPr>
              <a:t>Décrivez</a:t>
            </a:r>
            <a:r>
              <a:rPr lang="en-CA" sz="1400" i="1" dirty="0">
                <a:solidFill>
                  <a:schemeClr val="tx2"/>
                </a:solidFill>
              </a:rPr>
              <a:t> les occasions </a:t>
            </a:r>
            <a:r>
              <a:rPr lang="en-CA" sz="1400" i="1" dirty="0" err="1">
                <a:solidFill>
                  <a:schemeClr val="tx2"/>
                </a:solidFill>
              </a:rPr>
              <a:t>dont</a:t>
            </a:r>
            <a:r>
              <a:rPr lang="en-CA" sz="1400" i="1" dirty="0">
                <a:solidFill>
                  <a:schemeClr val="tx2"/>
                </a:solidFill>
              </a:rPr>
              <a:t> le </a:t>
            </a:r>
            <a:r>
              <a:rPr lang="en-CA" sz="1400" i="1" dirty="0" err="1">
                <a:solidFill>
                  <a:schemeClr val="tx2"/>
                </a:solidFill>
              </a:rPr>
              <a:t>ministère</a:t>
            </a:r>
            <a:r>
              <a:rPr lang="en-CA" sz="1400" i="1" dirty="0">
                <a:solidFill>
                  <a:schemeClr val="tx2"/>
                </a:solidFill>
              </a:rPr>
              <a:t> a </a:t>
            </a:r>
            <a:r>
              <a:rPr lang="en-CA" sz="1400" i="1" dirty="0" err="1">
                <a:solidFill>
                  <a:schemeClr val="tx2"/>
                </a:solidFill>
              </a:rPr>
              <a:t>besoin</a:t>
            </a:r>
            <a:r>
              <a:rPr lang="en-CA" sz="1400" i="1" dirty="0">
                <a:solidFill>
                  <a:schemeClr val="tx2"/>
                </a:solidFill>
              </a:rPr>
              <a:t> pour </a:t>
            </a:r>
            <a:r>
              <a:rPr lang="en-CA" sz="1400" i="1" dirty="0" err="1">
                <a:solidFill>
                  <a:schemeClr val="tx2"/>
                </a:solidFill>
              </a:rPr>
              <a:t>une</a:t>
            </a:r>
            <a:r>
              <a:rPr lang="en-CA" sz="1400" i="1" dirty="0">
                <a:solidFill>
                  <a:schemeClr val="tx2"/>
                </a:solidFill>
              </a:rPr>
              <a:t> mise à profit.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err="1">
                <a:solidFill>
                  <a:schemeClr val="tx2"/>
                </a:solidFill>
              </a:rPr>
              <a:t>Veuillez</a:t>
            </a:r>
            <a:r>
              <a:rPr lang="en-CA" sz="1400" i="1" dirty="0">
                <a:solidFill>
                  <a:schemeClr val="tx2"/>
                </a:solidFill>
              </a:rPr>
              <a:t> </a:t>
            </a:r>
            <a:r>
              <a:rPr lang="en-CA" sz="1400" i="1" dirty="0" err="1">
                <a:solidFill>
                  <a:schemeClr val="tx2"/>
                </a:solidFill>
              </a:rPr>
              <a:t>décrire</a:t>
            </a:r>
            <a:r>
              <a:rPr lang="en-CA" sz="1400" i="1" dirty="0">
                <a:solidFill>
                  <a:schemeClr val="tx2"/>
                </a:solidFill>
              </a:rPr>
              <a:t> comment la proposition </a:t>
            </a:r>
            <a:r>
              <a:rPr lang="en-CA" sz="1400" i="1" dirty="0" err="1">
                <a:solidFill>
                  <a:schemeClr val="tx2"/>
                </a:solidFill>
              </a:rPr>
              <a:t>d’investissement</a:t>
            </a:r>
            <a:r>
              <a:rPr lang="en-CA" sz="1400" i="1" dirty="0">
                <a:solidFill>
                  <a:schemeClr val="tx2"/>
                </a:solidFill>
              </a:rPr>
              <a:t>, de </a:t>
            </a:r>
            <a:r>
              <a:rPr lang="en-CA" sz="1400" i="1" dirty="0" err="1">
                <a:solidFill>
                  <a:schemeClr val="tx2"/>
                </a:solidFill>
              </a:rPr>
              <a:t>projet</a:t>
            </a:r>
            <a:r>
              <a:rPr lang="en-CA" sz="1400" i="1" dirty="0">
                <a:solidFill>
                  <a:schemeClr val="tx2"/>
                </a:solidFill>
              </a:rPr>
              <a:t>, de solution </a:t>
            </a:r>
            <a:r>
              <a:rPr lang="en-CA" sz="1400" i="1" dirty="0" err="1">
                <a:solidFill>
                  <a:schemeClr val="tx2"/>
                </a:solidFill>
              </a:rPr>
              <a:t>ou</a:t>
            </a:r>
            <a:r>
              <a:rPr lang="en-CA" sz="1400" i="1" dirty="0">
                <a:solidFill>
                  <a:schemeClr val="tx2"/>
                </a:solidFill>
              </a:rPr>
              <a:t> </a:t>
            </a:r>
            <a:r>
              <a:rPr lang="en-CA" sz="1400" i="1" dirty="0" err="1">
                <a:solidFill>
                  <a:schemeClr val="tx2"/>
                </a:solidFill>
              </a:rPr>
              <a:t>d’effort</a:t>
            </a:r>
            <a:r>
              <a:rPr lang="en-CA" sz="1400" i="1" dirty="0">
                <a:solidFill>
                  <a:schemeClr val="tx2"/>
                </a:solidFill>
              </a:rPr>
              <a:t> fait </a:t>
            </a:r>
            <a:r>
              <a:rPr lang="en-CA" sz="1400" i="1" dirty="0" err="1">
                <a:solidFill>
                  <a:schemeClr val="tx2"/>
                </a:solidFill>
              </a:rPr>
              <a:t>partie</a:t>
            </a:r>
            <a:r>
              <a:rPr lang="en-CA" sz="1400" i="1" dirty="0">
                <a:solidFill>
                  <a:schemeClr val="tx2"/>
                </a:solidFill>
              </a:rPr>
              <a:t> du </a:t>
            </a:r>
            <a:r>
              <a:rPr lang="en-CA" sz="1400" i="1" dirty="0" err="1">
                <a:solidFill>
                  <a:schemeClr val="tx2"/>
                </a:solidFill>
              </a:rPr>
              <a:t>mandat</a:t>
            </a:r>
            <a:r>
              <a:rPr lang="en-CA" sz="1400" i="1" dirty="0">
                <a:solidFill>
                  <a:schemeClr val="tx2"/>
                </a:solidFill>
              </a:rPr>
              <a:t> du </a:t>
            </a:r>
            <a:r>
              <a:rPr lang="en-CA" sz="1400" i="1" dirty="0" err="1">
                <a:solidFill>
                  <a:schemeClr val="tx2"/>
                </a:solidFill>
              </a:rPr>
              <a:t>ministère</a:t>
            </a:r>
            <a:r>
              <a:rPr lang="en-CA" sz="1400" i="1" dirty="0">
                <a:solidFill>
                  <a:schemeClr val="tx2"/>
                </a:solidFill>
              </a:rPr>
              <a:t>.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err="1">
                <a:solidFill>
                  <a:schemeClr val="tx2"/>
                </a:solidFill>
              </a:rPr>
              <a:t>Dites</a:t>
            </a:r>
            <a:r>
              <a:rPr lang="en-CA" sz="1400" i="1" dirty="0">
                <a:solidFill>
                  <a:schemeClr val="tx2"/>
                </a:solidFill>
              </a:rPr>
              <a:t>-nous </a:t>
            </a:r>
            <a:r>
              <a:rPr lang="en-CA" sz="1400" i="1" dirty="0" err="1">
                <a:solidFill>
                  <a:schemeClr val="tx2"/>
                </a:solidFill>
              </a:rPr>
              <a:t>quelles</a:t>
            </a:r>
            <a:r>
              <a:rPr lang="en-CA" sz="1400" i="1" dirty="0">
                <a:solidFill>
                  <a:schemeClr val="tx2"/>
                </a:solidFill>
              </a:rPr>
              <a:t> </a:t>
            </a:r>
            <a:r>
              <a:rPr lang="en-CA" sz="1400" i="1" dirty="0" err="1">
                <a:solidFill>
                  <a:schemeClr val="tx2"/>
                </a:solidFill>
              </a:rPr>
              <a:t>capacités</a:t>
            </a:r>
            <a:r>
              <a:rPr lang="en-CA" sz="1400" i="1" dirty="0">
                <a:solidFill>
                  <a:schemeClr val="tx2"/>
                </a:solidFill>
              </a:rPr>
              <a:t> </a:t>
            </a:r>
            <a:r>
              <a:rPr lang="en-CA" sz="1400" i="1" dirty="0" err="1">
                <a:solidFill>
                  <a:schemeClr val="tx2"/>
                </a:solidFill>
              </a:rPr>
              <a:t>opérationnelles</a:t>
            </a:r>
            <a:r>
              <a:rPr lang="en-CA" sz="1400" i="1" dirty="0">
                <a:solidFill>
                  <a:schemeClr val="tx2"/>
                </a:solidFill>
              </a:rPr>
              <a:t> </a:t>
            </a:r>
            <a:r>
              <a:rPr lang="en-CA" sz="1400" i="1" dirty="0" err="1">
                <a:solidFill>
                  <a:schemeClr val="tx2"/>
                </a:solidFill>
              </a:rPr>
              <a:t>vous</a:t>
            </a:r>
            <a:r>
              <a:rPr lang="en-CA" sz="1400" i="1" dirty="0">
                <a:solidFill>
                  <a:schemeClr val="tx2"/>
                </a:solidFill>
              </a:rPr>
              <a:t> </a:t>
            </a:r>
            <a:r>
              <a:rPr lang="en-CA" sz="1400" i="1" dirty="0" err="1">
                <a:solidFill>
                  <a:schemeClr val="tx2"/>
                </a:solidFill>
              </a:rPr>
              <a:t>activez</a:t>
            </a:r>
            <a:r>
              <a:rPr lang="en-CA" sz="1400" i="1" dirty="0">
                <a:solidFill>
                  <a:schemeClr val="tx2"/>
                </a:solidFill>
              </a:rPr>
              <a:t> avec </a:t>
            </a:r>
            <a:r>
              <a:rPr lang="en-CA" sz="1400" i="1" dirty="0" err="1">
                <a:solidFill>
                  <a:schemeClr val="tx2"/>
                </a:solidFill>
              </a:rPr>
              <a:t>cette</a:t>
            </a:r>
            <a:r>
              <a:rPr lang="en-CA" sz="1400" i="1" dirty="0">
                <a:solidFill>
                  <a:schemeClr val="tx2"/>
                </a:solidFill>
              </a:rPr>
              <a:t> </a:t>
            </a:r>
            <a:r>
              <a:rPr lang="en-CA" sz="1400" i="1" dirty="0" err="1">
                <a:solidFill>
                  <a:schemeClr val="tx2"/>
                </a:solidFill>
              </a:rPr>
              <a:t>demande</a:t>
            </a:r>
            <a:r>
              <a:rPr lang="en-CA" sz="1400" i="1" dirty="0">
                <a:solidFill>
                  <a:schemeClr val="tx2"/>
                </a:solidFill>
              </a:rPr>
              <a:t>.</a:t>
            </a:r>
          </a:p>
          <a:p>
            <a:pPr marL="355600" indent="-355600"/>
            <a:r>
              <a:rPr lang="en-US" sz="1400" dirty="0"/>
              <a:t>        (</a:t>
            </a:r>
            <a:r>
              <a:rPr lang="en-US" sz="1400" dirty="0" err="1"/>
              <a:t>Veuillez</a:t>
            </a:r>
            <a:r>
              <a:rPr lang="en-US" sz="1400" dirty="0"/>
              <a:t> </a:t>
            </a:r>
            <a:r>
              <a:rPr lang="en-US" sz="1400" dirty="0" err="1"/>
              <a:t>cliquer</a:t>
            </a:r>
            <a:r>
              <a:rPr lang="en-US" sz="1400" dirty="0"/>
              <a:t> sur le lien </a:t>
            </a:r>
            <a:r>
              <a:rPr lang="en-US" sz="1400" dirty="0" err="1"/>
              <a:t>suivant</a:t>
            </a:r>
            <a:r>
              <a:rPr lang="en-US" sz="1400" dirty="0"/>
              <a:t> pour </a:t>
            </a:r>
            <a:r>
              <a:rPr lang="en-US" sz="1400" dirty="0" err="1"/>
              <a:t>obtenir</a:t>
            </a:r>
            <a:r>
              <a:rPr lang="en-US" sz="1400" dirty="0"/>
              <a:t> </a:t>
            </a:r>
            <a:r>
              <a:rPr lang="en-US" sz="1400" dirty="0" err="1"/>
              <a:t>une</a:t>
            </a:r>
            <a:r>
              <a:rPr lang="en-US" sz="1400" dirty="0"/>
              <a:t> </a:t>
            </a:r>
            <a:r>
              <a:rPr lang="en-US" sz="1400" dirty="0" err="1"/>
              <a:t>liste</a:t>
            </a:r>
            <a:r>
              <a:rPr lang="en-US" sz="1400" dirty="0"/>
              <a:t> de la </a:t>
            </a:r>
            <a:r>
              <a:rPr lang="en-US" sz="1400" dirty="0" err="1"/>
              <a:t>capacité</a:t>
            </a:r>
            <a:r>
              <a:rPr lang="en-US" sz="1400" dirty="0"/>
              <a:t> </a:t>
            </a:r>
            <a:r>
              <a:rPr lang="en-US" sz="1400" dirty="0" err="1"/>
              <a:t>opérationnelle</a:t>
            </a:r>
            <a:r>
              <a:rPr lang="en-US" sz="1400" dirty="0"/>
              <a:t> et de </a:t>
            </a:r>
            <a:r>
              <a:rPr lang="en-US" sz="1400" dirty="0" err="1"/>
              <a:t>ses</a:t>
            </a:r>
            <a:r>
              <a:rPr lang="en-US" sz="1400" dirty="0"/>
              <a:t> </a:t>
            </a:r>
            <a:r>
              <a:rPr lang="en-US" sz="1400" dirty="0" err="1"/>
              <a:t>définitions</a:t>
            </a:r>
            <a:r>
              <a:rPr lang="en-US" sz="1400" dirty="0"/>
              <a:t> : https://gcconnex.gc.ca/file/group/21723432/all#31558242)</a:t>
            </a:r>
          </a:p>
          <a:p>
            <a:pPr marL="355600" indent="-355600"/>
            <a:endParaRPr lang="en-US" sz="1400" dirty="0"/>
          </a:p>
          <a:p>
            <a:pPr marL="355600" indent="-355600"/>
            <a:endParaRPr lang="en-CA" sz="1400" i="1" dirty="0">
              <a:solidFill>
                <a:schemeClr val="tx2"/>
              </a:solidFill>
            </a:endParaRPr>
          </a:p>
          <a:p>
            <a:pPr marL="355600" indent="-355600"/>
            <a:r>
              <a:rPr lang="en-CA" sz="1400" i="1" dirty="0">
                <a:solidFill>
                  <a:schemeClr val="tx2"/>
                </a:solidFill>
              </a:rPr>
              <a:t>Remarque : </a:t>
            </a:r>
            <a:r>
              <a:rPr lang="en-CA" sz="1400" i="1" dirty="0" err="1">
                <a:solidFill>
                  <a:schemeClr val="tx2"/>
                </a:solidFill>
              </a:rPr>
              <a:t>Vous</a:t>
            </a:r>
            <a:r>
              <a:rPr lang="en-CA" sz="1400" i="1" dirty="0">
                <a:solidFill>
                  <a:schemeClr val="tx2"/>
                </a:solidFill>
              </a:rPr>
              <a:t> </a:t>
            </a:r>
            <a:r>
              <a:rPr lang="en-CA" sz="1400" i="1" dirty="0" err="1">
                <a:solidFill>
                  <a:schemeClr val="tx2"/>
                </a:solidFill>
              </a:rPr>
              <a:t>pouvez</a:t>
            </a:r>
            <a:r>
              <a:rPr lang="en-CA" sz="1400" i="1" dirty="0">
                <a:solidFill>
                  <a:schemeClr val="tx2"/>
                </a:solidFill>
              </a:rPr>
              <a:t> </a:t>
            </a:r>
            <a:r>
              <a:rPr lang="en-CA" sz="1400" i="1" dirty="0" err="1">
                <a:solidFill>
                  <a:schemeClr val="tx2"/>
                </a:solidFill>
              </a:rPr>
              <a:t>insérer</a:t>
            </a:r>
            <a:r>
              <a:rPr lang="en-CA" sz="1400" i="1" dirty="0">
                <a:solidFill>
                  <a:schemeClr val="tx2"/>
                </a:solidFill>
              </a:rPr>
              <a:t> plus de pages, au </a:t>
            </a:r>
            <a:r>
              <a:rPr lang="en-CA" sz="1400" i="1" dirty="0" err="1">
                <a:solidFill>
                  <a:schemeClr val="tx2"/>
                </a:solidFill>
              </a:rPr>
              <a:t>besoin</a:t>
            </a:r>
            <a:r>
              <a:rPr lang="en-CA" sz="1400" i="1" dirty="0">
                <a:solidFill>
                  <a:schemeClr val="tx2"/>
                </a:solidFill>
              </a:rPr>
              <a:t>. </a:t>
            </a:r>
            <a:r>
              <a:rPr lang="en-CA" sz="1400" i="1" dirty="0" err="1">
                <a:solidFill>
                  <a:schemeClr val="tx2"/>
                </a:solidFill>
              </a:rPr>
              <a:t>Veuillez</a:t>
            </a:r>
            <a:r>
              <a:rPr lang="en-CA" sz="1400" i="1" dirty="0">
                <a:solidFill>
                  <a:schemeClr val="tx2"/>
                </a:solidFill>
              </a:rPr>
              <a:t> </a:t>
            </a:r>
            <a:r>
              <a:rPr lang="en-CA" sz="1400" i="1" dirty="0" err="1">
                <a:solidFill>
                  <a:schemeClr val="tx2"/>
                </a:solidFill>
              </a:rPr>
              <a:t>supprimer</a:t>
            </a:r>
            <a:r>
              <a:rPr lang="en-CA" sz="1400" i="1" dirty="0">
                <a:solidFill>
                  <a:schemeClr val="tx2"/>
                </a:solidFill>
              </a:rPr>
              <a:t> </a:t>
            </a:r>
            <a:r>
              <a:rPr lang="en-CA" sz="1400" i="1" dirty="0" err="1">
                <a:solidFill>
                  <a:schemeClr val="tx2"/>
                </a:solidFill>
              </a:rPr>
              <a:t>ces</a:t>
            </a:r>
            <a:r>
              <a:rPr lang="en-CA" sz="1400" i="1" dirty="0">
                <a:solidFill>
                  <a:schemeClr val="tx2"/>
                </a:solidFill>
              </a:rPr>
              <a:t> mots </a:t>
            </a:r>
            <a:r>
              <a:rPr lang="en-CA" sz="1400" i="1" dirty="0" err="1">
                <a:solidFill>
                  <a:schemeClr val="tx2"/>
                </a:solidFill>
              </a:rPr>
              <a:t>d’orientation</a:t>
            </a:r>
            <a:r>
              <a:rPr lang="en-CA" sz="1400" i="1" dirty="0">
                <a:solidFill>
                  <a:schemeClr val="tx2"/>
                </a:solidFill>
              </a:rPr>
              <a:t> </a:t>
            </a:r>
            <a:r>
              <a:rPr lang="en-CA" sz="1400" i="1" dirty="0" err="1">
                <a:solidFill>
                  <a:schemeClr val="tx2"/>
                </a:solidFill>
              </a:rPr>
              <a:t>lorsque</a:t>
            </a:r>
            <a:r>
              <a:rPr lang="en-CA" sz="1400" i="1" dirty="0">
                <a:solidFill>
                  <a:schemeClr val="tx2"/>
                </a:solidFill>
              </a:rPr>
              <a:t> </a:t>
            </a:r>
            <a:r>
              <a:rPr lang="en-CA" sz="1400" i="1" dirty="0" err="1">
                <a:solidFill>
                  <a:schemeClr val="tx2"/>
                </a:solidFill>
              </a:rPr>
              <a:t>vous</a:t>
            </a:r>
            <a:r>
              <a:rPr lang="en-CA" sz="1400" i="1" dirty="0">
                <a:solidFill>
                  <a:schemeClr val="tx2"/>
                </a:solidFill>
              </a:rPr>
              <a:t> </a:t>
            </a:r>
            <a:r>
              <a:rPr lang="en-CA" sz="1400" i="1" dirty="0" err="1">
                <a:solidFill>
                  <a:schemeClr val="tx2"/>
                </a:solidFill>
              </a:rPr>
              <a:t>remplissez</a:t>
            </a:r>
            <a:r>
              <a:rPr lang="en-CA" sz="1400" i="1" dirty="0">
                <a:solidFill>
                  <a:schemeClr val="tx2"/>
                </a:solidFill>
              </a:rPr>
              <a:t> </a:t>
            </a:r>
            <a:r>
              <a:rPr lang="en-CA" sz="1400" i="1" dirty="0" err="1">
                <a:solidFill>
                  <a:schemeClr val="tx2"/>
                </a:solidFill>
              </a:rPr>
              <a:t>cette</a:t>
            </a:r>
            <a:r>
              <a:rPr lang="en-CA" sz="1400" i="1" dirty="0">
                <a:solidFill>
                  <a:schemeClr val="tx2"/>
                </a:solidFill>
              </a:rPr>
              <a:t>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custDataLst>
              <p:tags r:id="rId3"/>
            </p:custDataLst>
          </p:nvPr>
        </p:nvSpPr>
        <p:spPr>
          <a:xfrm>
            <a:off x="431540" y="138062"/>
            <a:ext cx="5432982" cy="644563"/>
          </a:xfrm>
        </p:spPr>
        <p:txBody>
          <a:bodyPr/>
          <a:lstStyle/>
          <a:p>
            <a:r>
              <a:rPr lang="fr-CA" noProof="0" dirty="0"/>
              <a:t>Demande – Contexte</a:t>
            </a:r>
          </a:p>
        </p:txBody>
      </p:sp>
      <p:sp>
        <p:nvSpPr>
          <p:cNvPr id="9" name="Rectangle 8"/>
          <p:cNvSpPr/>
          <p:nvPr>
            <p:custDataLst>
              <p:tags r:id="rId4"/>
            </p:custDataLst>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a:endParaRPr>
          </a:p>
        </p:txBody>
      </p:sp>
      <p:graphicFrame>
        <p:nvGraphicFramePr>
          <p:cNvPr id="22" name="Table 21"/>
          <p:cNvGraphicFramePr>
            <a:graphicFrameLocks noGrp="1"/>
          </p:cNvGraphicFramePr>
          <p:nvPr>
            <p:custDataLst>
              <p:tags r:id="rId5"/>
            </p:custDataLst>
            <p:extLst/>
          </p:nvPr>
        </p:nvGraphicFramePr>
        <p:xfrm>
          <a:off x="446269" y="5148563"/>
          <a:ext cx="8244916" cy="1074345"/>
        </p:xfrm>
        <a:graphic>
          <a:graphicData uri="http://schemas.openxmlformats.org/drawingml/2006/table">
            <a:tbl>
              <a:tblPr>
                <a:tableStyleId>{5C22544A-7EE6-4342-B048-85BDC9FD1C3A}</a:tableStyleId>
              </a:tblPr>
              <a:tblGrid>
                <a:gridCol w="4176464">
                  <a:extLst>
                    <a:ext uri="{9D8B030D-6E8A-4147-A177-3AD203B41FA5}">
                      <a16:colId xmlns="" xmlns:a16="http://schemas.microsoft.com/office/drawing/2014/main" val="20000"/>
                    </a:ext>
                  </a:extLst>
                </a:gridCol>
                <a:gridCol w="4068452">
                  <a:extLst>
                    <a:ext uri="{9D8B030D-6E8A-4147-A177-3AD203B41FA5}">
                      <a16:colId xmlns="" xmlns:a16="http://schemas.microsoft.com/office/drawing/2014/main" val="20001"/>
                    </a:ext>
                  </a:extLst>
                </a:gridCol>
              </a:tblGrid>
              <a:tr h="332665">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a:solidFill>
                            <a:schemeClr val="tx2"/>
                          </a:solidFill>
                          <a:latin typeface="+mn-lt"/>
                          <a:ea typeface="+mn-ea"/>
                          <a:cs typeface="+mn-cs"/>
                          <a:sym typeface="Wingdings 2" panose="05020102010507070707" pitchFamily="18" charset="2"/>
                        </a:rPr>
                        <a:t>	Le système ou la technologie actuels sont désuets</a:t>
                      </a: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a:solidFill>
                            <a:schemeClr val="tx2"/>
                          </a:solidFill>
                          <a:latin typeface="+mn-lt"/>
                          <a:ea typeface="+mn-ea"/>
                          <a:cs typeface="+mn-cs"/>
                          <a:sym typeface="Wingdings 2" panose="05020102010507070707" pitchFamily="18" charset="2"/>
                        </a:rPr>
                        <a:t>	Changements juridiques ou de politique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dirty="0">
                          <a:solidFill>
                            <a:schemeClr val="tx2"/>
                          </a:solidFill>
                          <a:latin typeface="+mn-lt"/>
                          <a:ea typeface="+mn-ea"/>
                          <a:cs typeface="+mn-cs"/>
                          <a:sym typeface="Wingdings 2" panose="05020102010507070707" pitchFamily="18" charset="2"/>
                        </a:rPr>
                        <a:t>	</a:t>
                      </a:r>
                      <a:r>
                        <a:rPr lang="en-CA" sz="1200" kern="1200" noProof="0" dirty="0" err="1">
                          <a:solidFill>
                            <a:schemeClr val="tx2"/>
                          </a:solidFill>
                          <a:latin typeface="+mn-lt"/>
                          <a:ea typeface="+mn-ea"/>
                          <a:cs typeface="+mn-cs"/>
                          <a:sym typeface="Wingdings 2" panose="05020102010507070707" pitchFamily="18" charset="2"/>
                        </a:rPr>
                        <a:t>Soutien</a:t>
                      </a:r>
                      <a:r>
                        <a:rPr lang="en-CA" sz="1200" kern="1200" noProof="0" dirty="0">
                          <a:solidFill>
                            <a:schemeClr val="tx2"/>
                          </a:solidFill>
                          <a:latin typeface="+mn-lt"/>
                          <a:ea typeface="+mn-ea"/>
                          <a:cs typeface="+mn-cs"/>
                          <a:sym typeface="Wingdings 2" panose="05020102010507070707" pitchFamily="18" charset="2"/>
                        </a:rPr>
                        <a:t> technique pour </a:t>
                      </a:r>
                      <a:r>
                        <a:rPr lang="en-CA" sz="1200" kern="1200" noProof="0" dirty="0" err="1">
                          <a:solidFill>
                            <a:schemeClr val="tx2"/>
                          </a:solidFill>
                          <a:latin typeface="+mn-lt"/>
                          <a:ea typeface="+mn-ea"/>
                          <a:cs typeface="+mn-cs"/>
                          <a:sym typeface="Wingdings 2" panose="05020102010507070707" pitchFamily="18" charset="2"/>
                        </a:rPr>
                        <a:t>être</a:t>
                      </a:r>
                      <a:r>
                        <a:rPr lang="en-CA" sz="1200" kern="1200" noProof="0" dirty="0">
                          <a:solidFill>
                            <a:schemeClr val="tx2"/>
                          </a:solidFill>
                          <a:latin typeface="+mn-lt"/>
                          <a:ea typeface="+mn-ea"/>
                          <a:cs typeface="+mn-cs"/>
                          <a:sym typeface="Wingdings 2" panose="05020102010507070707" pitchFamily="18" charset="2"/>
                        </a:rPr>
                        <a:t> </a:t>
                      </a:r>
                      <a:r>
                        <a:rPr lang="en-CA" sz="1200" kern="1200" noProof="0" dirty="0" err="1">
                          <a:solidFill>
                            <a:schemeClr val="tx2"/>
                          </a:solidFill>
                          <a:latin typeface="+mn-lt"/>
                          <a:ea typeface="+mn-ea"/>
                          <a:cs typeface="+mn-cs"/>
                          <a:sym typeface="Wingdings 2" panose="05020102010507070707" pitchFamily="18" charset="2"/>
                        </a:rPr>
                        <a:t>abandonnée</a:t>
                      </a:r>
                      <a:endParaRPr lang="en-CA" sz="1200" kern="1200" noProof="0" dirty="0">
                        <a:solidFill>
                          <a:schemeClr val="tx2"/>
                        </a:solidFill>
                        <a:latin typeface="+mn-lt"/>
                        <a:ea typeface="+mn-ea"/>
                        <a:cs typeface="+mn-cs"/>
                        <a:sym typeface="Wingdings 2" panose="05020102010507070707" pitchFamily="18" charset="2"/>
                      </a:endParaRP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a:solidFill>
                            <a:schemeClr val="tx2"/>
                          </a:solidFill>
                          <a:latin typeface="+mn-lt"/>
                          <a:ea typeface="+mn-ea"/>
                          <a:cs typeface="+mn-cs"/>
                          <a:sym typeface="Wingdings 2" panose="05020102010507070707" pitchFamily="18" charset="2"/>
                        </a:rPr>
                        <a:t>	Réduction du système et intégration de la fonctionnalité</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dirty="0">
                          <a:solidFill>
                            <a:schemeClr val="tx2"/>
                          </a:solidFill>
                          <a:latin typeface="+mn-lt"/>
                          <a:ea typeface="+mn-ea"/>
                          <a:cs typeface="+mn-cs"/>
                          <a:sym typeface="Wingdings 2" panose="05020102010507070707" pitchFamily="18" charset="2"/>
                        </a:rPr>
                        <a:t>	</a:t>
                      </a:r>
                      <a:r>
                        <a:rPr lang="en-CA" sz="1200" kern="1200" noProof="0" dirty="0" err="1">
                          <a:solidFill>
                            <a:schemeClr val="tx2"/>
                          </a:solidFill>
                          <a:latin typeface="+mn-lt"/>
                          <a:ea typeface="+mn-ea"/>
                          <a:cs typeface="+mn-cs"/>
                          <a:sym typeface="Wingdings 2" panose="05020102010507070707" pitchFamily="18" charset="2"/>
                        </a:rPr>
                        <a:t>Gouvernance</a:t>
                      </a:r>
                      <a:r>
                        <a:rPr lang="en-CA" sz="1200" kern="1200" noProof="0" dirty="0">
                          <a:solidFill>
                            <a:schemeClr val="tx2"/>
                          </a:solidFill>
                          <a:latin typeface="+mn-lt"/>
                          <a:ea typeface="+mn-ea"/>
                          <a:cs typeface="+mn-cs"/>
                          <a:sym typeface="Wingdings 2" panose="05020102010507070707" pitchFamily="18" charset="2"/>
                        </a:rPr>
                        <a:t> et orientation </a:t>
                      </a:r>
                      <a:r>
                        <a:rPr lang="en-CA" sz="1200" kern="1200" noProof="0" dirty="0" err="1">
                          <a:solidFill>
                            <a:schemeClr val="tx2"/>
                          </a:solidFill>
                          <a:latin typeface="+mn-lt"/>
                          <a:ea typeface="+mn-ea"/>
                          <a:cs typeface="+mn-cs"/>
                          <a:sym typeface="Wingdings 2" panose="05020102010507070707" pitchFamily="18" charset="2"/>
                        </a:rPr>
                        <a:t>stratégique</a:t>
                      </a:r>
                      <a:endParaRPr lang="en-CA" sz="1200" kern="1200" noProof="0" dirty="0">
                        <a:solidFill>
                          <a:schemeClr val="tx2"/>
                        </a:solidFill>
                        <a:latin typeface="+mn-lt"/>
                        <a:ea typeface="+mn-ea"/>
                        <a:cs typeface="+mn-cs"/>
                        <a:sym typeface="Wingdings 2" panose="05020102010507070707" pitchFamily="18" charset="2"/>
                      </a:endParaRP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231775" algn="l"/>
                        </a:tabLst>
                        <a:defRPr/>
                      </a:pPr>
                      <a:r>
                        <a:rPr lang="en-CA" sz="1200" kern="1200" noProof="0" dirty="0">
                          <a:solidFill>
                            <a:schemeClr val="tx2"/>
                          </a:solidFill>
                          <a:latin typeface="+mn-lt"/>
                          <a:ea typeface="+mn-ea"/>
                          <a:cs typeface="+mn-cs"/>
                          <a:sym typeface="Wingdings 2" panose="05020102010507070707" pitchFamily="18" charset="2"/>
                        </a:rPr>
                        <a:t>	</a:t>
                      </a:r>
                      <a:r>
                        <a:rPr lang="en-CA" sz="1200" kern="1200" noProof="0" dirty="0" err="1">
                          <a:solidFill>
                            <a:schemeClr val="tx2"/>
                          </a:solidFill>
                          <a:latin typeface="+mn-lt"/>
                          <a:ea typeface="+mn-ea"/>
                          <a:cs typeface="+mn-cs"/>
                          <a:sym typeface="Wingdings 2" panose="05020102010507070707" pitchFamily="18" charset="2"/>
                        </a:rPr>
                        <a:t>Autres</a:t>
                      </a:r>
                      <a:r>
                        <a:rPr lang="en-CA" sz="1200" kern="1200" noProof="0" dirty="0">
                          <a:solidFill>
                            <a:schemeClr val="tx2"/>
                          </a:solidFill>
                          <a:latin typeface="+mn-lt"/>
                          <a:ea typeface="+mn-ea"/>
                          <a:cs typeface="+mn-cs"/>
                          <a:sym typeface="Wingdings 2" panose="05020102010507070707" pitchFamily="18" charset="2"/>
                        </a:rPr>
                        <a:t> (innovation, nouvelle idée / concept)</a:t>
                      </a:r>
                    </a:p>
                  </a:txBody>
                  <a:tcPr/>
                </a:tc>
                <a:extLst>
                  <a:ext uri="{0D108BD9-81ED-4DB2-BD59-A6C34878D82A}">
                    <a16:rowId xmlns="" xmlns:a16="http://schemas.microsoft.com/office/drawing/2014/main" val="10002"/>
                  </a:ext>
                </a:extLst>
              </a:tr>
            </a:tbl>
          </a:graphicData>
        </a:graphic>
      </p:graphicFrame>
      <p:sp>
        <p:nvSpPr>
          <p:cNvPr id="23" name="Rectangle 22"/>
          <p:cNvSpPr/>
          <p:nvPr>
            <p:custDataLst>
              <p:tags r:id="rId6"/>
            </p:custDataLst>
          </p:nvPr>
        </p:nvSpPr>
        <p:spPr>
          <a:xfrm>
            <a:off x="359532" y="4779232"/>
            <a:ext cx="8464223" cy="640720"/>
          </a:xfrm>
          <a:prstGeom prst="rect">
            <a:avLst/>
          </a:prstGeom>
        </p:spPr>
        <p:txBody>
          <a:bodyPr wrap="square">
            <a:spAutoFit/>
          </a:bodyPr>
          <a:lstStyle/>
          <a:p>
            <a:r>
              <a:rPr lang="en-US" b="1" dirty="0" err="1">
                <a:latin typeface="+mj-lt"/>
                <a:ea typeface="Calibri" panose="020F0502020204030204" pitchFamily="34" charset="0"/>
              </a:rPr>
              <a:t>Quel</a:t>
            </a:r>
            <a:r>
              <a:rPr lang="en-US" b="1" dirty="0">
                <a:latin typeface="+mj-lt"/>
                <a:ea typeface="Calibri" panose="020F0502020204030204" pitchFamily="34" charset="0"/>
              </a:rPr>
              <a:t> </a:t>
            </a:r>
            <a:r>
              <a:rPr lang="en-US" b="1" dirty="0" err="1">
                <a:latin typeface="+mj-lt"/>
                <a:ea typeface="Calibri" panose="020F0502020204030204" pitchFamily="34" charset="0"/>
              </a:rPr>
              <a:t>est</a:t>
            </a:r>
            <a:r>
              <a:rPr lang="en-US" b="1" dirty="0">
                <a:latin typeface="+mj-lt"/>
                <a:ea typeface="Calibri" panose="020F0502020204030204" pitchFamily="34" charset="0"/>
              </a:rPr>
              <a:t> le </a:t>
            </a:r>
            <a:r>
              <a:rPr lang="en-US" b="1" dirty="0" err="1">
                <a:latin typeface="+mj-lt"/>
                <a:ea typeface="Calibri" panose="020F0502020204030204" pitchFamily="34" charset="0"/>
              </a:rPr>
              <a:t>catalyseur</a:t>
            </a:r>
            <a:r>
              <a:rPr lang="en-US" b="1" dirty="0">
                <a:latin typeface="+mj-lt"/>
                <a:ea typeface="Calibri" panose="020F0502020204030204" pitchFamily="34" charset="0"/>
              </a:rPr>
              <a:t> du </a:t>
            </a:r>
            <a:r>
              <a:rPr lang="en-US" b="1" dirty="0" err="1">
                <a:latin typeface="+mj-lt"/>
                <a:ea typeface="Calibri" panose="020F0502020204030204" pitchFamily="34" charset="0"/>
              </a:rPr>
              <a:t>changement</a:t>
            </a:r>
            <a:r>
              <a:rPr lang="en-US" b="1" dirty="0">
                <a:latin typeface="+mj-lt"/>
                <a:ea typeface="Calibri" panose="020F0502020204030204" pitchFamily="34" charset="0"/>
              </a:rPr>
              <a:t>?  </a:t>
            </a:r>
            <a:r>
              <a:rPr lang="en-US" sz="1200" b="1" dirty="0">
                <a:latin typeface="+mj-lt"/>
                <a:ea typeface="Calibri" panose="020F0502020204030204" pitchFamily="34" charset="0"/>
              </a:rPr>
              <a:t>(</a:t>
            </a:r>
            <a:r>
              <a:rPr lang="en-US" sz="1200" b="1" dirty="0" err="1">
                <a:latin typeface="+mj-lt"/>
                <a:ea typeface="Calibri" panose="020F0502020204030204" pitchFamily="34" charset="0"/>
              </a:rPr>
              <a:t>Veuillez</a:t>
            </a:r>
            <a:r>
              <a:rPr lang="en-US" sz="1200" b="1" dirty="0">
                <a:latin typeface="+mj-lt"/>
                <a:ea typeface="Calibri" panose="020F0502020204030204" pitchFamily="34" charset="0"/>
              </a:rPr>
              <a:t> </a:t>
            </a:r>
            <a:r>
              <a:rPr lang="en-US" sz="1200" b="1" dirty="0" err="1">
                <a:latin typeface="+mj-lt"/>
                <a:ea typeface="Calibri" panose="020F0502020204030204" pitchFamily="34" charset="0"/>
              </a:rPr>
              <a:t>cocher</a:t>
            </a:r>
            <a:r>
              <a:rPr lang="en-US" sz="1200" b="1" dirty="0">
                <a:latin typeface="+mj-lt"/>
                <a:ea typeface="Calibri" panose="020F0502020204030204" pitchFamily="34" charset="0"/>
              </a:rPr>
              <a:t> </a:t>
            </a:r>
            <a:r>
              <a:rPr lang="en-CA" sz="1200" b="1" dirty="0">
                <a:cs typeface="Aharoni" panose="02010803020104030203" pitchFamily="2" charset="-79"/>
                <a:sym typeface="Wingdings 2" panose="05020102010507070707" pitchFamily="18" charset="2"/>
              </a:rPr>
              <a:t></a:t>
            </a:r>
            <a:r>
              <a:rPr lang="en-CA" sz="1200" b="1" dirty="0">
                <a:cs typeface="Aharoni" panose="02010803020104030203" pitchFamily="2" charset="-79"/>
              </a:rPr>
              <a:t> </a:t>
            </a:r>
            <a:r>
              <a:rPr lang="en-US" sz="1200" b="1" dirty="0">
                <a:latin typeface="+mj-lt"/>
                <a:ea typeface="Calibri" panose="020F0502020204030204" pitchFamily="34" charset="0"/>
              </a:rPr>
              <a:t>tout </a:t>
            </a:r>
            <a:r>
              <a:rPr lang="en-US" sz="1200" b="1" dirty="0" err="1">
                <a:latin typeface="+mj-lt"/>
                <a:ea typeface="Calibri" panose="020F0502020204030204" pitchFamily="34" charset="0"/>
              </a:rPr>
              <a:t>ce</a:t>
            </a:r>
            <a:r>
              <a:rPr lang="en-US" sz="1200" b="1" dirty="0">
                <a:latin typeface="+mj-lt"/>
                <a:ea typeface="Calibri" panose="020F0502020204030204" pitchFamily="34" charset="0"/>
              </a:rPr>
              <a:t> qui </a:t>
            </a:r>
            <a:r>
              <a:rPr lang="en-US" sz="1200" b="1" dirty="0" err="1">
                <a:latin typeface="+mj-lt"/>
                <a:ea typeface="Calibri" panose="020F0502020204030204" pitchFamily="34" charset="0"/>
              </a:rPr>
              <a:t>s’applique</a:t>
            </a:r>
            <a:r>
              <a:rPr lang="en-US" sz="1200" b="1" dirty="0">
                <a:latin typeface="+mj-lt"/>
                <a:ea typeface="Calibri" panose="020F0502020204030204" pitchFamily="34" charset="0"/>
              </a:rPr>
              <a:t>.)</a:t>
            </a:r>
          </a:p>
          <a:p>
            <a:endParaRPr lang="en-US" b="1" dirty="0"/>
          </a:p>
        </p:txBody>
      </p:sp>
      <p:sp>
        <p:nvSpPr>
          <p:cNvPr id="10" name="Flowchart: Merge 9"/>
          <p:cNvSpPr/>
          <p:nvPr>
            <p:custDataLst>
              <p:tags r:id="rId7"/>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custDataLst>
              <p:tags r:id="rId8"/>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custDataLst>
              <p:tags r:id="rId9"/>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custDataLst>
              <p:tags r:id="rId10"/>
            </p:custDataLst>
          </p:nvPr>
        </p:nvSpPr>
        <p:spPr>
          <a:xfrm rot="16200000">
            <a:off x="597844" y="290997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435163" y="138062"/>
            <a:ext cx="6648984" cy="662646"/>
          </a:xfrm>
        </p:spPr>
        <p:txBody>
          <a:bodyPr/>
          <a:lstStyle/>
          <a:p>
            <a:r>
              <a:rPr lang="fr-CA" noProof="0" dirty="0"/>
              <a:t>Architecture de l’état actuel – </a:t>
            </a:r>
            <a:r>
              <a:rPr lang="fr-CA" b="1" noProof="0" dirty="0"/>
              <a:t>DIAGRAMME</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6</a:t>
            </a:fld>
            <a:endParaRPr lang="en-CA"/>
          </a:p>
        </p:txBody>
      </p:sp>
      <p:grpSp>
        <p:nvGrpSpPr>
          <p:cNvPr id="5" name="Group 4"/>
          <p:cNvGrpSpPr/>
          <p:nvPr>
            <p:custDataLst>
              <p:tags r:id="rId3"/>
            </p:custDataLst>
          </p:nvPr>
        </p:nvGrpSpPr>
        <p:grpSpPr>
          <a:xfrm>
            <a:off x="7200292" y="224644"/>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7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2713" indent="-112713">
                  <a:buFont typeface="Arial" panose="020B0604020202020204" pitchFamily="34" charset="0"/>
                  <a:buChar char="•"/>
                </a:pPr>
                <a:r>
                  <a:rPr lang="en-CA" sz="1200" i="1">
                    <a:solidFill>
                      <a:schemeClr val="bg2">
                        <a:lumMod val="50000"/>
                      </a:schemeClr>
                    </a:solidFill>
                    <a:latin typeface="Comic Sans MS" panose="030F0702030302020204" pitchFamily="66" charset="0"/>
                  </a:rPr>
                  <a:t>Veuillez souligner quelles applications ou quels services changent</a:t>
                </a:r>
              </a:p>
              <a:p>
                <a:endParaRPr lang="en-CA" sz="1200" i="1">
                  <a:solidFill>
                    <a:schemeClr val="bg2">
                      <a:lumMod val="50000"/>
                    </a:schemeClr>
                  </a:solidFill>
                  <a:latin typeface="Comic Sans MS" panose="030F0702030302020204" pitchFamily="66" charset="0"/>
                </a:endParaRPr>
              </a:p>
              <a:p>
                <a:pPr marL="112713" indent="-112713">
                  <a:buFont typeface="Arial" panose="020B0604020202020204" pitchFamily="34" charset="0"/>
                  <a:buChar char="•"/>
                </a:pPr>
                <a:r>
                  <a:rPr lang="en-CA" sz="1200" i="1">
                    <a:solidFill>
                      <a:schemeClr val="bg2">
                        <a:lumMod val="50000"/>
                      </a:schemeClr>
                    </a:solidFill>
                    <a:latin typeface="Comic Sans MS" panose="030F0702030302020204" pitchFamily="66" charset="0"/>
                  </a:rPr>
                  <a:t>Assurez-vous qu’ils font partie de votre GPA</a:t>
                </a:r>
              </a:p>
            </p:txBody>
          </p:sp>
        </p:grpSp>
        <p:sp>
          <p:nvSpPr>
            <p:cNvPr id="7" name="Freeform 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1779702885"/>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399159" y="138062"/>
            <a:ext cx="5576997" cy="698650"/>
          </a:xfrm>
        </p:spPr>
        <p:txBody>
          <a:bodyPr/>
          <a:lstStyle/>
          <a:p>
            <a:r>
              <a:rPr lang="fr-CA" noProof="0" dirty="0"/>
              <a:t>Architecture de l’état cible – </a:t>
            </a:r>
            <a:r>
              <a:rPr lang="fr-CA" b="1" noProof="0" dirty="0"/>
              <a:t>DIAGRAMME</a:t>
            </a: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7</a:t>
            </a:fld>
            <a:endParaRPr lang="en-CA"/>
          </a:p>
        </p:txBody>
      </p:sp>
      <p:grpSp>
        <p:nvGrpSpPr>
          <p:cNvPr id="5" name="Group 4"/>
          <p:cNvGrpSpPr/>
          <p:nvPr>
            <p:custDataLst>
              <p:tags r:id="rId3"/>
            </p:custDataLst>
          </p:nvPr>
        </p:nvGrpSpPr>
        <p:grpSpPr>
          <a:xfrm>
            <a:off x="7200292" y="260648"/>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i="1">
                    <a:solidFill>
                      <a:schemeClr val="bg2">
                        <a:lumMod val="50000"/>
                      </a:schemeClr>
                    </a:solidFill>
                    <a:latin typeface="Comic Sans MS" panose="030F0702030302020204" pitchFamily="66" charset="0"/>
                  </a:rPr>
                  <a:t>Déterminer l’aspect de l’état futur que ce projet aborde</a:t>
                </a:r>
              </a:p>
            </p:txBody>
          </p:sp>
        </p:grpSp>
        <p:sp>
          <p:nvSpPr>
            <p:cNvPr id="7" name="Freeform 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205851348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31540" y="152636"/>
            <a:ext cx="5432982" cy="659751"/>
          </a:xfrm>
        </p:spPr>
        <p:txBody>
          <a:bodyPr/>
          <a:lstStyle/>
          <a:p>
            <a:r>
              <a:rPr lang="fr-CA" noProof="0" dirty="0"/>
              <a:t>Demande – Renseignements détaillés</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en-CA" smtClean="0"/>
              <a:t>8</a:t>
            </a:fld>
            <a:endParaRPr lang="en-CA"/>
          </a:p>
        </p:txBody>
      </p:sp>
      <p:sp>
        <p:nvSpPr>
          <p:cNvPr id="7" name="TextBox 6"/>
          <p:cNvSpPr txBox="1"/>
          <p:nvPr>
            <p:custDataLst>
              <p:tags r:id="rId3"/>
            </p:custDataLst>
          </p:nvPr>
        </p:nvSpPr>
        <p:spPr>
          <a:xfrm>
            <a:off x="368354" y="1680490"/>
            <a:ext cx="8469401" cy="1586545"/>
          </a:xfrm>
          <a:prstGeom prst="rect">
            <a:avLst/>
          </a:prstGeom>
          <a:noFill/>
        </p:spPr>
        <p:txBody>
          <a:bodyPr wrap="square" rtlCol="0">
            <a:spAutoFit/>
          </a:bodyPr>
          <a:lstStyle/>
          <a:p>
            <a:pPr marL="285750" indent="-285750">
              <a:buClr>
                <a:prstClr val="black">
                  <a:lumMod val="65000"/>
                  <a:lumOff val="35000"/>
                </a:prstClr>
              </a:buClr>
              <a:buFont typeface="Wingdings" panose="05000000000000000000" pitchFamily="2" charset="2"/>
              <a:buChar char="§"/>
            </a:pPr>
            <a:r>
              <a:rPr lang="en-US" sz="1400" i="1" dirty="0">
                <a:solidFill>
                  <a:schemeClr val="tx2"/>
                </a:solidFill>
              </a:rPr>
              <a:t>(</a:t>
            </a:r>
            <a:r>
              <a:rPr lang="en-US" sz="1400" i="1" dirty="0" err="1">
                <a:solidFill>
                  <a:schemeClr val="tx2"/>
                </a:solidFill>
              </a:rPr>
              <a:t>Décrivez</a:t>
            </a:r>
            <a:r>
              <a:rPr lang="en-US" sz="1400" i="1" dirty="0">
                <a:solidFill>
                  <a:schemeClr val="tx2"/>
                </a:solidFill>
              </a:rPr>
              <a:t> </a:t>
            </a:r>
            <a:r>
              <a:rPr lang="en-US" sz="1400" i="1" dirty="0" err="1">
                <a:solidFill>
                  <a:schemeClr val="tx2"/>
                </a:solidFill>
              </a:rPr>
              <a:t>brièvement</a:t>
            </a:r>
            <a:r>
              <a:rPr lang="en-US" sz="1400" i="1" dirty="0">
                <a:solidFill>
                  <a:schemeClr val="tx2"/>
                </a:solidFill>
              </a:rPr>
              <a:t> les </a:t>
            </a:r>
            <a:r>
              <a:rPr lang="en-US" sz="1400" i="1" dirty="0" err="1">
                <a:solidFill>
                  <a:schemeClr val="tx2"/>
                </a:solidFill>
              </a:rPr>
              <a:t>objectifs</a:t>
            </a:r>
            <a:r>
              <a:rPr lang="en-US" sz="1400" i="1" dirty="0">
                <a:solidFill>
                  <a:schemeClr val="tx2"/>
                </a:solidFill>
              </a:rPr>
              <a:t>, et les </a:t>
            </a:r>
            <a:r>
              <a:rPr lang="en-US" sz="1400" i="1" dirty="0" err="1">
                <a:solidFill>
                  <a:schemeClr val="tx2"/>
                </a:solidFill>
              </a:rPr>
              <a:t>résultats</a:t>
            </a:r>
            <a:r>
              <a:rPr lang="en-US" sz="1400" i="1" dirty="0">
                <a:solidFill>
                  <a:schemeClr val="tx2"/>
                </a:solidFill>
              </a:rPr>
              <a:t> </a:t>
            </a:r>
            <a:r>
              <a:rPr lang="en-US" sz="1400" i="1" dirty="0" err="1">
                <a:solidFill>
                  <a:schemeClr val="tx2"/>
                </a:solidFill>
              </a:rPr>
              <a:t>recherchés</a:t>
            </a:r>
            <a:r>
              <a:rPr lang="en-US" sz="1400" i="1" dirty="0">
                <a:solidFill>
                  <a:schemeClr val="tx2"/>
                </a:solidFill>
              </a:rPr>
              <a:t> dans le cadre de </a:t>
            </a:r>
            <a:r>
              <a:rPr lang="en-US" sz="1400" i="1" dirty="0" err="1">
                <a:solidFill>
                  <a:schemeClr val="tx2"/>
                </a:solidFill>
              </a:rPr>
              <a:t>l’avantage</a:t>
            </a:r>
            <a:r>
              <a:rPr lang="en-US" sz="1400" i="1" dirty="0">
                <a:solidFill>
                  <a:schemeClr val="tx2"/>
                </a:solidFill>
              </a:rPr>
              <a:t> de la </a:t>
            </a:r>
            <a:r>
              <a:rPr lang="en-US" sz="1400" i="1" dirty="0" err="1">
                <a:solidFill>
                  <a:schemeClr val="tx2"/>
                </a:solidFill>
              </a:rPr>
              <a:t>réalisation</a:t>
            </a:r>
            <a:r>
              <a:rPr lang="en-US" sz="1400" i="1" dirty="0">
                <a:solidFill>
                  <a:schemeClr val="tx2"/>
                </a:solidFill>
              </a:rPr>
              <a:t> pour </a:t>
            </a:r>
            <a:r>
              <a:rPr lang="en-US" sz="1400" i="1" dirty="0" err="1">
                <a:solidFill>
                  <a:schemeClr val="tx2"/>
                </a:solidFill>
              </a:rPr>
              <a:t>cet</a:t>
            </a:r>
            <a:r>
              <a:rPr lang="en-US" sz="1400" i="1" dirty="0">
                <a:solidFill>
                  <a:schemeClr val="tx2"/>
                </a:solidFill>
              </a:rPr>
              <a:t> </a:t>
            </a:r>
            <a:r>
              <a:rPr lang="en-US" sz="1400" i="1" dirty="0" err="1">
                <a:solidFill>
                  <a:schemeClr val="tx2"/>
                </a:solidFill>
              </a:rPr>
              <a:t>investissement</a:t>
            </a:r>
            <a:r>
              <a:rPr lang="en-US" sz="1400" i="1" dirty="0">
                <a:solidFill>
                  <a:schemeClr val="tx2"/>
                </a:solidFill>
              </a:rPr>
              <a:t>)</a:t>
            </a:r>
          </a:p>
          <a:p>
            <a:pPr>
              <a:buClr>
                <a:prstClr val="black">
                  <a:lumMod val="65000"/>
                  <a:lumOff val="35000"/>
                </a:prstClr>
              </a:buClr>
            </a:pPr>
            <a:endParaRPr lang="en-US" sz="1400" i="1" dirty="0">
              <a:solidFill>
                <a:schemeClr val="tx2"/>
              </a:solidFill>
            </a:endParaRPr>
          </a:p>
          <a:p>
            <a:pPr marL="285750" indent="-285750">
              <a:buClr>
                <a:prstClr val="black">
                  <a:lumMod val="65000"/>
                  <a:lumOff val="35000"/>
                </a:prstClr>
              </a:buClr>
              <a:buFont typeface="Wingdings" panose="05000000000000000000" pitchFamily="2" charset="2"/>
              <a:buChar char="§"/>
            </a:pPr>
            <a:r>
              <a:rPr lang="en-US" sz="1400" i="1" dirty="0">
                <a:solidFill>
                  <a:schemeClr val="tx2"/>
                </a:solidFill>
              </a:rPr>
              <a:t>À </a:t>
            </a:r>
            <a:r>
              <a:rPr lang="en-US" sz="1400" i="1" dirty="0" err="1">
                <a:solidFill>
                  <a:schemeClr val="tx2"/>
                </a:solidFill>
              </a:rPr>
              <a:t>mesure</a:t>
            </a:r>
            <a:r>
              <a:rPr lang="en-US" sz="1400" i="1" dirty="0">
                <a:solidFill>
                  <a:schemeClr val="tx2"/>
                </a:solidFill>
              </a:rPr>
              <a:t> que le Fonds </a:t>
            </a:r>
            <a:r>
              <a:rPr lang="en-US" sz="1400" i="1" dirty="0" err="1">
                <a:solidFill>
                  <a:schemeClr val="tx2"/>
                </a:solidFill>
              </a:rPr>
              <a:t>d’investissement</a:t>
            </a:r>
            <a:r>
              <a:rPr lang="en-US" sz="1400" i="1" dirty="0">
                <a:solidFill>
                  <a:schemeClr val="tx2"/>
                </a:solidFill>
              </a:rPr>
              <a:t> </a:t>
            </a:r>
            <a:r>
              <a:rPr lang="en-US" sz="1400" i="1" dirty="0" err="1">
                <a:solidFill>
                  <a:schemeClr val="tx2"/>
                </a:solidFill>
              </a:rPr>
              <a:t>est</a:t>
            </a:r>
            <a:r>
              <a:rPr lang="en-US" sz="1400" i="1" dirty="0">
                <a:solidFill>
                  <a:schemeClr val="tx2"/>
                </a:solidFill>
              </a:rPr>
              <a:t> </a:t>
            </a:r>
            <a:r>
              <a:rPr lang="en-US" sz="1400" i="1" dirty="0" err="1">
                <a:solidFill>
                  <a:schemeClr val="tx2"/>
                </a:solidFill>
              </a:rPr>
              <a:t>dépensé</a:t>
            </a:r>
            <a:r>
              <a:rPr lang="en-US" sz="1400" i="1" dirty="0">
                <a:solidFill>
                  <a:schemeClr val="tx2"/>
                </a:solidFill>
              </a:rPr>
              <a:t>, </a:t>
            </a:r>
            <a:r>
              <a:rPr lang="en-US" sz="1400" i="1" dirty="0" err="1">
                <a:solidFill>
                  <a:schemeClr val="tx2"/>
                </a:solidFill>
              </a:rPr>
              <a:t>quels</a:t>
            </a:r>
            <a:r>
              <a:rPr lang="en-US" sz="1400" i="1" dirty="0">
                <a:solidFill>
                  <a:schemeClr val="tx2"/>
                </a:solidFill>
              </a:rPr>
              <a:t> </a:t>
            </a:r>
            <a:r>
              <a:rPr lang="en-US" sz="1400" i="1" dirty="0" err="1">
                <a:solidFill>
                  <a:schemeClr val="tx2"/>
                </a:solidFill>
              </a:rPr>
              <a:t>sont</a:t>
            </a:r>
            <a:r>
              <a:rPr lang="en-US" sz="1400" i="1" dirty="0">
                <a:solidFill>
                  <a:schemeClr val="tx2"/>
                </a:solidFill>
              </a:rPr>
              <a:t> les </a:t>
            </a:r>
            <a:r>
              <a:rPr lang="en-US" sz="1400" i="1" dirty="0" err="1">
                <a:solidFill>
                  <a:schemeClr val="tx2"/>
                </a:solidFill>
              </a:rPr>
              <a:t>changements</a:t>
            </a:r>
            <a:r>
              <a:rPr lang="en-US" sz="1400" i="1" dirty="0">
                <a:solidFill>
                  <a:schemeClr val="tx2"/>
                </a:solidFill>
              </a:rPr>
              <a:t> et de quelle </a:t>
            </a:r>
            <a:r>
              <a:rPr lang="en-US" sz="1400" i="1" dirty="0" err="1">
                <a:solidFill>
                  <a:schemeClr val="tx2"/>
                </a:solidFill>
              </a:rPr>
              <a:t>façon</a:t>
            </a:r>
            <a:r>
              <a:rPr lang="en-US" sz="1400" i="1" dirty="0">
                <a:solidFill>
                  <a:schemeClr val="tx2"/>
                </a:solidFill>
              </a:rPr>
              <a:t> </a:t>
            </a:r>
            <a:r>
              <a:rPr lang="en-US" sz="1400" i="1" dirty="0" err="1">
                <a:solidFill>
                  <a:schemeClr val="tx2"/>
                </a:solidFill>
              </a:rPr>
              <a:t>ces</a:t>
            </a:r>
            <a:r>
              <a:rPr lang="en-US" sz="1400" i="1" dirty="0">
                <a:solidFill>
                  <a:schemeClr val="tx2"/>
                </a:solidFill>
              </a:rPr>
              <a:t> </a:t>
            </a:r>
            <a:r>
              <a:rPr lang="en-US" sz="1400" i="1" dirty="0" err="1">
                <a:solidFill>
                  <a:schemeClr val="tx2"/>
                </a:solidFill>
              </a:rPr>
              <a:t>changements</a:t>
            </a:r>
            <a:r>
              <a:rPr lang="en-US" sz="1400" i="1" dirty="0">
                <a:solidFill>
                  <a:schemeClr val="tx2"/>
                </a:solidFill>
              </a:rPr>
              <a:t> </a:t>
            </a:r>
            <a:r>
              <a:rPr lang="en-US" sz="1400" i="1" dirty="0" err="1">
                <a:solidFill>
                  <a:schemeClr val="tx2"/>
                </a:solidFill>
              </a:rPr>
              <a:t>règlent-ils</a:t>
            </a:r>
            <a:r>
              <a:rPr lang="en-US" sz="1400" i="1" dirty="0">
                <a:solidFill>
                  <a:schemeClr val="tx2"/>
                </a:solidFill>
              </a:rPr>
              <a:t> les </a:t>
            </a:r>
            <a:r>
              <a:rPr lang="en-US" sz="1400" i="1" dirty="0" err="1">
                <a:solidFill>
                  <a:schemeClr val="tx2"/>
                </a:solidFill>
              </a:rPr>
              <a:t>problèmes</a:t>
            </a:r>
            <a:r>
              <a:rPr lang="en-US" sz="1400" i="1" dirty="0">
                <a:solidFill>
                  <a:schemeClr val="tx2"/>
                </a:solidFill>
              </a:rPr>
              <a:t> </a:t>
            </a:r>
            <a:r>
              <a:rPr lang="en-US" sz="1400" i="1" dirty="0" err="1">
                <a:solidFill>
                  <a:schemeClr val="tx2"/>
                </a:solidFill>
              </a:rPr>
              <a:t>énoncés</a:t>
            </a:r>
            <a:r>
              <a:rPr lang="en-US" sz="1400" i="1" dirty="0">
                <a:solidFill>
                  <a:schemeClr val="tx2"/>
                </a:solidFill>
              </a:rPr>
              <a:t>? P. ex. : Le </a:t>
            </a:r>
            <a:r>
              <a:rPr lang="en-US" sz="1400" i="1" dirty="0" err="1">
                <a:solidFill>
                  <a:schemeClr val="tx2"/>
                </a:solidFill>
              </a:rPr>
              <a:t>processus</a:t>
            </a:r>
            <a:r>
              <a:rPr lang="en-US" sz="1400" i="1" dirty="0">
                <a:solidFill>
                  <a:schemeClr val="tx2"/>
                </a:solidFill>
              </a:rPr>
              <a:t>, la </a:t>
            </a:r>
            <a:r>
              <a:rPr lang="en-US" sz="1400" i="1" dirty="0" err="1">
                <a:solidFill>
                  <a:schemeClr val="tx2"/>
                </a:solidFill>
              </a:rPr>
              <a:t>fonctionnalité</a:t>
            </a:r>
            <a:r>
              <a:rPr lang="en-US" sz="1400" i="1" dirty="0">
                <a:solidFill>
                  <a:schemeClr val="tx2"/>
                </a:solidFill>
              </a:rPr>
              <a:t> des </a:t>
            </a:r>
            <a:r>
              <a:rPr lang="en-US" sz="1400" i="1" dirty="0" err="1">
                <a:solidFill>
                  <a:schemeClr val="tx2"/>
                </a:solidFill>
              </a:rPr>
              <a:t>logiciels</a:t>
            </a:r>
            <a:r>
              <a:rPr lang="en-US" sz="1400" i="1" dirty="0">
                <a:solidFill>
                  <a:schemeClr val="tx2"/>
                </a:solidFill>
              </a:rPr>
              <a:t>, de nouveaux </a:t>
            </a:r>
            <a:r>
              <a:rPr lang="en-US" sz="1400" i="1" dirty="0" err="1">
                <a:solidFill>
                  <a:schemeClr val="tx2"/>
                </a:solidFill>
              </a:rPr>
              <a:t>logiciels</a:t>
            </a:r>
            <a:r>
              <a:rPr lang="en-US" sz="1400" i="1" dirty="0">
                <a:solidFill>
                  <a:schemeClr val="tx2"/>
                </a:solidFill>
              </a:rPr>
              <a:t>, </a:t>
            </a:r>
            <a:r>
              <a:rPr lang="en-US" sz="1400" i="1" dirty="0" err="1">
                <a:solidFill>
                  <a:schemeClr val="tx2"/>
                </a:solidFill>
              </a:rPr>
              <a:t>moins</a:t>
            </a:r>
            <a:r>
              <a:rPr lang="en-US" sz="1400" i="1" dirty="0">
                <a:solidFill>
                  <a:schemeClr val="tx2"/>
                </a:solidFill>
              </a:rPr>
              <a:t> de papier (</a:t>
            </a:r>
            <a:r>
              <a:rPr lang="en-US" sz="1400" i="1" dirty="0" err="1">
                <a:solidFill>
                  <a:schemeClr val="tx2"/>
                </a:solidFill>
              </a:rPr>
              <a:t>décrire</a:t>
            </a:r>
            <a:r>
              <a:rPr lang="en-US" sz="1400" i="1" dirty="0">
                <a:solidFill>
                  <a:schemeClr val="tx2"/>
                </a:solidFill>
              </a:rPr>
              <a:t> </a:t>
            </a:r>
            <a:r>
              <a:rPr lang="en-US" sz="1400" i="1" dirty="0" err="1">
                <a:solidFill>
                  <a:schemeClr val="tx2"/>
                </a:solidFill>
              </a:rPr>
              <a:t>quels</a:t>
            </a:r>
            <a:r>
              <a:rPr lang="en-US" sz="1400" i="1" dirty="0">
                <a:solidFill>
                  <a:schemeClr val="tx2"/>
                </a:solidFill>
              </a:rPr>
              <a:t> </a:t>
            </a:r>
            <a:r>
              <a:rPr lang="en-US" sz="1400" i="1" dirty="0" err="1">
                <a:solidFill>
                  <a:schemeClr val="tx2"/>
                </a:solidFill>
              </a:rPr>
              <a:t>formulaires</a:t>
            </a:r>
            <a:r>
              <a:rPr lang="en-US" sz="1400" i="1" dirty="0">
                <a:solidFill>
                  <a:schemeClr val="tx2"/>
                </a:solidFill>
              </a:rPr>
              <a:t>, </a:t>
            </a:r>
            <a:r>
              <a:rPr lang="en-US" sz="1400" i="1" dirty="0" err="1">
                <a:solidFill>
                  <a:schemeClr val="tx2"/>
                </a:solidFill>
              </a:rPr>
              <a:t>combien</a:t>
            </a:r>
            <a:r>
              <a:rPr lang="en-US" sz="1400" i="1" dirty="0">
                <a:solidFill>
                  <a:schemeClr val="tx2"/>
                </a:solidFill>
              </a:rPr>
              <a:t> </a:t>
            </a:r>
            <a:r>
              <a:rPr lang="en-US" sz="1400" i="1" dirty="0" err="1">
                <a:solidFill>
                  <a:schemeClr val="tx2"/>
                </a:solidFill>
              </a:rPr>
              <a:t>vont</a:t>
            </a:r>
            <a:r>
              <a:rPr lang="en-US" sz="1400" i="1" dirty="0">
                <a:solidFill>
                  <a:schemeClr val="tx2"/>
                </a:solidFill>
              </a:rPr>
              <a:t> </a:t>
            </a:r>
            <a:r>
              <a:rPr lang="en-US" sz="1400" i="1" dirty="0" err="1">
                <a:solidFill>
                  <a:schemeClr val="tx2"/>
                </a:solidFill>
              </a:rPr>
              <a:t>disparaître</a:t>
            </a:r>
            <a:r>
              <a:rPr lang="en-US" sz="1400" i="1" dirty="0">
                <a:solidFill>
                  <a:schemeClr val="tx2"/>
                </a:solidFill>
              </a:rPr>
              <a:t>, un </a:t>
            </a:r>
            <a:r>
              <a:rPr lang="en-US" sz="1400" i="1" dirty="0" err="1">
                <a:solidFill>
                  <a:schemeClr val="tx2"/>
                </a:solidFill>
              </a:rPr>
              <a:t>accès</a:t>
            </a:r>
            <a:r>
              <a:rPr lang="en-US" sz="1400" i="1" dirty="0">
                <a:solidFill>
                  <a:schemeClr val="tx2"/>
                </a:solidFill>
              </a:rPr>
              <a:t> plus </a:t>
            </a:r>
            <a:r>
              <a:rPr lang="en-US" sz="1400" i="1" dirty="0" err="1">
                <a:solidFill>
                  <a:schemeClr val="tx2"/>
                </a:solidFill>
              </a:rPr>
              <a:t>sécuritaire</a:t>
            </a:r>
            <a:r>
              <a:rPr lang="en-US" sz="1400" i="1" dirty="0">
                <a:solidFill>
                  <a:schemeClr val="tx2"/>
                </a:solidFill>
              </a:rPr>
              <a:t> et plus facile, </a:t>
            </a:r>
            <a:r>
              <a:rPr lang="en-US" sz="1400" i="1" dirty="0" err="1">
                <a:solidFill>
                  <a:schemeClr val="tx2"/>
                </a:solidFill>
              </a:rPr>
              <a:t>une</a:t>
            </a:r>
            <a:r>
              <a:rPr lang="en-US" sz="1400" i="1" dirty="0">
                <a:solidFill>
                  <a:schemeClr val="tx2"/>
                </a:solidFill>
              </a:rPr>
              <a:t> augmentation de </a:t>
            </a:r>
            <a:r>
              <a:rPr lang="en-US" sz="1400" i="1" dirty="0" err="1">
                <a:solidFill>
                  <a:schemeClr val="tx2"/>
                </a:solidFill>
              </a:rPr>
              <a:t>l’utilisation</a:t>
            </a:r>
            <a:r>
              <a:rPr lang="en-US" sz="1400" i="1" dirty="0">
                <a:solidFill>
                  <a:schemeClr val="tx2"/>
                </a:solidFill>
              </a:rPr>
              <a:t> du libre-service, etc.</a:t>
            </a:r>
          </a:p>
        </p:txBody>
      </p:sp>
      <p:sp>
        <p:nvSpPr>
          <p:cNvPr id="9" name="Rectangle 8"/>
          <p:cNvSpPr/>
          <p:nvPr>
            <p:custDataLst>
              <p:tags r:id="rId4"/>
            </p:custDataLst>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a:endParaRPr>
          </a:p>
        </p:txBody>
      </p:sp>
      <p:sp>
        <p:nvSpPr>
          <p:cNvPr id="23" name="Rectangle 22"/>
          <p:cNvSpPr/>
          <p:nvPr>
            <p:custDataLst>
              <p:tags r:id="rId5"/>
            </p:custDataLst>
          </p:nvPr>
        </p:nvSpPr>
        <p:spPr>
          <a:xfrm>
            <a:off x="268677" y="1043001"/>
            <a:ext cx="8464223" cy="366126"/>
          </a:xfrm>
          <a:prstGeom prst="rect">
            <a:avLst/>
          </a:prstGeom>
        </p:spPr>
        <p:txBody>
          <a:bodyPr wrap="square">
            <a:spAutoFit/>
          </a:bodyPr>
          <a:lstStyle/>
          <a:p>
            <a:r>
              <a:rPr lang="en-CA" b="1">
                <a:latin typeface="Calibri" panose="020F0502020204030204" pitchFamily="34" charset="0"/>
                <a:ea typeface="Calibri" panose="020F0502020204030204" pitchFamily="34" charset="0"/>
              </a:rPr>
              <a:t>Avantages / résultats prévus</a:t>
            </a:r>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4241072373"/>
              </p:ext>
            </p:extLst>
          </p:nvPr>
        </p:nvGraphicFramePr>
        <p:xfrm>
          <a:off x="268677" y="3933056"/>
          <a:ext cx="8749352" cy="2499360"/>
        </p:xfrm>
        <a:graphic>
          <a:graphicData uri="http://schemas.openxmlformats.org/drawingml/2006/table">
            <a:tbl>
              <a:tblPr>
                <a:tableStyleId>{5C22544A-7EE6-4342-B048-85BDC9FD1C3A}</a:tableStyleId>
              </a:tblPr>
              <a:tblGrid>
                <a:gridCol w="2071075">
                  <a:extLst>
                    <a:ext uri="{9D8B030D-6E8A-4147-A177-3AD203B41FA5}">
                      <a16:colId xmlns="" xmlns:a16="http://schemas.microsoft.com/office/drawing/2014/main" val="20000"/>
                    </a:ext>
                  </a:extLst>
                </a:gridCol>
                <a:gridCol w="3096344">
                  <a:extLst>
                    <a:ext uri="{9D8B030D-6E8A-4147-A177-3AD203B41FA5}">
                      <a16:colId xmlns="" xmlns:a16="http://schemas.microsoft.com/office/drawing/2014/main" val="20001"/>
                    </a:ext>
                  </a:extLst>
                </a:gridCol>
                <a:gridCol w="3581933">
                  <a:extLst>
                    <a:ext uri="{9D8B030D-6E8A-4147-A177-3AD203B41FA5}">
                      <a16:colId xmlns="" xmlns:a16="http://schemas.microsoft.com/office/drawing/2014/main" val="20002"/>
                    </a:ext>
                  </a:extLst>
                </a:gridCol>
              </a:tblGrid>
              <a:tr h="187216">
                <a:tc>
                  <a:txBody>
                    <a:bodyPr/>
                    <a:lstStyle/>
                    <a:p>
                      <a:pPr marL="0" indent="87313"/>
                      <a:r>
                        <a:rPr lang="en-US" sz="1000" dirty="0" smtClean="0"/>
                        <a:t>#</a:t>
                      </a:r>
                      <a:r>
                        <a:rPr lang="en-US" sz="1000" baseline="0" dirty="0" smtClean="0"/>
                        <a:t> </a:t>
                      </a:r>
                      <a:r>
                        <a:rPr lang="fr-FR" sz="1000" b="0" kern="1200" dirty="0" smtClean="0">
                          <a:solidFill>
                            <a:schemeClr val="dk1"/>
                          </a:solidFill>
                          <a:effectLst/>
                          <a:latin typeface="+mn-lt"/>
                          <a:ea typeface="+mn-ea"/>
                          <a:cs typeface="+mn-cs"/>
                        </a:rPr>
                        <a:t>de projet / activité du SCT</a:t>
                      </a:r>
                    </a:p>
                    <a:p>
                      <a:pPr marL="0" marR="0" lvl="0" indent="87313" algn="l" defTabSz="914400" rtl="0" eaLnBrk="1" fontAlgn="auto" latinLnBrk="0" hangingPunct="1">
                        <a:lnSpc>
                          <a:spcPct val="100000"/>
                        </a:lnSpc>
                        <a:spcBef>
                          <a:spcPts val="0"/>
                        </a:spcBef>
                        <a:spcAft>
                          <a:spcPts val="0"/>
                        </a:spcAft>
                        <a:buClrTx/>
                        <a:buSzTx/>
                        <a:buFontTx/>
                        <a:buNone/>
                        <a:tabLst/>
                        <a:defRPr/>
                      </a:pPr>
                      <a:r>
                        <a:rPr lang="fr-FR" sz="800" b="0" kern="1200" dirty="0" smtClean="0">
                          <a:solidFill>
                            <a:schemeClr val="dk1"/>
                          </a:solidFill>
                          <a:effectLst/>
                          <a:latin typeface="+mn-lt"/>
                          <a:ea typeface="+mn-ea"/>
                          <a:cs typeface="+mn-cs"/>
                        </a:rPr>
                        <a:t>(</a:t>
                      </a:r>
                      <a:r>
                        <a:rPr lang="en-CA" sz="800" dirty="0" smtClean="0"/>
                        <a:t>du plan </a:t>
                      </a:r>
                      <a:r>
                        <a:rPr lang="en-CA" sz="800" dirty="0" err="1" smtClean="0"/>
                        <a:t>informatique</a:t>
                      </a:r>
                      <a:r>
                        <a:rPr lang="en-US" sz="800" dirty="0" smtClean="0"/>
                        <a:t>)</a:t>
                      </a:r>
                      <a:endParaRPr lang="en-CA" sz="800" dirty="0" smtClean="0"/>
                    </a:p>
                  </a:txBody>
                  <a:tcPr anchor="ctr"/>
                </a:tc>
                <a:tc>
                  <a:txBody>
                    <a:bodyPr/>
                    <a:lstStyle/>
                    <a:p>
                      <a:pPr>
                        <a:tabLst>
                          <a:tab pos="573088" algn="l"/>
                          <a:tab pos="1255713" algn="l"/>
                        </a:tabLst>
                      </a:pPr>
                      <a:endParaRPr lang="en-CA" sz="1000" kern="1200" dirty="0">
                        <a:solidFill>
                          <a:schemeClr val="dk1"/>
                        </a:solidFill>
                        <a:latin typeface="+mn-lt"/>
                        <a:ea typeface="+mn-ea"/>
                        <a:cs typeface="+mn-cs"/>
                      </a:endParaRPr>
                    </a:p>
                  </a:txBody>
                  <a:tcPr anchor="ctr"/>
                </a:tc>
                <a:tc>
                  <a:txBody>
                    <a:bodyPr/>
                    <a:lstStyle/>
                    <a:p>
                      <a:endParaRPr lang="en-CA" sz="1200" i="1" kern="1200" dirty="0">
                        <a:solidFill>
                          <a:schemeClr val="tx2"/>
                        </a:solidFill>
                        <a:latin typeface="+mn-lt"/>
                        <a:ea typeface="+mn-ea"/>
                        <a:cs typeface="+mn-cs"/>
                      </a:endParaRPr>
                    </a:p>
                  </a:txBody>
                  <a:tcPr anchor="ctr"/>
                </a:tc>
              </a:tr>
              <a:tr h="187216">
                <a:tc>
                  <a:txBody>
                    <a:bodyPr/>
                    <a:lstStyle/>
                    <a:p>
                      <a:pPr marL="0" marR="0" lvl="0" indent="87313"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dk1"/>
                          </a:solidFill>
                        </a:rPr>
                        <a:t>Cas</a:t>
                      </a:r>
                      <a:r>
                        <a:rPr lang="en-US" sz="1200" dirty="0" smtClean="0">
                          <a:solidFill>
                            <a:schemeClr val="dk1"/>
                          </a:solidFill>
                        </a:rPr>
                        <a:t> </a:t>
                      </a:r>
                      <a:r>
                        <a:rPr lang="en-US" sz="1200" dirty="0" err="1" smtClean="0">
                          <a:solidFill>
                            <a:schemeClr val="dk1"/>
                          </a:solidFill>
                        </a:rPr>
                        <a:t>conceptuel</a:t>
                      </a:r>
                      <a:r>
                        <a:rPr lang="en-US" sz="1400" dirty="0" smtClean="0">
                          <a:solidFill>
                            <a:schemeClr val="dk1"/>
                          </a:solidFill>
                        </a:rPr>
                        <a:t> </a:t>
                      </a:r>
                      <a:r>
                        <a:rPr lang="en-US" sz="900" dirty="0" err="1" smtClean="0">
                          <a:solidFill>
                            <a:schemeClr val="dk1"/>
                          </a:solidFill>
                        </a:rPr>
                        <a:t>réalisé</a:t>
                      </a:r>
                      <a:endParaRPr lang="en-US" sz="900" dirty="0" smtClean="0">
                        <a:solidFill>
                          <a:schemeClr val="dk1"/>
                        </a:solidFill>
                      </a:endParaRPr>
                    </a:p>
                  </a:txBody>
                  <a:tcPr anchor="ctr"/>
                </a:tc>
                <a:tc>
                  <a:txBody>
                    <a:bodyPr/>
                    <a:lstStyle/>
                    <a:p>
                      <a:pPr>
                        <a:tabLst>
                          <a:tab pos="573088" algn="l"/>
                          <a:tab pos="1255713" algn="l"/>
                        </a:tabLst>
                      </a:pPr>
                      <a:r>
                        <a:rPr lang="en-CA" sz="1200" kern="1200" dirty="0">
                          <a:solidFill>
                            <a:schemeClr val="dk1"/>
                          </a:solidFill>
                          <a:latin typeface="+mn-lt"/>
                          <a:ea typeface="+mn-ea"/>
                          <a:cs typeface="+mn-cs"/>
                        </a:rPr>
                        <a:t>OUI	</a:t>
                      </a:r>
                      <a:r>
                        <a:rPr lang="en-CA" sz="1200" kern="1200" dirty="0">
                          <a:solidFill>
                            <a:schemeClr val="dk1"/>
                          </a:solidFill>
                          <a:latin typeface="+mn-lt"/>
                          <a:ea typeface="+mn-ea"/>
                          <a:cs typeface="+mn-cs"/>
                          <a:sym typeface="Wingdings 2" panose="05020102010507070707" pitchFamily="18" charset="2"/>
                        </a:rPr>
                        <a:t></a:t>
                      </a:r>
                      <a:r>
                        <a:rPr lang="en-CA" sz="1200" kern="1200" dirty="0">
                          <a:solidFill>
                            <a:schemeClr val="dk1"/>
                          </a:solidFill>
                          <a:latin typeface="+mn-lt"/>
                          <a:ea typeface="+mn-ea"/>
                          <a:cs typeface="+mn-cs"/>
                        </a:rPr>
                        <a:t>	NON	</a:t>
                      </a:r>
                      <a:r>
                        <a:rPr lang="en-CA" sz="1200" kern="1200" dirty="0">
                          <a:solidFill>
                            <a:schemeClr val="dk1"/>
                          </a:solidFill>
                          <a:latin typeface="+mn-lt"/>
                          <a:ea typeface="+mn-ea"/>
                          <a:cs typeface="+mn-cs"/>
                          <a:sym typeface="Wingdings 2" panose="05020102010507070707" pitchFamily="18" charset="2"/>
                        </a:rPr>
                        <a:t></a:t>
                      </a:r>
                      <a:endParaRPr lang="en-CA" sz="1200" kern="1200" dirty="0">
                        <a:solidFill>
                          <a:schemeClr val="dk1"/>
                        </a:solidFill>
                        <a:latin typeface="+mn-lt"/>
                        <a:ea typeface="+mn-ea"/>
                        <a:cs typeface="+mn-cs"/>
                      </a:endParaRPr>
                    </a:p>
                  </a:txBody>
                  <a:tcPr anchor="ctr"/>
                </a:tc>
                <a:tc>
                  <a:txBody>
                    <a:bodyPr/>
                    <a:lstStyle/>
                    <a:p>
                      <a:r>
                        <a:rPr lang="en-CA" sz="1200" i="1" kern="1200" dirty="0" err="1">
                          <a:solidFill>
                            <a:schemeClr val="tx2"/>
                          </a:solidFill>
                          <a:latin typeface="+mn-lt"/>
                          <a:ea typeface="+mn-ea"/>
                          <a:cs typeface="+mn-cs"/>
                        </a:rPr>
                        <a:t>Sinon</a:t>
                      </a:r>
                      <a:r>
                        <a:rPr lang="en-CA" sz="1200" i="1" kern="1200" dirty="0">
                          <a:solidFill>
                            <a:schemeClr val="tx2"/>
                          </a:solidFill>
                          <a:latin typeface="+mn-lt"/>
                          <a:ea typeface="+mn-ea"/>
                          <a:cs typeface="+mn-cs"/>
                        </a:rPr>
                        <a:t>... </a:t>
                      </a:r>
                      <a:r>
                        <a:rPr lang="en-CA" sz="1200" i="1" kern="1200" dirty="0" err="1">
                          <a:solidFill>
                            <a:schemeClr val="tx2"/>
                          </a:solidFill>
                          <a:latin typeface="+mn-lt"/>
                          <a:ea typeface="+mn-ea"/>
                          <a:cs typeface="+mn-cs"/>
                        </a:rPr>
                        <a:t>pourquoi</a:t>
                      </a:r>
                      <a:r>
                        <a:rPr lang="en-CA" sz="1200" i="1" kern="1200" dirty="0">
                          <a:solidFill>
                            <a:schemeClr val="tx2"/>
                          </a:solidFill>
                          <a:latin typeface="+mn-lt"/>
                          <a:ea typeface="+mn-ea"/>
                          <a:cs typeface="+mn-cs"/>
                        </a:rPr>
                        <a:t> pas?</a:t>
                      </a:r>
                    </a:p>
                  </a:txBody>
                  <a:tcPr anchor="ctr"/>
                </a:tc>
                <a:extLst>
                  <a:ext uri="{0D108BD9-81ED-4DB2-BD59-A6C34878D82A}">
                    <a16:rowId xmlns="" xmlns:a16="http://schemas.microsoft.com/office/drawing/2014/main" val="10000"/>
                  </a:ext>
                </a:extLst>
              </a:tr>
              <a:tr h="187216">
                <a:tc>
                  <a:txBody>
                    <a:bodyPr/>
                    <a:lstStyle/>
                    <a:p>
                      <a:pPr marL="0" indent="60325"/>
                      <a:r>
                        <a:rPr lang="en-CA" sz="1200" dirty="0" err="1"/>
                        <a:t>Calendrier</a:t>
                      </a:r>
                      <a:endParaRPr lang="en-CA" sz="1200" dirty="0"/>
                    </a:p>
                  </a:txBody>
                  <a:tcPr anchor="ctr"/>
                </a:tc>
                <a:tc>
                  <a:txBody>
                    <a:bodyPr/>
                    <a:lstStyle/>
                    <a:p>
                      <a:r>
                        <a:rPr lang="en-CA" sz="800" b="1" i="0" kern="1200" dirty="0">
                          <a:solidFill>
                            <a:schemeClr val="tx1"/>
                          </a:solidFill>
                          <a:latin typeface="+mn-lt"/>
                          <a:ea typeface="+mn-ea"/>
                          <a:cs typeface="+mn-cs"/>
                        </a:rPr>
                        <a:t>Date de début </a:t>
                      </a:r>
                      <a:r>
                        <a:rPr lang="en-CA" sz="800" b="1" i="0" kern="1200" dirty="0" err="1">
                          <a:solidFill>
                            <a:schemeClr val="tx1"/>
                          </a:solidFill>
                          <a:latin typeface="+mn-lt"/>
                          <a:ea typeface="+mn-ea"/>
                          <a:cs typeface="+mn-cs"/>
                        </a:rPr>
                        <a:t>prévue</a:t>
                      </a:r>
                      <a:r>
                        <a:rPr lang="en-CA" sz="800" b="1" i="0" kern="1200" dirty="0">
                          <a:solidFill>
                            <a:schemeClr val="tx1"/>
                          </a:solidFill>
                          <a:latin typeface="+mn-lt"/>
                          <a:ea typeface="+mn-ea"/>
                          <a:cs typeface="+mn-cs"/>
                        </a:rPr>
                        <a:t> :</a:t>
                      </a:r>
                    </a:p>
                    <a:p>
                      <a:r>
                        <a:rPr lang="en-CA" sz="1200" i="1" kern="1200" dirty="0">
                          <a:solidFill>
                            <a:schemeClr val="tx2"/>
                          </a:solidFill>
                          <a:latin typeface="+mn-lt"/>
                          <a:ea typeface="+mn-ea"/>
                          <a:cs typeface="+mn-cs"/>
                        </a:rPr>
                        <a:t>MM-AAAA</a:t>
                      </a:r>
                    </a:p>
                  </a:txBody>
                  <a:tcPr anchor="ctr"/>
                </a:tc>
                <a:tc>
                  <a:txBody>
                    <a:bodyPr/>
                    <a:lstStyle/>
                    <a:p>
                      <a:r>
                        <a:rPr lang="en-CA" sz="800" b="1" i="0" kern="1200" dirty="0">
                          <a:solidFill>
                            <a:schemeClr val="tx1"/>
                          </a:solidFill>
                          <a:latin typeface="+mn-lt"/>
                          <a:ea typeface="+mn-ea"/>
                          <a:cs typeface="+mn-cs"/>
                        </a:rPr>
                        <a:t>Date de fin </a:t>
                      </a:r>
                      <a:r>
                        <a:rPr lang="en-CA" sz="800" b="1" i="0" kern="1200" dirty="0" err="1">
                          <a:solidFill>
                            <a:schemeClr val="tx1"/>
                          </a:solidFill>
                          <a:latin typeface="+mn-lt"/>
                          <a:ea typeface="+mn-ea"/>
                          <a:cs typeface="+mn-cs"/>
                        </a:rPr>
                        <a:t>prévue</a:t>
                      </a:r>
                      <a:r>
                        <a:rPr lang="en-CA" sz="800" b="1" i="0" kern="1200" dirty="0">
                          <a:solidFill>
                            <a:schemeClr val="tx1"/>
                          </a:solidFill>
                          <a:latin typeface="+mn-lt"/>
                          <a:ea typeface="+mn-ea"/>
                          <a:cs typeface="+mn-cs"/>
                        </a:rPr>
                        <a:t> :</a:t>
                      </a:r>
                    </a:p>
                    <a:p>
                      <a:r>
                        <a:rPr lang="en-CA" sz="1200" i="1" kern="1200" dirty="0">
                          <a:solidFill>
                            <a:schemeClr val="tx2"/>
                          </a:solidFill>
                          <a:latin typeface="+mn-lt"/>
                          <a:ea typeface="+mn-ea"/>
                          <a:cs typeface="+mn-cs"/>
                        </a:rPr>
                        <a:t>MM-AAAA</a:t>
                      </a:r>
                    </a:p>
                  </a:txBody>
                  <a:tcPr anchor="ctr"/>
                </a:tc>
                <a:extLst>
                  <a:ext uri="{0D108BD9-81ED-4DB2-BD59-A6C34878D82A}">
                    <a16:rowId xmlns="" xmlns:a16="http://schemas.microsoft.com/office/drawing/2014/main" val="10001"/>
                  </a:ext>
                </a:extLst>
              </a:tr>
              <a:tr h="242456">
                <a:tc>
                  <a:txBody>
                    <a:bodyPr/>
                    <a:lstStyle/>
                    <a:p>
                      <a:pPr marL="0" indent="60325"/>
                      <a:r>
                        <a:rPr lang="en-CA" sz="1200" dirty="0" err="1"/>
                        <a:t>Sommaire</a:t>
                      </a:r>
                      <a:r>
                        <a:rPr lang="en-CA" sz="1200" dirty="0"/>
                        <a:t> des </a:t>
                      </a:r>
                      <a:r>
                        <a:rPr lang="en-CA" sz="1200" dirty="0" err="1"/>
                        <a:t>coûts</a:t>
                      </a:r>
                      <a:endParaRPr lang="en-CA" sz="1200" dirty="0"/>
                    </a:p>
                  </a:txBody>
                  <a:tcPr anchor="ctr"/>
                </a:tc>
                <a:tc>
                  <a:txBody>
                    <a:bodyPr/>
                    <a:lstStyle/>
                    <a:p>
                      <a:r>
                        <a:rPr lang="en-CA" sz="800" b="1" i="0" kern="1200" dirty="0" err="1">
                          <a:solidFill>
                            <a:schemeClr val="tx1"/>
                          </a:solidFill>
                          <a:latin typeface="+mn-lt"/>
                          <a:ea typeface="+mn-ea"/>
                          <a:cs typeface="+mn-cs"/>
                        </a:rPr>
                        <a:t>Coût</a:t>
                      </a:r>
                      <a:r>
                        <a:rPr lang="en-CA" sz="800" b="1" i="0" kern="1200" dirty="0">
                          <a:solidFill>
                            <a:schemeClr val="tx1"/>
                          </a:solidFill>
                          <a:latin typeface="+mn-lt"/>
                          <a:ea typeface="+mn-ea"/>
                          <a:cs typeface="+mn-cs"/>
                        </a:rPr>
                        <a:t> du </a:t>
                      </a:r>
                      <a:r>
                        <a:rPr lang="en-CA" sz="800" b="1" i="0" kern="1200" dirty="0" err="1">
                          <a:solidFill>
                            <a:schemeClr val="tx1"/>
                          </a:solidFill>
                          <a:latin typeface="+mn-lt"/>
                          <a:ea typeface="+mn-ea"/>
                          <a:cs typeface="+mn-cs"/>
                        </a:rPr>
                        <a:t>projet</a:t>
                      </a:r>
                      <a:r>
                        <a:rPr lang="en-CA" sz="800" b="1" i="0" kern="1200" dirty="0">
                          <a:solidFill>
                            <a:schemeClr val="tx1"/>
                          </a:solidFill>
                          <a:latin typeface="+mn-lt"/>
                          <a:ea typeface="+mn-ea"/>
                          <a:cs typeface="+mn-cs"/>
                        </a:rPr>
                        <a:t> </a:t>
                      </a:r>
                      <a:r>
                        <a:rPr lang="en-CA" sz="800" b="1" i="0" kern="1200" dirty="0" err="1">
                          <a:solidFill>
                            <a:schemeClr val="tx1"/>
                          </a:solidFill>
                          <a:latin typeface="+mn-lt"/>
                          <a:ea typeface="+mn-ea"/>
                          <a:cs typeface="+mn-cs"/>
                        </a:rPr>
                        <a:t>ponctuel</a:t>
                      </a:r>
                      <a:r>
                        <a:rPr lang="en-CA" sz="800" b="1" i="0" kern="1200" dirty="0">
                          <a:solidFill>
                            <a:schemeClr val="tx1"/>
                          </a:solidFill>
                          <a:latin typeface="+mn-lt"/>
                          <a:ea typeface="+mn-ea"/>
                          <a:cs typeface="+mn-cs"/>
                        </a:rPr>
                        <a:t> :</a:t>
                      </a:r>
                    </a:p>
                    <a:p>
                      <a:pPr algn="ctr"/>
                      <a:r>
                        <a:rPr lang="en-CA" sz="1400" i="1" kern="1200" dirty="0">
                          <a:solidFill>
                            <a:schemeClr val="tx2"/>
                          </a:solidFill>
                          <a:latin typeface="+mn-lt"/>
                          <a:ea typeface="+mn-ea"/>
                          <a:cs typeface="+mn-cs"/>
                        </a:rPr>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b="1" i="0" kern="1200" dirty="0" err="1">
                          <a:solidFill>
                            <a:schemeClr val="tx1"/>
                          </a:solidFill>
                          <a:latin typeface="+mn-lt"/>
                          <a:ea typeface="+mn-ea"/>
                          <a:cs typeface="+mn-cs"/>
                        </a:rPr>
                        <a:t>Coûts</a:t>
                      </a:r>
                      <a:r>
                        <a:rPr lang="en-CA" sz="800" b="1" i="0" kern="1200" dirty="0">
                          <a:solidFill>
                            <a:schemeClr val="tx1"/>
                          </a:solidFill>
                          <a:latin typeface="+mn-lt"/>
                          <a:ea typeface="+mn-ea"/>
                          <a:cs typeface="+mn-cs"/>
                        </a:rPr>
                        <a:t> permanents (</a:t>
                      </a:r>
                      <a:r>
                        <a:rPr lang="en-CA" sz="800" b="1" i="0" kern="1200" dirty="0" err="1">
                          <a:solidFill>
                            <a:schemeClr val="tx1"/>
                          </a:solidFill>
                          <a:latin typeface="+mn-lt"/>
                          <a:ea typeface="+mn-ea"/>
                          <a:cs typeface="+mn-cs"/>
                        </a:rPr>
                        <a:t>annuels</a:t>
                      </a:r>
                      <a:r>
                        <a:rPr lang="en-CA" sz="800" b="1" i="0" kern="1200" dirty="0">
                          <a:solidFill>
                            <a:schemeClr val="tx1"/>
                          </a:solidFill>
                          <a:latin typeface="+mn-lt"/>
                          <a:ea typeface="+mn-ea"/>
                          <a:cs typeface="+mn-cs"/>
                        </a:rPr>
                        <a:t>) :</a:t>
                      </a:r>
                    </a:p>
                    <a:p>
                      <a:pPr algn="ctr"/>
                      <a:r>
                        <a:rPr lang="en-CA" sz="1400" i="1" kern="1200" dirty="0">
                          <a:solidFill>
                            <a:schemeClr val="tx2"/>
                          </a:solidFill>
                          <a:latin typeface="+mn-lt"/>
                          <a:ea typeface="+mn-ea"/>
                          <a:cs typeface="+mn-cs"/>
                        </a:rPr>
                        <a:t>$</a:t>
                      </a:r>
                      <a:endParaRPr lang="en-US" sz="1400" i="1" kern="1200" dirty="0">
                        <a:solidFill>
                          <a:schemeClr val="tx2"/>
                        </a:solidFill>
                        <a:latin typeface="+mn-lt"/>
                        <a:ea typeface="+mn-ea"/>
                        <a:cs typeface="+mn-cs"/>
                      </a:endParaRPr>
                    </a:p>
                  </a:txBody>
                  <a:tcPr anchor="ctr"/>
                </a:tc>
                <a:extLst>
                  <a:ext uri="{0D108BD9-81ED-4DB2-BD59-A6C34878D82A}">
                    <a16:rowId xmlns="" xmlns:a16="http://schemas.microsoft.com/office/drawing/2014/main" val="10002"/>
                  </a:ext>
                </a:extLst>
              </a:tr>
              <a:tr h="242456">
                <a:tc>
                  <a:txBody>
                    <a:bodyPr/>
                    <a:lstStyle/>
                    <a:p>
                      <a:pPr marL="0" indent="60325"/>
                      <a:r>
                        <a:rPr lang="en-CA" sz="1200" dirty="0"/>
                        <a:t>Provenance des fonds</a:t>
                      </a: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73088" algn="l"/>
                          <a:tab pos="1255713" algn="l"/>
                          <a:tab pos="1828800" algn="l"/>
                        </a:tabLst>
                        <a:defRPr/>
                      </a:pPr>
                      <a:r>
                        <a:rPr lang="en-CA" sz="1200" kern="1200" dirty="0">
                          <a:solidFill>
                            <a:schemeClr val="dk1"/>
                          </a:solidFill>
                          <a:latin typeface="+mn-lt"/>
                          <a:ea typeface="+mn-ea"/>
                          <a:cs typeface="+mn-cs"/>
                        </a:rPr>
                        <a:t>Services </a:t>
                      </a:r>
                      <a:r>
                        <a:rPr lang="en-CA" sz="1200" kern="1200" dirty="0" err="1">
                          <a:solidFill>
                            <a:schemeClr val="dk1"/>
                          </a:solidFill>
                          <a:latin typeface="+mn-lt"/>
                          <a:ea typeface="+mn-ea"/>
                          <a:cs typeface="+mn-cs"/>
                        </a:rPr>
                        <a:t>votés</a:t>
                      </a:r>
                      <a:r>
                        <a:rPr lang="en-CA" sz="1200" kern="1200" dirty="0">
                          <a:solidFill>
                            <a:schemeClr val="dk1"/>
                          </a:solidFill>
                          <a:latin typeface="+mn-lt"/>
                          <a:ea typeface="+mn-ea"/>
                          <a:cs typeface="+mn-cs"/>
                        </a:rPr>
                        <a:t>	</a:t>
                      </a:r>
                      <a:r>
                        <a:rPr lang="en-CA" sz="1200" kern="1200" dirty="0" smtClean="0">
                          <a:solidFill>
                            <a:schemeClr val="dk1"/>
                          </a:solidFill>
                          <a:latin typeface="+mn-lt"/>
                          <a:ea typeface="+mn-ea"/>
                          <a:cs typeface="+mn-cs"/>
                        </a:rPr>
                        <a:t>	</a:t>
                      </a:r>
                      <a:r>
                        <a:rPr lang="en-CA" sz="1200" kern="1200" dirty="0" smtClean="0">
                          <a:solidFill>
                            <a:schemeClr val="dk1"/>
                          </a:solidFill>
                          <a:latin typeface="+mn-lt"/>
                          <a:ea typeface="+mn-ea"/>
                          <a:cs typeface="+mn-cs"/>
                          <a:sym typeface="Wingdings 2" panose="05020102010507070707" pitchFamily="18" charset="2"/>
                        </a:rPr>
                        <a:t></a:t>
                      </a:r>
                      <a:r>
                        <a:rPr lang="en-CA" sz="1200" kern="1200" dirty="0">
                          <a:solidFill>
                            <a:schemeClr val="dk1"/>
                          </a:solidFill>
                          <a:latin typeface="+mn-lt"/>
                          <a:ea typeface="+mn-ea"/>
                          <a:cs typeface="+mn-cs"/>
                          <a:sym typeface="Wingdings 2" panose="05020102010507070707" pitchFamily="18" charset="2"/>
                        </a:rPr>
                        <a:t/>
                      </a:r>
                      <a:br>
                        <a:rPr lang="en-CA" sz="1200" kern="1200" dirty="0">
                          <a:solidFill>
                            <a:schemeClr val="dk1"/>
                          </a:solidFill>
                          <a:latin typeface="+mn-lt"/>
                          <a:ea typeface="+mn-ea"/>
                          <a:cs typeface="+mn-cs"/>
                          <a:sym typeface="Wingdings 2" panose="05020102010507070707" pitchFamily="18" charset="2"/>
                        </a:rPr>
                      </a:br>
                      <a:r>
                        <a:rPr lang="en-CA" sz="1200" kern="1200" dirty="0" err="1">
                          <a:solidFill>
                            <a:schemeClr val="dk1"/>
                          </a:solidFill>
                          <a:latin typeface="+mn-lt"/>
                          <a:ea typeface="+mn-ea"/>
                          <a:cs typeface="+mn-cs"/>
                        </a:rPr>
                        <a:t>Financement</a:t>
                      </a:r>
                      <a:r>
                        <a:rPr lang="en-CA" sz="1200" kern="1200" dirty="0">
                          <a:solidFill>
                            <a:schemeClr val="dk1"/>
                          </a:solidFill>
                          <a:latin typeface="+mn-lt"/>
                          <a:ea typeface="+mn-ea"/>
                          <a:cs typeface="+mn-cs"/>
                        </a:rPr>
                        <a:t> </a:t>
                      </a:r>
                      <a:r>
                        <a:rPr lang="en-CA" sz="1200" kern="1200" dirty="0" err="1">
                          <a:solidFill>
                            <a:schemeClr val="dk1"/>
                          </a:solidFill>
                          <a:latin typeface="+mn-lt"/>
                          <a:ea typeface="+mn-ea"/>
                          <a:cs typeface="+mn-cs"/>
                        </a:rPr>
                        <a:t>temporaire</a:t>
                      </a:r>
                      <a:r>
                        <a:rPr lang="en-CA" sz="1200" kern="1200" dirty="0">
                          <a:solidFill>
                            <a:schemeClr val="dk1"/>
                          </a:solidFill>
                          <a:latin typeface="+mn-lt"/>
                          <a:ea typeface="+mn-ea"/>
                          <a:cs typeface="+mn-cs"/>
                        </a:rPr>
                        <a:t>	</a:t>
                      </a:r>
                      <a:r>
                        <a:rPr lang="en-CA" sz="1200" kern="1200" dirty="0">
                          <a:solidFill>
                            <a:schemeClr val="dk1"/>
                          </a:solidFill>
                          <a:latin typeface="+mn-lt"/>
                          <a:ea typeface="+mn-ea"/>
                          <a:cs typeface="+mn-cs"/>
                          <a:sym typeface="Wingdings 2" panose="05020102010507070707" pitchFamily="18" charset="2"/>
                        </a:rPr>
                        <a:t></a:t>
                      </a:r>
                      <a:endParaRPr lang="en-CA" sz="1200" kern="1200" dirty="0">
                        <a:solidFill>
                          <a:schemeClr val="dk1"/>
                        </a:solidFill>
                        <a:latin typeface="+mn-lt"/>
                        <a:ea typeface="+mn-ea"/>
                        <a:cs typeface="+mn-cs"/>
                      </a:endParaRPr>
                    </a:p>
                  </a:txBody>
                  <a:tcPr anchor="ctr"/>
                </a:tc>
                <a:tc>
                  <a:txBody>
                    <a:bodyPr/>
                    <a:lstStyle/>
                    <a:p>
                      <a:r>
                        <a:rPr lang="en-CA" sz="1200" kern="1200">
                          <a:solidFill>
                            <a:schemeClr val="dk1"/>
                          </a:solidFill>
                          <a:latin typeface="+mn-lt"/>
                          <a:ea typeface="+mn-ea"/>
                          <a:cs typeface="+mn-cs"/>
                        </a:rPr>
                        <a:t>Autre : Veuillez préciser.</a:t>
                      </a:r>
                    </a:p>
                  </a:txBody>
                  <a:tcPr anchor="ctr"/>
                </a:tc>
                <a:extLst>
                  <a:ext uri="{0D108BD9-81ED-4DB2-BD59-A6C34878D82A}">
                    <a16:rowId xmlns="" xmlns:a16="http://schemas.microsoft.com/office/drawing/2014/main" val="10003"/>
                  </a:ext>
                </a:extLst>
              </a:tr>
              <a:tr h="117676">
                <a:tc>
                  <a:txBody>
                    <a:bodyPr/>
                    <a:lstStyle/>
                    <a:p>
                      <a:pPr marL="0" indent="60325"/>
                      <a:r>
                        <a:rPr lang="en-CA" sz="1200" dirty="0"/>
                        <a:t>Point de </a:t>
                      </a:r>
                      <a:r>
                        <a:rPr lang="en-CA" sz="1200" dirty="0" err="1"/>
                        <a:t>contrôle</a:t>
                      </a:r>
                      <a:r>
                        <a:rPr lang="en-CA" sz="1200" dirty="0"/>
                        <a:t> </a:t>
                      </a:r>
                      <a:r>
                        <a:rPr lang="en-CA" sz="1200" dirty="0" err="1"/>
                        <a:t>actuel</a:t>
                      </a:r>
                      <a:r>
                        <a:rPr lang="en-CA" sz="1200" dirty="0">
                          <a:solidFill>
                            <a:srgbClr val="FF0000"/>
                          </a:solidFill>
                        </a:rPr>
                        <a:t>*</a:t>
                      </a:r>
                    </a:p>
                  </a:txBody>
                  <a:tcPr anchor="ctr"/>
                </a:tc>
                <a:tc>
                  <a:txBody>
                    <a:bodyPr/>
                    <a:lstStyle/>
                    <a:p>
                      <a:endParaRPr lang="en-US" sz="1200" i="1" kern="1200" dirty="0">
                        <a:solidFill>
                          <a:schemeClr val="tx2"/>
                        </a:solidFill>
                        <a:latin typeface="+mn-lt"/>
                        <a:ea typeface="+mn-ea"/>
                        <a:cs typeface="+mn-cs"/>
                      </a:endParaRPr>
                    </a:p>
                  </a:txBody>
                  <a:tcPr anchor="ctr"/>
                </a:tc>
                <a:tc>
                  <a:txBody>
                    <a:bodyPr/>
                    <a:lstStyle/>
                    <a:p>
                      <a:endParaRPr lang="en-US" sz="1200" i="1" kern="1200" dirty="0">
                        <a:solidFill>
                          <a:schemeClr val="tx2"/>
                        </a:solidFill>
                        <a:latin typeface="+mn-lt"/>
                        <a:ea typeface="+mn-ea"/>
                        <a:cs typeface="+mn-cs"/>
                      </a:endParaRPr>
                    </a:p>
                  </a:txBody>
                  <a:tcPr anchor="ctr"/>
                </a:tc>
                <a:extLst>
                  <a:ext uri="{0D108BD9-81ED-4DB2-BD59-A6C34878D82A}">
                    <a16:rowId xmlns="" xmlns:a16="http://schemas.microsoft.com/office/drawing/2014/main" val="10004"/>
                  </a:ext>
                </a:extLst>
              </a:tr>
              <a:tr h="136912">
                <a:tc>
                  <a:txBody>
                    <a:bodyPr/>
                    <a:lstStyle/>
                    <a:p>
                      <a:pPr marL="0" indent="60325"/>
                      <a:r>
                        <a:rPr lang="en-CA" sz="1200" dirty="0" err="1"/>
                        <a:t>Respecte</a:t>
                      </a:r>
                      <a:r>
                        <a:rPr lang="en-CA" sz="1200" dirty="0"/>
                        <a:t> le </a:t>
                      </a:r>
                      <a:r>
                        <a:rPr lang="en-CA" sz="1200" dirty="0" err="1"/>
                        <a:t>calendrier</a:t>
                      </a:r>
                      <a:r>
                        <a:rPr lang="en-CA" sz="1200" dirty="0"/>
                        <a:t>?</a:t>
                      </a:r>
                    </a:p>
                  </a:txBody>
                  <a:tcPr anchor="ctr"/>
                </a:tc>
                <a:tc>
                  <a:txBody>
                    <a:bodyPr/>
                    <a:lstStyle/>
                    <a:p>
                      <a:pPr>
                        <a:tabLst>
                          <a:tab pos="573088" algn="l"/>
                          <a:tab pos="1255713" algn="l"/>
                        </a:tabLst>
                      </a:pPr>
                      <a:r>
                        <a:rPr lang="en-CA" sz="1200" kern="1200" dirty="0">
                          <a:solidFill>
                            <a:schemeClr val="dk1"/>
                          </a:solidFill>
                          <a:latin typeface="+mn-lt"/>
                          <a:ea typeface="+mn-ea"/>
                          <a:cs typeface="+mn-cs"/>
                        </a:rPr>
                        <a:t>OUI	</a:t>
                      </a:r>
                      <a:r>
                        <a:rPr lang="en-CA" sz="1200" kern="1200" dirty="0">
                          <a:solidFill>
                            <a:schemeClr val="dk1"/>
                          </a:solidFill>
                          <a:latin typeface="+mn-lt"/>
                          <a:ea typeface="+mn-ea"/>
                          <a:cs typeface="+mn-cs"/>
                          <a:sym typeface="Wingdings 2" panose="05020102010507070707" pitchFamily="18" charset="2"/>
                        </a:rPr>
                        <a:t></a:t>
                      </a:r>
                      <a:r>
                        <a:rPr lang="en-CA" sz="1200" kern="1200" dirty="0">
                          <a:solidFill>
                            <a:schemeClr val="dk1"/>
                          </a:solidFill>
                          <a:latin typeface="+mn-lt"/>
                          <a:ea typeface="+mn-ea"/>
                          <a:cs typeface="+mn-cs"/>
                        </a:rPr>
                        <a:t>	NON	</a:t>
                      </a:r>
                      <a:r>
                        <a:rPr lang="en-CA" sz="1200" kern="1200" dirty="0">
                          <a:solidFill>
                            <a:schemeClr val="dk1"/>
                          </a:solidFill>
                          <a:latin typeface="+mn-lt"/>
                          <a:ea typeface="+mn-ea"/>
                          <a:cs typeface="+mn-cs"/>
                          <a:sym typeface="Wingdings 2" panose="05020102010507070707" pitchFamily="18" charset="2"/>
                        </a:rPr>
                        <a:t></a:t>
                      </a:r>
                      <a:endParaRPr lang="en-CA" sz="1200" kern="1200" dirty="0">
                        <a:solidFill>
                          <a:schemeClr val="dk1"/>
                        </a:solidFill>
                        <a:latin typeface="+mn-lt"/>
                        <a:ea typeface="+mn-ea"/>
                        <a:cs typeface="+mn-cs"/>
                      </a:endParaRPr>
                    </a:p>
                  </a:txBody>
                  <a:tcPr anchor="ctr"/>
                </a:tc>
                <a:tc>
                  <a:txBody>
                    <a:bodyPr/>
                    <a:lstStyle/>
                    <a:p>
                      <a:r>
                        <a:rPr lang="en-CA" sz="1200" i="1" kern="1200" dirty="0" err="1">
                          <a:solidFill>
                            <a:schemeClr val="tx2"/>
                          </a:solidFill>
                          <a:latin typeface="+mn-lt"/>
                          <a:ea typeface="+mn-ea"/>
                          <a:cs typeface="+mn-cs"/>
                        </a:rPr>
                        <a:t>Sinon</a:t>
                      </a:r>
                      <a:r>
                        <a:rPr lang="en-CA" sz="1200" i="1" kern="1200" dirty="0">
                          <a:solidFill>
                            <a:schemeClr val="tx2"/>
                          </a:solidFill>
                          <a:latin typeface="+mn-lt"/>
                          <a:ea typeface="+mn-ea"/>
                          <a:cs typeface="+mn-cs"/>
                        </a:rPr>
                        <a:t>... </a:t>
                      </a:r>
                      <a:r>
                        <a:rPr lang="en-CA" sz="1200" i="1" kern="1200" dirty="0" err="1">
                          <a:solidFill>
                            <a:schemeClr val="tx2"/>
                          </a:solidFill>
                          <a:latin typeface="+mn-lt"/>
                          <a:ea typeface="+mn-ea"/>
                          <a:cs typeface="+mn-cs"/>
                        </a:rPr>
                        <a:t>pourquoi</a:t>
                      </a:r>
                      <a:r>
                        <a:rPr lang="en-CA" sz="1200" i="1" kern="1200" dirty="0">
                          <a:solidFill>
                            <a:schemeClr val="tx2"/>
                          </a:solidFill>
                          <a:latin typeface="+mn-lt"/>
                          <a:ea typeface="+mn-ea"/>
                          <a:cs typeface="+mn-cs"/>
                        </a:rPr>
                        <a:t>?</a:t>
                      </a:r>
                    </a:p>
                  </a:txBody>
                  <a:tcPr anchor="ctr"/>
                </a:tc>
                <a:extLst>
                  <a:ext uri="{0D108BD9-81ED-4DB2-BD59-A6C34878D82A}">
                    <a16:rowId xmlns="" xmlns:a16="http://schemas.microsoft.com/office/drawing/2014/main" val="10005"/>
                  </a:ext>
                </a:extLst>
              </a:tr>
            </a:tbl>
          </a:graphicData>
        </a:graphic>
      </p:graphicFrame>
      <p:sp>
        <p:nvSpPr>
          <p:cNvPr id="11" name="Rectangle 10"/>
          <p:cNvSpPr/>
          <p:nvPr>
            <p:custDataLst>
              <p:tags r:id="rId7"/>
            </p:custDataLst>
          </p:nvPr>
        </p:nvSpPr>
        <p:spPr>
          <a:xfrm>
            <a:off x="329247" y="3609020"/>
            <a:ext cx="5236410" cy="369332"/>
          </a:xfrm>
          <a:prstGeom prst="rect">
            <a:avLst/>
          </a:prstGeom>
        </p:spPr>
        <p:txBody>
          <a:bodyPr wrap="square">
            <a:spAutoFit/>
          </a:bodyPr>
          <a:lstStyle/>
          <a:p>
            <a:r>
              <a:rPr lang="en-CA" b="1" dirty="0" err="1">
                <a:latin typeface="Calibri" panose="020F0502020204030204" pitchFamily="34" charset="0"/>
                <a:ea typeface="Calibri" panose="020F0502020204030204" pitchFamily="34" charset="0"/>
              </a:rPr>
              <a:t>Renseignements</a:t>
            </a:r>
            <a:r>
              <a:rPr lang="en-CA" b="1" dirty="0">
                <a:latin typeface="Calibri" panose="020F0502020204030204" pitchFamily="34" charset="0"/>
                <a:ea typeface="Calibri" panose="020F0502020204030204" pitchFamily="34" charset="0"/>
              </a:rPr>
              <a:t> </a:t>
            </a:r>
            <a:r>
              <a:rPr lang="en-CA" b="1" dirty="0" err="1">
                <a:latin typeface="Calibri" panose="020F0502020204030204" pitchFamily="34" charset="0"/>
                <a:ea typeface="Calibri" panose="020F0502020204030204" pitchFamily="34" charset="0"/>
              </a:rPr>
              <a:t>sommaires</a:t>
            </a:r>
            <a:r>
              <a:rPr lang="en-CA" b="1" dirty="0">
                <a:latin typeface="Calibri" panose="020F0502020204030204" pitchFamily="34" charset="0"/>
                <a:ea typeface="Calibri" panose="020F0502020204030204" pitchFamily="34" charset="0"/>
              </a:rPr>
              <a:t> sur la </a:t>
            </a:r>
            <a:r>
              <a:rPr lang="en-CA" b="1" dirty="0" err="1">
                <a:latin typeface="Calibri" panose="020F0502020204030204" pitchFamily="34" charset="0"/>
                <a:ea typeface="Calibri" panose="020F0502020204030204" pitchFamily="34" charset="0"/>
              </a:rPr>
              <a:t>demande</a:t>
            </a:r>
            <a:endParaRPr lang="en-CA" b="1" dirty="0">
              <a:latin typeface="Calibri" panose="020F0502020204030204" pitchFamily="34" charset="0"/>
              <a:ea typeface="Calibri" panose="020F0502020204030204" pitchFamily="34" charset="0"/>
            </a:endParaRPr>
          </a:p>
        </p:txBody>
      </p:sp>
      <p:sp>
        <p:nvSpPr>
          <p:cNvPr id="4" name="Rectangle 3"/>
          <p:cNvSpPr/>
          <p:nvPr>
            <p:custDataLst>
              <p:tags r:id="rId8"/>
            </p:custDataLst>
          </p:nvPr>
        </p:nvSpPr>
        <p:spPr>
          <a:xfrm>
            <a:off x="377432" y="6466654"/>
            <a:ext cx="8355361" cy="488168"/>
          </a:xfrm>
          <a:prstGeom prst="rect">
            <a:avLst/>
          </a:prstGeom>
        </p:spPr>
        <p:txBody>
          <a:bodyPr wrap="square">
            <a:spAutoFit/>
          </a:bodyPr>
          <a:lstStyle/>
          <a:p>
            <a:r>
              <a:rPr lang="fr-CA" sz="1000" dirty="0">
                <a:solidFill>
                  <a:srgbClr val="FF0000"/>
                </a:solidFill>
              </a:rPr>
              <a:t>* </a:t>
            </a:r>
            <a:r>
              <a:rPr lang="fr-CA" sz="1000" dirty="0"/>
              <a:t>Points de contrôle du SCT :</a:t>
            </a:r>
          </a:p>
          <a:p>
            <a:r>
              <a:rPr lang="fr-CA" sz="800" dirty="0">
                <a:hlinkClick r:id="rId15"/>
              </a:rPr>
              <a:t>https://www.canada.ca/fr/secretariat-conseil-tresor/services/gestion-information-technologie-projets/gestion-projects/guide-etablissement-points-controle-projets-axes-ti.html</a:t>
            </a:r>
          </a:p>
          <a:p>
            <a:r>
              <a:rPr lang="fr-CA" sz="800" dirty="0"/>
              <a:t> </a:t>
            </a:r>
            <a:endParaRPr lang="en-US" sz="800" dirty="0"/>
          </a:p>
        </p:txBody>
      </p:sp>
      <p:cxnSp>
        <p:nvCxnSpPr>
          <p:cNvPr id="6" name="Straight Connector 5"/>
          <p:cNvCxnSpPr/>
          <p:nvPr>
            <p:custDataLst>
              <p:tags r:id="rId9"/>
            </p:custDataLst>
          </p:nvPr>
        </p:nvCxnSpPr>
        <p:spPr>
          <a:xfrm>
            <a:off x="377431" y="6446140"/>
            <a:ext cx="1098225"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Flowchart: Merge 11"/>
          <p:cNvSpPr/>
          <p:nvPr>
            <p:custDataLst>
              <p:tags r:id="rId10"/>
            </p:custDataLst>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custDataLst>
              <p:tags r:id="rId11"/>
            </p:custDataLst>
          </p:nvPr>
        </p:nvSpPr>
        <p:spPr>
          <a:xfrm rot="16200000">
            <a:off x="452112" y="23964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5" name="TextBox 4"/>
          <p:cNvSpPr txBox="1"/>
          <p:nvPr>
            <p:custDataLst>
              <p:tags r:id="rId12"/>
            </p:custDataLst>
          </p:nvPr>
        </p:nvSpPr>
        <p:spPr>
          <a:xfrm>
            <a:off x="4355976" y="5445224"/>
            <a:ext cx="1040670" cy="230832"/>
          </a:xfrm>
          <a:prstGeom prst="rect">
            <a:avLst/>
          </a:prstGeom>
          <a:noFill/>
        </p:spPr>
        <p:txBody>
          <a:bodyPr wrap="none" rtlCol="0">
            <a:spAutoFit/>
          </a:bodyPr>
          <a:lstStyle/>
          <a:p>
            <a:r>
              <a:rPr lang="en-CA" sz="900" i="1" dirty="0"/>
              <a:t>(</a:t>
            </a:r>
            <a:r>
              <a:rPr lang="en-CA" sz="800" i="1" dirty="0" err="1"/>
              <a:t>présentation</a:t>
            </a:r>
            <a:r>
              <a:rPr lang="en-CA" sz="800" i="1" dirty="0"/>
              <a:t> au CT)</a:t>
            </a:r>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441801" y="240906"/>
            <a:ext cx="5432982" cy="570383"/>
          </a:xfrm>
        </p:spPr>
        <p:txBody>
          <a:bodyPr/>
          <a:lstStyle/>
          <a:p>
            <a:r>
              <a:rPr lang="fr-CA" noProof="0" dirty="0"/>
              <a:t>Gouvernance</a:t>
            </a:r>
          </a:p>
        </p:txBody>
      </p:sp>
      <p:sp>
        <p:nvSpPr>
          <p:cNvPr id="6" name="Rectangle 5"/>
          <p:cNvSpPr/>
          <p:nvPr>
            <p:custDataLst>
              <p:tags r:id="rId2"/>
            </p:custDataLst>
          </p:nvPr>
        </p:nvSpPr>
        <p:spPr>
          <a:xfrm>
            <a:off x="441800" y="1211581"/>
            <a:ext cx="8403557"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en-US" sz="1400">
              <a:solidFill>
                <a:schemeClr val="tx1">
                  <a:lumMod val="65000"/>
                  <a:lumOff val="35000"/>
                </a:schemeClr>
              </a:solidFill>
            </a:endParaRPr>
          </a:p>
        </p:txBody>
      </p:sp>
      <p:sp>
        <p:nvSpPr>
          <p:cNvPr id="3" name="Rectangle 2"/>
          <p:cNvSpPr/>
          <p:nvPr>
            <p:custDataLst>
              <p:tags r:id="rId3"/>
            </p:custDataLst>
          </p:nvPr>
        </p:nvSpPr>
        <p:spPr>
          <a:xfrm>
            <a:off x="441801" y="1276686"/>
            <a:ext cx="8422212" cy="518678"/>
          </a:xfrm>
          <a:prstGeom prst="rect">
            <a:avLst/>
          </a:prstGeom>
        </p:spPr>
        <p:txBody>
          <a:bodyPr wrap="square">
            <a:spAutoFit/>
          </a:bodyPr>
          <a:lstStyle/>
          <a:p>
            <a:pPr marL="285750" indent="-285750">
              <a:buClr>
                <a:prstClr val="black">
                  <a:lumMod val="65000"/>
                  <a:lumOff val="35000"/>
                </a:prstClr>
              </a:buClr>
              <a:buFont typeface="Wingdings" panose="05000000000000000000" pitchFamily="2" charset="2"/>
              <a:buChar char="§"/>
            </a:pPr>
            <a:r>
              <a:rPr lang="en-US" sz="1400" i="1">
                <a:solidFill>
                  <a:schemeClr val="tx2"/>
                </a:solidFill>
              </a:rPr>
              <a:t>Indiquez le principal organisme de gouvernance responsable de la réussite et de la réalisation des avantages pour cet investissement, projet ou solution</a:t>
            </a:r>
          </a:p>
        </p:txBody>
      </p:sp>
      <p:sp>
        <p:nvSpPr>
          <p:cNvPr id="15" name="Rectangle 14"/>
          <p:cNvSpPr/>
          <p:nvPr>
            <p:custDataLst>
              <p:tags r:id="rId4"/>
            </p:custDataLst>
          </p:nvPr>
        </p:nvSpPr>
        <p:spPr>
          <a:xfrm>
            <a:off x="441800" y="2469252"/>
            <a:ext cx="4119959"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en-US" sz="1400">
              <a:solidFill>
                <a:schemeClr val="tx1">
                  <a:lumMod val="65000"/>
                  <a:lumOff val="35000"/>
                </a:schemeClr>
              </a:solidFill>
            </a:endParaRPr>
          </a:p>
        </p:txBody>
      </p:sp>
      <p:sp>
        <p:nvSpPr>
          <p:cNvPr id="16" name="Rectangle 15"/>
          <p:cNvSpPr/>
          <p:nvPr>
            <p:custDataLst>
              <p:tags r:id="rId5"/>
            </p:custDataLst>
          </p:nvPr>
        </p:nvSpPr>
        <p:spPr>
          <a:xfrm>
            <a:off x="4707306" y="2469252"/>
            <a:ext cx="4148292"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en-US" sz="1400">
              <a:solidFill>
                <a:schemeClr val="tx1">
                  <a:lumMod val="65000"/>
                  <a:lumOff val="35000"/>
                </a:schemeClr>
              </a:solidFill>
            </a:endParaRPr>
          </a:p>
          <a:p>
            <a:pPr marL="285750" indent="-285750">
              <a:buFont typeface="Wingdings" panose="05000000000000000000" pitchFamily="2" charset="2"/>
              <a:buChar char="§"/>
            </a:pPr>
            <a:endParaRPr lang="en-US" sz="1400">
              <a:solidFill>
                <a:schemeClr val="tx1">
                  <a:lumMod val="65000"/>
                  <a:lumOff val="35000"/>
                </a:schemeClr>
              </a:solidFill>
            </a:endParaRPr>
          </a:p>
        </p:txBody>
      </p:sp>
      <p:sp>
        <p:nvSpPr>
          <p:cNvPr id="17" name="Rectangle 16"/>
          <p:cNvSpPr/>
          <p:nvPr>
            <p:custDataLst>
              <p:tags r:id="rId6"/>
            </p:custDataLst>
          </p:nvPr>
        </p:nvSpPr>
        <p:spPr>
          <a:xfrm>
            <a:off x="441801" y="2258940"/>
            <a:ext cx="4119958"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Responsible de </a:t>
            </a:r>
            <a:r>
              <a:rPr lang="en-CA" sz="1600" b="1" dirty="0" err="1"/>
              <a:t>l’activité</a:t>
            </a:r>
            <a:r>
              <a:rPr lang="en-CA" sz="1600" b="1" dirty="0"/>
              <a:t> </a:t>
            </a:r>
          </a:p>
        </p:txBody>
      </p:sp>
      <p:sp>
        <p:nvSpPr>
          <p:cNvPr id="18" name="Rectangle 17"/>
          <p:cNvSpPr/>
          <p:nvPr>
            <p:custDataLst>
              <p:tags r:id="rId7"/>
            </p:custDataLst>
          </p:nvPr>
        </p:nvSpPr>
        <p:spPr>
          <a:xfrm>
            <a:off x="4707306" y="2258940"/>
            <a:ext cx="4148292"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a:t>Responsable technique</a:t>
            </a:r>
          </a:p>
        </p:txBody>
      </p:sp>
      <p:sp>
        <p:nvSpPr>
          <p:cNvPr id="19" name="Rectangle 18"/>
          <p:cNvSpPr/>
          <p:nvPr>
            <p:custDataLst>
              <p:tags r:id="rId8"/>
            </p:custDataLst>
          </p:nvPr>
        </p:nvSpPr>
        <p:spPr>
          <a:xfrm>
            <a:off x="441800" y="1001269"/>
            <a:ext cx="8403557"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err="1"/>
              <a:t>Organismes</a:t>
            </a:r>
            <a:r>
              <a:rPr lang="en-CA" sz="1600" b="1" dirty="0"/>
              <a:t> de </a:t>
            </a:r>
            <a:r>
              <a:rPr lang="en-CA" sz="1600" b="1" dirty="0" err="1"/>
              <a:t>gouvernance</a:t>
            </a:r>
            <a:r>
              <a:rPr lang="en-CA" sz="1600" b="1" dirty="0"/>
              <a:t> </a:t>
            </a:r>
            <a:r>
              <a:rPr lang="en-CA" sz="1600" b="1" dirty="0" err="1"/>
              <a:t>ministériels</a:t>
            </a:r>
            <a:endParaRPr lang="en-CA" sz="1600" b="1" dirty="0"/>
          </a:p>
        </p:txBody>
      </p:sp>
      <p:sp>
        <p:nvSpPr>
          <p:cNvPr id="20" name="Rectangle 19"/>
          <p:cNvSpPr/>
          <p:nvPr>
            <p:custDataLst>
              <p:tags r:id="rId9"/>
            </p:custDataLst>
          </p:nvPr>
        </p:nvSpPr>
        <p:spPr>
          <a:xfrm>
            <a:off x="431540" y="2489687"/>
            <a:ext cx="4134349"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a:solidFill>
                  <a:schemeClr val="tx2"/>
                </a:solidFill>
              </a:rPr>
              <a:t>Indiquez le rôle de commanditaire opérationnel qui championne le projet</a:t>
            </a:r>
          </a:p>
        </p:txBody>
      </p:sp>
      <p:sp>
        <p:nvSpPr>
          <p:cNvPr id="21" name="Rectangle 20"/>
          <p:cNvSpPr/>
          <p:nvPr>
            <p:custDataLst>
              <p:tags r:id="rId10"/>
            </p:custDataLst>
          </p:nvPr>
        </p:nvSpPr>
        <p:spPr>
          <a:xfrm>
            <a:off x="4728237" y="2506471"/>
            <a:ext cx="4134350"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a:solidFill>
                  <a:schemeClr val="tx2"/>
                </a:solidFill>
              </a:rPr>
              <a:t>Indiquez le rôle de commanditaire technique qui championne le projet</a:t>
            </a:r>
          </a:p>
        </p:txBody>
      </p:sp>
      <p:sp>
        <p:nvSpPr>
          <p:cNvPr id="22" name="Rectangle 21"/>
          <p:cNvSpPr/>
          <p:nvPr>
            <p:custDataLst>
              <p:tags r:id="rId11"/>
            </p:custDataLst>
          </p:nvPr>
        </p:nvSpPr>
        <p:spPr>
          <a:xfrm>
            <a:off x="408815" y="336270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600" b="1"/>
              <a:t>Architecture ministérielle</a:t>
            </a:r>
          </a:p>
        </p:txBody>
      </p:sp>
      <p:graphicFrame>
        <p:nvGraphicFramePr>
          <p:cNvPr id="23" name="Table 22"/>
          <p:cNvGraphicFramePr>
            <a:graphicFrameLocks noGrp="1"/>
          </p:cNvGraphicFramePr>
          <p:nvPr>
            <p:custDataLst>
              <p:tags r:id="rId12"/>
            </p:custDataLst>
            <p:extLst>
              <p:ext uri="{D42A27DB-BD31-4B8C-83A1-F6EECF244321}">
                <p14:modId xmlns:p14="http://schemas.microsoft.com/office/powerpoint/2010/main" val="2880147374"/>
              </p:ext>
            </p:extLst>
          </p:nvPr>
        </p:nvGraphicFramePr>
        <p:xfrm>
          <a:off x="408815" y="3609020"/>
          <a:ext cx="8446782" cy="1778000"/>
        </p:xfrm>
        <a:graphic>
          <a:graphicData uri="http://schemas.openxmlformats.org/drawingml/2006/table">
            <a:tbl>
              <a:tblPr>
                <a:tableStyleId>{5C22544A-7EE6-4342-B048-85BDC9FD1C3A}</a:tableStyleId>
              </a:tblPr>
              <a:tblGrid>
                <a:gridCol w="5422908">
                  <a:extLst>
                    <a:ext uri="{9D8B030D-6E8A-4147-A177-3AD203B41FA5}">
                      <a16:colId xmlns="" xmlns:a16="http://schemas.microsoft.com/office/drawing/2014/main" val="20000"/>
                    </a:ext>
                  </a:extLst>
                </a:gridCol>
                <a:gridCol w="1767631">
                  <a:extLst>
                    <a:ext uri="{9D8B030D-6E8A-4147-A177-3AD203B41FA5}">
                      <a16:colId xmlns="" xmlns:a16="http://schemas.microsoft.com/office/drawing/2014/main" val="20001"/>
                    </a:ext>
                  </a:extLst>
                </a:gridCol>
                <a:gridCol w="1256243">
                  <a:extLst>
                    <a:ext uri="{9D8B030D-6E8A-4147-A177-3AD203B41FA5}">
                      <a16:colId xmlns=""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a:solidFill>
                            <a:schemeClr val="tx1">
                              <a:lumMod val="65000"/>
                              <a:lumOff val="35000"/>
                            </a:schemeClr>
                          </a:solidFill>
                        </a:rPr>
                        <a:t>Avez-vous un Conseil d’examen de l’architecture (CEA) ministériel?</a:t>
                      </a:r>
                    </a:p>
                  </a:txBody>
                  <a:tcPr anchor="ctr"/>
                </a:tc>
                <a:tc>
                  <a:txBody>
                    <a:bodyPr/>
                    <a:lstStyle/>
                    <a:p>
                      <a:pPr>
                        <a:tabLst>
                          <a:tab pos="515938" algn="l"/>
                        </a:tabLst>
                      </a:pPr>
                      <a:r>
                        <a:rPr lang="en-CA" sz="1400" dirty="0"/>
                        <a:t>OUI	</a:t>
                      </a:r>
                      <a:r>
                        <a:rPr lang="en-US" sz="1400" dirty="0">
                          <a:sym typeface="Wingdings 2" panose="05020102010507070707" pitchFamily="18" charset="2"/>
                        </a:rPr>
                        <a:t></a:t>
                      </a:r>
                      <a:endParaRPr lang="en-CA" sz="1400" dirty="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en-CA" sz="1400" dirty="0"/>
                        <a:t>NON	</a:t>
                      </a:r>
                      <a:r>
                        <a:rPr lang="en-US" sz="1400" dirty="0">
                          <a:sym typeface="Wingdings 2" panose="05020102010507070707" pitchFamily="18" charset="2"/>
                        </a:rPr>
                        <a:t></a:t>
                      </a:r>
                      <a:endParaRPr lang="en-CA" sz="1400" dirty="0"/>
                    </a:p>
                  </a:txBody>
                  <a:tcPr anchor="ctr"/>
                </a:tc>
                <a:extLst>
                  <a:ext uri="{0D108BD9-81ED-4DB2-BD59-A6C34878D82A}">
                    <a16:rowId xmlns="" xmlns:a16="http://schemas.microsoft.com/office/drawing/2014/main" val="10000"/>
                  </a:ext>
                </a:extLst>
              </a:tr>
              <a:tr h="370840">
                <a:tc>
                  <a:txBody>
                    <a:bodyPr/>
                    <a:lstStyle/>
                    <a:p>
                      <a:r>
                        <a:rPr lang="en-CA" sz="1400" kern="1200">
                          <a:solidFill>
                            <a:schemeClr val="tx1">
                              <a:lumMod val="65000"/>
                              <a:lumOff val="35000"/>
                            </a:schemeClr>
                          </a:solidFill>
                          <a:latin typeface="+mn-lt"/>
                          <a:ea typeface="+mn-ea"/>
                          <a:cs typeface="+mn-cs"/>
                        </a:rPr>
                        <a:t>Qui est l’architecte en chef?</a:t>
                      </a:r>
                    </a:p>
                  </a:txBody>
                  <a:tcPr anchor="ctr"/>
                </a:tc>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400" i="1" kern="1200" dirty="0">
                          <a:solidFill>
                            <a:schemeClr val="tx2"/>
                          </a:solidFill>
                          <a:latin typeface="+mn-lt"/>
                          <a:ea typeface="+mn-ea"/>
                          <a:cs typeface="+mn-cs"/>
                        </a:rPr>
                        <a:t>Nom</a:t>
                      </a:r>
                    </a:p>
                    <a:p>
                      <a:pPr marL="0" marR="0" lvl="0" indent="0" algn="l" defTabSz="914400" rtl="0" eaLnBrk="1" fontAlgn="auto" latinLnBrk="0" hangingPunct="1">
                        <a:lnSpc>
                          <a:spcPct val="100000"/>
                        </a:lnSpc>
                        <a:spcBef>
                          <a:spcPct val="0"/>
                        </a:spcBef>
                        <a:spcAft>
                          <a:spcPct val="0"/>
                        </a:spcAft>
                        <a:buClrTx/>
                        <a:buSzTx/>
                        <a:buFontTx/>
                        <a:buNone/>
                        <a:defRPr/>
                      </a:pPr>
                      <a:r>
                        <a:rPr lang="en-CA" sz="1400" i="1" kern="1200" dirty="0">
                          <a:solidFill>
                            <a:schemeClr val="tx2"/>
                          </a:solidFill>
                          <a:latin typeface="+mn-lt"/>
                          <a:ea typeface="+mn-ea"/>
                          <a:cs typeface="+mn-cs"/>
                        </a:rPr>
                        <a:t>Courriel / No de telephone</a:t>
                      </a:r>
                    </a:p>
                  </a:txBody>
                  <a:tcPr anchor="ctr"/>
                </a:tc>
                <a:tc hMerge="1">
                  <a:txBody>
                    <a:bodyPr/>
                    <a:lstStyle/>
                    <a:p>
                      <a:endParaRPr lang="en-US"/>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400" kern="1200" noProof="0" dirty="0">
                          <a:solidFill>
                            <a:schemeClr val="tx1">
                              <a:lumMod val="65000"/>
                              <a:lumOff val="35000"/>
                            </a:schemeClr>
                          </a:solidFill>
                          <a:latin typeface="+mn-lt"/>
                          <a:ea typeface="+mn-ea"/>
                          <a:cs typeface="+mn-cs"/>
                        </a:rPr>
                        <a:t>L’AI </a:t>
                      </a:r>
                      <a:r>
                        <a:rPr lang="en-CA" sz="1400" kern="1200" noProof="0" dirty="0" err="1">
                          <a:solidFill>
                            <a:schemeClr val="tx1">
                              <a:lumMod val="65000"/>
                              <a:lumOff val="35000"/>
                            </a:schemeClr>
                          </a:solidFill>
                          <a:latin typeface="+mn-lt"/>
                          <a:ea typeface="+mn-ea"/>
                          <a:cs typeface="+mn-cs"/>
                        </a:rPr>
                        <a:t>ministérielle</a:t>
                      </a:r>
                      <a:r>
                        <a:rPr lang="en-CA" sz="1400" kern="1200" noProof="0" dirty="0">
                          <a:solidFill>
                            <a:schemeClr val="tx1">
                              <a:lumMod val="65000"/>
                              <a:lumOff val="35000"/>
                            </a:schemeClr>
                          </a:solidFill>
                          <a:latin typeface="+mn-lt"/>
                          <a:ea typeface="+mn-ea"/>
                          <a:cs typeface="+mn-cs"/>
                        </a:rPr>
                        <a:t> et le </a:t>
                      </a:r>
                      <a:r>
                        <a:rPr lang="en-CA" sz="1400" kern="1200" noProof="0" dirty="0" err="1">
                          <a:solidFill>
                            <a:schemeClr val="tx1">
                              <a:lumMod val="65000"/>
                              <a:lumOff val="35000"/>
                            </a:schemeClr>
                          </a:solidFill>
                          <a:latin typeface="+mn-lt"/>
                          <a:ea typeface="+mn-ea"/>
                          <a:cs typeface="+mn-cs"/>
                        </a:rPr>
                        <a:t>Comité</a:t>
                      </a:r>
                      <a:r>
                        <a:rPr lang="en-CA" sz="1400" kern="1200" noProof="0" dirty="0">
                          <a:solidFill>
                            <a:schemeClr val="tx1">
                              <a:lumMod val="65000"/>
                              <a:lumOff val="35000"/>
                            </a:schemeClr>
                          </a:solidFill>
                          <a:latin typeface="+mn-lt"/>
                          <a:ea typeface="+mn-ea"/>
                          <a:cs typeface="+mn-cs"/>
                        </a:rPr>
                        <a:t> </a:t>
                      </a:r>
                      <a:r>
                        <a:rPr lang="en-CA" sz="1400" kern="1200" noProof="0" dirty="0" err="1">
                          <a:solidFill>
                            <a:schemeClr val="tx1">
                              <a:lumMod val="65000"/>
                              <a:lumOff val="35000"/>
                            </a:schemeClr>
                          </a:solidFill>
                          <a:latin typeface="+mn-lt"/>
                          <a:ea typeface="+mn-ea"/>
                          <a:cs typeface="+mn-cs"/>
                        </a:rPr>
                        <a:t>d’examen</a:t>
                      </a:r>
                      <a:r>
                        <a:rPr lang="en-CA" sz="1400" kern="1200" noProof="0" dirty="0">
                          <a:solidFill>
                            <a:schemeClr val="tx1">
                              <a:lumMod val="65000"/>
                              <a:lumOff val="35000"/>
                            </a:schemeClr>
                          </a:solidFill>
                          <a:latin typeface="+mn-lt"/>
                          <a:ea typeface="+mn-ea"/>
                          <a:cs typeface="+mn-cs"/>
                        </a:rPr>
                        <a:t> de </a:t>
                      </a:r>
                      <a:r>
                        <a:rPr lang="en-CA" sz="1400" kern="1200" noProof="0" dirty="0" err="1">
                          <a:solidFill>
                            <a:schemeClr val="tx1">
                              <a:lumMod val="65000"/>
                              <a:lumOff val="35000"/>
                            </a:schemeClr>
                          </a:solidFill>
                          <a:latin typeface="+mn-lt"/>
                          <a:ea typeface="+mn-ea"/>
                          <a:cs typeface="+mn-cs"/>
                        </a:rPr>
                        <a:t>l’architecture</a:t>
                      </a:r>
                      <a:r>
                        <a:rPr lang="en-CA" sz="1400" kern="1200" noProof="0" dirty="0">
                          <a:solidFill>
                            <a:schemeClr val="tx1">
                              <a:lumMod val="65000"/>
                              <a:lumOff val="35000"/>
                            </a:schemeClr>
                          </a:solidFill>
                          <a:latin typeface="+mn-lt"/>
                          <a:ea typeface="+mn-ea"/>
                          <a:cs typeface="+mn-cs"/>
                        </a:rPr>
                        <a:t> </a:t>
                      </a:r>
                      <a:r>
                        <a:rPr lang="en-CA" sz="1400" kern="1200" noProof="0" dirty="0" err="1">
                          <a:solidFill>
                            <a:schemeClr val="tx1">
                              <a:lumMod val="65000"/>
                              <a:lumOff val="35000"/>
                            </a:schemeClr>
                          </a:solidFill>
                          <a:latin typeface="+mn-lt"/>
                          <a:ea typeface="+mn-ea"/>
                          <a:cs typeface="+mn-cs"/>
                        </a:rPr>
                        <a:t>ont-ils</a:t>
                      </a:r>
                      <a:r>
                        <a:rPr lang="en-CA" sz="1400" kern="1200" noProof="0" dirty="0">
                          <a:solidFill>
                            <a:schemeClr val="tx1">
                              <a:lumMod val="65000"/>
                              <a:lumOff val="35000"/>
                            </a:schemeClr>
                          </a:solidFill>
                          <a:latin typeface="+mn-lt"/>
                          <a:ea typeface="+mn-ea"/>
                          <a:cs typeface="+mn-cs"/>
                        </a:rPr>
                        <a:t> </a:t>
                      </a:r>
                      <a:r>
                        <a:rPr lang="en-CA" sz="1400" kern="1200" noProof="0" dirty="0" err="1">
                          <a:solidFill>
                            <a:schemeClr val="tx1">
                              <a:lumMod val="65000"/>
                              <a:lumOff val="35000"/>
                            </a:schemeClr>
                          </a:solidFill>
                          <a:latin typeface="+mn-lt"/>
                          <a:ea typeface="+mn-ea"/>
                          <a:cs typeface="+mn-cs"/>
                        </a:rPr>
                        <a:t>demandé</a:t>
                      </a:r>
                      <a:r>
                        <a:rPr lang="en-CA" sz="1400" kern="1200" noProof="0" dirty="0">
                          <a:solidFill>
                            <a:schemeClr val="tx1">
                              <a:lumMod val="65000"/>
                              <a:lumOff val="35000"/>
                            </a:schemeClr>
                          </a:solidFill>
                          <a:latin typeface="+mn-lt"/>
                          <a:ea typeface="+mn-ea"/>
                          <a:cs typeface="+mn-cs"/>
                        </a:rPr>
                        <a:t> </a:t>
                      </a:r>
                      <a:r>
                        <a:rPr lang="en-CA" sz="1400" kern="1200" noProof="0" dirty="0" err="1">
                          <a:solidFill>
                            <a:schemeClr val="tx1">
                              <a:lumMod val="65000"/>
                              <a:lumOff val="35000"/>
                            </a:schemeClr>
                          </a:solidFill>
                          <a:latin typeface="+mn-lt"/>
                          <a:ea typeface="+mn-ea"/>
                          <a:cs typeface="+mn-cs"/>
                        </a:rPr>
                        <a:t>l’option</a:t>
                      </a:r>
                      <a:r>
                        <a:rPr lang="en-CA" sz="1400" kern="1200" noProof="0" dirty="0">
                          <a:solidFill>
                            <a:schemeClr val="tx1">
                              <a:lumMod val="65000"/>
                              <a:lumOff val="35000"/>
                            </a:schemeClr>
                          </a:solidFill>
                          <a:latin typeface="+mn-lt"/>
                          <a:ea typeface="+mn-ea"/>
                          <a:cs typeface="+mn-cs"/>
                        </a:rPr>
                        <a:t> </a:t>
                      </a:r>
                      <a:r>
                        <a:rPr lang="en-CA" sz="1400" kern="1200" noProof="0" dirty="0" err="1">
                          <a:solidFill>
                            <a:schemeClr val="tx1">
                              <a:lumMod val="65000"/>
                              <a:lumOff val="35000"/>
                            </a:schemeClr>
                          </a:solidFill>
                          <a:latin typeface="+mn-lt"/>
                          <a:ea typeface="+mn-ea"/>
                          <a:cs typeface="+mn-cs"/>
                        </a:rPr>
                        <a:t>préférée</a:t>
                      </a:r>
                      <a:r>
                        <a:rPr lang="en-CA" sz="1400" kern="1200" noProof="0" dirty="0">
                          <a:solidFill>
                            <a:schemeClr val="tx1">
                              <a:lumMod val="65000"/>
                              <a:lumOff val="35000"/>
                            </a:schemeClr>
                          </a:solidFill>
                          <a:latin typeface="+mn-lt"/>
                          <a:ea typeface="+mn-ea"/>
                          <a:cs typeface="+mn-cs"/>
                        </a:rPr>
                        <a:t> de </a:t>
                      </a:r>
                      <a:r>
                        <a:rPr lang="en-CA" sz="1400" kern="1200" noProof="0" dirty="0" err="1">
                          <a:solidFill>
                            <a:schemeClr val="tx1">
                              <a:lumMod val="65000"/>
                              <a:lumOff val="35000"/>
                            </a:schemeClr>
                          </a:solidFill>
                          <a:latin typeface="+mn-lt"/>
                          <a:ea typeface="+mn-ea"/>
                          <a:cs typeface="+mn-cs"/>
                        </a:rPr>
                        <a:t>l’architecture</a:t>
                      </a:r>
                      <a:r>
                        <a:rPr lang="en-CA" sz="1400" kern="1200" noProof="0" dirty="0">
                          <a:solidFill>
                            <a:schemeClr val="tx1">
                              <a:lumMod val="65000"/>
                              <a:lumOff val="35000"/>
                            </a:schemeClr>
                          </a:solidFill>
                          <a:latin typeface="+mn-lt"/>
                          <a:ea typeface="+mn-ea"/>
                          <a:cs typeface="+mn-cs"/>
                        </a:rPr>
                        <a:t> de solution?</a:t>
                      </a:r>
                    </a:p>
                  </a:txBody>
                  <a:tcPr anchor="ctr"/>
                </a:tc>
                <a:tc>
                  <a:txBody>
                    <a:bodyPr/>
                    <a:lstStyle/>
                    <a:p>
                      <a:pPr>
                        <a:tabLst>
                          <a:tab pos="515938" algn="l"/>
                        </a:tabLst>
                      </a:pPr>
                      <a:r>
                        <a:rPr lang="en-CA" sz="1400" dirty="0"/>
                        <a:t>OUI	</a:t>
                      </a:r>
                      <a:r>
                        <a:rPr lang="en-US" sz="1400" dirty="0">
                          <a:sym typeface="Wingdings 2" panose="05020102010507070707" pitchFamily="18" charset="2"/>
                        </a:rPr>
                        <a:t></a:t>
                      </a:r>
                      <a:endParaRPr lang="en-CA" sz="1400" dirty="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en-CA" sz="1400" dirty="0"/>
                        <a:t>NON	</a:t>
                      </a:r>
                      <a:r>
                        <a:rPr lang="en-US" sz="1400" dirty="0">
                          <a:sym typeface="Wingdings 2" panose="05020102010507070707" pitchFamily="18" charset="2"/>
                        </a:rPr>
                        <a:t></a:t>
                      </a:r>
                      <a:endParaRPr lang="en-CA" sz="1400" dirty="0"/>
                    </a:p>
                  </a:txBody>
                  <a:tcPr anchor="ctr"/>
                </a:tc>
                <a:extLst>
                  <a:ext uri="{0D108BD9-81ED-4DB2-BD59-A6C34878D82A}">
                    <a16:rowId xmlns="" xmlns:a16="http://schemas.microsoft.com/office/drawing/2014/main" val="10002"/>
                  </a:ext>
                </a:extLst>
              </a:tr>
              <a:tr h="370840">
                <a:tc gridSpan="3">
                  <a:txBody>
                    <a:bodyPr/>
                    <a:lstStyle/>
                    <a:p>
                      <a:r>
                        <a:rPr lang="en-CA" sz="1400" b="1" kern="1200" dirty="0">
                          <a:solidFill>
                            <a:schemeClr val="tx1"/>
                          </a:solidFill>
                          <a:latin typeface="+mj-lt"/>
                          <a:ea typeface="+mn-ea"/>
                          <a:cs typeface="Aharoni" panose="02010803020104030203" pitchFamily="2" charset="-79"/>
                        </a:rPr>
                        <a:t>NOTE : </a:t>
                      </a:r>
                      <a:r>
                        <a:rPr lang="en-CA" sz="1400" b="0" kern="1200" dirty="0" err="1">
                          <a:solidFill>
                            <a:schemeClr val="tx1"/>
                          </a:solidFill>
                          <a:latin typeface="+mj-lt"/>
                          <a:ea typeface="+mn-ea"/>
                          <a:cs typeface="Aharoni" panose="02010803020104030203" pitchFamily="2" charset="-79"/>
                        </a:rPr>
                        <a:t>Veuillez</a:t>
                      </a:r>
                      <a:r>
                        <a:rPr lang="en-CA" sz="1400" b="0" kern="1200" dirty="0">
                          <a:solidFill>
                            <a:schemeClr val="tx1"/>
                          </a:solidFill>
                          <a:latin typeface="+mj-lt"/>
                          <a:ea typeface="+mn-ea"/>
                          <a:cs typeface="Aharoni" panose="02010803020104030203" pitchFamily="2" charset="-79"/>
                        </a:rPr>
                        <a:t> </a:t>
                      </a:r>
                      <a:r>
                        <a:rPr lang="en-CA" sz="1400" b="0" kern="1200" dirty="0" err="1">
                          <a:solidFill>
                            <a:schemeClr val="tx1"/>
                          </a:solidFill>
                          <a:latin typeface="+mj-lt"/>
                          <a:ea typeface="+mn-ea"/>
                          <a:cs typeface="Aharoni" panose="02010803020104030203" pitchFamily="2" charset="-79"/>
                        </a:rPr>
                        <a:t>fournir</a:t>
                      </a:r>
                      <a:r>
                        <a:rPr lang="en-CA" sz="1400" b="0" kern="1200" dirty="0">
                          <a:solidFill>
                            <a:schemeClr val="tx1"/>
                          </a:solidFill>
                          <a:latin typeface="+mj-lt"/>
                          <a:ea typeface="+mn-ea"/>
                          <a:cs typeface="Aharoni" panose="02010803020104030203" pitchFamily="2" charset="-79"/>
                        </a:rPr>
                        <a:t> </a:t>
                      </a:r>
                      <a:r>
                        <a:rPr lang="en-CA" sz="1400" b="0" kern="1200" dirty="0" err="1">
                          <a:solidFill>
                            <a:schemeClr val="tx1"/>
                          </a:solidFill>
                          <a:latin typeface="+mj-lt"/>
                          <a:ea typeface="+mn-ea"/>
                          <a:cs typeface="Aharoni" panose="02010803020104030203" pitchFamily="2" charset="-79"/>
                        </a:rPr>
                        <a:t>une</a:t>
                      </a:r>
                      <a:r>
                        <a:rPr lang="en-CA" sz="1400" b="0" kern="1200" dirty="0">
                          <a:solidFill>
                            <a:schemeClr val="tx1"/>
                          </a:solidFill>
                          <a:latin typeface="+mj-lt"/>
                          <a:ea typeface="+mn-ea"/>
                          <a:cs typeface="Aharoni" panose="02010803020104030203" pitchFamily="2" charset="-79"/>
                        </a:rPr>
                        <a:t> </a:t>
                      </a:r>
                      <a:r>
                        <a:rPr lang="en-CA" sz="1400" b="0" kern="1200" dirty="0" err="1">
                          <a:solidFill>
                            <a:schemeClr val="tx1"/>
                          </a:solidFill>
                          <a:latin typeface="+mj-lt"/>
                          <a:ea typeface="+mn-ea"/>
                          <a:cs typeface="Aharoni" panose="02010803020104030203" pitchFamily="2" charset="-79"/>
                        </a:rPr>
                        <a:t>copie</a:t>
                      </a:r>
                      <a:r>
                        <a:rPr lang="en-CA" sz="1400" b="0" kern="1200" dirty="0">
                          <a:solidFill>
                            <a:schemeClr val="tx1"/>
                          </a:solidFill>
                          <a:latin typeface="+mj-lt"/>
                          <a:ea typeface="+mn-ea"/>
                          <a:cs typeface="Aharoni" panose="02010803020104030203" pitchFamily="2" charset="-79"/>
                        </a:rPr>
                        <a:t> de </a:t>
                      </a:r>
                      <a:r>
                        <a:rPr lang="en-CA" sz="1400" b="0" kern="1200" dirty="0" err="1">
                          <a:solidFill>
                            <a:schemeClr val="tx1"/>
                          </a:solidFill>
                          <a:latin typeface="+mj-lt"/>
                          <a:ea typeface="+mn-ea"/>
                          <a:cs typeface="Aharoni" panose="02010803020104030203" pitchFamily="2" charset="-79"/>
                        </a:rPr>
                        <a:t>votre</a:t>
                      </a:r>
                      <a:r>
                        <a:rPr lang="en-CA" sz="1400" b="0" kern="1200" dirty="0">
                          <a:solidFill>
                            <a:schemeClr val="tx1"/>
                          </a:solidFill>
                          <a:latin typeface="+mj-lt"/>
                          <a:ea typeface="+mn-ea"/>
                          <a:cs typeface="Aharoni" panose="02010803020104030203" pitchFamily="2" charset="-79"/>
                        </a:rPr>
                        <a:t> procès-verbal et </a:t>
                      </a:r>
                      <a:r>
                        <a:rPr lang="en-CA" sz="1400" b="0" kern="1200" dirty="0" err="1">
                          <a:solidFill>
                            <a:schemeClr val="tx1"/>
                          </a:solidFill>
                          <a:latin typeface="+mj-lt"/>
                          <a:ea typeface="+mn-ea"/>
                          <a:cs typeface="Aharoni" panose="02010803020104030203" pitchFamily="2" charset="-79"/>
                        </a:rPr>
                        <a:t>compte</a:t>
                      </a:r>
                      <a:r>
                        <a:rPr lang="en-CA" sz="1400" b="0" kern="1200" dirty="0">
                          <a:solidFill>
                            <a:schemeClr val="tx1"/>
                          </a:solidFill>
                          <a:latin typeface="+mj-lt"/>
                          <a:ea typeface="+mn-ea"/>
                          <a:cs typeface="Aharoni" panose="02010803020104030203" pitchFamily="2" charset="-79"/>
                        </a:rPr>
                        <a:t> </a:t>
                      </a:r>
                      <a:r>
                        <a:rPr lang="en-CA" sz="1400" b="0" kern="1200" dirty="0" err="1">
                          <a:solidFill>
                            <a:schemeClr val="tx1"/>
                          </a:solidFill>
                          <a:latin typeface="+mj-lt"/>
                          <a:ea typeface="+mn-ea"/>
                          <a:cs typeface="Aharoni" panose="02010803020104030203" pitchFamily="2" charset="-79"/>
                        </a:rPr>
                        <a:t>rendu</a:t>
                      </a:r>
                      <a:r>
                        <a:rPr lang="en-CA" sz="1400" b="0" kern="1200" dirty="0">
                          <a:solidFill>
                            <a:schemeClr val="tx1"/>
                          </a:solidFill>
                          <a:latin typeface="+mj-lt"/>
                          <a:ea typeface="+mn-ea"/>
                          <a:cs typeface="Aharoni" panose="02010803020104030203" pitchFamily="2" charset="-79"/>
                        </a:rPr>
                        <a:t> des </a:t>
                      </a:r>
                      <a:r>
                        <a:rPr lang="en-CA" sz="1400" b="0" kern="1200" dirty="0" err="1">
                          <a:solidFill>
                            <a:schemeClr val="tx1"/>
                          </a:solidFill>
                          <a:latin typeface="+mj-lt"/>
                          <a:ea typeface="+mn-ea"/>
                          <a:cs typeface="Aharoni" panose="02010803020104030203" pitchFamily="2" charset="-79"/>
                        </a:rPr>
                        <a:t>décisions</a:t>
                      </a:r>
                      <a:r>
                        <a:rPr lang="en-CA" sz="1400" b="0" kern="1200" dirty="0">
                          <a:solidFill>
                            <a:schemeClr val="tx1"/>
                          </a:solidFill>
                          <a:latin typeface="+mj-lt"/>
                          <a:ea typeface="+mn-ea"/>
                          <a:cs typeface="Aharoni" panose="02010803020104030203" pitchFamily="2" charset="-79"/>
                        </a:rPr>
                        <a:t> du CEA</a:t>
                      </a:r>
                    </a:p>
                  </a:txBody>
                  <a:tcPr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bl>
          </a:graphicData>
        </a:graphic>
      </p:graphicFrame>
      <p:sp>
        <p:nvSpPr>
          <p:cNvPr id="24" name="Slide Number Placeholder 1"/>
          <p:cNvSpPr>
            <a:spLocks noGrp="1"/>
          </p:cNvSpPr>
          <p:nvPr>
            <p:ph type="sldNum" sz="quarter" idx="12"/>
            <p:custDataLst>
              <p:tags r:id="rId13"/>
            </p:custDataLst>
          </p:nvPr>
        </p:nvSpPr>
        <p:spPr>
          <a:xfrm>
            <a:off x="8758234" y="6494329"/>
            <a:ext cx="385766" cy="365125"/>
          </a:xfrm>
        </p:spPr>
        <p:txBody>
          <a:bodyPr/>
          <a:lstStyle/>
          <a:p>
            <a:r>
              <a:rPr lang="en-CA"/>
              <a:t>8</a:t>
            </a:r>
          </a:p>
        </p:txBody>
      </p:sp>
      <p:sp>
        <p:nvSpPr>
          <p:cNvPr id="25" name="Flowchart: Merge 24"/>
          <p:cNvSpPr/>
          <p:nvPr>
            <p:custDataLst>
              <p:tags r:id="rId14"/>
            </p:custDataLst>
          </p:nvPr>
        </p:nvSpPr>
        <p:spPr>
          <a:xfrm rot="16200000">
            <a:off x="507603" y="1380507"/>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6" name="Flowchart: Merge 25"/>
          <p:cNvSpPr/>
          <p:nvPr>
            <p:custDataLst>
              <p:tags r:id="rId15"/>
            </p:custDataLst>
          </p:nvPr>
        </p:nvSpPr>
        <p:spPr>
          <a:xfrm rot="16200000">
            <a:off x="507602" y="259811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7" name="Flowchart: Merge 26"/>
          <p:cNvSpPr/>
          <p:nvPr>
            <p:custDataLst>
              <p:tags r:id="rId16"/>
            </p:custDataLst>
          </p:nvPr>
        </p:nvSpPr>
        <p:spPr>
          <a:xfrm rot="16200000">
            <a:off x="4810312" y="259811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3095063"/>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56366|-13593164|-13155766|-3334100|-3351552|Conseil du Trésor&quot;,&quot;Id&quot;:&quot;5c5b0a084132310c28fa09e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9"/>
</p:tagLst>
</file>

<file path=ppt/tags/tag10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6"/>
</p:tagLst>
</file>

<file path=ppt/tags/tag104.xml><?xml version="1.0" encoding="utf-8"?>
<p:tagLst xmlns:a="http://schemas.openxmlformats.org/drawingml/2006/main" xmlns:r="http://schemas.openxmlformats.org/officeDocument/2006/relationships" xmlns:p="http://schemas.openxmlformats.org/presentationml/2006/main">
  <p:tag name="NUM" val="7"/>
</p:tagLst>
</file>

<file path=ppt/tags/tag105.xml><?xml version="1.0" encoding="utf-8"?>
<p:tagLst xmlns:a="http://schemas.openxmlformats.org/drawingml/2006/main" xmlns:r="http://schemas.openxmlformats.org/officeDocument/2006/relationships" xmlns:p="http://schemas.openxmlformats.org/presentationml/2006/main">
  <p:tag name="NUM" val="8"/>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NUM" val="6"/>
</p:tagLst>
</file>

<file path=ppt/tags/tag112.xml><?xml version="1.0" encoding="utf-8"?>
<p:tagLst xmlns:a="http://schemas.openxmlformats.org/drawingml/2006/main" xmlns:r="http://schemas.openxmlformats.org/officeDocument/2006/relationships" xmlns:p="http://schemas.openxmlformats.org/presentationml/2006/main">
  <p:tag name="NUM" val="7"/>
</p:tagLst>
</file>

<file path=ppt/tags/tag113.xml><?xml version="1.0" encoding="utf-8"?>
<p:tagLst xmlns:a="http://schemas.openxmlformats.org/drawingml/2006/main" xmlns:r="http://schemas.openxmlformats.org/officeDocument/2006/relationships" xmlns:p="http://schemas.openxmlformats.org/presentationml/2006/main">
  <p:tag name="NUM" val="8"/>
</p:tagLst>
</file>

<file path=ppt/tags/tag11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9"/>
</p:tagLst>
</file>

<file path=ppt/tags/tag115.xml><?xml version="1.0" encoding="utf-8"?>
<p:tagLst xmlns:a="http://schemas.openxmlformats.org/drawingml/2006/main" xmlns:r="http://schemas.openxmlformats.org/officeDocument/2006/relationships" xmlns:p="http://schemas.openxmlformats.org/presentationml/2006/main">
  <p:tag name="NUM" val="10"/>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1"/>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NUM" val="6"/>
</p:tagLst>
</file>

<file path=ppt/tags/tag122.xml><?xml version="1.0" encoding="utf-8"?>
<p:tagLst xmlns:a="http://schemas.openxmlformats.org/drawingml/2006/main" xmlns:r="http://schemas.openxmlformats.org/officeDocument/2006/relationships" xmlns:p="http://schemas.openxmlformats.org/presentationml/2006/main">
  <p:tag name="NUM" val="7"/>
</p:tagLst>
</file>

<file path=ppt/tags/tag123.xml><?xml version="1.0" encoding="utf-8"?>
<p:tagLst xmlns:a="http://schemas.openxmlformats.org/drawingml/2006/main" xmlns:r="http://schemas.openxmlformats.org/officeDocument/2006/relationships" xmlns:p="http://schemas.openxmlformats.org/presentationml/2006/main">
  <p:tag name="NUM" val="8"/>
</p:tagLst>
</file>

<file path=ppt/tags/tag124.xml><?xml version="1.0" encoding="utf-8"?>
<p:tagLst xmlns:a="http://schemas.openxmlformats.org/drawingml/2006/main" xmlns:r="http://schemas.openxmlformats.org/officeDocument/2006/relationships" xmlns:p="http://schemas.openxmlformats.org/presentationml/2006/main">
  <p:tag name="NUM" val="9"/>
</p:tagLst>
</file>

<file path=ppt/tags/tag125.xml><?xml version="1.0" encoding="utf-8"?>
<p:tagLst xmlns:a="http://schemas.openxmlformats.org/drawingml/2006/main" xmlns:r="http://schemas.openxmlformats.org/officeDocument/2006/relationships" xmlns:p="http://schemas.openxmlformats.org/presentationml/2006/main">
  <p:tag name="NUM" val="10"/>
</p:tagLst>
</file>

<file path=ppt/tags/tag126.xml><?xml version="1.0" encoding="utf-8"?>
<p:tagLst xmlns:a="http://schemas.openxmlformats.org/drawingml/2006/main" xmlns:r="http://schemas.openxmlformats.org/officeDocument/2006/relationships" xmlns:p="http://schemas.openxmlformats.org/presentationml/2006/main">
  <p:tag name="NUM" val="11"/>
</p:tagLst>
</file>

<file path=ppt/tags/tag127.xml><?xml version="1.0" encoding="utf-8"?>
<p:tagLst xmlns:a="http://schemas.openxmlformats.org/drawingml/2006/main" xmlns:r="http://schemas.openxmlformats.org/officeDocument/2006/relationships" xmlns:p="http://schemas.openxmlformats.org/presentationml/2006/main">
  <p:tag name="NUM" val="12"/>
</p:tagLst>
</file>

<file path=ppt/tags/tag128.xml><?xml version="1.0" encoding="utf-8"?>
<p:tagLst xmlns:a="http://schemas.openxmlformats.org/drawingml/2006/main" xmlns:r="http://schemas.openxmlformats.org/officeDocument/2006/relationships" xmlns:p="http://schemas.openxmlformats.org/presentationml/2006/main">
  <p:tag name="NUM" val="13"/>
</p:tagLst>
</file>

<file path=ppt/tags/tag129.xml><?xml version="1.0" encoding="utf-8"?>
<p:tagLst xmlns:a="http://schemas.openxmlformats.org/drawingml/2006/main" xmlns:r="http://schemas.openxmlformats.org/officeDocument/2006/relationships" xmlns:p="http://schemas.openxmlformats.org/presentationml/2006/main">
  <p:tag name="NUM" val="14"/>
</p:tagLst>
</file>

<file path=ppt/tags/tag13.xml><?xml version="1.0" encoding="utf-8"?>
<p:tagLst xmlns:a="http://schemas.openxmlformats.org/drawingml/2006/main" xmlns:r="http://schemas.openxmlformats.org/officeDocument/2006/relationships" xmlns:p="http://schemas.openxmlformats.org/presentationml/2006/main">
  <p:tag name="NUM" val="12"/>
</p:tagLst>
</file>

<file path=ppt/tags/tag130.xml><?xml version="1.0" encoding="utf-8"?>
<p:tagLst xmlns:a="http://schemas.openxmlformats.org/drawingml/2006/main" xmlns:r="http://schemas.openxmlformats.org/officeDocument/2006/relationships" xmlns:p="http://schemas.openxmlformats.org/presentationml/2006/main">
  <p:tag name="NUM" val="15"/>
</p:tagLst>
</file>

<file path=ppt/tags/tag131.xml><?xml version="1.0" encoding="utf-8"?>
<p:tagLst xmlns:a="http://schemas.openxmlformats.org/drawingml/2006/main" xmlns:r="http://schemas.openxmlformats.org/officeDocument/2006/relationships" xmlns:p="http://schemas.openxmlformats.org/presentationml/2006/main">
  <p:tag name="NUM" val="16"/>
</p:tagLst>
</file>

<file path=ppt/tags/tag132.xml><?xml version="1.0" encoding="utf-8"?>
<p:tagLst xmlns:a="http://schemas.openxmlformats.org/drawingml/2006/main" xmlns:r="http://schemas.openxmlformats.org/officeDocument/2006/relationships" xmlns:p="http://schemas.openxmlformats.org/presentationml/2006/main">
  <p:tag name="NUM" val="17"/>
</p:tagLst>
</file>

<file path=ppt/tags/tag133.xml><?xml version="1.0" encoding="utf-8"?>
<p:tagLst xmlns:a="http://schemas.openxmlformats.org/drawingml/2006/main" xmlns:r="http://schemas.openxmlformats.org/officeDocument/2006/relationships" xmlns:p="http://schemas.openxmlformats.org/presentationml/2006/main">
  <p:tag name="NUM" val="18"/>
</p:tagLst>
</file>

<file path=ppt/tags/tag134.xml><?xml version="1.0" encoding="utf-8"?>
<p:tagLst xmlns:a="http://schemas.openxmlformats.org/drawingml/2006/main" xmlns:r="http://schemas.openxmlformats.org/officeDocument/2006/relationships" xmlns:p="http://schemas.openxmlformats.org/presentationml/2006/main">
  <p:tag name="NUM" val="19"/>
</p:tagLst>
</file>

<file path=ppt/tags/tag135.xml><?xml version="1.0" encoding="utf-8"?>
<p:tagLst xmlns:a="http://schemas.openxmlformats.org/drawingml/2006/main" xmlns:r="http://schemas.openxmlformats.org/officeDocument/2006/relationships" xmlns:p="http://schemas.openxmlformats.org/presentationml/2006/main">
  <p:tag name="NUM" val="20"/>
</p:tagLst>
</file>

<file path=ppt/tags/tag136.xml><?xml version="1.0" encoding="utf-8"?>
<p:tagLst xmlns:a="http://schemas.openxmlformats.org/drawingml/2006/main" xmlns:r="http://schemas.openxmlformats.org/officeDocument/2006/relationships" xmlns:p="http://schemas.openxmlformats.org/presentationml/2006/main">
  <p:tag name="NUM" val="21"/>
</p:tagLst>
</file>

<file path=ppt/tags/tag137.xml><?xml version="1.0" encoding="utf-8"?>
<p:tagLst xmlns:a="http://schemas.openxmlformats.org/drawingml/2006/main" xmlns:r="http://schemas.openxmlformats.org/officeDocument/2006/relationships" xmlns:p="http://schemas.openxmlformats.org/presentationml/2006/main">
  <p:tag name="NUM" val="22"/>
</p:tagLst>
</file>

<file path=ppt/tags/tag138.xml><?xml version="1.0" encoding="utf-8"?>
<p:tagLst xmlns:a="http://schemas.openxmlformats.org/drawingml/2006/main" xmlns:r="http://schemas.openxmlformats.org/officeDocument/2006/relationships" xmlns:p="http://schemas.openxmlformats.org/presentationml/2006/main">
  <p:tag name="NUM" val="23"/>
</p:tagLst>
</file>

<file path=ppt/tags/tag139.xml><?xml version="1.0" encoding="utf-8"?>
<p:tagLst xmlns:a="http://schemas.openxmlformats.org/drawingml/2006/main" xmlns:r="http://schemas.openxmlformats.org/officeDocument/2006/relationships" xmlns:p="http://schemas.openxmlformats.org/presentationml/2006/main">
  <p:tag name="NUM" val="2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25"/>
</p:tagLst>
</file>

<file path=ppt/tags/tag141.xml><?xml version="1.0" encoding="utf-8"?>
<p:tagLst xmlns:a="http://schemas.openxmlformats.org/drawingml/2006/main" xmlns:r="http://schemas.openxmlformats.org/officeDocument/2006/relationships" xmlns:p="http://schemas.openxmlformats.org/presentationml/2006/main">
  <p:tag name="NUM" val="26"/>
</p:tagLst>
</file>

<file path=ppt/tags/tag142.xml><?xml version="1.0" encoding="utf-8"?>
<p:tagLst xmlns:a="http://schemas.openxmlformats.org/drawingml/2006/main" xmlns:r="http://schemas.openxmlformats.org/officeDocument/2006/relationships" xmlns:p="http://schemas.openxmlformats.org/presentationml/2006/main">
  <p:tag name="NUM" val="27"/>
</p:tagLst>
</file>

<file path=ppt/tags/tag143.xml><?xml version="1.0" encoding="utf-8"?>
<p:tagLst xmlns:a="http://schemas.openxmlformats.org/drawingml/2006/main" xmlns:r="http://schemas.openxmlformats.org/officeDocument/2006/relationships" xmlns:p="http://schemas.openxmlformats.org/presentationml/2006/main">
  <p:tag name="NUM" val="28"/>
</p:tagLst>
</file>

<file path=ppt/tags/tag144.xml><?xml version="1.0" encoding="utf-8"?>
<p:tagLst xmlns:a="http://schemas.openxmlformats.org/drawingml/2006/main" xmlns:r="http://schemas.openxmlformats.org/officeDocument/2006/relationships" xmlns:p="http://schemas.openxmlformats.org/presentationml/2006/main">
  <p:tag name="NUM" val="29"/>
</p:tagLst>
</file>

<file path=ppt/tags/tag145.xml><?xml version="1.0" encoding="utf-8"?>
<p:tagLst xmlns:a="http://schemas.openxmlformats.org/drawingml/2006/main" xmlns:r="http://schemas.openxmlformats.org/officeDocument/2006/relationships" xmlns:p="http://schemas.openxmlformats.org/presentationml/2006/main">
  <p:tag name="NUM" val="30"/>
</p:tagLst>
</file>

<file path=ppt/tags/tag146.xml><?xml version="1.0" encoding="utf-8"?>
<p:tagLst xmlns:a="http://schemas.openxmlformats.org/drawingml/2006/main" xmlns:r="http://schemas.openxmlformats.org/officeDocument/2006/relationships" xmlns:p="http://schemas.openxmlformats.org/presentationml/2006/main">
  <p:tag name="NUM" val="31"/>
</p:tagLst>
</file>

<file path=ppt/tags/tag147.xml><?xml version="1.0" encoding="utf-8"?>
<p:tagLst xmlns:a="http://schemas.openxmlformats.org/drawingml/2006/main" xmlns:r="http://schemas.openxmlformats.org/officeDocument/2006/relationships" xmlns:p="http://schemas.openxmlformats.org/presentationml/2006/main">
  <p:tag name="NUM" val="32"/>
</p:tagLst>
</file>

<file path=ppt/tags/tag148.xml><?xml version="1.0" encoding="utf-8"?>
<p:tagLst xmlns:a="http://schemas.openxmlformats.org/drawingml/2006/main" xmlns:r="http://schemas.openxmlformats.org/officeDocument/2006/relationships" xmlns:p="http://schemas.openxmlformats.org/presentationml/2006/main">
  <p:tag name="NUM" val="33"/>
</p:tagLst>
</file>

<file path=ppt/tags/tag149.xml><?xml version="1.0" encoding="utf-8"?>
<p:tagLst xmlns:a="http://schemas.openxmlformats.org/drawingml/2006/main" xmlns:r="http://schemas.openxmlformats.org/officeDocument/2006/relationships" xmlns:p="http://schemas.openxmlformats.org/presentationml/2006/main">
  <p:tag name="NUM" val="34"/>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35"/>
</p:tagLst>
</file>

<file path=ppt/tags/tag151.xml><?xml version="1.0" encoding="utf-8"?>
<p:tagLst xmlns:a="http://schemas.openxmlformats.org/drawingml/2006/main" xmlns:r="http://schemas.openxmlformats.org/officeDocument/2006/relationships" xmlns:p="http://schemas.openxmlformats.org/presentationml/2006/main">
  <p:tag name="NUM" val="36"/>
</p:tagLst>
</file>

<file path=ppt/tags/tag152.xml><?xml version="1.0" encoding="utf-8"?>
<p:tagLst xmlns:a="http://schemas.openxmlformats.org/drawingml/2006/main" xmlns:r="http://schemas.openxmlformats.org/officeDocument/2006/relationships" xmlns:p="http://schemas.openxmlformats.org/presentationml/2006/main">
  <p:tag name="NUM" val="37"/>
</p:tagLst>
</file>

<file path=ppt/tags/tag153.xml><?xml version="1.0" encoding="utf-8"?>
<p:tagLst xmlns:a="http://schemas.openxmlformats.org/drawingml/2006/main" xmlns:r="http://schemas.openxmlformats.org/officeDocument/2006/relationships" xmlns:p="http://schemas.openxmlformats.org/presentationml/2006/main">
  <p:tag name="NUM" val="38"/>
</p:tagLst>
</file>

<file path=ppt/tags/tag154.xml><?xml version="1.0" encoding="utf-8"?>
<p:tagLst xmlns:a="http://schemas.openxmlformats.org/drawingml/2006/main" xmlns:r="http://schemas.openxmlformats.org/officeDocument/2006/relationships" xmlns:p="http://schemas.openxmlformats.org/presentationml/2006/main">
  <p:tag name="NUM" val="39"/>
</p:tagLst>
</file>

<file path=ppt/tags/tag155.xml><?xml version="1.0" encoding="utf-8"?>
<p:tagLst xmlns:a="http://schemas.openxmlformats.org/drawingml/2006/main" xmlns:r="http://schemas.openxmlformats.org/officeDocument/2006/relationships" xmlns:p="http://schemas.openxmlformats.org/presentationml/2006/main">
  <p:tag name="NUM" val="40"/>
</p:tagLst>
</file>

<file path=ppt/tags/tag156.xml><?xml version="1.0" encoding="utf-8"?>
<p:tagLst xmlns:a="http://schemas.openxmlformats.org/drawingml/2006/main" xmlns:r="http://schemas.openxmlformats.org/officeDocument/2006/relationships" xmlns:p="http://schemas.openxmlformats.org/presentationml/2006/main">
  <p:tag name="NUM" val="41"/>
</p:tagLst>
</file>

<file path=ppt/tags/tag157.xml><?xml version="1.0" encoding="utf-8"?>
<p:tagLst xmlns:a="http://schemas.openxmlformats.org/drawingml/2006/main" xmlns:r="http://schemas.openxmlformats.org/officeDocument/2006/relationships" xmlns:p="http://schemas.openxmlformats.org/presentationml/2006/main">
  <p:tag name="NUM" val="42"/>
</p:tagLst>
</file>

<file path=ppt/tags/tag158.xml><?xml version="1.0" encoding="utf-8"?>
<p:tagLst xmlns:a="http://schemas.openxmlformats.org/drawingml/2006/main" xmlns:r="http://schemas.openxmlformats.org/officeDocument/2006/relationships" xmlns:p="http://schemas.openxmlformats.org/presentationml/2006/main">
  <p:tag name="NUM" val="43"/>
</p:tagLst>
</file>

<file path=ppt/tags/tag159.xml><?xml version="1.0" encoding="utf-8"?>
<p:tagLst xmlns:a="http://schemas.openxmlformats.org/drawingml/2006/main" xmlns:r="http://schemas.openxmlformats.org/officeDocument/2006/relationships" xmlns:p="http://schemas.openxmlformats.org/presentationml/2006/main">
  <p:tag name="NUM" val="44"/>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45"/>
</p:tagLst>
</file>

<file path=ppt/tags/tag161.xml><?xml version="1.0" encoding="utf-8"?>
<p:tagLst xmlns:a="http://schemas.openxmlformats.org/drawingml/2006/main" xmlns:r="http://schemas.openxmlformats.org/officeDocument/2006/relationships" xmlns:p="http://schemas.openxmlformats.org/presentationml/2006/main">
  <p:tag name="NUM" val="46"/>
</p:tagLst>
</file>

<file path=ppt/tags/tag162.xml><?xml version="1.0" encoding="utf-8"?>
<p:tagLst xmlns:a="http://schemas.openxmlformats.org/drawingml/2006/main" xmlns:r="http://schemas.openxmlformats.org/officeDocument/2006/relationships" xmlns:p="http://schemas.openxmlformats.org/presentationml/2006/main">
  <p:tag name="NUM" val="47"/>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3"/>
</p:tagLst>
</file>

<file path=ppt/tags/tag166.xml><?xml version="1.0" encoding="utf-8"?>
<p:tagLst xmlns:a="http://schemas.openxmlformats.org/drawingml/2006/main" xmlns:r="http://schemas.openxmlformats.org/officeDocument/2006/relationships" xmlns:p="http://schemas.openxmlformats.org/presentationml/2006/main">
  <p:tag name="NUM" val="4"/>
</p:tagLst>
</file>

<file path=ppt/tags/tag167.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5"/>
</p:tagLst>
</file>

<file path=ppt/tags/tag168.xml><?xml version="1.0" encoding="utf-8"?>
<p:tagLst xmlns:a="http://schemas.openxmlformats.org/drawingml/2006/main" xmlns:r="http://schemas.openxmlformats.org/officeDocument/2006/relationships" xmlns:p="http://schemas.openxmlformats.org/presentationml/2006/main">
  <p:tag name="NUM" val="6"/>
</p:tagLst>
</file>

<file path=ppt/tags/tag169.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3"/>
</p:tagLst>
</file>

<file path=ppt/tags/tag173.xml><?xml version="1.0" encoding="utf-8"?>
<p:tagLst xmlns:a="http://schemas.openxmlformats.org/drawingml/2006/main" xmlns:r="http://schemas.openxmlformats.org/officeDocument/2006/relationships" xmlns:p="http://schemas.openxmlformats.org/presentationml/2006/main">
  <p:tag name="NUM" val="4"/>
</p:tagLst>
</file>

<file path=ppt/tags/tag17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5"/>
</p:tagLst>
</file>

<file path=ppt/tags/tag175.xml><?xml version="1.0" encoding="utf-8"?>
<p:tagLst xmlns:a="http://schemas.openxmlformats.org/drawingml/2006/main" xmlns:r="http://schemas.openxmlformats.org/officeDocument/2006/relationships" xmlns:p="http://schemas.openxmlformats.org/presentationml/2006/main">
  <p:tag name="NUM" val="6"/>
</p:tagLst>
</file>

<file path=ppt/tags/tag176.xml><?xml version="1.0" encoding="utf-8"?>
<p:tagLst xmlns:a="http://schemas.openxmlformats.org/drawingml/2006/main" xmlns:r="http://schemas.openxmlformats.org/officeDocument/2006/relationships" xmlns:p="http://schemas.openxmlformats.org/presentationml/2006/main">
  <p:tag name="NUM" val="7"/>
</p:tagLst>
</file>

<file path=ppt/tags/tag177.xml><?xml version="1.0" encoding="utf-8"?>
<p:tagLst xmlns:a="http://schemas.openxmlformats.org/drawingml/2006/main" xmlns:r="http://schemas.openxmlformats.org/officeDocument/2006/relationships" xmlns:p="http://schemas.openxmlformats.org/presentationml/2006/main">
  <p:tag name="NUM" val="8"/>
</p:tagLst>
</file>

<file path=ppt/tags/tag178.xml><?xml version="1.0" encoding="utf-8"?>
<p:tagLst xmlns:a="http://schemas.openxmlformats.org/drawingml/2006/main" xmlns:r="http://schemas.openxmlformats.org/officeDocument/2006/relationships" xmlns:p="http://schemas.openxmlformats.org/presentationml/2006/main">
  <p:tag name="NUM" val="1"/>
</p:tagLst>
</file>

<file path=ppt/tags/tag179.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80.xml><?xml version="1.0" encoding="utf-8"?>
<p:tagLst xmlns:a="http://schemas.openxmlformats.org/drawingml/2006/main" xmlns:r="http://schemas.openxmlformats.org/officeDocument/2006/relationships" xmlns:p="http://schemas.openxmlformats.org/presentationml/2006/main">
  <p:tag name="NUM" val="3"/>
</p:tagLst>
</file>

<file path=ppt/tags/tag18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82.xml><?xml version="1.0" encoding="utf-8"?>
<p:tagLst xmlns:a="http://schemas.openxmlformats.org/drawingml/2006/main" xmlns:r="http://schemas.openxmlformats.org/officeDocument/2006/relationships" xmlns:p="http://schemas.openxmlformats.org/presentationml/2006/main">
  <p:tag name="NUM" val="5"/>
</p:tagLst>
</file>

<file path=ppt/tags/tag183.xml><?xml version="1.0" encoding="utf-8"?>
<p:tagLst xmlns:a="http://schemas.openxmlformats.org/drawingml/2006/main" xmlns:r="http://schemas.openxmlformats.org/officeDocument/2006/relationships" xmlns:p="http://schemas.openxmlformats.org/presentationml/2006/main">
  <p:tag name="NUM" val="6"/>
</p:tagLst>
</file>

<file path=ppt/tags/tag184.xml><?xml version="1.0" encoding="utf-8"?>
<p:tagLst xmlns:a="http://schemas.openxmlformats.org/drawingml/2006/main" xmlns:r="http://schemas.openxmlformats.org/officeDocument/2006/relationships" xmlns:p="http://schemas.openxmlformats.org/presentationml/2006/main">
  <p:tag name="NUM" val="7"/>
</p:tagLst>
</file>

<file path=ppt/tags/tag185.xml><?xml version="1.0" encoding="utf-8"?>
<p:tagLst xmlns:a="http://schemas.openxmlformats.org/drawingml/2006/main" xmlns:r="http://schemas.openxmlformats.org/officeDocument/2006/relationships" xmlns:p="http://schemas.openxmlformats.org/presentationml/2006/main">
  <p:tag name="NUM" val="1"/>
</p:tagLst>
</file>

<file path=ppt/tags/tag186.xml><?xml version="1.0" encoding="utf-8"?>
<p:tagLst xmlns:a="http://schemas.openxmlformats.org/drawingml/2006/main" xmlns:r="http://schemas.openxmlformats.org/officeDocument/2006/relationships" xmlns:p="http://schemas.openxmlformats.org/presentationml/2006/main">
  <p:tag name="NUM" val="2"/>
</p:tagLst>
</file>

<file path=ppt/tags/tag187.xml><?xml version="1.0" encoding="utf-8"?>
<p:tagLst xmlns:a="http://schemas.openxmlformats.org/drawingml/2006/main" xmlns:r="http://schemas.openxmlformats.org/officeDocument/2006/relationships" xmlns:p="http://schemas.openxmlformats.org/presentationml/2006/main">
  <p:tag name="NUM" val="3"/>
</p:tagLst>
</file>

<file path=ppt/tags/tag188.xml><?xml version="1.0" encoding="utf-8"?>
<p:tagLst xmlns:a="http://schemas.openxmlformats.org/drawingml/2006/main" xmlns:r="http://schemas.openxmlformats.org/officeDocument/2006/relationships" xmlns:p="http://schemas.openxmlformats.org/presentationml/2006/main">
  <p:tag name="NUM" val="4"/>
</p:tagLst>
</file>

<file path=ppt/tags/tag189.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190.xml><?xml version="1.0" encoding="utf-8"?>
<p:tagLst xmlns:a="http://schemas.openxmlformats.org/drawingml/2006/main" xmlns:r="http://schemas.openxmlformats.org/officeDocument/2006/relationships" xmlns:p="http://schemas.openxmlformats.org/presentationml/2006/main">
  <p:tag name="NUM" val="6"/>
</p:tagLst>
</file>

<file path=ppt/tags/tag191.xml><?xml version="1.0" encoding="utf-8"?>
<p:tagLst xmlns:a="http://schemas.openxmlformats.org/drawingml/2006/main" xmlns:r="http://schemas.openxmlformats.org/officeDocument/2006/relationships" xmlns:p="http://schemas.openxmlformats.org/presentationml/2006/main">
  <p:tag name="NUM" val="7"/>
</p:tagLst>
</file>

<file path=ppt/tags/tag192.xml><?xml version="1.0" encoding="utf-8"?>
<p:tagLst xmlns:a="http://schemas.openxmlformats.org/drawingml/2006/main" xmlns:r="http://schemas.openxmlformats.org/officeDocument/2006/relationships" xmlns:p="http://schemas.openxmlformats.org/presentationml/2006/main">
  <p:tag name="NUM" val="8"/>
</p:tagLst>
</file>

<file path=ppt/tags/tag193.xml><?xml version="1.0" encoding="utf-8"?>
<p:tagLst xmlns:a="http://schemas.openxmlformats.org/drawingml/2006/main" xmlns:r="http://schemas.openxmlformats.org/officeDocument/2006/relationships" xmlns:p="http://schemas.openxmlformats.org/presentationml/2006/main">
  <p:tag name="NUM" val="9"/>
</p:tagLst>
</file>

<file path=ppt/tags/tag194.xml><?xml version="1.0" encoding="utf-8"?>
<p:tagLst xmlns:a="http://schemas.openxmlformats.org/drawingml/2006/main" xmlns:r="http://schemas.openxmlformats.org/officeDocument/2006/relationships" xmlns:p="http://schemas.openxmlformats.org/presentationml/2006/main">
  <p:tag name="NUM" val="10"/>
</p:tagLst>
</file>

<file path=ppt/tags/tag195.xml><?xml version="1.0" encoding="utf-8"?>
<p:tagLst xmlns:a="http://schemas.openxmlformats.org/drawingml/2006/main" xmlns:r="http://schemas.openxmlformats.org/officeDocument/2006/relationships" xmlns:p="http://schemas.openxmlformats.org/presentationml/2006/main">
  <p:tag name="NUM" val="1"/>
</p:tagLst>
</file>

<file path=ppt/tags/tag196.xml><?xml version="1.0" encoding="utf-8"?>
<p:tagLst xmlns:a="http://schemas.openxmlformats.org/drawingml/2006/main" xmlns:r="http://schemas.openxmlformats.org/officeDocument/2006/relationships" xmlns:p="http://schemas.openxmlformats.org/presentationml/2006/main">
  <p:tag name="NUM" val="2"/>
</p:tagLst>
</file>

<file path=ppt/tags/tag197.xml><?xml version="1.0" encoding="utf-8"?>
<p:tagLst xmlns:a="http://schemas.openxmlformats.org/drawingml/2006/main" xmlns:r="http://schemas.openxmlformats.org/officeDocument/2006/relationships" xmlns:p="http://schemas.openxmlformats.org/presentationml/2006/main">
  <p:tag name="NUM" val="3"/>
</p:tagLst>
</file>

<file path=ppt/tags/tag19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9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00.xml><?xml version="1.0" encoding="utf-8"?>
<p:tagLst xmlns:a="http://schemas.openxmlformats.org/drawingml/2006/main" xmlns:r="http://schemas.openxmlformats.org/officeDocument/2006/relationships" xmlns:p="http://schemas.openxmlformats.org/presentationml/2006/main">
  <p:tag name="NUM" val="6"/>
</p:tagLst>
</file>

<file path=ppt/tags/tag201.xml><?xml version="1.0" encoding="utf-8"?>
<p:tagLst xmlns:a="http://schemas.openxmlformats.org/drawingml/2006/main" xmlns:r="http://schemas.openxmlformats.org/officeDocument/2006/relationships" xmlns:p="http://schemas.openxmlformats.org/presentationml/2006/main">
  <p:tag name="NUM" val="7"/>
</p:tagLst>
</file>

<file path=ppt/tags/tag202.xml><?xml version="1.0" encoding="utf-8"?>
<p:tagLst xmlns:a="http://schemas.openxmlformats.org/drawingml/2006/main" xmlns:r="http://schemas.openxmlformats.org/officeDocument/2006/relationships" xmlns:p="http://schemas.openxmlformats.org/presentationml/2006/main">
  <p:tag name="NUM" val="1"/>
</p:tagLst>
</file>

<file path=ppt/tags/tag20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2"/>
</p:tagLst>
</file>

<file path=ppt/tags/tag204.xml><?xml version="1.0" encoding="utf-8"?>
<p:tagLst xmlns:a="http://schemas.openxmlformats.org/drawingml/2006/main" xmlns:r="http://schemas.openxmlformats.org/officeDocument/2006/relationships" xmlns:p="http://schemas.openxmlformats.org/presentationml/2006/main">
  <p:tag name="NUM" val="3"/>
</p:tagLst>
</file>

<file path=ppt/tags/tag205.xml><?xml version="1.0" encoding="utf-8"?>
<p:tagLst xmlns:a="http://schemas.openxmlformats.org/drawingml/2006/main" xmlns:r="http://schemas.openxmlformats.org/officeDocument/2006/relationships" xmlns:p="http://schemas.openxmlformats.org/presentationml/2006/main">
  <p:tag name="NUM" val="4"/>
</p:tagLst>
</file>

<file path=ppt/tags/tag206.xml><?xml version="1.0" encoding="utf-8"?>
<p:tagLst xmlns:a="http://schemas.openxmlformats.org/drawingml/2006/main" xmlns:r="http://schemas.openxmlformats.org/officeDocument/2006/relationships" xmlns:p="http://schemas.openxmlformats.org/presentationml/2006/main">
  <p:tag name="NUM" val="5"/>
</p:tagLst>
</file>

<file path=ppt/tags/tag207.xml><?xml version="1.0" encoding="utf-8"?>
<p:tagLst xmlns:a="http://schemas.openxmlformats.org/drawingml/2006/main" xmlns:r="http://schemas.openxmlformats.org/officeDocument/2006/relationships" xmlns:p="http://schemas.openxmlformats.org/presentationml/2006/main">
  <p:tag name="NUM" val="6"/>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10.xml><?xml version="1.0" encoding="utf-8"?>
<p:tagLst xmlns:a="http://schemas.openxmlformats.org/drawingml/2006/main" xmlns:r="http://schemas.openxmlformats.org/officeDocument/2006/relationships" xmlns:p="http://schemas.openxmlformats.org/presentationml/2006/main">
  <p:tag name="NUM" val="3"/>
</p:tagLst>
</file>

<file path=ppt/tags/tag21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212.xml><?xml version="1.0" encoding="utf-8"?>
<p:tagLst xmlns:a="http://schemas.openxmlformats.org/drawingml/2006/main" xmlns:r="http://schemas.openxmlformats.org/officeDocument/2006/relationships" xmlns:p="http://schemas.openxmlformats.org/presentationml/2006/main">
  <p:tag name="NUM" val="5"/>
</p:tagLst>
</file>

<file path=ppt/tags/tag213.xml><?xml version="1.0" encoding="utf-8"?>
<p:tagLst xmlns:a="http://schemas.openxmlformats.org/drawingml/2006/main" xmlns:r="http://schemas.openxmlformats.org/officeDocument/2006/relationships" xmlns:p="http://schemas.openxmlformats.org/presentationml/2006/main">
  <p:tag name="NUM" val="6"/>
</p:tagLst>
</file>

<file path=ppt/tags/tag214.xml><?xml version="1.0" encoding="utf-8"?>
<p:tagLst xmlns:a="http://schemas.openxmlformats.org/drawingml/2006/main" xmlns:r="http://schemas.openxmlformats.org/officeDocument/2006/relationships" xmlns:p="http://schemas.openxmlformats.org/presentationml/2006/main">
  <p:tag name="NUM" val="7"/>
</p:tagLst>
</file>

<file path=ppt/tags/tag215.xml><?xml version="1.0" encoding="utf-8"?>
<p:tagLst xmlns:a="http://schemas.openxmlformats.org/drawingml/2006/main" xmlns:r="http://schemas.openxmlformats.org/officeDocument/2006/relationships" xmlns:p="http://schemas.openxmlformats.org/presentationml/2006/main">
  <p:tag name="NUM" val="1"/>
</p:tagLst>
</file>

<file path=ppt/tags/tag216.xml><?xml version="1.0" encoding="utf-8"?>
<p:tagLst xmlns:a="http://schemas.openxmlformats.org/drawingml/2006/main" xmlns:r="http://schemas.openxmlformats.org/officeDocument/2006/relationships" xmlns:p="http://schemas.openxmlformats.org/presentationml/2006/main">
  <p:tag name="NUM" val="2"/>
</p:tagLst>
</file>

<file path=ppt/tags/tag217.xml><?xml version="1.0" encoding="utf-8"?>
<p:tagLst xmlns:a="http://schemas.openxmlformats.org/drawingml/2006/main" xmlns:r="http://schemas.openxmlformats.org/officeDocument/2006/relationships" xmlns:p="http://schemas.openxmlformats.org/presentationml/2006/main">
  <p:tag name="NUM" val="3"/>
</p:tagLst>
</file>

<file path=ppt/tags/tag21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219.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20.xml><?xml version="1.0" encoding="utf-8"?>
<p:tagLst xmlns:a="http://schemas.openxmlformats.org/drawingml/2006/main" xmlns:r="http://schemas.openxmlformats.org/officeDocument/2006/relationships" xmlns:p="http://schemas.openxmlformats.org/presentationml/2006/main">
  <p:tag name="NUM" val="6"/>
</p:tagLst>
</file>

<file path=ppt/tags/tag221.xml><?xml version="1.0" encoding="utf-8"?>
<p:tagLst xmlns:a="http://schemas.openxmlformats.org/drawingml/2006/main" xmlns:r="http://schemas.openxmlformats.org/officeDocument/2006/relationships" xmlns:p="http://schemas.openxmlformats.org/presentationml/2006/main">
  <p:tag name="NUM" val="7"/>
</p:tagLst>
</file>

<file path=ppt/tags/tag222.xml><?xml version="1.0" encoding="utf-8"?>
<p:tagLst xmlns:a="http://schemas.openxmlformats.org/drawingml/2006/main" xmlns:r="http://schemas.openxmlformats.org/officeDocument/2006/relationships" xmlns:p="http://schemas.openxmlformats.org/presentationml/2006/main">
  <p:tag name="NUM" val="1"/>
</p:tagLst>
</file>

<file path=ppt/tags/tag223.xml><?xml version="1.0" encoding="utf-8"?>
<p:tagLst xmlns:a="http://schemas.openxmlformats.org/drawingml/2006/main" xmlns:r="http://schemas.openxmlformats.org/officeDocument/2006/relationships" xmlns:p="http://schemas.openxmlformats.org/presentationml/2006/main">
  <p:tag name="NUM" val="2"/>
</p:tagLst>
</file>

<file path=ppt/tags/tag22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225.xml><?xml version="1.0" encoding="utf-8"?>
<p:tagLst xmlns:a="http://schemas.openxmlformats.org/drawingml/2006/main" xmlns:r="http://schemas.openxmlformats.org/officeDocument/2006/relationships" xmlns:p="http://schemas.openxmlformats.org/presentationml/2006/main">
  <p:tag name="NUM" val="5"/>
</p:tagLst>
</file>

<file path=ppt/tags/tag226.xml><?xml version="1.0" encoding="utf-8"?>
<p:tagLst xmlns:a="http://schemas.openxmlformats.org/drawingml/2006/main" xmlns:r="http://schemas.openxmlformats.org/officeDocument/2006/relationships" xmlns:p="http://schemas.openxmlformats.org/presentationml/2006/main">
  <p:tag name="NUM" val="6"/>
</p:tagLst>
</file>

<file path=ppt/tags/tag227.xml><?xml version="1.0" encoding="utf-8"?>
<p:tagLst xmlns:a="http://schemas.openxmlformats.org/drawingml/2006/main" xmlns:r="http://schemas.openxmlformats.org/officeDocument/2006/relationships" xmlns:p="http://schemas.openxmlformats.org/presentationml/2006/main">
  <p:tag name="NUM" val="7"/>
</p:tagLst>
</file>

<file path=ppt/tags/tag228.xml><?xml version="1.0" encoding="utf-8"?>
<p:tagLst xmlns:a="http://schemas.openxmlformats.org/drawingml/2006/main" xmlns:r="http://schemas.openxmlformats.org/officeDocument/2006/relationships" xmlns:p="http://schemas.openxmlformats.org/presentationml/2006/main">
  <p:tag name="NUM" val="1"/>
</p:tagLst>
</file>

<file path=ppt/tags/tag229.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3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231.xml><?xml version="1.0" encoding="utf-8"?>
<p:tagLst xmlns:a="http://schemas.openxmlformats.org/drawingml/2006/main" xmlns:r="http://schemas.openxmlformats.org/officeDocument/2006/relationships" xmlns:p="http://schemas.openxmlformats.org/presentationml/2006/main">
  <p:tag name="NUM" val="4"/>
</p:tagLst>
</file>

<file path=ppt/tags/tag232.xml><?xml version="1.0" encoding="utf-8"?>
<p:tagLst xmlns:a="http://schemas.openxmlformats.org/drawingml/2006/main" xmlns:r="http://schemas.openxmlformats.org/officeDocument/2006/relationships" xmlns:p="http://schemas.openxmlformats.org/presentationml/2006/main">
  <p:tag name="NUM" val="5"/>
</p:tagLst>
</file>

<file path=ppt/tags/tag233.xml><?xml version="1.0" encoding="utf-8"?>
<p:tagLst xmlns:a="http://schemas.openxmlformats.org/drawingml/2006/main" xmlns:r="http://schemas.openxmlformats.org/officeDocument/2006/relationships" xmlns:p="http://schemas.openxmlformats.org/presentationml/2006/main">
  <p:tag name="NUM" val="6"/>
</p:tagLst>
</file>

<file path=ppt/tags/tag234.xml><?xml version="1.0" encoding="utf-8"?>
<p:tagLst xmlns:a="http://schemas.openxmlformats.org/drawingml/2006/main" xmlns:r="http://schemas.openxmlformats.org/officeDocument/2006/relationships" xmlns:p="http://schemas.openxmlformats.org/presentationml/2006/main">
  <p:tag name="NUM" val="3"/>
</p:tagLst>
</file>

<file path=ppt/tags/tag235.xml><?xml version="1.0" encoding="utf-8"?>
<p:tagLst xmlns:a="http://schemas.openxmlformats.org/drawingml/2006/main" xmlns:r="http://schemas.openxmlformats.org/officeDocument/2006/relationships" xmlns:p="http://schemas.openxmlformats.org/presentationml/2006/main">
  <p:tag name="NUM" val="1"/>
</p:tagLst>
</file>

<file path=ppt/tags/tag236.xml><?xml version="1.0" encoding="utf-8"?>
<p:tagLst xmlns:a="http://schemas.openxmlformats.org/drawingml/2006/main" xmlns:r="http://schemas.openxmlformats.org/officeDocument/2006/relationships" xmlns:p="http://schemas.openxmlformats.org/presentationml/2006/main">
  <p:tag name="NUM" val="2"/>
</p:tagLst>
</file>

<file path=ppt/tags/tag237.xml><?xml version="1.0" encoding="utf-8"?>
<p:tagLst xmlns:a="http://schemas.openxmlformats.org/drawingml/2006/main" xmlns:r="http://schemas.openxmlformats.org/officeDocument/2006/relationships" xmlns:p="http://schemas.openxmlformats.org/presentationml/2006/main">
  <p:tag name="NUM" val="3"/>
</p:tagLst>
</file>

<file path=ppt/tags/tag23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239.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40.xml><?xml version="1.0" encoding="utf-8"?>
<p:tagLst xmlns:a="http://schemas.openxmlformats.org/drawingml/2006/main" xmlns:r="http://schemas.openxmlformats.org/officeDocument/2006/relationships" xmlns:p="http://schemas.openxmlformats.org/presentationml/2006/main">
  <p:tag name="NUM" val="6"/>
</p:tagLst>
</file>

<file path=ppt/tags/tag241.xml><?xml version="1.0" encoding="utf-8"?>
<p:tagLst xmlns:a="http://schemas.openxmlformats.org/drawingml/2006/main" xmlns:r="http://schemas.openxmlformats.org/officeDocument/2006/relationships" xmlns:p="http://schemas.openxmlformats.org/presentationml/2006/main">
  <p:tag name="NUM" val="7"/>
</p:tagLst>
</file>

<file path=ppt/tags/tag242.xml><?xml version="1.0" encoding="utf-8"?>
<p:tagLst xmlns:a="http://schemas.openxmlformats.org/drawingml/2006/main" xmlns:r="http://schemas.openxmlformats.org/officeDocument/2006/relationships" xmlns:p="http://schemas.openxmlformats.org/presentationml/2006/main">
  <p:tag name="NUM" val="8"/>
</p:tagLst>
</file>

<file path=ppt/tags/tag243.xml><?xml version="1.0" encoding="utf-8"?>
<p:tagLst xmlns:a="http://schemas.openxmlformats.org/drawingml/2006/main" xmlns:r="http://schemas.openxmlformats.org/officeDocument/2006/relationships" xmlns:p="http://schemas.openxmlformats.org/presentationml/2006/main">
  <p:tag name="NUM" val="1"/>
</p:tagLst>
</file>

<file path=ppt/tags/tag244.xml><?xml version="1.0" encoding="utf-8"?>
<p:tagLst xmlns:a="http://schemas.openxmlformats.org/drawingml/2006/main" xmlns:r="http://schemas.openxmlformats.org/officeDocument/2006/relationships" xmlns:p="http://schemas.openxmlformats.org/presentationml/2006/main">
  <p:tag name="NUM" val="2"/>
</p:tagLst>
</file>

<file path=ppt/tags/tag24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246.xml><?xml version="1.0" encoding="utf-8"?>
<p:tagLst xmlns:a="http://schemas.openxmlformats.org/drawingml/2006/main" xmlns:r="http://schemas.openxmlformats.org/officeDocument/2006/relationships" xmlns:p="http://schemas.openxmlformats.org/presentationml/2006/main">
  <p:tag name="NUM" val="4"/>
</p:tagLst>
</file>

<file path=ppt/tags/tag247.xml><?xml version="1.0" encoding="utf-8"?>
<p:tagLst xmlns:a="http://schemas.openxmlformats.org/drawingml/2006/main" xmlns:r="http://schemas.openxmlformats.org/officeDocument/2006/relationships" xmlns:p="http://schemas.openxmlformats.org/presentationml/2006/main">
  <p:tag name="NUM" val="5"/>
</p:tagLst>
</file>

<file path=ppt/tags/tag248.xml><?xml version="1.0" encoding="utf-8"?>
<p:tagLst xmlns:a="http://schemas.openxmlformats.org/drawingml/2006/main" xmlns:r="http://schemas.openxmlformats.org/officeDocument/2006/relationships" xmlns:p="http://schemas.openxmlformats.org/presentationml/2006/main">
  <p:tag name="NUM" val="6"/>
</p:tagLst>
</file>

<file path=ppt/tags/tag249.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9"/>
</p:tagLst>
</file>

<file path=ppt/tags/tag250.xml><?xml version="1.0" encoding="utf-8"?>
<p:tagLst xmlns:a="http://schemas.openxmlformats.org/drawingml/2006/main" xmlns:r="http://schemas.openxmlformats.org/officeDocument/2006/relationships" xmlns:p="http://schemas.openxmlformats.org/presentationml/2006/main">
  <p:tag name="NUM" val="2"/>
</p:tagLst>
</file>

<file path=ppt/tags/tag251.xml><?xml version="1.0" encoding="utf-8"?>
<p:tagLst xmlns:a="http://schemas.openxmlformats.org/drawingml/2006/main" xmlns:r="http://schemas.openxmlformats.org/officeDocument/2006/relationships" xmlns:p="http://schemas.openxmlformats.org/presentationml/2006/main">
  <p:tag name="NUM" val="3"/>
</p:tagLst>
</file>

<file path=ppt/tags/tag25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4"/>
</p:tagLst>
</file>

<file path=ppt/tags/tag253.xml><?xml version="1.0" encoding="utf-8"?>
<p:tagLst xmlns:a="http://schemas.openxmlformats.org/drawingml/2006/main" xmlns:r="http://schemas.openxmlformats.org/officeDocument/2006/relationships" xmlns:p="http://schemas.openxmlformats.org/presentationml/2006/main">
  <p:tag name="NUM" val="1"/>
</p:tagLst>
</file>

<file path=ppt/tags/tag254.xml><?xml version="1.0" encoding="utf-8"?>
<p:tagLst xmlns:a="http://schemas.openxmlformats.org/drawingml/2006/main" xmlns:r="http://schemas.openxmlformats.org/officeDocument/2006/relationships" xmlns:p="http://schemas.openxmlformats.org/presentationml/2006/main">
  <p:tag name="NUM" val="2"/>
</p:tagLst>
</file>

<file path=ppt/tags/tag255.xml><?xml version="1.0" encoding="utf-8"?>
<p:tagLst xmlns:a="http://schemas.openxmlformats.org/drawingml/2006/main" xmlns:r="http://schemas.openxmlformats.org/officeDocument/2006/relationships" xmlns:p="http://schemas.openxmlformats.org/presentationml/2006/main">
  <p:tag name="NUM" val="3"/>
</p:tagLst>
</file>

<file path=ppt/tags/tag256.xml><?xml version="1.0" encoding="utf-8"?>
<p:tagLst xmlns:a="http://schemas.openxmlformats.org/drawingml/2006/main" xmlns:r="http://schemas.openxmlformats.org/officeDocument/2006/relationships" xmlns:p="http://schemas.openxmlformats.org/presentationml/2006/main">
  <p:tag name="NUM" val="4"/>
</p:tagLst>
</file>

<file path=ppt/tags/tag257.xml><?xml version="1.0" encoding="utf-8"?>
<p:tagLst xmlns:a="http://schemas.openxmlformats.org/drawingml/2006/main" xmlns:r="http://schemas.openxmlformats.org/officeDocument/2006/relationships" xmlns:p="http://schemas.openxmlformats.org/presentationml/2006/main">
  <p:tag name="NUM" val="5"/>
</p:tagLst>
</file>

<file path=ppt/tags/tag258.xml><?xml version="1.0" encoding="utf-8"?>
<p:tagLst xmlns:a="http://schemas.openxmlformats.org/drawingml/2006/main" xmlns:r="http://schemas.openxmlformats.org/officeDocument/2006/relationships" xmlns:p="http://schemas.openxmlformats.org/presentationml/2006/main">
  <p:tag name="NUM" val="6"/>
</p:tagLst>
</file>

<file path=ppt/tags/tag259.xml><?xml version="1.0" encoding="utf-8"?>
<p:tagLst xmlns:a="http://schemas.openxmlformats.org/drawingml/2006/main" xmlns:r="http://schemas.openxmlformats.org/officeDocument/2006/relationships" xmlns:p="http://schemas.openxmlformats.org/presentationml/2006/main">
  <p:tag name="NUM" val="7"/>
</p:tagLst>
</file>

<file path=ppt/tags/tag26.xml><?xml version="1.0" encoding="utf-8"?>
<p:tagLst xmlns:a="http://schemas.openxmlformats.org/drawingml/2006/main" xmlns:r="http://schemas.openxmlformats.org/officeDocument/2006/relationships" xmlns:p="http://schemas.openxmlformats.org/presentationml/2006/main">
  <p:tag name="NUM" val="10"/>
</p:tagLst>
</file>

<file path=ppt/tags/tag260.xml><?xml version="1.0" encoding="utf-8"?>
<p:tagLst xmlns:a="http://schemas.openxmlformats.org/drawingml/2006/main" xmlns:r="http://schemas.openxmlformats.org/officeDocument/2006/relationships" xmlns:p="http://schemas.openxmlformats.org/presentationml/2006/main">
  <p:tag name="NUM" val="8"/>
</p:tagLst>
</file>

<file path=ppt/tags/tag261.xml><?xml version="1.0" encoding="utf-8"?>
<p:tagLst xmlns:a="http://schemas.openxmlformats.org/drawingml/2006/main" xmlns:r="http://schemas.openxmlformats.org/officeDocument/2006/relationships" xmlns:p="http://schemas.openxmlformats.org/presentationml/2006/main">
  <p:tag name="NUM" val="9"/>
</p:tagLst>
</file>

<file path=ppt/tags/tag262.xml><?xml version="1.0" encoding="utf-8"?>
<p:tagLst xmlns:a="http://schemas.openxmlformats.org/drawingml/2006/main" xmlns:r="http://schemas.openxmlformats.org/officeDocument/2006/relationships" xmlns:p="http://schemas.openxmlformats.org/presentationml/2006/main">
  <p:tag name="NUM" val="10"/>
</p:tagLst>
</file>

<file path=ppt/tags/tag27.xml><?xml version="1.0" encoding="utf-8"?>
<p:tagLst xmlns:a="http://schemas.openxmlformats.org/drawingml/2006/main" xmlns:r="http://schemas.openxmlformats.org/officeDocument/2006/relationships" xmlns:p="http://schemas.openxmlformats.org/presentationml/2006/main">
  <p:tag name="NUM" val="11"/>
</p:tagLst>
</file>

<file path=ppt/tags/tag28.xml><?xml version="1.0" encoding="utf-8"?>
<p:tagLst xmlns:a="http://schemas.openxmlformats.org/drawingml/2006/main" xmlns:r="http://schemas.openxmlformats.org/officeDocument/2006/relationships" xmlns:p="http://schemas.openxmlformats.org/presentationml/2006/main">
  <p:tag name="NUM" val="12"/>
</p:tagLst>
</file>

<file path=ppt/tags/tag29.xml><?xml version="1.0" encoding="utf-8"?>
<p:tagLst xmlns:a="http://schemas.openxmlformats.org/drawingml/2006/main" xmlns:r="http://schemas.openxmlformats.org/officeDocument/2006/relationships" xmlns:p="http://schemas.openxmlformats.org/presentationml/2006/main">
  <p:tag name="NUM" val="1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9"/>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8"/>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9"/>
</p:tagLst>
</file>

<file path=ppt/tags/tag41.xml><?xml version="1.0" encoding="utf-8"?>
<p:tagLst xmlns:a="http://schemas.openxmlformats.org/drawingml/2006/main" xmlns:r="http://schemas.openxmlformats.org/officeDocument/2006/relationships" xmlns:p="http://schemas.openxmlformats.org/presentationml/2006/main">
  <p:tag name="NUM" val="10"/>
</p:tagLst>
</file>

<file path=ppt/tags/tag42.xml><?xml version="1.0" encoding="utf-8"?>
<p:tagLst xmlns:a="http://schemas.openxmlformats.org/drawingml/2006/main" xmlns:r="http://schemas.openxmlformats.org/officeDocument/2006/relationships" xmlns:p="http://schemas.openxmlformats.org/presentationml/2006/main">
  <p:tag name="NUM" val="11"/>
</p:tagLst>
</file>

<file path=ppt/tags/tag43.xml><?xml version="1.0" encoding="utf-8"?>
<p:tagLst xmlns:a="http://schemas.openxmlformats.org/drawingml/2006/main" xmlns:r="http://schemas.openxmlformats.org/officeDocument/2006/relationships" xmlns:p="http://schemas.openxmlformats.org/presentationml/2006/main">
  <p:tag name="NUM" val="12"/>
</p:tagLst>
</file>

<file path=ppt/tags/tag44.xml><?xml version="1.0" encoding="utf-8"?>
<p:tagLst xmlns:a="http://schemas.openxmlformats.org/drawingml/2006/main" xmlns:r="http://schemas.openxmlformats.org/officeDocument/2006/relationships" xmlns:p="http://schemas.openxmlformats.org/presentationml/2006/main">
  <p:tag name="NUM" val="1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8"/>
</p:tagLst>
</file>

<file path=ppt/tags/tag53.xml><?xml version="1.0" encoding="utf-8"?>
<p:tagLst xmlns:a="http://schemas.openxmlformats.org/drawingml/2006/main" xmlns:r="http://schemas.openxmlformats.org/officeDocument/2006/relationships" xmlns:p="http://schemas.openxmlformats.org/presentationml/2006/main">
  <p:tag name="NUM" val="9"/>
</p:tagLst>
</file>

<file path=ppt/tags/tag54.xml><?xml version="1.0" encoding="utf-8"?>
<p:tagLst xmlns:a="http://schemas.openxmlformats.org/drawingml/2006/main" xmlns:r="http://schemas.openxmlformats.org/officeDocument/2006/relationships" xmlns:p="http://schemas.openxmlformats.org/presentationml/2006/main">
  <p:tag name="NUM" val="10"/>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6"/>
</p:tagLst>
</file>

<file path=ppt/tags/tag67.xml><?xml version="1.0" encoding="utf-8"?>
<p:tagLst xmlns:a="http://schemas.openxmlformats.org/drawingml/2006/main" xmlns:r="http://schemas.openxmlformats.org/officeDocument/2006/relationships" xmlns:p="http://schemas.openxmlformats.org/presentationml/2006/main">
  <p:tag name="NUM" val="7"/>
</p:tagLst>
</file>

<file path=ppt/tags/tag68.xml><?xml version="1.0" encoding="utf-8"?>
<p:tagLst xmlns:a="http://schemas.openxmlformats.org/drawingml/2006/main" xmlns:r="http://schemas.openxmlformats.org/officeDocument/2006/relationships" xmlns:p="http://schemas.openxmlformats.org/presentationml/2006/main">
  <p:tag name="NUM" val="8"/>
</p:tagLst>
</file>

<file path=ppt/tags/tag69.xml><?xml version="1.0" encoding="utf-8"?>
<p:tagLst xmlns:a="http://schemas.openxmlformats.org/drawingml/2006/main" xmlns:r="http://schemas.openxmlformats.org/officeDocument/2006/relationships" xmlns:p="http://schemas.openxmlformats.org/presentationml/2006/main">
  <p:tag name="NUM" val="9"/>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10"/>
</p:tagLst>
</file>

<file path=ppt/tags/tag71.xml><?xml version="1.0" encoding="utf-8"?>
<p:tagLst xmlns:a="http://schemas.openxmlformats.org/drawingml/2006/main" xmlns:r="http://schemas.openxmlformats.org/officeDocument/2006/relationships" xmlns:p="http://schemas.openxmlformats.org/presentationml/2006/main">
  <p:tag name="NUM" val="11"/>
</p:tagLst>
</file>

<file path=ppt/tags/tag72.xml><?xml version="1.0" encoding="utf-8"?>
<p:tagLst xmlns:a="http://schemas.openxmlformats.org/drawingml/2006/main" xmlns:r="http://schemas.openxmlformats.org/officeDocument/2006/relationships" xmlns:p="http://schemas.openxmlformats.org/presentationml/2006/main">
  <p:tag name="NUM" val="12"/>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4"/>
</p:tagLst>
</file>

<file path=ppt/tags/tag77.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5"/>
</p:tagLst>
</file>

<file path=ppt/tags/tag7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6"/>
</p:tagLst>
</file>

<file path=ppt/tags/tag7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7"/>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7"/>
</p:tagLst>
</file>

<file path=ppt/tags/tag8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3"/>
</p:tagLst>
</file>

<file path=ppt/tags/tag86.xml><?xml version="1.0" encoding="utf-8"?>
<p:tagLst xmlns:a="http://schemas.openxmlformats.org/drawingml/2006/main" xmlns:r="http://schemas.openxmlformats.org/officeDocument/2006/relationships" xmlns:p="http://schemas.openxmlformats.org/presentationml/2006/main">
  <p:tag name="NUM" val="14"/>
</p:tagLst>
</file>

<file path=ppt/tags/tag87.xml><?xml version="1.0" encoding="utf-8"?>
<p:tagLst xmlns:a="http://schemas.openxmlformats.org/drawingml/2006/main" xmlns:r="http://schemas.openxmlformats.org/officeDocument/2006/relationships" xmlns:p="http://schemas.openxmlformats.org/presentationml/2006/main">
  <p:tag name="NUM" val="15"/>
</p:tagLst>
</file>

<file path=ppt/tags/tag88.xml><?xml version="1.0" encoding="utf-8"?>
<p:tagLst xmlns:a="http://schemas.openxmlformats.org/drawingml/2006/main" xmlns:r="http://schemas.openxmlformats.org/officeDocument/2006/relationships" xmlns:p="http://schemas.openxmlformats.org/presentationml/2006/main">
  <p:tag name="NUM" val="16"/>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8"/>
</p:tagLst>
</file>

<file path=ppt/tags/tag9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7"/>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9"/>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9929</TotalTime>
  <Words>3375</Words>
  <Application>Microsoft Office PowerPoint</Application>
  <PresentationFormat>On-screen Show (4:3)</PresentationFormat>
  <Paragraphs>544</Paragraphs>
  <Slides>27</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맑은 고딕</vt:lpstr>
      <vt:lpstr>Aharoni</vt:lpstr>
      <vt:lpstr>Arial</vt:lpstr>
      <vt:lpstr>Arial</vt:lpstr>
      <vt:lpstr>Calibri</vt:lpstr>
      <vt:lpstr>Comic Sans MS</vt:lpstr>
      <vt:lpstr>Wingdings</vt:lpstr>
      <vt:lpstr>Wingdings 2</vt:lpstr>
      <vt:lpstr>Office Theme</vt:lpstr>
      <vt:lpstr>Conseil d’examen de l’architecture intégrée (CEAI) du gouvernement du Canada (CEAI du GC)</vt:lpstr>
      <vt:lpstr>Table des matières</vt:lpstr>
      <vt:lpstr>À quel moment se présenter au CEAI GC?</vt:lpstr>
      <vt:lpstr>Finalité de la séance du CEAI du GC</vt:lpstr>
      <vt:lpstr>Demande – Contexte</vt:lpstr>
      <vt:lpstr>Architecture de l’état actuel – DIAGRAMME</vt:lpstr>
      <vt:lpstr>Architecture de l’état cible – DIAGRAMME</vt:lpstr>
      <vt:lpstr>Demande – Renseignements détaillés</vt:lpstr>
      <vt:lpstr>Gouvernance</vt:lpstr>
      <vt:lpstr>Risques et stratégies d’atténuation</vt:lpstr>
      <vt:lpstr>Critères pour une présentation au CEAI</vt:lpstr>
      <vt:lpstr>Renseignements sur la solution de l’informatique en nuage</vt:lpstr>
      <vt:lpstr>PowerPoint Presentation</vt:lpstr>
      <vt:lpstr>Conformité aux normes numériques du GC</vt:lpstr>
      <vt:lpstr>Conformité aux normes numériques du GC</vt:lpstr>
      <vt:lpstr>Conformité aux normes numériques du GC</vt:lpstr>
      <vt:lpstr>PowerPoint Presentation</vt:lpstr>
      <vt:lpstr>Conformité des activités  Normes architecturales du GC</vt:lpstr>
      <vt:lpstr>PowerPoint Presentation</vt:lpstr>
      <vt:lpstr>Conformité de l’INFORMATION  Normes architecturales du GC</vt:lpstr>
      <vt:lpstr>Conformité de l’INFORMATION Normes architecturales du GC</vt:lpstr>
      <vt:lpstr>Conformité des APPLICATIONS Normes architecturales du GC</vt:lpstr>
      <vt:lpstr>Conformité des APPLICATIONS Normes architecturales du GC</vt:lpstr>
      <vt:lpstr>Conformité des TECHNOLOGIES Normes architecturales du GC</vt:lpstr>
      <vt:lpstr>Conformité de la SÉCURITÉ et de la PROTECTION DES RENSEIGNEMENTS PERSONNELS  Normes architecturales du GC</vt:lpstr>
      <vt:lpstr>PowerPoint Presentation</vt:lpstr>
      <vt:lpstr>Demande d’exemption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Nurlaila, Gita</cp:lastModifiedBy>
  <cp:revision>369</cp:revision>
  <cp:lastPrinted>2018-10-26T13:30:00Z</cp:lastPrinted>
  <dcterms:created xsi:type="dcterms:W3CDTF">2015-11-06T15:38:40Z</dcterms:created>
  <dcterms:modified xsi:type="dcterms:W3CDTF">2019-02-06T16:23:44Z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7eb0cd7d-53b9-4230-9e1f-1eaa7f875552</vt:lpwstr>
  </property>
</Properties>
</file>