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3"/>
  </p:notesMasterIdLst>
  <p:handoutMasterIdLst>
    <p:handoutMasterId r:id="rId34"/>
  </p:handoutMasterIdLst>
  <p:sldIdLst>
    <p:sldId id="524" r:id="rId2"/>
    <p:sldId id="537" r:id="rId3"/>
    <p:sldId id="525" r:id="rId4"/>
    <p:sldId id="526" r:id="rId5"/>
    <p:sldId id="323" r:id="rId6"/>
    <p:sldId id="342" r:id="rId7"/>
    <p:sldId id="536" r:id="rId8"/>
    <p:sldId id="331" r:id="rId9"/>
    <p:sldId id="366" r:id="rId10"/>
    <p:sldId id="318" r:id="rId11"/>
    <p:sldId id="304" r:id="rId12"/>
    <p:sldId id="520" r:id="rId13"/>
    <p:sldId id="521" r:id="rId14"/>
    <p:sldId id="336" r:id="rId15"/>
    <p:sldId id="328" r:id="rId16"/>
    <p:sldId id="305" r:id="rId17"/>
    <p:sldId id="324" r:id="rId18"/>
    <p:sldId id="327" r:id="rId19"/>
    <p:sldId id="306" r:id="rId20"/>
    <p:sldId id="319" r:id="rId21"/>
    <p:sldId id="315" r:id="rId22"/>
    <p:sldId id="322" r:id="rId23"/>
    <p:sldId id="339" r:id="rId24"/>
    <p:sldId id="522" r:id="rId25"/>
    <p:sldId id="367" r:id="rId26"/>
    <p:sldId id="535" r:id="rId27"/>
    <p:sldId id="338" r:id="rId28"/>
    <p:sldId id="527" r:id="rId29"/>
    <p:sldId id="528" r:id="rId30"/>
    <p:sldId id="530" r:id="rId31"/>
    <p:sldId id="529" r:id="rId32"/>
  </p:sldIdLst>
  <p:sldSz cx="9144000" cy="6858000" type="screen4x3"/>
  <p:notesSz cx="7023100" cy="93091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56893" autoAdjust="0"/>
  </p:normalViewPr>
  <p:slideViewPr>
    <p:cSldViewPr snapToObjects="1" showGuides="1">
      <p:cViewPr varScale="1">
        <p:scale>
          <a:sx n="112" d="100"/>
          <a:sy n="112" d="100"/>
        </p:scale>
        <p:origin x="250" y="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4/16/2024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4/16/2024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ElishaGoldsteinPhD/video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lishagoldstein.com/videos/sitting-with-awareness-of-thoughts/%E2%80%8B"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2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a</a:t>
            </a:r>
            <a:r>
              <a:rPr lang="en-CA" sz="1200" i="0" kern="1200" noProof="0" dirty="0">
                <a:solidFill>
                  <a:schemeClr val="tx1"/>
                </a:solidFill>
                <a:effectLst/>
                <a:latin typeface="+mn-lt"/>
                <a:ea typeface="+mn-ea"/>
                <a:cs typeface="+mn-cs"/>
              </a:rPr>
              <a:t>s this program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Veuillez noter qu'il existe une offre française habituellement livrée à l'automne, le programme étant dispensée en anglais, n'hésitez pas à vous exprimer dans la langue officielle de votre choix.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Having put the miscellaneous away, let’s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 my name is ________, and along with my colleagues I’m a volunteer facilitator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Keep in mind, 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If you have the option to log off from your VPN, do so as to have a better experience</a:t>
            </a:r>
          </a:p>
          <a:p>
            <a:endParaRPr lang="en-CA" noProof="0" dirty="0"/>
          </a:p>
          <a:p>
            <a:r>
              <a:rPr lang="en-CA" noProof="0" dirty="0"/>
              <a:t>The 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0" kern="1200" noProof="0" dirty="0">
                <a:solidFill>
                  <a:schemeClr val="tx1"/>
                </a:solidFill>
                <a:effectLst/>
                <a:latin typeface="+mn-lt"/>
                <a:ea typeface="+mn-ea"/>
                <a:cs typeface="+mn-cs"/>
              </a:rPr>
              <a:t>(Show the CC slide and stop sharing)</a:t>
            </a:r>
            <a:endParaRPr lang="en-US" dirty="0"/>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indent="0">
              <a:buNone/>
            </a:pPr>
            <a:r>
              <a:rPr lang="fr-CA"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We’d</a:t>
            </a:r>
            <a:r>
              <a:rPr lang="fr-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like to re-state the goal of </a:t>
            </a:r>
            <a:r>
              <a:rPr lang="fr-CA"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this</a:t>
            </a:r>
            <a:r>
              <a:rPr lang="fr-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8-weeks program </a:t>
            </a:r>
            <a:r>
              <a:rPr lang="en-US" sz="18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the participant’s self-awareness, and we do that by </a:t>
            </a:r>
            <a:r>
              <a:rPr lang="en-US" sz="1800" dirty="0">
                <a:solidFill>
                  <a:schemeClr val="accent1">
                    <a:lumMod val="75000"/>
                  </a:schemeClr>
                </a:solidFill>
                <a:latin typeface="Calibri" panose="020F0502020204030204" pitchFamily="34" charset="0"/>
                <a:cs typeface="Times New Roman" panose="02020603050405020304" pitchFamily="18" charset="0"/>
              </a:rPr>
              <a:t>developing the following key skills: </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Focus</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Clarity</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Creativity</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18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 lucky for us, it has a positive impact on well-being and resiliency.</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27006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Leanne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fr-CA" sz="1200" b="1" dirty="0"/>
              <a:t>:</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endParaRPr lang="fr-CA" b="0" dirty="0"/>
          </a:p>
          <a:p>
            <a:r>
              <a:rPr lang="fr-CA" b="0" dirty="0" err="1"/>
              <a:t>Throughout</a:t>
            </a:r>
            <a:r>
              <a:rPr lang="fr-CA" b="0" dirty="0"/>
              <a:t>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r>
              <a:rPr lang="fr-CA" b="0" dirty="0"/>
              <a:t>(click on </a:t>
            </a:r>
            <a:r>
              <a:rPr lang="fr-CA" b="0" dirty="0" err="1"/>
              <a:t>every</a:t>
            </a:r>
            <a:r>
              <a:rPr lang="fr-CA" b="0" dirty="0"/>
              <a:t> main </a:t>
            </a:r>
            <a:r>
              <a:rPr lang="fr-CA" b="0" dirty="0" err="1"/>
              <a:t>bullet</a:t>
            </a:r>
            <a:r>
              <a:rPr lang="fr-CA" b="0" dirty="0"/>
              <a:t>)</a:t>
            </a:r>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they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endParaRPr lang="fr-CA" b="0" dirty="0"/>
          </a:p>
          <a:p>
            <a:pPr marL="0" indent="0">
              <a:buFont typeface="Arial" panose="020B0604020202020204" pitchFamily="34" charset="0"/>
              <a:buNone/>
            </a:pPr>
            <a:r>
              <a:rPr lang="fr-CA" b="0" dirty="0"/>
              <a:t>(</a:t>
            </a:r>
            <a:r>
              <a:rPr lang="fr-CA" b="0" dirty="0" err="1"/>
              <a:t>share</a:t>
            </a:r>
            <a:r>
              <a:rPr lang="fr-CA" b="0" dirty="0"/>
              <a:t> the </a:t>
            </a:r>
            <a:r>
              <a:rPr lang="fr-CA" b="0" dirty="0" err="1"/>
              <a:t>link</a:t>
            </a:r>
            <a:r>
              <a:rPr lang="fr-CA" b="0" dirty="0"/>
              <a:t> to the </a:t>
            </a:r>
            <a:r>
              <a:rPr lang="fr-CA" b="0" dirty="0" err="1"/>
              <a:t>buddy</a:t>
            </a:r>
            <a:r>
              <a:rPr lang="fr-CA" b="0" dirty="0"/>
              <a:t> system file)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19928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11235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b="1" i="1" noProof="0" dirty="0">
                <a:solidFill>
                  <a:srgbClr val="0070C0"/>
                </a:solidFill>
              </a:rPr>
              <a:t>Leanne</a:t>
            </a:r>
            <a:r>
              <a:rPr lang="en-US" sz="1200" dirty="0">
                <a:solidFill>
                  <a:srgbClr val="0070C0"/>
                </a:solidFill>
                <a:latin typeface="+mn-lt"/>
                <a:hlinkClick r:id="rId3"/>
              </a:rPr>
              <a:t>:</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endParaRPr lang="fr-CA" dirty="0"/>
          </a:p>
          <a:p>
            <a:r>
              <a:rPr lang="en-US" dirty="0"/>
              <a:t>(Read from the slide the main bullets)</a:t>
            </a:r>
          </a:p>
          <a:p>
            <a:endParaRPr lang="en-US" dirty="0"/>
          </a:p>
          <a:p>
            <a:r>
              <a:rPr lang="en-US" b="0" i="0" dirty="0">
                <a:solidFill>
                  <a:srgbClr val="202122"/>
                </a:solidFill>
                <a:effectLst/>
                <a:latin typeface="inherit"/>
              </a:rPr>
              <a:t>Not available anymore, still some good videos on their </a:t>
            </a:r>
            <a:r>
              <a:rPr lang="en-US" b="0" i="0" dirty="0" err="1">
                <a:solidFill>
                  <a:srgbClr val="202122"/>
                </a:solidFill>
                <a:effectLst/>
                <a:latin typeface="inherit"/>
              </a:rPr>
              <a:t>youtube</a:t>
            </a:r>
            <a:r>
              <a:rPr lang="en-US" b="0" i="0" dirty="0">
                <a:solidFill>
                  <a:srgbClr val="202122"/>
                </a:solidFill>
                <a:effectLst/>
                <a:latin typeface="inherit"/>
              </a:rPr>
              <a:t> channel: </a:t>
            </a:r>
            <a:r>
              <a:rPr lang="en-US" b="0" i="0" u="sng" dirty="0">
                <a:solidFill>
                  <a:srgbClr val="0278A4"/>
                </a:solidFill>
                <a:effectLst/>
                <a:latin typeface="Helvetica" panose="020B0604020202020204" pitchFamily="34" charset="0"/>
                <a:hlinkClick r:id="rId3"/>
              </a:rPr>
              <a:t>https://www.youtube.com/@ElishaGoldsteinPhD/videos</a:t>
            </a:r>
            <a:endParaRPr lang="en-US" b="0" i="0" u="sng" dirty="0">
              <a:solidFill>
                <a:srgbClr val="0278A4"/>
              </a:solidFill>
              <a:effectLst/>
              <a:latin typeface="Helvetica" panose="020B0604020202020204" pitchFamily="34" charset="0"/>
            </a:endParaRPr>
          </a:p>
          <a:p>
            <a:r>
              <a:rPr lang="en-US" b="0" i="0" dirty="0">
                <a:solidFill>
                  <a:srgbClr val="202122"/>
                </a:solidFill>
                <a:effectLst/>
                <a:latin typeface="inherit"/>
              </a:rPr>
              <a:t>(</a:t>
            </a:r>
            <a:r>
              <a:rPr lang="en-US" b="0" i="0" u="sng" dirty="0">
                <a:solidFill>
                  <a:srgbClr val="0278A4"/>
                </a:solidFill>
                <a:effectLst/>
                <a:latin typeface="inherit"/>
                <a:hlinkClick r:id="rId4"/>
              </a:rPr>
              <a:t>http://elishagoldstein.com/videos/sitting-with-awareness-of-thoughts/​</a:t>
            </a:r>
            <a:r>
              <a:rPr lang="en-US" b="0" i="0" u="sng" dirty="0">
                <a:solidFill>
                  <a:srgbClr val="0278A4"/>
                </a:solidFill>
                <a:effectLst/>
                <a:latin typeface="inherit"/>
              </a:rPr>
              <a:t>)</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1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1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96225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i="1" noProof="0" dirty="0">
                <a:solidFill>
                  <a:srgbClr val="0070C0"/>
                </a:solidFill>
              </a:rPr>
              <a:t>Ginette:</a:t>
            </a:r>
            <a:endParaRPr lang="en-CA" dirty="0"/>
          </a:p>
          <a:p>
            <a:r>
              <a:rPr lang="en-CA" dirty="0"/>
              <a:t>For this occasion </a:t>
            </a:r>
          </a:p>
          <a:p>
            <a:pPr marL="171450" indent="-171450">
              <a:buFont typeface="Arial" panose="020B0604020202020204" pitchFamily="34" charset="0"/>
              <a:buChar char="•"/>
            </a:pPr>
            <a:r>
              <a:rPr lang="en-CA" dirty="0"/>
              <a:t>On the top menu of your WebEx screen, look for “Breakout Sessions”, </a:t>
            </a:r>
          </a:p>
          <a:p>
            <a:pPr marL="171450" indent="-171450">
              <a:buFont typeface="Arial" panose="020B0604020202020204" pitchFamily="34" charset="0"/>
              <a:buChar char="•"/>
            </a:pPr>
            <a:r>
              <a:rPr lang="en-CA" dirty="0"/>
              <a:t>Then click on the “Join Breakout Session”, </a:t>
            </a:r>
          </a:p>
          <a:p>
            <a:pPr marL="171450" indent="-171450">
              <a:buFont typeface="Arial" panose="020B0604020202020204" pitchFamily="34" charset="0"/>
              <a:buChar char="•"/>
            </a:pPr>
            <a:r>
              <a:rPr lang="en-CA" dirty="0"/>
              <a:t>Scroll down to select the number corresponding to your Buddy System.</a:t>
            </a:r>
          </a:p>
          <a:p>
            <a:r>
              <a:rPr lang="en-CA" dirty="0"/>
              <a:t>(share the link to the excel file with the buddy system numbers)</a:t>
            </a:r>
          </a:p>
        </p:txBody>
      </p:sp>
      <p:sp>
        <p:nvSpPr>
          <p:cNvPr id="4" name="Slide Number Placeholder 3"/>
          <p:cNvSpPr>
            <a:spLocks noGrp="1"/>
          </p:cNvSpPr>
          <p:nvPr>
            <p:ph type="sldNum" sz="quarter" idx="10"/>
          </p:nvPr>
        </p:nvSpPr>
        <p:spPr/>
        <p:txBody>
          <a:bodyPr/>
          <a:lstStyle/>
          <a:p>
            <a:fld id="{C6C9EB95-B0B3-48AB-917D-E5E386E0913A}" type="slidenum">
              <a:rPr lang="en-US" smtClean="0"/>
              <a:t>24</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en-US" sz="1200" dirty="0">
                <a:solidFill>
                  <a:srgbClr val="0070C0"/>
                </a:solidFill>
                <a:latin typeface="+mn-lt"/>
                <a:hlinkClick r:id="rId3"/>
              </a:rPr>
              <a:t>Ginette:</a:t>
            </a:r>
            <a:endParaRPr lang="en-US" dirty="0">
              <a:solidFill>
                <a:srgbClr val="0070C0"/>
              </a:solidFill>
            </a:endParaRPr>
          </a:p>
          <a:p>
            <a:pPr marL="171450" lvl="0" indent="-171450">
              <a:spcAft>
                <a:spcPts val="600"/>
              </a:spcAft>
              <a:buFont typeface="Arial" panose="020B0604020202020204" pitchFamily="34" charset="0"/>
              <a:buChar char="•"/>
            </a:pPr>
            <a:r>
              <a:rPr lang="en-US" sz="1200" dirty="0"/>
              <a:t>and in collaboration with the Interdepartmental Organizational Change Network -IOCN for short-, this program is delivered to you with the support of facilitators from various government Departments/Agencies. Here a partial list of such organizations:</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CA" b="0" i="0" dirty="0">
                <a:solidFill>
                  <a:srgbClr val="000000"/>
                </a:solidFill>
                <a:effectLst/>
                <a:latin typeface="Raleway" panose="020F0502020204030204" pitchFamily="2" charset="0"/>
              </a:rPr>
              <a:t>The Office of the Secretary to the Governor General (OSGG)</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p>
          <a:p>
            <a:pPr marL="628650" lvl="1" indent="-171450">
              <a:spcAft>
                <a:spcPts val="600"/>
              </a:spcAft>
              <a:buFont typeface="Arial" panose="020B0604020202020204" pitchFamily="34" charset="0"/>
              <a:buChar char="•"/>
            </a:pPr>
            <a:r>
              <a:rPr lang="en-US" sz="1200" baseline="0" dirty="0"/>
              <a:t>Parks Canada</a:t>
            </a:r>
            <a:endParaRPr lang="fr-CA" sz="1200"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and dear to many, astronomer late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30</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31</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i="1" noProof="0" dirty="0">
                <a:solidFill>
                  <a:srgbClr val="0070C0"/>
                </a:solidFill>
              </a:rPr>
              <a:t>Dani</a:t>
            </a:r>
            <a:r>
              <a:rPr lang="fr-CA" sz="1200" b="1" dirty="0"/>
              <a:t>:</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i="1" noProof="0" dirty="0">
                <a:solidFill>
                  <a:srgbClr val="0070C0"/>
                </a:solidFill>
              </a:rPr>
              <a:t>Dani:</a:t>
            </a:r>
            <a:endParaRPr lang="en-CA" u="none" dirty="0"/>
          </a:p>
          <a:p>
            <a:r>
              <a:rPr lang="en-CA" u="none" dirty="0"/>
              <a:t>Let's take some time to practice using the marker.</a:t>
            </a:r>
          </a:p>
          <a:p>
            <a:endParaRPr lang="en-CA" u="none" dirty="0"/>
          </a:p>
          <a:p>
            <a:r>
              <a:rPr lang="en-CA" u="none" dirty="0"/>
              <a:t>The annotate tool to your left, find the marker tool.</a:t>
            </a:r>
          </a:p>
          <a:p>
            <a:r>
              <a:rPr lang="en-CA" u="none" dirty="0"/>
              <a:t>(Find the option, and allow everyone to use the marker.)</a:t>
            </a:r>
          </a:p>
          <a:p>
            <a:endParaRPr lang="en-CA" u="none" dirty="0"/>
          </a:p>
          <a:p>
            <a:r>
              <a:rPr lang="en-CA" u="none" dirty="0"/>
              <a:t>Note that a mark appears when you release the mouse click.</a:t>
            </a:r>
          </a:p>
          <a:p>
            <a:r>
              <a:rPr lang="en-CA" u="none" dirty="0"/>
              <a:t>Then try making one small mark and one long mark.</a:t>
            </a:r>
          </a:p>
          <a:p>
            <a:endParaRPr lang="en-CA" u="none" dirty="0"/>
          </a:p>
          <a:p>
            <a:r>
              <a:rPr lang="en-CA" u="none" dirty="0"/>
              <a:t>In the next few slides, we're going to use the same tool to indicate where you're joining the session from.</a:t>
            </a:r>
          </a:p>
          <a:p>
            <a:r>
              <a:rPr lang="en-CA" u="none" dirty="0"/>
              <a:t>The first slide is for people in Canada.</a:t>
            </a:r>
          </a:p>
          <a:p>
            <a:r>
              <a:rPr lang="en-CA" u="none" dirty="0"/>
              <a:t>The next slide is for people in the NCR.</a:t>
            </a:r>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b="1" i="1" noProof="0" dirty="0">
                <a:solidFill>
                  <a:srgbClr val="0070C0"/>
                </a:solidFill>
              </a:rPr>
              <a:t>Dani:</a:t>
            </a:r>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 </a:t>
            </a: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a:t>(</a:t>
            </a:r>
            <a:r>
              <a:rPr lang="fr-CA" b="1" baseline="0" dirty="0" err="1"/>
              <a:t>erase</a:t>
            </a:r>
            <a:r>
              <a:rPr lang="fr-CA" b="1" baseline="0" dirty="0"/>
              <a:t> all marks, </a:t>
            </a:r>
            <a:r>
              <a:rPr lang="fr-CA" b="1" baseline="0" dirty="0" err="1"/>
              <a:t>may</a:t>
            </a:r>
            <a:r>
              <a:rPr lang="fr-CA" b="1" baseline="0" dirty="0"/>
              <a:t> </a:t>
            </a:r>
            <a:r>
              <a:rPr lang="fr-CA" b="1" baseline="0" dirty="0" err="1"/>
              <a:t>need</a:t>
            </a:r>
            <a:r>
              <a:rPr lang="fr-CA" b="1" baseline="0" dirty="0"/>
              <a:t> to </a:t>
            </a:r>
            <a:r>
              <a:rPr lang="fr-CA" b="1" baseline="0" dirty="0" err="1"/>
              <a:t>remove</a:t>
            </a:r>
            <a:r>
              <a:rPr lang="fr-CA" b="1" baseline="0" dirty="0"/>
              <a:t> the </a:t>
            </a:r>
            <a:r>
              <a:rPr lang="fr-CA" b="1" baseline="0" dirty="0" err="1"/>
              <a:t>marking</a:t>
            </a:r>
            <a:r>
              <a:rPr lang="fr-CA" b="1" baseline="0" dirty="0"/>
              <a:t> </a:t>
            </a:r>
            <a:r>
              <a:rPr lang="fr-CA" b="1" baseline="0" dirty="0" err="1"/>
              <a:t>tool</a:t>
            </a:r>
            <a:r>
              <a:rPr lang="fr-CA" b="1" baseline="0" dirty="0"/>
              <a:t> </a:t>
            </a:r>
            <a:r>
              <a:rPr lang="fr-CA" b="1" baseline="0" dirty="0" err="1"/>
              <a:t>from</a:t>
            </a:r>
            <a:r>
              <a:rPr lang="fr-CA" b="1" baseline="0" dirty="0"/>
              <a:t> </a:t>
            </a:r>
            <a:r>
              <a:rPr lang="fr-CA" b="1" baseline="0" dirty="0" err="1"/>
              <a:t>everyone</a:t>
            </a:r>
            <a:r>
              <a:rPr lang="fr-CA" b="1"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a:t>
            </a:r>
            <a:r>
              <a:rPr lang="fr-CA" baseline="0" dirty="0" err="1"/>
              <a:t>from</a:t>
            </a:r>
            <a:r>
              <a:rPr lang="fr-CA" baseline="0" dirty="0"/>
              <a:t>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a:t>
            </a:r>
            <a:r>
              <a:rPr lang="fr-CA" baseline="0" dirty="0" err="1"/>
              <a:t>from</a:t>
            </a:r>
            <a:r>
              <a:rPr lang="fr-CA" baseline="0" dirty="0"/>
              <a:t>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b="1" i="1" noProof="0" dirty="0">
                <a:solidFill>
                  <a:srgbClr val="0070C0"/>
                </a:solidFill>
              </a:rPr>
              <a:t>Ginette</a:t>
            </a:r>
            <a:r>
              <a:rPr lang="fr-CA" sz="1200" b="1" dirty="0"/>
              <a: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3ADE9-F136-C38A-F979-6C4EB2C11533}"/>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2024-04-16</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F41075-1592-F9CB-1F33-62C8DA79FBDA}"/>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2024-04-16</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2024-04-16</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3.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g"/><Relationship Id="rId5" Type="http://schemas.openxmlformats.org/officeDocument/2006/relationships/image" Target="../media/image13.png"/><Relationship Id="rId4" Type="http://schemas.openxmlformats.org/officeDocument/2006/relationships/image" Target="../media/image4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greatergood.berkeley.edu/article/item/how_to_upgrade_your_gratitude_paracti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archive.org/details/BodyScan6minsB" TargetMode="External"/><Relationship Id="rId7" Type="http://schemas.openxmlformats.org/officeDocument/2006/relationships/image" Target="../media/image13.png"/><Relationship Id="rId12"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29.png"/><Relationship Id="rId5" Type="http://schemas.openxmlformats.org/officeDocument/2006/relationships/hyperlink" Target="https://www.youtube.com/watch?v=6aysZYNGse0" TargetMode="External"/><Relationship Id="rId10" Type="http://schemas.microsoft.com/office/2007/relationships/hdphoto" Target="../media/hdphoto3.wdp"/><Relationship Id="rId4" Type="http://schemas.openxmlformats.org/officeDocument/2006/relationships/hyperlink" Target="https://www.youtube.com/watch?v=TRnq8u-3JWU%C2%A0"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42.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notesSlide" Target="../notesSlides/notesSlide26.xml"/><Relationship Id="rId7" Type="http://schemas.openxmlformats.org/officeDocument/2006/relationships/image" Target="../media/image49.jpg"/><Relationship Id="rId12" Type="http://schemas.openxmlformats.org/officeDocument/2006/relationships/image" Target="../media/image54.png"/><Relationship Id="rId2" Type="http://schemas.openxmlformats.org/officeDocument/2006/relationships/slideLayout" Target="../slideLayouts/slideLayout2.xml"/><Relationship Id="rId16" Type="http://schemas.openxmlformats.org/officeDocument/2006/relationships/image" Target="../media/image58.png"/><Relationship Id="rId1" Type="http://schemas.openxmlformats.org/officeDocument/2006/relationships/tags" Target="../tags/tag13.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51.jpg"/><Relationship Id="rId1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60.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0.jpeg"/><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xml"/><Relationship Id="rId7"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6.jpeg"/><Relationship Id="rId12"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8.jp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27.png"/><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April 22, 2024</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301575" y="4134443"/>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85000" lnSpcReduction="1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err="1">
                <a:solidFill>
                  <a:schemeClr val="bg1">
                    <a:lumMod val="50000"/>
                  </a:schemeClr>
                </a:solidFill>
              </a:rPr>
              <a:t>Overview</a:t>
            </a:r>
            <a:r>
              <a:rPr lang="fr-CA" dirty="0">
                <a:solidFill>
                  <a:schemeClr val="bg1">
                    <a:lumMod val="50000"/>
                  </a:schemeClr>
                </a:solidFill>
              </a:rPr>
              <a:t> of </a:t>
            </a:r>
            <a:r>
              <a:rPr lang="fr-CA" dirty="0" err="1">
                <a:solidFill>
                  <a:schemeClr val="bg1">
                    <a:lumMod val="50000"/>
                  </a:schemeClr>
                </a:solidFill>
              </a:rPr>
              <a:t>resources</a:t>
            </a:r>
            <a:r>
              <a:rPr lang="fr-CA" dirty="0">
                <a:solidFill>
                  <a:schemeClr val="bg1">
                    <a:lumMod val="50000"/>
                  </a:schemeClr>
                </a:solidFill>
              </a:rPr>
              <a:t>/</a:t>
            </a:r>
            <a:r>
              <a:rPr lang="fr-CA" dirty="0" err="1">
                <a:solidFill>
                  <a:schemeClr val="bg1">
                    <a:lumMod val="50000"/>
                  </a:schemeClr>
                </a:solidFill>
              </a:rPr>
              <a:t>toolbox</a:t>
            </a:r>
            <a:endParaRPr lang="en-US" dirty="0">
              <a:solidFill>
                <a:schemeClr val="bg1">
                  <a:lumMod val="50000"/>
                </a:schemeClr>
              </a:solidFill>
            </a:endParaRPr>
          </a:p>
          <a:p>
            <a:r>
              <a:rPr lang="en-US" dirty="0"/>
              <a:t>Etiquette / Main goal of the Program / Target Audience</a:t>
            </a:r>
          </a:p>
          <a:p>
            <a:r>
              <a:rPr lang="en-US" dirty="0"/>
              <a:t>Snail Model</a:t>
            </a:r>
          </a:p>
          <a:p>
            <a:r>
              <a:rPr lang="en-US" dirty="0"/>
              <a:t>The importance of “Connecting” &amp; Buddy System</a:t>
            </a:r>
          </a:p>
          <a:p>
            <a:r>
              <a:rPr lang="en-US" dirty="0"/>
              <a:t>Gratitude Journaling</a:t>
            </a:r>
          </a:p>
          <a:p>
            <a:r>
              <a:rPr lang="en-US" dirty="0"/>
              <a:t>Practice: 5 min body scan</a:t>
            </a:r>
          </a:p>
          <a:p>
            <a:r>
              <a:rPr lang="en-US" dirty="0"/>
              <a:t>Debriefs</a:t>
            </a:r>
          </a:p>
          <a:p>
            <a:r>
              <a:rPr lang="en-US" dirty="0"/>
              <a:t>Your takeaway assignment for week 1.</a:t>
            </a:r>
          </a:p>
          <a:p>
            <a:r>
              <a:rPr lang="en-US" dirty="0"/>
              <a:t>Meeting Your Buddy System</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spTree>
    <p:extLst>
      <p:ext uri="{BB962C8B-B14F-4D97-AF65-F5344CB8AC3E}">
        <p14:creationId xmlns:p14="http://schemas.microsoft.com/office/powerpoint/2010/main" val="176759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6228184" y="116632"/>
            <a:ext cx="2915816" cy="147511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85000" lnSpcReduction="20000"/>
          </a:bodyPr>
          <a:lstStyle/>
          <a:p>
            <a:r>
              <a:rPr lang="en-US" dirty="0"/>
              <a:t>How do you see us connecting throughout </a:t>
            </a:r>
            <a:br>
              <a:rPr lang="en-US" dirty="0"/>
            </a:br>
            <a:r>
              <a:rPr lang="en-US" dirty="0"/>
              <a:t>the weeks of this program?</a:t>
            </a:r>
            <a:br>
              <a:rPr lang="en-US" dirty="0"/>
            </a:br>
            <a:r>
              <a:rPr lang="fr-CA" dirty="0" err="1"/>
              <a:t>During</a:t>
            </a:r>
            <a:r>
              <a:rPr lang="fr-CA" dirty="0"/>
              <a:t> the session by </a:t>
            </a:r>
          </a:p>
          <a:p>
            <a:pPr lvl="1"/>
            <a:r>
              <a:rPr lang="fr-CA" dirty="0" err="1"/>
              <a:t>Plenary</a:t>
            </a:r>
            <a:r>
              <a:rPr lang="fr-CA" dirty="0"/>
              <a:t> &amp; Debriefs</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grpSp>
        <p:nvGrpSpPr>
          <p:cNvPr id="4" name="Group 8">
            <a:extLst>
              <a:ext uri="{FF2B5EF4-FFF2-40B4-BE49-F238E27FC236}">
                <a16:creationId xmlns:a16="http://schemas.microsoft.com/office/drawing/2014/main" id="{D72644D0-E29A-6F85-06BC-B8D200EF0255}"/>
              </a:ext>
            </a:extLst>
          </p:cNvPr>
          <p:cNvGrpSpPr/>
          <p:nvPr/>
        </p:nvGrpSpPr>
        <p:grpSpPr>
          <a:xfrm>
            <a:off x="3791822" y="2608752"/>
            <a:ext cx="605057" cy="655279"/>
            <a:chOff x="1691680" y="5343137"/>
            <a:chExt cx="803649" cy="818086"/>
          </a:xfrm>
        </p:grpSpPr>
        <p:pic>
          <p:nvPicPr>
            <p:cNvPr id="5" name="Picture 10">
              <a:extLst>
                <a:ext uri="{FF2B5EF4-FFF2-40B4-BE49-F238E27FC236}">
                  <a16:creationId xmlns:a16="http://schemas.microsoft.com/office/drawing/2014/main" id="{FC0F6564-ABBC-AD48-A407-A5024732D1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12">
              <a:extLst>
                <a:ext uri="{FF2B5EF4-FFF2-40B4-BE49-F238E27FC236}">
                  <a16:creationId xmlns:a16="http://schemas.microsoft.com/office/drawing/2014/main" id="{77D41544-6FAB-16C9-CB77-0554AC1AA4A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F2659A1-4777-8846-3421-AF2F9A97B7E5}"/>
              </a:ext>
            </a:extLst>
          </p:cNvPr>
          <p:cNvPicPr>
            <a:picLocks noChangeAspect="1"/>
          </p:cNvPicPr>
          <p:nvPr/>
        </p:nvPicPr>
        <p:blipFill>
          <a:blip r:embed="rId5"/>
          <a:srcRect/>
          <a:stretch>
            <a:fillRect/>
          </a:stretch>
        </p:blipFill>
        <p:spPr>
          <a:xfrm rot="2745437">
            <a:off x="3199337" y="2930821"/>
            <a:ext cx="552867" cy="570007"/>
          </a:xfrm>
          <a:prstGeom prst="rect">
            <a:avLst/>
          </a:prstGeom>
        </p:spPr>
      </p:pic>
      <p:pic>
        <p:nvPicPr>
          <p:cNvPr id="12" name="Picture 2" descr="MCL Cohort - Closed Group's icon">
            <a:extLst>
              <a:ext uri="{FF2B5EF4-FFF2-40B4-BE49-F238E27FC236}">
                <a16:creationId xmlns:a16="http://schemas.microsoft.com/office/drawing/2014/main" id="{188E2EC0-7A3A-96F3-B576-DF1158F78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371" y="3377441"/>
            <a:ext cx="455869" cy="45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579296"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your experiences of the week </a:t>
            </a:r>
            <a:br>
              <a:rPr lang="en-CA" dirty="0"/>
            </a:br>
            <a:r>
              <a:rPr lang="en-CA" dirty="0"/>
              <a:t>what was interesting, challenging, and what you liked the most</a:t>
            </a:r>
          </a:p>
          <a:p>
            <a:pPr lvl="1"/>
            <a:r>
              <a:rPr lang="en-CA" dirty="0"/>
              <a:t>Minimum of a 30 minute call recommended (5 mins for each)</a:t>
            </a:r>
          </a:p>
          <a:p>
            <a:r>
              <a:rPr lang="en-CA" dirty="0"/>
              <a:t>Helps with increasing support and accountability</a:t>
            </a:r>
          </a:p>
        </p:txBody>
      </p:sp>
      <p:pic>
        <p:nvPicPr>
          <p:cNvPr id="6" name="Picture 5">
            <a:extLst>
              <a:ext uri="{FF2B5EF4-FFF2-40B4-BE49-F238E27FC236}">
                <a16:creationId xmlns:a16="http://schemas.microsoft.com/office/drawing/2014/main" id="{BD898D0E-134A-9CA7-8D95-8C78B8503B89}"/>
              </a:ext>
            </a:extLst>
          </p:cNvPr>
          <p:cNvPicPr>
            <a:picLocks noChangeAspect="1"/>
          </p:cNvPicPr>
          <p:nvPr/>
        </p:nvPicPr>
        <p:blipFill>
          <a:blip r:embed="rId4"/>
          <a:stretch>
            <a:fillRect/>
          </a:stretch>
        </p:blipFill>
        <p:spPr>
          <a:xfrm>
            <a:off x="6084168" y="332656"/>
            <a:ext cx="998542" cy="998542"/>
          </a:xfrm>
          <a:prstGeom prst="rect">
            <a:avLst/>
          </a:prstGeom>
        </p:spPr>
      </p:pic>
      <p:grpSp>
        <p:nvGrpSpPr>
          <p:cNvPr id="7" name="Group 6">
            <a:extLst>
              <a:ext uri="{FF2B5EF4-FFF2-40B4-BE49-F238E27FC236}">
                <a16:creationId xmlns:a16="http://schemas.microsoft.com/office/drawing/2014/main" id="{109839F4-9903-3DDB-F183-515F831A069F}"/>
              </a:ext>
            </a:extLst>
          </p:cNvPr>
          <p:cNvGrpSpPr/>
          <p:nvPr>
            <p:custDataLst>
              <p:tags r:id="rId1"/>
            </p:custDataLst>
          </p:nvPr>
        </p:nvGrpSpPr>
        <p:grpSpPr>
          <a:xfrm>
            <a:off x="6616387" y="78477"/>
            <a:ext cx="1412845" cy="1607352"/>
            <a:chOff x="7702685" y="5546994"/>
            <a:chExt cx="917778" cy="1111225"/>
          </a:xfrm>
        </p:grpSpPr>
        <p:pic>
          <p:nvPicPr>
            <p:cNvPr id="8" name="Picture 7">
              <a:extLst>
                <a:ext uri="{FF2B5EF4-FFF2-40B4-BE49-F238E27FC236}">
                  <a16:creationId xmlns:a16="http://schemas.microsoft.com/office/drawing/2014/main" id="{34A20C80-AFED-A5B9-3690-139183A2E29F}"/>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9" name="TextBox 8">
              <a:extLst>
                <a:ext uri="{FF2B5EF4-FFF2-40B4-BE49-F238E27FC236}">
                  <a16:creationId xmlns:a16="http://schemas.microsoft.com/office/drawing/2014/main" id="{92F8F6CE-D1FA-4464-C294-4DD7D88F0E45}"/>
                </a:ext>
              </a:extLst>
            </p:cNvPr>
            <p:cNvSpPr txBox="1"/>
            <p:nvPr/>
          </p:nvSpPr>
          <p:spPr>
            <a:xfrm>
              <a:off x="7918090" y="6253941"/>
              <a:ext cx="505699" cy="404278"/>
            </a:xfrm>
            <a:prstGeom prst="rect">
              <a:avLst/>
            </a:prstGeom>
            <a:noFill/>
          </p:spPr>
          <p:txBody>
            <a:bodyPr wrap="none" rtlCol="0">
              <a:spAutoFit/>
            </a:bodyPr>
            <a:lstStyle/>
            <a:p>
              <a:pPr algn="ctr"/>
              <a:r>
                <a:rPr lang="fr-CA" sz="1600" u="none" dirty="0"/>
                <a:t>Buddy</a:t>
              </a:r>
              <a:br>
                <a:rPr lang="fr-CA" sz="1600" u="none" dirty="0"/>
              </a:br>
              <a:r>
                <a:rPr lang="fr-CA" sz="1600" u="none" dirty="0"/>
                <a:t>System</a:t>
              </a:r>
              <a:endParaRPr lang="fr-CA" sz="1600"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221C6A-E4B0-A5E7-170D-611A6B71B61B}"/>
              </a:ext>
            </a:extLst>
          </p:cNvPr>
          <p:cNvPicPr>
            <a:picLocks noChangeAspect="1"/>
          </p:cNvPicPr>
          <p:nvPr/>
        </p:nvPicPr>
        <p:blipFill>
          <a:blip r:embed="rId4"/>
          <a:stretch>
            <a:fillRect/>
          </a:stretch>
        </p:blipFill>
        <p:spPr>
          <a:xfrm>
            <a:off x="109228" y="4946231"/>
            <a:ext cx="998542" cy="998542"/>
          </a:xfrm>
          <a:prstGeom prst="rect">
            <a:avLst/>
          </a:prstGeom>
        </p:spPr>
      </p:pic>
      <p:grpSp>
        <p:nvGrpSpPr>
          <p:cNvPr id="6" name="Group 5">
            <a:extLst>
              <a:ext uri="{FF2B5EF4-FFF2-40B4-BE49-F238E27FC236}">
                <a16:creationId xmlns:a16="http://schemas.microsoft.com/office/drawing/2014/main" id="{4E93052A-6670-554A-777E-EDFA74FC7892}"/>
              </a:ext>
            </a:extLst>
          </p:cNvPr>
          <p:cNvGrpSpPr/>
          <p:nvPr>
            <p:custDataLst>
              <p:tags r:id="rId1"/>
            </p:custDataLst>
          </p:nvPr>
        </p:nvGrpSpPr>
        <p:grpSpPr>
          <a:xfrm>
            <a:off x="641445" y="4692059"/>
            <a:ext cx="1589664" cy="1500795"/>
            <a:chOff x="7702685" y="5546994"/>
            <a:chExt cx="1032639" cy="1037557"/>
          </a:xfrm>
        </p:grpSpPr>
        <p:pic>
          <p:nvPicPr>
            <p:cNvPr id="7" name="Picture 6">
              <a:extLst>
                <a:ext uri="{FF2B5EF4-FFF2-40B4-BE49-F238E27FC236}">
                  <a16:creationId xmlns:a16="http://schemas.microsoft.com/office/drawing/2014/main" id="{879E8B69-F305-4F8C-058B-6A1F215FFD60}"/>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8" name="TextBox 7">
              <a:extLst>
                <a:ext uri="{FF2B5EF4-FFF2-40B4-BE49-F238E27FC236}">
                  <a16:creationId xmlns:a16="http://schemas.microsoft.com/office/drawing/2014/main" id="{5F50417E-AD03-AB01-4189-7C1D6AEE4D61}"/>
                </a:ext>
              </a:extLst>
            </p:cNvPr>
            <p:cNvSpPr txBox="1"/>
            <p:nvPr/>
          </p:nvSpPr>
          <p:spPr>
            <a:xfrm>
              <a:off x="7761746" y="6329218"/>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27698" y="5909981"/>
            <a:ext cx="184732" cy="369332"/>
          </a:xfrm>
          <a:prstGeom prst="rect">
            <a:avLst/>
          </a:prstGeom>
          <a:noFill/>
        </p:spPr>
        <p:txBody>
          <a:bodyPr wrap="none" rtlCol="0">
            <a:spAutoFit/>
          </a:bodyPr>
          <a:lstStyle/>
          <a:p>
            <a:endParaRPr lang="en-CA" dirty="0">
              <a:solidFill>
                <a:schemeClr val="accent3">
                  <a:lumMod val="75000"/>
                </a:schemeClr>
              </a:solidFill>
            </a:endParaRPr>
          </a:p>
        </p:txBody>
      </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7">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9">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9">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475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77778E-7 2.59259E-6 L 0.72656 -0.0044 " pathEditMode="relative" rAng="0" ptsTypes="AA">
                                      <p:cBhvr>
                                        <p:cTn id="57" dur="2000" fill="hold"/>
                                        <p:tgtEl>
                                          <p:spTgt spid="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461665"/>
          </a:xfrm>
          <a:prstGeom prst="rect">
            <a:avLst/>
          </a:prstGeom>
        </p:spPr>
        <p:txBody>
          <a:bodyPr wrap="square">
            <a:spAutoFit/>
          </a:bodyPr>
          <a:lstStyle/>
          <a:p>
            <a:r>
              <a:rPr lang="en-CA" sz="1200" dirty="0">
                <a:hlinkClick r:id="rId4"/>
              </a:rPr>
              <a:t>http://greatergood.berkeley.edu/article/item/how_to_upgrade_your_gratitude_paractice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35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8" y="274638"/>
            <a:ext cx="8363272" cy="1143000"/>
          </a:xfrm>
        </p:spPr>
        <p:txBody>
          <a:bodyPr>
            <a:noAutofit/>
          </a:bodyPr>
          <a:lstStyle/>
          <a:p>
            <a:r>
              <a:rPr lang="fr-CA" sz="3600" dirty="0"/>
              <a:t>English </a:t>
            </a:r>
            <a:r>
              <a:rPr lang="fr-CA" sz="3600" dirty="0" err="1"/>
              <a:t>Automatic</a:t>
            </a:r>
            <a:r>
              <a:rPr lang="fr-CA" sz="3600" dirty="0"/>
              <a:t> </a:t>
            </a:r>
            <a:r>
              <a:rPr lang="fr-CA" sz="3600" dirty="0" err="1"/>
              <a:t>Closed</a:t>
            </a:r>
            <a:r>
              <a:rPr lang="fr-CA" sz="3600" dirty="0"/>
              <a:t> Captions </a:t>
            </a:r>
            <a:r>
              <a:rPr lang="fr-CA" sz="3600" dirty="0" err="1"/>
              <a:t>Available</a:t>
            </a:r>
            <a:endParaRPr lang="en-US" sz="3600" dirty="0"/>
          </a:p>
        </p:txBody>
      </p:sp>
      <p:pic>
        <p:nvPicPr>
          <p:cNvPr id="7" name="Picture 6">
            <a:extLst>
              <a:ext uri="{FF2B5EF4-FFF2-40B4-BE49-F238E27FC236}">
                <a16:creationId xmlns:a16="http://schemas.microsoft.com/office/drawing/2014/main" id="{FC010B92-EF8A-74EB-44B7-DE443904FE61}"/>
              </a:ext>
            </a:extLst>
          </p:cNvPr>
          <p:cNvPicPr>
            <a:picLocks noChangeAspect="1"/>
          </p:cNvPicPr>
          <p:nvPr/>
        </p:nvPicPr>
        <p:blipFill>
          <a:blip r:embed="rId3"/>
          <a:stretch>
            <a:fillRect/>
          </a:stretch>
        </p:blipFill>
        <p:spPr>
          <a:xfrm>
            <a:off x="6156176" y="1805483"/>
            <a:ext cx="2850127" cy="1950889"/>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7096F58E-AE67-68E0-3249-7866F3AC776C}"/>
              </a:ext>
            </a:extLst>
          </p:cNvPr>
          <p:cNvPicPr>
            <a:picLocks noChangeAspect="1"/>
          </p:cNvPicPr>
          <p:nvPr/>
        </p:nvPicPr>
        <p:blipFill>
          <a:blip r:embed="rId4"/>
          <a:stretch>
            <a:fillRect/>
          </a:stretch>
        </p:blipFill>
        <p:spPr>
          <a:xfrm>
            <a:off x="2483768" y="3933056"/>
            <a:ext cx="4595258" cy="1546994"/>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8AAA4F91-2C72-980E-6ED8-863D4AE99991}"/>
              </a:ext>
            </a:extLst>
          </p:cNvPr>
          <p:cNvPicPr>
            <a:picLocks noChangeAspect="1"/>
          </p:cNvPicPr>
          <p:nvPr/>
        </p:nvPicPr>
        <p:blipFill>
          <a:blip r:embed="rId5"/>
          <a:stretch>
            <a:fillRect/>
          </a:stretch>
        </p:blipFill>
        <p:spPr>
          <a:xfrm>
            <a:off x="457200" y="5554867"/>
            <a:ext cx="2354784" cy="1303133"/>
          </a:xfrm>
          <a:prstGeom prst="rect">
            <a:avLst/>
          </a:prstGeom>
          <a:ln>
            <a:solidFill>
              <a:schemeClr val="tx1">
                <a:lumMod val="75000"/>
                <a:lumOff val="25000"/>
              </a:schemeClr>
            </a:solidFill>
          </a:ln>
        </p:spPr>
      </p:pic>
      <p:sp>
        <p:nvSpPr>
          <p:cNvPr id="12" name="Oval 11">
            <a:extLst>
              <a:ext uri="{FF2B5EF4-FFF2-40B4-BE49-F238E27FC236}">
                <a16:creationId xmlns:a16="http://schemas.microsoft.com/office/drawing/2014/main" id="{7621AD04-D0BD-F120-F7C4-B85155D29B31}"/>
              </a:ext>
            </a:extLst>
          </p:cNvPr>
          <p:cNvSpPr/>
          <p:nvPr/>
        </p:nvSpPr>
        <p:spPr>
          <a:xfrm>
            <a:off x="539552" y="6093296"/>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1664494" y="5554867"/>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fontScale="92500"/>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only for this time with your Buddy System</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CA" dirty="0"/>
              <a:t>Connecting – once a week with you buddies</a:t>
            </a:r>
          </a:p>
          <a:p>
            <a:pPr lvl="1"/>
            <a:r>
              <a:rPr lang="en-CA" dirty="0"/>
              <a:t>Recommended 30 minutes call: 5 mins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mins body scan – daily</a:t>
            </a:r>
            <a:br>
              <a:rPr lang="en-CA" dirty="0"/>
            </a:br>
            <a:r>
              <a:rPr lang="en-CA" sz="2100" dirty="0">
                <a:hlinkClick r:id="rId3"/>
              </a:rPr>
              <a:t>https://archive.org/details/BodyScan6minsB</a:t>
            </a:r>
            <a:br>
              <a:rPr lang="en-CA" sz="2100" dirty="0"/>
            </a:br>
            <a:r>
              <a:rPr lang="en-US" sz="1400" b="0" i="0" u="sng" dirty="0">
                <a:solidFill>
                  <a:srgbClr val="0278A4"/>
                </a:solidFill>
                <a:effectLst/>
                <a:latin typeface="Helvetica" panose="020B0604020202020204" pitchFamily="34" charset="0"/>
                <a:hlinkClick r:id="rId4"/>
              </a:rPr>
              <a:t>https://www.youtube.com/watch?v=TRnq8u-3JWU </a:t>
            </a:r>
            <a:br>
              <a:rPr lang="en-US" sz="1400" dirty="0"/>
            </a:br>
            <a:r>
              <a:rPr lang="en-US" sz="1400" b="0" i="0" u="sng" dirty="0">
                <a:solidFill>
                  <a:srgbClr val="0278A4"/>
                </a:solidFill>
                <a:effectLst/>
                <a:latin typeface="Helvetica" panose="020B0604020202020204" pitchFamily="34" charset="0"/>
                <a:hlinkClick r:id="rId5"/>
              </a:rPr>
              <a:t>https://www.youtube.com/watch?v=6aysZYNGse0</a:t>
            </a:r>
            <a:br>
              <a:rPr lang="en-US" sz="1400" dirty="0"/>
            </a:br>
            <a:r>
              <a:rPr lang="en-US" sz="1400" b="0" i="0" dirty="0">
                <a:solidFill>
                  <a:srgbClr val="333333"/>
                </a:solidFill>
                <a:effectLst/>
                <a:latin typeface="Helvetica" panose="020B0604020202020204" pitchFamily="34" charset="0"/>
              </a:rPr>
              <a:t>(aimed at kids, but still really good) </a:t>
            </a:r>
            <a:r>
              <a:rPr lang="en-US" sz="1400" b="0" i="0" u="sng" dirty="0">
                <a:solidFill>
                  <a:srgbClr val="0278A4"/>
                </a:solidFill>
                <a:effectLst/>
                <a:latin typeface="Helvetica" panose="020B0604020202020204" pitchFamily="34" charset="0"/>
                <a:hlinkClick r:id="rId6"/>
              </a:rPr>
              <a:t>https://www.youtube.com/watch?v=xLoK5rOl8Qk</a:t>
            </a:r>
            <a:br>
              <a:rPr lang="en-CA" sz="2100" dirty="0"/>
            </a:b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i="1" dirty="0"/>
              <a:t>In the next 10 minutes (approx.): </a:t>
            </a:r>
          </a:p>
          <a:p>
            <a:pPr marL="514350" indent="-514350">
              <a:buFont typeface="+mj-lt"/>
              <a:buAutoNum type="arabicPeriod"/>
            </a:pPr>
            <a:r>
              <a:rPr lang="en-CA" b="1" dirty="0"/>
              <a:t>Take note of who your buddies are</a:t>
            </a:r>
          </a:p>
          <a:p>
            <a:pPr marL="514350" indent="-514350">
              <a:buFont typeface="+mj-lt"/>
              <a:buAutoNum type="arabicPeriod"/>
            </a:pPr>
            <a:r>
              <a:rPr lang="en-CA" dirty="0"/>
              <a:t>You have the opportunity to quickly introduce yourself to your Buddies:</a:t>
            </a:r>
          </a:p>
          <a:p>
            <a:pPr lvl="1"/>
            <a:r>
              <a:rPr lang="en-CA" dirty="0"/>
              <a:t>1 minute per person</a:t>
            </a:r>
          </a:p>
          <a:p>
            <a:pPr lvl="1"/>
            <a:r>
              <a:rPr lang="en-CA" dirty="0"/>
              <a:t>Introduce yourself</a:t>
            </a:r>
          </a:p>
          <a:p>
            <a:pPr lvl="1"/>
            <a:r>
              <a:rPr lang="en-CA" dirty="0"/>
              <a:t>Share something you’re passionate about, or something you consider funny or interesting about yourself</a:t>
            </a:r>
          </a:p>
          <a:p>
            <a:pPr lvl="1"/>
            <a:r>
              <a:rPr lang="en-CA"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02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E0087-DFAF-01C1-788E-E156C05FE2BD}"/>
              </a:ext>
            </a:extLst>
          </p:cNvPr>
          <p:cNvPicPr>
            <a:picLocks noChangeAspect="1"/>
          </p:cNvPicPr>
          <p:nvPr/>
        </p:nvPicPr>
        <p:blipFill>
          <a:blip r:embed="rId4"/>
          <a:stretch>
            <a:fillRect/>
          </a:stretch>
        </p:blipFill>
        <p:spPr>
          <a:xfrm>
            <a:off x="1649647" y="2104673"/>
            <a:ext cx="5715798" cy="3610479"/>
          </a:xfrm>
          <a:prstGeom prst="rect">
            <a:avLst/>
          </a:prstGeom>
        </p:spPr>
      </p:pic>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en-CA" dirty="0"/>
              <a:t>To join the Breakout Room</a:t>
            </a:r>
            <a:br>
              <a:rPr lang="en-CA" dirty="0"/>
            </a:br>
            <a:r>
              <a:rPr lang="en-CA" dirty="0"/>
              <a:t>(So you know your Buddies)</a:t>
            </a:r>
            <a:endParaRPr lang="fr-CA" dirty="0"/>
          </a:p>
        </p:txBody>
      </p:sp>
      <p:sp>
        <p:nvSpPr>
          <p:cNvPr id="8" name="Oval 7">
            <a:extLst>
              <a:ext uri="{FF2B5EF4-FFF2-40B4-BE49-F238E27FC236}">
                <a16:creationId xmlns:a16="http://schemas.microsoft.com/office/drawing/2014/main" id="{3D8D2086-166D-B67B-3B7C-D1044EC18551}"/>
              </a:ext>
            </a:extLst>
          </p:cNvPr>
          <p:cNvSpPr/>
          <p:nvPr/>
        </p:nvSpPr>
        <p:spPr bwMode="auto">
          <a:xfrm>
            <a:off x="2267745" y="2094510"/>
            <a:ext cx="1512168" cy="54240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sp>
        <p:nvSpPr>
          <p:cNvPr id="7" name="Freeform: Shape 6">
            <a:extLst>
              <a:ext uri="{FF2B5EF4-FFF2-40B4-BE49-F238E27FC236}">
                <a16:creationId xmlns:a16="http://schemas.microsoft.com/office/drawing/2014/main" id="{4F62DC34-5695-5F67-62EF-E7567E26F76A}"/>
              </a:ext>
            </a:extLst>
          </p:cNvPr>
          <p:cNvSpPr/>
          <p:nvPr/>
        </p:nvSpPr>
        <p:spPr>
          <a:xfrm>
            <a:off x="1965960" y="3762103"/>
            <a:ext cx="640080" cy="124147"/>
          </a:xfrm>
          <a:custGeom>
            <a:avLst/>
            <a:gdLst>
              <a:gd name="connsiteX0" fmla="*/ 0 w 640080"/>
              <a:gd name="connsiteY0" fmla="*/ 0 h 124147"/>
              <a:gd name="connsiteX1" fmla="*/ 32657 w 640080"/>
              <a:gd name="connsiteY1" fmla="*/ 26126 h 124147"/>
              <a:gd name="connsiteX2" fmla="*/ 176349 w 640080"/>
              <a:gd name="connsiteY2" fmla="*/ 78377 h 124147"/>
              <a:gd name="connsiteX3" fmla="*/ 215537 w 640080"/>
              <a:gd name="connsiteY3" fmla="*/ 91440 h 124147"/>
              <a:gd name="connsiteX4" fmla="*/ 287383 w 640080"/>
              <a:gd name="connsiteY4" fmla="*/ 97971 h 124147"/>
              <a:gd name="connsiteX5" fmla="*/ 600891 w 640080"/>
              <a:gd name="connsiteY5" fmla="*/ 117566 h 124147"/>
              <a:gd name="connsiteX6" fmla="*/ 640080 w 640080"/>
              <a:gd name="connsiteY6" fmla="*/ 124097 h 1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 h="124147">
                <a:moveTo>
                  <a:pt x="0" y="0"/>
                </a:moveTo>
                <a:cubicBezTo>
                  <a:pt x="10886" y="8709"/>
                  <a:pt x="20337" y="19603"/>
                  <a:pt x="32657" y="26126"/>
                </a:cubicBezTo>
                <a:cubicBezTo>
                  <a:pt x="87006" y="54899"/>
                  <a:pt x="120073" y="60791"/>
                  <a:pt x="176349" y="78377"/>
                </a:cubicBezTo>
                <a:cubicBezTo>
                  <a:pt x="189492" y="82484"/>
                  <a:pt x="201977" y="89047"/>
                  <a:pt x="215537" y="91440"/>
                </a:cubicBezTo>
                <a:cubicBezTo>
                  <a:pt x="239219" y="95619"/>
                  <a:pt x="263538" y="94861"/>
                  <a:pt x="287383" y="97971"/>
                </a:cubicBezTo>
                <a:cubicBezTo>
                  <a:pt x="498068" y="125451"/>
                  <a:pt x="176562" y="105778"/>
                  <a:pt x="600891" y="117566"/>
                </a:cubicBezTo>
                <a:cubicBezTo>
                  <a:pt x="631241" y="125153"/>
                  <a:pt x="618040" y="124097"/>
                  <a:pt x="640080" y="124097"/>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55A5EE6-06A8-C838-5059-05A160D62981}"/>
              </a:ext>
            </a:extLst>
          </p:cNvPr>
          <p:cNvSpPr/>
          <p:nvPr/>
        </p:nvSpPr>
        <p:spPr>
          <a:xfrm rot="4950119">
            <a:off x="5171746" y="4690915"/>
            <a:ext cx="650169" cy="66064"/>
          </a:xfrm>
          <a:custGeom>
            <a:avLst/>
            <a:gdLst>
              <a:gd name="connsiteX0" fmla="*/ 0 w 640080"/>
              <a:gd name="connsiteY0" fmla="*/ 0 h 124147"/>
              <a:gd name="connsiteX1" fmla="*/ 32657 w 640080"/>
              <a:gd name="connsiteY1" fmla="*/ 26126 h 124147"/>
              <a:gd name="connsiteX2" fmla="*/ 176349 w 640080"/>
              <a:gd name="connsiteY2" fmla="*/ 78377 h 124147"/>
              <a:gd name="connsiteX3" fmla="*/ 215537 w 640080"/>
              <a:gd name="connsiteY3" fmla="*/ 91440 h 124147"/>
              <a:gd name="connsiteX4" fmla="*/ 287383 w 640080"/>
              <a:gd name="connsiteY4" fmla="*/ 97971 h 124147"/>
              <a:gd name="connsiteX5" fmla="*/ 600891 w 640080"/>
              <a:gd name="connsiteY5" fmla="*/ 117566 h 124147"/>
              <a:gd name="connsiteX6" fmla="*/ 640080 w 640080"/>
              <a:gd name="connsiteY6" fmla="*/ 124097 h 124147"/>
              <a:gd name="connsiteX0" fmla="*/ 0 w 607423"/>
              <a:gd name="connsiteY0" fmla="*/ 0 h 98021"/>
              <a:gd name="connsiteX1" fmla="*/ 143692 w 607423"/>
              <a:gd name="connsiteY1" fmla="*/ 52251 h 98021"/>
              <a:gd name="connsiteX2" fmla="*/ 182880 w 607423"/>
              <a:gd name="connsiteY2" fmla="*/ 65314 h 98021"/>
              <a:gd name="connsiteX3" fmla="*/ 254726 w 607423"/>
              <a:gd name="connsiteY3" fmla="*/ 71845 h 98021"/>
              <a:gd name="connsiteX4" fmla="*/ 568234 w 607423"/>
              <a:gd name="connsiteY4" fmla="*/ 91440 h 98021"/>
              <a:gd name="connsiteX5" fmla="*/ 607423 w 607423"/>
              <a:gd name="connsiteY5" fmla="*/ 97971 h 98021"/>
              <a:gd name="connsiteX0" fmla="*/ 0 w 607423"/>
              <a:gd name="connsiteY0" fmla="*/ 0 h 98021"/>
              <a:gd name="connsiteX1" fmla="*/ 143692 w 607423"/>
              <a:gd name="connsiteY1" fmla="*/ 52251 h 98021"/>
              <a:gd name="connsiteX2" fmla="*/ 182880 w 607423"/>
              <a:gd name="connsiteY2" fmla="*/ 65314 h 98021"/>
              <a:gd name="connsiteX3" fmla="*/ 568234 w 607423"/>
              <a:gd name="connsiteY3" fmla="*/ 91440 h 98021"/>
              <a:gd name="connsiteX4" fmla="*/ 607423 w 607423"/>
              <a:gd name="connsiteY4" fmla="*/ 97971 h 98021"/>
              <a:gd name="connsiteX0" fmla="*/ 0 w 607423"/>
              <a:gd name="connsiteY0" fmla="*/ 0 h 98021"/>
              <a:gd name="connsiteX1" fmla="*/ 143692 w 607423"/>
              <a:gd name="connsiteY1" fmla="*/ 52251 h 98021"/>
              <a:gd name="connsiteX2" fmla="*/ 319070 w 607423"/>
              <a:gd name="connsiteY2" fmla="*/ 52496 h 98021"/>
              <a:gd name="connsiteX3" fmla="*/ 568234 w 607423"/>
              <a:gd name="connsiteY3" fmla="*/ 91440 h 98021"/>
              <a:gd name="connsiteX4" fmla="*/ 607423 w 607423"/>
              <a:gd name="connsiteY4" fmla="*/ 97971 h 98021"/>
              <a:gd name="connsiteX0" fmla="*/ 0 w 650169"/>
              <a:gd name="connsiteY0" fmla="*/ 0 h 65222"/>
              <a:gd name="connsiteX1" fmla="*/ 186438 w 650169"/>
              <a:gd name="connsiteY1" fmla="*/ 19452 h 65222"/>
              <a:gd name="connsiteX2" fmla="*/ 361816 w 650169"/>
              <a:gd name="connsiteY2" fmla="*/ 19697 h 65222"/>
              <a:gd name="connsiteX3" fmla="*/ 610980 w 650169"/>
              <a:gd name="connsiteY3" fmla="*/ 58641 h 65222"/>
              <a:gd name="connsiteX4" fmla="*/ 650169 w 650169"/>
              <a:gd name="connsiteY4" fmla="*/ 65172 h 65222"/>
              <a:gd name="connsiteX0" fmla="*/ 0 w 650169"/>
              <a:gd name="connsiteY0" fmla="*/ 842 h 66064"/>
              <a:gd name="connsiteX1" fmla="*/ 186438 w 650169"/>
              <a:gd name="connsiteY1" fmla="*/ 20294 h 66064"/>
              <a:gd name="connsiteX2" fmla="*/ 361816 w 650169"/>
              <a:gd name="connsiteY2" fmla="*/ 20539 h 66064"/>
              <a:gd name="connsiteX3" fmla="*/ 610980 w 650169"/>
              <a:gd name="connsiteY3" fmla="*/ 59483 h 66064"/>
              <a:gd name="connsiteX4" fmla="*/ 650169 w 650169"/>
              <a:gd name="connsiteY4" fmla="*/ 66014 h 6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69" h="66064">
                <a:moveTo>
                  <a:pt x="0" y="842"/>
                </a:moveTo>
                <a:cubicBezTo>
                  <a:pt x="116479" y="-4479"/>
                  <a:pt x="126135" y="17011"/>
                  <a:pt x="186438" y="20294"/>
                </a:cubicBezTo>
                <a:cubicBezTo>
                  <a:pt x="246741" y="23577"/>
                  <a:pt x="291059" y="14007"/>
                  <a:pt x="361816" y="20539"/>
                </a:cubicBezTo>
                <a:cubicBezTo>
                  <a:pt x="432573" y="27071"/>
                  <a:pt x="540223" y="54040"/>
                  <a:pt x="610980" y="59483"/>
                </a:cubicBezTo>
                <a:cubicBezTo>
                  <a:pt x="641330" y="67070"/>
                  <a:pt x="628129" y="66014"/>
                  <a:pt x="650169" y="66014"/>
                </a:cubicBezTo>
              </a:path>
            </a:pathLst>
          </a:custGeom>
          <a:noFill/>
          <a:ln>
            <a:solidFill>
              <a:srgbClr val="FF0000"/>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C76C0C6-6820-A1D4-6FC9-61193EC7BD0F}"/>
              </a:ext>
            </a:extLst>
          </p:cNvPr>
          <p:cNvGrpSpPr/>
          <p:nvPr/>
        </p:nvGrpSpPr>
        <p:grpSpPr>
          <a:xfrm>
            <a:off x="6741736" y="263238"/>
            <a:ext cx="1945064" cy="1607352"/>
            <a:chOff x="6311059" y="95033"/>
            <a:chExt cx="1945064" cy="1607352"/>
          </a:xfrm>
        </p:grpSpPr>
        <p:pic>
          <p:nvPicPr>
            <p:cNvPr id="10" name="Picture 9">
              <a:extLst>
                <a:ext uri="{FF2B5EF4-FFF2-40B4-BE49-F238E27FC236}">
                  <a16:creationId xmlns:a16="http://schemas.microsoft.com/office/drawing/2014/main" id="{9781CE0F-A2CC-0FD8-5C67-7F51C8750FAE}"/>
                </a:ext>
              </a:extLst>
            </p:cNvPr>
            <p:cNvPicPr>
              <a:picLocks noChangeAspect="1"/>
            </p:cNvPicPr>
            <p:nvPr/>
          </p:nvPicPr>
          <p:blipFill>
            <a:blip r:embed="rId5"/>
            <a:stretch>
              <a:fillRect/>
            </a:stretch>
          </p:blipFill>
          <p:spPr>
            <a:xfrm>
              <a:off x="6311059" y="349212"/>
              <a:ext cx="998542" cy="998542"/>
            </a:xfrm>
            <a:prstGeom prst="rect">
              <a:avLst/>
            </a:prstGeom>
          </p:spPr>
        </p:pic>
        <p:grpSp>
          <p:nvGrpSpPr>
            <p:cNvPr id="11" name="Group 10">
              <a:extLst>
                <a:ext uri="{FF2B5EF4-FFF2-40B4-BE49-F238E27FC236}">
                  <a16:creationId xmlns:a16="http://schemas.microsoft.com/office/drawing/2014/main" id="{D9BF1E0E-BBB1-12A4-2DFD-FC7E4B94C53B}"/>
                </a:ext>
              </a:extLst>
            </p:cNvPr>
            <p:cNvGrpSpPr/>
            <p:nvPr>
              <p:custDataLst>
                <p:tags r:id="rId1"/>
              </p:custDataLst>
            </p:nvPr>
          </p:nvGrpSpPr>
          <p:grpSpPr>
            <a:xfrm>
              <a:off x="6843278" y="95033"/>
              <a:ext cx="1412845" cy="1607352"/>
              <a:chOff x="7702685" y="5546994"/>
              <a:chExt cx="917778" cy="1111225"/>
            </a:xfrm>
          </p:grpSpPr>
          <p:pic>
            <p:nvPicPr>
              <p:cNvPr id="12" name="Picture 11">
                <a:extLst>
                  <a:ext uri="{FF2B5EF4-FFF2-40B4-BE49-F238E27FC236}">
                    <a16:creationId xmlns:a16="http://schemas.microsoft.com/office/drawing/2014/main" id="{5327115C-9674-63DF-51EB-0C55CA39DD12}"/>
                  </a:ext>
                </a:extLst>
              </p:cNvPr>
              <p:cNvPicPr>
                <a:picLocks noChangeAspect="1"/>
              </p:cNvPicPr>
              <p:nvPr/>
            </p:nvPicPr>
            <p:blipFill>
              <a:blip r:embed="rId6"/>
              <a:srcRect/>
              <a:stretch>
                <a:fillRect/>
              </a:stretch>
            </p:blipFill>
            <p:spPr>
              <a:xfrm rot="2745437">
                <a:off x="7687882" y="5561797"/>
                <a:ext cx="947384" cy="917778"/>
              </a:xfrm>
              <a:prstGeom prst="rect">
                <a:avLst/>
              </a:prstGeom>
            </p:spPr>
          </p:pic>
          <p:sp>
            <p:nvSpPr>
              <p:cNvPr id="13" name="TextBox 12">
                <a:extLst>
                  <a:ext uri="{FF2B5EF4-FFF2-40B4-BE49-F238E27FC236}">
                    <a16:creationId xmlns:a16="http://schemas.microsoft.com/office/drawing/2014/main" id="{BF788297-6774-A0CB-3036-1898469E951E}"/>
                  </a:ext>
                </a:extLst>
              </p:cNvPr>
              <p:cNvSpPr txBox="1"/>
              <p:nvPr/>
            </p:nvSpPr>
            <p:spPr>
              <a:xfrm>
                <a:off x="7918090" y="6253941"/>
                <a:ext cx="505699" cy="404278"/>
              </a:xfrm>
              <a:prstGeom prst="rect">
                <a:avLst/>
              </a:prstGeom>
              <a:noFill/>
            </p:spPr>
            <p:txBody>
              <a:bodyPr wrap="none" rtlCol="0">
                <a:spAutoFit/>
              </a:bodyPr>
              <a:lstStyle/>
              <a:p>
                <a:pPr algn="ctr"/>
                <a:r>
                  <a:rPr lang="fr-CA" sz="1600" u="none" dirty="0"/>
                  <a:t>Buddy</a:t>
                </a:r>
                <a:br>
                  <a:rPr lang="fr-CA" sz="1600" u="none" dirty="0"/>
                </a:br>
                <a:r>
                  <a:rPr lang="fr-CA" sz="1600" u="none" dirty="0"/>
                  <a:t>System</a:t>
                </a:r>
                <a:endParaRPr lang="fr-CA" sz="1600" dirty="0">
                  <a:solidFill>
                    <a:schemeClr val="accent3">
                      <a:lumMod val="75000"/>
                    </a:schemeClr>
                  </a:solidFill>
                </a:endParaRPr>
              </a:p>
            </p:txBody>
          </p:sp>
        </p:grpSp>
      </p:grpSp>
    </p:spTree>
    <p:extLst>
      <p:ext uri="{BB962C8B-B14F-4D97-AF65-F5344CB8AC3E}">
        <p14:creationId xmlns:p14="http://schemas.microsoft.com/office/powerpoint/2010/main" val="56370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en-CA" sz="2800" i="0" dirty="0">
                <a:solidFill>
                  <a:srgbClr val="202122"/>
                </a:solidFill>
                <a:effectLst/>
                <a:latin typeface="Arial" panose="020B0604020202020204" pitchFamily="34" charset="0"/>
              </a:rPr>
              <a:t>Delivered by a 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1" y="4866523"/>
            <a:ext cx="1332882" cy="1720349"/>
            <a:chOff x="7063464" y="3978192"/>
            <a:chExt cx="154775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547753" cy="338000"/>
            </a:xfrm>
            <a:prstGeom prst="rect">
              <a:avLst/>
            </a:prstGeom>
            <a:noFill/>
          </p:spPr>
          <p:txBody>
            <a:bodyPr wrap="square">
              <a:spAutoFit/>
            </a:bodyPr>
            <a:lstStyle/>
            <a:p>
              <a:pPr algn="ctr"/>
              <a:r>
                <a:rPr lang="en-US" sz="1400" b="1" i="1" dirty="0">
                  <a:effectLst/>
                </a:rPr>
                <a:t>… and others…</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a:t>
            </a:r>
            <a:r>
              <a:rPr lang="en-CA"/>
              <a:t>exercise </a:t>
            </a:r>
          </a:p>
          <a:p>
            <a:r>
              <a:rPr lang="en-CA"/>
              <a:t>Agenda</a:t>
            </a:r>
            <a:endParaRPr lang="en-CA" dirty="0"/>
          </a:p>
          <a:p>
            <a:r>
              <a:rPr lang="en-CA" dirty="0"/>
              <a:t>Mindfulness Theory</a:t>
            </a:r>
          </a:p>
          <a:p>
            <a:endParaRPr lang="en-CA" dirty="0"/>
          </a:p>
          <a:p>
            <a:r>
              <a:rPr lang="en-CA" dirty="0"/>
              <a:t>Mindful exercise(s)</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7CC00201-0EC8-4B74-5923-BA08BD5EC1D0}"/>
              </a:ext>
            </a:extLst>
          </p:cNvPr>
          <p:cNvGrpSpPr/>
          <p:nvPr/>
        </p:nvGrpSpPr>
        <p:grpSpPr>
          <a:xfrm>
            <a:off x="3275856" y="124337"/>
            <a:ext cx="2116286" cy="1168771"/>
            <a:chOff x="3275856" y="124337"/>
            <a:chExt cx="2116286" cy="1168771"/>
          </a:xfrm>
        </p:grpSpPr>
        <p:sp>
          <p:nvSpPr>
            <p:cNvPr id="7" name="TextBox 6">
              <a:extLst>
                <a:ext uri="{FF2B5EF4-FFF2-40B4-BE49-F238E27FC236}">
                  <a16:creationId xmlns:a16="http://schemas.microsoft.com/office/drawing/2014/main" id="{5FF19163-7E1F-DA61-2CE7-81794970A2FA}"/>
                </a:ext>
              </a:extLst>
            </p:cNvPr>
            <p:cNvSpPr txBox="1"/>
            <p:nvPr/>
          </p:nvSpPr>
          <p:spPr>
            <a:xfrm>
              <a:off x="3275856" y="923776"/>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pic>
          <p:nvPicPr>
            <p:cNvPr id="12" name="Picture 2" descr="Webex Meetings | Slack App Directory">
              <a:extLst>
                <a:ext uri="{FF2B5EF4-FFF2-40B4-BE49-F238E27FC236}">
                  <a16:creationId xmlns:a16="http://schemas.microsoft.com/office/drawing/2014/main" id="{89D816EE-2D3C-2406-B519-C55054A513BE}"/>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a:xfrm>
              <a:off x="3779912" y="124337"/>
              <a:ext cx="980701" cy="918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831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for this program, thus it is considered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a:t>
            </a:r>
          </a:p>
          <a:p>
            <a:endParaRPr lang="en-CA" sz="2400" dirty="0"/>
          </a:p>
          <a:p>
            <a:endParaRPr lang="en-CA" sz="2400" dirty="0"/>
          </a:p>
        </p:txBody>
      </p:sp>
      <p:sp>
        <p:nvSpPr>
          <p:cNvPr id="6" name="Rectangle 5"/>
          <p:cNvSpPr/>
          <p:nvPr/>
        </p:nvSpPr>
        <p:spPr>
          <a:xfrm>
            <a:off x="1403648" y="3717032"/>
            <a:ext cx="6684615" cy="1685077"/>
          </a:xfrm>
          <a:prstGeom prst="rect">
            <a:avLst/>
          </a:prstGeom>
        </p:spPr>
        <p:txBody>
          <a:bodyPr wrap="square">
            <a:spAutoFit/>
          </a:bodyPr>
          <a:lstStyle/>
          <a:p>
            <a:pPr marL="285750" indent="-285750">
              <a:spcBef>
                <a:spcPts val="300"/>
              </a:spcBef>
              <a:buFont typeface="Wingdings" panose="05000000000000000000" pitchFamily="2" charset="2"/>
              <a:buChar char="ü"/>
            </a:pPr>
            <a:r>
              <a:rPr lang="en-CA" sz="2400" dirty="0"/>
              <a:t>To leverage the collective knowledge of the group</a:t>
            </a:r>
          </a:p>
          <a:p>
            <a:pPr marL="285750" indent="-285750">
              <a:spcBef>
                <a:spcPts val="300"/>
              </a:spcBef>
              <a:buFont typeface="Wingdings" panose="05000000000000000000" pitchFamily="2" charset="2"/>
              <a:buChar char="ü"/>
            </a:pPr>
            <a:r>
              <a:rPr lang="en-CA" sz="2400" dirty="0">
                <a:solidFill>
                  <a:prstClr val="black"/>
                </a:solidFill>
              </a:rPr>
              <a:t>To access the recording and slides of all sessions</a:t>
            </a:r>
            <a:endParaRPr lang="en-CA" sz="2400" dirty="0"/>
          </a:p>
          <a:p>
            <a:pPr marL="285750" indent="-285750">
              <a:spcBef>
                <a:spcPts val="300"/>
              </a:spcBef>
              <a:buFont typeface="Wingdings" panose="05000000000000000000" pitchFamily="2" charset="2"/>
              <a:buChar char="ü"/>
            </a:pPr>
            <a:r>
              <a:rPr lang="en-CA" sz="2400" dirty="0"/>
              <a:t>To ask questions</a:t>
            </a:r>
          </a:p>
          <a:p>
            <a:pPr marL="285750" indent="-285750">
              <a:spcBef>
                <a:spcPts val="300"/>
              </a:spcBef>
              <a:buFont typeface="Wingdings" panose="05000000000000000000" pitchFamily="2" charset="2"/>
              <a:buChar char="ü"/>
            </a:pPr>
            <a:r>
              <a:rPr lang="en-CA" sz="2400" dirty="0"/>
              <a:t>To share experiences</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via the Cohort page:</a:t>
            </a:r>
          </a:p>
          <a:p>
            <a:pPr lvl="1"/>
            <a:r>
              <a:rPr lang="en-US" dirty="0"/>
              <a:t>The recording is helpful for those who miss a session or would like to revisit the material</a:t>
            </a:r>
          </a:p>
          <a:p>
            <a:pPr lvl="1"/>
            <a:r>
              <a:rPr lang="en-US" dirty="0"/>
              <a:t>Be assured, if there is ever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comfortably, with a straight back</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u="none" dirty="0"/>
              <a:t>Let's start by practicing a little</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7"/>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7"/>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err="1"/>
              <a:t>Welcome</a:t>
            </a:r>
            <a:endParaRPr lang="fr-CA" dirty="0">
              <a:solidFill>
                <a:srgbClr val="FF0000"/>
              </a:solidFill>
            </a:endParaRPr>
          </a:p>
        </p:txBody>
      </p:sp>
      <p:grpSp>
        <p:nvGrpSpPr>
          <p:cNvPr id="23" name="Group 6">
            <a:extLst>
              <a:ext uri="{FF2B5EF4-FFF2-40B4-BE49-F238E27FC236}">
                <a16:creationId xmlns:a16="http://schemas.microsoft.com/office/drawing/2014/main" id="{1B6E7798-EC94-D48D-3F26-4885A4F0F3BC}"/>
              </a:ext>
            </a:extLst>
          </p:cNvPr>
          <p:cNvGrpSpPr/>
          <p:nvPr>
            <p:custDataLst>
              <p:tags r:id="rId4"/>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31891" y="0"/>
            <a:ext cx="8080218" cy="6858000"/>
          </a:xfrm>
          <a:prstGeom prst="rect">
            <a:avLst/>
          </a:prstGeom>
        </p:spPr>
      </p:pic>
      <p:sp>
        <p:nvSpPr>
          <p:cNvPr id="3" name="TextBox 2">
            <a:extLst>
              <a:ext uri="{FF2B5EF4-FFF2-40B4-BE49-F238E27FC236}">
                <a16:creationId xmlns:a16="http://schemas.microsoft.com/office/drawing/2014/main" id="{E9E2FEF7-84A3-AB17-8737-D5700770DC1D}"/>
              </a:ext>
            </a:extLst>
          </p:cNvPr>
          <p:cNvSpPr txBox="1"/>
          <p:nvPr/>
        </p:nvSpPr>
        <p:spPr>
          <a:xfrm>
            <a:off x="827584" y="6309828"/>
            <a:ext cx="1728192" cy="369332"/>
          </a:xfrm>
          <a:prstGeom prst="rect">
            <a:avLst/>
          </a:prstGeom>
          <a:noFill/>
        </p:spPr>
        <p:txBody>
          <a:bodyPr wrap="square" rtlCol="0">
            <a:spAutoFit/>
          </a:bodyPr>
          <a:lstStyle/>
          <a:p>
            <a:r>
              <a:rPr lang="en-CA" dirty="0"/>
              <a:t>NCR – Next Slide</a:t>
            </a:r>
          </a:p>
        </p:txBody>
      </p:sp>
    </p:spTree>
    <p:extLst>
      <p:ext uri="{BB962C8B-B14F-4D97-AF65-F5344CB8AC3E}">
        <p14:creationId xmlns:p14="http://schemas.microsoft.com/office/powerpoint/2010/main" val="14549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3">
                                            <p:bg/>
                                          </p:spTgt>
                                        </p:tgtEl>
                                      </p:cBhvr>
                                    </p:animEffect>
                                    <p:set>
                                      <p:cBhvr>
                                        <p:cTn id="24" dur="1" fill="hold">
                                          <p:stCondLst>
                                            <p:cond delay="499"/>
                                          </p:stCondLst>
                                        </p:cTn>
                                        <p:tgtEl>
                                          <p:spTgt spid="23">
                                            <p:bg/>
                                          </p:spTgt>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2" name="Group 1">
            <a:extLst>
              <a:ext uri="{FF2B5EF4-FFF2-40B4-BE49-F238E27FC236}">
                <a16:creationId xmlns:a16="http://schemas.microsoft.com/office/drawing/2014/main" id="{58925449-792F-4BD7-CD76-B429A4CF72E3}"/>
              </a:ext>
            </a:extLst>
          </p:cNvPr>
          <p:cNvGrpSpPr/>
          <p:nvPr/>
        </p:nvGrpSpPr>
        <p:grpSpPr>
          <a:xfrm>
            <a:off x="6273636" y="4300449"/>
            <a:ext cx="2116286" cy="1168771"/>
            <a:chOff x="3275856" y="124337"/>
            <a:chExt cx="2116286" cy="1168771"/>
          </a:xfrm>
        </p:grpSpPr>
        <p:sp>
          <p:nvSpPr>
            <p:cNvPr id="17" name="TextBox 16">
              <a:extLst>
                <a:ext uri="{FF2B5EF4-FFF2-40B4-BE49-F238E27FC236}">
                  <a16:creationId xmlns:a16="http://schemas.microsoft.com/office/drawing/2014/main" id="{29EDA843-0ADD-0A95-7C18-F7E33844CE97}"/>
                </a:ext>
              </a:extLst>
            </p:cNvPr>
            <p:cNvSpPr txBox="1"/>
            <p:nvPr/>
          </p:nvSpPr>
          <p:spPr>
            <a:xfrm>
              <a:off x="3275856" y="923776"/>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pic>
          <p:nvPicPr>
            <p:cNvPr id="18" name="Picture 2" descr="Webex Meetings | Slack App Directory">
              <a:extLst>
                <a:ext uri="{FF2B5EF4-FFF2-40B4-BE49-F238E27FC236}">
                  <a16:creationId xmlns:a16="http://schemas.microsoft.com/office/drawing/2014/main" id="{8FAE4B8D-0E24-3A9E-1746-116BBA7E6C0C}"/>
                </a:ext>
              </a:extLst>
            </p:cNvPr>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a:xfrm>
              <a:off x="3779912" y="124337"/>
              <a:ext cx="980701" cy="918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Effect transition="in" filter="fade">
                                      <p:cBhvr>
                                        <p:cTn id="12" dur="500"/>
                                        <p:tgtEl>
                                          <p:spTgt spid="10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7"/>
                                        </p:tgtEl>
                                        <p:attrNameLst>
                                          <p:attrName>style.visibility</p:attrName>
                                        </p:attrNameLst>
                                      </p:cBhvr>
                                      <p:to>
                                        <p:strVal val="visible"/>
                                      </p:to>
                                    </p:set>
                                    <p:animEffect transition="in" filter="fade">
                                      <p:cBhvr>
                                        <p:cTn id="22" dur="500"/>
                                        <p:tgtEl>
                                          <p:spTgt spid="10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5118</TotalTime>
  <Words>5499</Words>
  <Application>Microsoft Office PowerPoint</Application>
  <PresentationFormat>On-screen Show (4:3)</PresentationFormat>
  <Paragraphs>623</Paragraphs>
  <Slides>31</Slides>
  <Notes>31</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Comic Sans MS</vt:lpstr>
      <vt:lpstr>Freestyle Script</vt:lpstr>
      <vt:lpstr>Helvetica</vt:lpstr>
      <vt:lpstr>inherit</vt:lpstr>
      <vt:lpstr>libre franklin</vt:lpstr>
      <vt:lpstr>Raleway</vt:lpstr>
      <vt:lpstr>Times New Roman</vt:lpstr>
      <vt:lpstr>Verdana</vt:lpstr>
      <vt:lpstr>Wingdings</vt:lpstr>
      <vt:lpstr>1_Office Theme</vt:lpstr>
      <vt:lpstr>Mindful Change Leadership Development Program</vt:lpstr>
      <vt:lpstr>English Automatic Closed Captions Available</vt:lpstr>
      <vt:lpstr>PowerPoint Presentation</vt:lpstr>
      <vt:lpstr>Mindful Breathing Exercise – Centering</vt:lpstr>
      <vt:lpstr>This is a “hands-on” program</vt:lpstr>
      <vt:lpstr>PowerPoint Presentation</vt:lpstr>
      <vt:lpstr>Welcome</vt:lpstr>
      <vt:lpstr>Welcoming</vt:lpstr>
      <vt:lpstr>Hands on Workshop</vt:lpstr>
      <vt:lpstr>Agenda - Week 1 – (focus and clarity)</vt:lpstr>
      <vt:lpstr>Etiquette</vt:lpstr>
      <vt:lpstr>The Main Goal of the MCLD Program</vt:lpstr>
      <vt:lpstr>PowerPoint Presentation</vt:lpstr>
      <vt:lpstr>Snail model – From unaware to unaware</vt:lpstr>
      <vt:lpstr>The importance of “Connecting”</vt:lpstr>
      <vt:lpstr>The Buddy System</vt:lpstr>
      <vt:lpstr>Throughout the program</vt:lpstr>
      <vt:lpstr>Gratitude journaling</vt:lpstr>
      <vt:lpstr>Practice – The basics (1/2)</vt:lpstr>
      <vt:lpstr>Exercise – Exploring Mindfulness – Body Scan</vt:lpstr>
      <vt:lpstr>Debrief – Plenary &amp; Small Groups</vt:lpstr>
      <vt:lpstr>Your turn for week 1</vt:lpstr>
      <vt:lpstr>Meeting Your Buddy System Buddies</vt:lpstr>
      <vt:lpstr>To join the Breakout Room (So you know your Buddies)</vt:lpstr>
      <vt:lpstr>PowerPoint Presentation</vt:lpstr>
      <vt:lpstr>Delivered by a team of volunteering facilitators </vt:lpstr>
      <vt:lpstr>What’s the difference between Mindfulness  and  Meditation?</vt:lpstr>
      <vt:lpstr>Structure of the weekly sessions</vt:lpstr>
      <vt:lpstr>The Cohort</vt:lpstr>
      <vt:lpstr>Group Activities</vt:lpstr>
      <vt:lpstr>Sessions are Recorded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479</cp:revision>
  <dcterms:created xsi:type="dcterms:W3CDTF">2015-04-14T20:39:51Z</dcterms:created>
  <dcterms:modified xsi:type="dcterms:W3CDTF">2024-04-16T19:22:30Z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