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notesSlides/notesSlide10.xml" ContentType="application/vnd.openxmlformats-officedocument.presentationml.notesSlide+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notesSlides/notesSlide15.xml" ContentType="application/vnd.openxmlformats-officedocument.presentationml.notesSlide+xml"/>
  <Override PartName="/ppt/tags/tag27.xml" ContentType="application/vnd.openxmlformats-officedocument.presentationml.tags+xml"/>
  <Override PartName="/ppt/notesSlides/notesSlide16.xml" ContentType="application/vnd.openxmlformats-officedocument.presentationml.notesSlide+xml"/>
  <Override PartName="/ppt/tags/tag28.xml" ContentType="application/vnd.openxmlformats-officedocument.presentationml.tags+xml"/>
  <Override PartName="/ppt/notesSlides/notesSlide1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8.xml" ContentType="application/vnd.openxmlformats-officedocument.presentationml.notesSlide+xml"/>
  <Override PartName="/ppt/tags/tag32.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08" r:id="rId3"/>
    <p:sldId id="320" r:id="rId4"/>
    <p:sldId id="338" r:id="rId5"/>
    <p:sldId id="309" r:id="rId6"/>
    <p:sldId id="332" r:id="rId7"/>
    <p:sldId id="330" r:id="rId8"/>
    <p:sldId id="337" r:id="rId9"/>
    <p:sldId id="346" r:id="rId10"/>
    <p:sldId id="271" r:id="rId11"/>
    <p:sldId id="324" r:id="rId12"/>
    <p:sldId id="325" r:id="rId13"/>
    <p:sldId id="326" r:id="rId14"/>
    <p:sldId id="287" r:id="rId15"/>
    <p:sldId id="327" r:id="rId16"/>
    <p:sldId id="277" r:id="rId17"/>
    <p:sldId id="289" r:id="rId18"/>
    <p:sldId id="331" r:id="rId19"/>
    <p:sldId id="336" r:id="rId20"/>
    <p:sldId id="343" r:id="rId21"/>
    <p:sldId id="312"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33" autoAdjust="0"/>
    <p:restoredTop sz="93939" autoAdjust="0"/>
  </p:normalViewPr>
  <p:slideViewPr>
    <p:cSldViewPr showGuides="1">
      <p:cViewPr varScale="1">
        <p:scale>
          <a:sx n="94" d="100"/>
          <a:sy n="94" d="100"/>
        </p:scale>
        <p:origin x="1890" y="72"/>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2019-05-31</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2019-05-31</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3500763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2549286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722874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2023276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2853014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15</a:t>
            </a:fld>
            <a:endParaRPr lang="en-CA"/>
          </a:p>
        </p:txBody>
      </p:sp>
    </p:spTree>
    <p:extLst>
      <p:ext uri="{BB962C8B-B14F-4D97-AF65-F5344CB8AC3E}">
        <p14:creationId xmlns:p14="http://schemas.microsoft.com/office/powerpoint/2010/main" val="1449085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16</a:t>
            </a:fld>
            <a:endParaRPr lang="en-CA"/>
          </a:p>
        </p:txBody>
      </p:sp>
    </p:spTree>
    <p:extLst>
      <p:ext uri="{BB962C8B-B14F-4D97-AF65-F5344CB8AC3E}">
        <p14:creationId xmlns:p14="http://schemas.microsoft.com/office/powerpoint/2010/main" val="60259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07621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2908136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pPr/>
              <a:t>19</a:t>
            </a:fld>
            <a:endParaRPr lang="en-CA">
              <a:solidFill>
                <a:prstClr val="black"/>
              </a:solidFill>
            </a:endParaRPr>
          </a:p>
        </p:txBody>
      </p:sp>
    </p:spTree>
    <p:extLst>
      <p:ext uri="{BB962C8B-B14F-4D97-AF65-F5344CB8AC3E}">
        <p14:creationId xmlns:p14="http://schemas.microsoft.com/office/powerpoint/2010/main" val="1725562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20</a:t>
            </a:fld>
            <a:endParaRPr lang="en-CA"/>
          </a:p>
        </p:txBody>
      </p:sp>
    </p:spTree>
    <p:extLst>
      <p:ext uri="{BB962C8B-B14F-4D97-AF65-F5344CB8AC3E}">
        <p14:creationId xmlns:p14="http://schemas.microsoft.com/office/powerpoint/2010/main" val="26461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166760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21</a:t>
            </a:fld>
            <a:endParaRPr lang="en-CA"/>
          </a:p>
        </p:txBody>
      </p:sp>
    </p:spTree>
    <p:extLst>
      <p:ext uri="{BB962C8B-B14F-4D97-AF65-F5344CB8AC3E}">
        <p14:creationId xmlns:p14="http://schemas.microsoft.com/office/powerpoint/2010/main" val="344040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427425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156095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116734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2406153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7</a:t>
            </a:fld>
            <a:endParaRPr lang="en-CA" altLang="en-US"/>
          </a:p>
        </p:txBody>
      </p:sp>
    </p:spTree>
    <p:extLst>
      <p:ext uri="{BB962C8B-B14F-4D97-AF65-F5344CB8AC3E}">
        <p14:creationId xmlns:p14="http://schemas.microsoft.com/office/powerpoint/2010/main" val="3933961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9</a:t>
            </a:fld>
            <a:endParaRPr lang="en-CA" altLang="en-US"/>
          </a:p>
        </p:txBody>
      </p:sp>
    </p:spTree>
    <p:extLst>
      <p:ext uri="{BB962C8B-B14F-4D97-AF65-F5344CB8AC3E}">
        <p14:creationId xmlns:p14="http://schemas.microsoft.com/office/powerpoint/2010/main" val="852167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646239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807438160"/>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8712461" y="6492875"/>
            <a:ext cx="420316" cy="365125"/>
          </a:xfrm>
        </p:spPr>
        <p:txBody>
          <a:bodyPr/>
          <a:lstStyle>
            <a:lvl1pPr>
              <a:defRPr sz="800"/>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2077113458"/>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12459" y="6525344"/>
            <a:ext cx="419641" cy="365125"/>
          </a:xfrm>
        </p:spPr>
        <p:txBody>
          <a:bodyPr/>
          <a:lstStyle>
            <a:lvl1pPr>
              <a:defRPr sz="800"/>
            </a:lvl1pPr>
          </a:lstStyle>
          <a:p>
            <a:fld id="{32D4B517-E49B-41B6-9DBC-23634E0F1CDC}" type="slidenum">
              <a:rPr lang="en-CA" smtClean="0"/>
              <a:pPr/>
              <a:t>‹#›</a:t>
            </a:fld>
            <a:endParaRPr lang="en-CA" dirty="0"/>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1313740679"/>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676456" y="6497864"/>
            <a:ext cx="454732" cy="365125"/>
          </a:xfrm>
        </p:spPr>
        <p:txBody>
          <a:bodyPr/>
          <a:lstStyle>
            <a:lvl1pPr>
              <a:defRPr sz="800"/>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983473791"/>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t>This is</a:t>
            </a:r>
            <a:r>
              <a:rPr lang="en-CA" sz="1200" baseline="0" dirty="0" smtClean="0"/>
              <a:t> the sample</a:t>
            </a:r>
            <a:br>
              <a:rPr lang="en-CA" sz="1200" baseline="0" dirty="0" smtClean="0"/>
            </a:br>
            <a:r>
              <a:rPr lang="en-CA" sz="1200" baseline="0" dirty="0" smtClean="0"/>
              <a:t>icon page.</a:t>
            </a:r>
          </a:p>
          <a:p>
            <a:endParaRPr lang="en-CA" sz="1200" dirty="0" smtClean="0"/>
          </a:p>
          <a:p>
            <a:r>
              <a:rPr lang="en-CA" sz="1200" dirty="0" smtClean="0"/>
              <a:t>It features a </a:t>
            </a:r>
            <a:r>
              <a:rPr lang="en-CA" sz="1200" baseline="0" dirty="0" smtClean="0"/>
              <a:t/>
            </a:r>
            <a:br>
              <a:rPr lang="en-CA" sz="1200" baseline="0" dirty="0" smtClean="0"/>
            </a:br>
            <a:r>
              <a:rPr lang="en-CA" sz="1200" baseline="0" dirty="0" smtClean="0"/>
              <a:t>selection of symbols</a:t>
            </a:r>
            <a:br>
              <a:rPr lang="en-CA" sz="1200" baseline="0" dirty="0" smtClean="0"/>
            </a:br>
            <a:r>
              <a:rPr lang="en-CA" sz="1200" baseline="0" dirty="0" smtClean="0"/>
              <a:t>for use in your presentation.</a:t>
            </a:r>
          </a:p>
          <a:p>
            <a:endParaRPr lang="en-CA" sz="1200" baseline="0" dirty="0" smtClean="0"/>
          </a:p>
          <a:p>
            <a:r>
              <a:rPr lang="en-CA" sz="1200" baseline="0" dirty="0" smtClean="0"/>
              <a:t>To use a particular symbol, simply go to the </a:t>
            </a:r>
            <a:r>
              <a:rPr lang="en-CA" sz="1200" b="1" baseline="0" dirty="0" smtClean="0"/>
              <a:t>(1) View </a:t>
            </a:r>
            <a:r>
              <a:rPr lang="en-CA" sz="1200" baseline="0" dirty="0" smtClean="0"/>
              <a:t>Tab and select </a:t>
            </a:r>
            <a:r>
              <a:rPr lang="en-CA" sz="1200" b="1" baseline="0" dirty="0" smtClean="0"/>
              <a:t>Slide Master (2)</a:t>
            </a:r>
            <a:r>
              <a:rPr lang="en-CA" sz="1200" baseline="0" dirty="0" smtClean="0"/>
              <a:t>. Navigate to the last layout and select the icon(s) you would like to use. Copy them, return to </a:t>
            </a:r>
            <a:r>
              <a:rPr lang="en-CA" sz="1200" b="1" baseline="0" dirty="0" smtClean="0"/>
              <a:t>(3) Normal</a:t>
            </a:r>
            <a:r>
              <a:rPr lang="en-CA" sz="1200" baseline="0" dirty="0" smtClean="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1</a:t>
              </a:r>
              <a:endParaRPr lang="en-CA" b="1" dirty="0">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2</a:t>
              </a:r>
              <a:endParaRPr lang="en-CA" b="1" dirty="0">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3</a:t>
              </a:r>
              <a:endParaRPr lang="en-CA" b="1" dirty="0">
                <a:solidFill>
                  <a:schemeClr val="bg2"/>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731838"/>
            <a:ext cx="6572250" cy="792162"/>
          </a:xfrm>
        </p:spPr>
        <p:txBody>
          <a:bodyPr/>
          <a:lstStyle>
            <a:lvl1pPr>
              <a:defRPr>
                <a:solidFill>
                  <a:schemeClr val="tx1">
                    <a:lumMod val="85000"/>
                    <a:lumOff val="15000"/>
                  </a:schemeClr>
                </a:solidFill>
                <a:latin typeface="+mj-lt"/>
              </a:defRPr>
            </a:lvl1pPr>
          </a:lstStyle>
          <a:p>
            <a:r>
              <a:rPr lang="en-US" dirty="0" smtClean="0"/>
              <a:t>Click to edit Master title style</a:t>
            </a:r>
            <a:endParaRPr lang="en-CA" dirty="0"/>
          </a:p>
        </p:txBody>
      </p:sp>
    </p:spTree>
    <p:extLst>
      <p:ext uri="{BB962C8B-B14F-4D97-AF65-F5344CB8AC3E}">
        <p14:creationId xmlns:p14="http://schemas.microsoft.com/office/powerpoint/2010/main" val="422115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US">
              <a:solidFill>
                <a:schemeClr val="tx1"/>
              </a:solidFill>
            </a:endParaRPr>
          </a:p>
        </p:txBody>
      </p:sp>
      <p:sp>
        <p:nvSpPr>
          <p:cNvPr id="2"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smtClean="0">
                <a:solidFill>
                  <a:srgbClr val="000000"/>
                </a:solidFill>
                <a:latin typeface="arial" panose="020B0604020202020204" pitchFamily="34" charset="0"/>
              </a:rPr>
              <a:t>UNCLASSIFIED / NON CLASSIFIÉ</a:t>
            </a:r>
            <a:endParaRPr lang="en-CA" sz="1200" b="0" i="0" u="none" baseline="0">
              <a:solidFill>
                <a:srgbClr val="000000"/>
              </a:solidFill>
              <a:latin typeface="arial" panose="020B0604020202020204" pitchFamily="34" charset="0"/>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70" r:id="rId9"/>
    <p:sldLayoutId id="2147483671" r:id="rId10"/>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20.x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21.x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22.xml"/><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23.xml"/><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25.xml"/><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26.x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27.xml"/><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28.xml"/><Relationship Id="rId4" Type="http://schemas.openxmlformats.org/officeDocument/2006/relationships/hyperlink" Target="https://www.canada.ca/en/treasury-board-secretariat/services/information-technology-project-management/project-management/guide-project-gating-it-enabled-projects.html" TargetMode="External"/></Relationships>
</file>

<file path=ppt/slides/_rels/slide19.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hyperlink" Target="http://service.ssc-spc.gc.ca/en/contact/partclisupport/client-execs"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hyperlink" Target="http://service.ssc-spc.gc.ca/en/services" TargetMode="External"/><Relationship Id="rId5" Type="http://schemas.openxmlformats.org/officeDocument/2006/relationships/notesSlide" Target="../notesSlides/notesSlide18.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32.xml"/><Relationship Id="rId6" Type="http://schemas.openxmlformats.org/officeDocument/2006/relationships/hyperlink" Target="https://canada-ca.github.io/aia-eia-js/" TargetMode="External"/><Relationship Id="rId5" Type="http://schemas.openxmlformats.org/officeDocument/2006/relationships/hyperlink" Target="https://www.canada.ca/en/government/system/digital-government/modern-emerging-technologies/responsible-use-ai/algorithmic-impact-assessment.html" TargetMode="External"/><Relationship Id="rId4" Type="http://schemas.openxmlformats.org/officeDocument/2006/relationships/hyperlink" Target="mailto:ZZCIOBDP@tbs-sct.gc.c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gcconnex.gc.ca/file/group/21723432/all#31558242"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10.xml"/><Relationship Id="rId7"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10.xml"/><Relationship Id="rId5" Type="http://schemas.openxmlformats.org/officeDocument/2006/relationships/tags" Target="../tags/tag19.xml"/><Relationship Id="rId4" Type="http://schemas.openxmlformats.org/officeDocument/2006/relationships/tags" Target="../tags/tag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239" y="1952836"/>
            <a:ext cx="8430579" cy="666449"/>
          </a:xfrm>
        </p:spPr>
        <p:txBody>
          <a:bodyPr>
            <a:normAutofit fontScale="90000"/>
          </a:bodyPr>
          <a:lstStyle/>
          <a:p>
            <a:pPr algn="ctr"/>
            <a:r>
              <a:rPr lang="en-CA" sz="3200" b="1" kern="0" dirty="0" smtClean="0"/>
              <a:t>Government of Canada</a:t>
            </a:r>
            <a:br>
              <a:rPr lang="en-CA" sz="3200" b="1" kern="0" dirty="0" smtClean="0"/>
            </a:br>
            <a:r>
              <a:rPr lang="en-CA" sz="3200" b="1" kern="0" dirty="0" smtClean="0"/>
              <a:t>Enterprise Architecture Review Board (GC EARB)</a:t>
            </a:r>
            <a:endParaRPr lang="en-CA" sz="3200" b="1" kern="0" dirty="0"/>
          </a:p>
        </p:txBody>
      </p:sp>
      <p:sp>
        <p:nvSpPr>
          <p:cNvPr id="5" name="Rectangle 17"/>
          <p:cNvSpPr txBox="1">
            <a:spLocks noChangeArrowheads="1"/>
          </p:cNvSpPr>
          <p:nvPr/>
        </p:nvSpPr>
        <p:spPr bwMode="auto">
          <a:xfrm>
            <a:off x="431540" y="1609502"/>
            <a:ext cx="8430579" cy="133069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0" hangingPunct="1">
              <a:spcBef>
                <a:spcPct val="0"/>
              </a:spcBef>
              <a:spcAft>
                <a:spcPct val="0"/>
              </a:spcAft>
              <a:buNone/>
              <a:defRPr sz="3200" kern="1200">
                <a:solidFill>
                  <a:schemeClr val="tx2"/>
                </a:solidFill>
                <a:latin typeface="+mj-lt"/>
                <a:ea typeface="+mj-ea"/>
                <a:cs typeface="ＭＳ Ｐゴシック" charset="0"/>
              </a:defRPr>
            </a:lvl1pPr>
            <a:lvl2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2pPr>
            <a:lvl3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3pPr>
            <a:lvl4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4pPr>
            <a:lvl5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5pPr>
            <a:lvl6pPr marL="457200" algn="ctr" rtl="0" eaLnBrk="1" fontAlgn="base" hangingPunct="1">
              <a:spcBef>
                <a:spcPct val="0"/>
              </a:spcBef>
              <a:spcAft>
                <a:spcPct val="0"/>
              </a:spcAft>
              <a:defRPr sz="3200">
                <a:solidFill>
                  <a:schemeClr val="tx2"/>
                </a:solidFill>
                <a:latin typeface="Franklin Gothic Demi" charset="0"/>
                <a:ea typeface="ＭＳ Ｐゴシック" charset="0"/>
              </a:defRPr>
            </a:lvl6pPr>
            <a:lvl7pPr marL="914400" algn="ctr" rtl="0" eaLnBrk="1" fontAlgn="base" hangingPunct="1">
              <a:spcBef>
                <a:spcPct val="0"/>
              </a:spcBef>
              <a:spcAft>
                <a:spcPct val="0"/>
              </a:spcAft>
              <a:defRPr sz="3200">
                <a:solidFill>
                  <a:schemeClr val="tx2"/>
                </a:solidFill>
                <a:latin typeface="Franklin Gothic Demi" charset="0"/>
                <a:ea typeface="ＭＳ Ｐゴシック" charset="0"/>
              </a:defRPr>
            </a:lvl7pPr>
            <a:lvl8pPr marL="1371600" algn="ctr" rtl="0" eaLnBrk="1" fontAlgn="base" hangingPunct="1">
              <a:spcBef>
                <a:spcPct val="0"/>
              </a:spcBef>
              <a:spcAft>
                <a:spcPct val="0"/>
              </a:spcAft>
              <a:defRPr sz="3200">
                <a:solidFill>
                  <a:schemeClr val="tx2"/>
                </a:solidFill>
                <a:latin typeface="Franklin Gothic Demi" charset="0"/>
                <a:ea typeface="ＭＳ Ｐゴシック" charset="0"/>
              </a:defRPr>
            </a:lvl8pPr>
            <a:lvl9pPr marL="1828800" algn="ctr" rtl="0" eaLnBrk="1" fontAlgn="base" hangingPunct="1">
              <a:spcBef>
                <a:spcPct val="0"/>
              </a:spcBef>
              <a:spcAft>
                <a:spcPct val="0"/>
              </a:spcAft>
              <a:defRPr sz="3200">
                <a:solidFill>
                  <a:schemeClr val="tx2"/>
                </a:solidFill>
                <a:latin typeface="Franklin Gothic Demi" charset="0"/>
                <a:ea typeface="ＭＳ Ｐゴシック" charset="0"/>
              </a:defRPr>
            </a:lvl9pPr>
          </a:lstStyle>
          <a:p>
            <a:pPr>
              <a:defRPr/>
            </a:pPr>
            <a:endParaRPr lang="en-US" b="1" kern="0" dirty="0" smtClean="0">
              <a:cs typeface="+mj-cs"/>
            </a:endParaRPr>
          </a:p>
        </p:txBody>
      </p:sp>
      <p:sp>
        <p:nvSpPr>
          <p:cNvPr id="10" name="TextBox 9"/>
          <p:cNvSpPr txBox="1"/>
          <p:nvPr/>
        </p:nvSpPr>
        <p:spPr>
          <a:xfrm>
            <a:off x="0" y="6705074"/>
            <a:ext cx="1056700" cy="184666"/>
          </a:xfrm>
          <a:prstGeom prst="rect">
            <a:avLst/>
          </a:prstGeom>
          <a:noFill/>
        </p:spPr>
        <p:txBody>
          <a:bodyPr wrap="none" rtlCol="0">
            <a:spAutoFit/>
          </a:bodyPr>
          <a:lstStyle/>
          <a:p>
            <a:r>
              <a:rPr lang="en-CA" sz="600" dirty="0" smtClean="0"/>
              <a:t>Last Updated  May 31, 2019</a:t>
            </a:r>
            <a:endParaRPr lang="en-CA" sz="600" dirty="0"/>
          </a:p>
        </p:txBody>
      </p:sp>
      <p:sp>
        <p:nvSpPr>
          <p:cNvPr id="11" name="TextBox 10"/>
          <p:cNvSpPr txBox="1"/>
          <p:nvPr/>
        </p:nvSpPr>
        <p:spPr>
          <a:xfrm>
            <a:off x="7920372" y="6597352"/>
            <a:ext cx="599844" cy="215444"/>
          </a:xfrm>
          <a:prstGeom prst="rect">
            <a:avLst/>
          </a:prstGeom>
          <a:noFill/>
        </p:spPr>
        <p:txBody>
          <a:bodyPr wrap="none" rtlCol="0">
            <a:spAutoFit/>
          </a:bodyPr>
          <a:lstStyle/>
          <a:p>
            <a:r>
              <a:rPr lang="en-CA" sz="800" dirty="0"/>
              <a:t>GC Docs </a:t>
            </a:r>
            <a:r>
              <a:rPr lang="en-CA" sz="800" dirty="0" smtClean="0"/>
              <a:t>#</a:t>
            </a:r>
            <a:endParaRPr lang="en-CA" sz="800" dirty="0"/>
          </a:p>
        </p:txBody>
      </p:sp>
      <p:sp>
        <p:nvSpPr>
          <p:cNvPr id="21" name="Rectangle 20"/>
          <p:cNvSpPr/>
          <p:nvPr>
            <p:custDataLst>
              <p:tags r:id="rId1"/>
            </p:custDataLst>
          </p:nvPr>
        </p:nvSpPr>
        <p:spPr>
          <a:xfrm>
            <a:off x="503548" y="5636906"/>
            <a:ext cx="1947672"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en-US" sz="1200" dirty="0" smtClean="0">
                <a:solidFill>
                  <a:schemeClr val="tx1">
                    <a:lumMod val="65000"/>
                    <a:lumOff val="35000"/>
                  </a:schemeClr>
                </a:solidFill>
                <a:sym typeface="Wingdings 2" panose="05020102010507070707" pitchFamily="18" charset="2"/>
              </a:rPr>
              <a:t>	</a:t>
            </a:r>
            <a:r>
              <a:rPr lang="en-US" sz="1200" dirty="0" smtClean="0">
                <a:solidFill>
                  <a:schemeClr val="tx1">
                    <a:lumMod val="65000"/>
                    <a:lumOff val="35000"/>
                  </a:schemeClr>
                </a:solidFill>
              </a:rPr>
              <a:t>Endorsement</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Information</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Exemption</a:t>
            </a:r>
            <a:endParaRPr lang="en-US" sz="1200" dirty="0">
              <a:solidFill>
                <a:schemeClr val="tx1">
                  <a:lumMod val="65000"/>
                  <a:lumOff val="35000"/>
                </a:schemeClr>
              </a:solidFill>
            </a:endParaRPr>
          </a:p>
        </p:txBody>
      </p:sp>
      <p:sp>
        <p:nvSpPr>
          <p:cNvPr id="22" name="Rectangle 21"/>
          <p:cNvSpPr/>
          <p:nvPr>
            <p:custDataLst>
              <p:tags r:id="rId2"/>
            </p:custDataLst>
          </p:nvPr>
        </p:nvSpPr>
        <p:spPr>
          <a:xfrm>
            <a:off x="503548" y="5392809"/>
            <a:ext cx="1947672"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Presentation for:</a:t>
            </a:r>
            <a:endParaRPr lang="en-US" sz="1000" b="1" dirty="0"/>
          </a:p>
        </p:txBody>
      </p:sp>
      <p:sp>
        <p:nvSpPr>
          <p:cNvPr id="23" name="Rectangle 22"/>
          <p:cNvSpPr/>
          <p:nvPr>
            <p:custDataLst>
              <p:tags r:id="rId3"/>
            </p:custDataLst>
          </p:nvPr>
        </p:nvSpPr>
        <p:spPr>
          <a:xfrm>
            <a:off x="4572000" y="5636906"/>
            <a:ext cx="4272818" cy="852434"/>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b="1" dirty="0" smtClean="0">
                <a:solidFill>
                  <a:schemeClr val="tx1">
                    <a:lumMod val="65000"/>
                    <a:lumOff val="35000"/>
                  </a:schemeClr>
                </a:solidFill>
              </a:rPr>
              <a:t>Presenter(s):</a:t>
            </a:r>
          </a:p>
          <a:p>
            <a:pPr marL="171450" indent="-171450">
              <a:buFont typeface="Arial" panose="020B0604020202020204" pitchFamily="34" charset="0"/>
              <a:buChar char="•"/>
            </a:pPr>
            <a:r>
              <a:rPr lang="en-CA" sz="1200" dirty="0">
                <a:solidFill>
                  <a:schemeClr val="tx1">
                    <a:lumMod val="65000"/>
                    <a:lumOff val="35000"/>
                  </a:schemeClr>
                </a:solidFill>
              </a:rPr>
              <a:t>Name /Email / Phone </a:t>
            </a:r>
            <a:r>
              <a:rPr lang="en-CA" sz="1200" dirty="0" smtClean="0">
                <a:solidFill>
                  <a:schemeClr val="tx1">
                    <a:lumMod val="65000"/>
                    <a:lumOff val="35000"/>
                  </a:schemeClr>
                </a:solidFill>
              </a:rPr>
              <a:t>#</a:t>
            </a:r>
          </a:p>
          <a:p>
            <a:pPr marL="171450" indent="-171450">
              <a:buFont typeface="Arial" panose="020B0604020202020204" pitchFamily="34" charset="0"/>
              <a:buChar char="•"/>
            </a:pPr>
            <a:r>
              <a:rPr lang="en-CA" sz="1200" dirty="0" smtClean="0">
                <a:solidFill>
                  <a:schemeClr val="tx1">
                    <a:lumMod val="65000"/>
                    <a:lumOff val="35000"/>
                  </a:schemeClr>
                </a:solidFill>
              </a:rPr>
              <a:t>Name /Email / Phone #</a:t>
            </a:r>
          </a:p>
        </p:txBody>
      </p:sp>
      <p:sp>
        <p:nvSpPr>
          <p:cNvPr id="24" name="Rectangle 23"/>
          <p:cNvSpPr/>
          <p:nvPr>
            <p:custDataLst>
              <p:tags r:id="rId4"/>
            </p:custDataLst>
          </p:nvPr>
        </p:nvSpPr>
        <p:spPr>
          <a:xfrm>
            <a:off x="4572000" y="5392809"/>
            <a:ext cx="4272818"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Contact Information:</a:t>
            </a:r>
            <a:endParaRPr lang="en-US" sz="1000" b="1" dirty="0"/>
          </a:p>
        </p:txBody>
      </p:sp>
      <p:sp>
        <p:nvSpPr>
          <p:cNvPr id="27" name="Title 1"/>
          <p:cNvSpPr txBox="1">
            <a:spLocks/>
          </p:cNvSpPr>
          <p:nvPr/>
        </p:nvSpPr>
        <p:spPr>
          <a:xfrm>
            <a:off x="143508" y="80346"/>
            <a:ext cx="2520280" cy="48696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en-CA" sz="2000" b="1" kern="0" dirty="0" smtClean="0">
                <a:solidFill>
                  <a:schemeClr val="bg1">
                    <a:lumMod val="50000"/>
                  </a:schemeClr>
                </a:solidFill>
              </a:rPr>
              <a:t>Presenter Template</a:t>
            </a:r>
            <a:endParaRPr lang="en-CA" sz="2000" b="1" kern="0" dirty="0">
              <a:solidFill>
                <a:schemeClr val="bg1">
                  <a:lumMod val="50000"/>
                </a:schemeClr>
              </a:solidFill>
            </a:endParaRPr>
          </a:p>
        </p:txBody>
      </p:sp>
      <p:sp>
        <p:nvSpPr>
          <p:cNvPr id="33" name="Rectangle 32"/>
          <p:cNvSpPr/>
          <p:nvPr>
            <p:custDataLst>
              <p:tags r:id="rId5"/>
            </p:custDataLst>
          </p:nvPr>
        </p:nvSpPr>
        <p:spPr>
          <a:xfrm>
            <a:off x="2519772" y="5636906"/>
            <a:ext cx="1944216"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en-US" sz="1200" dirty="0" smtClean="0">
                <a:solidFill>
                  <a:schemeClr val="tx1">
                    <a:lumMod val="65000"/>
                    <a:lumOff val="35000"/>
                  </a:schemeClr>
                </a:solidFill>
                <a:sym typeface="Wingdings 2" panose="05020102010507070707" pitchFamily="18" charset="2"/>
              </a:rPr>
              <a:t>	</a:t>
            </a:r>
            <a:r>
              <a:rPr lang="en-CA" sz="1200" dirty="0" smtClean="0">
                <a:solidFill>
                  <a:schemeClr val="tx1">
                    <a:lumMod val="65000"/>
                    <a:lumOff val="35000"/>
                  </a:schemeClr>
                </a:solidFill>
              </a:rPr>
              <a:t>Initial</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Follow-up</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Final Architecture</a:t>
            </a:r>
            <a:endParaRPr lang="en-US" sz="1200" dirty="0">
              <a:solidFill>
                <a:schemeClr val="tx1">
                  <a:lumMod val="65000"/>
                  <a:lumOff val="35000"/>
                </a:schemeClr>
              </a:solidFill>
            </a:endParaRPr>
          </a:p>
        </p:txBody>
      </p:sp>
      <p:sp>
        <p:nvSpPr>
          <p:cNvPr id="34" name="Rectangle 33"/>
          <p:cNvSpPr/>
          <p:nvPr>
            <p:custDataLst>
              <p:tags r:id="rId6"/>
            </p:custDataLst>
          </p:nvPr>
        </p:nvSpPr>
        <p:spPr>
          <a:xfrm>
            <a:off x="2519772" y="5392809"/>
            <a:ext cx="1944216"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EARB Appearance:</a:t>
            </a:r>
          </a:p>
        </p:txBody>
      </p:sp>
      <p:sp>
        <p:nvSpPr>
          <p:cNvPr id="17" name="Text Placeholder 2"/>
          <p:cNvSpPr>
            <a:spLocks noGrp="1"/>
          </p:cNvSpPr>
          <p:nvPr>
            <p:ph type="body" sz="quarter" idx="13"/>
          </p:nvPr>
        </p:nvSpPr>
        <p:spPr>
          <a:xfrm>
            <a:off x="426396" y="3304000"/>
            <a:ext cx="8430578" cy="720080"/>
          </a:xfrm>
        </p:spPr>
        <p:txBody>
          <a:bodyPr/>
          <a:lstStyle/>
          <a:p>
            <a:pPr algn="ctr"/>
            <a:r>
              <a:rPr lang="en-CA" b="1" dirty="0" smtClean="0">
                <a:solidFill>
                  <a:schemeClr val="bg1">
                    <a:lumMod val="50000"/>
                  </a:schemeClr>
                </a:solidFill>
              </a:rPr>
              <a:t>Department – Project Name</a:t>
            </a:r>
          </a:p>
          <a:p>
            <a:pPr algn="ctr"/>
            <a:r>
              <a:rPr lang="en-CA" b="1" dirty="0" smtClean="0">
                <a:solidFill>
                  <a:schemeClr val="bg1">
                    <a:lumMod val="50000"/>
                  </a:schemeClr>
                </a:solidFill>
              </a:rPr>
              <a:t>(Date)</a:t>
            </a:r>
            <a:endParaRPr lang="en-CA" b="1" dirty="0">
              <a:solidFill>
                <a:schemeClr val="bg1">
                  <a:lumMod val="50000"/>
                </a:schemeClr>
              </a:solidFill>
            </a:endParaRPr>
          </a:p>
        </p:txBody>
      </p:sp>
    </p:spTree>
    <p:extLst>
      <p:ext uri="{BB962C8B-B14F-4D97-AF65-F5344CB8AC3E}">
        <p14:creationId xmlns:p14="http://schemas.microsoft.com/office/powerpoint/2010/main" val="1804525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10</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3327641418"/>
              </p:ext>
            </p:extLst>
          </p:nvPr>
        </p:nvGraphicFramePr>
        <p:xfrm>
          <a:off x="551448" y="1664804"/>
          <a:ext cx="7987044" cy="1463040"/>
        </p:xfrm>
        <a:graphic>
          <a:graphicData uri="http://schemas.openxmlformats.org/drawingml/2006/table">
            <a:tbl>
              <a:tblPr>
                <a:tableStyleId>{5C22544A-7EE6-4342-B048-85BDC9FD1C3A}</a:tableStyleId>
              </a:tblPr>
              <a:tblGrid>
                <a:gridCol w="3993522"/>
                <a:gridCol w="3993522"/>
              </a:tblGrid>
              <a:tr h="212172">
                <a:tc>
                  <a:txBody>
                    <a:bodyPr/>
                    <a:lstStyle/>
                    <a:p>
                      <a:pPr marL="0" indent="0">
                        <a:tabLst>
                          <a:tab pos="228600" algn="l"/>
                        </a:tabLst>
                      </a:pPr>
                      <a:r>
                        <a:rPr lang="en-CA" sz="1100" b="1" spc="-3" dirty="0" smtClean="0">
                          <a:solidFill>
                            <a:prstClr val="black"/>
                          </a:solidFill>
                          <a:cs typeface="Calibri"/>
                        </a:rPr>
                        <a:t>1 - </a:t>
                      </a:r>
                      <a:r>
                        <a:rPr lang="en-CA" sz="1100" b="1" dirty="0" smtClean="0">
                          <a:cs typeface="Calibri"/>
                        </a:rPr>
                        <a:t>Align to the GC Business Capability model</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230188" marR="0" lvl="0"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dirty="0" smtClean="0"/>
                        <a:t>Define program services as business capabilities to establish a common vocabulary between business, development, and operation</a:t>
                      </a:r>
                      <a:endParaRPr lang="en-CA"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tabLst/>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dirty="0" smtClean="0"/>
                        <a:t>Identify capabilities that are common to the GC enterprise and can be shared and reused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4248">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dirty="0" smtClean="0"/>
                        <a:t>Model business processes using Business Process Modelling Notation</a:t>
                      </a:r>
                      <a:r>
                        <a:rPr lang="en-US" sz="1000" baseline="0" dirty="0" smtClean="0"/>
                        <a:t> (BPMN) to </a:t>
                      </a:r>
                      <a:r>
                        <a:rPr lang="en-US" sz="1000" dirty="0" smtClean="0"/>
                        <a:t>identify common enterprise processes</a:t>
                      </a:r>
                      <a:endParaRPr lang="en-CA"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825818" y="1068874"/>
            <a:ext cx="616068" cy="467016"/>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983797330"/>
              </p:ext>
            </p:extLst>
          </p:nvPr>
        </p:nvGraphicFramePr>
        <p:xfrm>
          <a:off x="551447" y="3284984"/>
          <a:ext cx="7987044" cy="3048000"/>
        </p:xfrm>
        <a:graphic>
          <a:graphicData uri="http://schemas.openxmlformats.org/drawingml/2006/table">
            <a:tbl>
              <a:tblPr>
                <a:tableStyleId>{5C22544A-7EE6-4342-B048-85BDC9FD1C3A}</a:tableStyleId>
              </a:tblPr>
              <a:tblGrid>
                <a:gridCol w="3993522"/>
                <a:gridCol w="3993522"/>
              </a:tblGrid>
              <a:tr h="216024">
                <a:tc>
                  <a:txBody>
                    <a:bodyPr/>
                    <a:lstStyle/>
                    <a:p>
                      <a:pPr marL="19628">
                        <a:tabLst>
                          <a:tab pos="228600" algn="l"/>
                        </a:tabLst>
                      </a:pPr>
                      <a:r>
                        <a:rPr lang="en-CA" sz="1100" b="1" kern="1200" spc="-3" dirty="0" smtClean="0">
                          <a:solidFill>
                            <a:prstClr val="black"/>
                          </a:solidFill>
                          <a:latin typeface="+mn-lt"/>
                          <a:ea typeface="+mn-ea"/>
                          <a:cs typeface="Calibri"/>
                        </a:rPr>
                        <a:t>2 - </a:t>
                      </a:r>
                      <a:r>
                        <a:rPr lang="en-CA" sz="1100" b="1" kern="1200" dirty="0" smtClean="0">
                          <a:solidFill>
                            <a:schemeClr val="dk1"/>
                          </a:solidFill>
                          <a:latin typeface="+mn-lt"/>
                          <a:ea typeface="+mn-ea"/>
                          <a:cs typeface="+mn-cs"/>
                        </a:rPr>
                        <a:t>Design for Users First &amp; Deliver with Multidisciplinary Teams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Focus on the needs of users, using agile, iterative, and user-centred methods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Conform to both accessibility and official languages requirements</a:t>
                      </a:r>
                    </a:p>
                    <a:p>
                      <a:pPr marL="171450" lvl="1" indent="-171450">
                        <a:buFont typeface="Wingdings" panose="05000000000000000000" pitchFamily="2" charset="2"/>
                        <a:buChar char="q"/>
                        <a:tabLst/>
                      </a:pP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10108">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Include all skillsets required for delivery, including for requirements, design, development, and operations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6288">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Work across the entire application lifecycle, from development and testing to deployment and operations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Ensure quality is considered throughout the Software Development Lifecycle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Ensure accountability for privacy is clear</a:t>
                      </a:r>
                      <a:endParaRPr lang="en-US" sz="1000" kern="1200" dirty="0" smtClean="0">
                        <a:solidFill>
                          <a:schemeClr val="dk1"/>
                        </a:solidFill>
                        <a:latin typeface="+mn-lt"/>
                        <a:ea typeface="+mn-ea"/>
                        <a:cs typeface="+mn-cs"/>
                      </a:endParaRPr>
                    </a:p>
                    <a:p>
                      <a:pPr marL="171450" marR="7851"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Encourage and adopt Test Driven Development (TDD) to improve the trust between Business and IT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
        <p:nvSpPr>
          <p:cNvPr id="13" name="object 46"/>
          <p:cNvSpPr txBox="1">
            <a:spLocks/>
          </p:cNvSpPr>
          <p:nvPr/>
        </p:nvSpPr>
        <p:spPr>
          <a:xfrm>
            <a:off x="6371243" y="305800"/>
            <a:ext cx="2167248" cy="430887"/>
          </a:xfrm>
          <a:prstGeom prst="rect">
            <a:avLst/>
          </a:prstGeom>
        </p:spPr>
        <p:txBody>
          <a:bodyPr vert="horz" wrap="square" lIns="0" tIns="0" rIns="0" bIns="0" rtlCol="0" anchor="ctr" anchorCtr="0">
            <a:sp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marL="7470"/>
            <a:r>
              <a:rPr lang="en-CA" b="1" smtClean="0"/>
              <a:t>B</a:t>
            </a:r>
            <a:r>
              <a:rPr lang="en-CA" sz="1800" b="1" smtClean="0"/>
              <a:t>USINESS</a:t>
            </a:r>
            <a:r>
              <a:rPr lang="en-CA" b="1" smtClean="0"/>
              <a:t> </a:t>
            </a:r>
            <a:r>
              <a:rPr lang="en-CA" sz="2000" b="1" smtClean="0"/>
              <a:t>Alignment </a:t>
            </a:r>
            <a:endParaRPr lang="en-CA" sz="2000" dirty="0"/>
          </a:p>
        </p:txBody>
      </p:sp>
    </p:spTree>
    <p:extLst>
      <p:ext uri="{BB962C8B-B14F-4D97-AF65-F5344CB8AC3E}">
        <p14:creationId xmlns:p14="http://schemas.microsoft.com/office/powerpoint/2010/main" val="720940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11</a:t>
            </a:fld>
            <a:endParaRPr lang="en-CA"/>
          </a:p>
        </p:txBody>
      </p:sp>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825818" y="1068874"/>
            <a:ext cx="616068" cy="498309"/>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394721465"/>
              </p:ext>
            </p:extLst>
          </p:nvPr>
        </p:nvGraphicFramePr>
        <p:xfrm>
          <a:off x="551448" y="1664804"/>
          <a:ext cx="7987044" cy="1859280"/>
        </p:xfrm>
        <a:graphic>
          <a:graphicData uri="http://schemas.openxmlformats.org/drawingml/2006/table">
            <a:tbl>
              <a:tblPr>
                <a:tableStyleId>{5C22544A-7EE6-4342-B048-85BDC9FD1C3A}</a:tableStyleId>
              </a:tblPr>
              <a:tblGrid>
                <a:gridCol w="3993522"/>
                <a:gridCol w="3993522"/>
              </a:tblGrid>
              <a:tr h="212172">
                <a:tc>
                  <a:txBody>
                    <a:bodyPr/>
                    <a:lstStyle/>
                    <a:p>
                      <a:pPr marL="0" indent="0">
                        <a:tabLst>
                          <a:tab pos="228600" algn="l"/>
                        </a:tabLst>
                      </a:pPr>
                      <a:r>
                        <a:rPr lang="en-CA" sz="1100" b="1" spc="-3" dirty="0" smtClean="0">
                          <a:solidFill>
                            <a:prstClr val="black"/>
                          </a:solidFill>
                          <a:cs typeface="Calibri"/>
                        </a:rPr>
                        <a:t>3 - </a:t>
                      </a:r>
                      <a:r>
                        <a:rPr lang="en-CA" sz="1100" b="1" kern="1200" dirty="0" smtClean="0">
                          <a:solidFill>
                            <a:schemeClr val="dk1"/>
                          </a:solidFill>
                          <a:latin typeface="+mn-lt"/>
                          <a:ea typeface="+mn-ea"/>
                          <a:cs typeface="Calibri"/>
                        </a:rPr>
                        <a:t>Design Systems to be Measurable and Accountable</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Publish performance expectations for each IT service</a:t>
                      </a:r>
                    </a:p>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lang="en-US"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88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Make an audit trail available for all transactions to ensure accountability and non-repudiation</a:t>
                      </a:r>
                      <a:endParaRPr lang="en-US"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Establish business and IT metrics to enable business outcomes</a:t>
                      </a:r>
                    </a:p>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424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Apply oversight and lifecycle management to digital investments through governance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3" name="object 46"/>
          <p:cNvSpPr txBox="1">
            <a:spLocks noGrp="1"/>
          </p:cNvSpPr>
          <p:nvPr>
            <p:ph type="title"/>
          </p:nvPr>
        </p:nvSpPr>
        <p:spPr>
          <a:xfrm>
            <a:off x="6371243" y="305800"/>
            <a:ext cx="2167248" cy="430887"/>
          </a:xfrm>
          <a:prstGeom prst="rect">
            <a:avLst/>
          </a:prstGeom>
        </p:spPr>
        <p:txBody>
          <a:bodyPr vert="horz" wrap="square" lIns="0" tIns="0" rIns="0" bIns="0" rtlCol="0">
            <a:spAutoFit/>
          </a:bodyPr>
          <a:lstStyle/>
          <a:p>
            <a:pPr marL="7470"/>
            <a:r>
              <a:rPr lang="en-CA" b="1" dirty="0"/>
              <a:t>B</a:t>
            </a:r>
            <a:r>
              <a:rPr lang="en-CA" sz="1800" b="1" dirty="0"/>
              <a:t>USINESS</a:t>
            </a:r>
            <a:r>
              <a:rPr lang="en-CA" b="1" dirty="0"/>
              <a:t> </a:t>
            </a:r>
            <a:r>
              <a:rPr lang="en-CA" sz="2000" b="1" dirty="0"/>
              <a:t>Alignment </a:t>
            </a:r>
            <a:endParaRPr lang="en-CA" sz="2000" dirty="0"/>
          </a:p>
        </p:txBody>
      </p:sp>
      <p:sp>
        <p:nvSpPr>
          <p:cNvPr id="14" name="TextBox 13"/>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1135545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12</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2360009364"/>
              </p:ext>
            </p:extLst>
          </p:nvPr>
        </p:nvGraphicFramePr>
        <p:xfrm>
          <a:off x="551448" y="1654460"/>
          <a:ext cx="7987044" cy="3200400"/>
        </p:xfrm>
        <a:graphic>
          <a:graphicData uri="http://schemas.openxmlformats.org/drawingml/2006/table">
            <a:tbl>
              <a:tblPr>
                <a:tableStyleId>{5C22544A-7EE6-4342-B048-85BDC9FD1C3A}</a:tableStyleId>
              </a:tblPr>
              <a:tblGrid>
                <a:gridCol w="3993522"/>
                <a:gridCol w="3993522"/>
              </a:tblGrid>
              <a:tr h="229696">
                <a:tc>
                  <a:txBody>
                    <a:bodyPr/>
                    <a:lstStyle/>
                    <a:p>
                      <a:pPr marL="114300" indent="-114300">
                        <a:tabLst>
                          <a:tab pos="114300" algn="l"/>
                        </a:tabLst>
                      </a:pPr>
                      <a:r>
                        <a:rPr lang="en-CA" sz="1200" b="1" kern="1200" spc="-3" dirty="0" smtClean="0">
                          <a:solidFill>
                            <a:prstClr val="black"/>
                          </a:solidFill>
                          <a:latin typeface="+mn-lt"/>
                          <a:ea typeface="+mn-ea"/>
                          <a:cs typeface="Calibri"/>
                        </a:rPr>
                        <a:t>4 – </a:t>
                      </a:r>
                      <a:r>
                        <a:rPr lang="en-CA" sz="1200" b="1" kern="1200" dirty="0" smtClean="0">
                          <a:solidFill>
                            <a:schemeClr val="dk1"/>
                          </a:solidFill>
                          <a:latin typeface="+mn-lt"/>
                          <a:ea typeface="+mn-ea"/>
                          <a:cs typeface="Calibri"/>
                        </a:rPr>
                        <a:t>Data</a:t>
                      </a:r>
                      <a:r>
                        <a:rPr lang="en-CA" sz="1200" b="1" kern="1200" baseline="0" dirty="0" smtClean="0">
                          <a:solidFill>
                            <a:schemeClr val="dk1"/>
                          </a:solidFill>
                          <a:latin typeface="+mn-lt"/>
                          <a:ea typeface="+mn-ea"/>
                          <a:cs typeface="Calibri"/>
                        </a:rPr>
                        <a:t> Collection</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71400">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data is collected in a manner that maximizes use and availability of data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3584">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Ensure data collected aligns to existing enterprise and international standards</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Where enterprise or international standards don’t exist, develop Standards in the open with key subject matter experts </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383508">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Ensure collection of data yields high quality data as per data quality guidelines</a:t>
                      </a:r>
                      <a:endParaRPr lang="en-US"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Ensure data is collected through ethical practices supporting appropriate citizen and business-centric use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Data should only be purchased once and should align with international standards </a:t>
                      </a:r>
                      <a:endParaRPr lang="en-US"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Where necessary, ensure collaboration with department/ agency data stewards/ custodians, other levels of government, &amp;</a:t>
                      </a:r>
                      <a:r>
                        <a:rPr lang="en-CA" sz="1000" kern="1200" baseline="0" dirty="0" smtClean="0">
                          <a:solidFill>
                            <a:schemeClr val="dk1"/>
                          </a:solidFill>
                          <a:latin typeface="+mn-lt"/>
                          <a:ea typeface="+mn-ea"/>
                          <a:cs typeface="Calibri"/>
                        </a:rPr>
                        <a:t> </a:t>
                      </a:r>
                      <a:r>
                        <a:rPr lang="en-CA" sz="1000" kern="1200" dirty="0" smtClean="0">
                          <a:solidFill>
                            <a:schemeClr val="dk1"/>
                          </a:solidFill>
                          <a:latin typeface="+mn-lt"/>
                          <a:ea typeface="+mn-ea"/>
                          <a:cs typeface="Calibri"/>
                        </a:rPr>
                        <a:t>Indigenous people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91876769"/>
              </p:ext>
            </p:extLst>
          </p:nvPr>
        </p:nvGraphicFramePr>
        <p:xfrm>
          <a:off x="555092" y="4918288"/>
          <a:ext cx="7987044" cy="1463040"/>
        </p:xfrm>
        <a:graphic>
          <a:graphicData uri="http://schemas.openxmlformats.org/drawingml/2006/table">
            <a:tbl>
              <a:tblPr>
                <a:tableStyleId>{5C22544A-7EE6-4342-B048-85BDC9FD1C3A}</a:tableStyleId>
              </a:tblPr>
              <a:tblGrid>
                <a:gridCol w="3993522"/>
                <a:gridCol w="3993522"/>
              </a:tblGrid>
              <a:tr h="250344">
                <a:tc>
                  <a:txBody>
                    <a:bodyPr/>
                    <a:lstStyle/>
                    <a:p>
                      <a:pPr marL="19628">
                        <a:tabLst>
                          <a:tab pos="228600" algn="l"/>
                        </a:tabLst>
                      </a:pPr>
                      <a:r>
                        <a:rPr lang="en-CA" sz="1200" b="1" kern="1200" spc="-3" dirty="0" smtClean="0">
                          <a:solidFill>
                            <a:prstClr val="black"/>
                          </a:solidFill>
                          <a:latin typeface="+mn-lt"/>
                          <a:ea typeface="+mn-ea"/>
                          <a:cs typeface="Calibri"/>
                        </a:rPr>
                        <a:t>5 – </a:t>
                      </a:r>
                      <a:r>
                        <a:rPr lang="en-US" sz="1200" b="1" kern="1200" dirty="0" smtClean="0">
                          <a:solidFill>
                            <a:schemeClr val="dk1"/>
                          </a:solidFill>
                          <a:latin typeface="+mn-lt"/>
                          <a:ea typeface="+mn-ea"/>
                          <a:cs typeface="Calibri"/>
                        </a:rPr>
                        <a:t>Data</a:t>
                      </a:r>
                      <a:r>
                        <a:rPr lang="en-US" sz="1200" b="1" kern="1200" baseline="0" dirty="0" smtClean="0">
                          <a:solidFill>
                            <a:schemeClr val="dk1"/>
                          </a:solidFill>
                          <a:latin typeface="+mn-lt"/>
                          <a:ea typeface="+mn-ea"/>
                          <a:cs typeface="Calibri"/>
                        </a:rPr>
                        <a:t> Management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1787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Demonstrate alignment with enterprise and departmental data governance and strategies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06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accountability for data roles and responsibilities</a:t>
                      </a:r>
                    </a:p>
                    <a:p>
                      <a:pPr marL="0" lvl="1" indent="0">
                        <a:buFont typeface="Wingdings" panose="05000000000000000000" pitchFamily="2" charset="2"/>
                        <a:buNone/>
                        <a:tabLst>
                          <a:tab pos="114300" algn="l"/>
                        </a:tabLst>
                      </a:pPr>
                      <a:r>
                        <a:rPr lang="en-CA" sz="1000" kern="1200" baseline="0" dirty="0" smtClean="0">
                          <a:solidFill>
                            <a:schemeClr val="dk1"/>
                          </a:solidFill>
                          <a:latin typeface="+mn-lt"/>
                          <a:ea typeface="+mn-ea"/>
                          <a:cs typeface="Calibri"/>
                        </a:rPr>
                        <a:t> </a:t>
                      </a: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Design to maximize data use and availability</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39552" y="1104878"/>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7812442" y="1128167"/>
            <a:ext cx="623496" cy="441212"/>
          </a:xfrm>
          <a:prstGeom prst="rect">
            <a:avLst/>
          </a:prstGeom>
        </p:spPr>
      </p:pic>
      <p:sp>
        <p:nvSpPr>
          <p:cNvPr id="12" name="object 46"/>
          <p:cNvSpPr txBox="1">
            <a:spLocks noGrp="1"/>
          </p:cNvSpPr>
          <p:nvPr>
            <p:ph type="title"/>
          </p:nvPr>
        </p:nvSpPr>
        <p:spPr>
          <a:xfrm>
            <a:off x="5760337" y="266712"/>
            <a:ext cx="2766258" cy="430887"/>
          </a:xfrm>
          <a:prstGeom prst="rect">
            <a:avLst/>
          </a:prstGeom>
        </p:spPr>
        <p:txBody>
          <a:bodyPr vert="horz" wrap="square" lIns="0" tIns="0" rIns="0" bIns="0" rtlCol="0">
            <a:spAutoFit/>
          </a:bodyPr>
          <a:lstStyle/>
          <a:p>
            <a:pPr marL="7470"/>
            <a:r>
              <a:rPr lang="en-CA" b="1" dirty="0" smtClean="0"/>
              <a:t>I</a:t>
            </a:r>
            <a:r>
              <a:rPr lang="en-CA" sz="1800" b="1" dirty="0" smtClean="0"/>
              <a:t>NFORMATION</a:t>
            </a:r>
            <a:r>
              <a:rPr lang="en-CA" sz="2000" b="1" dirty="0" smtClean="0"/>
              <a:t>  </a:t>
            </a:r>
            <a:r>
              <a:rPr lang="en-CA" sz="2000" b="1" dirty="0"/>
              <a:t>Alignment</a:t>
            </a:r>
            <a:r>
              <a:rPr lang="en-CA" dirty="0"/>
              <a:t> </a:t>
            </a:r>
            <a:endParaRPr lang="en-CA" sz="1800" dirty="0"/>
          </a:p>
        </p:txBody>
      </p:sp>
      <p:sp>
        <p:nvSpPr>
          <p:cNvPr id="13" name="TextBox 12"/>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45584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13</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189783066"/>
              </p:ext>
            </p:extLst>
          </p:nvPr>
        </p:nvGraphicFramePr>
        <p:xfrm>
          <a:off x="551448" y="1654460"/>
          <a:ext cx="7987044" cy="1463040"/>
        </p:xfrm>
        <a:graphic>
          <a:graphicData uri="http://schemas.openxmlformats.org/drawingml/2006/table">
            <a:tbl>
              <a:tblPr>
                <a:tableStyleId>{5C22544A-7EE6-4342-B048-85BDC9FD1C3A}</a:tableStyleId>
              </a:tblPr>
              <a:tblGrid>
                <a:gridCol w="3993522"/>
                <a:gridCol w="3993522"/>
              </a:tblGrid>
              <a:tr h="229696">
                <a:tc>
                  <a:txBody>
                    <a:bodyPr/>
                    <a:lstStyle/>
                    <a:p>
                      <a:pPr marL="114300" indent="-114300">
                        <a:tabLst>
                          <a:tab pos="114300" algn="l"/>
                        </a:tabLst>
                      </a:pPr>
                      <a:r>
                        <a:rPr lang="en-CA" sz="1200" b="1" kern="1200" spc="-3" dirty="0" smtClean="0">
                          <a:solidFill>
                            <a:prstClr val="black"/>
                          </a:solidFill>
                          <a:latin typeface="+mn-lt"/>
                          <a:ea typeface="+mn-ea"/>
                          <a:cs typeface="Calibri"/>
                        </a:rPr>
                        <a:t>6 – </a:t>
                      </a:r>
                      <a:r>
                        <a:rPr lang="en-CA" sz="1200" b="1" kern="1200" dirty="0" smtClean="0">
                          <a:solidFill>
                            <a:schemeClr val="dk1"/>
                          </a:solidFill>
                          <a:latin typeface="+mn-lt"/>
                          <a:ea typeface="+mn-ea"/>
                          <a:cs typeface="Calibri"/>
                        </a:rPr>
                        <a:t>Data</a:t>
                      </a:r>
                      <a:r>
                        <a:rPr lang="en-CA" sz="1200" b="1" kern="1200" baseline="0" dirty="0" smtClean="0">
                          <a:solidFill>
                            <a:schemeClr val="dk1"/>
                          </a:solidFill>
                          <a:latin typeface="+mn-lt"/>
                          <a:ea typeface="+mn-ea"/>
                          <a:cs typeface="Calibri"/>
                        </a:rPr>
                        <a:t> Storage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714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Calibri"/>
                        </a:rPr>
                        <a:t>Ensure data is stored in a secure manner in accordance with the National Cyber Security Strategy, and the Privacy Act</a:t>
                      </a:r>
                      <a:endParaRPr lang="en-US"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3584">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Follow existing retention and disposition schedules</a:t>
                      </a:r>
                    </a:p>
                    <a:p>
                      <a:pPr marL="231775" lvl="1" indent="-231775">
                        <a:buFont typeface="Wingdings" panose="05000000000000000000" pitchFamily="2" charset="2"/>
                        <a:buChar char="q"/>
                      </a:pP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Ensure data is stored in a way to facilitate easy data discoverability,  accessibility and interoperability</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60201152"/>
              </p:ext>
            </p:extLst>
          </p:nvPr>
        </p:nvGraphicFramePr>
        <p:xfrm>
          <a:off x="555092" y="3284984"/>
          <a:ext cx="7987044" cy="2407920"/>
        </p:xfrm>
        <a:graphic>
          <a:graphicData uri="http://schemas.openxmlformats.org/drawingml/2006/table">
            <a:tbl>
              <a:tblPr>
                <a:tableStyleId>{5C22544A-7EE6-4342-B048-85BDC9FD1C3A}</a:tableStyleId>
              </a:tblPr>
              <a:tblGrid>
                <a:gridCol w="3993522"/>
                <a:gridCol w="3993522"/>
              </a:tblGrid>
              <a:tr h="250344">
                <a:tc>
                  <a:txBody>
                    <a:bodyPr/>
                    <a:lstStyle/>
                    <a:p>
                      <a:pPr marL="19628">
                        <a:tabLst>
                          <a:tab pos="228600" algn="l"/>
                        </a:tabLst>
                      </a:pPr>
                      <a:r>
                        <a:rPr lang="en-CA" sz="1200" b="1" kern="1200" spc="-3" dirty="0" smtClean="0">
                          <a:solidFill>
                            <a:prstClr val="black"/>
                          </a:solidFill>
                          <a:latin typeface="+mn-lt"/>
                          <a:ea typeface="+mn-ea"/>
                          <a:cs typeface="Calibri"/>
                        </a:rPr>
                        <a:t>7 – </a:t>
                      </a:r>
                      <a:r>
                        <a:rPr lang="en-US" sz="1200" b="1" kern="1200" dirty="0" smtClean="0">
                          <a:solidFill>
                            <a:schemeClr val="dk1"/>
                          </a:solidFill>
                          <a:latin typeface="+mn-lt"/>
                          <a:ea typeface="+mn-ea"/>
                          <a:cs typeface="Calibri"/>
                        </a:rPr>
                        <a:t>Data</a:t>
                      </a:r>
                      <a:r>
                        <a:rPr lang="en-US" sz="1200" b="1" kern="1200" baseline="0" dirty="0" smtClean="0">
                          <a:solidFill>
                            <a:schemeClr val="dk1"/>
                          </a:solidFill>
                          <a:latin typeface="+mn-lt"/>
                          <a:ea typeface="+mn-ea"/>
                          <a:cs typeface="Calibri"/>
                        </a:rPr>
                        <a:t> Sharing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1787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Data should be shared openly by default as per the Directive on Open Government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06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government-held data can be combined with data from other sources enabling interoperability and interpretability through for internal and external use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Reduce the collection of redundant data</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Reuse existing data where possible </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Encourage data sharing and collaboration</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7818390" y="1115580"/>
            <a:ext cx="623496" cy="441212"/>
          </a:xfrm>
          <a:prstGeom prst="rect">
            <a:avLst/>
          </a:prstGeom>
        </p:spPr>
      </p:pic>
      <p:sp>
        <p:nvSpPr>
          <p:cNvPr id="13" name="object 46"/>
          <p:cNvSpPr txBox="1">
            <a:spLocks noGrp="1"/>
          </p:cNvSpPr>
          <p:nvPr>
            <p:ph type="title"/>
          </p:nvPr>
        </p:nvSpPr>
        <p:spPr>
          <a:xfrm>
            <a:off x="5760337" y="266712"/>
            <a:ext cx="2766258" cy="430887"/>
          </a:xfrm>
          <a:prstGeom prst="rect">
            <a:avLst/>
          </a:prstGeom>
        </p:spPr>
        <p:txBody>
          <a:bodyPr vert="horz" wrap="square" lIns="0" tIns="0" rIns="0" bIns="0" rtlCol="0">
            <a:spAutoFit/>
          </a:bodyPr>
          <a:lstStyle/>
          <a:p>
            <a:pPr marL="7470"/>
            <a:r>
              <a:rPr lang="en-CA" b="1" dirty="0" smtClean="0"/>
              <a:t>I</a:t>
            </a:r>
            <a:r>
              <a:rPr lang="en-CA" sz="1800" b="1" dirty="0" smtClean="0"/>
              <a:t>NFORMATION</a:t>
            </a:r>
            <a:r>
              <a:rPr lang="en-CA" sz="2000" b="1" dirty="0" smtClean="0"/>
              <a:t>  </a:t>
            </a:r>
            <a:r>
              <a:rPr lang="en-CA" sz="2000" b="1" dirty="0"/>
              <a:t>Alignment</a:t>
            </a:r>
            <a:r>
              <a:rPr lang="en-CA" dirty="0"/>
              <a:t> </a:t>
            </a:r>
            <a:endParaRPr lang="en-CA" sz="1800" dirty="0"/>
          </a:p>
        </p:txBody>
      </p:sp>
      <p:sp>
        <p:nvSpPr>
          <p:cNvPr id="14" name="TextBox 13"/>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836195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14</a:t>
            </a:fld>
            <a:endParaRPr lang="en-CA"/>
          </a:p>
        </p:txBody>
      </p:sp>
      <p:graphicFrame>
        <p:nvGraphicFramePr>
          <p:cNvPr id="11" name="Table 10"/>
          <p:cNvGraphicFramePr>
            <a:graphicFrameLocks noGrp="1"/>
          </p:cNvGraphicFramePr>
          <p:nvPr>
            <p:extLst>
              <p:ext uri="{D42A27DB-BD31-4B8C-83A1-F6EECF244321}">
                <p14:modId xmlns:p14="http://schemas.microsoft.com/office/powerpoint/2010/main" val="2978733803"/>
              </p:ext>
            </p:extLst>
          </p:nvPr>
        </p:nvGraphicFramePr>
        <p:xfrm>
          <a:off x="551448" y="1664804"/>
          <a:ext cx="7987044" cy="2865120"/>
        </p:xfrm>
        <a:graphic>
          <a:graphicData uri="http://schemas.openxmlformats.org/drawingml/2006/table">
            <a:tbl>
              <a:tblPr>
                <a:tableStyleId>{5C22544A-7EE6-4342-B048-85BDC9FD1C3A}</a:tableStyleId>
              </a:tblPr>
              <a:tblGrid>
                <a:gridCol w="3993522"/>
                <a:gridCol w="3993522"/>
              </a:tblGrid>
              <a:tr h="180020">
                <a:tc>
                  <a:txBody>
                    <a:bodyPr/>
                    <a:lstStyle/>
                    <a:p>
                      <a:pPr lvl="0"/>
                      <a:r>
                        <a:rPr lang="en-CA" sz="1200" b="1" kern="1200" spc="-3" dirty="0" smtClean="0">
                          <a:solidFill>
                            <a:prstClr val="black"/>
                          </a:solidFill>
                          <a:latin typeface="+mn-lt"/>
                          <a:ea typeface="+mn-ea"/>
                          <a:cs typeface="Calibri"/>
                        </a:rPr>
                        <a:t>8- </a:t>
                      </a:r>
                      <a:r>
                        <a:rPr lang="en-US" sz="1200" b="1" kern="1200" spc="-3" dirty="0" smtClean="0">
                          <a:solidFill>
                            <a:prstClr val="black"/>
                          </a:solidFill>
                          <a:latin typeface="+mn-lt"/>
                          <a:ea typeface="+mn-ea"/>
                          <a:cs typeface="Calibri"/>
                        </a:rPr>
                        <a:t>Use open standards and solutions by default</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b="0" kern="1200" spc="-3" dirty="0" smtClean="0">
                          <a:solidFill>
                            <a:prstClr val="black"/>
                          </a:solidFill>
                          <a:latin typeface="+mn-lt"/>
                          <a:ea typeface="+mn-ea"/>
                          <a:cs typeface="Calibri"/>
                        </a:rPr>
                        <a:t>Where possible, use open standards and open source software first. </a:t>
                      </a:r>
                    </a:p>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000" b="0" kern="1200" spc="-3"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b="0" kern="1200" spc="-3" dirty="0" smtClean="0">
                          <a:solidFill>
                            <a:prstClr val="black"/>
                          </a:solidFill>
                          <a:latin typeface="+mn-lt"/>
                          <a:ea typeface="+mn-ea"/>
                          <a:cs typeface="Calibri"/>
                        </a:rPr>
                        <a:t>If an open source option is not available or does not meet user needs, favour platform-agnostic COTS over proprietary COTS, avoiding technology dependency, allowing for substitutability and interoperability </a:t>
                      </a:r>
                      <a:endParaRPr lang="en-US"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b="0" kern="1200" spc="-3" dirty="0" smtClean="0">
                          <a:solidFill>
                            <a:prstClr val="black"/>
                          </a:solidFill>
                          <a:latin typeface="+mn-lt"/>
                          <a:ea typeface="+mn-ea"/>
                          <a:cs typeface="Calibri"/>
                        </a:rPr>
                        <a:t>If a custom-built application is the appropriate option, by default any source code written by the government must be released in an open format via Government of Canada websites and services designated by the Treasury Board of Canada Secretariat</a:t>
                      </a:r>
                      <a:endParaRPr lang="en-CA"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dirty="0" smtClean="0">
                          <a:solidFill>
                            <a:prstClr val="black"/>
                          </a:solidFill>
                          <a:latin typeface="+mn-lt"/>
                          <a:ea typeface="+mn-ea"/>
                          <a:cs typeface="Calibri"/>
                        </a:rPr>
                        <a:t>All source code open must be released under an appropriate open source software license</a:t>
                      </a:r>
                      <a:endParaRPr lang="en-CA"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Expose public data to implement Open Data and Open Information initiatives</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84284838"/>
              </p:ext>
            </p:extLst>
          </p:nvPr>
        </p:nvGraphicFramePr>
        <p:xfrm>
          <a:off x="551448" y="4617132"/>
          <a:ext cx="7987044" cy="1950720"/>
        </p:xfrm>
        <a:graphic>
          <a:graphicData uri="http://schemas.openxmlformats.org/drawingml/2006/table">
            <a:tbl>
              <a:tblPr>
                <a:tableStyleId>{5C22544A-7EE6-4342-B048-85BDC9FD1C3A}</a:tableStyleId>
              </a:tblPr>
              <a:tblGrid>
                <a:gridCol w="3993522"/>
                <a:gridCol w="3993522"/>
              </a:tblGrid>
              <a:tr h="0">
                <a:tc>
                  <a:txBody>
                    <a:bodyPr/>
                    <a:lstStyle/>
                    <a:p>
                      <a:pPr marL="19628">
                        <a:tabLst>
                          <a:tab pos="228600" algn="l"/>
                        </a:tabLst>
                      </a:pPr>
                      <a:r>
                        <a:rPr lang="en-CA" sz="1200" b="1" kern="1200" spc="-3" dirty="0" smtClean="0">
                          <a:solidFill>
                            <a:prstClr val="black"/>
                          </a:solidFill>
                          <a:latin typeface="+mn-lt"/>
                          <a:ea typeface="+mn-ea"/>
                          <a:cs typeface="Calibri"/>
                        </a:rPr>
                        <a:t>9 - </a:t>
                      </a:r>
                      <a:r>
                        <a:rPr lang="en-CA" sz="1200" b="1" kern="1200" dirty="0" smtClean="0">
                          <a:solidFill>
                            <a:schemeClr val="dk1"/>
                          </a:solidFill>
                          <a:latin typeface="+mn-lt"/>
                          <a:ea typeface="+mn-ea"/>
                          <a:cs typeface="Calibri"/>
                        </a:rPr>
                        <a:t>Maximize Reuse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noProof="0" dirty="0" smtClean="0">
                          <a:solidFill>
                            <a:prstClr val="black"/>
                          </a:solidFill>
                          <a:latin typeface="+mn-lt"/>
                          <a:ea typeface="+mn-ea"/>
                          <a:cs typeface="Calibri"/>
                        </a:rPr>
                        <a:t>Leverage and reuse existing solutions, components, and processes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192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noProof="0" dirty="0" smtClean="0">
                          <a:solidFill>
                            <a:prstClr val="black"/>
                          </a:solidFill>
                          <a:latin typeface="+mn-lt"/>
                          <a:ea typeface="+mn-ea"/>
                          <a:cs typeface="Calibri"/>
                        </a:rPr>
                        <a:t>Select enterprise and cluster solutions over department-specific solutions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4104">
                <a:tc>
                  <a:txBody>
                    <a:bodyPr/>
                    <a:lstStyle/>
                    <a:p>
                      <a:pPr marL="168275" marR="0" lvl="1" indent="-1682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68275" algn="l"/>
                        </a:tabLst>
                        <a:defRPr/>
                      </a:pPr>
                      <a:r>
                        <a:rPr kumimoji="0" lang="en-CA" sz="1000" b="0" i="0" u="none" strike="noStrike" kern="1200" cap="none" spc="0" normalizeH="0" baseline="0" noProof="0" dirty="0" smtClean="0">
                          <a:ln>
                            <a:noFill/>
                          </a:ln>
                          <a:solidFill>
                            <a:prstClr val="black"/>
                          </a:solidFill>
                          <a:effectLst/>
                          <a:uLnTx/>
                          <a:uFillTx/>
                          <a:latin typeface="+mn-lt"/>
                          <a:ea typeface="+mn-ea"/>
                          <a:cs typeface="Calibri"/>
                        </a:rPr>
                        <a:t>Achieve simplification by minimizing duplication of components and adhering to relevant standards</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1829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Calibri"/>
                        </a:rPr>
                        <a:t>Inform the GC EARB about departmental investments and innovations</a:t>
                      </a:r>
                      <a:endParaRPr kumimoji="0" lang="en-CA"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5447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noProof="0" dirty="0" smtClean="0">
                          <a:ln>
                            <a:noFill/>
                          </a:ln>
                          <a:solidFill>
                            <a:prstClr val="black"/>
                          </a:solidFill>
                          <a:effectLst/>
                          <a:uLnTx/>
                          <a:uFillTx/>
                          <a:latin typeface="+mn-lt"/>
                          <a:ea typeface="+mn-ea"/>
                          <a:cs typeface="Calibri"/>
                        </a:rPr>
                        <a:t>Share code publicly when appropriate, and when not, share within the Government of Canada</a:t>
                      </a:r>
                      <a:endParaRPr kumimoji="0" lang="en-CA" sz="1000" b="0" i="0" u="none" strike="noStrike" kern="1200" cap="none" spc="0" normalizeH="0" baseline="0" noProof="0" dirty="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9" name="Picture 8"/>
          <p:cNvPicPr>
            <a:picLocks noChangeAspect="1"/>
          </p:cNvPicPr>
          <p:nvPr/>
        </p:nvPicPr>
        <p:blipFill>
          <a:blip r:embed="rId4"/>
          <a:stretch>
            <a:fillRect/>
          </a:stretch>
        </p:blipFill>
        <p:spPr>
          <a:xfrm>
            <a:off x="7776356" y="1068875"/>
            <a:ext cx="641100" cy="508722"/>
          </a:xfrm>
          <a:prstGeom prst="rect">
            <a:avLst/>
          </a:prstGeom>
        </p:spPr>
      </p:pic>
      <p:sp>
        <p:nvSpPr>
          <p:cNvPr id="12" name="object 46"/>
          <p:cNvSpPr txBox="1">
            <a:spLocks noGrp="1"/>
          </p:cNvSpPr>
          <p:nvPr>
            <p:ph type="title"/>
          </p:nvPr>
        </p:nvSpPr>
        <p:spPr>
          <a:xfrm>
            <a:off x="5994102" y="266712"/>
            <a:ext cx="2544389" cy="430887"/>
          </a:xfrm>
          <a:prstGeom prst="rect">
            <a:avLst/>
          </a:prstGeom>
        </p:spPr>
        <p:txBody>
          <a:bodyPr vert="horz" wrap="square" lIns="0" tIns="0" rIns="0" bIns="0" rtlCol="0">
            <a:spAutoFit/>
          </a:bodyPr>
          <a:lstStyle/>
          <a:p>
            <a:pPr marL="7470"/>
            <a:r>
              <a:rPr lang="en-CA" b="1" dirty="0" smtClean="0"/>
              <a:t>A</a:t>
            </a:r>
            <a:r>
              <a:rPr lang="en-CA" sz="1800" b="1" dirty="0" smtClean="0"/>
              <a:t>PPLICATION</a:t>
            </a:r>
            <a:r>
              <a:rPr lang="en-CA" sz="2000" b="1" dirty="0" smtClean="0"/>
              <a:t>  </a:t>
            </a:r>
            <a:r>
              <a:rPr lang="en-CA" sz="2000" b="1" dirty="0"/>
              <a:t>Alignment</a:t>
            </a:r>
            <a:r>
              <a:rPr lang="en-CA" sz="2000" dirty="0"/>
              <a:t> </a:t>
            </a:r>
          </a:p>
        </p:txBody>
      </p:sp>
      <p:sp>
        <p:nvSpPr>
          <p:cNvPr id="10" name="TextBox 9"/>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167277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15</a:t>
            </a:fld>
            <a:endParaRPr lang="en-CA"/>
          </a:p>
        </p:txBody>
      </p:sp>
      <p:graphicFrame>
        <p:nvGraphicFramePr>
          <p:cNvPr id="11" name="Table 10"/>
          <p:cNvGraphicFramePr>
            <a:graphicFrameLocks noGrp="1"/>
          </p:cNvGraphicFramePr>
          <p:nvPr>
            <p:extLst>
              <p:ext uri="{D42A27DB-BD31-4B8C-83A1-F6EECF244321}">
                <p14:modId xmlns:p14="http://schemas.microsoft.com/office/powerpoint/2010/main" val="1985666749"/>
              </p:ext>
            </p:extLst>
          </p:nvPr>
        </p:nvGraphicFramePr>
        <p:xfrm>
          <a:off x="551448" y="1664804"/>
          <a:ext cx="7987044" cy="2560320"/>
        </p:xfrm>
        <a:graphic>
          <a:graphicData uri="http://schemas.openxmlformats.org/drawingml/2006/table">
            <a:tbl>
              <a:tblPr>
                <a:tableStyleId>{5C22544A-7EE6-4342-B048-85BDC9FD1C3A}</a:tableStyleId>
              </a:tblPr>
              <a:tblGrid>
                <a:gridCol w="3993522"/>
                <a:gridCol w="3993522"/>
              </a:tblGrid>
              <a:tr h="180020">
                <a:tc>
                  <a:txBody>
                    <a:bodyPr/>
                    <a:lstStyle/>
                    <a:p>
                      <a:pPr lvl="0"/>
                      <a:r>
                        <a:rPr lang="en-CA" sz="1200" b="1" kern="1200" spc="-3" dirty="0" smtClean="0">
                          <a:solidFill>
                            <a:prstClr val="black"/>
                          </a:solidFill>
                          <a:latin typeface="+mn-lt"/>
                          <a:ea typeface="+mn-ea"/>
                          <a:cs typeface="Calibri"/>
                        </a:rPr>
                        <a:t>10- </a:t>
                      </a:r>
                      <a:r>
                        <a:rPr lang="en-US" sz="1200" b="1" kern="1200" spc="-3" dirty="0" smtClean="0">
                          <a:solidFill>
                            <a:prstClr val="black"/>
                          </a:solidFill>
                          <a:latin typeface="+mn-lt"/>
                          <a:ea typeface="+mn-ea"/>
                          <a:cs typeface="Calibri"/>
                        </a:rPr>
                        <a:t>Enable Interoperability</a:t>
                      </a:r>
                      <a:r>
                        <a:rPr lang="en-US" sz="1200" b="1" kern="1200" spc="-3" baseline="0" dirty="0" smtClean="0">
                          <a:solidFill>
                            <a:prstClr val="black"/>
                          </a:solidFill>
                          <a:latin typeface="+mn-lt"/>
                          <a:ea typeface="+mn-ea"/>
                          <a:cs typeface="Calibri"/>
                        </a:rPr>
                        <a:t> </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Expose all functionality as services</a:t>
                      </a:r>
                    </a:p>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000" b="0" i="0" u="none" strike="noStrike" kern="1200" cap="none" spc="0" normalizeH="0" baseline="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Use micro services built around business capabilities. Scope each service to a single purpose</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Run each IT service in its own process and have it communicate with other IT services through a well-defined interface, such as an HTTPS-based application programming interface (API) as per Appendix D: Mandatory Procedures for Application Programming Interfaces </a:t>
                      </a:r>
                      <a:endParaRPr kumimoji="0" lang="en-CA"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Run applications in containers</a:t>
                      </a:r>
                      <a:endParaRPr kumimoji="0" lang="en-US" sz="1000" b="0" i="0" u="none" strike="noStrike" kern="1200" cap="none" spc="0" normalizeH="0" baseline="0" dirty="0" smtClean="0">
                        <a:ln>
                          <a:noFill/>
                        </a:ln>
                        <a:solidFill>
                          <a:prstClr val="black"/>
                        </a:solidFill>
                        <a:effectLst/>
                        <a:uLnTx/>
                        <a:uFillTx/>
                        <a:latin typeface="+mn-lt"/>
                        <a:ea typeface="+mn-ea"/>
                        <a:cs typeface="Calibri"/>
                      </a:endParaRPr>
                    </a:p>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Leverage the GC Digital Exchange Platform for components such as the API Store, Messaging, and the GC Service Bus</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776356" y="1068875"/>
            <a:ext cx="641100" cy="508722"/>
          </a:xfrm>
          <a:prstGeom prst="rect">
            <a:avLst/>
          </a:prstGeom>
        </p:spPr>
      </p:pic>
      <p:sp>
        <p:nvSpPr>
          <p:cNvPr id="13" name="object 46"/>
          <p:cNvSpPr txBox="1">
            <a:spLocks noGrp="1"/>
          </p:cNvSpPr>
          <p:nvPr>
            <p:ph type="title"/>
          </p:nvPr>
        </p:nvSpPr>
        <p:spPr>
          <a:xfrm>
            <a:off x="5994102" y="266712"/>
            <a:ext cx="2544389" cy="430887"/>
          </a:xfrm>
          <a:prstGeom prst="rect">
            <a:avLst/>
          </a:prstGeom>
        </p:spPr>
        <p:txBody>
          <a:bodyPr vert="horz" wrap="square" lIns="0" tIns="0" rIns="0" bIns="0" rtlCol="0">
            <a:spAutoFit/>
          </a:bodyPr>
          <a:lstStyle/>
          <a:p>
            <a:pPr marL="7470"/>
            <a:r>
              <a:rPr lang="en-CA" b="1" dirty="0" smtClean="0"/>
              <a:t>A</a:t>
            </a:r>
            <a:r>
              <a:rPr lang="en-CA" sz="1800" b="1" dirty="0" smtClean="0"/>
              <a:t>PPLICATION</a:t>
            </a:r>
            <a:r>
              <a:rPr lang="en-CA" sz="2000" b="1" dirty="0" smtClean="0"/>
              <a:t>  </a:t>
            </a:r>
            <a:r>
              <a:rPr lang="en-CA" sz="2000" b="1" dirty="0"/>
              <a:t>Alignment</a:t>
            </a:r>
            <a:r>
              <a:rPr lang="en-CA" sz="2000" dirty="0"/>
              <a:t> </a:t>
            </a:r>
          </a:p>
        </p:txBody>
      </p:sp>
      <p:sp>
        <p:nvSpPr>
          <p:cNvPr id="14" name="TextBox 13"/>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2033418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16</a:t>
            </a:fld>
            <a:endParaRPr lang="en-CA"/>
          </a:p>
        </p:txBody>
      </p:sp>
      <p:graphicFrame>
        <p:nvGraphicFramePr>
          <p:cNvPr id="8" name="Table 7"/>
          <p:cNvGraphicFramePr>
            <a:graphicFrameLocks noGrp="1"/>
          </p:cNvGraphicFramePr>
          <p:nvPr>
            <p:extLst>
              <p:ext uri="{D42A27DB-BD31-4B8C-83A1-F6EECF244321}">
                <p14:modId xmlns:p14="http://schemas.microsoft.com/office/powerpoint/2010/main" val="1649427012"/>
              </p:ext>
            </p:extLst>
          </p:nvPr>
        </p:nvGraphicFramePr>
        <p:xfrm>
          <a:off x="551448" y="1661160"/>
          <a:ext cx="7987044" cy="1767840"/>
        </p:xfrm>
        <a:graphic>
          <a:graphicData uri="http://schemas.openxmlformats.org/drawingml/2006/table">
            <a:tbl>
              <a:tblPr>
                <a:tableStyleId>{5C22544A-7EE6-4342-B048-85BDC9FD1C3A}</a:tableStyleId>
              </a:tblPr>
              <a:tblGrid>
                <a:gridCol w="3993522"/>
                <a:gridCol w="3993522"/>
              </a:tblGrid>
              <a:tr h="0">
                <a:tc>
                  <a:txBody>
                    <a:bodyPr/>
                    <a:lstStyle/>
                    <a:p>
                      <a:pPr marL="114300" indent="-114300">
                        <a:tabLst>
                          <a:tab pos="114300" algn="l"/>
                        </a:tabLst>
                      </a:pPr>
                      <a:r>
                        <a:rPr lang="en-CA" sz="1200" b="1" kern="1200" spc="-3" dirty="0" smtClean="0">
                          <a:solidFill>
                            <a:prstClr val="black"/>
                          </a:solidFill>
                          <a:latin typeface="+mn-lt"/>
                          <a:ea typeface="+mn-ea"/>
                          <a:cs typeface="Calibri"/>
                        </a:rPr>
                        <a:t>11 </a:t>
                      </a:r>
                      <a:r>
                        <a:rPr lang="en-CA" sz="1200" b="1" kern="1200" spc="-3" baseline="0" dirty="0" smtClean="0">
                          <a:solidFill>
                            <a:prstClr val="black"/>
                          </a:solidFill>
                          <a:latin typeface="+mn-lt"/>
                          <a:ea typeface="+mn-ea"/>
                          <a:cs typeface="Calibri"/>
                        </a:rPr>
                        <a:t> - </a:t>
                      </a:r>
                      <a:r>
                        <a:rPr lang="en-CA" sz="1200" b="1" kern="1200" spc="-8" dirty="0" smtClean="0">
                          <a:solidFill>
                            <a:schemeClr val="dk1"/>
                          </a:solidFill>
                          <a:latin typeface="+mn-lt"/>
                          <a:ea typeface="+mn-ea"/>
                          <a:cs typeface="Calibri"/>
                        </a:rPr>
                        <a:t>Use Cloud first*</a:t>
                      </a:r>
                      <a:endParaRPr lang="en-CA" sz="1200" b="1" kern="1200" spc="-108"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51676">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Enforce this order of preference: Software as a Service (SaaS) first, then Platform as a Service (PaaS), and lastly Infrastructure as a Service (IaaS)</a:t>
                      </a:r>
                      <a:endParaRPr lang="en-CA"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89188">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Enforce this order of preference: Public cloud first, then Hybrid cloud, then Private cloud, and lastly non-cloud (on-premises) solutions</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90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Design for cloud mobility and develop an exit strategy to avoid vendor lock-in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30438619"/>
              </p:ext>
            </p:extLst>
          </p:nvPr>
        </p:nvGraphicFramePr>
        <p:xfrm>
          <a:off x="551448" y="3753036"/>
          <a:ext cx="7987044" cy="1707820"/>
        </p:xfrm>
        <a:graphic>
          <a:graphicData uri="http://schemas.openxmlformats.org/drawingml/2006/table">
            <a:tbl>
              <a:tblPr>
                <a:tableStyleId>{5C22544A-7EE6-4342-B048-85BDC9FD1C3A}</a:tableStyleId>
              </a:tblPr>
              <a:tblGrid>
                <a:gridCol w="3993522"/>
                <a:gridCol w="3993522"/>
              </a:tblGrid>
              <a:tr h="0">
                <a:tc>
                  <a:txBody>
                    <a:bodyPr/>
                    <a:lstStyle/>
                    <a:p>
                      <a:pPr marL="7470"/>
                      <a:r>
                        <a:rPr lang="en-CA" sz="1200" b="1" kern="1200" spc="-3" dirty="0" smtClean="0">
                          <a:solidFill>
                            <a:prstClr val="black"/>
                          </a:solidFill>
                          <a:latin typeface="+mn-lt"/>
                          <a:ea typeface="+mn-ea"/>
                          <a:cs typeface="Calibri"/>
                        </a:rPr>
                        <a:t>12 - </a:t>
                      </a:r>
                      <a:r>
                        <a:rPr lang="en-CA" sz="1200" b="1" kern="1200" spc="-8" dirty="0" smtClean="0">
                          <a:solidFill>
                            <a:schemeClr val="dk1"/>
                          </a:solidFill>
                          <a:latin typeface="+mn-lt"/>
                          <a:ea typeface="+mn-ea"/>
                          <a:cs typeface="Calibri"/>
                        </a:rPr>
                        <a:t>Design</a:t>
                      </a:r>
                      <a:r>
                        <a:rPr lang="en-CA" sz="1200" b="1" kern="1200" spc="-124" dirty="0" smtClean="0">
                          <a:solidFill>
                            <a:schemeClr val="dk1"/>
                          </a:solidFill>
                          <a:latin typeface="+mn-lt"/>
                          <a:ea typeface="+mn-ea"/>
                          <a:cs typeface="Adobe Arabic" panose="02040503050201020203" pitchFamily="18" charset="-78"/>
                        </a:rPr>
                        <a:t> </a:t>
                      </a:r>
                      <a:r>
                        <a:rPr lang="en-CA" sz="1200" b="1" kern="1200" spc="-8" dirty="0" smtClean="0">
                          <a:solidFill>
                            <a:schemeClr val="dk1"/>
                          </a:solidFill>
                          <a:latin typeface="+mn-lt"/>
                          <a:ea typeface="+mn-ea"/>
                          <a:cs typeface="Calibri"/>
                        </a:rPr>
                        <a:t>for Performance, Availability, and Scalability</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35260">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Design for resiliency</a:t>
                      </a:r>
                    </a:p>
                    <a:p>
                      <a:pPr marL="0" marR="7851"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44780">
                <a:tc>
                  <a:txBody>
                    <a:bodyPr/>
                    <a:lstStyle/>
                    <a:p>
                      <a:pPr marL="171450" indent="-171450" fontAlgn="t">
                        <a:buFont typeface="Wingdings" panose="05000000000000000000" pitchFamily="2" charset="2"/>
                        <a:buChar char="q"/>
                      </a:pPr>
                      <a:r>
                        <a:rPr lang="en-CA" sz="1000" kern="1200" dirty="0" smtClean="0">
                          <a:solidFill>
                            <a:schemeClr val="dk1"/>
                          </a:solidFill>
                          <a:latin typeface="+mn-lt"/>
                          <a:ea typeface="+mn-ea"/>
                          <a:cs typeface="Calibri"/>
                        </a:rPr>
                        <a:t>Ensure response times meet user needs for availability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9292">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Support zero-downtime deployments for planned and unplanned maintenance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090">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Use distributed architectures, assume failure will happen, handle errors gracefully, and monitor actively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7683914" y="1069802"/>
            <a:ext cx="757972" cy="446864"/>
          </a:xfrm>
          <a:prstGeom prst="rect">
            <a:avLst/>
          </a:prstGeom>
        </p:spPr>
      </p:pic>
      <p:sp>
        <p:nvSpPr>
          <p:cNvPr id="3" name="TextBox 2"/>
          <p:cNvSpPr txBox="1"/>
          <p:nvPr/>
        </p:nvSpPr>
        <p:spPr>
          <a:xfrm>
            <a:off x="469573" y="6515580"/>
            <a:ext cx="6845144" cy="215444"/>
          </a:xfrm>
          <a:prstGeom prst="rect">
            <a:avLst/>
          </a:prstGeom>
          <a:noFill/>
        </p:spPr>
        <p:txBody>
          <a:bodyPr wrap="none" rtlCol="0">
            <a:spAutoFit/>
          </a:bodyPr>
          <a:lstStyle/>
          <a:p>
            <a:r>
              <a:rPr lang="en-CA" sz="800" b="1" dirty="0" smtClean="0"/>
              <a:t>* NOTE</a:t>
            </a:r>
            <a:r>
              <a:rPr lang="en-CA" sz="800" dirty="0" smtClean="0"/>
              <a:t>:  As per CIO of Canada:  All OpenText </a:t>
            </a:r>
            <a:r>
              <a:rPr lang="en-CA" sz="800" dirty="0"/>
              <a:t>and SAP renewals </a:t>
            </a:r>
            <a:r>
              <a:rPr lang="en-CA" sz="800" dirty="0" smtClean="0"/>
              <a:t>will  now be </a:t>
            </a:r>
            <a:r>
              <a:rPr lang="en-CA" sz="800" dirty="0"/>
              <a:t>done through the new Cloud First policy, which states </a:t>
            </a:r>
            <a:r>
              <a:rPr lang="en-CA" sz="800" dirty="0" smtClean="0"/>
              <a:t>Software As A Service (SaaS).</a:t>
            </a:r>
            <a:endParaRPr lang="en-US" sz="800" dirty="0"/>
          </a:p>
        </p:txBody>
      </p:sp>
      <p:sp>
        <p:nvSpPr>
          <p:cNvPr id="12" name="object 46"/>
          <p:cNvSpPr txBox="1">
            <a:spLocks noGrp="1"/>
          </p:cNvSpPr>
          <p:nvPr>
            <p:ph type="title"/>
          </p:nvPr>
        </p:nvSpPr>
        <p:spPr>
          <a:xfrm>
            <a:off x="5922094" y="266712"/>
            <a:ext cx="2616397" cy="430887"/>
          </a:xfrm>
          <a:prstGeom prst="rect">
            <a:avLst/>
          </a:prstGeom>
        </p:spPr>
        <p:txBody>
          <a:bodyPr vert="horz" wrap="square" lIns="0" tIns="0" rIns="0" bIns="0" rtlCol="0">
            <a:spAutoFit/>
          </a:bodyPr>
          <a:lstStyle/>
          <a:p>
            <a:pPr marL="7470"/>
            <a:r>
              <a:rPr lang="en-CA" b="1" dirty="0" smtClean="0"/>
              <a:t>T</a:t>
            </a:r>
            <a:r>
              <a:rPr lang="en-CA" sz="1800" b="1" dirty="0" smtClean="0"/>
              <a:t>ECHNOLOGY</a:t>
            </a:r>
            <a:r>
              <a:rPr lang="en-CA" sz="2000" b="1" dirty="0" smtClean="0"/>
              <a:t>  </a:t>
            </a:r>
            <a:r>
              <a:rPr lang="en-CA" sz="2000" b="1" dirty="0"/>
              <a:t>Alignment</a:t>
            </a:r>
            <a:r>
              <a:rPr lang="en-CA" sz="2000" dirty="0"/>
              <a:t> </a:t>
            </a:r>
            <a:endParaRPr lang="en-CA" sz="1800" dirty="0"/>
          </a:p>
        </p:txBody>
      </p:sp>
      <p:sp>
        <p:nvSpPr>
          <p:cNvPr id="13" name="TextBox 12"/>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3263201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17</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1359254864"/>
              </p:ext>
            </p:extLst>
          </p:nvPr>
        </p:nvGraphicFramePr>
        <p:xfrm>
          <a:off x="551448" y="1664804"/>
          <a:ext cx="7987044" cy="2011680"/>
        </p:xfrm>
        <a:graphic>
          <a:graphicData uri="http://schemas.openxmlformats.org/drawingml/2006/table">
            <a:tbl>
              <a:tblPr>
                <a:tableStyleId>{5C22544A-7EE6-4342-B048-85BDC9FD1C3A}</a:tableStyleId>
              </a:tblPr>
              <a:tblGrid>
                <a:gridCol w="3993522"/>
                <a:gridCol w="3993522"/>
              </a:tblGrid>
              <a:tr h="140204">
                <a:tc>
                  <a:txBody>
                    <a:bodyPr/>
                    <a:lstStyle/>
                    <a:p>
                      <a:pPr marL="7470"/>
                      <a:r>
                        <a:rPr lang="en-CA" sz="1200" b="1" kern="1200" spc="-3" dirty="0" smtClean="0">
                          <a:solidFill>
                            <a:prstClr val="black"/>
                          </a:solidFill>
                          <a:latin typeface="+mn-lt"/>
                          <a:ea typeface="+mn-ea"/>
                          <a:cs typeface="Calibri"/>
                        </a:rPr>
                        <a:t>13 - </a:t>
                      </a:r>
                      <a:r>
                        <a:rPr lang="en-CA" sz="1200" b="1" kern="1200" dirty="0" smtClean="0">
                          <a:solidFill>
                            <a:schemeClr val="dk1"/>
                          </a:solidFill>
                          <a:latin typeface="+mn-lt"/>
                          <a:ea typeface="+mn-ea"/>
                          <a:cs typeface="Calibri"/>
                        </a:rPr>
                        <a:t>Design for Security and Privacy</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3916">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Implement security across all architectural layers </a:t>
                      </a:r>
                    </a:p>
                    <a:p>
                      <a:pPr marL="0"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10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Categorize data properly to determine appropriate safeguards </a:t>
                      </a:r>
                    </a:p>
                    <a:p>
                      <a:pPr marL="0"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676">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Perform a privacy impact assessment (PIA) and mitigate all privacy risks when personal information is involved</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67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Balance user and business needs with proportionate security measures and adequate</a:t>
                      </a:r>
                      <a:r>
                        <a:rPr lang="en-CA" sz="1000" kern="1200" baseline="0" dirty="0" smtClean="0">
                          <a:solidFill>
                            <a:schemeClr val="dk1"/>
                          </a:solidFill>
                          <a:latin typeface="+mn-lt"/>
                          <a:ea typeface="+mn-ea"/>
                          <a:cs typeface="Calibri"/>
                        </a:rPr>
                        <a:t> privacy protections. </a:t>
                      </a:r>
                      <a:endParaRPr lang="en-US" sz="1000" dirty="0" smtClean="0"/>
                    </a:p>
                    <a:p>
                      <a:pPr marL="171450" lvl="1" indent="-171450">
                        <a:buFont typeface="Wingdings" panose="05000000000000000000" pitchFamily="2" charset="2"/>
                        <a:buChar char="q"/>
                      </a:pP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7994174" y="1098520"/>
            <a:ext cx="351107" cy="428625"/>
          </a:xfrm>
          <a:prstGeom prst="rect">
            <a:avLst/>
          </a:prstGeom>
        </p:spPr>
      </p:pic>
      <p:sp>
        <p:nvSpPr>
          <p:cNvPr id="12" name="object 46"/>
          <p:cNvSpPr txBox="1">
            <a:spLocks noGrp="1"/>
          </p:cNvSpPr>
          <p:nvPr>
            <p:ph type="title"/>
          </p:nvPr>
        </p:nvSpPr>
        <p:spPr>
          <a:xfrm>
            <a:off x="5166010" y="266712"/>
            <a:ext cx="3372481" cy="430887"/>
          </a:xfrm>
          <a:prstGeom prst="rect">
            <a:avLst/>
          </a:prstGeom>
        </p:spPr>
        <p:txBody>
          <a:bodyPr vert="horz" wrap="square" lIns="0" tIns="0" rIns="0" bIns="0" rtlCol="0">
            <a:spAutoFit/>
          </a:bodyPr>
          <a:lstStyle/>
          <a:p>
            <a:pPr marL="7470"/>
            <a:r>
              <a:rPr lang="en-CA" b="1" dirty="0" smtClean="0"/>
              <a:t>S</a:t>
            </a:r>
            <a:r>
              <a:rPr lang="en-CA" sz="1800" b="1" dirty="0" smtClean="0"/>
              <a:t>ECURITY</a:t>
            </a:r>
            <a:r>
              <a:rPr lang="en-CA" b="1" dirty="0" smtClean="0"/>
              <a:t> </a:t>
            </a:r>
            <a:r>
              <a:rPr lang="en-CA" sz="1800" dirty="0"/>
              <a:t>&amp;</a:t>
            </a:r>
            <a:r>
              <a:rPr lang="en-CA" b="1" dirty="0" smtClean="0"/>
              <a:t> P</a:t>
            </a:r>
            <a:r>
              <a:rPr lang="en-CA" sz="1800" b="1" dirty="0" smtClean="0"/>
              <a:t>RIVACY </a:t>
            </a:r>
            <a:r>
              <a:rPr lang="en-CA" sz="2000" b="1" dirty="0" smtClean="0"/>
              <a:t> </a:t>
            </a:r>
            <a:r>
              <a:rPr lang="en-CA" sz="2000" b="1" dirty="0"/>
              <a:t>Alignment</a:t>
            </a:r>
            <a:r>
              <a:rPr lang="en-CA" sz="2000" dirty="0"/>
              <a:t> </a:t>
            </a:r>
            <a:endParaRPr lang="en-CA" sz="1800" dirty="0"/>
          </a:p>
        </p:txBody>
      </p:sp>
      <p:sp>
        <p:nvSpPr>
          <p:cNvPr id="8" name="TextBox 7"/>
          <p:cNvSpPr txBox="1"/>
          <p:nvPr/>
        </p:nvSpPr>
        <p:spPr>
          <a:xfrm>
            <a:off x="579720" y="80628"/>
            <a:ext cx="3039165" cy="707886"/>
          </a:xfrm>
          <a:prstGeom prst="rect">
            <a:avLst/>
          </a:prstGeom>
          <a:noFill/>
        </p:spPr>
        <p:txBody>
          <a:bodyPr wrap="none" rtlCol="0">
            <a:spAutoFit/>
          </a:bodyPr>
          <a:lstStyle/>
          <a:p>
            <a:r>
              <a:rPr lang="en-CA" sz="2000" b="1" dirty="0">
                <a:solidFill>
                  <a:schemeClr val="tx1">
                    <a:lumMod val="65000"/>
                    <a:lumOff val="35000"/>
                  </a:schemeClr>
                </a:solidFill>
              </a:rPr>
              <a:t>APPENDIX 2: </a:t>
            </a:r>
            <a:endParaRPr lang="en-US" sz="2000" b="1" dirty="0">
              <a:solidFill>
                <a:schemeClr val="tx1">
                  <a:lumMod val="65000"/>
                  <a:lumOff val="35000"/>
                </a:schemeClr>
              </a:solidFill>
            </a:endParaRPr>
          </a:p>
          <a:p>
            <a:r>
              <a:rPr lang="en-CA" sz="2000" b="1" dirty="0" smtClean="0">
                <a:solidFill>
                  <a:schemeClr val="accent1"/>
                </a:solidFill>
                <a:latin typeface="Calibri" panose="020F0502020204030204" pitchFamily="34" charset="0"/>
              </a:rPr>
              <a:t>GC </a:t>
            </a:r>
            <a:r>
              <a:rPr lang="en-CA" sz="2000" b="1" dirty="0">
                <a:solidFill>
                  <a:schemeClr val="accent1"/>
                </a:solidFill>
                <a:latin typeface="Calibri" panose="020F0502020204030204" pitchFamily="34" charset="0"/>
              </a:rPr>
              <a:t>Architectural </a:t>
            </a:r>
            <a:r>
              <a:rPr lang="en-CA" sz="2000" b="1" dirty="0" smtClean="0">
                <a:solidFill>
                  <a:schemeClr val="accent1"/>
                </a:solidFill>
                <a:latin typeface="Calibri" panose="020F0502020204030204" pitchFamily="34" charset="0"/>
              </a:rPr>
              <a:t>Standards</a:t>
            </a:r>
            <a:endParaRPr lang="en-US" sz="2000" b="1"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3927621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67544" y="91508"/>
            <a:ext cx="5432982" cy="659751"/>
          </a:xfrm>
        </p:spPr>
        <p:txBody>
          <a:bodyPr/>
          <a:lstStyle/>
          <a:p>
            <a:pPr marL="0" indent="0"/>
            <a:r>
              <a:rPr lang="en-CA" sz="2000" b="1" dirty="0">
                <a:solidFill>
                  <a:schemeClr val="tx1">
                    <a:lumMod val="65000"/>
                    <a:lumOff val="35000"/>
                  </a:schemeClr>
                </a:solidFill>
              </a:rPr>
              <a:t>APPENDIX </a:t>
            </a:r>
            <a:r>
              <a:rPr lang="en-CA" sz="2000" b="1" dirty="0" smtClean="0">
                <a:solidFill>
                  <a:schemeClr val="tx1">
                    <a:lumMod val="65000"/>
                    <a:lumOff val="35000"/>
                  </a:schemeClr>
                </a:solidFill>
              </a:rPr>
              <a:t>3: </a:t>
            </a:r>
            <a:br>
              <a:rPr lang="en-CA" sz="2000" b="1" dirty="0" smtClean="0">
                <a:solidFill>
                  <a:schemeClr val="tx1">
                    <a:lumMod val="65000"/>
                    <a:lumOff val="35000"/>
                  </a:schemeClr>
                </a:solidFill>
              </a:rPr>
            </a:br>
            <a:r>
              <a:rPr lang="en-CA" sz="2000" b="1" dirty="0" smtClean="0"/>
              <a:t>Additional </a:t>
            </a:r>
            <a:r>
              <a:rPr lang="en-CA" sz="2000" b="1" dirty="0"/>
              <a:t>Project Details </a:t>
            </a:r>
          </a:p>
        </p:txBody>
      </p:sp>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18</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1892158982"/>
              </p:ext>
            </p:extLst>
          </p:nvPr>
        </p:nvGraphicFramePr>
        <p:xfrm>
          <a:off x="365392" y="1469981"/>
          <a:ext cx="8566656" cy="2392680"/>
        </p:xfrm>
        <a:graphic>
          <a:graphicData uri="http://schemas.openxmlformats.org/drawingml/2006/table">
            <a:tbl>
              <a:tblPr>
                <a:tableStyleId>{5C22544A-7EE6-4342-B048-85BDC9FD1C3A}</a:tableStyleId>
              </a:tblPr>
              <a:tblGrid>
                <a:gridCol w="1974360"/>
                <a:gridCol w="2703865"/>
                <a:gridCol w="3888431"/>
              </a:tblGrid>
              <a:tr h="187216">
                <a:tc>
                  <a:txBody>
                    <a:bodyPr/>
                    <a:lstStyle/>
                    <a:p>
                      <a:r>
                        <a:rPr lang="en-US" sz="1400" dirty="0" smtClean="0">
                          <a:solidFill>
                            <a:schemeClr val="dk1"/>
                          </a:solidFill>
                        </a:rPr>
                        <a:t>TBS Project/Activity ID</a:t>
                      </a:r>
                    </a:p>
                    <a:p>
                      <a:r>
                        <a:rPr lang="en-US" sz="900" dirty="0" smtClean="0">
                          <a:solidFill>
                            <a:schemeClr val="dk1"/>
                          </a:solidFill>
                        </a:rPr>
                        <a:t>(from IT PLAN)</a:t>
                      </a:r>
                    </a:p>
                  </a:txBody>
                  <a:tcPr anchor="ctr"/>
                </a:tc>
                <a:tc>
                  <a:txBody>
                    <a:bodyPr/>
                    <a:lstStyle/>
                    <a:p>
                      <a:pPr>
                        <a:tabLst>
                          <a:tab pos="573088" algn="l"/>
                          <a:tab pos="1255713" algn="l"/>
                        </a:tabLst>
                      </a:pPr>
                      <a:endParaRPr lang="en-US" sz="1200" kern="1200" dirty="0">
                        <a:solidFill>
                          <a:schemeClr val="dk1"/>
                        </a:solidFill>
                        <a:latin typeface="+mn-lt"/>
                        <a:ea typeface="+mn-ea"/>
                        <a:cs typeface="+mn-cs"/>
                      </a:endParaRPr>
                    </a:p>
                  </a:txBody>
                  <a:tcPr anchor="ctr"/>
                </a:tc>
                <a:tc>
                  <a:txBody>
                    <a:bodyPr/>
                    <a:lstStyle/>
                    <a:p>
                      <a:endParaRPr lang="en-US" sz="1200" i="1" kern="1200" dirty="0">
                        <a:solidFill>
                          <a:schemeClr val="tx2"/>
                        </a:solidFill>
                        <a:latin typeface="+mn-lt"/>
                        <a:ea typeface="+mn-ea"/>
                        <a:cs typeface="+mn-cs"/>
                      </a:endParaRPr>
                    </a:p>
                  </a:txBody>
                  <a:tcPr anchor="ctr"/>
                </a:tc>
              </a:tr>
              <a:tr h="187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dk1"/>
                          </a:solidFill>
                        </a:rPr>
                        <a:t>Concept Case   </a:t>
                      </a:r>
                      <a:r>
                        <a:rPr lang="en-US" sz="900" dirty="0" smtClean="0">
                          <a:solidFill>
                            <a:schemeClr val="dk1"/>
                          </a:solidFill>
                        </a:rPr>
                        <a:t>completed</a:t>
                      </a:r>
                    </a:p>
                  </a:txBody>
                  <a:tcPr anchor="ctr"/>
                </a:tc>
                <a:tc>
                  <a:txBody>
                    <a:bodyPr/>
                    <a:lstStyle/>
                    <a:p>
                      <a:pPr>
                        <a:tabLst>
                          <a:tab pos="573088" algn="l"/>
                          <a:tab pos="1255713" algn="l"/>
                        </a:tabLst>
                      </a:pPr>
                      <a:r>
                        <a:rPr lang="en-CA" sz="1200" kern="1200" dirty="0" smtClean="0">
                          <a:solidFill>
                            <a:schemeClr val="dk1"/>
                          </a:solidFill>
                          <a:latin typeface="+mn-lt"/>
                          <a:ea typeface="+mn-ea"/>
                          <a:cs typeface="+mn-cs"/>
                        </a:rPr>
                        <a:t>YES 	</a:t>
                      </a:r>
                      <a:r>
                        <a:rPr lang="en-CA" sz="1200" kern="1200" dirty="0" smtClean="0">
                          <a:solidFill>
                            <a:schemeClr val="dk1"/>
                          </a:solidFill>
                          <a:latin typeface="+mn-lt"/>
                          <a:ea typeface="+mn-ea"/>
                          <a:cs typeface="+mn-cs"/>
                          <a:sym typeface="Wingdings 2" panose="05020102010507070707" pitchFamily="18" charset="2"/>
                        </a:rPr>
                        <a:t>	NO 	</a:t>
                      </a:r>
                      <a:endParaRPr lang="en-US" sz="1200" kern="1200" dirty="0">
                        <a:solidFill>
                          <a:schemeClr val="dk1"/>
                        </a:solidFill>
                        <a:latin typeface="+mn-lt"/>
                        <a:ea typeface="+mn-ea"/>
                        <a:cs typeface="+mn-cs"/>
                      </a:endParaRPr>
                    </a:p>
                  </a:txBody>
                  <a:tcPr anchor="ctr"/>
                </a:tc>
                <a:tc>
                  <a:txBody>
                    <a:bodyPr/>
                    <a:lstStyle/>
                    <a:p>
                      <a:r>
                        <a:rPr lang="en-CA" sz="1200" i="1" kern="1200" dirty="0" smtClean="0">
                          <a:solidFill>
                            <a:schemeClr val="tx2"/>
                          </a:solidFill>
                          <a:latin typeface="+mn-lt"/>
                          <a:ea typeface="+mn-ea"/>
                          <a:cs typeface="+mn-cs"/>
                        </a:rPr>
                        <a:t>IF not… why not?</a:t>
                      </a:r>
                      <a:endParaRPr lang="en-US" sz="1200" i="1" kern="1200" dirty="0">
                        <a:solidFill>
                          <a:schemeClr val="tx2"/>
                        </a:solidFill>
                        <a:latin typeface="+mn-lt"/>
                        <a:ea typeface="+mn-ea"/>
                        <a:cs typeface="+mn-cs"/>
                      </a:endParaRPr>
                    </a:p>
                  </a:txBody>
                  <a:tcPr anchor="ctr"/>
                </a:tc>
              </a:tr>
              <a:tr h="187216">
                <a:tc>
                  <a:txBody>
                    <a:bodyPr/>
                    <a:lstStyle/>
                    <a:p>
                      <a:pPr marL="0" indent="60325"/>
                      <a:r>
                        <a:rPr lang="en-CA" sz="1200" dirty="0" smtClean="0"/>
                        <a:t>Timeline</a:t>
                      </a:r>
                      <a:endParaRPr lang="en-US" sz="1200" dirty="0"/>
                    </a:p>
                  </a:txBody>
                  <a:tcPr anchor="ctr"/>
                </a:tc>
                <a:tc>
                  <a:txBody>
                    <a:bodyPr/>
                    <a:lstStyle/>
                    <a:p>
                      <a:r>
                        <a:rPr lang="en-CA" sz="800" b="1" i="0" kern="1200" dirty="0" smtClean="0">
                          <a:solidFill>
                            <a:schemeClr val="tx1"/>
                          </a:solidFill>
                          <a:latin typeface="+mn-lt"/>
                          <a:ea typeface="+mn-ea"/>
                          <a:cs typeface="+mn-cs"/>
                        </a:rPr>
                        <a:t>Planned Start Date:</a:t>
                      </a:r>
                    </a:p>
                    <a:p>
                      <a:r>
                        <a:rPr lang="en-CA" sz="1200" i="1" kern="1200" dirty="0" smtClean="0">
                          <a:solidFill>
                            <a:schemeClr val="tx2"/>
                          </a:solidFill>
                          <a:latin typeface="+mn-lt"/>
                          <a:ea typeface="+mn-ea"/>
                          <a:cs typeface="+mn-cs"/>
                        </a:rPr>
                        <a:t>MM - YYYY</a:t>
                      </a:r>
                      <a:endParaRPr lang="en-US" sz="1200" i="1" kern="1200" dirty="0">
                        <a:solidFill>
                          <a:schemeClr val="tx2"/>
                        </a:solidFill>
                        <a:latin typeface="+mn-lt"/>
                        <a:ea typeface="+mn-ea"/>
                        <a:cs typeface="+mn-cs"/>
                      </a:endParaRPr>
                    </a:p>
                  </a:txBody>
                  <a:tcPr anchor="ctr"/>
                </a:tc>
                <a:tc>
                  <a:txBody>
                    <a:bodyPr/>
                    <a:lstStyle/>
                    <a:p>
                      <a:r>
                        <a:rPr lang="en-CA" sz="800" b="1" i="0" kern="1200" dirty="0" smtClean="0">
                          <a:solidFill>
                            <a:schemeClr val="tx1"/>
                          </a:solidFill>
                          <a:latin typeface="+mn-lt"/>
                          <a:ea typeface="+mn-ea"/>
                          <a:cs typeface="+mn-cs"/>
                        </a:rPr>
                        <a:t>Planned End Date:</a:t>
                      </a:r>
                    </a:p>
                    <a:p>
                      <a:r>
                        <a:rPr lang="en-CA" sz="1200" i="1" kern="1200" dirty="0" smtClean="0">
                          <a:solidFill>
                            <a:schemeClr val="tx2"/>
                          </a:solidFill>
                          <a:latin typeface="+mn-lt"/>
                          <a:ea typeface="+mn-ea"/>
                          <a:cs typeface="+mn-cs"/>
                        </a:rPr>
                        <a:t>MM - YYYY</a:t>
                      </a:r>
                      <a:endParaRPr lang="en-US" sz="1200" i="1" kern="1200" dirty="0">
                        <a:solidFill>
                          <a:schemeClr val="tx2"/>
                        </a:solidFill>
                        <a:latin typeface="+mn-lt"/>
                        <a:ea typeface="+mn-ea"/>
                        <a:cs typeface="+mn-cs"/>
                      </a:endParaRPr>
                    </a:p>
                  </a:txBody>
                  <a:tcPr anchor="ctr"/>
                </a:tc>
              </a:tr>
              <a:tr h="242456">
                <a:tc>
                  <a:txBody>
                    <a:bodyPr/>
                    <a:lstStyle/>
                    <a:p>
                      <a:pPr marL="0" indent="60325"/>
                      <a:r>
                        <a:rPr lang="en-CA" sz="1200" dirty="0" smtClean="0"/>
                        <a:t>Cost</a:t>
                      </a:r>
                      <a:r>
                        <a:rPr lang="en-CA" sz="1200" baseline="0" dirty="0" smtClean="0"/>
                        <a:t> Summary</a:t>
                      </a:r>
                      <a:endParaRPr lang="en-US" sz="1200" dirty="0"/>
                    </a:p>
                  </a:txBody>
                  <a:tcPr anchor="ctr"/>
                </a:tc>
                <a:tc>
                  <a:txBody>
                    <a:bodyPr/>
                    <a:lstStyle/>
                    <a:p>
                      <a:r>
                        <a:rPr lang="en-CA" sz="800" b="1" i="0" kern="1200" dirty="0" smtClean="0">
                          <a:solidFill>
                            <a:schemeClr val="tx1"/>
                          </a:solidFill>
                          <a:latin typeface="+mn-lt"/>
                          <a:ea typeface="+mn-ea"/>
                          <a:cs typeface="+mn-cs"/>
                        </a:rPr>
                        <a:t>One Time project cost:</a:t>
                      </a:r>
                    </a:p>
                    <a:p>
                      <a:r>
                        <a:rPr lang="en-CA" sz="1400" i="1" kern="1200" dirty="0" smtClean="0">
                          <a:solidFill>
                            <a:schemeClr val="tx2"/>
                          </a:solidFill>
                          <a:latin typeface="+mn-lt"/>
                          <a:ea typeface="+mn-ea"/>
                          <a:cs typeface="+mn-cs"/>
                        </a:rPr>
                        <a:t>$ </a:t>
                      </a:r>
                      <a:endParaRPr lang="en-US" sz="1400" i="1" kern="1200" dirty="0">
                        <a:solidFill>
                          <a:schemeClr val="tx2"/>
                        </a:solidFill>
                        <a:latin typeface="+mn-lt"/>
                        <a:ea typeface="+mn-ea"/>
                        <a:cs typeface="+mn-cs"/>
                      </a:endParaRPr>
                    </a:p>
                  </a:txBody>
                  <a:tcPr anchor="ctr"/>
                </a:tc>
                <a:tc>
                  <a:txBody>
                    <a:bodyPr/>
                    <a:lstStyle/>
                    <a:p>
                      <a:pPr marL="0" algn="l" defTabSz="914400" rtl="0" eaLnBrk="1" latinLnBrk="0" hangingPunct="1"/>
                      <a:r>
                        <a:rPr lang="en-CA" sz="800" b="1" i="0" kern="1200" dirty="0" smtClean="0">
                          <a:solidFill>
                            <a:schemeClr val="tx1"/>
                          </a:solidFill>
                          <a:latin typeface="+mn-lt"/>
                          <a:ea typeface="+mn-ea"/>
                          <a:cs typeface="+mn-cs"/>
                        </a:rPr>
                        <a:t>On-going (annual) costs:</a:t>
                      </a:r>
                    </a:p>
                    <a:p>
                      <a:r>
                        <a:rPr lang="en-CA" sz="1400" i="1" kern="1200" dirty="0" smtClean="0">
                          <a:solidFill>
                            <a:schemeClr val="tx2"/>
                          </a:solidFill>
                          <a:latin typeface="+mn-lt"/>
                          <a:ea typeface="+mn-ea"/>
                          <a:cs typeface="+mn-cs"/>
                        </a:rPr>
                        <a:t>$</a:t>
                      </a:r>
                      <a:endParaRPr lang="en-US" sz="1400" i="1" kern="1200" dirty="0">
                        <a:solidFill>
                          <a:schemeClr val="tx2"/>
                        </a:solidFill>
                        <a:latin typeface="+mn-lt"/>
                        <a:ea typeface="+mn-ea"/>
                        <a:cs typeface="+mn-cs"/>
                      </a:endParaRPr>
                    </a:p>
                  </a:txBody>
                  <a:tcPr anchor="ctr"/>
                </a:tc>
              </a:tr>
              <a:tr h="242456">
                <a:tc>
                  <a:txBody>
                    <a:bodyPr/>
                    <a:lstStyle/>
                    <a:p>
                      <a:pPr marL="0" indent="60325"/>
                      <a:r>
                        <a:rPr lang="en-CA" sz="1200" dirty="0" smtClean="0"/>
                        <a:t>Funding Source</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73088" algn="l"/>
                          <a:tab pos="1255713" algn="l"/>
                          <a:tab pos="1828800" algn="l"/>
                        </a:tabLst>
                        <a:defRPr/>
                      </a:pPr>
                      <a:r>
                        <a:rPr lang="en-CA" sz="1200" kern="1200" dirty="0" smtClean="0">
                          <a:solidFill>
                            <a:schemeClr val="dk1"/>
                          </a:solidFill>
                          <a:latin typeface="+mn-lt"/>
                          <a:ea typeface="+mn-ea"/>
                          <a:cs typeface="+mn-cs"/>
                        </a:rPr>
                        <a:t>A-Base	</a:t>
                      </a:r>
                      <a:r>
                        <a:rPr lang="en-CA" sz="1200" kern="1200" dirty="0" smtClean="0">
                          <a:solidFill>
                            <a:schemeClr val="dk1"/>
                          </a:solidFill>
                          <a:latin typeface="+mn-lt"/>
                          <a:ea typeface="+mn-ea"/>
                          <a:cs typeface="+mn-cs"/>
                          <a:sym typeface="Wingdings 2" panose="05020102010507070707" pitchFamily="18" charset="2"/>
                        </a:rPr>
                        <a:t>	B-Base	</a:t>
                      </a:r>
                      <a:endParaRPr lang="en-US" sz="1200" kern="1200" dirty="0" smtClean="0">
                        <a:solidFill>
                          <a:schemeClr val="dk1"/>
                        </a:solidFill>
                        <a:latin typeface="+mn-lt"/>
                        <a:ea typeface="+mn-ea"/>
                        <a:cs typeface="+mn-cs"/>
                      </a:endParaRPr>
                    </a:p>
                  </a:txBody>
                  <a:tcPr anchor="ctr"/>
                </a:tc>
                <a:tc>
                  <a:txBody>
                    <a:bodyPr/>
                    <a:lstStyle/>
                    <a:p>
                      <a:r>
                        <a:rPr lang="en-CA" sz="1200" kern="1200" dirty="0" smtClean="0">
                          <a:solidFill>
                            <a:schemeClr val="dk1"/>
                          </a:solidFill>
                          <a:latin typeface="+mn-lt"/>
                          <a:ea typeface="+mn-ea"/>
                          <a:cs typeface="+mn-cs"/>
                        </a:rPr>
                        <a:t>Other:  </a:t>
                      </a:r>
                      <a:r>
                        <a:rPr lang="en-CA" sz="1200" i="1" kern="1200" dirty="0" smtClean="0">
                          <a:solidFill>
                            <a:schemeClr val="tx2"/>
                          </a:solidFill>
                          <a:latin typeface="+mn-lt"/>
                          <a:ea typeface="+mn-ea"/>
                          <a:cs typeface="+mn-cs"/>
                        </a:rPr>
                        <a:t>Please specify</a:t>
                      </a:r>
                      <a:endParaRPr lang="en-US" sz="1200" i="1" kern="1200" dirty="0">
                        <a:solidFill>
                          <a:schemeClr val="tx2"/>
                        </a:solidFill>
                        <a:latin typeface="+mn-lt"/>
                        <a:ea typeface="+mn-ea"/>
                        <a:cs typeface="+mn-cs"/>
                      </a:endParaRPr>
                    </a:p>
                  </a:txBody>
                  <a:tcPr anchor="ctr"/>
                </a:tc>
              </a:tr>
              <a:tr h="117676">
                <a:tc>
                  <a:txBody>
                    <a:bodyPr/>
                    <a:lstStyle/>
                    <a:p>
                      <a:pPr marL="0" indent="60325"/>
                      <a:r>
                        <a:rPr lang="en-CA" sz="1200" dirty="0" smtClean="0"/>
                        <a:t>Current Gate</a:t>
                      </a:r>
                      <a:r>
                        <a:rPr lang="en-CA" sz="1200" dirty="0" smtClean="0">
                          <a:solidFill>
                            <a:srgbClr val="FF0000"/>
                          </a:solidFill>
                        </a:rPr>
                        <a:t>*</a:t>
                      </a:r>
                      <a:endParaRPr lang="en-US" sz="1200" dirty="0">
                        <a:solidFill>
                          <a:srgbClr val="FF0000"/>
                        </a:solidFill>
                      </a:endParaRPr>
                    </a:p>
                  </a:txBody>
                  <a:tcPr anchor="ctr"/>
                </a:tc>
                <a:tc>
                  <a:txBody>
                    <a:bodyPr/>
                    <a:lstStyle/>
                    <a:p>
                      <a:endParaRPr lang="en-US" sz="1400" i="1" kern="1200" dirty="0">
                        <a:solidFill>
                          <a:schemeClr val="tx2"/>
                        </a:solidFill>
                        <a:latin typeface="+mn-lt"/>
                        <a:ea typeface="+mn-ea"/>
                        <a:cs typeface="+mn-cs"/>
                      </a:endParaRPr>
                    </a:p>
                  </a:txBody>
                  <a:tcPr anchor="ctr"/>
                </a:tc>
                <a:tc>
                  <a:txBody>
                    <a:bodyPr/>
                    <a:lstStyle/>
                    <a:p>
                      <a:endParaRPr lang="en-US" sz="1400" i="1" kern="1200" dirty="0">
                        <a:solidFill>
                          <a:schemeClr val="tx2"/>
                        </a:solidFill>
                        <a:latin typeface="+mn-lt"/>
                        <a:ea typeface="+mn-ea"/>
                        <a:cs typeface="+mn-cs"/>
                      </a:endParaRPr>
                    </a:p>
                  </a:txBody>
                  <a:tcPr anchor="ctr"/>
                </a:tc>
              </a:tr>
              <a:tr h="136912">
                <a:tc>
                  <a:txBody>
                    <a:bodyPr/>
                    <a:lstStyle/>
                    <a:p>
                      <a:pPr marL="0" indent="60325"/>
                      <a:r>
                        <a:rPr lang="en-CA" sz="1200" dirty="0" smtClean="0"/>
                        <a:t>On schedule?</a:t>
                      </a:r>
                      <a:endParaRPr lang="en-US" sz="1200" dirty="0"/>
                    </a:p>
                  </a:txBody>
                  <a:tcPr anchor="ctr"/>
                </a:tc>
                <a:tc>
                  <a:txBody>
                    <a:bodyPr/>
                    <a:lstStyle/>
                    <a:p>
                      <a:pPr>
                        <a:tabLst>
                          <a:tab pos="573088" algn="l"/>
                          <a:tab pos="1255713" algn="l"/>
                        </a:tabLst>
                      </a:pPr>
                      <a:r>
                        <a:rPr lang="en-CA" sz="1200" kern="1200" dirty="0" smtClean="0">
                          <a:solidFill>
                            <a:schemeClr val="dk1"/>
                          </a:solidFill>
                          <a:latin typeface="+mn-lt"/>
                          <a:ea typeface="+mn-ea"/>
                          <a:cs typeface="+mn-cs"/>
                        </a:rPr>
                        <a:t>YES 	</a:t>
                      </a:r>
                      <a:r>
                        <a:rPr lang="en-CA" sz="1200" kern="1200" dirty="0" smtClean="0">
                          <a:solidFill>
                            <a:schemeClr val="dk1"/>
                          </a:solidFill>
                          <a:latin typeface="+mn-lt"/>
                          <a:ea typeface="+mn-ea"/>
                          <a:cs typeface="+mn-cs"/>
                          <a:sym typeface="Wingdings 2" panose="05020102010507070707" pitchFamily="18" charset="2"/>
                        </a:rPr>
                        <a:t>	NO 	</a:t>
                      </a:r>
                      <a:endParaRPr lang="en-US" sz="1200" kern="1200" dirty="0">
                        <a:solidFill>
                          <a:schemeClr val="dk1"/>
                        </a:solidFill>
                        <a:latin typeface="+mn-lt"/>
                        <a:ea typeface="+mn-ea"/>
                        <a:cs typeface="+mn-cs"/>
                      </a:endParaRPr>
                    </a:p>
                  </a:txBody>
                  <a:tcPr anchor="ctr"/>
                </a:tc>
                <a:tc>
                  <a:txBody>
                    <a:bodyPr/>
                    <a:lstStyle/>
                    <a:p>
                      <a:r>
                        <a:rPr lang="en-CA" sz="1200" i="1" kern="1200" dirty="0" smtClean="0">
                          <a:solidFill>
                            <a:schemeClr val="tx2"/>
                          </a:solidFill>
                          <a:latin typeface="+mn-lt"/>
                          <a:ea typeface="+mn-ea"/>
                          <a:cs typeface="+mn-cs"/>
                        </a:rPr>
                        <a:t>IF not… why not?</a:t>
                      </a:r>
                      <a:endParaRPr lang="en-US" sz="1200" i="1" kern="1200" dirty="0">
                        <a:solidFill>
                          <a:schemeClr val="tx2"/>
                        </a:solidFill>
                        <a:latin typeface="+mn-lt"/>
                        <a:ea typeface="+mn-ea"/>
                        <a:cs typeface="+mn-cs"/>
                      </a:endParaRPr>
                    </a:p>
                  </a:txBody>
                  <a:tcPr anchor="ctr"/>
                </a:tc>
              </a:tr>
            </a:tbl>
          </a:graphicData>
        </a:graphic>
      </p:graphicFrame>
      <p:sp>
        <p:nvSpPr>
          <p:cNvPr id="11" name="Rectangle 10"/>
          <p:cNvSpPr/>
          <p:nvPr/>
        </p:nvSpPr>
        <p:spPr>
          <a:xfrm>
            <a:off x="343702" y="1088740"/>
            <a:ext cx="3906537" cy="369332"/>
          </a:xfrm>
          <a:prstGeom prst="rect">
            <a:avLst/>
          </a:prstGeom>
        </p:spPr>
        <p:txBody>
          <a:bodyPr wrap="square">
            <a:spAutoFit/>
          </a:bodyPr>
          <a:lstStyle/>
          <a:p>
            <a:r>
              <a:rPr lang="en-CA" b="1" dirty="0" smtClean="0">
                <a:latin typeface="Calibri" panose="020F0502020204030204" pitchFamily="34" charset="0"/>
                <a:ea typeface="Calibri" panose="020F0502020204030204" pitchFamily="34" charset="0"/>
              </a:rPr>
              <a:t>Request Summary Information</a:t>
            </a:r>
            <a:endParaRPr lang="en-US" b="1" dirty="0"/>
          </a:p>
        </p:txBody>
      </p:sp>
      <p:sp>
        <p:nvSpPr>
          <p:cNvPr id="4" name="Rectangle 3"/>
          <p:cNvSpPr/>
          <p:nvPr/>
        </p:nvSpPr>
        <p:spPr>
          <a:xfrm>
            <a:off x="377432" y="6466654"/>
            <a:ext cx="8347014" cy="492443"/>
          </a:xfrm>
          <a:prstGeom prst="rect">
            <a:avLst/>
          </a:prstGeom>
        </p:spPr>
        <p:txBody>
          <a:bodyPr wrap="square">
            <a:spAutoFit/>
          </a:bodyPr>
          <a:lstStyle/>
          <a:p>
            <a:r>
              <a:rPr lang="fr-CA" sz="1000" dirty="0">
                <a:solidFill>
                  <a:srgbClr val="FF0000"/>
                </a:solidFill>
              </a:rPr>
              <a:t>*</a:t>
            </a:r>
            <a:r>
              <a:rPr lang="fr-CA" sz="800" dirty="0" smtClean="0"/>
              <a:t> TBS </a:t>
            </a:r>
            <a:r>
              <a:rPr lang="fr-CA" sz="800" dirty="0"/>
              <a:t>Gates</a:t>
            </a:r>
            <a:r>
              <a:rPr lang="fr-CA" sz="800" dirty="0" smtClean="0"/>
              <a:t>:</a:t>
            </a:r>
          </a:p>
          <a:p>
            <a:r>
              <a:rPr lang="fr-CA" sz="800" dirty="0" smtClean="0">
                <a:hlinkClick r:id="rId4"/>
              </a:rPr>
              <a:t>https</a:t>
            </a:r>
            <a:r>
              <a:rPr lang="fr-CA" sz="800" dirty="0">
                <a:hlinkClick r:id="rId4"/>
              </a:rPr>
              <a:t>://</a:t>
            </a:r>
            <a:r>
              <a:rPr lang="fr-CA" sz="800" dirty="0" smtClean="0">
                <a:hlinkClick r:id="rId4"/>
              </a:rPr>
              <a:t>www.canada.ca/en/treasury-board-secretariat/services/information-technology-project-management/project-management/guide-project-gating-it-enabled-projects.html</a:t>
            </a:r>
            <a:endParaRPr lang="fr-CA" sz="800" dirty="0" smtClean="0"/>
          </a:p>
          <a:p>
            <a:r>
              <a:rPr lang="fr-CA" sz="800" dirty="0"/>
              <a:t> </a:t>
            </a:r>
            <a:endParaRPr lang="en-US" sz="800" dirty="0"/>
          </a:p>
        </p:txBody>
      </p:sp>
      <p:sp>
        <p:nvSpPr>
          <p:cNvPr id="5" name="TextBox 4"/>
          <p:cNvSpPr txBox="1"/>
          <p:nvPr/>
        </p:nvSpPr>
        <p:spPr>
          <a:xfrm>
            <a:off x="4393848" y="2741359"/>
            <a:ext cx="574196" cy="230832"/>
          </a:xfrm>
          <a:prstGeom prst="rect">
            <a:avLst/>
          </a:prstGeom>
          <a:noFill/>
        </p:spPr>
        <p:txBody>
          <a:bodyPr wrap="none" rtlCol="0">
            <a:spAutoFit/>
          </a:bodyPr>
          <a:lstStyle/>
          <a:p>
            <a:r>
              <a:rPr lang="en-CA" sz="900" dirty="0" smtClean="0"/>
              <a:t>(TB Sub)</a:t>
            </a:r>
            <a:endParaRPr lang="en-US" sz="900" dirty="0"/>
          </a:p>
        </p:txBody>
      </p:sp>
      <p:sp>
        <p:nvSpPr>
          <p:cNvPr id="14" name="Rectangle 13"/>
          <p:cNvSpPr/>
          <p:nvPr>
            <p:custDataLst>
              <p:tags r:id="rId1"/>
            </p:custDataLst>
          </p:nvPr>
        </p:nvSpPr>
        <p:spPr>
          <a:xfrm>
            <a:off x="408815" y="4005064"/>
            <a:ext cx="8446783"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600" b="1" dirty="0" smtClean="0"/>
              <a:t>Departmental Architecture</a:t>
            </a:r>
            <a:endParaRPr lang="en-US" sz="1600" b="1" dirty="0"/>
          </a:p>
        </p:txBody>
      </p:sp>
      <p:graphicFrame>
        <p:nvGraphicFramePr>
          <p:cNvPr id="15" name="Table 14"/>
          <p:cNvGraphicFramePr>
            <a:graphicFrameLocks noGrp="1"/>
          </p:cNvGraphicFramePr>
          <p:nvPr>
            <p:extLst>
              <p:ext uri="{D42A27DB-BD31-4B8C-83A1-F6EECF244321}">
                <p14:modId xmlns:p14="http://schemas.microsoft.com/office/powerpoint/2010/main" val="4067092939"/>
              </p:ext>
            </p:extLst>
          </p:nvPr>
        </p:nvGraphicFramePr>
        <p:xfrm>
          <a:off x="408815" y="4251380"/>
          <a:ext cx="8446782" cy="1778000"/>
        </p:xfrm>
        <a:graphic>
          <a:graphicData uri="http://schemas.openxmlformats.org/drawingml/2006/table">
            <a:tbl>
              <a:tblPr>
                <a:tableStyleId>{5C22544A-7EE6-4342-B048-85BDC9FD1C3A}</a:tableStyleId>
              </a:tblPr>
              <a:tblGrid>
                <a:gridCol w="5422908"/>
                <a:gridCol w="1767631"/>
                <a:gridCol w="1256243"/>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65000"/>
                              <a:lumOff val="35000"/>
                            </a:schemeClr>
                          </a:solidFill>
                        </a:rPr>
                        <a:t>Do you have a</a:t>
                      </a:r>
                      <a:r>
                        <a:rPr lang="en-US" sz="1400" baseline="0" dirty="0" smtClean="0">
                          <a:solidFill>
                            <a:schemeClr val="tx1">
                              <a:lumMod val="65000"/>
                              <a:lumOff val="35000"/>
                            </a:schemeClr>
                          </a:solidFill>
                        </a:rPr>
                        <a:t> Departmental </a:t>
                      </a:r>
                      <a:r>
                        <a:rPr lang="en-US" sz="1400" dirty="0" smtClean="0">
                          <a:solidFill>
                            <a:schemeClr val="tx1">
                              <a:lumMod val="65000"/>
                              <a:lumOff val="35000"/>
                            </a:schemeClr>
                          </a:solidFill>
                        </a:rPr>
                        <a:t>Architecture Review Board (ARB)?</a:t>
                      </a:r>
                    </a:p>
                  </a:txBody>
                  <a:tcPr anchor="ctr"/>
                </a:tc>
                <a:tc>
                  <a:txBody>
                    <a:bodyPr/>
                    <a:lstStyle/>
                    <a:p>
                      <a:pPr>
                        <a:tabLst>
                          <a:tab pos="515938" algn="l"/>
                        </a:tabLst>
                      </a:pPr>
                      <a:r>
                        <a:rPr lang="en-CA" sz="1400" dirty="0" smtClean="0"/>
                        <a:t>YES	</a:t>
                      </a:r>
                      <a:r>
                        <a:rPr lang="en-US" sz="1400" dirty="0" smtClean="0">
                          <a:sym typeface="Wingdings 2" panose="05020102010507070707" pitchFamily="18" charset="2"/>
                        </a:rPr>
                        <a:t></a:t>
                      </a:r>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98463" algn="l"/>
                        </a:tabLst>
                        <a:defRPr/>
                      </a:pPr>
                      <a:r>
                        <a:rPr lang="en-CA" sz="1400" dirty="0" smtClean="0"/>
                        <a:t>NO	</a:t>
                      </a:r>
                      <a:r>
                        <a:rPr lang="en-US" sz="1400" dirty="0" smtClean="0">
                          <a:sym typeface="Wingdings 2" panose="05020102010507070707" pitchFamily="18" charset="2"/>
                        </a:rPr>
                        <a:t></a:t>
                      </a:r>
                      <a:endParaRPr lang="en-US" sz="1400" dirty="0" smtClean="0"/>
                    </a:p>
                  </a:txBody>
                  <a:tcPr anchor="ctr"/>
                </a:tc>
              </a:tr>
              <a:tr h="370840">
                <a:tc>
                  <a:txBody>
                    <a:bodyPr/>
                    <a:lstStyle/>
                    <a:p>
                      <a:r>
                        <a:rPr lang="en-CA" sz="1400" kern="1200" dirty="0" smtClean="0">
                          <a:solidFill>
                            <a:schemeClr val="tx1">
                              <a:lumMod val="65000"/>
                              <a:lumOff val="35000"/>
                            </a:schemeClr>
                          </a:solidFill>
                          <a:latin typeface="+mn-lt"/>
                          <a:ea typeface="+mn-ea"/>
                          <a:cs typeface="+mn-cs"/>
                        </a:rPr>
                        <a:t>Who is the Chief Architect?</a:t>
                      </a:r>
                      <a:endParaRPr lang="en-US" sz="1400" kern="1200" dirty="0">
                        <a:solidFill>
                          <a:schemeClr val="tx1">
                            <a:lumMod val="65000"/>
                            <a:lumOff val="35000"/>
                          </a:schemeClr>
                        </a:solidFill>
                        <a:latin typeface="+mn-lt"/>
                        <a:ea typeface="+mn-ea"/>
                        <a:cs typeface="+mn-cs"/>
                      </a:endParaRPr>
                    </a:p>
                  </a:txBody>
                  <a:tcPr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Name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Email / Phone #</a:t>
                      </a:r>
                    </a:p>
                  </a:txBody>
                  <a:tcPr anchor="ctr"/>
                </a:tc>
                <a:tc hMerge="1">
                  <a:txBody>
                    <a:bodyPr/>
                    <a:lstStyle/>
                    <a:p>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noProof="0" dirty="0" smtClean="0">
                          <a:solidFill>
                            <a:schemeClr val="tx1">
                              <a:lumMod val="65000"/>
                              <a:lumOff val="35000"/>
                            </a:schemeClr>
                          </a:solidFill>
                          <a:latin typeface="+mn-lt"/>
                          <a:ea typeface="+mn-ea"/>
                          <a:cs typeface="+mn-cs"/>
                        </a:rPr>
                        <a:t>Has the Departmental EA and Architecture Review Board sanctioned the preferred Solution Architecture option?</a:t>
                      </a:r>
                      <a:endParaRPr lang="en-CA" noProof="0" dirty="0"/>
                    </a:p>
                  </a:txBody>
                  <a:tcPr anchor="ctr"/>
                </a:tc>
                <a:tc>
                  <a:txBody>
                    <a:bodyPr/>
                    <a:lstStyle/>
                    <a:p>
                      <a:pPr>
                        <a:tabLst>
                          <a:tab pos="515938" algn="l"/>
                        </a:tabLst>
                      </a:pPr>
                      <a:r>
                        <a:rPr lang="en-CA" sz="1400" dirty="0" smtClean="0"/>
                        <a:t>YES	</a:t>
                      </a:r>
                      <a:r>
                        <a:rPr lang="en-US" sz="1400" dirty="0" smtClean="0">
                          <a:sym typeface="Wingdings 2" panose="05020102010507070707" pitchFamily="18" charset="2"/>
                        </a:rPr>
                        <a:t></a:t>
                      </a:r>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98463" algn="l"/>
                        </a:tabLst>
                        <a:defRPr/>
                      </a:pPr>
                      <a:r>
                        <a:rPr lang="en-CA" sz="1400" dirty="0" smtClean="0"/>
                        <a:t>NO	</a:t>
                      </a:r>
                      <a:r>
                        <a:rPr lang="en-US" sz="1400" dirty="0" smtClean="0">
                          <a:sym typeface="Wingdings 2" panose="05020102010507070707" pitchFamily="18" charset="2"/>
                        </a:rPr>
                        <a:t></a:t>
                      </a:r>
                      <a:endParaRPr lang="en-US" sz="1400" dirty="0" smtClean="0"/>
                    </a:p>
                  </a:txBody>
                  <a:tcPr anchor="ctr"/>
                </a:tc>
              </a:tr>
              <a:tr h="370840">
                <a:tc gridSpan="3">
                  <a:txBody>
                    <a:bodyPr/>
                    <a:lstStyle/>
                    <a:p>
                      <a:r>
                        <a:rPr lang="en-CA" sz="1400" b="1" kern="1200" dirty="0" smtClean="0">
                          <a:solidFill>
                            <a:schemeClr val="tx1"/>
                          </a:solidFill>
                          <a:latin typeface="+mj-lt"/>
                          <a:ea typeface="+mn-ea"/>
                          <a:cs typeface="Aharoni" panose="02010803020104030203" pitchFamily="2" charset="-79"/>
                        </a:rPr>
                        <a:t>NOTE</a:t>
                      </a:r>
                      <a:r>
                        <a:rPr lang="en-CA" sz="1400" kern="1200" dirty="0" smtClean="0">
                          <a:solidFill>
                            <a:schemeClr val="tx1"/>
                          </a:solidFill>
                          <a:latin typeface="+mj-lt"/>
                          <a:ea typeface="+mn-ea"/>
                          <a:cs typeface="Aharoni" panose="02010803020104030203" pitchFamily="2" charset="-79"/>
                        </a:rPr>
                        <a:t>: </a:t>
                      </a:r>
                      <a:r>
                        <a:rPr lang="en-CA" sz="1400" kern="1200" dirty="0" smtClean="0">
                          <a:solidFill>
                            <a:schemeClr val="tx1">
                              <a:lumMod val="65000"/>
                              <a:lumOff val="35000"/>
                            </a:schemeClr>
                          </a:solidFill>
                          <a:latin typeface="+mj-lt"/>
                          <a:ea typeface="+mn-ea"/>
                          <a:cs typeface="+mn-cs"/>
                        </a:rPr>
                        <a:t>Please provide a copy of your ARB Minutes &amp; Record of Decision </a:t>
                      </a:r>
                      <a:endParaRPr lang="en-US" sz="1400" kern="1200" dirty="0">
                        <a:solidFill>
                          <a:schemeClr val="tx1">
                            <a:lumMod val="65000"/>
                            <a:lumOff val="35000"/>
                          </a:schemeClr>
                        </a:solidFill>
                        <a:latin typeface="+mj-lt"/>
                        <a:ea typeface="+mn-ea"/>
                        <a:cs typeface="+mn-cs"/>
                      </a:endParaRPr>
                    </a:p>
                  </a:txBody>
                  <a:tcPr anchor="ct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4215664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nvPr>
        </p:nvGraphicFramePr>
        <p:xfrm>
          <a:off x="467545" y="4149080"/>
          <a:ext cx="8290688" cy="861060"/>
        </p:xfrm>
        <a:graphic>
          <a:graphicData uri="http://schemas.openxmlformats.org/drawingml/2006/table">
            <a:tbl>
              <a:tblPr>
                <a:tableStyleId>{5C22544A-7EE6-4342-B048-85BDC9FD1C3A}</a:tableStyleId>
              </a:tblPr>
              <a:tblGrid>
                <a:gridCol w="5904655"/>
                <a:gridCol w="2386033"/>
              </a:tblGrid>
              <a:tr h="2984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1">
                              <a:lumMod val="75000"/>
                              <a:lumOff val="25000"/>
                            </a:schemeClr>
                          </a:solidFill>
                          <a:latin typeface="+mn-lt"/>
                          <a:ea typeface="+mn-ea"/>
                          <a:cs typeface="+mn-cs"/>
                        </a:rPr>
                        <a:t>Presentation</a:t>
                      </a:r>
                      <a:r>
                        <a:rPr lang="en-CA" sz="1400" i="1" kern="1200" baseline="0" dirty="0" smtClean="0">
                          <a:solidFill>
                            <a:schemeClr val="tx1">
                              <a:lumMod val="75000"/>
                              <a:lumOff val="25000"/>
                            </a:schemeClr>
                          </a:solidFill>
                          <a:latin typeface="+mn-lt"/>
                          <a:ea typeface="+mn-ea"/>
                          <a:cs typeface="+mn-cs"/>
                        </a:rPr>
                        <a:t> title: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baseline="0" dirty="0" smtClean="0">
                          <a:solidFill>
                            <a:srgbClr val="014D71"/>
                          </a:solidFill>
                          <a:latin typeface="+mn-lt"/>
                          <a:ea typeface="+mn-ea"/>
                          <a:cs typeface="+mn-cs"/>
                        </a:rPr>
                        <a:t>Please include Presentation title, committee and date of presentation (or rational for not going </a:t>
                      </a:r>
                      <a:r>
                        <a:rPr lang="en-CA" sz="1400" i="1" kern="1200" baseline="0" smtClean="0">
                          <a:solidFill>
                            <a:srgbClr val="014D71"/>
                          </a:solidFill>
                          <a:latin typeface="+mn-lt"/>
                          <a:ea typeface="+mn-ea"/>
                          <a:cs typeface="+mn-cs"/>
                        </a:rPr>
                        <a:t>through governance) </a:t>
                      </a:r>
                      <a:endParaRPr lang="en-CA" sz="1400" i="1" kern="1200" dirty="0" smtClean="0">
                        <a:solidFill>
                          <a:srgbClr val="014D71"/>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1">
                              <a:lumMod val="75000"/>
                              <a:lumOff val="25000"/>
                            </a:schemeClr>
                          </a:solidFill>
                          <a:latin typeface="+mn-lt"/>
                          <a:ea typeface="+mn-ea"/>
                          <a:cs typeface="+mn-cs"/>
                        </a:rPr>
                        <a:t>Governance Committees: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kern="1200" dirty="0" smtClean="0">
                          <a:solidFill>
                            <a:srgbClr val="014D71"/>
                          </a:solidFill>
                          <a:latin typeface="+mn-lt"/>
                          <a:ea typeface="+mn-ea"/>
                          <a:cs typeface="+mn-cs"/>
                        </a:rPr>
                        <a:t>Committee </a:t>
                      </a:r>
                      <a:r>
                        <a:rPr lang="en-US" sz="1200" kern="1200" dirty="0" smtClean="0">
                          <a:solidFill>
                            <a:srgbClr val="014D71"/>
                          </a:solidFill>
                          <a:latin typeface="+mn-lt"/>
                          <a:ea typeface="+mn-ea"/>
                          <a:cs typeface="+mn-cs"/>
                        </a:rPr>
                        <a:t>DD/MM/YY</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kern="1200" dirty="0" smtClean="0">
                          <a:solidFill>
                            <a:srgbClr val="014D71"/>
                          </a:solidFill>
                          <a:latin typeface="+mn-lt"/>
                          <a:ea typeface="+mn-ea"/>
                          <a:cs typeface="+mn-cs"/>
                        </a:rPr>
                        <a:t>Committee </a:t>
                      </a:r>
                      <a:r>
                        <a:rPr lang="en-US" sz="1200" kern="1200" dirty="0" smtClean="0">
                          <a:solidFill>
                            <a:srgbClr val="014D71"/>
                          </a:solidFill>
                          <a:latin typeface="+mn-lt"/>
                          <a:ea typeface="+mn-ea"/>
                          <a:cs typeface="+mn-cs"/>
                        </a:rPr>
                        <a:t>DD/MM/YY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1" kern="1200" dirty="0" smtClean="0">
                        <a:solidFill>
                          <a:srgbClr val="014D71"/>
                        </a:solidFill>
                        <a:latin typeface="+mn-lt"/>
                        <a:ea typeface="+mn-ea"/>
                        <a:cs typeface="+mn-cs"/>
                      </a:endParaRPr>
                    </a:p>
                  </a:txBody>
                  <a:tcPr marL="68580" marR="68580" marT="34290" marB="34290"/>
                </a:tc>
              </a:tr>
            </a:tbl>
          </a:graphicData>
        </a:graphic>
      </p:graphicFrame>
      <p:sp>
        <p:nvSpPr>
          <p:cNvPr id="19" name="Rectangle 18"/>
          <p:cNvSpPr/>
          <p:nvPr>
            <p:custDataLst>
              <p:tags r:id="rId1"/>
            </p:custDataLst>
          </p:nvPr>
        </p:nvSpPr>
        <p:spPr>
          <a:xfrm>
            <a:off x="467544" y="980728"/>
            <a:ext cx="8290689" cy="19068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dirty="0" smtClean="0">
                <a:solidFill>
                  <a:prstClr val="white"/>
                </a:solidFill>
              </a:rPr>
              <a:t>SSC </a:t>
            </a:r>
            <a:r>
              <a:rPr lang="en-CA" sz="1400" b="1" dirty="0">
                <a:solidFill>
                  <a:prstClr val="white"/>
                </a:solidFill>
              </a:rPr>
              <a:t>Scope</a:t>
            </a:r>
            <a:endParaRPr lang="en-US" sz="1400" b="1" dirty="0">
              <a:solidFill>
                <a:prstClr val="white"/>
              </a:solidFill>
            </a:endParaRPr>
          </a:p>
        </p:txBody>
      </p:sp>
      <p:sp>
        <p:nvSpPr>
          <p:cNvPr id="22" name="Rectangle 21"/>
          <p:cNvSpPr/>
          <p:nvPr>
            <p:custDataLst>
              <p:tags r:id="rId2"/>
            </p:custDataLst>
          </p:nvPr>
        </p:nvSpPr>
        <p:spPr>
          <a:xfrm>
            <a:off x="467544" y="5067403"/>
            <a:ext cx="8290689" cy="16179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smtClean="0">
                <a:solidFill>
                  <a:prstClr val="white"/>
                </a:solidFill>
              </a:rPr>
              <a:t>SSC </a:t>
            </a:r>
            <a:r>
              <a:rPr lang="en-CA" sz="1400" b="1" dirty="0">
                <a:solidFill>
                  <a:prstClr val="white"/>
                </a:solidFill>
              </a:rPr>
              <a:t>Contact</a:t>
            </a:r>
            <a:endParaRPr lang="en-US" sz="1400" b="1" dirty="0">
              <a:solidFill>
                <a:prstClr val="white"/>
              </a:solidFill>
            </a:endParaRPr>
          </a:p>
        </p:txBody>
      </p:sp>
      <p:graphicFrame>
        <p:nvGraphicFramePr>
          <p:cNvPr id="23" name="Table 22"/>
          <p:cNvGraphicFramePr>
            <a:graphicFrameLocks noGrp="1"/>
          </p:cNvGraphicFramePr>
          <p:nvPr>
            <p:extLst/>
          </p:nvPr>
        </p:nvGraphicFramePr>
        <p:xfrm>
          <a:off x="467544" y="5240243"/>
          <a:ext cx="8290689" cy="1127760"/>
        </p:xfrm>
        <a:graphic>
          <a:graphicData uri="http://schemas.openxmlformats.org/drawingml/2006/table">
            <a:tbl>
              <a:tblPr>
                <a:tableStyleId>{5C22544A-7EE6-4342-B048-85BDC9FD1C3A}</a:tableStyleId>
              </a:tblPr>
              <a:tblGrid>
                <a:gridCol w="2880320"/>
                <a:gridCol w="5410369"/>
              </a:tblGrid>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65000"/>
                              <a:lumOff val="35000"/>
                            </a:schemeClr>
                          </a:solidFill>
                        </a:rPr>
                        <a:t>SSC</a:t>
                      </a:r>
                      <a:r>
                        <a:rPr lang="en-US" sz="1400" baseline="0" dirty="0" smtClean="0">
                          <a:solidFill>
                            <a:schemeClr val="tx1">
                              <a:lumMod val="65000"/>
                              <a:lumOff val="35000"/>
                            </a:schemeClr>
                          </a:solidFill>
                        </a:rPr>
                        <a:t> BR number (if available)</a:t>
                      </a:r>
                      <a:endParaRPr lang="en-US" sz="1400" dirty="0" smtClean="0">
                        <a:solidFill>
                          <a:schemeClr val="tx1">
                            <a:lumMod val="65000"/>
                            <a:lumOff val="35000"/>
                          </a:schemeClr>
                        </a:solidFill>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BR Number</a:t>
                      </a:r>
                    </a:p>
                  </a:txBody>
                  <a:tcPr marL="68580" marR="68580" marT="34290" marB="34290" anchor="ctr"/>
                </a:tc>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65000"/>
                              <a:lumOff val="35000"/>
                            </a:schemeClr>
                          </a:solidFill>
                          <a:latin typeface="+mn-lt"/>
                          <a:ea typeface="+mn-ea"/>
                          <a:cs typeface="+mn-cs"/>
                        </a:rPr>
                        <a:t>SSC</a:t>
                      </a:r>
                      <a:r>
                        <a:rPr lang="en-US" sz="1400" kern="1200" baseline="0" dirty="0" smtClean="0">
                          <a:solidFill>
                            <a:schemeClr val="tx1">
                              <a:lumMod val="65000"/>
                              <a:lumOff val="35000"/>
                            </a:schemeClr>
                          </a:solidFill>
                          <a:latin typeface="+mn-lt"/>
                          <a:ea typeface="+mn-ea"/>
                          <a:cs typeface="+mn-cs"/>
                        </a:rPr>
                        <a:t> Client Executive contact</a:t>
                      </a:r>
                      <a:endParaRPr lang="en-US" sz="1400" kern="1200" dirty="0" smtClean="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15938" algn="l"/>
                        </a:tabLst>
                        <a:defRPr/>
                      </a:pPr>
                      <a:r>
                        <a:rPr lang="en-CA" sz="1400" i="1" kern="1200" dirty="0" smtClean="0">
                          <a:solidFill>
                            <a:schemeClr val="tx2"/>
                          </a:solidFill>
                          <a:latin typeface="+mn-lt"/>
                          <a:ea typeface="+mn-ea"/>
                          <a:cs typeface="+mn-cs"/>
                        </a:rPr>
                        <a:t>Name/Title</a:t>
                      </a:r>
                    </a:p>
                  </a:txBody>
                  <a:tcPr marL="68580" marR="68580" marT="34290" marB="34290" anchor="ctr"/>
                </a:tc>
              </a:tr>
              <a:tr h="278130">
                <a:tc>
                  <a:txBody>
                    <a:bodyPr/>
                    <a:lstStyle/>
                    <a:p>
                      <a:r>
                        <a:rPr lang="en-US" sz="1400" kern="1200" dirty="0" smtClean="0">
                          <a:solidFill>
                            <a:schemeClr val="tx1">
                              <a:lumMod val="65000"/>
                              <a:lumOff val="35000"/>
                            </a:schemeClr>
                          </a:solidFill>
                          <a:latin typeface="+mn-lt"/>
                          <a:ea typeface="+mn-ea"/>
                          <a:cs typeface="+mn-cs"/>
                        </a:rPr>
                        <a:t>SSC</a:t>
                      </a:r>
                      <a:r>
                        <a:rPr lang="en-US" sz="1400" kern="1200" baseline="0" dirty="0" smtClean="0">
                          <a:solidFill>
                            <a:schemeClr val="tx1">
                              <a:lumMod val="65000"/>
                              <a:lumOff val="35000"/>
                            </a:schemeClr>
                          </a:solidFill>
                          <a:latin typeface="+mn-lt"/>
                          <a:ea typeface="+mn-ea"/>
                          <a:cs typeface="+mn-cs"/>
                        </a:rPr>
                        <a:t> project contact</a:t>
                      </a:r>
                      <a:endParaRPr lang="en-US" sz="1400" kern="1200" dirty="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Name/Title</a:t>
                      </a:r>
                    </a:p>
                  </a:txBody>
                  <a:tcPr marL="68580" marR="68580" marT="34290" marB="34290" anchor="ctr"/>
                </a:tc>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lumMod val="65000"/>
                              <a:lumOff val="35000"/>
                            </a:schemeClr>
                          </a:solidFill>
                          <a:latin typeface="+mn-lt"/>
                          <a:ea typeface="+mn-ea"/>
                          <a:cs typeface="+mn-cs"/>
                        </a:rPr>
                        <a:t>SSC</a:t>
                      </a:r>
                      <a:r>
                        <a:rPr lang="en-US" sz="1400" kern="1200" baseline="0" dirty="0" smtClean="0">
                          <a:solidFill>
                            <a:schemeClr val="tx1">
                              <a:lumMod val="65000"/>
                              <a:lumOff val="35000"/>
                            </a:schemeClr>
                          </a:solidFill>
                          <a:latin typeface="+mn-lt"/>
                          <a:ea typeface="+mn-ea"/>
                          <a:cs typeface="+mn-cs"/>
                        </a:rPr>
                        <a:t> architecture contact</a:t>
                      </a:r>
                      <a:endParaRPr lang="en-US" sz="1400" kern="1200" dirty="0" smtClean="0">
                        <a:solidFill>
                          <a:schemeClr val="tx1">
                            <a:lumMod val="65000"/>
                            <a:lumOff val="35000"/>
                          </a:schemeClr>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15938" algn="l"/>
                        </a:tabLst>
                        <a:defRPr/>
                      </a:pPr>
                      <a:r>
                        <a:rPr lang="en-CA" sz="1400" i="1" kern="1200" dirty="0" smtClean="0">
                          <a:solidFill>
                            <a:schemeClr val="tx2"/>
                          </a:solidFill>
                          <a:latin typeface="+mn-lt"/>
                          <a:ea typeface="+mn-ea"/>
                          <a:cs typeface="+mn-cs"/>
                        </a:rPr>
                        <a:t>Name/Title (if available)</a:t>
                      </a:r>
                    </a:p>
                  </a:txBody>
                  <a:tcPr marL="68580" marR="68580" marT="34290" marB="34290" anchor="ctr"/>
                </a:tc>
              </a:tr>
            </a:tbl>
          </a:graphicData>
        </a:graphic>
      </p:graphicFrame>
      <p:sp>
        <p:nvSpPr>
          <p:cNvPr id="33" name="Rectangle 32"/>
          <p:cNvSpPr/>
          <p:nvPr>
            <p:custDataLst>
              <p:tags r:id="rId3"/>
            </p:custDataLst>
          </p:nvPr>
        </p:nvSpPr>
        <p:spPr>
          <a:xfrm>
            <a:off x="467544" y="3965113"/>
            <a:ext cx="8290689" cy="18396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dirty="0" smtClean="0">
                <a:solidFill>
                  <a:prstClr val="white"/>
                </a:solidFill>
              </a:rPr>
              <a:t>SSC Internal Governance</a:t>
            </a:r>
            <a:endParaRPr lang="en-US" sz="1400" b="1" dirty="0">
              <a:solidFill>
                <a:prstClr val="white"/>
              </a:solidFill>
            </a:endParaRPr>
          </a:p>
        </p:txBody>
      </p:sp>
      <p:sp>
        <p:nvSpPr>
          <p:cNvPr id="34" name="Rectangle 33"/>
          <p:cNvSpPr/>
          <p:nvPr/>
        </p:nvSpPr>
        <p:spPr>
          <a:xfrm>
            <a:off x="143508" y="5173498"/>
            <a:ext cx="6310363" cy="523220"/>
          </a:xfrm>
          <a:prstGeom prst="rect">
            <a:avLst/>
          </a:prstGeom>
        </p:spPr>
        <p:txBody>
          <a:bodyPr wrap="square">
            <a:spAutoFit/>
          </a:bodyPr>
          <a:lstStyle/>
          <a:p>
            <a:pPr lvl="1">
              <a:buClr>
                <a:prstClr val="black">
                  <a:lumMod val="65000"/>
                  <a:lumOff val="35000"/>
                </a:prstClr>
              </a:buClr>
            </a:pPr>
            <a:endParaRPr lang="en-US" sz="1400" i="1" dirty="0">
              <a:solidFill>
                <a:srgbClr val="004D71"/>
              </a:solidFill>
            </a:endParaRPr>
          </a:p>
          <a:p>
            <a:pPr>
              <a:buClr>
                <a:prstClr val="black">
                  <a:lumMod val="65000"/>
                  <a:lumOff val="35000"/>
                </a:prstClr>
              </a:buClr>
            </a:pPr>
            <a:endParaRPr lang="en-US" sz="1400" i="1" dirty="0">
              <a:solidFill>
                <a:srgbClr val="004D71"/>
              </a:solidFill>
            </a:endParaRPr>
          </a:p>
        </p:txBody>
      </p:sp>
      <p:graphicFrame>
        <p:nvGraphicFramePr>
          <p:cNvPr id="16" name="Table 15"/>
          <p:cNvGraphicFramePr>
            <a:graphicFrameLocks noGrp="1"/>
          </p:cNvGraphicFramePr>
          <p:nvPr>
            <p:extLst/>
          </p:nvPr>
        </p:nvGraphicFramePr>
        <p:xfrm>
          <a:off x="467545" y="1188616"/>
          <a:ext cx="8290688" cy="2744440"/>
        </p:xfrm>
        <a:graphic>
          <a:graphicData uri="http://schemas.openxmlformats.org/drawingml/2006/table">
            <a:tbl>
              <a:tblPr>
                <a:tableStyleId>{5C22544A-7EE6-4342-B048-85BDC9FD1C3A}</a:tableStyleId>
              </a:tblPr>
              <a:tblGrid>
                <a:gridCol w="2736304"/>
                <a:gridCol w="5554384"/>
              </a:tblGrid>
              <a:tr h="583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2"/>
                          </a:solidFill>
                        </a:rPr>
                        <a:t>What</a:t>
                      </a:r>
                      <a:r>
                        <a:rPr lang="en-US" sz="1400" i="1" baseline="0" dirty="0" smtClean="0">
                          <a:solidFill>
                            <a:schemeClr val="tx2"/>
                          </a:solidFill>
                        </a:rPr>
                        <a:t> </a:t>
                      </a:r>
                      <a:r>
                        <a:rPr lang="en-US" sz="1400" i="1" dirty="0" smtClean="0">
                          <a:solidFill>
                            <a:schemeClr val="tx2"/>
                          </a:solidFill>
                        </a:rPr>
                        <a:t>is the scope of work required by Shared Services Canada? </a:t>
                      </a:r>
                      <a:endParaRPr lang="en-CA" sz="1400" dirty="0" smtClean="0">
                        <a:solidFill>
                          <a:schemeClr val="tx1">
                            <a:lumMod val="65000"/>
                            <a:lumOff val="35000"/>
                          </a:schemeClr>
                        </a:solidFill>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i="1" kern="1200" dirty="0" smtClean="0">
                        <a:solidFill>
                          <a:schemeClr val="tx2"/>
                        </a:solidFill>
                        <a:latin typeface="+mn-lt"/>
                        <a:ea typeface="+mn-ea"/>
                        <a:cs typeface="+mn-cs"/>
                      </a:endParaRPr>
                    </a:p>
                  </a:txBody>
                  <a:tcPr marL="68580" marR="68580" marT="34290" marB="34290" anchor="ctr"/>
                </a:tc>
              </a:tr>
              <a:tr h="583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2"/>
                          </a:solidFill>
                        </a:rPr>
                        <a:t>When/How has SSC been involved in this project?  </a:t>
                      </a:r>
                      <a:endParaRPr lang="en-US" sz="1400" kern="1200" dirty="0" smtClean="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00" i="1" kern="1200" dirty="0" smtClean="0">
                        <a:solidFill>
                          <a:schemeClr val="tx2"/>
                        </a:solidFill>
                        <a:latin typeface="+mn-lt"/>
                        <a:ea typeface="+mn-ea"/>
                        <a:cs typeface="+mn-cs"/>
                      </a:endParaRPr>
                    </a:p>
                  </a:txBody>
                  <a:tcPr marL="68580" marR="68580" marT="34290" marB="34290" anchor="ctr"/>
                </a:tc>
              </a:tr>
              <a:tr h="742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2"/>
                          </a:solidFill>
                        </a:rPr>
                        <a:t>What SSC Services are to be impacted or consumed?  </a:t>
                      </a:r>
                      <a:endParaRPr lang="en-US" sz="1400" kern="1200" dirty="0" smtClean="0">
                        <a:solidFill>
                          <a:schemeClr val="tx1">
                            <a:lumMod val="65000"/>
                            <a:lumOff val="35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hlinkClick r:id="rId6"/>
                        </a:rPr>
                        <a:t>http://service.ssc-spc.gc.ca/en/services</a:t>
                      </a:r>
                      <a:endParaRPr lang="en-CA" sz="1400" i="1" kern="1200" dirty="0" smtClean="0">
                        <a:solidFill>
                          <a:schemeClr val="tx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0" kern="1200" baseline="0" dirty="0" smtClean="0">
                          <a:solidFill>
                            <a:srgbClr val="014D71"/>
                          </a:solidFill>
                          <a:latin typeface="+mn-lt"/>
                          <a:ea typeface="+mn-ea"/>
                          <a:cs typeface="+mn-cs"/>
                        </a:rPr>
                        <a:t>I</a:t>
                      </a:r>
                      <a:r>
                        <a:rPr lang="en-CA" sz="1400" i="0" kern="1200" dirty="0" smtClean="0">
                          <a:solidFill>
                            <a:srgbClr val="014D71"/>
                          </a:solidFill>
                          <a:latin typeface="+mn-lt"/>
                          <a:ea typeface="+mn-ea"/>
                          <a:cs typeface="+mn-cs"/>
                        </a:rPr>
                        <a:t>nclude</a:t>
                      </a:r>
                      <a:r>
                        <a:rPr lang="en-CA" sz="1400" i="0" kern="1200" baseline="0" dirty="0" smtClean="0">
                          <a:solidFill>
                            <a:srgbClr val="014D71"/>
                          </a:solidFill>
                          <a:latin typeface="+mn-lt"/>
                          <a:ea typeface="+mn-ea"/>
                          <a:cs typeface="+mn-cs"/>
                        </a:rPr>
                        <a:t> due dates for SSC deliverables.</a:t>
                      </a:r>
                      <a:endParaRPr lang="en-CA" sz="1400" i="1" kern="1200" dirty="0" smtClean="0">
                        <a:solidFill>
                          <a:schemeClr val="tx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i="0" kern="1200" dirty="0" smtClean="0">
                        <a:solidFill>
                          <a:srgbClr val="014D71"/>
                        </a:solidFill>
                        <a:latin typeface="+mj-lt"/>
                        <a:ea typeface="+mn-ea"/>
                        <a:cs typeface="+mn-cs"/>
                      </a:endParaRPr>
                    </a:p>
                  </a:txBody>
                  <a:tcPr marL="68580" marR="68580" marT="34290" marB="34290" anchor="ctr"/>
                </a:tc>
              </a:tr>
              <a:tr h="834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rgbClr val="014D71"/>
                          </a:solidFill>
                          <a:latin typeface="+mn-lt"/>
                          <a:ea typeface="+mn-ea"/>
                          <a:cs typeface="+mn-cs"/>
                        </a:rPr>
                        <a:t>What are the dependencies and</a:t>
                      </a:r>
                      <a:r>
                        <a:rPr lang="en-CA" sz="1400" i="1" kern="1200" baseline="0" dirty="0" smtClean="0">
                          <a:solidFill>
                            <a:srgbClr val="014D71"/>
                          </a:solidFill>
                          <a:latin typeface="+mn-lt"/>
                          <a:ea typeface="+mn-ea"/>
                          <a:cs typeface="+mn-cs"/>
                        </a:rPr>
                        <a:t> assumptions?</a:t>
                      </a:r>
                      <a:endParaRPr lang="en-US" sz="1400" i="1" kern="1200" dirty="0" smtClean="0">
                        <a:solidFill>
                          <a:srgbClr val="014D71"/>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0" kern="1200" dirty="0" smtClean="0">
                          <a:solidFill>
                            <a:srgbClr val="014D71"/>
                          </a:solidFill>
                          <a:effectLst/>
                          <a:latin typeface="+mj-lt"/>
                          <a:ea typeface="+mn-ea"/>
                          <a:cs typeface="+mn-cs"/>
                        </a:rPr>
                        <a:t>(ex: authentication, cloud connectivity.</a:t>
                      </a:r>
                      <a:r>
                        <a:rPr lang="en-CA" sz="1400" i="0" kern="1200" baseline="0" dirty="0" smtClean="0">
                          <a:solidFill>
                            <a:srgbClr val="014D71"/>
                          </a:solidFill>
                          <a:effectLst/>
                          <a:latin typeface="+mj-lt"/>
                          <a:ea typeface="+mn-ea"/>
                          <a:cs typeface="+mn-cs"/>
                        </a:rPr>
                        <a:t> If</a:t>
                      </a:r>
                      <a:r>
                        <a:rPr lang="en-CA" sz="1400" i="0" kern="1200" baseline="0" dirty="0" smtClean="0">
                          <a:solidFill>
                            <a:srgbClr val="014D71"/>
                          </a:solidFill>
                          <a:latin typeface="+mn-lt"/>
                          <a:ea typeface="+mn-ea"/>
                          <a:cs typeface="+mn-cs"/>
                        </a:rPr>
                        <a:t> legacy Data Centre, which one and has capacity has been confirmed.)</a:t>
                      </a:r>
                      <a:endParaRPr lang="en-CA" sz="1400" i="0" kern="1200" dirty="0" smtClean="0">
                        <a:solidFill>
                          <a:srgbClr val="014D7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0" kern="1200" dirty="0" smtClean="0">
                          <a:solidFill>
                            <a:srgbClr val="014D71"/>
                          </a:solidFill>
                          <a:effectLst/>
                          <a:latin typeface="+mj-lt"/>
                          <a:ea typeface="+mn-ea"/>
                          <a:cs typeface="+mn-cs"/>
                        </a:rPr>
                        <a:t> </a:t>
                      </a:r>
                      <a:endParaRPr lang="en-CA" sz="1400" i="0" kern="1200" dirty="0" smtClean="0">
                        <a:solidFill>
                          <a:srgbClr val="014D71"/>
                        </a:solidFill>
                        <a:latin typeface="+mj-lt"/>
                        <a:ea typeface="+mn-ea"/>
                        <a:cs typeface="+mn-cs"/>
                      </a:endParaRPr>
                    </a:p>
                  </a:txBody>
                  <a:tcPr marL="68580" marR="68580" marT="34290" marB="34290" anchor="ctr"/>
                </a:tc>
              </a:tr>
            </a:tbl>
          </a:graphicData>
        </a:graphic>
      </p:graphicFrame>
      <p:sp>
        <p:nvSpPr>
          <p:cNvPr id="2" name="Rectangle 1"/>
          <p:cNvSpPr/>
          <p:nvPr/>
        </p:nvSpPr>
        <p:spPr>
          <a:xfrm>
            <a:off x="467544" y="6388632"/>
            <a:ext cx="6408712" cy="677108"/>
          </a:xfrm>
          <a:prstGeom prst="rect">
            <a:avLst/>
          </a:prstGeom>
        </p:spPr>
        <p:txBody>
          <a:bodyPr wrap="square">
            <a:spAutoFit/>
          </a:bodyPr>
          <a:lstStyle/>
          <a:p>
            <a:pPr>
              <a:buClr>
                <a:prstClr val="black">
                  <a:lumMod val="65000"/>
                  <a:lumOff val="35000"/>
                </a:prstClr>
              </a:buClr>
            </a:pPr>
            <a:r>
              <a:rPr lang="en-US" sz="1200" i="1" dirty="0" smtClean="0">
                <a:solidFill>
                  <a:srgbClr val="004D71"/>
                </a:solidFill>
              </a:rPr>
              <a:t>For </a:t>
            </a:r>
            <a:r>
              <a:rPr lang="en-US" sz="1200" i="1" dirty="0">
                <a:solidFill>
                  <a:srgbClr val="004D71"/>
                </a:solidFill>
              </a:rPr>
              <a:t>help in completing this slide feel free to contact </a:t>
            </a:r>
            <a:r>
              <a:rPr lang="en-US" sz="1200" i="1" dirty="0" smtClean="0">
                <a:solidFill>
                  <a:srgbClr val="004D71"/>
                </a:solidFill>
              </a:rPr>
              <a:t>your </a:t>
            </a:r>
            <a:r>
              <a:rPr lang="en-US" sz="1200" i="1" dirty="0">
                <a:solidFill>
                  <a:srgbClr val="004D71"/>
                </a:solidFill>
              </a:rPr>
              <a:t>Client </a:t>
            </a:r>
            <a:r>
              <a:rPr lang="en-US" sz="1200" i="1" dirty="0" smtClean="0">
                <a:solidFill>
                  <a:srgbClr val="004D71"/>
                </a:solidFill>
              </a:rPr>
              <a:t>Executive</a:t>
            </a:r>
          </a:p>
          <a:p>
            <a:pPr>
              <a:buClr>
                <a:prstClr val="black">
                  <a:lumMod val="65000"/>
                  <a:lumOff val="35000"/>
                </a:prstClr>
              </a:buClr>
            </a:pPr>
            <a:r>
              <a:rPr lang="en-US" sz="1200" i="1" dirty="0" smtClean="0">
                <a:solidFill>
                  <a:srgbClr val="004D71"/>
                </a:solidFill>
                <a:hlinkClick r:id="rId7"/>
              </a:rPr>
              <a:t>http://service.ssc-spc.gc.ca/en/contact/partclisupport/client-execs</a:t>
            </a:r>
            <a:endParaRPr lang="en-US" sz="1200" i="1" dirty="0" smtClean="0">
              <a:solidFill>
                <a:srgbClr val="004D71"/>
              </a:solidFill>
            </a:endParaRPr>
          </a:p>
          <a:p>
            <a:pPr>
              <a:buClr>
                <a:prstClr val="black">
                  <a:lumMod val="65000"/>
                  <a:lumOff val="35000"/>
                </a:prstClr>
              </a:buClr>
            </a:pPr>
            <a:endParaRPr lang="en-US" sz="1400" i="1" dirty="0" smtClean="0">
              <a:solidFill>
                <a:srgbClr val="004D71"/>
              </a:solidFill>
            </a:endParaRPr>
          </a:p>
        </p:txBody>
      </p:sp>
      <p:sp>
        <p:nvSpPr>
          <p:cNvPr id="13" name="Title 3"/>
          <p:cNvSpPr txBox="1">
            <a:spLocks/>
          </p:cNvSpPr>
          <p:nvPr/>
        </p:nvSpPr>
        <p:spPr>
          <a:xfrm>
            <a:off x="482441" y="80628"/>
            <a:ext cx="5432982" cy="703818"/>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sz="2000" b="1" dirty="0">
                <a:solidFill>
                  <a:schemeClr val="tx1">
                    <a:lumMod val="65000"/>
                    <a:lumOff val="35000"/>
                  </a:schemeClr>
                </a:solidFill>
              </a:rPr>
              <a:t>APPENDIX 3: </a:t>
            </a:r>
            <a:endParaRPr lang="en-CA" sz="2000" b="1" dirty="0" smtClean="0">
              <a:solidFill>
                <a:schemeClr val="tx1">
                  <a:lumMod val="65000"/>
                  <a:lumOff val="35000"/>
                </a:schemeClr>
              </a:solidFill>
            </a:endParaRPr>
          </a:p>
          <a:p>
            <a:r>
              <a:rPr lang="en-US" sz="2000" b="1" dirty="0" smtClean="0">
                <a:solidFill>
                  <a:srgbClr val="004D71"/>
                </a:solidFill>
              </a:rPr>
              <a:t>Shared Services Canada (SSC) Involvement</a:t>
            </a:r>
            <a:endParaRPr sz="2000" b="1" dirty="0">
              <a:solidFill>
                <a:srgbClr val="004D71"/>
              </a:solidFill>
            </a:endParaRPr>
          </a:p>
        </p:txBody>
      </p:sp>
      <p:sp>
        <p:nvSpPr>
          <p:cNvPr id="12" name="Slide Number Placeholder 1"/>
          <p:cNvSpPr>
            <a:spLocks noGrp="1"/>
          </p:cNvSpPr>
          <p:nvPr>
            <p:ph type="sldNum" sz="quarter" idx="12"/>
          </p:nvPr>
        </p:nvSpPr>
        <p:spPr>
          <a:xfrm>
            <a:off x="8815300" y="6518971"/>
            <a:ext cx="298376" cy="365125"/>
          </a:xfrm>
        </p:spPr>
        <p:txBody>
          <a:bodyPr/>
          <a:lstStyle/>
          <a:p>
            <a:r>
              <a:rPr lang="en-CA" dirty="0" smtClean="0"/>
              <a:t>20</a:t>
            </a:r>
            <a:endParaRPr lang="en-CA" dirty="0"/>
          </a:p>
        </p:txBody>
      </p:sp>
    </p:spTree>
    <p:extLst>
      <p:ext uri="{BB962C8B-B14F-4D97-AF65-F5344CB8AC3E}">
        <p14:creationId xmlns:p14="http://schemas.microsoft.com/office/powerpoint/2010/main" val="2264059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2</a:t>
            </a:fld>
            <a:endParaRPr lang="en-CA"/>
          </a:p>
        </p:txBody>
      </p:sp>
      <p:sp>
        <p:nvSpPr>
          <p:cNvPr id="8" name="Title 5"/>
          <p:cNvSpPr>
            <a:spLocks noGrp="1"/>
          </p:cNvSpPr>
          <p:nvPr>
            <p:ph type="title"/>
          </p:nvPr>
        </p:nvSpPr>
        <p:spPr>
          <a:xfrm>
            <a:off x="431540" y="138062"/>
            <a:ext cx="5432982" cy="635934"/>
          </a:xfrm>
        </p:spPr>
        <p:txBody>
          <a:bodyPr/>
          <a:lstStyle/>
          <a:p>
            <a:r>
              <a:rPr lang="en-CA" dirty="0" smtClean="0"/>
              <a:t>Purpose of GC EARB Session</a:t>
            </a:r>
            <a:endParaRPr lang="en-CA" dirty="0"/>
          </a:p>
        </p:txBody>
      </p:sp>
      <p:sp>
        <p:nvSpPr>
          <p:cNvPr id="9" name="Rectangle 8"/>
          <p:cNvSpPr/>
          <p:nvPr/>
        </p:nvSpPr>
        <p:spPr>
          <a:xfrm>
            <a:off x="251520" y="1016732"/>
            <a:ext cx="8712968" cy="3528392"/>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489832" y="1751416"/>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TextBox 13"/>
          <p:cNvSpPr txBox="1"/>
          <p:nvPr/>
        </p:nvSpPr>
        <p:spPr>
          <a:xfrm>
            <a:off x="431540" y="1184353"/>
            <a:ext cx="7867733" cy="523220"/>
          </a:xfrm>
          <a:prstGeom prst="rect">
            <a:avLst/>
          </a:prstGeom>
          <a:noFill/>
        </p:spPr>
        <p:txBody>
          <a:bodyPr wrap="square" rtlCol="0">
            <a:spAutoFit/>
          </a:bodyPr>
          <a:lstStyle/>
          <a:p>
            <a:r>
              <a:rPr lang="en-US" sz="1400" i="1" dirty="0" smtClean="0">
                <a:solidFill>
                  <a:schemeClr val="tx2"/>
                </a:solidFill>
              </a:rPr>
              <a:t>Please identify and describe …</a:t>
            </a:r>
          </a:p>
          <a:p>
            <a:endParaRPr lang="en-CA" sz="1400" i="1" dirty="0">
              <a:solidFill>
                <a:schemeClr val="tx2"/>
              </a:solidFill>
            </a:endParaRPr>
          </a:p>
        </p:txBody>
      </p:sp>
      <p:sp>
        <p:nvSpPr>
          <p:cNvPr id="3" name="Rectangle 2"/>
          <p:cNvSpPr/>
          <p:nvPr/>
        </p:nvSpPr>
        <p:spPr>
          <a:xfrm>
            <a:off x="688945" y="1634323"/>
            <a:ext cx="7847156" cy="369332"/>
          </a:xfrm>
          <a:prstGeom prst="rect">
            <a:avLst/>
          </a:prstGeom>
        </p:spPr>
        <p:txBody>
          <a:bodyPr wrap="square">
            <a:spAutoFit/>
          </a:bodyPr>
          <a:lstStyle/>
          <a:p>
            <a:r>
              <a:rPr lang="en-CA" dirty="0">
                <a:solidFill>
                  <a:schemeClr val="tx2"/>
                </a:solidFill>
              </a:rPr>
              <a:t>The purpose of this presentation is to seek GC EARB </a:t>
            </a:r>
            <a:r>
              <a:rPr lang="en-CA" b="1" dirty="0">
                <a:solidFill>
                  <a:schemeClr val="tx2"/>
                </a:solidFill>
              </a:rPr>
              <a:t>endorsement</a:t>
            </a:r>
            <a:r>
              <a:rPr lang="en-CA" dirty="0">
                <a:solidFill>
                  <a:schemeClr val="tx2"/>
                </a:solidFill>
              </a:rPr>
              <a:t> to </a:t>
            </a:r>
            <a:r>
              <a:rPr lang="en-CA" dirty="0" smtClean="0">
                <a:solidFill>
                  <a:schemeClr val="tx2"/>
                </a:solidFill>
              </a:rPr>
              <a:t>…  </a:t>
            </a:r>
            <a:endParaRPr lang="en-US" dirty="0">
              <a:solidFill>
                <a:schemeClr val="tx2"/>
              </a:solidFill>
            </a:endParaRPr>
          </a:p>
        </p:txBody>
      </p:sp>
      <p:sp>
        <p:nvSpPr>
          <p:cNvPr id="15" name="Rectangle 14"/>
          <p:cNvSpPr/>
          <p:nvPr/>
        </p:nvSpPr>
        <p:spPr>
          <a:xfrm>
            <a:off x="6552220" y="0"/>
            <a:ext cx="2591780" cy="404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8" name="Rectangle 17"/>
          <p:cNvSpPr/>
          <p:nvPr/>
        </p:nvSpPr>
        <p:spPr>
          <a:xfrm>
            <a:off x="688945" y="2210464"/>
            <a:ext cx="7847156" cy="369332"/>
          </a:xfrm>
          <a:prstGeom prst="rect">
            <a:avLst/>
          </a:prstGeom>
        </p:spPr>
        <p:txBody>
          <a:bodyPr wrap="square">
            <a:spAutoFit/>
          </a:bodyPr>
          <a:lstStyle/>
          <a:p>
            <a:r>
              <a:rPr lang="en-CA" dirty="0">
                <a:solidFill>
                  <a:schemeClr val="tx2"/>
                </a:solidFill>
              </a:rPr>
              <a:t>The purpose of this presentation is to </a:t>
            </a:r>
            <a:r>
              <a:rPr lang="en-CA" dirty="0" smtClean="0">
                <a:solidFill>
                  <a:schemeClr val="tx2"/>
                </a:solidFill>
              </a:rPr>
              <a:t>provide GC EARB </a:t>
            </a:r>
            <a:r>
              <a:rPr lang="en-CA" b="1" dirty="0" smtClean="0">
                <a:solidFill>
                  <a:schemeClr val="tx2"/>
                </a:solidFill>
              </a:rPr>
              <a:t>information</a:t>
            </a:r>
            <a:r>
              <a:rPr lang="en-CA" dirty="0" smtClean="0">
                <a:solidFill>
                  <a:schemeClr val="tx2"/>
                </a:solidFill>
              </a:rPr>
              <a:t> related to …  </a:t>
            </a:r>
            <a:endParaRPr lang="en-US" dirty="0">
              <a:solidFill>
                <a:schemeClr val="tx2"/>
              </a:solidFill>
            </a:endParaRPr>
          </a:p>
        </p:txBody>
      </p:sp>
      <p:sp>
        <p:nvSpPr>
          <p:cNvPr id="19" name="Rectangle 18"/>
          <p:cNvSpPr/>
          <p:nvPr/>
        </p:nvSpPr>
        <p:spPr>
          <a:xfrm>
            <a:off x="688944" y="2843644"/>
            <a:ext cx="8126355" cy="369332"/>
          </a:xfrm>
          <a:prstGeom prst="rect">
            <a:avLst/>
          </a:prstGeom>
        </p:spPr>
        <p:txBody>
          <a:bodyPr wrap="square">
            <a:spAutoFit/>
          </a:bodyPr>
          <a:lstStyle/>
          <a:p>
            <a:r>
              <a:rPr lang="en-CA" dirty="0">
                <a:solidFill>
                  <a:schemeClr val="tx2"/>
                </a:solidFill>
              </a:rPr>
              <a:t>The purpose of this presentation is to </a:t>
            </a:r>
            <a:r>
              <a:rPr lang="en-CA" dirty="0" smtClean="0">
                <a:solidFill>
                  <a:schemeClr val="tx2"/>
                </a:solidFill>
              </a:rPr>
              <a:t>seek  an </a:t>
            </a:r>
            <a:r>
              <a:rPr lang="en-CA" b="1" dirty="0" smtClean="0">
                <a:solidFill>
                  <a:schemeClr val="tx2"/>
                </a:solidFill>
              </a:rPr>
              <a:t>exemption</a:t>
            </a:r>
            <a:r>
              <a:rPr lang="en-CA" dirty="0" smtClean="0">
                <a:solidFill>
                  <a:schemeClr val="tx2"/>
                </a:solidFill>
              </a:rPr>
              <a:t> from GC EARB related to …  </a:t>
            </a:r>
            <a:endParaRPr lang="en-US" dirty="0">
              <a:solidFill>
                <a:schemeClr val="tx2"/>
              </a:solidFill>
            </a:endParaRPr>
          </a:p>
        </p:txBody>
      </p:sp>
      <p:sp>
        <p:nvSpPr>
          <p:cNvPr id="4" name="TextBox 3"/>
          <p:cNvSpPr txBox="1"/>
          <p:nvPr/>
        </p:nvSpPr>
        <p:spPr>
          <a:xfrm>
            <a:off x="338640" y="2205905"/>
            <a:ext cx="439544" cy="369332"/>
          </a:xfrm>
          <a:prstGeom prst="rect">
            <a:avLst/>
          </a:prstGeom>
          <a:noFill/>
        </p:spPr>
        <p:txBody>
          <a:bodyPr wrap="none" rtlCol="0">
            <a:spAutoFit/>
          </a:bodyPr>
          <a:lstStyle/>
          <a:p>
            <a:r>
              <a:rPr lang="en-CA" b="1" dirty="0" smtClean="0">
                <a:solidFill>
                  <a:schemeClr val="accent5"/>
                </a:solidFill>
                <a:effectLst>
                  <a:outerShdw blurRad="38100" dist="38100" dir="2700000" algn="tl">
                    <a:srgbClr val="000000">
                      <a:alpha val="43137"/>
                    </a:srgbClr>
                  </a:outerShdw>
                </a:effectLst>
              </a:rPr>
              <a:t>or </a:t>
            </a:r>
            <a:endParaRPr lang="en-US" b="1" dirty="0">
              <a:solidFill>
                <a:schemeClr val="accent5"/>
              </a:solidFill>
              <a:effectLst>
                <a:outerShdw blurRad="38100" dist="38100" dir="2700000" algn="tl">
                  <a:srgbClr val="000000">
                    <a:alpha val="43137"/>
                  </a:srgbClr>
                </a:outerShdw>
              </a:effectLst>
            </a:endParaRPr>
          </a:p>
        </p:txBody>
      </p:sp>
      <p:sp>
        <p:nvSpPr>
          <p:cNvPr id="20" name="TextBox 19"/>
          <p:cNvSpPr txBox="1"/>
          <p:nvPr/>
        </p:nvSpPr>
        <p:spPr>
          <a:xfrm>
            <a:off x="321996" y="2817973"/>
            <a:ext cx="439544" cy="369332"/>
          </a:xfrm>
          <a:prstGeom prst="rect">
            <a:avLst/>
          </a:prstGeom>
          <a:noFill/>
        </p:spPr>
        <p:txBody>
          <a:bodyPr wrap="none" rtlCol="0">
            <a:spAutoFit/>
          </a:bodyPr>
          <a:lstStyle/>
          <a:p>
            <a:r>
              <a:rPr lang="en-CA" b="1" dirty="0" smtClean="0">
                <a:solidFill>
                  <a:schemeClr val="accent5"/>
                </a:solidFill>
                <a:effectLst>
                  <a:outerShdw blurRad="38100" dist="38100" dir="2700000" algn="tl">
                    <a:srgbClr val="000000">
                      <a:alpha val="43137"/>
                    </a:srgbClr>
                  </a:outerShdw>
                </a:effectLst>
              </a:rPr>
              <a:t>or </a:t>
            </a:r>
            <a:endParaRPr lang="en-US" b="1" dirty="0">
              <a:solidFill>
                <a:schemeClr val="accent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2138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20</a:t>
            </a:fld>
            <a:endParaRPr lang="en-CA" dirty="0"/>
          </a:p>
        </p:txBody>
      </p:sp>
      <p:sp>
        <p:nvSpPr>
          <p:cNvPr id="9" name="object 46"/>
          <p:cNvSpPr txBox="1">
            <a:spLocks noGrp="1"/>
          </p:cNvSpPr>
          <p:nvPr>
            <p:ph type="title" idx="4294967295"/>
          </p:nvPr>
        </p:nvSpPr>
        <p:spPr>
          <a:xfrm>
            <a:off x="551447" y="98328"/>
            <a:ext cx="7605724" cy="738664"/>
          </a:xfrm>
          <a:prstGeom prst="rect">
            <a:avLst/>
          </a:prstGeom>
        </p:spPr>
        <p:txBody>
          <a:bodyPr vert="horz" wrap="square" lIns="0" tIns="0" rIns="0" bIns="0" rtlCol="0" anchor="ctr" anchorCtr="0">
            <a:spAutoFit/>
          </a:bodyPr>
          <a:lstStyle/>
          <a:p>
            <a:pPr>
              <a:buFont typeface="Arial" panose="020B0604020202020204" pitchFamily="34" charset="0"/>
            </a:pPr>
            <a:r>
              <a:rPr lang="en-CA" sz="2000" b="1" dirty="0">
                <a:solidFill>
                  <a:schemeClr val="tx1">
                    <a:lumMod val="65000"/>
                    <a:lumOff val="35000"/>
                  </a:schemeClr>
                </a:solidFill>
              </a:rPr>
              <a:t>APPENDIX </a:t>
            </a:r>
            <a:r>
              <a:rPr lang="en-CA" sz="2000" b="1" dirty="0" smtClean="0">
                <a:solidFill>
                  <a:schemeClr val="tx1">
                    <a:lumMod val="65000"/>
                    <a:lumOff val="35000"/>
                  </a:schemeClr>
                </a:solidFill>
              </a:rPr>
              <a:t>4:</a:t>
            </a:r>
            <a:br>
              <a:rPr lang="en-CA" sz="2000" b="1" dirty="0" smtClean="0">
                <a:solidFill>
                  <a:schemeClr val="tx1">
                    <a:lumMod val="65000"/>
                    <a:lumOff val="35000"/>
                  </a:schemeClr>
                </a:solidFill>
              </a:rPr>
            </a:br>
            <a:r>
              <a:rPr lang="en-CA" sz="2800" b="1" dirty="0" smtClean="0">
                <a:solidFill>
                  <a:srgbClr val="004D71"/>
                </a:solidFill>
                <a:latin typeface="Calibri" panose="020F0502020204030204" pitchFamily="34" charset="0"/>
                <a:ea typeface="+mn-ea"/>
                <a:cs typeface="+mn-cs"/>
              </a:rPr>
              <a:t>A</a:t>
            </a:r>
            <a:r>
              <a:rPr lang="en-CA" sz="2000" b="1" dirty="0" smtClean="0">
                <a:solidFill>
                  <a:srgbClr val="004D71"/>
                </a:solidFill>
                <a:latin typeface="Calibri" panose="020F0502020204030204" pitchFamily="34" charset="0"/>
                <a:ea typeface="+mn-ea"/>
                <a:cs typeface="+mn-cs"/>
              </a:rPr>
              <a:t>lgorithmic </a:t>
            </a:r>
            <a:r>
              <a:rPr lang="en-CA" sz="2000" b="1" dirty="0">
                <a:solidFill>
                  <a:srgbClr val="004D71"/>
                </a:solidFill>
                <a:latin typeface="Calibri" panose="020F0502020204030204" pitchFamily="34" charset="0"/>
                <a:ea typeface="+mn-ea"/>
                <a:cs typeface="+mn-cs"/>
              </a:rPr>
              <a:t>Digital Solution - </a:t>
            </a:r>
            <a:r>
              <a:rPr lang="en-CA" sz="2800" b="1" dirty="0">
                <a:solidFill>
                  <a:srgbClr val="004D71"/>
                </a:solidFill>
                <a:latin typeface="Calibri" panose="020F0502020204030204" pitchFamily="34" charset="0"/>
                <a:ea typeface="+mn-ea"/>
                <a:cs typeface="+mn-cs"/>
              </a:rPr>
              <a:t>I</a:t>
            </a:r>
            <a:r>
              <a:rPr lang="en-CA" sz="2000" b="1" dirty="0">
                <a:solidFill>
                  <a:srgbClr val="004D71"/>
                </a:solidFill>
                <a:latin typeface="Calibri" panose="020F0502020204030204" pitchFamily="34" charset="0"/>
                <a:ea typeface="+mn-ea"/>
                <a:cs typeface="+mn-cs"/>
              </a:rPr>
              <a:t>mpact </a:t>
            </a:r>
            <a:r>
              <a:rPr lang="en-CA" sz="2800" b="1" dirty="0">
                <a:solidFill>
                  <a:srgbClr val="004D71"/>
                </a:solidFill>
                <a:latin typeface="Calibri" panose="020F0502020204030204" pitchFamily="34" charset="0"/>
                <a:ea typeface="+mn-ea"/>
                <a:cs typeface="+mn-cs"/>
              </a:rPr>
              <a:t>A</a:t>
            </a:r>
            <a:r>
              <a:rPr lang="en-CA" sz="2000" b="1" dirty="0">
                <a:solidFill>
                  <a:srgbClr val="004D71"/>
                </a:solidFill>
                <a:latin typeface="Calibri" panose="020F0502020204030204" pitchFamily="34" charset="0"/>
                <a:ea typeface="+mn-ea"/>
                <a:cs typeface="+mn-cs"/>
              </a:rPr>
              <a:t>ssessment Requirements</a:t>
            </a:r>
          </a:p>
        </p:txBody>
      </p:sp>
      <p:grpSp>
        <p:nvGrpSpPr>
          <p:cNvPr id="31" name="Group 30"/>
          <p:cNvGrpSpPr/>
          <p:nvPr/>
        </p:nvGrpSpPr>
        <p:grpSpPr>
          <a:xfrm>
            <a:off x="700567" y="4043751"/>
            <a:ext cx="7795246" cy="869652"/>
            <a:chOff x="700567" y="4043751"/>
            <a:chExt cx="7795246" cy="869652"/>
          </a:xfrm>
        </p:grpSpPr>
        <p:sp>
          <p:nvSpPr>
            <p:cNvPr id="16" name="Cube 15"/>
            <p:cNvSpPr/>
            <p:nvPr/>
          </p:nvSpPr>
          <p:spPr>
            <a:xfrm rot="16200000">
              <a:off x="4209054" y="535264"/>
              <a:ext cx="778272" cy="779524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US" sz="1400" b="1"/>
            </a:p>
          </p:txBody>
        </p:sp>
        <p:sp>
          <p:nvSpPr>
            <p:cNvPr id="17" name="TextBox 16"/>
            <p:cNvSpPr txBox="1">
              <a:spLocks noChangeArrowheads="1"/>
            </p:cNvSpPr>
            <p:nvPr/>
          </p:nvSpPr>
          <p:spPr bwMode="auto">
            <a:xfrm>
              <a:off x="969910" y="4081553"/>
              <a:ext cx="504609" cy="831850"/>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CA" sz="4800" b="0" dirty="0" smtClean="0">
                  <a:solidFill>
                    <a:schemeClr val="bg1"/>
                  </a:solidFill>
                  <a:latin typeface="Trebuchet MS" pitchFamily="34" charset="0"/>
                </a:rPr>
                <a:t>2</a:t>
              </a:r>
              <a:endParaRPr lang="en-US" sz="4800" b="0" dirty="0">
                <a:solidFill>
                  <a:schemeClr val="bg1"/>
                </a:solidFill>
                <a:latin typeface="Trebuchet MS" pitchFamily="34" charset="0"/>
              </a:endParaRPr>
            </a:p>
          </p:txBody>
        </p:sp>
        <p:sp>
          <p:nvSpPr>
            <p:cNvPr id="18" name="TextBox 18"/>
            <p:cNvSpPr txBox="1">
              <a:spLocks noChangeArrowheads="1"/>
            </p:cNvSpPr>
            <p:nvPr/>
          </p:nvSpPr>
          <p:spPr bwMode="auto">
            <a:xfrm>
              <a:off x="1469739" y="4307058"/>
              <a:ext cx="2506382" cy="4001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en-CA" sz="2000" b="1" dirty="0" smtClean="0">
                  <a:solidFill>
                    <a:srgbClr val="FFFF00"/>
                  </a:solidFill>
                  <a:ea typeface="ＭＳ Ｐゴシック" pitchFamily="34" charset="-128"/>
                  <a:cs typeface="Aharoni" panose="02010803020104030203" pitchFamily="2" charset="-79"/>
                </a:rPr>
                <a:t>SAVE</a:t>
              </a:r>
              <a:r>
                <a:rPr lang="en-CA" sz="2000" dirty="0" smtClean="0">
                  <a:solidFill>
                    <a:srgbClr val="FFFF00"/>
                  </a:solidFill>
                  <a:ea typeface="ＭＳ Ｐゴシック" pitchFamily="34" charset="-128"/>
                  <a:cs typeface="Aharoni" panose="02010803020104030203" pitchFamily="2" charset="-79"/>
                </a:rPr>
                <a:t> results </a:t>
              </a:r>
              <a:endParaRPr lang="en-CA" sz="2000" dirty="0">
                <a:solidFill>
                  <a:srgbClr val="FFFF00"/>
                </a:solidFill>
                <a:ea typeface="ＭＳ Ｐゴシック" pitchFamily="34" charset="-128"/>
                <a:cs typeface="Aharoni" panose="02010803020104030203" pitchFamily="2" charset="-79"/>
              </a:endParaRPr>
            </a:p>
          </p:txBody>
        </p:sp>
      </p:grpSp>
      <p:grpSp>
        <p:nvGrpSpPr>
          <p:cNvPr id="30" name="Group 29"/>
          <p:cNvGrpSpPr/>
          <p:nvPr/>
        </p:nvGrpSpPr>
        <p:grpSpPr>
          <a:xfrm>
            <a:off x="648187" y="2698663"/>
            <a:ext cx="7847626" cy="869652"/>
            <a:chOff x="648187" y="2698663"/>
            <a:chExt cx="7847626" cy="869652"/>
          </a:xfrm>
        </p:grpSpPr>
        <p:grpSp>
          <p:nvGrpSpPr>
            <p:cNvPr id="10" name="Group 9"/>
            <p:cNvGrpSpPr/>
            <p:nvPr/>
          </p:nvGrpSpPr>
          <p:grpSpPr>
            <a:xfrm>
              <a:off x="648187" y="2698663"/>
              <a:ext cx="7847626" cy="869652"/>
              <a:chOff x="684814" y="1086942"/>
              <a:chExt cx="7847626" cy="869652"/>
            </a:xfrm>
          </p:grpSpPr>
          <p:sp>
            <p:nvSpPr>
              <p:cNvPr id="12" name="Cube 11"/>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US" sz="1400" b="1"/>
              </a:p>
            </p:txBody>
          </p:sp>
          <p:sp>
            <p:nvSpPr>
              <p:cNvPr id="13" name="TextBox 16"/>
              <p:cNvSpPr txBox="1">
                <a:spLocks noChangeArrowheads="1"/>
              </p:cNvSpPr>
              <p:nvPr/>
            </p:nvSpPr>
            <p:spPr bwMode="auto">
              <a:xfrm>
                <a:off x="955967" y="1124744"/>
                <a:ext cx="508000" cy="831850"/>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CA" sz="4800" b="0" dirty="0">
                    <a:solidFill>
                      <a:schemeClr val="bg1"/>
                    </a:solidFill>
                    <a:latin typeface="Trebuchet MS" pitchFamily="34" charset="0"/>
                  </a:rPr>
                  <a:t>1</a:t>
                </a:r>
                <a:endParaRPr lang="en-US" sz="4800" b="0" dirty="0">
                  <a:solidFill>
                    <a:schemeClr val="bg1"/>
                  </a:solidFill>
                  <a:latin typeface="Trebuchet MS" pitchFamily="34" charset="0"/>
                </a:endParaRPr>
              </a:p>
            </p:txBody>
          </p:sp>
        </p:grpSp>
        <p:sp>
          <p:nvSpPr>
            <p:cNvPr id="20" name="TextBox 18"/>
            <p:cNvSpPr txBox="1">
              <a:spLocks noChangeArrowheads="1"/>
            </p:cNvSpPr>
            <p:nvPr/>
          </p:nvSpPr>
          <p:spPr bwMode="auto">
            <a:xfrm>
              <a:off x="1431089" y="2971714"/>
              <a:ext cx="2996896" cy="400110"/>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en-CA" sz="2000" b="1" dirty="0" smtClean="0">
                  <a:solidFill>
                    <a:srgbClr val="FFFF00"/>
                  </a:solidFill>
                  <a:ea typeface="ＭＳ Ｐゴシック" pitchFamily="34" charset="-128"/>
                  <a:cs typeface="Aharoni" panose="02010803020104030203" pitchFamily="2" charset="-79"/>
                </a:rPr>
                <a:t>Complete </a:t>
              </a:r>
              <a:r>
                <a:rPr lang="en-CA" sz="2000" dirty="0" smtClean="0">
                  <a:solidFill>
                    <a:srgbClr val="FFFF00"/>
                  </a:solidFill>
                  <a:ea typeface="ＭＳ Ｐゴシック" pitchFamily="34" charset="-128"/>
                  <a:cs typeface="Aharoni" panose="02010803020104030203" pitchFamily="2" charset="-79"/>
                </a:rPr>
                <a:t>AIA for project </a:t>
              </a:r>
              <a:endParaRPr lang="en-CA" sz="2000" dirty="0">
                <a:solidFill>
                  <a:srgbClr val="FFFF00"/>
                </a:solidFill>
                <a:ea typeface="ＭＳ Ｐゴシック" pitchFamily="34" charset="-128"/>
                <a:cs typeface="Aharoni" panose="02010803020104030203" pitchFamily="2" charset="-79"/>
              </a:endParaRPr>
            </a:p>
          </p:txBody>
        </p:sp>
      </p:grpSp>
      <p:sp>
        <p:nvSpPr>
          <p:cNvPr id="21" name="Rectangle 20"/>
          <p:cNvSpPr/>
          <p:nvPr/>
        </p:nvSpPr>
        <p:spPr>
          <a:xfrm>
            <a:off x="4906488" y="4353224"/>
            <a:ext cx="3264983" cy="307777"/>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b="1" dirty="0">
                <a:solidFill>
                  <a:srgbClr val="004D71"/>
                </a:solidFill>
                <a:latin typeface="Calibri" panose="020F0502020204030204" pitchFamily="34" charset="0"/>
              </a:rPr>
              <a:t>“Print” to PDF </a:t>
            </a:r>
            <a:endParaRPr lang="en-US" sz="1400" b="1" dirty="0">
              <a:solidFill>
                <a:srgbClr val="004D71"/>
              </a:solidFill>
              <a:latin typeface="Calibri" panose="020F0502020204030204" pitchFamily="34" charset="0"/>
            </a:endParaRPr>
          </a:p>
        </p:txBody>
      </p:sp>
      <p:grpSp>
        <p:nvGrpSpPr>
          <p:cNvPr id="22" name="Group 21"/>
          <p:cNvGrpSpPr/>
          <p:nvPr/>
        </p:nvGrpSpPr>
        <p:grpSpPr>
          <a:xfrm>
            <a:off x="648187" y="5296505"/>
            <a:ext cx="7847626" cy="868799"/>
            <a:chOff x="684814" y="1086942"/>
            <a:chExt cx="7847626" cy="868799"/>
          </a:xfrm>
        </p:grpSpPr>
        <p:sp>
          <p:nvSpPr>
            <p:cNvPr id="23" name="Cube 22"/>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US" sz="1400" b="1"/>
            </a:p>
          </p:txBody>
        </p:sp>
        <p:sp>
          <p:nvSpPr>
            <p:cNvPr id="24" name="TextBox 23"/>
            <p:cNvSpPr txBox="1">
              <a:spLocks noChangeArrowheads="1"/>
            </p:cNvSpPr>
            <p:nvPr/>
          </p:nvSpPr>
          <p:spPr bwMode="auto">
            <a:xfrm>
              <a:off x="999496" y="1124744"/>
              <a:ext cx="506870" cy="830997"/>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CA" sz="4800" b="0" dirty="0" smtClean="0">
                  <a:solidFill>
                    <a:schemeClr val="bg1"/>
                  </a:solidFill>
                  <a:latin typeface="Trebuchet MS" pitchFamily="34" charset="0"/>
                </a:rPr>
                <a:t>3</a:t>
              </a:r>
              <a:endParaRPr lang="en-US" sz="4800" b="0" dirty="0">
                <a:solidFill>
                  <a:schemeClr val="bg1"/>
                </a:solidFill>
                <a:latin typeface="Trebuchet MS" pitchFamily="34" charset="0"/>
              </a:endParaRPr>
            </a:p>
          </p:txBody>
        </p:sp>
        <p:sp>
          <p:nvSpPr>
            <p:cNvPr id="25" name="TextBox 18"/>
            <p:cNvSpPr txBox="1">
              <a:spLocks noChangeArrowheads="1"/>
            </p:cNvSpPr>
            <p:nvPr/>
          </p:nvSpPr>
          <p:spPr bwMode="auto">
            <a:xfrm>
              <a:off x="1506366" y="1224698"/>
              <a:ext cx="3252672" cy="707886"/>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en-CA" sz="2000" b="1" dirty="0" smtClean="0">
                  <a:solidFill>
                    <a:srgbClr val="FFFF00"/>
                  </a:solidFill>
                  <a:ea typeface="ＭＳ Ｐゴシック" pitchFamily="34" charset="-128"/>
                  <a:cs typeface="Aharoni" panose="02010803020104030203" pitchFamily="2" charset="-79"/>
                </a:rPr>
                <a:t>INCLUDE </a:t>
              </a:r>
              <a:r>
                <a:rPr lang="en-CA" sz="2000" dirty="0" smtClean="0">
                  <a:solidFill>
                    <a:srgbClr val="FFFF00"/>
                  </a:solidFill>
                  <a:ea typeface="ＭＳ Ｐゴシック" pitchFamily="34" charset="-128"/>
                  <a:cs typeface="Aharoni" panose="02010803020104030203" pitchFamily="2" charset="-79"/>
                </a:rPr>
                <a:t>results with EARB intake</a:t>
              </a:r>
              <a:endParaRPr lang="en-CA" sz="2000" dirty="0">
                <a:solidFill>
                  <a:srgbClr val="FFFF00"/>
                </a:solidFill>
                <a:ea typeface="ＭＳ Ｐゴシック" pitchFamily="34" charset="-128"/>
                <a:cs typeface="Aharoni" panose="02010803020104030203" pitchFamily="2" charset="-79"/>
              </a:endParaRPr>
            </a:p>
          </p:txBody>
        </p:sp>
      </p:grpSp>
      <p:sp>
        <p:nvSpPr>
          <p:cNvPr id="27" name="Rectangle 26"/>
          <p:cNvSpPr/>
          <p:nvPr/>
        </p:nvSpPr>
        <p:spPr>
          <a:xfrm>
            <a:off x="4852163" y="5657740"/>
            <a:ext cx="3264983" cy="307777"/>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b="1" dirty="0"/>
              <a:t>EMAIL</a:t>
            </a:r>
            <a:r>
              <a:rPr lang="en-CA" sz="1400" dirty="0"/>
              <a:t>: </a:t>
            </a:r>
            <a:r>
              <a:rPr lang="en-CA" sz="1400" dirty="0">
                <a:hlinkClick r:id="rId4"/>
              </a:rPr>
              <a:t>ZZCIOBDP@tbs-sct.gc.ca</a:t>
            </a:r>
            <a:endParaRPr lang="en-US" sz="1400" b="1" dirty="0">
              <a:solidFill>
                <a:srgbClr val="004D71"/>
              </a:solidFill>
              <a:latin typeface="Calibri" panose="020F0502020204030204" pitchFamily="34" charset="0"/>
            </a:endParaRPr>
          </a:p>
        </p:txBody>
      </p:sp>
      <p:sp>
        <p:nvSpPr>
          <p:cNvPr id="29" name="Rectangle 28"/>
          <p:cNvSpPr/>
          <p:nvPr>
            <p:custDataLst>
              <p:tags r:id="rId1"/>
            </p:custDataLst>
          </p:nvPr>
        </p:nvSpPr>
        <p:spPr>
          <a:xfrm>
            <a:off x="551447" y="1096283"/>
            <a:ext cx="8249464" cy="1076819"/>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915696" y="1559917"/>
            <a:ext cx="7842538" cy="600164"/>
          </a:xfrm>
          <a:prstGeom prst="rect">
            <a:avLst/>
          </a:prstGeom>
        </p:spPr>
        <p:txBody>
          <a:bodyPr wrap="square">
            <a:spAutoFit/>
          </a:bodyPr>
          <a:lstStyle/>
          <a:p>
            <a:r>
              <a:rPr lang="en-CA" sz="1100" dirty="0">
                <a:hlinkClick r:id="rId5"/>
              </a:rPr>
              <a:t>https://</a:t>
            </a:r>
            <a:r>
              <a:rPr lang="en-CA" sz="1100" dirty="0" smtClean="0">
                <a:hlinkClick r:id="rId5"/>
              </a:rPr>
              <a:t>www.canada.ca/en/government/system/digital-government/modern-emerging-technologies/responsible-use-ai/algorithmic-impact-assessment.html</a:t>
            </a:r>
            <a:endParaRPr lang="en-CA" sz="1100" dirty="0" smtClean="0"/>
          </a:p>
          <a:p>
            <a:endParaRPr lang="en-CA" sz="1100" dirty="0"/>
          </a:p>
        </p:txBody>
      </p:sp>
      <p:sp>
        <p:nvSpPr>
          <p:cNvPr id="11" name="Rectangle 10"/>
          <p:cNvSpPr/>
          <p:nvPr/>
        </p:nvSpPr>
        <p:spPr>
          <a:xfrm>
            <a:off x="4902140" y="3010243"/>
            <a:ext cx="3255031" cy="307777"/>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u="sng" dirty="0">
                <a:hlinkClick r:id="rId6"/>
              </a:rPr>
              <a:t>https://canada-ca.github.io/aia-eia-js/</a:t>
            </a:r>
            <a:endParaRPr lang="en-US" sz="1400" dirty="0" smtClean="0">
              <a:solidFill>
                <a:schemeClr val="accent6"/>
              </a:solidFill>
              <a:ea typeface="ＭＳ Ｐゴシック" pitchFamily="34" charset="-128"/>
              <a:cs typeface="Aharoni" panose="02010803020104030203" pitchFamily="2" charset="-79"/>
            </a:endParaRPr>
          </a:p>
        </p:txBody>
      </p:sp>
      <p:sp>
        <p:nvSpPr>
          <p:cNvPr id="32" name="Rectangle 31"/>
          <p:cNvSpPr/>
          <p:nvPr/>
        </p:nvSpPr>
        <p:spPr>
          <a:xfrm>
            <a:off x="683568" y="1199287"/>
            <a:ext cx="3096343" cy="369332"/>
          </a:xfrm>
          <a:prstGeom prst="rect">
            <a:avLst/>
          </a:prstGeom>
        </p:spPr>
        <p:txBody>
          <a:bodyPr wrap="square">
            <a:spAutoFit/>
          </a:bodyPr>
          <a:lstStyle/>
          <a:p>
            <a:r>
              <a:rPr lang="en-CA" b="1" dirty="0" smtClean="0">
                <a:latin typeface="+mj-lt"/>
                <a:cs typeface="Aharoni" panose="02010803020104030203" pitchFamily="2" charset="-79"/>
              </a:rPr>
              <a:t>Background Information :</a:t>
            </a:r>
            <a:endParaRPr lang="en-CA" b="1" dirty="0">
              <a:latin typeface="+mj-lt"/>
              <a:cs typeface="Aharoni" panose="02010803020104030203" pitchFamily="2" charset="-79"/>
            </a:endParaRPr>
          </a:p>
        </p:txBody>
      </p:sp>
    </p:spTree>
    <p:extLst>
      <p:ext uri="{BB962C8B-B14F-4D97-AF65-F5344CB8AC3E}">
        <p14:creationId xmlns:p14="http://schemas.microsoft.com/office/powerpoint/2010/main" val="1092498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21</a:t>
            </a:fld>
            <a:endParaRPr lang="en-CA"/>
          </a:p>
        </p:txBody>
      </p:sp>
      <p:sp>
        <p:nvSpPr>
          <p:cNvPr id="7" name="TextBox 6"/>
          <p:cNvSpPr txBox="1"/>
          <p:nvPr/>
        </p:nvSpPr>
        <p:spPr>
          <a:xfrm>
            <a:off x="503548" y="1130318"/>
            <a:ext cx="8460940" cy="2462213"/>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Tell us what this exemption request for ( e.g., target reference architecture, standard, etc.).</a:t>
            </a:r>
          </a:p>
          <a:p>
            <a:pPr marL="285750" indent="-285750">
              <a:buFont typeface="Wingdings" panose="05000000000000000000" pitchFamily="2" charset="2"/>
              <a:buChar char="§"/>
            </a:pPr>
            <a:endParaRPr lang="en-US" sz="1400" i="1" dirty="0" smtClean="0">
              <a:solidFill>
                <a:schemeClr val="tx2"/>
              </a:solidFill>
            </a:endParaRPr>
          </a:p>
          <a:p>
            <a:pPr marL="285750" indent="-285750">
              <a:buFont typeface="Wingdings" panose="05000000000000000000" pitchFamily="2" charset="2"/>
              <a:buChar char="§"/>
            </a:pPr>
            <a:r>
              <a:rPr lang="en-CA" sz="1400" i="1" dirty="0">
                <a:solidFill>
                  <a:schemeClr val="tx2"/>
                </a:solidFill>
              </a:rPr>
              <a:t>Describe </a:t>
            </a:r>
            <a:r>
              <a:rPr lang="en-CA" sz="1400" i="1" dirty="0" smtClean="0">
                <a:solidFill>
                  <a:schemeClr val="tx2"/>
                </a:solidFill>
              </a:rPr>
              <a:t>which target reference architecture or standard for which an exemption / exception request is being sought, and why exemption is required. Explain why these guidance not applicable to your department.</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smtClean="0">
                <a:solidFill>
                  <a:schemeClr val="tx2"/>
                </a:solidFill>
              </a:rPr>
              <a:t>Please explain how your Project/Solution or Effort proposal used to uniquely support your Departmental Mandate? </a:t>
            </a:r>
          </a:p>
          <a:p>
            <a:pPr marL="285750" indent="-285750">
              <a:buFont typeface="Wingdings" panose="05000000000000000000" pitchFamily="2" charset="2"/>
              <a:buChar char="§"/>
            </a:pPr>
            <a:endParaRPr lang="en-CA" sz="1400" i="1" dirty="0">
              <a:solidFill>
                <a:schemeClr val="tx2"/>
              </a:solidFill>
            </a:endParaRPr>
          </a:p>
          <a:p>
            <a:pPr marL="355600" indent="-355600"/>
            <a:r>
              <a:rPr lang="en-CA" sz="1400" i="1" dirty="0" smtClean="0">
                <a:solidFill>
                  <a:schemeClr val="tx2"/>
                </a:solidFill>
              </a:rPr>
              <a:t>Note</a:t>
            </a:r>
            <a:r>
              <a:rPr lang="en-CA" sz="1400" i="1" dirty="0">
                <a:solidFill>
                  <a:schemeClr val="tx2"/>
                </a:solidFill>
              </a:rPr>
              <a:t>: You may  insert more pages if required. Please remove these </a:t>
            </a:r>
            <a:r>
              <a:rPr lang="en-CA" sz="1400" i="1" dirty="0" smtClean="0">
                <a:solidFill>
                  <a:schemeClr val="tx2"/>
                </a:solidFill>
              </a:rPr>
              <a:t>guidance words </a:t>
            </a:r>
            <a:r>
              <a:rPr lang="en-CA" sz="1400" i="1" dirty="0">
                <a:solidFill>
                  <a:schemeClr val="tx2"/>
                </a:solidFill>
              </a:rPr>
              <a:t>once you complete this page.</a:t>
            </a:r>
          </a:p>
          <a:p>
            <a:pPr marL="355600" indent="-355600"/>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8" name="Title 5"/>
          <p:cNvSpPr>
            <a:spLocks noGrp="1"/>
          </p:cNvSpPr>
          <p:nvPr>
            <p:ph type="title"/>
          </p:nvPr>
        </p:nvSpPr>
        <p:spPr>
          <a:xfrm>
            <a:off x="361343" y="80628"/>
            <a:ext cx="5432982" cy="767973"/>
          </a:xfrm>
        </p:spPr>
        <p:txBody>
          <a:bodyPr/>
          <a:lstStyle/>
          <a:p>
            <a:pPr marL="0" indent="0"/>
            <a:r>
              <a:rPr lang="en-CA" sz="2000" b="1" dirty="0">
                <a:solidFill>
                  <a:schemeClr val="tx1">
                    <a:lumMod val="65000"/>
                    <a:lumOff val="35000"/>
                  </a:schemeClr>
                </a:solidFill>
              </a:rPr>
              <a:t>APPENDIX </a:t>
            </a:r>
            <a:r>
              <a:rPr lang="en-CA" sz="2000" b="1" dirty="0" smtClean="0">
                <a:solidFill>
                  <a:schemeClr val="tx1">
                    <a:lumMod val="65000"/>
                    <a:lumOff val="35000"/>
                  </a:schemeClr>
                </a:solidFill>
              </a:rPr>
              <a:t>5:  </a:t>
            </a:r>
            <a:br>
              <a:rPr lang="en-CA" sz="2000" b="1" dirty="0" smtClean="0">
                <a:solidFill>
                  <a:schemeClr val="tx1">
                    <a:lumMod val="65000"/>
                    <a:lumOff val="35000"/>
                  </a:schemeClr>
                </a:solidFill>
              </a:rPr>
            </a:br>
            <a:r>
              <a:rPr lang="en-CA" sz="2000" b="1" dirty="0" smtClean="0"/>
              <a:t>Exemption Request</a:t>
            </a:r>
            <a:endParaRPr lang="en-CA" sz="2000" b="1" dirty="0"/>
          </a:p>
        </p:txBody>
      </p:sp>
      <p:sp>
        <p:nvSpPr>
          <p:cNvPr id="9" name="Rectangle 8"/>
          <p:cNvSpPr/>
          <p:nvPr/>
        </p:nvSpPr>
        <p:spPr>
          <a:xfrm>
            <a:off x="251520" y="1016732"/>
            <a:ext cx="8712968" cy="2861891"/>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1" name="Flowchart: Merge 10"/>
          <p:cNvSpPr/>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2" name="Flowchart: Merge 11"/>
          <p:cNvSpPr/>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Rectangle 13"/>
          <p:cNvSpPr/>
          <p:nvPr/>
        </p:nvSpPr>
        <p:spPr>
          <a:xfrm>
            <a:off x="256455" y="4801953"/>
            <a:ext cx="8712968" cy="1706945"/>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5" name="TextBox 14"/>
          <p:cNvSpPr txBox="1"/>
          <p:nvPr/>
        </p:nvSpPr>
        <p:spPr>
          <a:xfrm>
            <a:off x="251520" y="4954626"/>
            <a:ext cx="8460940" cy="523220"/>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Describe the risk and why the GC EARB should support the exemption request</a:t>
            </a:r>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13" name="Rectangle 12"/>
          <p:cNvSpPr/>
          <p:nvPr/>
        </p:nvSpPr>
        <p:spPr>
          <a:xfrm>
            <a:off x="215516" y="4356285"/>
            <a:ext cx="5724636" cy="369332"/>
          </a:xfrm>
          <a:prstGeom prst="rect">
            <a:avLst/>
          </a:prstGeom>
        </p:spPr>
        <p:txBody>
          <a:bodyPr wrap="square">
            <a:spAutoFit/>
          </a:bodyPr>
          <a:lstStyle/>
          <a:p>
            <a:r>
              <a:rPr lang="en-CA" b="1" dirty="0" smtClean="0">
                <a:latin typeface="+mj-lt"/>
                <a:cs typeface="Aharoni" panose="02010803020104030203" pitchFamily="2" charset="-79"/>
              </a:rPr>
              <a:t>Risk to project if exemption is not endorsed?  </a:t>
            </a:r>
            <a:endParaRPr lang="en-US" b="1" dirty="0">
              <a:latin typeface="+mj-lt"/>
            </a:endParaRPr>
          </a:p>
        </p:txBody>
      </p:sp>
      <p:sp>
        <p:nvSpPr>
          <p:cNvPr id="16" name="Title 3"/>
          <p:cNvSpPr txBox="1">
            <a:spLocks/>
          </p:cNvSpPr>
          <p:nvPr/>
        </p:nvSpPr>
        <p:spPr>
          <a:xfrm>
            <a:off x="-2104931" y="824380"/>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endParaRPr lang="en-CA" b="1" dirty="0"/>
          </a:p>
        </p:txBody>
      </p:sp>
    </p:spTree>
    <p:extLst>
      <p:ext uri="{BB962C8B-B14F-4D97-AF65-F5344CB8AC3E}">
        <p14:creationId xmlns:p14="http://schemas.microsoft.com/office/powerpoint/2010/main" val="67202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3</a:t>
            </a:fld>
            <a:endParaRPr lang="en-CA"/>
          </a:p>
        </p:txBody>
      </p:sp>
      <p:sp>
        <p:nvSpPr>
          <p:cNvPr id="7" name="TextBox 6"/>
          <p:cNvSpPr txBox="1"/>
          <p:nvPr/>
        </p:nvSpPr>
        <p:spPr>
          <a:xfrm>
            <a:off x="503548" y="1130318"/>
            <a:ext cx="8460940" cy="5262979"/>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Short synopsis of the project being discussed. </a:t>
            </a:r>
          </a:p>
          <a:p>
            <a:pPr marL="285750" indent="-285750">
              <a:buFont typeface="Wingdings" panose="05000000000000000000" pitchFamily="2" charset="2"/>
              <a:buChar char="§"/>
            </a:pPr>
            <a:endParaRPr lang="en-US" sz="1400" i="1" dirty="0" smtClean="0">
              <a:solidFill>
                <a:schemeClr val="tx2"/>
              </a:solidFill>
            </a:endParaRPr>
          </a:p>
          <a:p>
            <a:pPr marL="285750" indent="-285750">
              <a:buFont typeface="Wingdings" panose="05000000000000000000" pitchFamily="2" charset="2"/>
              <a:buChar char="§"/>
            </a:pPr>
            <a:r>
              <a:rPr lang="en-CA" sz="1400" i="1" dirty="0">
                <a:solidFill>
                  <a:schemeClr val="tx2"/>
                </a:solidFill>
              </a:rPr>
              <a:t>Describe briefly the problems with the current situation, how current systems fail to achieve departmental requirements. Describe the opportunity that the Department needs to leverage. </a:t>
            </a:r>
            <a:endParaRPr lang="en-CA" sz="1400" i="1" dirty="0" smtClean="0">
              <a:solidFill>
                <a:schemeClr val="tx2"/>
              </a:solidFill>
            </a:endParaRP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smtClean="0">
                <a:solidFill>
                  <a:schemeClr val="tx2"/>
                </a:solidFill>
              </a:rPr>
              <a:t>Please describe how the Investment/Project/Solution or Effort proposal is within the Departmental Mandate? </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a:solidFill>
                  <a:schemeClr val="tx2"/>
                </a:solidFill>
              </a:rPr>
              <a:t>Tell us which </a:t>
            </a:r>
            <a:r>
              <a:rPr lang="en-CA" sz="1400" b="1" i="1" dirty="0">
                <a:solidFill>
                  <a:schemeClr val="tx2"/>
                </a:solidFill>
              </a:rPr>
              <a:t>Business Capability</a:t>
            </a:r>
            <a:r>
              <a:rPr lang="en-CA" sz="1400" i="1" dirty="0">
                <a:solidFill>
                  <a:schemeClr val="tx2"/>
                </a:solidFill>
              </a:rPr>
              <a:t> you are enabling with this request.</a:t>
            </a:r>
          </a:p>
          <a:p>
            <a:pPr marL="355600" indent="-355600"/>
            <a:r>
              <a:rPr lang="en-US" sz="1400" dirty="0"/>
              <a:t>        </a:t>
            </a:r>
            <a:r>
              <a:rPr lang="en-US" sz="1400" i="1" dirty="0" smtClean="0">
                <a:solidFill>
                  <a:schemeClr val="accent2">
                    <a:lumMod val="50000"/>
                  </a:schemeClr>
                </a:solidFill>
              </a:rPr>
              <a:t>(Please refer to this link </a:t>
            </a:r>
            <a:r>
              <a:rPr lang="en-US" sz="1400" i="1" dirty="0">
                <a:solidFill>
                  <a:schemeClr val="accent2">
                    <a:lumMod val="50000"/>
                  </a:schemeClr>
                </a:solidFill>
              </a:rPr>
              <a:t>to </a:t>
            </a:r>
            <a:r>
              <a:rPr lang="en-US" sz="1400" i="1" dirty="0" smtClean="0">
                <a:solidFill>
                  <a:schemeClr val="accent2">
                    <a:lumMod val="50000"/>
                  </a:schemeClr>
                </a:solidFill>
              </a:rPr>
              <a:t>list of Business </a:t>
            </a:r>
            <a:r>
              <a:rPr lang="en-US" sz="1400" i="1" dirty="0">
                <a:solidFill>
                  <a:schemeClr val="accent2">
                    <a:lumMod val="50000"/>
                  </a:schemeClr>
                </a:solidFill>
              </a:rPr>
              <a:t>Capability </a:t>
            </a:r>
            <a:r>
              <a:rPr lang="en-US" sz="1400" i="1" dirty="0" smtClean="0">
                <a:solidFill>
                  <a:schemeClr val="accent2">
                    <a:lumMod val="50000"/>
                  </a:schemeClr>
                </a:solidFill>
              </a:rPr>
              <a:t>and its definitions: </a:t>
            </a:r>
            <a:r>
              <a:rPr lang="en-US" sz="900" dirty="0" smtClean="0">
                <a:hlinkClick r:id="rId3"/>
              </a:rPr>
              <a:t>https</a:t>
            </a:r>
            <a:r>
              <a:rPr lang="en-US" sz="900" dirty="0">
                <a:hlinkClick r:id="rId3"/>
              </a:rPr>
              <a:t>://gcconnex.gc.ca/file/group/21723432/all#31558242</a:t>
            </a:r>
            <a:r>
              <a:rPr lang="en-US" sz="900" dirty="0" smtClean="0"/>
              <a:t>)</a:t>
            </a:r>
          </a:p>
          <a:p>
            <a:pPr marL="355600" indent="-355600"/>
            <a:endParaRPr lang="en-US" sz="1400" dirty="0"/>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endParaRPr lang="en-CA" sz="1400" i="1" dirty="0" smtClean="0">
              <a:solidFill>
                <a:schemeClr val="tx2"/>
              </a:solidFill>
            </a:endParaRPr>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r>
              <a:rPr lang="en-CA" sz="1400" i="1" dirty="0" smtClean="0">
                <a:solidFill>
                  <a:schemeClr val="tx2"/>
                </a:solidFill>
              </a:rPr>
              <a:t>Note</a:t>
            </a:r>
            <a:r>
              <a:rPr lang="en-CA" sz="1400" i="1" dirty="0">
                <a:solidFill>
                  <a:schemeClr val="tx2"/>
                </a:solidFill>
              </a:rPr>
              <a:t>:  </a:t>
            </a:r>
            <a:r>
              <a:rPr lang="en-CA" sz="1400" i="1" dirty="0" smtClean="0">
                <a:solidFill>
                  <a:schemeClr val="tx2"/>
                </a:solidFill>
              </a:rPr>
              <a:t>A “Current Architecture” diagram can be optionally included in the Appendix.</a:t>
            </a:r>
            <a:endParaRPr lang="en-CA" sz="1400" i="1" dirty="0">
              <a:solidFill>
                <a:schemeClr val="tx2"/>
              </a:solidFill>
            </a:endParaRPr>
          </a:p>
        </p:txBody>
      </p:sp>
      <p:sp>
        <p:nvSpPr>
          <p:cNvPr id="8" name="Title 5"/>
          <p:cNvSpPr>
            <a:spLocks noGrp="1"/>
          </p:cNvSpPr>
          <p:nvPr>
            <p:ph type="title"/>
          </p:nvPr>
        </p:nvSpPr>
        <p:spPr>
          <a:xfrm>
            <a:off x="431540" y="138062"/>
            <a:ext cx="5432982" cy="644563"/>
          </a:xfrm>
        </p:spPr>
        <p:txBody>
          <a:bodyPr/>
          <a:lstStyle/>
          <a:p>
            <a:r>
              <a:rPr lang="en-CA" dirty="0" smtClean="0"/>
              <a:t>Request - Background</a:t>
            </a:r>
            <a:endParaRPr lang="en-CA" dirty="0"/>
          </a:p>
        </p:txBody>
      </p:sp>
      <p:sp>
        <p:nvSpPr>
          <p:cNvPr id="9" name="Rectangle 8"/>
          <p:cNvSpPr/>
          <p:nvPr/>
        </p:nvSpPr>
        <p:spPr>
          <a:xfrm>
            <a:off x="251520" y="1016732"/>
            <a:ext cx="8712968" cy="547260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1" name="Flowchart: Merge 10"/>
          <p:cNvSpPr/>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2" name="Flowchart: Merge 11"/>
          <p:cNvSpPr/>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Flowchart: Merge 12"/>
          <p:cNvSpPr/>
          <p:nvPr/>
        </p:nvSpPr>
        <p:spPr>
          <a:xfrm rot="16200000">
            <a:off x="597844" y="272658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7013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3363" y="979384"/>
            <a:ext cx="4487129" cy="3073813"/>
          </a:xfrm>
          <a:prstGeom prst="rect">
            <a:avLst/>
          </a:prstGeom>
          <a:ln>
            <a:solidFill>
              <a:schemeClr val="accent1"/>
            </a:solidFill>
          </a:ln>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2334" y="4125672"/>
            <a:ext cx="4395890" cy="2732328"/>
          </a:xfrm>
          <a:prstGeom prst="rect">
            <a:avLst/>
          </a:prstGeom>
          <a:ln>
            <a:solidFill>
              <a:schemeClr val="accent1"/>
            </a:solidFill>
          </a:ln>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874" y="979823"/>
            <a:ext cx="4194969" cy="3072936"/>
          </a:xfrm>
          <a:prstGeom prst="rect">
            <a:avLst/>
          </a:prstGeom>
          <a:ln>
            <a:solidFill>
              <a:schemeClr val="accent1"/>
            </a:solidFill>
          </a:ln>
        </p:spPr>
      </p:pic>
      <p:sp>
        <p:nvSpPr>
          <p:cNvPr id="4" name="Title 3"/>
          <p:cNvSpPr>
            <a:spLocks noGrp="1"/>
          </p:cNvSpPr>
          <p:nvPr>
            <p:ph type="title"/>
          </p:nvPr>
        </p:nvSpPr>
        <p:spPr>
          <a:xfrm>
            <a:off x="399159" y="138062"/>
            <a:ext cx="5576997" cy="698650"/>
          </a:xfrm>
        </p:spPr>
        <p:txBody>
          <a:bodyPr/>
          <a:lstStyle/>
          <a:p>
            <a:r>
              <a:rPr lang="en-CA" dirty="0" smtClean="0"/>
              <a:t>Target State Architecture - </a:t>
            </a:r>
            <a:r>
              <a:rPr lang="en-CA" b="1" dirty="0" smtClean="0"/>
              <a:t>DIAGRAM</a:t>
            </a:r>
            <a:endParaRPr lang="en-US" b="1" dirty="0"/>
          </a:p>
        </p:txBody>
      </p:sp>
      <p:sp>
        <p:nvSpPr>
          <p:cNvPr id="2" name="Slide Number Placeholder 1"/>
          <p:cNvSpPr>
            <a:spLocks noGrp="1"/>
          </p:cNvSpPr>
          <p:nvPr>
            <p:ph type="sldNum" sz="quarter" idx="12"/>
          </p:nvPr>
        </p:nvSpPr>
        <p:spPr/>
        <p:txBody>
          <a:bodyPr/>
          <a:lstStyle/>
          <a:p>
            <a:fld id="{32D4B517-E49B-41B6-9DBC-23634E0F1CDC}" type="slidenum">
              <a:rPr lang="en-CA" smtClean="0"/>
              <a:t>4</a:t>
            </a:fld>
            <a:endParaRPr lang="en-CA"/>
          </a:p>
        </p:txBody>
      </p:sp>
      <p:grpSp>
        <p:nvGrpSpPr>
          <p:cNvPr id="5" name="Group 4"/>
          <p:cNvGrpSpPr/>
          <p:nvPr/>
        </p:nvGrpSpPr>
        <p:grpSpPr>
          <a:xfrm>
            <a:off x="6904735" y="4483901"/>
            <a:ext cx="1861803" cy="1841404"/>
            <a:chOff x="9347725" y="574305"/>
            <a:chExt cx="1861803" cy="2139966"/>
          </a:xfrm>
        </p:grpSpPr>
        <p:grpSp>
          <p:nvGrpSpPr>
            <p:cNvPr id="6" name="Group 5"/>
            <p:cNvGrpSpPr/>
            <p:nvPr/>
          </p:nvGrpSpPr>
          <p:grpSpPr>
            <a:xfrm>
              <a:off x="9347725" y="709978"/>
              <a:ext cx="1861803" cy="2004293"/>
              <a:chOff x="3360738" y="1493838"/>
              <a:chExt cx="2544762" cy="2739520"/>
            </a:xfrm>
          </p:grpSpPr>
          <p:pic>
            <p:nvPicPr>
              <p:cNvPr id="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25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i="1" dirty="0">
                    <a:solidFill>
                      <a:schemeClr val="bg2">
                        <a:lumMod val="50000"/>
                      </a:schemeClr>
                    </a:solidFill>
                    <a:latin typeface="Comic Sans MS" panose="030F0702030302020204" pitchFamily="66" charset="0"/>
                  </a:rPr>
                  <a:t>Identify what aspect of the future state that THIS project is </a:t>
                </a:r>
                <a:r>
                  <a:rPr lang="en-CA" sz="1200" i="1" dirty="0" smtClean="0">
                    <a:solidFill>
                      <a:schemeClr val="bg2">
                        <a:lumMod val="50000"/>
                      </a:schemeClr>
                    </a:solidFill>
                    <a:latin typeface="Comic Sans MS" panose="030F0702030302020204" pitchFamily="66" charset="0"/>
                  </a:rPr>
                  <a:t>addressing</a:t>
                </a:r>
              </a:p>
              <a:p>
                <a:endParaRPr lang="en-US" sz="1200" i="1" dirty="0" smtClean="0">
                  <a:solidFill>
                    <a:schemeClr val="bg2">
                      <a:lumMod val="50000"/>
                    </a:schemeClr>
                  </a:solidFill>
                  <a:latin typeface="Comic Sans MS" panose="030F0702030302020204" pitchFamily="66" charset="0"/>
                </a:endParaRPr>
              </a:p>
              <a:p>
                <a:r>
                  <a:rPr lang="en-US" sz="1200" i="1" dirty="0" smtClean="0">
                    <a:solidFill>
                      <a:schemeClr val="bg2">
                        <a:lumMod val="50000"/>
                      </a:schemeClr>
                    </a:solidFill>
                    <a:latin typeface="Comic Sans MS" panose="030F0702030302020204" pitchFamily="66" charset="0"/>
                  </a:rPr>
                  <a:t>Here are 3 examples from past GCEARB presentations.</a:t>
                </a:r>
                <a:endParaRPr lang="en-CA" sz="1200" i="1" dirty="0">
                  <a:solidFill>
                    <a:schemeClr val="bg2">
                      <a:lumMod val="50000"/>
                    </a:schemeClr>
                  </a:solidFill>
                  <a:latin typeface="Comic Sans MS" panose="030F0702030302020204" pitchFamily="66" charset="0"/>
                </a:endParaRPr>
              </a:p>
            </p:txBody>
          </p:sp>
        </p:grpSp>
        <p:sp>
          <p:nvSpPr>
            <p:cNvPr id="7" name="Freeform 6"/>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
        <p:nvSpPr>
          <p:cNvPr id="12" name="Freeform 11"/>
          <p:cNvSpPr>
            <a:spLocks noEditPoints="1"/>
          </p:cNvSpPr>
          <p:nvPr/>
        </p:nvSpPr>
        <p:spPr bwMode="auto">
          <a:xfrm>
            <a:off x="2410598"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i="1" dirty="0" smtClean="0">
                <a:solidFill>
                  <a:srgbClr val="800000"/>
                </a:solidFill>
              </a:rPr>
              <a:t>EXAMPLE  1…</a:t>
            </a:r>
            <a:endParaRPr lang="en-CA" sz="1000" b="1" i="1" dirty="0">
              <a:solidFill>
                <a:srgbClr val="800000"/>
              </a:solidFill>
            </a:endParaRPr>
          </a:p>
        </p:txBody>
      </p:sp>
      <p:sp>
        <p:nvSpPr>
          <p:cNvPr id="13" name="Freeform 12"/>
          <p:cNvSpPr>
            <a:spLocks noEditPoints="1"/>
          </p:cNvSpPr>
          <p:nvPr/>
        </p:nvSpPr>
        <p:spPr bwMode="auto">
          <a:xfrm>
            <a:off x="7088701"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i="1" dirty="0" smtClean="0">
                <a:solidFill>
                  <a:srgbClr val="800000"/>
                </a:solidFill>
              </a:rPr>
              <a:t>EXAMPLE  2…</a:t>
            </a:r>
            <a:endParaRPr lang="en-CA" sz="1000" b="1" i="1" dirty="0">
              <a:solidFill>
                <a:srgbClr val="800000"/>
              </a:solidFill>
            </a:endParaRPr>
          </a:p>
        </p:txBody>
      </p:sp>
      <p:sp>
        <p:nvSpPr>
          <p:cNvPr id="14" name="Freeform 13"/>
          <p:cNvSpPr>
            <a:spLocks noEditPoints="1"/>
          </p:cNvSpPr>
          <p:nvPr/>
        </p:nvSpPr>
        <p:spPr bwMode="auto">
          <a:xfrm>
            <a:off x="4611256" y="4195869"/>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000" b="1" i="1" dirty="0" smtClean="0">
                <a:solidFill>
                  <a:srgbClr val="800000"/>
                </a:solidFill>
              </a:rPr>
              <a:t>EXAMPLE  3…</a:t>
            </a:r>
            <a:endParaRPr lang="en-CA" sz="1000" b="1" i="1" dirty="0">
              <a:solidFill>
                <a:srgbClr val="800000"/>
              </a:solidFill>
            </a:endParaRPr>
          </a:p>
        </p:txBody>
      </p:sp>
    </p:spTree>
    <p:extLst>
      <p:ext uri="{BB962C8B-B14F-4D97-AF65-F5344CB8AC3E}">
        <p14:creationId xmlns:p14="http://schemas.microsoft.com/office/powerpoint/2010/main" val="1683150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31540" y="152636"/>
            <a:ext cx="5432982" cy="659751"/>
          </a:xfrm>
        </p:spPr>
        <p:txBody>
          <a:bodyPr/>
          <a:lstStyle/>
          <a:p>
            <a:r>
              <a:rPr lang="en-CA" dirty="0" smtClean="0"/>
              <a:t>Request - Detailed Information</a:t>
            </a:r>
            <a:endParaRPr lang="en-CA" dirty="0"/>
          </a:p>
        </p:txBody>
      </p:sp>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5</a:t>
            </a:fld>
            <a:endParaRPr lang="en-CA"/>
          </a:p>
        </p:txBody>
      </p:sp>
      <p:sp>
        <p:nvSpPr>
          <p:cNvPr id="7" name="TextBox 6"/>
          <p:cNvSpPr txBox="1"/>
          <p:nvPr/>
        </p:nvSpPr>
        <p:spPr>
          <a:xfrm>
            <a:off x="368354" y="1680490"/>
            <a:ext cx="8460940" cy="1169551"/>
          </a:xfrm>
          <a:prstGeom prst="rect">
            <a:avLst/>
          </a:prstGeom>
          <a:noFill/>
        </p:spPr>
        <p:txBody>
          <a:bodyPr wrap="square" rtlCol="0">
            <a:spAutoFit/>
          </a:bodyPr>
          <a:lstStyle/>
          <a:p>
            <a:pPr marL="285750" indent="-285750">
              <a:buClr>
                <a:prstClr val="black">
                  <a:lumMod val="65000"/>
                  <a:lumOff val="35000"/>
                </a:prstClr>
              </a:buClr>
              <a:buFont typeface="Wingdings" pitchFamily="2" charset="2"/>
              <a:buChar char="§"/>
            </a:pPr>
            <a:r>
              <a:rPr lang="en-US" sz="1400" i="1" dirty="0">
                <a:solidFill>
                  <a:schemeClr val="tx2"/>
                </a:solidFill>
              </a:rPr>
              <a:t>(Briefly objectives, outcomes and results sought as part of the benefit realization for this investment </a:t>
            </a:r>
            <a:r>
              <a:rPr lang="en-US" sz="1400" i="1" dirty="0" smtClean="0">
                <a:solidFill>
                  <a:schemeClr val="tx2"/>
                </a:solidFill>
              </a:rPr>
              <a:t>)</a:t>
            </a:r>
          </a:p>
          <a:p>
            <a:pPr>
              <a:buClr>
                <a:prstClr val="black">
                  <a:lumMod val="65000"/>
                  <a:lumOff val="35000"/>
                </a:prstClr>
              </a:buClr>
            </a:pPr>
            <a:endParaRPr lang="en-US" sz="1400" i="1" dirty="0">
              <a:solidFill>
                <a:schemeClr val="tx2"/>
              </a:solidFill>
            </a:endParaRPr>
          </a:p>
          <a:p>
            <a:pPr marL="285750" indent="-285750">
              <a:buClr>
                <a:prstClr val="black">
                  <a:lumMod val="65000"/>
                  <a:lumOff val="35000"/>
                </a:prstClr>
              </a:buClr>
              <a:buFont typeface="Wingdings" pitchFamily="2" charset="2"/>
              <a:buChar char="§"/>
            </a:pPr>
            <a:r>
              <a:rPr lang="en-US" sz="1400" i="1" dirty="0">
                <a:solidFill>
                  <a:schemeClr val="tx2"/>
                </a:solidFill>
              </a:rPr>
              <a:t>As the Investment funding gets spent, what changes and how those changes fixes the stated problems? </a:t>
            </a:r>
            <a:r>
              <a:rPr lang="en-US" sz="1400" i="1" dirty="0" err="1">
                <a:solidFill>
                  <a:schemeClr val="tx2"/>
                </a:solidFill>
              </a:rPr>
              <a:t>E.g</a:t>
            </a:r>
            <a:r>
              <a:rPr lang="en-US" sz="1400" i="1" dirty="0">
                <a:solidFill>
                  <a:schemeClr val="tx2"/>
                </a:solidFill>
              </a:rPr>
              <a:t>: Process, Software functionality, new software, less paper (describe what forms, how many will disappear, more secure access, easier access, increase self-service etc.</a:t>
            </a:r>
          </a:p>
        </p:txBody>
      </p:sp>
      <p:sp>
        <p:nvSpPr>
          <p:cNvPr id="9" name="Rectangle 8"/>
          <p:cNvSpPr/>
          <p:nvPr/>
        </p:nvSpPr>
        <p:spPr>
          <a:xfrm>
            <a:off x="251520" y="1484784"/>
            <a:ext cx="8712968" cy="205222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23" name="Rectangle 22"/>
          <p:cNvSpPr/>
          <p:nvPr/>
        </p:nvSpPr>
        <p:spPr>
          <a:xfrm>
            <a:off x="268677" y="1043001"/>
            <a:ext cx="8455768" cy="369332"/>
          </a:xfrm>
          <a:prstGeom prst="rect">
            <a:avLst/>
          </a:prstGeom>
        </p:spPr>
        <p:txBody>
          <a:bodyPr wrap="square">
            <a:spAutoFit/>
          </a:bodyPr>
          <a:lstStyle/>
          <a:p>
            <a:r>
              <a:rPr lang="en-CA" b="1" dirty="0" smtClean="0">
                <a:latin typeface="Calibri" panose="020F0502020204030204" pitchFamily="34" charset="0"/>
                <a:ea typeface="Calibri" panose="020F0502020204030204" pitchFamily="34" charset="0"/>
              </a:rPr>
              <a:t>Anticipated Benefits / Outcomes</a:t>
            </a:r>
            <a:endParaRPr lang="en-US" b="1" dirty="0"/>
          </a:p>
        </p:txBody>
      </p:sp>
      <p:sp>
        <p:nvSpPr>
          <p:cNvPr id="12" name="Flowchart: Merge 11"/>
          <p:cNvSpPr/>
          <p:nvPr/>
        </p:nvSpPr>
        <p:spPr>
          <a:xfrm rot="16200000">
            <a:off x="452112" y="1786532"/>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Flowchart: Merge 12"/>
          <p:cNvSpPr/>
          <p:nvPr/>
        </p:nvSpPr>
        <p:spPr>
          <a:xfrm rot="16200000">
            <a:off x="452112" y="221858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Rectangle 13"/>
          <p:cNvSpPr/>
          <p:nvPr>
            <p:custDataLst>
              <p:tags r:id="rId1"/>
            </p:custDataLst>
          </p:nvPr>
        </p:nvSpPr>
        <p:spPr>
          <a:xfrm>
            <a:off x="333788" y="4485474"/>
            <a:ext cx="8630700" cy="77830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a:solidFill>
                <a:schemeClr val="tx1">
                  <a:lumMod val="65000"/>
                  <a:lumOff val="35000"/>
                </a:schemeClr>
              </a:solidFill>
            </a:endParaRPr>
          </a:p>
        </p:txBody>
      </p:sp>
      <p:sp>
        <p:nvSpPr>
          <p:cNvPr id="15" name="Rectangle 14"/>
          <p:cNvSpPr/>
          <p:nvPr/>
        </p:nvSpPr>
        <p:spPr>
          <a:xfrm>
            <a:off x="333789" y="4550579"/>
            <a:ext cx="8413798" cy="523220"/>
          </a:xfrm>
          <a:prstGeom prst="rect">
            <a:avLst/>
          </a:prstGeom>
        </p:spPr>
        <p:txBody>
          <a:bodyPr wrap="square">
            <a:spAutoFit/>
          </a:bodyPr>
          <a:lstStyle/>
          <a:p>
            <a:pPr marL="285750" indent="-285750">
              <a:buClr>
                <a:prstClr val="black">
                  <a:lumMod val="65000"/>
                  <a:lumOff val="35000"/>
                </a:prstClr>
              </a:buClr>
              <a:buFont typeface="Wingdings" pitchFamily="2" charset="2"/>
              <a:buChar char="§"/>
            </a:pPr>
            <a:r>
              <a:rPr lang="en-US" sz="1400" i="1" dirty="0">
                <a:solidFill>
                  <a:schemeClr val="tx2"/>
                </a:solidFill>
              </a:rPr>
              <a:t>Identify the most Senior Governance body responsible for the success, and benefit realization, for this Investment/Project/Solution </a:t>
            </a:r>
          </a:p>
        </p:txBody>
      </p:sp>
      <p:sp>
        <p:nvSpPr>
          <p:cNvPr id="16" name="Rectangle 15"/>
          <p:cNvSpPr/>
          <p:nvPr>
            <p:custDataLst>
              <p:tags r:id="rId2"/>
            </p:custDataLst>
          </p:nvPr>
        </p:nvSpPr>
        <p:spPr>
          <a:xfrm>
            <a:off x="333788" y="5743145"/>
            <a:ext cx="4215750"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a:solidFill>
                <a:schemeClr val="tx1">
                  <a:lumMod val="65000"/>
                  <a:lumOff val="35000"/>
                </a:schemeClr>
              </a:solidFill>
            </a:endParaRPr>
          </a:p>
        </p:txBody>
      </p:sp>
      <p:sp>
        <p:nvSpPr>
          <p:cNvPr id="17" name="Rectangle 16"/>
          <p:cNvSpPr/>
          <p:nvPr>
            <p:custDataLst>
              <p:tags r:id="rId3"/>
            </p:custDataLst>
          </p:nvPr>
        </p:nvSpPr>
        <p:spPr>
          <a:xfrm>
            <a:off x="4599294" y="5743145"/>
            <a:ext cx="4365194"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smtClean="0">
              <a:solidFill>
                <a:schemeClr val="tx1">
                  <a:lumMod val="65000"/>
                  <a:lumOff val="35000"/>
                </a:schemeClr>
              </a:solidFill>
            </a:endParaRPr>
          </a:p>
          <a:p>
            <a:pPr marL="285750" indent="-285750">
              <a:buFont typeface="Wingdings" pitchFamily="2" charset="2"/>
              <a:buChar char="§"/>
            </a:pPr>
            <a:endParaRPr lang="en-US" sz="1400" dirty="0">
              <a:solidFill>
                <a:schemeClr val="tx1">
                  <a:lumMod val="65000"/>
                  <a:lumOff val="35000"/>
                </a:schemeClr>
              </a:solidFill>
            </a:endParaRPr>
          </a:p>
        </p:txBody>
      </p:sp>
      <p:sp>
        <p:nvSpPr>
          <p:cNvPr id="18" name="Rectangle 17"/>
          <p:cNvSpPr/>
          <p:nvPr>
            <p:custDataLst>
              <p:tags r:id="rId4"/>
            </p:custDataLst>
          </p:nvPr>
        </p:nvSpPr>
        <p:spPr>
          <a:xfrm>
            <a:off x="333788" y="5532833"/>
            <a:ext cx="4215749"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Business Owner</a:t>
            </a:r>
            <a:endParaRPr lang="en-US" sz="1600" b="1" dirty="0"/>
          </a:p>
        </p:txBody>
      </p:sp>
      <p:sp>
        <p:nvSpPr>
          <p:cNvPr id="19" name="Rectangle 18"/>
          <p:cNvSpPr/>
          <p:nvPr>
            <p:custDataLst>
              <p:tags r:id="rId5"/>
            </p:custDataLst>
          </p:nvPr>
        </p:nvSpPr>
        <p:spPr>
          <a:xfrm>
            <a:off x="4599294" y="5532833"/>
            <a:ext cx="4365194"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Technical Owner</a:t>
            </a:r>
            <a:endParaRPr lang="en-US" sz="1600" b="1" dirty="0"/>
          </a:p>
        </p:txBody>
      </p:sp>
      <p:sp>
        <p:nvSpPr>
          <p:cNvPr id="20" name="Rectangle 19"/>
          <p:cNvSpPr/>
          <p:nvPr>
            <p:custDataLst>
              <p:tags r:id="rId6"/>
            </p:custDataLst>
          </p:nvPr>
        </p:nvSpPr>
        <p:spPr>
          <a:xfrm>
            <a:off x="333788" y="4226793"/>
            <a:ext cx="8630700" cy="258681"/>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Departmental Governance  Bodies</a:t>
            </a:r>
            <a:endParaRPr lang="en-US" sz="1600" b="1" dirty="0"/>
          </a:p>
        </p:txBody>
      </p:sp>
      <p:sp>
        <p:nvSpPr>
          <p:cNvPr id="21" name="Rectangle 20"/>
          <p:cNvSpPr/>
          <p:nvPr/>
        </p:nvSpPr>
        <p:spPr>
          <a:xfrm>
            <a:off x="323528" y="5763580"/>
            <a:ext cx="4130219" cy="523220"/>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en-US" sz="1400" i="1" dirty="0">
                <a:solidFill>
                  <a:schemeClr val="tx2"/>
                </a:solidFill>
              </a:rPr>
              <a:t>Identify the Business sponsor role that is championing Project</a:t>
            </a:r>
          </a:p>
        </p:txBody>
      </p:sp>
      <p:sp>
        <p:nvSpPr>
          <p:cNvPr id="22" name="Rectangle 21"/>
          <p:cNvSpPr/>
          <p:nvPr/>
        </p:nvSpPr>
        <p:spPr>
          <a:xfrm>
            <a:off x="4620225" y="5780364"/>
            <a:ext cx="4130219" cy="523220"/>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en-US" sz="1400" i="1" dirty="0">
                <a:solidFill>
                  <a:schemeClr val="tx2"/>
                </a:solidFill>
              </a:rPr>
              <a:t>Identify the </a:t>
            </a:r>
            <a:r>
              <a:rPr lang="en-US" sz="1400" i="1" dirty="0" smtClean="0">
                <a:solidFill>
                  <a:schemeClr val="tx2"/>
                </a:solidFill>
              </a:rPr>
              <a:t>Technical sponsor </a:t>
            </a:r>
            <a:r>
              <a:rPr lang="en-US" sz="1400" i="1" dirty="0">
                <a:solidFill>
                  <a:schemeClr val="tx2"/>
                </a:solidFill>
              </a:rPr>
              <a:t>role that is championing Project</a:t>
            </a:r>
          </a:p>
        </p:txBody>
      </p:sp>
      <p:sp>
        <p:nvSpPr>
          <p:cNvPr id="24" name="Flowchart: Merge 23"/>
          <p:cNvSpPr/>
          <p:nvPr/>
        </p:nvSpPr>
        <p:spPr>
          <a:xfrm rot="16200000">
            <a:off x="399591" y="465440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5" name="Flowchart: Merge 24"/>
          <p:cNvSpPr/>
          <p:nvPr/>
        </p:nvSpPr>
        <p:spPr>
          <a:xfrm rot="16200000">
            <a:off x="39959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6" name="Flowchart: Merge 25"/>
          <p:cNvSpPr/>
          <p:nvPr/>
        </p:nvSpPr>
        <p:spPr>
          <a:xfrm rot="16200000">
            <a:off x="470230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7" name="Title 3"/>
          <p:cNvSpPr txBox="1">
            <a:spLocks/>
          </p:cNvSpPr>
          <p:nvPr/>
        </p:nvSpPr>
        <p:spPr>
          <a:xfrm>
            <a:off x="371472" y="3650797"/>
            <a:ext cx="5432982" cy="570383"/>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smtClean="0"/>
              <a:t>Governance</a:t>
            </a:r>
            <a:endParaRPr lang="en-CA" dirty="0"/>
          </a:p>
        </p:txBody>
      </p:sp>
    </p:spTree>
    <p:extLst>
      <p:ext uri="{BB962C8B-B14F-4D97-AF65-F5344CB8AC3E}">
        <p14:creationId xmlns:p14="http://schemas.microsoft.com/office/powerpoint/2010/main" val="3722443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40" y="138062"/>
            <a:ext cx="5432982" cy="746727"/>
          </a:xfrm>
        </p:spPr>
        <p:txBody>
          <a:bodyPr/>
          <a:lstStyle/>
          <a:p>
            <a:r>
              <a:rPr lang="en-CA" dirty="0" smtClean="0"/>
              <a:t>Risks &amp; Mitigations</a:t>
            </a:r>
            <a:endParaRPr lang="en-CA" dirty="0"/>
          </a:p>
        </p:txBody>
      </p:sp>
      <p:graphicFrame>
        <p:nvGraphicFramePr>
          <p:cNvPr id="3" name="Table 2"/>
          <p:cNvGraphicFramePr>
            <a:graphicFrameLocks noGrp="1"/>
          </p:cNvGraphicFramePr>
          <p:nvPr>
            <p:custDataLst>
              <p:tags r:id="rId1"/>
            </p:custDataLst>
            <p:extLst>
              <p:ext uri="{D42A27DB-BD31-4B8C-83A1-F6EECF244321}">
                <p14:modId xmlns:p14="http://schemas.microsoft.com/office/powerpoint/2010/main" val="1681847306"/>
              </p:ext>
            </p:extLst>
          </p:nvPr>
        </p:nvGraphicFramePr>
        <p:xfrm>
          <a:off x="143509" y="1628801"/>
          <a:ext cx="8748971" cy="1898032"/>
        </p:xfrm>
        <a:graphic>
          <a:graphicData uri="http://schemas.openxmlformats.org/drawingml/2006/table">
            <a:tbl>
              <a:tblPr firstRow="1">
                <a:tableStyleId>{5C22544A-7EE6-4342-B048-85BDC9FD1C3A}</a:tableStyleId>
              </a:tblPr>
              <a:tblGrid>
                <a:gridCol w="216327"/>
                <a:gridCol w="3312064"/>
                <a:gridCol w="4248472"/>
                <a:gridCol w="468052"/>
                <a:gridCol w="504056"/>
              </a:tblGrid>
              <a:tr h="343552">
                <a:tc gridSpan="2">
                  <a:txBody>
                    <a:bodyPr/>
                    <a:lstStyle/>
                    <a:p>
                      <a:r>
                        <a:rPr lang="en-US" sz="1600" dirty="0" smtClean="0">
                          <a:latin typeface="+mj-lt"/>
                          <a:cs typeface="Arial" pitchFamily="34" charset="0"/>
                        </a:rPr>
                        <a:t>Risks</a:t>
                      </a:r>
                      <a:endParaRPr lang="en-US" sz="1600" dirty="0">
                        <a:latin typeface="+mj-lt"/>
                        <a:cs typeface="Arial" pitchFamily="34" charset="0"/>
                      </a:endParaRPr>
                    </a:p>
                  </a:txBody>
                  <a:tcPr>
                    <a:solidFill>
                      <a:srgbClr val="005172"/>
                    </a:solidFill>
                  </a:tcPr>
                </a:tc>
                <a:tc hMerge="1">
                  <a:txBody>
                    <a:bodyPr/>
                    <a:lstStyle/>
                    <a:p>
                      <a:endParaRPr lang="en-US" sz="1400" dirty="0">
                        <a:latin typeface="Arial" pitchFamily="34" charset="0"/>
                        <a:cs typeface="Arial" pitchFamily="34" charset="0"/>
                      </a:endParaRPr>
                    </a:p>
                  </a:txBody>
                  <a:tcPr>
                    <a:solidFill>
                      <a:srgbClr val="00517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mn-lt"/>
                          <a:ea typeface="+mn-ea"/>
                          <a:cs typeface="Arial" pitchFamily="34" charset="0"/>
                        </a:rPr>
                        <a:t>Mitigations</a:t>
                      </a:r>
                    </a:p>
                  </a:txBody>
                  <a:tcPr>
                    <a:solidFill>
                      <a:srgbClr val="005172"/>
                    </a:solidFill>
                  </a:tcPr>
                </a:tc>
                <a:tc>
                  <a:txBody>
                    <a:bodyPr/>
                    <a:lstStyle/>
                    <a:p>
                      <a:pPr algn="ctr"/>
                      <a:r>
                        <a:rPr lang="en-US" sz="800" dirty="0" smtClean="0">
                          <a:latin typeface="+mj-lt"/>
                          <a:cs typeface="Arial" pitchFamily="34" charset="0"/>
                        </a:rPr>
                        <a:t>Prob.</a:t>
                      </a:r>
                      <a:endParaRPr lang="en-US" sz="800" dirty="0">
                        <a:latin typeface="+mj-lt"/>
                        <a:cs typeface="Arial" pitchFamily="34" charset="0"/>
                      </a:endParaRPr>
                    </a:p>
                  </a:txBody>
                  <a:tcPr>
                    <a:solidFill>
                      <a:srgbClr val="005172"/>
                    </a:solidFill>
                  </a:tcPr>
                </a:tc>
                <a:tc>
                  <a:txBody>
                    <a:bodyPr/>
                    <a:lstStyle/>
                    <a:p>
                      <a:pPr algn="ctr"/>
                      <a:r>
                        <a:rPr lang="en-US" sz="800" dirty="0" smtClean="0">
                          <a:latin typeface="+mj-lt"/>
                          <a:cs typeface="Arial" pitchFamily="34" charset="0"/>
                        </a:rPr>
                        <a:t>Impact</a:t>
                      </a:r>
                      <a:endParaRPr lang="en-US" sz="800" dirty="0">
                        <a:latin typeface="+mj-lt"/>
                        <a:cs typeface="Arial" pitchFamily="34" charset="0"/>
                      </a:endParaRPr>
                    </a:p>
                  </a:txBody>
                  <a:tcPr>
                    <a:solidFill>
                      <a:srgbClr val="005172"/>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1</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chemeClr val="bg1">
                        <a:lumMod val="95000"/>
                      </a:schemeClr>
                    </a:solidFill>
                  </a:tcPr>
                </a:tc>
                <a:tc>
                  <a:txBody>
                    <a:bodyPr/>
                    <a:lstStyle/>
                    <a:p>
                      <a:pPr marL="0" indent="0">
                        <a:buClr>
                          <a:prstClr val="black">
                            <a:lumMod val="65000"/>
                            <a:lumOff val="35000"/>
                          </a:prstClr>
                        </a:buClr>
                        <a:buFont typeface="+mj-lt"/>
                        <a:buNone/>
                      </a:pPr>
                      <a:r>
                        <a:rPr lang="en-US" sz="1400" i="1" kern="1200" dirty="0" smtClean="0">
                          <a:solidFill>
                            <a:schemeClr val="tx2"/>
                          </a:solidFill>
                          <a:latin typeface="+mn-lt"/>
                          <a:ea typeface="+mn-ea"/>
                          <a:cs typeface="+mn-cs"/>
                        </a:rPr>
                        <a:t>Identify the 3 most important Risks to this Investment</a:t>
                      </a:r>
                      <a:r>
                        <a:rPr lang="en-US" sz="1400" i="1" kern="1200" baseline="0" dirty="0" smtClean="0">
                          <a:solidFill>
                            <a:schemeClr val="tx2"/>
                          </a:solidFill>
                          <a:latin typeface="+mn-lt"/>
                          <a:ea typeface="+mn-ea"/>
                          <a:cs typeface="+mn-cs"/>
                        </a:rPr>
                        <a:t> … </a:t>
                      </a:r>
                      <a:endParaRPr lang="en-US" sz="1400" i="1" kern="1200" dirty="0" smtClean="0">
                        <a:solidFill>
                          <a:schemeClr val="tx2"/>
                        </a:solidFill>
                        <a:latin typeface="+mn-lt"/>
                        <a:ea typeface="+mn-ea"/>
                        <a:cs typeface="+mn-cs"/>
                      </a:endParaRPr>
                    </a:p>
                  </a:txBody>
                  <a:tcPr>
                    <a:solidFill>
                      <a:schemeClr val="bg1">
                        <a:lumMod val="95000"/>
                      </a:schemeClr>
                    </a:solidFill>
                  </a:tcPr>
                </a:tc>
                <a:tc>
                  <a:txBody>
                    <a:bodyPr/>
                    <a:lstStyle/>
                    <a:p>
                      <a:pPr algn="ct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2</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chemeClr val="bg1">
                        <a:lumMod val="95000"/>
                      </a:schemeClr>
                    </a:solidFill>
                  </a:tcPr>
                </a:tc>
                <a:tc>
                  <a:txBody>
                    <a:bodyPr/>
                    <a:lstStyle/>
                    <a:p>
                      <a:endParaRPr lang="en-US" sz="1400" dirty="0" smtClean="0">
                        <a:solidFill>
                          <a:schemeClr val="tx1">
                            <a:lumMod val="65000"/>
                            <a:lumOff val="35000"/>
                          </a:schemeClr>
                        </a:solidFill>
                        <a:latin typeface="Arial" pitchFamily="34" charset="0"/>
                        <a:cs typeface="Arial" pitchFamily="34" charset="0"/>
                      </a:endParaRPr>
                    </a:p>
                    <a:p>
                      <a:endParaRPr lang="en-US" sz="1400" dirty="0">
                        <a:solidFill>
                          <a:schemeClr val="tx1">
                            <a:lumMod val="65000"/>
                            <a:lumOff val="35000"/>
                          </a:schemeClr>
                        </a:solidFill>
                        <a:latin typeface="Arial" pitchFamily="34" charset="0"/>
                        <a:cs typeface="Arial" pitchFamily="34" charset="0"/>
                      </a:endParaRPr>
                    </a:p>
                  </a:txBody>
                  <a:tcPr>
                    <a:solidFill>
                      <a:schemeClr val="bg1">
                        <a:lumMod val="95000"/>
                      </a:schemeClr>
                    </a:solidFill>
                  </a:tcPr>
                </a:tc>
                <a:tc>
                  <a:txBody>
                    <a:bodyPr/>
                    <a:lstStyle/>
                    <a:p>
                      <a:pPr algn="ct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3</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chemeClr val="bg1">
                        <a:lumMod val="95000"/>
                      </a:schemeClr>
                    </a:solidFill>
                  </a:tcPr>
                </a:tc>
                <a:tc>
                  <a:txBody>
                    <a:bodyPr/>
                    <a:lstStyle/>
                    <a:p>
                      <a:endParaRPr lang="en-US" sz="1400" dirty="0" smtClean="0">
                        <a:solidFill>
                          <a:schemeClr val="tx1">
                            <a:lumMod val="65000"/>
                            <a:lumOff val="35000"/>
                          </a:schemeClr>
                        </a:solidFill>
                        <a:latin typeface="Arial" pitchFamily="34" charset="0"/>
                        <a:cs typeface="Arial" pitchFamily="34" charset="0"/>
                      </a:endParaRPr>
                    </a:p>
                    <a:p>
                      <a:endParaRPr lang="en-US" sz="1400" dirty="0">
                        <a:solidFill>
                          <a:schemeClr val="tx1">
                            <a:lumMod val="65000"/>
                            <a:lumOff val="35000"/>
                          </a:schemeClr>
                        </a:solidFill>
                        <a:latin typeface="Arial" pitchFamily="34" charset="0"/>
                        <a:cs typeface="Arial" pitchFamily="34" charset="0"/>
                      </a:endParaRPr>
                    </a:p>
                  </a:txBody>
                  <a:tcPr>
                    <a:solidFill>
                      <a:schemeClr val="bg1">
                        <a:lumMod val="95000"/>
                      </a:schemeClr>
                    </a:solidFill>
                  </a:tcPr>
                </a:tc>
                <a:tc>
                  <a:txBody>
                    <a:bodyPr/>
                    <a:lstStyle/>
                    <a:p>
                      <a:pPr algn="ct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c>
                  <a:txBody>
                    <a:bodyPr/>
                    <a:lstStyle/>
                    <a:p>
                      <a:pPr algn="ctr"/>
                      <a:r>
                        <a:rPr lang="en-US" sz="800" i="1" kern="1200" dirty="0" smtClean="0">
                          <a:solidFill>
                            <a:schemeClr val="tx2"/>
                          </a:solidFill>
                          <a:latin typeface="+mn-lt"/>
                          <a:ea typeface="+mn-ea"/>
                          <a:cs typeface="+mn-cs"/>
                        </a:rPr>
                        <a:t>H/M/L</a:t>
                      </a:r>
                      <a:endParaRPr lang="en-US" sz="800" i="1" kern="1200" dirty="0">
                        <a:solidFill>
                          <a:schemeClr val="tx2"/>
                        </a:solidFill>
                        <a:latin typeface="+mn-lt"/>
                        <a:ea typeface="+mn-ea"/>
                        <a:cs typeface="+mn-cs"/>
                      </a:endParaRPr>
                    </a:p>
                  </a:txBody>
                  <a:tcPr>
                    <a:solidFill>
                      <a:schemeClr val="bg1">
                        <a:lumMod val="95000"/>
                      </a:schemeClr>
                    </a:solidFill>
                  </a:tcPr>
                </a:tc>
              </a:tr>
            </a:tbl>
          </a:graphicData>
        </a:graphic>
      </p:graphicFrame>
      <p:sp>
        <p:nvSpPr>
          <p:cNvPr id="6" name="Slide Number Placeholder 5"/>
          <p:cNvSpPr>
            <a:spLocks noGrp="1"/>
          </p:cNvSpPr>
          <p:nvPr>
            <p:ph type="sldNum" sz="quarter" idx="12"/>
          </p:nvPr>
        </p:nvSpPr>
        <p:spPr/>
        <p:txBody>
          <a:bodyPr/>
          <a:lstStyle/>
          <a:p>
            <a:fld id="{32D4B517-E49B-41B6-9DBC-23634E0F1CDC}" type="slidenum">
              <a:rPr lang="en-CA" smtClean="0"/>
              <a:pPr/>
              <a:t>6</a:t>
            </a:fld>
            <a:endParaRPr lang="en-CA" dirty="0"/>
          </a:p>
        </p:txBody>
      </p:sp>
      <p:sp>
        <p:nvSpPr>
          <p:cNvPr id="9" name="Rectangle 8"/>
          <p:cNvSpPr/>
          <p:nvPr/>
        </p:nvSpPr>
        <p:spPr>
          <a:xfrm>
            <a:off x="619124" y="1065880"/>
            <a:ext cx="21166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Project PCRA Score:   </a:t>
            </a:r>
            <a:endParaRPr lang="en-US" sz="1200" dirty="0">
              <a:solidFill>
                <a:schemeClr val="tx1"/>
              </a:solidFill>
            </a:endParaRPr>
          </a:p>
        </p:txBody>
      </p:sp>
      <p:sp>
        <p:nvSpPr>
          <p:cNvPr id="7" name="Rectangle 6"/>
          <p:cNvSpPr/>
          <p:nvPr/>
        </p:nvSpPr>
        <p:spPr>
          <a:xfrm>
            <a:off x="6012160" y="1065880"/>
            <a:ext cx="24482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Organization OPMCA Level:    </a:t>
            </a:r>
            <a:endParaRPr lang="en-US" sz="1200" dirty="0">
              <a:solidFill>
                <a:schemeClr val="tx1"/>
              </a:solidFill>
            </a:endParaRPr>
          </a:p>
        </p:txBody>
      </p:sp>
      <p:sp>
        <p:nvSpPr>
          <p:cNvPr id="5" name="Rectangle 4"/>
          <p:cNvSpPr/>
          <p:nvPr/>
        </p:nvSpPr>
        <p:spPr>
          <a:xfrm>
            <a:off x="395536" y="6494329"/>
            <a:ext cx="3261890" cy="246221"/>
          </a:xfrm>
          <a:prstGeom prst="rect">
            <a:avLst/>
          </a:prstGeom>
        </p:spPr>
        <p:txBody>
          <a:bodyPr wrap="square">
            <a:spAutoFit/>
          </a:bodyPr>
          <a:lstStyle/>
          <a:p>
            <a:pPr>
              <a:tabLst>
                <a:tab pos="514350" algn="l"/>
              </a:tabLst>
            </a:pPr>
            <a:r>
              <a:rPr lang="en-US" sz="1000" dirty="0" smtClean="0">
                <a:cs typeface="Arial" panose="020B0604020202020204" pitchFamily="34" charset="0"/>
              </a:rPr>
              <a:t>OPMCA:  	Organizational </a:t>
            </a:r>
            <a:r>
              <a:rPr lang="en-US" sz="1000" dirty="0">
                <a:cs typeface="Arial" panose="020B0604020202020204" pitchFamily="34" charset="0"/>
              </a:rPr>
              <a:t>Project Management Capacity</a:t>
            </a:r>
            <a:endParaRPr lang="en-US" sz="1000" dirty="0"/>
          </a:p>
        </p:txBody>
      </p:sp>
      <p:sp>
        <p:nvSpPr>
          <p:cNvPr id="8" name="Rectangle 7"/>
          <p:cNvSpPr/>
          <p:nvPr/>
        </p:nvSpPr>
        <p:spPr>
          <a:xfrm>
            <a:off x="395536" y="6313238"/>
            <a:ext cx="2146742" cy="246221"/>
          </a:xfrm>
          <a:prstGeom prst="rect">
            <a:avLst/>
          </a:prstGeom>
        </p:spPr>
        <p:txBody>
          <a:bodyPr wrap="none">
            <a:spAutoFit/>
          </a:bodyPr>
          <a:lstStyle/>
          <a:p>
            <a:pPr>
              <a:tabLst>
                <a:tab pos="514350" algn="l"/>
              </a:tabLst>
            </a:pPr>
            <a:r>
              <a:rPr lang="en-US" sz="1000" dirty="0" smtClean="0">
                <a:cs typeface="Arial" panose="020B0604020202020204" pitchFamily="34" charset="0"/>
              </a:rPr>
              <a:t>PCRA:  	Project </a:t>
            </a:r>
            <a:r>
              <a:rPr lang="en-US" sz="1000" dirty="0">
                <a:cs typeface="Arial" panose="020B0604020202020204" pitchFamily="34" charset="0"/>
              </a:rPr>
              <a:t>Complexity and Risk</a:t>
            </a:r>
            <a:endParaRPr lang="en-US" sz="1000" dirty="0"/>
          </a:p>
        </p:txBody>
      </p:sp>
      <p:cxnSp>
        <p:nvCxnSpPr>
          <p:cNvPr id="14" name="Straight Connector 13"/>
          <p:cNvCxnSpPr/>
          <p:nvPr/>
        </p:nvCxnSpPr>
        <p:spPr>
          <a:xfrm>
            <a:off x="479791" y="6313238"/>
            <a:ext cx="292608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828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93614428"/>
              </p:ext>
            </p:extLst>
          </p:nvPr>
        </p:nvGraphicFramePr>
        <p:xfrm>
          <a:off x="333872" y="1328292"/>
          <a:ext cx="8522604" cy="1280160"/>
        </p:xfrm>
        <a:graphic>
          <a:graphicData uri="http://schemas.openxmlformats.org/drawingml/2006/table">
            <a:tbl>
              <a:tblPr>
                <a:tableStyleId>{5C22544A-7EE6-4342-B048-85BDC9FD1C3A}</a:tableStyleId>
              </a:tblPr>
              <a:tblGrid>
                <a:gridCol w="8522604"/>
              </a:tblGrid>
              <a:tr h="355064">
                <a:tc>
                  <a:txBody>
                    <a:bodyPr/>
                    <a:lstStyle/>
                    <a:p>
                      <a:r>
                        <a:rPr lang="en-CA" baseline="0" dirty="0" smtClean="0">
                          <a:solidFill>
                            <a:schemeClr val="bg2"/>
                          </a:solidFill>
                        </a:rPr>
                        <a:t>Summary of Proposal</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tr>
              <a:tr h="370840">
                <a:tc>
                  <a:txBody>
                    <a:bodyPr/>
                    <a:lstStyle/>
                    <a:p>
                      <a:endParaRPr lang="en-CA" dirty="0" smtClean="0"/>
                    </a:p>
                    <a:p>
                      <a:endParaRPr lang="en-CA" dirty="0" smtClean="0"/>
                    </a:p>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10158143"/>
              </p:ext>
            </p:extLst>
          </p:nvPr>
        </p:nvGraphicFramePr>
        <p:xfrm>
          <a:off x="4932040" y="369438"/>
          <a:ext cx="3924435" cy="396240"/>
        </p:xfrm>
        <a:graphic>
          <a:graphicData uri="http://schemas.openxmlformats.org/drawingml/2006/table">
            <a:tbl>
              <a:tblPr>
                <a:tableStyleId>{5C22544A-7EE6-4342-B048-85BDC9FD1C3A}</a:tableStyleId>
              </a:tblPr>
              <a:tblGrid>
                <a:gridCol w="1057884"/>
                <a:gridCol w="1128602"/>
                <a:gridCol w="1128602"/>
                <a:gridCol w="609347"/>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smtClean="0">
                          <a:solidFill>
                            <a:prstClr val="black"/>
                          </a:solidFill>
                          <a:latin typeface="+mn-lt"/>
                          <a:sym typeface="Wingdings 2" panose="05020102010507070707" pitchFamily="18" charset="2"/>
                        </a:rPr>
                        <a:t> Endorsement</a:t>
                      </a:r>
                      <a:endParaRPr lang="en-CA" sz="1000" b="1" dirty="0" smtClean="0">
                        <a:solidFill>
                          <a:prstClr val="black"/>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bg1">
                              <a:lumMod val="50000"/>
                            </a:schemeClr>
                          </a:solidFill>
                          <a:latin typeface="+mn-lt"/>
                          <a:sym typeface="Wingdings 2" panose="05020102010507070707" pitchFamily="18" charset="2"/>
                        </a:rPr>
                        <a:t> Information</a:t>
                      </a:r>
                    </a:p>
                  </a:txBody>
                  <a:tcPr/>
                </a:tc>
                <a:tc>
                  <a:txBody>
                    <a:bodyPr/>
                    <a:lstStyle/>
                    <a:p>
                      <a:pPr>
                        <a:tabLst>
                          <a:tab pos="398463" algn="l"/>
                          <a:tab pos="969963" algn="l"/>
                        </a:tabLst>
                      </a:pPr>
                      <a:r>
                        <a:rPr lang="en-CA" sz="1000" b="1" kern="1200" dirty="0" smtClean="0">
                          <a:solidFill>
                            <a:schemeClr val="bg1">
                              <a:lumMod val="50000"/>
                            </a:schemeClr>
                          </a:solidFill>
                          <a:latin typeface="+mn-lt"/>
                          <a:ea typeface="+mn-ea"/>
                          <a:cs typeface="+mn-cs"/>
                        </a:rPr>
                        <a:t>PCRA:</a:t>
                      </a:r>
                    </a:p>
                    <a:p>
                      <a:pPr>
                        <a:tabLst>
                          <a:tab pos="398463" algn="l"/>
                          <a:tab pos="969963" algn="l"/>
                        </a:tabLst>
                      </a:pPr>
                      <a:r>
                        <a:rPr lang="en-CA" sz="1000" b="1" kern="1200" dirty="0" smtClean="0">
                          <a:solidFill>
                            <a:schemeClr val="bg1">
                              <a:lumMod val="50000"/>
                            </a:schemeClr>
                          </a:solidFill>
                          <a:latin typeface="+mn-lt"/>
                          <a:ea typeface="+mn-ea"/>
                          <a:cs typeface="+mn-cs"/>
                        </a:rPr>
                        <a:t>OPMCA:</a:t>
                      </a:r>
                      <a:r>
                        <a:rPr lang="en-CA" sz="1000" b="1" kern="1200" baseline="0" dirty="0" smtClean="0">
                          <a:solidFill>
                            <a:schemeClr val="bg1">
                              <a:lumMod val="50000"/>
                            </a:schemeClr>
                          </a:solidFill>
                          <a:latin typeface="+mn-lt"/>
                          <a:ea typeface="+mn-ea"/>
                          <a:cs typeface="+mn-cs"/>
                        </a:rPr>
                        <a:t> </a:t>
                      </a:r>
                      <a:endParaRPr lang="en-CA" sz="1000" b="1" kern="1200" dirty="0" smtClean="0">
                        <a:solidFill>
                          <a:schemeClr val="bg1">
                            <a:lumMod val="50000"/>
                          </a:schemeClr>
                        </a:solidFill>
                        <a:latin typeface="+mn-lt"/>
                        <a:ea typeface="+mn-ea"/>
                        <a:cs typeface="+mn-cs"/>
                      </a:endParaRPr>
                    </a:p>
                  </a:txBody>
                  <a:tcPr/>
                </a:tc>
                <a:tc>
                  <a:txBody>
                    <a:bodyPr/>
                    <a:lstStyle/>
                    <a:p>
                      <a:pPr>
                        <a:tabLst>
                          <a:tab pos="398463" algn="l"/>
                          <a:tab pos="969963" algn="l"/>
                        </a:tabLst>
                      </a:pPr>
                      <a:r>
                        <a:rPr lang="en-CA" sz="1000" b="1" kern="1200" dirty="0" smtClean="0">
                          <a:solidFill>
                            <a:schemeClr val="bg1">
                              <a:lumMod val="50000"/>
                            </a:schemeClr>
                          </a:solidFill>
                          <a:latin typeface="+mn-lt"/>
                          <a:ea typeface="+mn-ea"/>
                          <a:cs typeface="+mn-cs"/>
                        </a:rPr>
                        <a:t>One time:</a:t>
                      </a:r>
                      <a:r>
                        <a:rPr lang="en-CA" sz="1000" b="1" kern="1200" baseline="0" dirty="0" smtClean="0">
                          <a:solidFill>
                            <a:schemeClr val="bg1">
                              <a:lumMod val="50000"/>
                            </a:schemeClr>
                          </a:solidFill>
                          <a:latin typeface="+mn-lt"/>
                          <a:ea typeface="+mn-ea"/>
                          <a:cs typeface="+mn-cs"/>
                        </a:rPr>
                        <a:t> </a:t>
                      </a:r>
                      <a:r>
                        <a:rPr lang="en-CA" sz="1000" b="1" kern="1200" dirty="0" smtClean="0">
                          <a:solidFill>
                            <a:schemeClr val="bg1">
                              <a:lumMod val="50000"/>
                            </a:schemeClr>
                          </a:solidFill>
                          <a:latin typeface="+mn-lt"/>
                          <a:ea typeface="+mn-ea"/>
                          <a:cs typeface="+mn-cs"/>
                        </a:rPr>
                        <a:t>$</a:t>
                      </a:r>
                    </a:p>
                    <a:p>
                      <a:pPr>
                        <a:tabLst>
                          <a:tab pos="398463" algn="l"/>
                          <a:tab pos="969963" algn="l"/>
                        </a:tabLst>
                      </a:pPr>
                      <a:r>
                        <a:rPr lang="en-CA" sz="1000" b="1" kern="1200" dirty="0" smtClean="0">
                          <a:solidFill>
                            <a:schemeClr val="bg1">
                              <a:lumMod val="50000"/>
                            </a:schemeClr>
                          </a:solidFill>
                          <a:latin typeface="+mn-lt"/>
                          <a:ea typeface="+mn-ea"/>
                          <a:cs typeface="+mn-cs"/>
                        </a:rPr>
                        <a:t>On going: $</a:t>
                      </a:r>
                    </a:p>
                  </a:txBody>
                  <a:tcPr/>
                </a:tc>
                <a:tc>
                  <a:txBody>
                    <a:bodyPr/>
                    <a:lstStyle/>
                    <a:p>
                      <a:pPr>
                        <a:tabLst>
                          <a:tab pos="398463" algn="l"/>
                          <a:tab pos="969963" algn="l"/>
                        </a:tabLst>
                      </a:pPr>
                      <a:r>
                        <a:rPr lang="en-CA" sz="1000" b="1" kern="1200" dirty="0" smtClean="0">
                          <a:solidFill>
                            <a:schemeClr val="bg1">
                              <a:lumMod val="50000"/>
                            </a:schemeClr>
                          </a:solidFill>
                          <a:latin typeface="+mn-lt"/>
                          <a:ea typeface="+mn-ea"/>
                          <a:cs typeface="+mn-cs"/>
                        </a:rPr>
                        <a:t>Overall:</a:t>
                      </a:r>
                    </a:p>
                  </a:txBody>
                  <a:tcPr/>
                </a:tc>
              </a:tr>
            </a:tbl>
          </a:graphicData>
        </a:graphic>
      </p:graphicFrame>
      <p:grpSp>
        <p:nvGrpSpPr>
          <p:cNvPr id="10" name="Group 9"/>
          <p:cNvGrpSpPr/>
          <p:nvPr/>
        </p:nvGrpSpPr>
        <p:grpSpPr>
          <a:xfrm>
            <a:off x="35496" y="6491461"/>
            <a:ext cx="1668073" cy="366539"/>
            <a:chOff x="1113081" y="6387715"/>
            <a:chExt cx="1668073" cy="461665"/>
          </a:xfrm>
        </p:grpSpPr>
        <p:sp>
          <p:nvSpPr>
            <p:cNvPr id="11" name="Rectangle 10"/>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TextBox 11"/>
            <p:cNvSpPr txBox="1"/>
            <p:nvPr/>
          </p:nvSpPr>
          <p:spPr>
            <a:xfrm>
              <a:off x="1113081" y="6387715"/>
              <a:ext cx="1207382" cy="215444"/>
            </a:xfrm>
            <a:prstGeom prst="rect">
              <a:avLst/>
            </a:prstGeom>
            <a:noFill/>
          </p:spPr>
          <p:txBody>
            <a:bodyPr wrap="none" rtlCol="0">
              <a:spAutoFit/>
            </a:bodyPr>
            <a:lstStyle/>
            <a:p>
              <a:r>
                <a:rPr lang="en-CA" sz="800" dirty="0" smtClean="0">
                  <a:solidFill>
                    <a:prstClr val="black"/>
                  </a:solidFill>
                  <a:latin typeface="Calibri"/>
                </a:rPr>
                <a:t>Architectural Alignment:</a:t>
              </a:r>
              <a:endParaRPr lang="en-US" sz="800" dirty="0">
                <a:solidFill>
                  <a:prstClr val="black"/>
                </a:solidFill>
                <a:latin typeface="Calibri"/>
              </a:endParaRPr>
            </a:p>
          </p:txBody>
        </p:sp>
        <p:sp>
          <p:nvSpPr>
            <p:cNvPr id="13" name="TextBox 12"/>
            <p:cNvSpPr txBox="1"/>
            <p:nvPr/>
          </p:nvSpPr>
          <p:spPr>
            <a:xfrm>
              <a:off x="1261278" y="6581258"/>
              <a:ext cx="380232" cy="215444"/>
            </a:xfrm>
            <a:prstGeom prst="rect">
              <a:avLst/>
            </a:prstGeom>
            <a:noFill/>
          </p:spPr>
          <p:txBody>
            <a:bodyPr wrap="none" rtlCol="0">
              <a:spAutoFit/>
            </a:bodyPr>
            <a:lstStyle/>
            <a:p>
              <a:r>
                <a:rPr lang="en-CA" sz="800" dirty="0" smtClean="0">
                  <a:solidFill>
                    <a:prstClr val="black"/>
                  </a:solidFill>
                  <a:latin typeface="Calibri"/>
                </a:rPr>
                <a:t>Fully</a:t>
              </a:r>
              <a:endParaRPr lang="en-US" sz="800" dirty="0">
                <a:solidFill>
                  <a:prstClr val="black"/>
                </a:solidFill>
                <a:latin typeface="Calibri"/>
              </a:endParaRPr>
            </a:p>
          </p:txBody>
        </p:sp>
        <p:sp>
          <p:nvSpPr>
            <p:cNvPr id="14" name="TextBox 13"/>
            <p:cNvSpPr txBox="1"/>
            <p:nvPr/>
          </p:nvSpPr>
          <p:spPr>
            <a:xfrm>
              <a:off x="1776544" y="6581258"/>
              <a:ext cx="524503" cy="215444"/>
            </a:xfrm>
            <a:prstGeom prst="rect">
              <a:avLst/>
            </a:prstGeom>
            <a:noFill/>
          </p:spPr>
          <p:txBody>
            <a:bodyPr wrap="none" rtlCol="0">
              <a:spAutoFit/>
            </a:bodyPr>
            <a:lstStyle/>
            <a:p>
              <a:r>
                <a:rPr lang="en-CA" sz="800" dirty="0" smtClean="0">
                  <a:solidFill>
                    <a:prstClr val="black"/>
                  </a:solidFill>
                  <a:latin typeface="Calibri"/>
                </a:rPr>
                <a:t>Partially</a:t>
              </a:r>
              <a:endParaRPr lang="en-US" sz="800" dirty="0">
                <a:solidFill>
                  <a:prstClr val="black"/>
                </a:solidFill>
                <a:latin typeface="Calibri"/>
              </a:endParaRPr>
            </a:p>
          </p:txBody>
        </p:sp>
        <p:sp>
          <p:nvSpPr>
            <p:cNvPr id="15" name="TextBox 14"/>
            <p:cNvSpPr txBox="1"/>
            <p:nvPr/>
          </p:nvSpPr>
          <p:spPr>
            <a:xfrm>
              <a:off x="2442600" y="6581258"/>
              <a:ext cx="338554" cy="215444"/>
            </a:xfrm>
            <a:prstGeom prst="rect">
              <a:avLst/>
            </a:prstGeom>
            <a:noFill/>
          </p:spPr>
          <p:txBody>
            <a:bodyPr wrap="none" rtlCol="0">
              <a:spAutoFit/>
            </a:bodyPr>
            <a:lstStyle/>
            <a:p>
              <a:r>
                <a:rPr lang="en-CA" sz="800" dirty="0" smtClean="0">
                  <a:solidFill>
                    <a:prstClr val="black"/>
                  </a:solidFill>
                  <a:latin typeface="Calibri"/>
                </a:rPr>
                <a:t>Not</a:t>
              </a:r>
              <a:endParaRPr lang="en-US" sz="800" dirty="0">
                <a:solidFill>
                  <a:prstClr val="black"/>
                </a:solidFill>
                <a:latin typeface="Calibri"/>
              </a:endParaRPr>
            </a:p>
          </p:txBody>
        </p:sp>
        <p:sp>
          <p:nvSpPr>
            <p:cNvPr id="16" name="Rectangle 15"/>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Isosceles Triangle 16"/>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9" name="Isosceles Triangle 18"/>
          <p:cNvSpPr/>
          <p:nvPr/>
        </p:nvSpPr>
        <p:spPr>
          <a:xfrm>
            <a:off x="8496436" y="559893"/>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2"/>
          <p:cNvSpPr txBox="1">
            <a:spLocks/>
          </p:cNvSpPr>
          <p:nvPr/>
        </p:nvSpPr>
        <p:spPr bwMode="auto">
          <a:xfrm>
            <a:off x="429729" y="232968"/>
            <a:ext cx="2187498" cy="43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marL="457200" indent="-457200" algn="l" rtl="0" eaLnBrk="0" fontAlgn="base" hangingPunct="0">
              <a:spcBef>
                <a:spcPct val="0"/>
              </a:spcBef>
              <a:spcAft>
                <a:spcPct val="0"/>
              </a:spcAft>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vl2pPr algn="l" rtl="0" eaLnBrk="0" fontAlgn="base" hangingPunct="0">
              <a:spcBef>
                <a:spcPct val="0"/>
              </a:spcBef>
              <a:spcAft>
                <a:spcPct val="0"/>
              </a:spcAft>
              <a:defRPr sz="4400">
                <a:solidFill>
                  <a:schemeClr val="tx1"/>
                </a:solidFill>
                <a:latin typeface="Calibri" panose="020F0502020204030204" pitchFamily="34" charset="0"/>
              </a:defRPr>
            </a:lvl2pPr>
            <a:lvl3pPr algn="l" rtl="0" eaLnBrk="0" fontAlgn="base" hangingPunct="0">
              <a:spcBef>
                <a:spcPct val="0"/>
              </a:spcBef>
              <a:spcAft>
                <a:spcPct val="0"/>
              </a:spcAft>
              <a:defRPr sz="4400">
                <a:solidFill>
                  <a:schemeClr val="tx1"/>
                </a:solidFill>
                <a:latin typeface="Calibri" panose="020F0502020204030204" pitchFamily="34" charset="0"/>
              </a:defRPr>
            </a:lvl3pPr>
            <a:lvl4pPr algn="l" rtl="0" eaLnBrk="0" fontAlgn="base" hangingPunct="0">
              <a:spcBef>
                <a:spcPct val="0"/>
              </a:spcBef>
              <a:spcAft>
                <a:spcPct val="0"/>
              </a:spcAft>
              <a:defRPr sz="4400">
                <a:solidFill>
                  <a:schemeClr val="tx1"/>
                </a:solidFill>
                <a:latin typeface="Calibri" panose="020F0502020204030204" pitchFamily="34" charset="0"/>
              </a:defRPr>
            </a:lvl4pPr>
            <a:lvl5pPr algn="l" rtl="0" eaLnBrk="0" fontAlgn="base" hangingPunct="0">
              <a:spcBef>
                <a:spcPct val="0"/>
              </a:spcBef>
              <a:spcAft>
                <a:spcPct val="0"/>
              </a:spcAft>
              <a:defRPr sz="4400">
                <a:solidFill>
                  <a:schemeClr val="tx1"/>
                </a:solidFill>
                <a:latin typeface="Calibri" panose="020F0502020204030204" pitchFamily="34" charset="0"/>
              </a:defRPr>
            </a:lvl5pPr>
            <a:lvl6pPr marL="457200" algn="l" rtl="0" fontAlgn="base">
              <a:spcBef>
                <a:spcPct val="0"/>
              </a:spcBef>
              <a:spcAft>
                <a:spcPct val="0"/>
              </a:spcAft>
              <a:defRPr sz="4400">
                <a:solidFill>
                  <a:schemeClr val="tx1"/>
                </a:solidFill>
                <a:latin typeface="Calibri" panose="020F0502020204030204" pitchFamily="34" charset="0"/>
              </a:defRPr>
            </a:lvl6pPr>
            <a:lvl7pPr marL="914400" algn="l" rtl="0" fontAlgn="base">
              <a:spcBef>
                <a:spcPct val="0"/>
              </a:spcBef>
              <a:spcAft>
                <a:spcPct val="0"/>
              </a:spcAft>
              <a:defRPr sz="4400">
                <a:solidFill>
                  <a:schemeClr val="tx1"/>
                </a:solidFill>
                <a:latin typeface="Calibri" panose="020F0502020204030204" pitchFamily="34" charset="0"/>
              </a:defRPr>
            </a:lvl7pPr>
            <a:lvl8pPr marL="1371600" algn="l" rtl="0" fontAlgn="base">
              <a:spcBef>
                <a:spcPct val="0"/>
              </a:spcBef>
              <a:spcAft>
                <a:spcPct val="0"/>
              </a:spcAft>
              <a:defRPr sz="4400">
                <a:solidFill>
                  <a:schemeClr val="tx1"/>
                </a:solidFill>
                <a:latin typeface="Calibri" panose="020F0502020204030204" pitchFamily="34" charset="0"/>
              </a:defRPr>
            </a:lvl8pPr>
            <a:lvl9pPr marL="1828800" algn="l" rtl="0" fontAlgn="base">
              <a:spcBef>
                <a:spcPct val="0"/>
              </a:spcBef>
              <a:spcAft>
                <a:spcPct val="0"/>
              </a:spcAft>
              <a:defRPr sz="4400">
                <a:solidFill>
                  <a:schemeClr val="tx1"/>
                </a:solidFill>
                <a:latin typeface="Calibri" panose="020F0502020204030204" pitchFamily="34" charset="0"/>
              </a:defRPr>
            </a:lvl9pPr>
          </a:lstStyle>
          <a:p>
            <a:pPr marL="0" indent="0"/>
            <a:r>
              <a:rPr lang="en-CA" sz="2000" b="1" dirty="0" smtClean="0"/>
              <a:t>Executive Summary </a:t>
            </a:r>
            <a:endParaRPr lang="en-CA" sz="2000" b="1" dirty="0"/>
          </a:p>
        </p:txBody>
      </p:sp>
      <p:graphicFrame>
        <p:nvGraphicFramePr>
          <p:cNvPr id="3" name="Table 2"/>
          <p:cNvGraphicFramePr>
            <a:graphicFrameLocks noGrp="1"/>
          </p:cNvGraphicFramePr>
          <p:nvPr>
            <p:extLst>
              <p:ext uri="{D42A27DB-BD31-4B8C-83A1-F6EECF244321}">
                <p14:modId xmlns:p14="http://schemas.microsoft.com/office/powerpoint/2010/main" val="3005176220"/>
              </p:ext>
            </p:extLst>
          </p:nvPr>
        </p:nvGraphicFramePr>
        <p:xfrm>
          <a:off x="333872" y="5339484"/>
          <a:ext cx="8522604" cy="1005840"/>
        </p:xfrm>
        <a:graphic>
          <a:graphicData uri="http://schemas.openxmlformats.org/drawingml/2006/table">
            <a:tbl>
              <a:tblPr>
                <a:tableStyleId>{5C22544A-7EE6-4342-B048-85BDC9FD1C3A}</a:tableStyleId>
              </a:tblPr>
              <a:tblGrid>
                <a:gridCol w="4261302"/>
                <a:gridCol w="4261302"/>
              </a:tblGrid>
              <a:tr h="203061">
                <a:tc>
                  <a:txBody>
                    <a:bodyPr/>
                    <a:lstStyle/>
                    <a:p>
                      <a:r>
                        <a:rPr lang="en-CA" dirty="0" smtClean="0">
                          <a:solidFill>
                            <a:schemeClr val="bg2"/>
                          </a:solidFill>
                        </a:rPr>
                        <a:t>GC</a:t>
                      </a:r>
                      <a:r>
                        <a:rPr lang="en-CA" baseline="0" dirty="0" smtClean="0">
                          <a:solidFill>
                            <a:schemeClr val="bg2"/>
                          </a:solidFill>
                        </a:rPr>
                        <a:t> EA Recommendation </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c>
                  <a:txBody>
                    <a:bodyPr/>
                    <a:lstStyle/>
                    <a:p>
                      <a:r>
                        <a:rPr lang="en-CA" dirty="0" smtClean="0">
                          <a:solidFill>
                            <a:schemeClr val="bg2"/>
                          </a:solidFill>
                        </a:rPr>
                        <a:t>Conditions</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r>
              <a:tr h="500700">
                <a:tc>
                  <a:txBody>
                    <a:bodyPr/>
                    <a:lstStyle/>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endParaRPr lang="en-CA" dirty="0" smtClean="0"/>
                    </a:p>
                    <a:p>
                      <a:endParaRPr lang="en-CA"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147041116"/>
              </p:ext>
            </p:extLst>
          </p:nvPr>
        </p:nvGraphicFramePr>
        <p:xfrm>
          <a:off x="353464" y="2779134"/>
          <a:ext cx="8522604" cy="370840"/>
        </p:xfrm>
        <a:graphic>
          <a:graphicData uri="http://schemas.openxmlformats.org/drawingml/2006/table">
            <a:tbl>
              <a:tblPr>
                <a:tableStyleId>{5C22544A-7EE6-4342-B048-85BDC9FD1C3A}</a:tableStyleId>
              </a:tblPr>
              <a:tblGrid>
                <a:gridCol w="8522604"/>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smtClean="0">
                          <a:solidFill>
                            <a:schemeClr val="bg2"/>
                          </a:solidFill>
                        </a:rPr>
                        <a:t>Enterprise Architecture Assessment</a:t>
                      </a:r>
                      <a:endParaRPr lang="en-CA"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2523632820"/>
              </p:ext>
            </p:extLst>
          </p:nvPr>
        </p:nvGraphicFramePr>
        <p:xfrm>
          <a:off x="358858" y="3175992"/>
          <a:ext cx="8497617" cy="1981200"/>
        </p:xfrm>
        <a:graphic>
          <a:graphicData uri="http://schemas.openxmlformats.org/drawingml/2006/table">
            <a:tbl>
              <a:tblPr>
                <a:tableStyleId>{5C22544A-7EE6-4342-B048-85BDC9FD1C3A}</a:tableStyleId>
              </a:tblPr>
              <a:tblGrid>
                <a:gridCol w="502823"/>
                <a:gridCol w="1154035"/>
                <a:gridCol w="6840759"/>
              </a:tblGrid>
              <a:tr h="370840">
                <a:tc>
                  <a:txBody>
                    <a:bodyPr/>
                    <a:lstStyle/>
                    <a:p>
                      <a:endParaRPr lang="en-CA" dirty="0"/>
                    </a:p>
                  </a:txBody>
                  <a:tcPr/>
                </a:tc>
                <a:tc>
                  <a:txBody>
                    <a:bodyPr/>
                    <a:lstStyle/>
                    <a:p>
                      <a:r>
                        <a:rPr lang="en-CA" sz="1000" dirty="0" smtClean="0"/>
                        <a:t>Business</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a:p>
                  </a:txBody>
                  <a:tcPr/>
                </a:tc>
                <a:tc>
                  <a:txBody>
                    <a:bodyPr/>
                    <a:lstStyle/>
                    <a:p>
                      <a:r>
                        <a:rPr lang="en-CA" sz="1000" dirty="0" smtClean="0"/>
                        <a:t>Information</a:t>
                      </a:r>
                      <a:r>
                        <a:rPr lang="en-CA" sz="1000" baseline="0" dirty="0" smtClean="0"/>
                        <a:t> </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a:p>
                  </a:txBody>
                  <a:tcPr/>
                </a:tc>
                <a:tc>
                  <a:txBody>
                    <a:bodyPr/>
                    <a:lstStyle/>
                    <a:p>
                      <a:r>
                        <a:rPr lang="en-CA" sz="1000" dirty="0" smtClean="0"/>
                        <a:t>Application</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dirty="0"/>
                    </a:p>
                  </a:txBody>
                  <a:tcPr/>
                </a:tc>
                <a:tc>
                  <a:txBody>
                    <a:bodyPr/>
                    <a:lstStyle/>
                    <a:p>
                      <a:r>
                        <a:rPr lang="en-CA" sz="1000" dirty="0" smtClean="0"/>
                        <a:t>Technology</a:t>
                      </a:r>
                      <a:endParaRPr lang="en-CA" sz="1000" dirty="0"/>
                    </a:p>
                  </a:txBody>
                  <a:tcPr/>
                </a:tc>
                <a:tc>
                  <a:txBody>
                    <a:bodyPr/>
                    <a:lstStyle/>
                    <a:p>
                      <a:pPr marL="171450" indent="-171450">
                        <a:buFont typeface="Arial" panose="020B0604020202020204" pitchFamily="34" charset="0"/>
                        <a:buChar char="•"/>
                      </a:pPr>
                      <a:r>
                        <a:rPr lang="en-CA" sz="1000" dirty="0" smtClean="0"/>
                        <a:t> </a:t>
                      </a:r>
                    </a:p>
                    <a:p>
                      <a:pPr marL="171450" indent="-171450">
                        <a:buFont typeface="Arial" panose="020B0604020202020204" pitchFamily="34" charset="0"/>
                        <a:buChar char="•"/>
                      </a:pPr>
                      <a:endParaRPr lang="en-CA" sz="1000" dirty="0"/>
                    </a:p>
                  </a:txBody>
                  <a:tcPr/>
                </a:tc>
              </a:tr>
              <a:tr h="370840">
                <a:tc>
                  <a:txBody>
                    <a:bodyPr/>
                    <a:lstStyle/>
                    <a:p>
                      <a:endParaRPr lang="en-CA"/>
                    </a:p>
                  </a:txBody>
                  <a:tcPr/>
                </a:tc>
                <a:tc>
                  <a:txBody>
                    <a:bodyPr/>
                    <a:lstStyle/>
                    <a:p>
                      <a:r>
                        <a:rPr lang="en-CA" sz="1000" dirty="0" smtClean="0"/>
                        <a:t>Security</a:t>
                      </a:r>
                      <a:r>
                        <a:rPr lang="en-CA" sz="1000" baseline="0" dirty="0" smtClean="0"/>
                        <a:t> &amp; Privacy </a:t>
                      </a:r>
                      <a:endParaRPr lang="en-CA" sz="1000" dirty="0"/>
                    </a:p>
                  </a:txBody>
                  <a:tcPr/>
                </a:tc>
                <a:tc>
                  <a:txBody>
                    <a:bodyPr/>
                    <a:lstStyle/>
                    <a:p>
                      <a:pPr marL="171450" indent="-171450">
                        <a:buFont typeface="Arial" panose="020B0604020202020204" pitchFamily="34" charset="0"/>
                        <a:buChar char="•"/>
                      </a:pPr>
                      <a:r>
                        <a:rPr lang="en-CA" sz="1000" dirty="0" smtClean="0"/>
                        <a:t> </a:t>
                      </a:r>
                    </a:p>
                    <a:p>
                      <a:pPr marL="0" indent="0">
                        <a:buFont typeface="Arial" panose="020B0604020202020204" pitchFamily="34" charset="0"/>
                        <a:buNone/>
                      </a:pPr>
                      <a:endParaRPr lang="en-CA" sz="1000" dirty="0"/>
                    </a:p>
                  </a:txBody>
                  <a:tcPr/>
                </a:tc>
              </a:tr>
            </a:tbl>
          </a:graphicData>
        </a:graphic>
      </p:graphicFrame>
      <p:sp>
        <p:nvSpPr>
          <p:cNvPr id="30" name="Isosceles Triangle 29"/>
          <p:cNvSpPr/>
          <p:nvPr/>
        </p:nvSpPr>
        <p:spPr>
          <a:xfrm>
            <a:off x="535784" y="330317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p:cNvSpPr/>
          <p:nvPr/>
        </p:nvSpPr>
        <p:spPr>
          <a:xfrm>
            <a:off x="536412" y="366579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p:cNvSpPr/>
          <p:nvPr/>
        </p:nvSpPr>
        <p:spPr>
          <a:xfrm>
            <a:off x="531759" y="4123950"/>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531759" y="447428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p:cNvSpPr/>
          <p:nvPr/>
        </p:nvSpPr>
        <p:spPr>
          <a:xfrm>
            <a:off x="531759" y="488967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7" name="Table 36"/>
          <p:cNvGraphicFramePr>
            <a:graphicFrameLocks noGrp="1"/>
          </p:cNvGraphicFramePr>
          <p:nvPr>
            <p:extLst>
              <p:ext uri="{D42A27DB-BD31-4B8C-83A1-F6EECF244321}">
                <p14:modId xmlns:p14="http://schemas.microsoft.com/office/powerpoint/2010/main" val="1553068647"/>
              </p:ext>
            </p:extLst>
          </p:nvPr>
        </p:nvGraphicFramePr>
        <p:xfrm>
          <a:off x="359532" y="945102"/>
          <a:ext cx="8532948" cy="251651"/>
        </p:xfrm>
        <a:graphic>
          <a:graphicData uri="http://schemas.openxmlformats.org/drawingml/2006/table">
            <a:tbl>
              <a:tblPr>
                <a:tableStyleId>{5C22544A-7EE6-4342-B048-85BDC9FD1C3A}</a:tableStyleId>
              </a:tblPr>
              <a:tblGrid>
                <a:gridCol w="866080"/>
                <a:gridCol w="745204"/>
                <a:gridCol w="764980"/>
                <a:gridCol w="828092"/>
                <a:gridCol w="1152128"/>
                <a:gridCol w="756084"/>
                <a:gridCol w="900100"/>
                <a:gridCol w="900100"/>
                <a:gridCol w="864096"/>
                <a:gridCol w="756084"/>
              </a:tblGrid>
              <a:tr h="230617">
                <a:tc>
                  <a:txBody>
                    <a:bodyPr/>
                    <a:lstStyle/>
                    <a:p>
                      <a:pPr>
                        <a:lnSpc>
                          <a:spcPts val="600"/>
                        </a:lnSpc>
                      </a:pPr>
                      <a:r>
                        <a:rPr lang="en-CA" sz="800" b="1" dirty="0" smtClean="0">
                          <a:solidFill>
                            <a:schemeClr val="bg2"/>
                          </a:solidFill>
                        </a:rPr>
                        <a:t>Type of Cloud</a:t>
                      </a:r>
                      <a:endParaRPr lang="en-US" sz="800" b="1" dirty="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SaaS</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PaaS </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IaaS </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Not Applicable</a:t>
                      </a: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b="1" dirty="0" smtClean="0">
                          <a:solidFill>
                            <a:schemeClr val="bg2"/>
                          </a:solidFill>
                        </a:rPr>
                        <a:t>Data </a:t>
                      </a:r>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b="1" dirty="0" smtClean="0">
                          <a:solidFill>
                            <a:schemeClr val="bg2"/>
                          </a:solidFill>
                        </a:rPr>
                        <a:t>Classification</a:t>
                      </a:r>
                      <a:endParaRPr lang="en-US" sz="800" b="1" dirty="0" smtClean="0">
                        <a:solidFill>
                          <a:schemeClr val="bg2"/>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Unclassified </a:t>
                      </a:r>
                      <a:endParaRPr lang="en-US" sz="800" dirty="0" smtClean="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Protected A </a:t>
                      </a:r>
                      <a:endParaRPr lang="en-US" sz="800" dirty="0" smtClean="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Protected B </a:t>
                      </a:r>
                      <a:endParaRPr lang="en-US" sz="800" dirty="0" smtClean="0"/>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r>
                        <a:rPr lang="en-CA" sz="800" dirty="0" smtClean="0">
                          <a:solidFill>
                            <a:schemeClr val="bg1">
                              <a:lumMod val="50000"/>
                            </a:schemeClr>
                          </a:solidFill>
                          <a:latin typeface="+mn-lt"/>
                          <a:sym typeface="Wingdings 2" panose="05020102010507070707" pitchFamily="18" charset="2"/>
                        </a:rPr>
                        <a:t>	Other </a:t>
                      </a:r>
                      <a:endParaRPr lang="en-CA" sz="800" dirty="0" smtClean="0">
                        <a:solidFill>
                          <a:schemeClr val="bg1">
                            <a:lumMod val="50000"/>
                          </a:schemeClr>
                        </a:solidFill>
                        <a:latin typeface="+mn-lt"/>
                      </a:endParaRPr>
                    </a:p>
                    <a:p>
                      <a:pPr marL="0" marR="0" lvl="0" indent="0" algn="l" defTabSz="914400" rtl="0" eaLnBrk="1" fontAlgn="auto" latinLnBrk="0" hangingPunct="1">
                        <a:lnSpc>
                          <a:spcPts val="600"/>
                        </a:lnSpc>
                        <a:spcBef>
                          <a:spcPts val="0"/>
                        </a:spcBef>
                        <a:spcAft>
                          <a:spcPts val="0"/>
                        </a:spcAft>
                        <a:buClrTx/>
                        <a:buSzTx/>
                        <a:buFontTx/>
                        <a:buNone/>
                        <a:tabLst>
                          <a:tab pos="171450" algn="l"/>
                        </a:tabLst>
                        <a:defRPr/>
                      </a:pPr>
                      <a:endParaRPr lang="en-US" sz="800"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5" name="Group 24"/>
          <p:cNvGrpSpPr/>
          <p:nvPr/>
        </p:nvGrpSpPr>
        <p:grpSpPr>
          <a:xfrm>
            <a:off x="2733371" y="0"/>
            <a:ext cx="1861803" cy="676051"/>
            <a:chOff x="9347725" y="574305"/>
            <a:chExt cx="1861803" cy="2139966"/>
          </a:xfrm>
        </p:grpSpPr>
        <p:grpSp>
          <p:nvGrpSpPr>
            <p:cNvPr id="26" name="Group 25"/>
            <p:cNvGrpSpPr/>
            <p:nvPr/>
          </p:nvGrpSpPr>
          <p:grpSpPr>
            <a:xfrm>
              <a:off x="9347725" y="709978"/>
              <a:ext cx="1861803" cy="2004293"/>
              <a:chOff x="3360738" y="1493838"/>
              <a:chExt cx="2544762" cy="2739520"/>
            </a:xfrm>
          </p:grpSpPr>
          <p:pic>
            <p:nvPicPr>
              <p:cNvPr id="36"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Freeform 37"/>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smtClean="0">
                    <a:solidFill>
                      <a:schemeClr val="bg2">
                        <a:lumMod val="50000"/>
                      </a:schemeClr>
                    </a:solidFill>
                    <a:latin typeface="Comic Sans MS" panose="030F0702030302020204" pitchFamily="66" charset="0"/>
                  </a:rPr>
                  <a:t>To be completed by GC EA Team</a:t>
                </a:r>
                <a:endParaRPr lang="en-CA" sz="1200" dirty="0">
                  <a:solidFill>
                    <a:schemeClr val="bg2">
                      <a:lumMod val="50000"/>
                    </a:schemeClr>
                  </a:solidFill>
                  <a:latin typeface="Comic Sans MS" panose="030F0702030302020204" pitchFamily="66" charset="0"/>
                </a:endParaRPr>
              </a:p>
            </p:txBody>
          </p:sp>
        </p:grpSp>
        <p:sp>
          <p:nvSpPr>
            <p:cNvPr id="27" name="Freeform 26"/>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Tree>
    <p:extLst>
      <p:ext uri="{BB962C8B-B14F-4D97-AF65-F5344CB8AC3E}">
        <p14:creationId xmlns:p14="http://schemas.microsoft.com/office/powerpoint/2010/main" val="118236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ANNEX </a:t>
            </a:r>
            <a:endParaRPr lang="en-CA" dirty="0"/>
          </a:p>
        </p:txBody>
      </p:sp>
      <p:sp>
        <p:nvSpPr>
          <p:cNvPr id="3" name="Rectangle 2"/>
          <p:cNvSpPr/>
          <p:nvPr>
            <p:custDataLst>
              <p:tags r:id="rId1"/>
            </p:custDataLst>
          </p:nvPr>
        </p:nvSpPr>
        <p:spPr>
          <a:xfrm>
            <a:off x="631165" y="2362585"/>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smtClean="0">
                <a:solidFill>
                  <a:srgbClr val="FFFF00"/>
                </a:solidFill>
                <a:cs typeface="Arial" pitchFamily="34" charset="0"/>
              </a:rPr>
              <a:t>2</a:t>
            </a:r>
            <a:endParaRPr lang="en-US" sz="2000" dirty="0">
              <a:solidFill>
                <a:srgbClr val="FFFF00"/>
              </a:solidFill>
              <a:cs typeface="Arial" pitchFamily="34" charset="0"/>
            </a:endParaRPr>
          </a:p>
        </p:txBody>
      </p:sp>
      <p:sp>
        <p:nvSpPr>
          <p:cNvPr id="5" name="Rectangle 4"/>
          <p:cNvSpPr/>
          <p:nvPr>
            <p:custDataLst>
              <p:tags r:id="rId2"/>
            </p:custDataLst>
          </p:nvPr>
        </p:nvSpPr>
        <p:spPr>
          <a:xfrm>
            <a:off x="626852" y="3396814"/>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smtClean="0">
                <a:solidFill>
                  <a:srgbClr val="FFFF00"/>
                </a:solidFill>
                <a:cs typeface="Arial" pitchFamily="34" charset="0"/>
              </a:rPr>
              <a:t>3</a:t>
            </a:r>
            <a:endParaRPr lang="en-US" sz="2000" dirty="0">
              <a:solidFill>
                <a:srgbClr val="FFFF00"/>
              </a:solidFill>
              <a:cs typeface="Arial" pitchFamily="34" charset="0"/>
            </a:endParaRPr>
          </a:p>
        </p:txBody>
      </p:sp>
      <p:sp>
        <p:nvSpPr>
          <p:cNvPr id="7" name="Rectangle 6"/>
          <p:cNvSpPr/>
          <p:nvPr>
            <p:custDataLst>
              <p:tags r:id="rId3"/>
            </p:custDataLst>
          </p:nvPr>
        </p:nvSpPr>
        <p:spPr>
          <a:xfrm>
            <a:off x="626852" y="5373216"/>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5</a:t>
            </a:r>
            <a:endParaRPr lang="en-US" sz="2000" dirty="0">
              <a:solidFill>
                <a:prstClr val="white"/>
              </a:solidFill>
              <a:cs typeface="Arial" pitchFamily="34" charset="0"/>
            </a:endParaRPr>
          </a:p>
        </p:txBody>
      </p:sp>
      <p:sp>
        <p:nvSpPr>
          <p:cNvPr id="12" name="Slide Number Placeholder 11"/>
          <p:cNvSpPr>
            <a:spLocks noGrp="1"/>
          </p:cNvSpPr>
          <p:nvPr>
            <p:ph type="sldNum" sz="quarter" idx="12"/>
          </p:nvPr>
        </p:nvSpPr>
        <p:spPr/>
        <p:txBody>
          <a:bodyPr/>
          <a:lstStyle/>
          <a:p>
            <a:fld id="{32D4B517-E49B-41B6-9DBC-23634E0F1CDC}" type="slidenum">
              <a:rPr lang="en-CA" smtClean="0"/>
              <a:pPr/>
              <a:t>8</a:t>
            </a:fld>
            <a:endParaRPr lang="en-CA" dirty="0"/>
          </a:p>
        </p:txBody>
      </p:sp>
      <p:sp>
        <p:nvSpPr>
          <p:cNvPr id="17" name="TextBox 16"/>
          <p:cNvSpPr txBox="1"/>
          <p:nvPr/>
        </p:nvSpPr>
        <p:spPr>
          <a:xfrm>
            <a:off x="5832140" y="3396814"/>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18" name="Rectangle 17"/>
          <p:cNvSpPr/>
          <p:nvPr/>
        </p:nvSpPr>
        <p:spPr>
          <a:xfrm>
            <a:off x="5832140" y="3396814"/>
            <a:ext cx="2736304" cy="523220"/>
          </a:xfrm>
          <a:prstGeom prst="rect">
            <a:avLst/>
          </a:prstGeom>
        </p:spPr>
        <p:txBody>
          <a:bodyPr wrap="square">
            <a:spAutoFit/>
          </a:bodyPr>
          <a:lstStyle/>
          <a:p>
            <a:pPr marL="173038" indent="-173038">
              <a:buFont typeface="Arial" panose="020B0604020202020204" pitchFamily="34" charset="0"/>
              <a:buChar char="•"/>
            </a:pPr>
            <a:r>
              <a:rPr lang="en-CA" sz="1400" b="1" dirty="0"/>
              <a:t>Required</a:t>
            </a:r>
            <a:r>
              <a:rPr lang="en-CA" sz="1400" dirty="0"/>
              <a:t> for GC EA Assessment</a:t>
            </a:r>
          </a:p>
          <a:p>
            <a:pPr marL="173038" indent="-173038">
              <a:buFont typeface="Arial" panose="020B0604020202020204" pitchFamily="34" charset="0"/>
              <a:buChar char="•"/>
            </a:pPr>
            <a:r>
              <a:rPr lang="en-CA" sz="1400" dirty="0"/>
              <a:t>NOT to be part of Presentation</a:t>
            </a:r>
          </a:p>
        </p:txBody>
      </p:sp>
      <p:sp>
        <p:nvSpPr>
          <p:cNvPr id="19" name="TextBox 18"/>
          <p:cNvSpPr txBox="1"/>
          <p:nvPr/>
        </p:nvSpPr>
        <p:spPr>
          <a:xfrm>
            <a:off x="5832140" y="236258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20" name="Rectangle 19"/>
          <p:cNvSpPr/>
          <p:nvPr/>
        </p:nvSpPr>
        <p:spPr>
          <a:xfrm>
            <a:off x="5832140" y="2362585"/>
            <a:ext cx="2736304" cy="523220"/>
          </a:xfrm>
          <a:prstGeom prst="rect">
            <a:avLst/>
          </a:prstGeom>
        </p:spPr>
        <p:txBody>
          <a:bodyPr wrap="square">
            <a:spAutoFit/>
          </a:bodyPr>
          <a:lstStyle/>
          <a:p>
            <a:pPr marL="173038" indent="-173038">
              <a:buFont typeface="Arial" panose="020B0604020202020204" pitchFamily="34" charset="0"/>
              <a:buChar char="•"/>
            </a:pPr>
            <a:r>
              <a:rPr lang="en-CA" sz="1400" b="1" dirty="0"/>
              <a:t>Required</a:t>
            </a:r>
            <a:r>
              <a:rPr lang="en-CA" sz="1400" dirty="0"/>
              <a:t> for GC EA Assessment</a:t>
            </a:r>
          </a:p>
          <a:p>
            <a:pPr marL="173038" indent="-173038">
              <a:buFont typeface="Arial" panose="020B0604020202020204" pitchFamily="34" charset="0"/>
              <a:buChar char="•"/>
            </a:pPr>
            <a:r>
              <a:rPr lang="en-CA" sz="1400" dirty="0"/>
              <a:t>NOT to be part of Presentation</a:t>
            </a:r>
          </a:p>
        </p:txBody>
      </p:sp>
      <p:sp>
        <p:nvSpPr>
          <p:cNvPr id="14" name="Rectangle 13"/>
          <p:cNvSpPr/>
          <p:nvPr/>
        </p:nvSpPr>
        <p:spPr>
          <a:xfrm>
            <a:off x="2522899" y="2406519"/>
            <a:ext cx="2800575" cy="369332"/>
          </a:xfrm>
          <a:prstGeom prst="rect">
            <a:avLst/>
          </a:prstGeom>
        </p:spPr>
        <p:txBody>
          <a:bodyPr wrap="none">
            <a:spAutoFit/>
          </a:bodyPr>
          <a:lstStyle/>
          <a:p>
            <a:r>
              <a:rPr lang="en-CA" b="1" dirty="0"/>
              <a:t>GC Architectural Standards </a:t>
            </a:r>
            <a:endParaRPr lang="en-CA" dirty="0"/>
          </a:p>
        </p:txBody>
      </p:sp>
      <p:sp>
        <p:nvSpPr>
          <p:cNvPr id="22" name="Rectangle 21"/>
          <p:cNvSpPr/>
          <p:nvPr/>
        </p:nvSpPr>
        <p:spPr>
          <a:xfrm>
            <a:off x="2522899" y="3440748"/>
            <a:ext cx="2670668" cy="369332"/>
          </a:xfrm>
          <a:prstGeom prst="rect">
            <a:avLst/>
          </a:prstGeom>
        </p:spPr>
        <p:txBody>
          <a:bodyPr wrap="none">
            <a:spAutoFit/>
          </a:bodyPr>
          <a:lstStyle/>
          <a:p>
            <a:r>
              <a:rPr lang="en-CA" b="1" dirty="0" smtClean="0"/>
              <a:t>Additional Project Details </a:t>
            </a:r>
            <a:endParaRPr lang="en-CA" dirty="0"/>
          </a:p>
        </p:txBody>
      </p:sp>
      <p:sp>
        <p:nvSpPr>
          <p:cNvPr id="23" name="Rectangle 22"/>
          <p:cNvSpPr/>
          <p:nvPr/>
        </p:nvSpPr>
        <p:spPr>
          <a:xfrm>
            <a:off x="2522899" y="5417150"/>
            <a:ext cx="2633285" cy="369332"/>
          </a:xfrm>
          <a:prstGeom prst="rect">
            <a:avLst/>
          </a:prstGeom>
        </p:spPr>
        <p:txBody>
          <a:bodyPr wrap="none">
            <a:spAutoFit/>
          </a:bodyPr>
          <a:lstStyle/>
          <a:p>
            <a:r>
              <a:rPr lang="en-CA" b="1" dirty="0" smtClean="0"/>
              <a:t>Exemption Request Form </a:t>
            </a:r>
            <a:endParaRPr lang="en-CA" dirty="0"/>
          </a:p>
        </p:txBody>
      </p:sp>
      <p:sp>
        <p:nvSpPr>
          <p:cNvPr id="24" name="TextBox 23"/>
          <p:cNvSpPr txBox="1"/>
          <p:nvPr/>
        </p:nvSpPr>
        <p:spPr>
          <a:xfrm>
            <a:off x="5832140" y="537321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25" name="Rectangle 24"/>
          <p:cNvSpPr/>
          <p:nvPr/>
        </p:nvSpPr>
        <p:spPr>
          <a:xfrm>
            <a:off x="5832140" y="5432988"/>
            <a:ext cx="2736304" cy="307777"/>
          </a:xfrm>
          <a:prstGeom prst="rect">
            <a:avLst/>
          </a:prstGeom>
        </p:spPr>
        <p:txBody>
          <a:bodyPr wrap="square">
            <a:spAutoFit/>
          </a:bodyPr>
          <a:lstStyle/>
          <a:p>
            <a:pPr marL="173038" indent="-173038">
              <a:buFont typeface="Arial" panose="020B0604020202020204" pitchFamily="34" charset="0"/>
              <a:buChar char="•"/>
            </a:pPr>
            <a:r>
              <a:rPr lang="en-CA" sz="1400" dirty="0" smtClean="0"/>
              <a:t>Complete </a:t>
            </a:r>
            <a:r>
              <a:rPr lang="en-CA" sz="1400" b="1" dirty="0" smtClean="0"/>
              <a:t>as required.</a:t>
            </a:r>
            <a:endParaRPr lang="en-CA" sz="1400" b="1" dirty="0"/>
          </a:p>
        </p:txBody>
      </p:sp>
      <p:sp>
        <p:nvSpPr>
          <p:cNvPr id="32" name="Rectangle 31"/>
          <p:cNvSpPr/>
          <p:nvPr>
            <p:custDataLst>
              <p:tags r:id="rId4"/>
            </p:custDataLst>
          </p:nvPr>
        </p:nvSpPr>
        <p:spPr>
          <a:xfrm>
            <a:off x="631165" y="1412776"/>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smtClean="0">
                <a:solidFill>
                  <a:srgbClr val="FFFF00"/>
                </a:solidFill>
                <a:cs typeface="Arial" pitchFamily="34" charset="0"/>
              </a:rPr>
              <a:t>1</a:t>
            </a:r>
            <a:endParaRPr lang="en-US" sz="2000" dirty="0">
              <a:solidFill>
                <a:srgbClr val="FFFF00"/>
              </a:solidFill>
              <a:cs typeface="Arial" pitchFamily="34" charset="0"/>
            </a:endParaRPr>
          </a:p>
        </p:txBody>
      </p:sp>
      <p:sp>
        <p:nvSpPr>
          <p:cNvPr id="33" name="TextBox 32"/>
          <p:cNvSpPr txBox="1"/>
          <p:nvPr/>
        </p:nvSpPr>
        <p:spPr>
          <a:xfrm>
            <a:off x="5832140" y="141277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34" name="Rectangle 33"/>
          <p:cNvSpPr/>
          <p:nvPr/>
        </p:nvSpPr>
        <p:spPr>
          <a:xfrm>
            <a:off x="5832140" y="1412776"/>
            <a:ext cx="2736304" cy="523220"/>
          </a:xfrm>
          <a:prstGeom prst="rect">
            <a:avLst/>
          </a:prstGeom>
        </p:spPr>
        <p:txBody>
          <a:bodyPr wrap="square">
            <a:spAutoFit/>
          </a:bodyPr>
          <a:lstStyle/>
          <a:p>
            <a:pPr marL="173038" indent="-173038">
              <a:buFont typeface="Arial" panose="020B0604020202020204" pitchFamily="34" charset="0"/>
              <a:buChar char="•"/>
            </a:pPr>
            <a:r>
              <a:rPr lang="en-CA" sz="1400" b="1" dirty="0"/>
              <a:t>Required</a:t>
            </a:r>
            <a:r>
              <a:rPr lang="en-CA" sz="1400" dirty="0"/>
              <a:t> for GC EA Assessment</a:t>
            </a:r>
          </a:p>
          <a:p>
            <a:pPr marL="173038" indent="-173038">
              <a:buFont typeface="Arial" panose="020B0604020202020204" pitchFamily="34" charset="0"/>
              <a:buChar char="•"/>
            </a:pPr>
            <a:r>
              <a:rPr lang="en-CA" sz="1400" dirty="0"/>
              <a:t>NOT to be part of Presentation</a:t>
            </a:r>
          </a:p>
        </p:txBody>
      </p:sp>
      <p:sp>
        <p:nvSpPr>
          <p:cNvPr id="35" name="Rectangle 34"/>
          <p:cNvSpPr/>
          <p:nvPr/>
        </p:nvSpPr>
        <p:spPr>
          <a:xfrm>
            <a:off x="2522899" y="1456710"/>
            <a:ext cx="2182713" cy="369332"/>
          </a:xfrm>
          <a:prstGeom prst="rect">
            <a:avLst/>
          </a:prstGeom>
        </p:spPr>
        <p:txBody>
          <a:bodyPr wrap="none">
            <a:spAutoFit/>
          </a:bodyPr>
          <a:lstStyle/>
          <a:p>
            <a:r>
              <a:rPr lang="en-CA" b="1" dirty="0"/>
              <a:t>GC </a:t>
            </a:r>
            <a:r>
              <a:rPr lang="en-CA" b="1" dirty="0" smtClean="0"/>
              <a:t>Digital </a:t>
            </a:r>
            <a:r>
              <a:rPr lang="en-CA" b="1" dirty="0"/>
              <a:t>Standards </a:t>
            </a:r>
            <a:endParaRPr lang="en-CA" dirty="0"/>
          </a:p>
        </p:txBody>
      </p:sp>
      <p:sp>
        <p:nvSpPr>
          <p:cNvPr id="36" name="Rectangle 35"/>
          <p:cNvSpPr/>
          <p:nvPr>
            <p:custDataLst>
              <p:tags r:id="rId5"/>
            </p:custDataLst>
          </p:nvPr>
        </p:nvSpPr>
        <p:spPr>
          <a:xfrm>
            <a:off x="626852" y="4345505"/>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cs typeface="Arial" pitchFamily="34" charset="0"/>
              </a:rPr>
              <a:t>APPENDIX </a:t>
            </a:r>
            <a:r>
              <a:rPr lang="en-US" sz="2000" dirty="0">
                <a:solidFill>
                  <a:prstClr val="white"/>
                </a:solidFill>
                <a:cs typeface="Arial" pitchFamily="34" charset="0"/>
              </a:rPr>
              <a:t>4</a:t>
            </a:r>
          </a:p>
        </p:txBody>
      </p:sp>
      <p:sp>
        <p:nvSpPr>
          <p:cNvPr id="37" name="TextBox 36"/>
          <p:cNvSpPr txBox="1"/>
          <p:nvPr/>
        </p:nvSpPr>
        <p:spPr>
          <a:xfrm>
            <a:off x="5832140" y="434550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38" name="Rectangle 37"/>
          <p:cNvSpPr/>
          <p:nvPr/>
        </p:nvSpPr>
        <p:spPr>
          <a:xfrm>
            <a:off x="5832140" y="4345505"/>
            <a:ext cx="2664296" cy="523220"/>
          </a:xfrm>
          <a:prstGeom prst="rect">
            <a:avLst/>
          </a:prstGeom>
        </p:spPr>
        <p:txBody>
          <a:bodyPr wrap="square">
            <a:spAutoFit/>
          </a:bodyPr>
          <a:lstStyle/>
          <a:p>
            <a:pPr marL="173038" indent="-173038">
              <a:buFont typeface="Arial" panose="020B0604020202020204" pitchFamily="34" charset="0"/>
              <a:buChar char="•"/>
            </a:pPr>
            <a:r>
              <a:rPr lang="en-CA" sz="1400" dirty="0" smtClean="0"/>
              <a:t>Complete </a:t>
            </a:r>
            <a:r>
              <a:rPr lang="en-CA" sz="1400" b="1" dirty="0" smtClean="0"/>
              <a:t>as required</a:t>
            </a:r>
            <a:r>
              <a:rPr lang="en-CA" sz="1400" dirty="0" smtClean="0"/>
              <a:t> </a:t>
            </a:r>
          </a:p>
          <a:p>
            <a:pPr marL="173038" indent="-173038">
              <a:buFont typeface="Arial" panose="020B0604020202020204" pitchFamily="34" charset="0"/>
              <a:buChar char="•"/>
            </a:pPr>
            <a:r>
              <a:rPr lang="en-CA" sz="1400" dirty="0" smtClean="0"/>
              <a:t>NOT </a:t>
            </a:r>
            <a:r>
              <a:rPr lang="en-CA" sz="1400" dirty="0"/>
              <a:t>to be part of Presentation</a:t>
            </a:r>
          </a:p>
        </p:txBody>
      </p:sp>
      <p:sp>
        <p:nvSpPr>
          <p:cNvPr id="39" name="Rectangle 38"/>
          <p:cNvSpPr/>
          <p:nvPr/>
        </p:nvSpPr>
        <p:spPr>
          <a:xfrm>
            <a:off x="2522899" y="4389439"/>
            <a:ext cx="3237233" cy="369332"/>
          </a:xfrm>
          <a:prstGeom prst="rect">
            <a:avLst/>
          </a:prstGeom>
        </p:spPr>
        <p:txBody>
          <a:bodyPr wrap="none">
            <a:spAutoFit/>
          </a:bodyPr>
          <a:lstStyle/>
          <a:p>
            <a:r>
              <a:rPr lang="en-CA" b="1" dirty="0" smtClean="0"/>
              <a:t>Algorithmic Impact Assessment </a:t>
            </a:r>
            <a:endParaRPr lang="en-CA" dirty="0"/>
          </a:p>
        </p:txBody>
      </p:sp>
    </p:spTree>
    <p:extLst>
      <p:ext uri="{BB962C8B-B14F-4D97-AF65-F5344CB8AC3E}">
        <p14:creationId xmlns:p14="http://schemas.microsoft.com/office/powerpoint/2010/main" val="2072433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31893978"/>
              </p:ext>
            </p:extLst>
          </p:nvPr>
        </p:nvGraphicFramePr>
        <p:xfrm>
          <a:off x="933777" y="1168934"/>
          <a:ext cx="7174973" cy="5181600"/>
        </p:xfrm>
        <a:graphic>
          <a:graphicData uri="http://schemas.openxmlformats.org/drawingml/2006/table">
            <a:tbl>
              <a:tblPr>
                <a:tableStyleId>{5C22544A-7EE6-4342-B048-85BDC9FD1C3A}</a:tableStyleId>
              </a:tblPr>
              <a:tblGrid>
                <a:gridCol w="208280"/>
                <a:gridCol w="208280"/>
                <a:gridCol w="3131924"/>
                <a:gridCol w="208280"/>
                <a:gridCol w="208280"/>
                <a:gridCol w="208280"/>
                <a:gridCol w="3001649"/>
              </a:tblGrid>
              <a:tr h="759485">
                <a:tc>
                  <a:txBody>
                    <a:bodyPr/>
                    <a:lstStyle/>
                    <a:p>
                      <a:pPr marL="19628" algn="ctr"/>
                      <a:endParaRPr lang="en-CA" sz="1400" dirty="0" smtClean="0">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r>
                        <a:rPr lang="en-CA" sz="1400" dirty="0" smtClean="0">
                          <a:cs typeface="Calibri"/>
                          <a:sym typeface="Wingdings 2" panose="05020102010507070707" pitchFamily="18" charset="2"/>
                        </a:rPr>
                        <a:t></a:t>
                      </a:r>
                      <a:endParaRPr lang="en-CA" sz="1400" dirty="0" smtClean="0">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tabLst>
                          <a:tab pos="228600" algn="l"/>
                        </a:tabLst>
                      </a:pPr>
                      <a:r>
                        <a:rPr lang="en-CA" sz="1000" b="1" dirty="0" smtClean="0">
                          <a:cs typeface="Calibri"/>
                        </a:rPr>
                        <a:t>Design with users</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Research with users to understand their needs and the problems we want to solve.</a:t>
                      </a:r>
                      <a:endParaRPr lang="en-CA" sz="1000" kern="1200" dirty="0" smtClean="0">
                        <a:solidFill>
                          <a:schemeClr val="dk1"/>
                        </a:solidFill>
                        <a:latin typeface="+mn-lt"/>
                        <a:ea typeface="+mn-ea"/>
                        <a:cs typeface="+mn-cs"/>
                      </a:endParaRP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Conduct ongoing testing with users to guide design and development.</a:t>
                      </a:r>
                    </a:p>
                    <a:p>
                      <a:pPr marL="19628"/>
                      <a:endParaRPr lang="en-CA" sz="1000" dirty="0" smtClean="0">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mn-cs"/>
                          <a:sym typeface="Wingdings 2" panose="05020102010507070707" pitchFamily="18" charset="2"/>
                        </a:rPr>
                        <a:t></a:t>
                      </a: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spc="-3" dirty="0" smtClean="0">
                          <a:solidFill>
                            <a:prstClr val="black"/>
                          </a:solidFill>
                          <a:latin typeface="+mn-lt"/>
                          <a:ea typeface="+mn-ea"/>
                          <a:cs typeface="Calibri"/>
                        </a:rPr>
                        <a:t>Build in accessibility from the start</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Services should meet or exceed accessibility standards.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Users with distinct needs should be engaged from the outset to ensure what is delivered will work for everyone.</a:t>
                      </a:r>
                      <a:endParaRPr lang="en-CA"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92088">
                <a:tc>
                  <a:txBody>
                    <a:bodyPr/>
                    <a:lstStyle/>
                    <a:p>
                      <a:pPr marL="0" lvl="1" indent="0" algn="ctr">
                        <a:buFont typeface="Calibri"/>
                        <a:buNone/>
                        <a:tabLst>
                          <a:tab pos="114300" algn="l"/>
                        </a:tabLst>
                      </a:pP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CA" sz="1400" kern="1200" dirty="0" smtClean="0">
                          <a:solidFill>
                            <a:schemeClr val="dk1"/>
                          </a:solidFill>
                          <a:latin typeface="+mn-lt"/>
                          <a:ea typeface="+mn-ea"/>
                          <a:cs typeface="+mn-cs"/>
                          <a:sym typeface="Wingdings 2" panose="05020102010507070707" pitchFamily="18" charset="2"/>
                        </a:rPr>
                        <a:t></a:t>
                      </a:r>
                      <a:endParaRPr lang="en-CA" sz="1400" kern="1200" dirty="0" smtClean="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14300" algn="l"/>
                        </a:tabLst>
                        <a:defRPr/>
                      </a:pPr>
                      <a:r>
                        <a:rPr lang="en-US" sz="1000" b="1" kern="1200" spc="-3" dirty="0" smtClean="0">
                          <a:solidFill>
                            <a:prstClr val="black"/>
                          </a:solidFill>
                          <a:latin typeface="+mn-lt"/>
                          <a:ea typeface="+mn-ea"/>
                          <a:cs typeface="Calibri"/>
                        </a:rPr>
                        <a:t>Iterate and improve frequently</a:t>
                      </a:r>
                      <a:endParaRPr lang="en-US" sz="1000" kern="1200" dirty="0" smtClean="0">
                        <a:solidFill>
                          <a:schemeClr val="dk1"/>
                        </a:solidFill>
                        <a:latin typeface="+mn-lt"/>
                        <a:ea typeface="+mn-ea"/>
                        <a:cs typeface="+mn-cs"/>
                      </a:endParaRP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Develop services using agile, iterative and user-</a:t>
                      </a:r>
                      <a:r>
                        <a:rPr lang="en-US" sz="1000" kern="1200" dirty="0" err="1" smtClean="0">
                          <a:solidFill>
                            <a:schemeClr val="dk1"/>
                          </a:solidFill>
                          <a:latin typeface="+mn-lt"/>
                          <a:ea typeface="+mn-ea"/>
                          <a:cs typeface="+mn-cs"/>
                        </a:rPr>
                        <a:t>centred</a:t>
                      </a:r>
                      <a:r>
                        <a:rPr lang="en-US" sz="1000" kern="1200" dirty="0" smtClean="0">
                          <a:solidFill>
                            <a:schemeClr val="dk1"/>
                          </a:solidFill>
                          <a:latin typeface="+mn-lt"/>
                          <a:ea typeface="+mn-ea"/>
                          <a:cs typeface="+mn-cs"/>
                        </a:rPr>
                        <a:t> methods. </a:t>
                      </a: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Continuously improve in response to user needs. </a:t>
                      </a: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Try new things, start small and scale up.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US" sz="1400" dirty="0"/>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US" sz="1400" dirty="0" smtClean="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spc="-3" dirty="0" smtClean="0">
                          <a:solidFill>
                            <a:prstClr val="black"/>
                          </a:solidFill>
                          <a:latin typeface="+mn-lt"/>
                          <a:ea typeface="+mn-ea"/>
                          <a:cs typeface="Calibri"/>
                        </a:rPr>
                        <a:t>Empower staff to deliver better services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Make sure that staff have access to the tools, training and technologies they need</a:t>
                      </a:r>
                      <a:r>
                        <a:rPr lang="en-CA" sz="1000" kern="1200" dirty="0" smtClean="0">
                          <a:solidFill>
                            <a:schemeClr val="dk1"/>
                          </a:solidFill>
                          <a:latin typeface="+mn-lt"/>
                          <a:ea typeface="+mn-ea"/>
                          <a:cs typeface="+mn-cs"/>
                        </a:rPr>
                        <a:t>.</a:t>
                      </a:r>
                      <a:endParaRPr lang="en-US" sz="1000" kern="1200" dirty="0" smtClean="0">
                        <a:solidFill>
                          <a:schemeClr val="dk1"/>
                        </a:solidFill>
                        <a:latin typeface="+mn-lt"/>
                        <a:ea typeface="+mn-ea"/>
                        <a:cs typeface="+mn-cs"/>
                      </a:endParaRP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Empower the team to make decisions throughout the design, build and operation of the service.</a:t>
                      </a:r>
                      <a:endParaRPr lang="en-US"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92088">
                <a:tc>
                  <a:txBody>
                    <a:bodyPr/>
                    <a:lstStyle/>
                    <a:p>
                      <a:pPr marL="0" lvl="1" indent="0" algn="ctr">
                        <a:buFont typeface="Arial" panose="020B0604020202020204" pitchFamily="34" charset="0"/>
                        <a:buNone/>
                        <a:tabLst>
                          <a:tab pos="1143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Arial" panose="020B0604020202020204" pitchFamily="34" charset="0"/>
                        <a:buNone/>
                        <a:tabLst>
                          <a:tab pos="114300" algn="l"/>
                        </a:tabLst>
                      </a:pPr>
                      <a:r>
                        <a:rPr lang="en-US" sz="1400" dirty="0" smtClean="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r>
                        <a:rPr lang="en-US" sz="1000" b="1" kern="1200" spc="-3" dirty="0" smtClean="0">
                          <a:solidFill>
                            <a:prstClr val="black"/>
                          </a:solidFill>
                          <a:latin typeface="+mn-lt"/>
                          <a:ea typeface="+mn-ea"/>
                          <a:cs typeface="Calibri"/>
                        </a:rPr>
                        <a:t>Work in the open</a:t>
                      </a:r>
                      <a:r>
                        <a:rPr lang="en-US" sz="1000" b="1" kern="1200" spc="-3" baseline="0" dirty="0" smtClean="0">
                          <a:solidFill>
                            <a:prstClr val="black"/>
                          </a:solidFill>
                          <a:latin typeface="+mn-lt"/>
                          <a:ea typeface="+mn-ea"/>
                          <a:cs typeface="Calibri"/>
                        </a:rPr>
                        <a:t> by default</a:t>
                      </a:r>
                      <a:endParaRPr lang="en-US" sz="1000" kern="1200" dirty="0" smtClean="0">
                        <a:solidFill>
                          <a:schemeClr val="dk1"/>
                        </a:solidFill>
                        <a:latin typeface="+mn-lt"/>
                        <a:ea typeface="+mn-ea"/>
                        <a:cs typeface="+mn-cs"/>
                      </a:endParaRP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Share evidence, research and decision making openly. </a:t>
                      </a:r>
                    </a:p>
                    <a:p>
                      <a:pPr marL="11430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Make all non-sensitive data, information, and new code developed in delivery of services open to the outside world for sharing and reuse under an open license.</a:t>
                      </a:r>
                      <a:endParaRPr lang="en-CA" sz="1000" kern="1200" dirty="0" smtClean="0">
                        <a:solidFill>
                          <a:prstClr val="black"/>
                        </a:solidFill>
                        <a:latin typeface="+mn-lt"/>
                        <a:ea typeface="+mn-ea"/>
                        <a:cs typeface="Calibri"/>
                      </a:endParaRPr>
                    </a:p>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endParaRPr lang="en-CA" sz="1000" kern="1200" dirty="0" smtClean="0">
                        <a:solidFill>
                          <a:prstClr val="black"/>
                        </a:solidFill>
                        <a:latin typeface="+mn-lt"/>
                        <a:ea typeface="+mn-ea"/>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Calibri"/>
                          <a:sym typeface="Wingdings 2" panose="05020102010507070707" pitchFamily="18" charset="2"/>
                        </a:rPr>
                        <a:t></a:t>
                      </a:r>
                      <a:endParaRPr lang="en-CA"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000" b="1" kern="1200" spc="-3" dirty="0" smtClean="0">
                          <a:solidFill>
                            <a:prstClr val="black"/>
                          </a:solidFill>
                          <a:latin typeface="+mn-lt"/>
                          <a:ea typeface="+mn-ea"/>
                          <a:cs typeface="Calibri"/>
                        </a:rPr>
                        <a:t>Be good data stewards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Collect data from users only once and reuse wherever possible.</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Ensure that data is collected and held in a secure way so that it can easily be reused by others to provide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12460">
                <a:tc>
                  <a:txBody>
                    <a:bodyPr/>
                    <a:lstStyle/>
                    <a:p>
                      <a:pPr marL="0" lvl="1" indent="0" algn="ctr">
                        <a:buFont typeface="Calibri"/>
                        <a:buNone/>
                        <a:tabLst>
                          <a:tab pos="114300" algn="l"/>
                        </a:tabLst>
                      </a:pPr>
                      <a:endParaRPr lang="en-US"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US" sz="1400" kern="1200" dirty="0" smtClean="0">
                          <a:solidFill>
                            <a:schemeClr val="dk1"/>
                          </a:solidFill>
                          <a:latin typeface="+mn-lt"/>
                          <a:ea typeface="+mn-ea"/>
                          <a:cs typeface="Calibri"/>
                          <a:sym typeface="Wingdings 2" panose="05020102010507070707" pitchFamily="18" charset="2"/>
                        </a:rPr>
                        <a:t></a:t>
                      </a:r>
                      <a:endParaRPr lang="en-US" sz="1400" kern="1200" dirty="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spc="-3" dirty="0" smtClean="0">
                          <a:solidFill>
                            <a:prstClr val="black"/>
                          </a:solidFill>
                          <a:latin typeface="+mn-lt"/>
                          <a:ea typeface="+mn-ea"/>
                          <a:cs typeface="Calibri"/>
                        </a:rPr>
                        <a:t>Use open standards and solutions</a:t>
                      </a:r>
                      <a:endParaRPr lang="en-US" sz="1000" kern="1200" dirty="0" smtClean="0">
                        <a:solidFill>
                          <a:schemeClr val="dk1"/>
                        </a:solidFill>
                        <a:latin typeface="+mn-lt"/>
                        <a:ea typeface="+mn-ea"/>
                        <a:cs typeface="+mn-cs"/>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dk1"/>
                          </a:solidFill>
                          <a:latin typeface="+mn-lt"/>
                          <a:ea typeface="+mn-ea"/>
                          <a:cs typeface="+mn-cs"/>
                        </a:rPr>
                        <a:t> </a:t>
                      </a:r>
                      <a:r>
                        <a:rPr lang="en-US" sz="1000" kern="1200" dirty="0" smtClean="0">
                          <a:solidFill>
                            <a:schemeClr val="dk1"/>
                          </a:solidFill>
                          <a:latin typeface="+mn-lt"/>
                          <a:ea typeface="+mn-ea"/>
                          <a:cs typeface="+mn-cs"/>
                        </a:rPr>
                        <a:t>Leverage open standards and embrace leading practices, including the use of open source software where appropriate.</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Design for services and platforms that are seamless for Canadians to use no matter what device or channel they are using.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Calibri"/>
                          <a:sym typeface="Wingdings 2" panose="05020102010507070707" pitchFamily="18" charset="2"/>
                        </a:rPr>
                        <a:t></a:t>
                      </a: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CA" sz="1000" b="1" kern="1200" spc="-3" dirty="0" smtClean="0">
                          <a:solidFill>
                            <a:prstClr val="black"/>
                          </a:solidFill>
                          <a:latin typeface="+mn-lt"/>
                          <a:ea typeface="+mn-ea"/>
                          <a:cs typeface="Calibri"/>
                        </a:rPr>
                        <a:t>Design ethical </a:t>
                      </a:r>
                      <a:r>
                        <a:rPr lang="en-US" sz="1000" b="1" kern="1200" spc="-3" dirty="0" smtClean="0">
                          <a:solidFill>
                            <a:prstClr val="black"/>
                          </a:solidFill>
                          <a:latin typeface="+mn-lt"/>
                          <a:ea typeface="+mn-ea"/>
                          <a:cs typeface="Calibri"/>
                        </a:rPr>
                        <a:t>services</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Make sure that everyone receives fair treatment. </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28600" algn="l"/>
                        </a:tabLst>
                        <a:defRPr/>
                      </a:pPr>
                      <a:r>
                        <a:rPr lang="en-US" sz="1000" kern="1200" dirty="0" smtClean="0">
                          <a:solidFill>
                            <a:schemeClr val="dk1"/>
                          </a:solidFill>
                          <a:latin typeface="+mn-lt"/>
                          <a:ea typeface="+mn-ea"/>
                          <a:cs typeface="+mn-cs"/>
                        </a:rPr>
                        <a:t>Comply with ethical guidelines in the design and use of systems which automate decision making (such as the use of artificial intelligence).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91720">
                <a:tc>
                  <a:txBody>
                    <a:bodyPr/>
                    <a:lstStyle/>
                    <a:p>
                      <a:pPr marL="0" lvl="1" indent="0" algn="ctr">
                        <a:buFont typeface="Calibri"/>
                        <a:buNone/>
                        <a:tabLst>
                          <a:tab pos="114300" algn="l"/>
                        </a:tabLst>
                      </a:pPr>
                      <a:endParaRPr 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en-US" sz="1400" dirty="0" smtClean="0">
                          <a:sym typeface="Wingdings 2" panose="05020102010507070707" pitchFamily="18" charset="2"/>
                        </a:rPr>
                        <a:t></a:t>
                      </a:r>
                      <a:endParaRPr lang="en-US" sz="1400" dirty="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b="1" kern="1200" spc="-3" dirty="0" smtClean="0">
                          <a:solidFill>
                            <a:prstClr val="black"/>
                          </a:solidFill>
                          <a:latin typeface="+mn-lt"/>
                          <a:ea typeface="+mn-ea"/>
                          <a:cs typeface="Calibri"/>
                        </a:rPr>
                        <a:t>Address </a:t>
                      </a:r>
                      <a:r>
                        <a:rPr lang="en-US" sz="1000" b="1" kern="1200" spc="-3" dirty="0" smtClean="0">
                          <a:solidFill>
                            <a:prstClr val="black"/>
                          </a:solidFill>
                          <a:latin typeface="+mn-lt"/>
                          <a:ea typeface="+mn-ea"/>
                          <a:cs typeface="Calibri"/>
                        </a:rPr>
                        <a:t>security and privacy</a:t>
                      </a:r>
                      <a:r>
                        <a:rPr lang="en-US" sz="1000" b="1" kern="1200" spc="-3" baseline="0" dirty="0" smtClean="0">
                          <a:solidFill>
                            <a:prstClr val="black"/>
                          </a:solidFill>
                          <a:latin typeface="+mn-lt"/>
                          <a:ea typeface="+mn-ea"/>
                          <a:cs typeface="Calibri"/>
                        </a:rPr>
                        <a:t> risks</a:t>
                      </a:r>
                      <a:endParaRPr lang="en-US" sz="1000" b="1" kern="1200" spc="-3" dirty="0" smtClean="0">
                        <a:solidFill>
                          <a:prstClr val="black"/>
                        </a:solidFill>
                        <a:latin typeface="+mn-lt"/>
                        <a:ea typeface="+mn-ea"/>
                        <a:cs typeface="Calibri"/>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Take a balanced approach to managing risk by implementing appropriate privacy and security measures</a:t>
                      </a:r>
                      <a:r>
                        <a:rPr lang="en-CA" sz="1000" kern="1200" dirty="0" smtClean="0">
                          <a:solidFill>
                            <a:schemeClr val="dk1"/>
                          </a:solidFill>
                          <a:latin typeface="+mn-lt"/>
                          <a:ea typeface="+mn-ea"/>
                          <a:cs typeface="+mn-cs"/>
                        </a:rPr>
                        <a:t>.</a:t>
                      </a:r>
                      <a:endParaRPr lang="en-US" sz="1000" kern="1200" dirty="0" smtClean="0">
                        <a:solidFill>
                          <a:schemeClr val="dk1"/>
                        </a:solidFill>
                        <a:latin typeface="+mn-lt"/>
                        <a:ea typeface="+mn-ea"/>
                        <a:cs typeface="+mn-cs"/>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Make security measures frictionless so that they do not place a burden on users.</a:t>
                      </a:r>
                      <a:endParaRPr lang="en-CA" sz="1000" kern="1200" dirty="0" smtClean="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en-CA" sz="1400" kern="1200" dirty="0" smtClean="0">
                          <a:solidFill>
                            <a:schemeClr val="dk1"/>
                          </a:solidFill>
                          <a:latin typeface="+mn-lt"/>
                          <a:ea typeface="+mn-ea"/>
                          <a:cs typeface="Calibri"/>
                          <a:sym typeface="Wingdings 2" panose="05020102010507070707" pitchFamily="18" charset="2"/>
                        </a:rPr>
                        <a:t></a:t>
                      </a:r>
                      <a:endParaRPr lang="en-CA" sz="1400" kern="1200" dirty="0" smtClean="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CA" sz="1000" b="1" kern="1200" spc="-3" dirty="0" smtClean="0">
                          <a:solidFill>
                            <a:prstClr val="black"/>
                          </a:solidFill>
                          <a:latin typeface="+mn-lt"/>
                          <a:ea typeface="+mn-ea"/>
                          <a:cs typeface="Calibri"/>
                        </a:rPr>
                        <a:t>Collaborate widely</a:t>
                      </a:r>
                      <a:r>
                        <a:rPr lang="en-CA" sz="1000" b="1" kern="1200" spc="-3" baseline="0" dirty="0" smtClean="0">
                          <a:solidFill>
                            <a:prstClr val="black"/>
                          </a:solidFill>
                          <a:latin typeface="+mn-lt"/>
                          <a:ea typeface="+mn-ea"/>
                          <a:cs typeface="Calibri"/>
                        </a:rPr>
                        <a:t> </a:t>
                      </a:r>
                      <a:endParaRPr lang="en-US" sz="1000" b="1" kern="1200" spc="-3" dirty="0" smtClean="0">
                        <a:solidFill>
                          <a:prstClr val="black"/>
                        </a:solidFill>
                        <a:latin typeface="+mn-lt"/>
                        <a:ea typeface="+mn-ea"/>
                        <a:cs typeface="Calibri"/>
                      </a:endParaRP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Create multidisciplinary teams with the range of skills needed to deliver a common goal. </a:t>
                      </a:r>
                    </a:p>
                    <a:p>
                      <a:pPr marL="114300" marR="0" lvl="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 algn="l"/>
                        </a:tabLst>
                        <a:defRPr/>
                      </a:pPr>
                      <a:r>
                        <a:rPr lang="en-US" sz="1000" kern="1200" dirty="0" smtClean="0">
                          <a:solidFill>
                            <a:schemeClr val="dk1"/>
                          </a:solidFill>
                          <a:latin typeface="+mn-lt"/>
                          <a:ea typeface="+mn-ea"/>
                          <a:cs typeface="+mn-cs"/>
                        </a:rPr>
                        <a:t>Share and collaborate in the open. Identify and create partnerships which help deliver value to users.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Title 2"/>
          <p:cNvSpPr>
            <a:spLocks noGrp="1"/>
          </p:cNvSpPr>
          <p:nvPr>
            <p:ph type="title"/>
          </p:nvPr>
        </p:nvSpPr>
        <p:spPr>
          <a:xfrm>
            <a:off x="857643" y="-3708"/>
            <a:ext cx="4830481" cy="878670"/>
          </a:xfrm>
        </p:spPr>
        <p:txBody>
          <a:bodyPr/>
          <a:lstStyle/>
          <a:p>
            <a:pPr marL="0" indent="0"/>
            <a:r>
              <a:rPr lang="en-CA" sz="1800" b="1" dirty="0" smtClean="0">
                <a:solidFill>
                  <a:schemeClr val="tx1">
                    <a:lumMod val="65000"/>
                    <a:lumOff val="35000"/>
                  </a:schemeClr>
                </a:solidFill>
              </a:rPr>
              <a:t>APPENDIX 1:</a:t>
            </a:r>
            <a:r>
              <a:rPr lang="en-CA" sz="1800" b="1" dirty="0"/>
              <a:t> </a:t>
            </a:r>
            <a:r>
              <a:rPr lang="en-CA" sz="1800" b="1" dirty="0" smtClean="0"/>
              <a:t>  </a:t>
            </a:r>
            <a:br>
              <a:rPr lang="en-CA" sz="1800" b="1" dirty="0" smtClean="0"/>
            </a:br>
            <a:r>
              <a:rPr lang="en-CA" sz="2000" b="1" dirty="0" smtClean="0"/>
              <a:t>Digital Alignment</a:t>
            </a:r>
            <a:endParaRPr lang="en-US" sz="2000" b="1" dirty="0">
              <a:effectLst>
                <a:outerShdw blurRad="38100" dist="38100" dir="2700000" algn="tl">
                  <a:srgbClr val="000000">
                    <a:alpha val="43137"/>
                  </a:srgbClr>
                </a:outerShdw>
              </a:effectLst>
            </a:endParaRPr>
          </a:p>
        </p:txBody>
      </p:sp>
      <p:grpSp>
        <p:nvGrpSpPr>
          <p:cNvPr id="4" name="Group 3"/>
          <p:cNvGrpSpPr/>
          <p:nvPr/>
        </p:nvGrpSpPr>
        <p:grpSpPr>
          <a:xfrm>
            <a:off x="23607" y="6377987"/>
            <a:ext cx="1668073" cy="461665"/>
            <a:chOff x="1113081" y="6387715"/>
            <a:chExt cx="1668073" cy="461665"/>
          </a:xfrm>
        </p:grpSpPr>
        <p:sp>
          <p:nvSpPr>
            <p:cNvPr id="5" name="Rectangle 4"/>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1113081" y="6387715"/>
              <a:ext cx="1207382" cy="215444"/>
            </a:xfrm>
            <a:prstGeom prst="rect">
              <a:avLst/>
            </a:prstGeom>
            <a:noFill/>
          </p:spPr>
          <p:txBody>
            <a:bodyPr wrap="none" rtlCol="0">
              <a:spAutoFit/>
            </a:bodyPr>
            <a:lstStyle/>
            <a:p>
              <a:r>
                <a:rPr lang="en-CA" sz="800" dirty="0" smtClean="0">
                  <a:solidFill>
                    <a:prstClr val="black"/>
                  </a:solidFill>
                  <a:latin typeface="Calibri"/>
                </a:rPr>
                <a:t>Architectural Alignment:</a:t>
              </a:r>
              <a:endParaRPr lang="en-US" sz="800" dirty="0">
                <a:solidFill>
                  <a:prstClr val="black"/>
                </a:solidFill>
                <a:latin typeface="Calibri"/>
              </a:endParaRPr>
            </a:p>
          </p:txBody>
        </p:sp>
        <p:sp>
          <p:nvSpPr>
            <p:cNvPr id="7" name="TextBox 6"/>
            <p:cNvSpPr txBox="1"/>
            <p:nvPr/>
          </p:nvSpPr>
          <p:spPr>
            <a:xfrm>
              <a:off x="1261278" y="6581258"/>
              <a:ext cx="380232" cy="215444"/>
            </a:xfrm>
            <a:prstGeom prst="rect">
              <a:avLst/>
            </a:prstGeom>
            <a:noFill/>
          </p:spPr>
          <p:txBody>
            <a:bodyPr wrap="none" rtlCol="0">
              <a:spAutoFit/>
            </a:bodyPr>
            <a:lstStyle/>
            <a:p>
              <a:r>
                <a:rPr lang="en-CA" sz="800" dirty="0" smtClean="0">
                  <a:solidFill>
                    <a:prstClr val="black"/>
                  </a:solidFill>
                  <a:latin typeface="Calibri"/>
                </a:rPr>
                <a:t>Fully</a:t>
              </a:r>
              <a:endParaRPr lang="en-US" sz="800" dirty="0">
                <a:solidFill>
                  <a:prstClr val="black"/>
                </a:solidFill>
                <a:latin typeface="Calibri"/>
              </a:endParaRPr>
            </a:p>
          </p:txBody>
        </p:sp>
        <p:sp>
          <p:nvSpPr>
            <p:cNvPr id="8" name="TextBox 7"/>
            <p:cNvSpPr txBox="1"/>
            <p:nvPr/>
          </p:nvSpPr>
          <p:spPr>
            <a:xfrm>
              <a:off x="1776544" y="6581258"/>
              <a:ext cx="524503" cy="215444"/>
            </a:xfrm>
            <a:prstGeom prst="rect">
              <a:avLst/>
            </a:prstGeom>
            <a:noFill/>
          </p:spPr>
          <p:txBody>
            <a:bodyPr wrap="none" rtlCol="0">
              <a:spAutoFit/>
            </a:bodyPr>
            <a:lstStyle/>
            <a:p>
              <a:r>
                <a:rPr lang="en-CA" sz="800" dirty="0" smtClean="0">
                  <a:solidFill>
                    <a:prstClr val="black"/>
                  </a:solidFill>
                  <a:latin typeface="Calibri"/>
                </a:rPr>
                <a:t>Partially</a:t>
              </a:r>
              <a:endParaRPr lang="en-US" sz="800" dirty="0">
                <a:solidFill>
                  <a:prstClr val="black"/>
                </a:solidFill>
                <a:latin typeface="Calibri"/>
              </a:endParaRPr>
            </a:p>
          </p:txBody>
        </p:sp>
        <p:sp>
          <p:nvSpPr>
            <p:cNvPr id="9" name="TextBox 8"/>
            <p:cNvSpPr txBox="1"/>
            <p:nvPr/>
          </p:nvSpPr>
          <p:spPr>
            <a:xfrm>
              <a:off x="2442600" y="6581258"/>
              <a:ext cx="338554" cy="215444"/>
            </a:xfrm>
            <a:prstGeom prst="rect">
              <a:avLst/>
            </a:prstGeom>
            <a:noFill/>
          </p:spPr>
          <p:txBody>
            <a:bodyPr wrap="none" rtlCol="0">
              <a:spAutoFit/>
            </a:bodyPr>
            <a:lstStyle/>
            <a:p>
              <a:r>
                <a:rPr lang="en-CA" sz="800" dirty="0" smtClean="0">
                  <a:solidFill>
                    <a:prstClr val="black"/>
                  </a:solidFill>
                  <a:latin typeface="Calibri"/>
                </a:rPr>
                <a:t>Not</a:t>
              </a:r>
              <a:endParaRPr lang="en-US" sz="800" dirty="0">
                <a:solidFill>
                  <a:prstClr val="black"/>
                </a:solidFill>
                <a:latin typeface="Calibri"/>
              </a:endParaRPr>
            </a:p>
          </p:txBody>
        </p:sp>
        <p:sp>
          <p:nvSpPr>
            <p:cNvPr id="10" name="Rectangle 9"/>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Isosceles Triangle 11"/>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283995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5cf15a9530394227c8ff53a3&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7.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8727</TotalTime>
  <Words>2592</Words>
  <Application>Microsoft Office PowerPoint</Application>
  <PresentationFormat>On-screen Show (4:3)</PresentationFormat>
  <Paragraphs>495</Paragraphs>
  <Slides>21</Slides>
  <Notes>20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맑은 고딕</vt:lpstr>
      <vt:lpstr>ＭＳ Ｐゴシック</vt:lpstr>
      <vt:lpstr>Adobe Arabic</vt:lpstr>
      <vt:lpstr>Aharoni</vt:lpstr>
      <vt:lpstr>Arial</vt:lpstr>
      <vt:lpstr>Arial</vt:lpstr>
      <vt:lpstr>Calibri</vt:lpstr>
      <vt:lpstr>Comic Sans MS</vt:lpstr>
      <vt:lpstr>Trebuchet MS</vt:lpstr>
      <vt:lpstr>Wingdings</vt:lpstr>
      <vt:lpstr>Wingdings 2</vt:lpstr>
      <vt:lpstr>Office Theme</vt:lpstr>
      <vt:lpstr>Government of Canada Enterprise Architecture Review Board (GC EARB)</vt:lpstr>
      <vt:lpstr>Purpose of GC EARB Session</vt:lpstr>
      <vt:lpstr>Request - Background</vt:lpstr>
      <vt:lpstr>Target State Architecture - DIAGRAM</vt:lpstr>
      <vt:lpstr>Request - Detailed Information</vt:lpstr>
      <vt:lpstr>Risks &amp; Mitigations</vt:lpstr>
      <vt:lpstr>PowerPoint Presentation</vt:lpstr>
      <vt:lpstr>ANNEX </vt:lpstr>
      <vt:lpstr>APPENDIX 1:    Digital Alignment</vt:lpstr>
      <vt:lpstr>PowerPoint Presentation</vt:lpstr>
      <vt:lpstr>BUSINESS Alignment </vt:lpstr>
      <vt:lpstr>INFORMATION  Alignment </vt:lpstr>
      <vt:lpstr>INFORMATION  Alignment </vt:lpstr>
      <vt:lpstr>APPLICATION  Alignment </vt:lpstr>
      <vt:lpstr>APPLICATION  Alignment </vt:lpstr>
      <vt:lpstr>TECHNOLOGY  Alignment </vt:lpstr>
      <vt:lpstr>SECURITY &amp; PRIVACY  Alignment </vt:lpstr>
      <vt:lpstr>APPENDIX 3:  Additional Project Details </vt:lpstr>
      <vt:lpstr>PowerPoint Presentation</vt:lpstr>
      <vt:lpstr>APPENDIX 4: Algorithmic Digital Solution - Impact Assessment Requirements</vt:lpstr>
      <vt:lpstr>APPENDIX 5:   Exemption Request</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Roberge, Nancy</cp:lastModifiedBy>
  <cp:revision>408</cp:revision>
  <cp:lastPrinted>2019-05-31T15:00:10Z</cp:lastPrinted>
  <dcterms:created xsi:type="dcterms:W3CDTF">2015-11-06T15:38:40Z</dcterms:created>
  <dcterms:modified xsi:type="dcterms:W3CDTF">2019-05-31T16:47:41Z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e4899d4a-5ce0-4d78-befe-db1d42d7664b</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ies>
</file>