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1.xml" ContentType="application/vnd.openxmlformats-officedocument.presentationml.notesSlide+xml"/>
  <Override PartName="/ppt/tags/tag20.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notesSlides/notesSlide19.xml" ContentType="application/vnd.openxmlformats-officedocument.presentationml.notesSlide+xml"/>
  <Override PartName="/ppt/tags/tag26.xml" ContentType="application/vnd.openxmlformats-officedocument.presentationml.tags+xml"/>
  <Override PartName="/ppt/notesSlides/notesSlide20.xml" ContentType="application/vnd.openxmlformats-officedocument.presentationml.notesSlide+xml"/>
  <Override PartName="/ppt/tags/tag27.xml" ContentType="application/vnd.openxmlformats-officedocument.presentationml.tags+xml"/>
  <Override PartName="/ppt/notesSlides/notesSlide21.xml" ContentType="application/vnd.openxmlformats-officedocument.presentationml.notesSlide+xml"/>
  <Override PartName="/ppt/tags/tag28.xml" ContentType="application/vnd.openxmlformats-officedocument.presentationml.tags+xml"/>
  <Override PartName="/ppt/notesSlides/notesSlide22.xml" ContentType="application/vnd.openxmlformats-officedocument.presentationml.notesSlide+xml"/>
  <Override PartName="/ppt/tags/tag29.xml" ContentType="application/vnd.openxmlformats-officedocument.presentationml.tags+xml"/>
  <Override PartName="/ppt/notesSlides/notesSlide23.xml" ContentType="application/vnd.openxmlformats-officedocument.presentationml.notesSlide+xml"/>
  <Override PartName="/ppt/tags/tag30.xml" ContentType="application/vnd.openxmlformats-officedocument.presentationml.tags+xml"/>
  <Override PartName="/ppt/notesSlides/notesSlide24.xml" ContentType="application/vnd.openxmlformats-officedocument.presentationml.notesSlide+xml"/>
  <Override PartName="/ppt/tags/tag31.xml" ContentType="application/vnd.openxmlformats-officedocument.presentationml.tags+xml"/>
  <Override PartName="/ppt/notesSlides/notesSlide25.xml" ContentType="application/vnd.openxmlformats-officedocument.presentationml.notesSlide+xml"/>
  <Override PartName="/ppt/tags/tag32.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30" r:id="rId3"/>
    <p:sldId id="331" r:id="rId4"/>
    <p:sldId id="308" r:id="rId5"/>
    <p:sldId id="320" r:id="rId6"/>
    <p:sldId id="267" r:id="rId7"/>
    <p:sldId id="279" r:id="rId8"/>
    <p:sldId id="309" r:id="rId9"/>
    <p:sldId id="273" r:id="rId10"/>
    <p:sldId id="275" r:id="rId11"/>
    <p:sldId id="266" r:id="rId12"/>
    <p:sldId id="304" r:id="rId13"/>
    <p:sldId id="314" r:id="rId14"/>
    <p:sldId id="315" r:id="rId15"/>
    <p:sldId id="316" r:id="rId16"/>
    <p:sldId id="317" r:id="rId17"/>
    <p:sldId id="323" r:id="rId18"/>
    <p:sldId id="271" r:id="rId19"/>
    <p:sldId id="324" r:id="rId20"/>
    <p:sldId id="325" r:id="rId21"/>
    <p:sldId id="326" r:id="rId22"/>
    <p:sldId id="287" r:id="rId23"/>
    <p:sldId id="327" r:id="rId24"/>
    <p:sldId id="277" r:id="rId25"/>
    <p:sldId id="289" r:id="rId26"/>
    <p:sldId id="310" r:id="rId27"/>
    <p:sldId id="312" r:id="rId28"/>
  </p:sldIdLst>
  <p:sldSz cx="9144000" cy="6858000" type="screen4x3"/>
  <p:notesSz cx="7010400"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33" autoAdjust="0"/>
    <p:restoredTop sz="93939" autoAdjust="0"/>
  </p:normalViewPr>
  <p:slideViewPr>
    <p:cSldViewPr showGuides="1">
      <p:cViewPr varScale="1">
        <p:scale>
          <a:sx n="105" d="100"/>
          <a:sy n="105" d="100"/>
        </p:scale>
        <p:origin x="1668" y="114"/>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2019-01-31</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2019-01-31</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3649063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1299551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2764915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855374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2586870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13799433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2829305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512648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646239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19</a:t>
            </a:fld>
            <a:endParaRPr lang="en-CA"/>
          </a:p>
        </p:txBody>
      </p:sp>
    </p:spTree>
    <p:extLst>
      <p:ext uri="{BB962C8B-B14F-4D97-AF65-F5344CB8AC3E}">
        <p14:creationId xmlns:p14="http://schemas.microsoft.com/office/powerpoint/2010/main" val="2549286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1724167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a:p>
        </p:txBody>
      </p:sp>
    </p:spTree>
    <p:extLst>
      <p:ext uri="{BB962C8B-B14F-4D97-AF65-F5344CB8AC3E}">
        <p14:creationId xmlns:p14="http://schemas.microsoft.com/office/powerpoint/2010/main" val="722874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a:p>
        </p:txBody>
      </p:sp>
    </p:spTree>
    <p:extLst>
      <p:ext uri="{BB962C8B-B14F-4D97-AF65-F5344CB8AC3E}">
        <p14:creationId xmlns:p14="http://schemas.microsoft.com/office/powerpoint/2010/main" val="2023276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22</a:t>
            </a:fld>
            <a:endParaRPr lang="en-CA"/>
          </a:p>
        </p:txBody>
      </p:sp>
    </p:spTree>
    <p:extLst>
      <p:ext uri="{BB962C8B-B14F-4D97-AF65-F5344CB8AC3E}">
        <p14:creationId xmlns:p14="http://schemas.microsoft.com/office/powerpoint/2010/main" val="28530145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23</a:t>
            </a:fld>
            <a:endParaRPr lang="en-CA"/>
          </a:p>
        </p:txBody>
      </p:sp>
    </p:spTree>
    <p:extLst>
      <p:ext uri="{BB962C8B-B14F-4D97-AF65-F5344CB8AC3E}">
        <p14:creationId xmlns:p14="http://schemas.microsoft.com/office/powerpoint/2010/main" val="14490856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24</a:t>
            </a:fld>
            <a:endParaRPr lang="en-CA"/>
          </a:p>
        </p:txBody>
      </p:sp>
    </p:spTree>
    <p:extLst>
      <p:ext uri="{BB962C8B-B14F-4D97-AF65-F5344CB8AC3E}">
        <p14:creationId xmlns:p14="http://schemas.microsoft.com/office/powerpoint/2010/main" val="60259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25</a:t>
            </a:fld>
            <a:endParaRPr lang="en-CA"/>
          </a:p>
        </p:txBody>
      </p:sp>
    </p:spTree>
    <p:extLst>
      <p:ext uri="{BB962C8B-B14F-4D97-AF65-F5344CB8AC3E}">
        <p14:creationId xmlns:p14="http://schemas.microsoft.com/office/powerpoint/2010/main" val="2076213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27</a:t>
            </a:fld>
            <a:endParaRPr lang="en-CA"/>
          </a:p>
        </p:txBody>
      </p:sp>
    </p:spTree>
    <p:extLst>
      <p:ext uri="{BB962C8B-B14F-4D97-AF65-F5344CB8AC3E}">
        <p14:creationId xmlns:p14="http://schemas.microsoft.com/office/powerpoint/2010/main" val="34404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277847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2166760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4274258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3525351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321948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8</a:t>
            </a:fld>
            <a:endParaRPr lang="en-CA"/>
          </a:p>
        </p:txBody>
      </p:sp>
    </p:spTree>
    <p:extLst>
      <p:ext uri="{BB962C8B-B14F-4D97-AF65-F5344CB8AC3E}">
        <p14:creationId xmlns:p14="http://schemas.microsoft.com/office/powerpoint/2010/main" val="1167340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A5D88-BC26-4EFA-A680-927F6A4ACCF4}" type="slidenum">
              <a:rPr lang="en-CA" smtClean="0"/>
              <a:t>9</a:t>
            </a:fld>
            <a:endParaRPr lang="en-CA"/>
          </a:p>
        </p:txBody>
      </p:sp>
    </p:spTree>
    <p:extLst>
      <p:ext uri="{BB962C8B-B14F-4D97-AF65-F5344CB8AC3E}">
        <p14:creationId xmlns:p14="http://schemas.microsoft.com/office/powerpoint/2010/main" val="21723808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dirty="0" smtClean="0"/>
              <a:t>Section title</a:t>
            </a:r>
            <a:endParaRPr lang="en-CA" dirty="0"/>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807438160"/>
      </p:ext>
    </p:extLst>
  </p:cSld>
  <p:clrMapOvr>
    <a:masterClrMapping/>
  </p:clrMapOvr>
  <p:transition spd="slow">
    <p:push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4106174131"/>
      </p:ext>
    </p:extLst>
  </p:cSld>
  <p:clrMapOvr>
    <a:masterClrMapping/>
  </p:clrMapOvr>
  <p:transition spd="slow">
    <p:push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a:spLocks/>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a:spLocks/>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dirty="0" smtClean="0"/>
              <a:t>Title</a:t>
            </a:r>
            <a:endParaRPr lang="en-CA" dirty="0"/>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dirty="0" smtClean="0"/>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pPr/>
              <a:t>‹#›</a:t>
            </a:fld>
            <a:endParaRPr lang="en-CA" dirty="0"/>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dirty="0" smtClean="0"/>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dirty="0"/>
          </a:p>
        </p:txBody>
      </p:sp>
    </p:spTree>
    <p:extLst>
      <p:ext uri="{BB962C8B-B14F-4D97-AF65-F5344CB8AC3E}">
        <p14:creationId xmlns:p14="http://schemas.microsoft.com/office/powerpoint/2010/main" val="2077113458"/>
      </p:ext>
    </p:extLst>
  </p:cSld>
  <p:clrMapOvr>
    <a:masterClrMapping/>
  </p:clrMapOvr>
  <p:transition spd="slow">
    <p:push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2459" y="6525344"/>
            <a:ext cx="419641" cy="365125"/>
          </a:xfrm>
        </p:spPr>
        <p:txBody>
          <a:bodyPr/>
          <a:lstStyle>
            <a:lvl1pPr>
              <a:defRPr sz="800"/>
            </a:lvl1pPr>
          </a:lstStyle>
          <a:p>
            <a:fld id="{32D4B517-E49B-41B6-9DBC-23634E0F1CDC}" type="slidenum">
              <a:rPr lang="en-CA" smtClean="0"/>
              <a:pPr/>
              <a:t>‹#›</a:t>
            </a:fld>
            <a:endParaRPr lang="en-CA" dirty="0"/>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dirty="0" smtClean="0"/>
              <a:t>Photo Caption</a:t>
            </a:r>
            <a:endParaRPr lang="en-CA" dirty="0"/>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Tree>
    <p:extLst>
      <p:ext uri="{BB962C8B-B14F-4D97-AF65-F5344CB8AC3E}">
        <p14:creationId xmlns:p14="http://schemas.microsoft.com/office/powerpoint/2010/main" val="1313740679"/>
      </p:ext>
    </p:extLst>
  </p:cSld>
  <p:clrMapOvr>
    <a:masterClrMapping/>
  </p:clrMapOvr>
  <p:transition spd="slow">
    <p:push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Click to insert a picture</a:t>
            </a:r>
            <a:endParaRPr lang="en-CA" dirty="0"/>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add text</a:t>
            </a:r>
            <a:endParaRPr lang="en-CA" dirty="0"/>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dirty="0" smtClean="0"/>
              <a:t>Click to insert a picture</a:t>
            </a:r>
            <a:endParaRPr lang="en-CA" dirty="0"/>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76456" y="6497864"/>
            <a:ext cx="454732" cy="365125"/>
          </a:xfrm>
        </p:spPr>
        <p:txBody>
          <a:bodyPr/>
          <a:lstStyle>
            <a:lvl1pPr>
              <a:defRPr sz="800"/>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983473791"/>
      </p:ext>
    </p:extLst>
  </p:cSld>
  <p:clrMapOvr>
    <a:masterClrMapping/>
  </p:clrMapOvr>
  <p:transition spd="slow">
    <p:push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dirty="0" smtClean="0"/>
              <a:t>This is</a:t>
            </a:r>
            <a:r>
              <a:rPr lang="en-CA" sz="1200" baseline="0" dirty="0" smtClean="0"/>
              <a:t> the sample</a:t>
            </a:r>
            <a:br>
              <a:rPr lang="en-CA" sz="1200" baseline="0" dirty="0" smtClean="0"/>
            </a:br>
            <a:r>
              <a:rPr lang="en-CA" sz="1200" baseline="0" dirty="0" smtClean="0"/>
              <a:t>icon page.</a:t>
            </a:r>
          </a:p>
          <a:p>
            <a:endParaRPr lang="en-CA" sz="1200" dirty="0" smtClean="0"/>
          </a:p>
          <a:p>
            <a:r>
              <a:rPr lang="en-CA" sz="1200" dirty="0" smtClean="0"/>
              <a:t>It features a </a:t>
            </a:r>
            <a:r>
              <a:rPr lang="en-CA" sz="1200" baseline="0" dirty="0" smtClean="0"/>
              <a:t/>
            </a:r>
            <a:br>
              <a:rPr lang="en-CA" sz="1200" baseline="0" dirty="0" smtClean="0"/>
            </a:br>
            <a:r>
              <a:rPr lang="en-CA" sz="1200" baseline="0" dirty="0" smtClean="0"/>
              <a:t>selection of symbols</a:t>
            </a:r>
            <a:br>
              <a:rPr lang="en-CA" sz="1200" baseline="0" dirty="0" smtClean="0"/>
            </a:br>
            <a:r>
              <a:rPr lang="en-CA" sz="1200" baseline="0" dirty="0" smtClean="0"/>
              <a:t>for use in your presentation.</a:t>
            </a:r>
          </a:p>
          <a:p>
            <a:endParaRPr lang="en-CA" sz="1200" baseline="0" dirty="0" smtClean="0"/>
          </a:p>
          <a:p>
            <a:r>
              <a:rPr lang="en-CA" sz="1200" baseline="0" dirty="0" smtClean="0"/>
              <a:t>To use a particular symbol, simply go to the </a:t>
            </a:r>
            <a:r>
              <a:rPr lang="en-CA" sz="1200" b="1" baseline="0" dirty="0" smtClean="0"/>
              <a:t>(1) View </a:t>
            </a:r>
            <a:r>
              <a:rPr lang="en-CA" sz="1200" baseline="0" dirty="0" smtClean="0"/>
              <a:t>Tab and select </a:t>
            </a:r>
            <a:r>
              <a:rPr lang="en-CA" sz="1200" b="1" baseline="0" dirty="0" smtClean="0"/>
              <a:t>Slide Master (2)</a:t>
            </a:r>
            <a:r>
              <a:rPr lang="en-CA" sz="1200" baseline="0" dirty="0" smtClean="0"/>
              <a:t>. Navigate to the last layout and select the icon(s) you would like to use. Copy them, return to </a:t>
            </a:r>
            <a:r>
              <a:rPr lang="en-CA" sz="1200" b="1" baseline="0" dirty="0" smtClean="0"/>
              <a:t>(3) Normal</a:t>
            </a:r>
            <a:r>
              <a:rPr lang="en-CA" sz="1200" baseline="0" dirty="0" smtClean="0"/>
              <a:t> view and paste them on the correct slide. Change the colour by choosing a new shape fill if you wish.</a:t>
            </a:r>
            <a:endParaRPr lang="en-CA" sz="1200" dirty="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1</a:t>
              </a:r>
              <a:endParaRPr lang="en-CA" b="1" dirty="0">
                <a:solidFill>
                  <a:schemeClr val="bg2"/>
                </a:solidFill>
              </a:endParaRP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2</a:t>
              </a:r>
              <a:endParaRPr lang="en-CA" b="1" dirty="0">
                <a:solidFill>
                  <a:schemeClr val="bg2"/>
                </a:solidFill>
              </a:endParaRP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dirty="0" smtClean="0">
                  <a:solidFill>
                    <a:schemeClr val="bg2"/>
                  </a:solidFill>
                </a:rPr>
                <a:t>3</a:t>
              </a:r>
              <a:endParaRPr lang="en-CA" b="1" dirty="0">
                <a:solidFill>
                  <a:schemeClr val="bg2"/>
                </a:solidFill>
              </a:endParaRPr>
            </a:p>
          </p:txBody>
        </p:sp>
      </p:grpSp>
      <p:sp>
        <p:nvSpPr>
          <p:cNvPr id="14" name="Freeform 5"/>
          <p:cNvSpPr>
            <a:spLocks/>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a:spLocks/>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a:spLocks/>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a:spLocks/>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a:spLocks/>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a:spLocks/>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a:spLocks/>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a:spLocks/>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a:spLocks/>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a:spLocks/>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a:spLocks/>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a:spLocks/>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a:spLocks/>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a:spLocks/>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a:spLocks/>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a:spLocks/>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a:spLocks/>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a:spLocks/>
          </p:cNvSpPr>
          <p:nvPr userDrawn="1"/>
        </p:nvSpPr>
        <p:spPr bwMode="auto">
          <a:xfrm>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a:spLocks/>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a:spLocks/>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a:spLocks/>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a:spLocks/>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a:spLocks/>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a:spLocks/>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dirty="0" smtClean="0"/>
              <a:t>Click to edit Master title style</a:t>
            </a:r>
            <a:endParaRPr lang="en-CA" dirty="0"/>
          </a:p>
        </p:txBody>
      </p:sp>
    </p:spTree>
    <p:extLst>
      <p:ext uri="{BB962C8B-B14F-4D97-AF65-F5344CB8AC3E}">
        <p14:creationId xmlns:p14="http://schemas.microsoft.com/office/powerpoint/2010/main" val="422115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smtClean="0">
                <a:solidFill>
                  <a:srgbClr val="000000"/>
                </a:solidFill>
                <a:latin typeface="arial" panose="020B0604020202020204" pitchFamily="34" charset="0"/>
              </a:rPr>
              <a:t>UNCLASSIFIED / NON CLASSIFIÉ</a:t>
            </a:r>
            <a:endParaRPr lang="en-CA" sz="1200" b="0" i="0" u="none" baseline="0">
              <a:solidFill>
                <a:srgbClr val="000000"/>
              </a:solidFill>
              <a:latin typeface="arial" panose="020B0604020202020204" pitchFamily="34" charset="0"/>
            </a:endParaRP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0" r:id="rId9"/>
    <p:sldLayoutId id="2147483671" r:id="rId10"/>
    <p:sldLayoutId id="2147483672" r:id="rId11"/>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1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2.emf"/><Relationship Id="rId11" Type="http://schemas.openxmlformats.org/officeDocument/2006/relationships/image" Target="../media/image17.emf"/><Relationship Id="rId5" Type="http://schemas.openxmlformats.org/officeDocument/2006/relationships/image" Target="../media/image11.emf"/><Relationship Id="rId10" Type="http://schemas.openxmlformats.org/officeDocument/2006/relationships/image" Target="../media/image16.emf"/><Relationship Id="rId4" Type="http://schemas.openxmlformats.org/officeDocument/2006/relationships/image" Target="../media/image10.emf"/><Relationship Id="rId9"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17.xml.rels><?xml version="1.0" encoding="UTF-8" standalone="yes"?>
<Relationships xmlns="http://schemas.openxmlformats.org/package/2006/relationships"><Relationship Id="rId3" Type="http://schemas.openxmlformats.org/officeDocument/2006/relationships/image" Target="../media/image18.emf"/><Relationship Id="rId7" Type="http://schemas.openxmlformats.org/officeDocument/2006/relationships/image" Target="../media/image22.emf"/><Relationship Id="rId2" Type="http://schemas.openxmlformats.org/officeDocument/2006/relationships/notesSlide" Target="../notesSlides/notesSlide17.xml"/><Relationship Id="rId1" Type="http://schemas.openxmlformats.org/officeDocument/2006/relationships/slideLayout" Target="../slideLayouts/slideLayout10.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18.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1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19.e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19.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image" Target="../media/image20.e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29.xml"/><Relationship Id="rId4" Type="http://schemas.openxmlformats.org/officeDocument/2006/relationships/image" Target="../media/image20.e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30.xml"/><Relationship Id="rId4" Type="http://schemas.openxmlformats.org/officeDocument/2006/relationships/image" Target="../media/image21.e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31.xml"/><Relationship Id="rId4" Type="http://schemas.openxmlformats.org/officeDocument/2006/relationships/image" Target="../media/image22.emf"/></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hyperlink" Target="https://www.tbs-sct.gc.ca/pol/doc-eng.aspx?id=32578"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hyperlink" Target="https://gcconnex.gc.ca/file/group/21723432/all#31558242"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canada.ca/en/treasury-board-secretariat/services/information-technology-project-management/project-management/guide-project-gating-it-enabled-project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239" y="1952836"/>
            <a:ext cx="8430579" cy="666449"/>
          </a:xfrm>
        </p:spPr>
        <p:txBody>
          <a:bodyPr>
            <a:normAutofit fontScale="90000"/>
          </a:bodyPr>
          <a:lstStyle/>
          <a:p>
            <a:pPr algn="ctr"/>
            <a:r>
              <a:rPr lang="en-CA" sz="3200" b="1" kern="0" dirty="0" smtClean="0"/>
              <a:t>Government of Canada</a:t>
            </a:r>
            <a:br>
              <a:rPr lang="en-CA" sz="3200" b="1" kern="0" dirty="0" smtClean="0"/>
            </a:br>
            <a:r>
              <a:rPr lang="en-CA" sz="3200" b="1" kern="0" dirty="0" smtClean="0"/>
              <a:t>Enterprise Architecture Review Board (GC EARB)</a:t>
            </a:r>
            <a:endParaRPr lang="en-CA" sz="3200" b="1" kern="0" dirty="0"/>
          </a:p>
        </p:txBody>
      </p:sp>
      <p:sp>
        <p:nvSpPr>
          <p:cNvPr id="5" name="Rectangle 17"/>
          <p:cNvSpPr txBox="1">
            <a:spLocks noChangeArrowheads="1"/>
          </p:cNvSpPr>
          <p:nvPr/>
        </p:nvSpPr>
        <p:spPr bwMode="auto">
          <a:xfrm>
            <a:off x="431540" y="1609502"/>
            <a:ext cx="8430579" cy="133069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en-US" b="1" kern="0" dirty="0" smtClean="0">
              <a:cs typeface="+mj-cs"/>
            </a:endParaRPr>
          </a:p>
        </p:txBody>
      </p:sp>
      <p:sp>
        <p:nvSpPr>
          <p:cNvPr id="10" name="TextBox 9"/>
          <p:cNvSpPr txBox="1"/>
          <p:nvPr/>
        </p:nvSpPr>
        <p:spPr>
          <a:xfrm>
            <a:off x="0" y="6705074"/>
            <a:ext cx="1040670" cy="184666"/>
          </a:xfrm>
          <a:prstGeom prst="rect">
            <a:avLst/>
          </a:prstGeom>
          <a:noFill/>
        </p:spPr>
        <p:txBody>
          <a:bodyPr wrap="none" rtlCol="0">
            <a:spAutoFit/>
          </a:bodyPr>
          <a:lstStyle/>
          <a:p>
            <a:r>
              <a:rPr lang="en-CA" sz="600" dirty="0" smtClean="0"/>
              <a:t>Last Updated Jan 14, 2019</a:t>
            </a:r>
            <a:endParaRPr lang="en-CA" sz="600" dirty="0"/>
          </a:p>
        </p:txBody>
      </p:sp>
      <p:sp>
        <p:nvSpPr>
          <p:cNvPr id="11" name="TextBox 10"/>
          <p:cNvSpPr txBox="1"/>
          <p:nvPr/>
        </p:nvSpPr>
        <p:spPr>
          <a:xfrm>
            <a:off x="7920372" y="6597352"/>
            <a:ext cx="1010213" cy="215444"/>
          </a:xfrm>
          <a:prstGeom prst="rect">
            <a:avLst/>
          </a:prstGeom>
          <a:noFill/>
        </p:spPr>
        <p:txBody>
          <a:bodyPr wrap="none" rtlCol="0">
            <a:spAutoFit/>
          </a:bodyPr>
          <a:lstStyle/>
          <a:p>
            <a:r>
              <a:rPr lang="en-CA" sz="800" dirty="0"/>
              <a:t>GC Docs </a:t>
            </a:r>
            <a:r>
              <a:rPr lang="en-CA" sz="800" dirty="0" smtClean="0"/>
              <a:t>#31758070</a:t>
            </a:r>
            <a:endParaRPr lang="en-CA" sz="800" dirty="0"/>
          </a:p>
        </p:txBody>
      </p:sp>
      <p:sp>
        <p:nvSpPr>
          <p:cNvPr id="21" name="Rectangle 20"/>
          <p:cNvSpPr/>
          <p:nvPr>
            <p:custDataLst>
              <p:tags r:id="rId1"/>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dirty="0" smtClean="0">
                <a:solidFill>
                  <a:schemeClr val="tx1">
                    <a:lumMod val="65000"/>
                    <a:lumOff val="35000"/>
                  </a:schemeClr>
                </a:solidFill>
                <a:sym typeface="Wingdings 2" panose="05020102010507070707" pitchFamily="18" charset="2"/>
              </a:rPr>
              <a:t>	</a:t>
            </a:r>
            <a:r>
              <a:rPr lang="en-US" sz="1200" dirty="0" smtClean="0">
                <a:solidFill>
                  <a:schemeClr val="tx1">
                    <a:lumMod val="65000"/>
                    <a:lumOff val="35000"/>
                  </a:schemeClr>
                </a:solidFill>
              </a:rPr>
              <a:t>Endorsement</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Information</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Exemption</a:t>
            </a:r>
            <a:endParaRPr lang="en-US" sz="1200" dirty="0">
              <a:solidFill>
                <a:schemeClr val="tx1">
                  <a:lumMod val="65000"/>
                  <a:lumOff val="35000"/>
                </a:schemeClr>
              </a:solidFill>
            </a:endParaRPr>
          </a:p>
        </p:txBody>
      </p:sp>
      <p:sp>
        <p:nvSpPr>
          <p:cNvPr id="22" name="Rectangle 21"/>
          <p:cNvSpPr/>
          <p:nvPr>
            <p:custDataLst>
              <p:tags r:id="rId2"/>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Presentation for:</a:t>
            </a:r>
            <a:endParaRPr lang="en-US" sz="1000" b="1" dirty="0"/>
          </a:p>
        </p:txBody>
      </p:sp>
      <p:sp>
        <p:nvSpPr>
          <p:cNvPr id="23" name="Rectangle 22"/>
          <p:cNvSpPr/>
          <p:nvPr>
            <p:custDataLst>
              <p:tags r:id="rId3"/>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200" b="1" dirty="0" smtClean="0">
                <a:solidFill>
                  <a:schemeClr val="tx1">
                    <a:lumMod val="65000"/>
                    <a:lumOff val="35000"/>
                  </a:schemeClr>
                </a:solidFill>
              </a:rPr>
              <a:t>Presenter(s):</a:t>
            </a:r>
          </a:p>
          <a:p>
            <a:pPr marL="171450" indent="-171450">
              <a:buFont typeface="Arial" panose="020B0604020202020204" pitchFamily="34" charset="0"/>
              <a:buChar char="•"/>
            </a:pPr>
            <a:r>
              <a:rPr lang="en-CA" sz="1200" dirty="0">
                <a:solidFill>
                  <a:schemeClr val="tx1">
                    <a:lumMod val="65000"/>
                    <a:lumOff val="35000"/>
                  </a:schemeClr>
                </a:solidFill>
              </a:rPr>
              <a:t>Name /Email / Phone </a:t>
            </a:r>
            <a:r>
              <a:rPr lang="en-CA" sz="1200" dirty="0" smtClean="0">
                <a:solidFill>
                  <a:schemeClr val="tx1">
                    <a:lumMod val="65000"/>
                    <a:lumOff val="35000"/>
                  </a:schemeClr>
                </a:solidFill>
              </a:rPr>
              <a:t>#</a:t>
            </a:r>
          </a:p>
          <a:p>
            <a:pPr marL="171450" indent="-171450">
              <a:buFont typeface="Arial" panose="020B0604020202020204" pitchFamily="34" charset="0"/>
              <a:buChar char="•"/>
            </a:pPr>
            <a:r>
              <a:rPr lang="en-CA" sz="1200" dirty="0" smtClean="0">
                <a:solidFill>
                  <a:schemeClr val="tx1">
                    <a:lumMod val="65000"/>
                    <a:lumOff val="35000"/>
                  </a:schemeClr>
                </a:solidFill>
              </a:rPr>
              <a:t>Name /Email / Phone #</a:t>
            </a:r>
          </a:p>
        </p:txBody>
      </p:sp>
      <p:sp>
        <p:nvSpPr>
          <p:cNvPr id="24" name="Rectangle 23"/>
          <p:cNvSpPr/>
          <p:nvPr>
            <p:custDataLst>
              <p:tags r:id="rId4"/>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Contact Information:</a:t>
            </a:r>
            <a:endParaRPr lang="en-US" sz="1000" b="1" dirty="0"/>
          </a:p>
        </p:txBody>
      </p:sp>
      <p:sp>
        <p:nvSpPr>
          <p:cNvPr id="27" name="Title 1"/>
          <p:cNvSpPr txBox="1">
            <a:spLocks/>
          </p:cNvSpPr>
          <p:nvPr/>
        </p:nvSpPr>
        <p:spPr>
          <a:xfrm>
            <a:off x="143508" y="80346"/>
            <a:ext cx="2520280" cy="48696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en-CA" sz="2000" b="1" kern="0" dirty="0" smtClean="0">
                <a:solidFill>
                  <a:schemeClr val="bg1">
                    <a:lumMod val="50000"/>
                  </a:schemeClr>
                </a:solidFill>
              </a:rPr>
              <a:t>Presenter Template</a:t>
            </a:r>
            <a:endParaRPr lang="en-CA" sz="2000" b="1" kern="0" dirty="0">
              <a:solidFill>
                <a:schemeClr val="bg1">
                  <a:lumMod val="50000"/>
                </a:schemeClr>
              </a:solidFill>
            </a:endParaRPr>
          </a:p>
        </p:txBody>
      </p:sp>
      <p:sp>
        <p:nvSpPr>
          <p:cNvPr id="33" name="Rectangle 32"/>
          <p:cNvSpPr/>
          <p:nvPr>
            <p:custDataLst>
              <p:tags r:id="rId5"/>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en-US" sz="1200" dirty="0" smtClean="0">
                <a:solidFill>
                  <a:schemeClr val="tx1">
                    <a:lumMod val="65000"/>
                    <a:lumOff val="35000"/>
                  </a:schemeClr>
                </a:solidFill>
                <a:sym typeface="Wingdings 2" panose="05020102010507070707" pitchFamily="18" charset="2"/>
              </a:rPr>
              <a:t>	</a:t>
            </a:r>
            <a:r>
              <a:rPr lang="en-CA" sz="1200" dirty="0" smtClean="0">
                <a:solidFill>
                  <a:schemeClr val="tx1">
                    <a:lumMod val="65000"/>
                    <a:lumOff val="35000"/>
                  </a:schemeClr>
                </a:solidFill>
              </a:rPr>
              <a:t>Initial</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Follow-up</a:t>
            </a:r>
          </a:p>
          <a:p>
            <a:pPr marL="287338" indent="-287338">
              <a:buFont typeface="Wingdings 2" panose="05020102010507070707" pitchFamily="18" charset="2"/>
              <a:buChar char="£"/>
              <a:tabLst>
                <a:tab pos="287338" algn="l"/>
              </a:tabLst>
            </a:pPr>
            <a:r>
              <a:rPr lang="en-CA" sz="1200" dirty="0" smtClean="0">
                <a:solidFill>
                  <a:schemeClr val="tx1">
                    <a:lumMod val="65000"/>
                    <a:lumOff val="35000"/>
                  </a:schemeClr>
                </a:solidFill>
              </a:rPr>
              <a:t>Final Architecture</a:t>
            </a:r>
            <a:endParaRPr lang="en-US" sz="1200" dirty="0">
              <a:solidFill>
                <a:schemeClr val="tx1">
                  <a:lumMod val="65000"/>
                  <a:lumOff val="35000"/>
                </a:schemeClr>
              </a:solidFill>
            </a:endParaRPr>
          </a:p>
        </p:txBody>
      </p:sp>
      <p:sp>
        <p:nvSpPr>
          <p:cNvPr id="34" name="Rectangle 33"/>
          <p:cNvSpPr/>
          <p:nvPr>
            <p:custDataLst>
              <p:tags r:id="rId6"/>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000" b="1" dirty="0" smtClean="0"/>
              <a:t>EARB Appearance:</a:t>
            </a:r>
          </a:p>
        </p:txBody>
      </p:sp>
      <p:sp>
        <p:nvSpPr>
          <p:cNvPr id="17" name="Text Placeholder 2"/>
          <p:cNvSpPr>
            <a:spLocks noGrp="1"/>
          </p:cNvSpPr>
          <p:nvPr>
            <p:ph type="body" sz="quarter" idx="13"/>
          </p:nvPr>
        </p:nvSpPr>
        <p:spPr>
          <a:xfrm>
            <a:off x="426396" y="3304000"/>
            <a:ext cx="8430578" cy="720080"/>
          </a:xfrm>
        </p:spPr>
        <p:txBody>
          <a:bodyPr/>
          <a:lstStyle/>
          <a:p>
            <a:pPr algn="ctr"/>
            <a:r>
              <a:rPr lang="en-CA" b="1" dirty="0" smtClean="0">
                <a:solidFill>
                  <a:schemeClr val="bg1">
                    <a:lumMod val="50000"/>
                  </a:schemeClr>
                </a:solidFill>
              </a:rPr>
              <a:t>Department – Project Name</a:t>
            </a:r>
          </a:p>
          <a:p>
            <a:pPr algn="ctr"/>
            <a:r>
              <a:rPr lang="en-CA" b="1" dirty="0" smtClean="0">
                <a:solidFill>
                  <a:schemeClr val="bg1">
                    <a:lumMod val="50000"/>
                  </a:schemeClr>
                </a:solidFill>
              </a:rPr>
              <a:t>(Date)</a:t>
            </a:r>
            <a:endParaRPr lang="en-CA" b="1" dirty="0">
              <a:solidFill>
                <a:schemeClr val="bg1">
                  <a:lumMod val="50000"/>
                </a:schemeClr>
              </a:solidFill>
            </a:endParaRPr>
          </a:p>
        </p:txBody>
      </p:sp>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40" y="138062"/>
            <a:ext cx="5432982" cy="746727"/>
          </a:xfrm>
        </p:spPr>
        <p:txBody>
          <a:bodyPr/>
          <a:lstStyle/>
          <a:p>
            <a:r>
              <a:rPr lang="en-CA" dirty="0" smtClean="0"/>
              <a:t>Risks &amp; Mitigations</a:t>
            </a:r>
            <a:endParaRPr lang="en-CA" dirty="0"/>
          </a:p>
        </p:txBody>
      </p:sp>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2434804746"/>
              </p:ext>
            </p:extLst>
          </p:nvPr>
        </p:nvGraphicFramePr>
        <p:xfrm>
          <a:off x="619125" y="1628801"/>
          <a:ext cx="7905751" cy="1296052"/>
        </p:xfrm>
        <a:graphic>
          <a:graphicData uri="http://schemas.openxmlformats.org/drawingml/2006/table">
            <a:tbl>
              <a:tblPr firstRow="1" bandRow="1">
                <a:tableStyleId>{5C22544A-7EE6-4342-B048-85BDC9FD1C3A}</a:tableStyleId>
              </a:tblPr>
              <a:tblGrid>
                <a:gridCol w="352475"/>
                <a:gridCol w="5494299"/>
                <a:gridCol w="1194567"/>
                <a:gridCol w="864410"/>
              </a:tblGrid>
              <a:tr h="343552">
                <a:tc gridSpan="2">
                  <a:txBody>
                    <a:bodyPr/>
                    <a:lstStyle/>
                    <a:p>
                      <a:r>
                        <a:rPr lang="en-US" sz="1600" dirty="0" smtClean="0">
                          <a:latin typeface="+mj-lt"/>
                          <a:cs typeface="Arial" pitchFamily="34" charset="0"/>
                        </a:rPr>
                        <a:t>Risks</a:t>
                      </a:r>
                      <a:endParaRPr lang="en-US" sz="1600" dirty="0">
                        <a:latin typeface="+mj-lt"/>
                        <a:cs typeface="Arial" pitchFamily="34" charset="0"/>
                      </a:endParaRPr>
                    </a:p>
                  </a:txBody>
                  <a:tcPr>
                    <a:solidFill>
                      <a:srgbClr val="005172"/>
                    </a:solidFill>
                  </a:tcPr>
                </a:tc>
                <a:tc hMerge="1">
                  <a:txBody>
                    <a:bodyPr/>
                    <a:lstStyle/>
                    <a:p>
                      <a:endParaRPr lang="en-US" sz="1400" dirty="0">
                        <a:latin typeface="Arial" pitchFamily="34" charset="0"/>
                        <a:cs typeface="Arial" pitchFamily="34" charset="0"/>
                      </a:endParaRPr>
                    </a:p>
                  </a:txBody>
                  <a:tcPr>
                    <a:solidFill>
                      <a:srgbClr val="005172"/>
                    </a:solidFill>
                  </a:tcPr>
                </a:tc>
                <a:tc>
                  <a:txBody>
                    <a:bodyPr/>
                    <a:lstStyle/>
                    <a:p>
                      <a:pPr algn="ctr"/>
                      <a:r>
                        <a:rPr lang="en-US" sz="1600" dirty="0" smtClean="0">
                          <a:latin typeface="+mj-lt"/>
                          <a:cs typeface="Arial" pitchFamily="34" charset="0"/>
                        </a:rPr>
                        <a:t>Probability</a:t>
                      </a:r>
                      <a:endParaRPr lang="en-US" sz="1600" dirty="0">
                        <a:latin typeface="+mj-lt"/>
                        <a:cs typeface="Arial" pitchFamily="34" charset="0"/>
                      </a:endParaRPr>
                    </a:p>
                  </a:txBody>
                  <a:tcPr>
                    <a:solidFill>
                      <a:srgbClr val="005172"/>
                    </a:solidFill>
                  </a:tcPr>
                </a:tc>
                <a:tc>
                  <a:txBody>
                    <a:bodyPr/>
                    <a:lstStyle/>
                    <a:p>
                      <a:pPr algn="ctr"/>
                      <a:r>
                        <a:rPr lang="en-US" sz="1600" dirty="0" smtClean="0">
                          <a:latin typeface="+mj-lt"/>
                          <a:cs typeface="Arial" pitchFamily="34" charset="0"/>
                        </a:rPr>
                        <a:t>Impact</a:t>
                      </a:r>
                      <a:endParaRPr lang="en-US" sz="1600" dirty="0">
                        <a:latin typeface="+mj-lt"/>
                        <a:cs typeface="Arial" pitchFamily="34" charset="0"/>
                      </a:endParaRPr>
                    </a:p>
                  </a:txBody>
                  <a:tcPr>
                    <a:solidFill>
                      <a:srgbClr val="005172"/>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1</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rgbClr val="E5EDF0"/>
                    </a:solidFill>
                  </a:tcPr>
                </a:tc>
                <a:tc>
                  <a:txBody>
                    <a:bodyPr/>
                    <a:lstStyle/>
                    <a:p>
                      <a:pPr marL="0" indent="0">
                        <a:buClr>
                          <a:prstClr val="black">
                            <a:lumMod val="65000"/>
                            <a:lumOff val="35000"/>
                          </a:prstClr>
                        </a:buClr>
                        <a:buFont typeface="+mj-lt"/>
                        <a:buNone/>
                      </a:pPr>
                      <a:r>
                        <a:rPr lang="en-US" sz="1400" i="1" kern="1200" dirty="0" smtClean="0">
                          <a:solidFill>
                            <a:schemeClr val="tx2"/>
                          </a:solidFill>
                          <a:latin typeface="+mn-lt"/>
                          <a:ea typeface="+mn-ea"/>
                          <a:cs typeface="+mn-cs"/>
                        </a:rPr>
                        <a:t>Identify the 3 most important Risks to this Investment</a:t>
                      </a:r>
                      <a:r>
                        <a:rPr lang="en-US" sz="1400" i="1" kern="1200" baseline="0" dirty="0" smtClean="0">
                          <a:solidFill>
                            <a:schemeClr val="tx2"/>
                          </a:solidFill>
                          <a:latin typeface="+mn-lt"/>
                          <a:ea typeface="+mn-ea"/>
                          <a:cs typeface="+mn-cs"/>
                        </a:rPr>
                        <a:t> … </a:t>
                      </a:r>
                      <a:endParaRPr lang="en-US" sz="1400" i="1" kern="1200" dirty="0" smtClean="0">
                        <a:solidFill>
                          <a:schemeClr val="tx2"/>
                        </a:solidFill>
                        <a:latin typeface="+mn-lt"/>
                        <a:ea typeface="+mn-ea"/>
                        <a:cs typeface="+mn-cs"/>
                      </a:endParaRPr>
                    </a:p>
                  </a:txBody>
                  <a:tcPr>
                    <a:solidFill>
                      <a:srgbClr val="E5EDF0"/>
                    </a:solidFill>
                  </a:tcPr>
                </a:tc>
                <a:tc>
                  <a:txBody>
                    <a:bodyPr/>
                    <a:lstStyle/>
                    <a:p>
                      <a:pPr algn="ctr"/>
                      <a:r>
                        <a:rPr lang="en-US" sz="1200" i="1" kern="1200" dirty="0" smtClean="0">
                          <a:solidFill>
                            <a:schemeClr val="tx2"/>
                          </a:solidFill>
                          <a:latin typeface="+mn-lt"/>
                          <a:ea typeface="+mn-ea"/>
                          <a:cs typeface="+mn-cs"/>
                        </a:rPr>
                        <a:t>H/M/L</a:t>
                      </a:r>
                      <a:endParaRPr lang="en-US" sz="1200" i="1" kern="1200" dirty="0">
                        <a:solidFill>
                          <a:schemeClr val="tx2"/>
                        </a:solidFill>
                        <a:latin typeface="+mn-lt"/>
                        <a:ea typeface="+mn-ea"/>
                        <a:cs typeface="+mn-cs"/>
                      </a:endParaRPr>
                    </a:p>
                  </a:txBody>
                  <a:tcPr>
                    <a:solidFill>
                      <a:srgbClr val="E5EDF0"/>
                    </a:solidFill>
                  </a:tcPr>
                </a:tc>
                <a:tc>
                  <a:txBody>
                    <a:bodyPr/>
                    <a:lstStyle/>
                    <a:p>
                      <a:pPr algn="ctr"/>
                      <a:r>
                        <a:rPr lang="en-US" sz="1200" i="1" kern="1200" dirty="0" smtClean="0">
                          <a:solidFill>
                            <a:schemeClr val="tx2"/>
                          </a:solidFill>
                          <a:latin typeface="+mn-lt"/>
                          <a:ea typeface="+mn-ea"/>
                          <a:cs typeface="+mn-cs"/>
                        </a:rPr>
                        <a:t>H/M/L</a:t>
                      </a:r>
                      <a:endParaRPr lang="en-US" sz="1200" i="1" kern="1200" dirty="0">
                        <a:solidFill>
                          <a:schemeClr val="tx2"/>
                        </a:solidFill>
                        <a:latin typeface="+mn-lt"/>
                        <a:ea typeface="+mn-ea"/>
                        <a:cs typeface="+mn-cs"/>
                      </a:endParaRPr>
                    </a:p>
                  </a:txBody>
                  <a:tcPr>
                    <a:solidFill>
                      <a:srgbClr val="E5EDF0"/>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2</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rgbClr val="F2F6F7"/>
                    </a:solidFill>
                  </a:tcPr>
                </a:tc>
                <a:tc>
                  <a:txBody>
                    <a:bodyPr/>
                    <a:lstStyle/>
                    <a:p>
                      <a:endParaRPr lang="en-US" sz="1400" dirty="0">
                        <a:solidFill>
                          <a:schemeClr val="tx1">
                            <a:lumMod val="65000"/>
                            <a:lumOff val="35000"/>
                          </a:schemeClr>
                        </a:solidFill>
                        <a:latin typeface="Arial" pitchFamily="34" charset="0"/>
                        <a:cs typeface="Arial" pitchFamily="34" charset="0"/>
                      </a:endParaRPr>
                    </a:p>
                  </a:txBody>
                  <a:tcPr>
                    <a:solidFill>
                      <a:srgbClr val="F2F6F7"/>
                    </a:solidFill>
                  </a:tcPr>
                </a:tc>
                <a:tc>
                  <a:txBody>
                    <a:bodyPr/>
                    <a:lstStyle/>
                    <a:p>
                      <a:pPr algn="ctr"/>
                      <a:r>
                        <a:rPr lang="en-US" sz="1200" i="1" kern="1200" dirty="0" smtClean="0">
                          <a:solidFill>
                            <a:schemeClr val="tx2"/>
                          </a:solidFill>
                          <a:latin typeface="+mn-lt"/>
                          <a:ea typeface="+mn-ea"/>
                          <a:cs typeface="+mn-cs"/>
                        </a:rPr>
                        <a:t>H/M/L</a:t>
                      </a:r>
                      <a:endParaRPr lang="en-US" sz="1200" i="1" kern="1200" dirty="0">
                        <a:solidFill>
                          <a:schemeClr val="tx2"/>
                        </a:solidFill>
                        <a:latin typeface="+mn-lt"/>
                        <a:ea typeface="+mn-ea"/>
                        <a:cs typeface="+mn-cs"/>
                      </a:endParaRPr>
                    </a:p>
                  </a:txBody>
                  <a:tcPr>
                    <a:solidFill>
                      <a:srgbClr val="F2F6F7"/>
                    </a:solidFill>
                  </a:tcPr>
                </a:tc>
                <a:tc>
                  <a:txBody>
                    <a:bodyPr/>
                    <a:lstStyle/>
                    <a:p>
                      <a:pPr algn="ctr"/>
                      <a:r>
                        <a:rPr lang="en-US" sz="1200" i="1" kern="1200" dirty="0" smtClean="0">
                          <a:solidFill>
                            <a:schemeClr val="tx2"/>
                          </a:solidFill>
                          <a:latin typeface="+mn-lt"/>
                          <a:ea typeface="+mn-ea"/>
                          <a:cs typeface="+mn-cs"/>
                        </a:rPr>
                        <a:t>H/M/L</a:t>
                      </a:r>
                      <a:endParaRPr lang="en-US" sz="1200" i="1" kern="1200" dirty="0">
                        <a:solidFill>
                          <a:schemeClr val="tx2"/>
                        </a:solidFill>
                        <a:latin typeface="+mn-lt"/>
                        <a:ea typeface="+mn-ea"/>
                        <a:cs typeface="+mn-cs"/>
                      </a:endParaRPr>
                    </a:p>
                  </a:txBody>
                  <a:tcPr>
                    <a:solidFill>
                      <a:srgbClr val="F2F6F7"/>
                    </a:solidFill>
                  </a:tcPr>
                </a:tc>
              </a:tr>
              <a:tr h="31750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3</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rgbClr val="F2F6F7"/>
                    </a:solidFill>
                  </a:tcPr>
                </a:tc>
                <a:tc>
                  <a:txBody>
                    <a:bodyPr/>
                    <a:lstStyle/>
                    <a:p>
                      <a:endParaRPr lang="en-US" sz="1400" dirty="0">
                        <a:solidFill>
                          <a:schemeClr val="tx1">
                            <a:lumMod val="65000"/>
                            <a:lumOff val="35000"/>
                          </a:schemeClr>
                        </a:solidFill>
                        <a:latin typeface="Arial" pitchFamily="34" charset="0"/>
                        <a:cs typeface="Arial" pitchFamily="34" charset="0"/>
                      </a:endParaRPr>
                    </a:p>
                  </a:txBody>
                  <a:tcPr>
                    <a:solidFill>
                      <a:srgbClr val="F2F6F7"/>
                    </a:solidFill>
                  </a:tcPr>
                </a:tc>
                <a:tc>
                  <a:txBody>
                    <a:bodyPr/>
                    <a:lstStyle/>
                    <a:p>
                      <a:pPr algn="ctr"/>
                      <a:r>
                        <a:rPr lang="en-US" sz="1200" i="1" kern="1200" dirty="0" smtClean="0">
                          <a:solidFill>
                            <a:schemeClr val="tx2"/>
                          </a:solidFill>
                          <a:latin typeface="+mn-lt"/>
                          <a:ea typeface="+mn-ea"/>
                          <a:cs typeface="+mn-cs"/>
                        </a:rPr>
                        <a:t>H/M/L</a:t>
                      </a:r>
                      <a:endParaRPr lang="en-US" sz="1200" i="1" kern="1200" dirty="0">
                        <a:solidFill>
                          <a:schemeClr val="tx2"/>
                        </a:solidFill>
                        <a:latin typeface="+mn-lt"/>
                        <a:ea typeface="+mn-ea"/>
                        <a:cs typeface="+mn-cs"/>
                      </a:endParaRPr>
                    </a:p>
                  </a:txBody>
                  <a:tcPr>
                    <a:solidFill>
                      <a:srgbClr val="F2F6F7"/>
                    </a:solidFill>
                  </a:tcPr>
                </a:tc>
                <a:tc>
                  <a:txBody>
                    <a:bodyPr/>
                    <a:lstStyle/>
                    <a:p>
                      <a:pPr algn="ctr"/>
                      <a:r>
                        <a:rPr lang="en-US" sz="1200" i="1" kern="1200" dirty="0" smtClean="0">
                          <a:solidFill>
                            <a:schemeClr val="tx2"/>
                          </a:solidFill>
                          <a:latin typeface="+mn-lt"/>
                          <a:ea typeface="+mn-ea"/>
                          <a:cs typeface="+mn-cs"/>
                        </a:rPr>
                        <a:t>H/M/L</a:t>
                      </a:r>
                      <a:endParaRPr lang="en-US" sz="1200" i="1" kern="1200" dirty="0">
                        <a:solidFill>
                          <a:schemeClr val="tx2"/>
                        </a:solidFill>
                        <a:latin typeface="+mn-lt"/>
                        <a:ea typeface="+mn-ea"/>
                        <a:cs typeface="+mn-cs"/>
                      </a:endParaRPr>
                    </a:p>
                  </a:txBody>
                  <a:tcPr>
                    <a:solidFill>
                      <a:srgbClr val="F2F6F7"/>
                    </a:solidFill>
                  </a:tcPr>
                </a:tc>
              </a:tr>
            </a:tbl>
          </a:graphicData>
        </a:graphic>
      </p:graphicFrame>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3639168717"/>
              </p:ext>
            </p:extLst>
          </p:nvPr>
        </p:nvGraphicFramePr>
        <p:xfrm>
          <a:off x="619124" y="3575092"/>
          <a:ext cx="7905752" cy="1432560"/>
        </p:xfrm>
        <a:graphic>
          <a:graphicData uri="http://schemas.openxmlformats.org/drawingml/2006/table">
            <a:tbl>
              <a:tblPr firstRow="1" bandRow="1">
                <a:tableStyleId>{5C22544A-7EE6-4342-B048-85BDC9FD1C3A}</a:tableStyleId>
              </a:tblPr>
              <a:tblGrid>
                <a:gridCol w="380463"/>
                <a:gridCol w="7525289"/>
              </a:tblGrid>
              <a:tr h="289560">
                <a:tc gridSpan="2">
                  <a:txBody>
                    <a:bodyPr/>
                    <a:lstStyle/>
                    <a:p>
                      <a:r>
                        <a:rPr lang="en-US" sz="1600" dirty="0" smtClean="0">
                          <a:latin typeface="+mj-lt"/>
                          <a:cs typeface="Arial" pitchFamily="34" charset="0"/>
                        </a:rPr>
                        <a:t>Mitigations</a:t>
                      </a:r>
                      <a:endParaRPr lang="en-US" sz="1600" dirty="0">
                        <a:latin typeface="+mj-lt"/>
                        <a:cs typeface="Arial" pitchFamily="34" charset="0"/>
                      </a:endParaRPr>
                    </a:p>
                  </a:txBody>
                  <a:tcPr>
                    <a:solidFill>
                      <a:srgbClr val="005172"/>
                    </a:solidFill>
                  </a:tcPr>
                </a:tc>
                <a:tc hMerge="1">
                  <a:txBody>
                    <a:bodyPr/>
                    <a:lstStyle/>
                    <a:p>
                      <a:endParaRPr lang="en-US" sz="1400" dirty="0">
                        <a:latin typeface="Arial" pitchFamily="34" charset="0"/>
                        <a:cs typeface="Arial" pitchFamily="34" charset="0"/>
                      </a:endParaRPr>
                    </a:p>
                  </a:txBody>
                  <a:tcPr>
                    <a:solidFill>
                      <a:srgbClr val="005172"/>
                    </a:solidFill>
                  </a:tcPr>
                </a:tc>
              </a:tr>
              <a:tr h="289560">
                <a:tc>
                  <a:txBody>
                    <a:bodyPr/>
                    <a:lstStyle/>
                    <a:p>
                      <a:r>
                        <a:rPr lang="en-CA" sz="1400" kern="1200" dirty="0" smtClean="0">
                          <a:solidFill>
                            <a:schemeClr val="tx1"/>
                          </a:solidFill>
                          <a:latin typeface="Aharoni" panose="02010803020104030203" pitchFamily="2" charset="-79"/>
                          <a:ea typeface="+mn-ea"/>
                          <a:cs typeface="Aharoni" panose="02010803020104030203" pitchFamily="2" charset="-79"/>
                        </a:rPr>
                        <a:t>1</a:t>
                      </a:r>
                      <a:endParaRPr lang="en-US" sz="1400" kern="1200" dirty="0">
                        <a:solidFill>
                          <a:schemeClr val="tx1"/>
                        </a:solidFill>
                        <a:latin typeface="Aharoni" panose="02010803020104030203" pitchFamily="2" charset="-79"/>
                        <a:ea typeface="+mn-ea"/>
                        <a:cs typeface="Aharoni" panose="02010803020104030203" pitchFamily="2" charset="-79"/>
                      </a:endParaRPr>
                    </a:p>
                  </a:txBody>
                  <a:tcPr>
                    <a:solidFill>
                      <a:srgbClr val="E5EDF0"/>
                    </a:solidFill>
                  </a:tcPr>
                </a:tc>
                <a:tc>
                  <a:txBody>
                    <a:bodyPr/>
                    <a:lstStyle/>
                    <a:p>
                      <a:endParaRPr lang="en-US" dirty="0"/>
                    </a:p>
                  </a:txBody>
                  <a:tcPr>
                    <a:solidFill>
                      <a:srgbClr val="E5EDF0"/>
                    </a:solidFill>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kern="1200" dirty="0" smtClean="0">
                          <a:solidFill>
                            <a:schemeClr val="tx1"/>
                          </a:solidFill>
                          <a:latin typeface="Aharoni" panose="02010803020104030203" pitchFamily="2" charset="-79"/>
                          <a:ea typeface="+mn-ea"/>
                          <a:cs typeface="Aharoni" panose="02010803020104030203" pitchFamily="2" charset="-79"/>
                        </a:rPr>
                        <a:t>2</a:t>
                      </a:r>
                      <a:endParaRPr lang="en-US" sz="1400" kern="1200" dirty="0" smtClean="0">
                        <a:solidFill>
                          <a:schemeClr val="tx1"/>
                        </a:solidFill>
                        <a:latin typeface="Aharoni" panose="02010803020104030203" pitchFamily="2" charset="-79"/>
                        <a:ea typeface="+mn-ea"/>
                        <a:cs typeface="Aharoni" panose="02010803020104030203" pitchFamily="2" charset="-79"/>
                      </a:endParaRPr>
                    </a:p>
                  </a:txBody>
                  <a:tcPr>
                    <a:solidFill>
                      <a:srgbClr val="F2F6F7"/>
                    </a:solidFill>
                  </a:tcPr>
                </a:tc>
                <a:tc>
                  <a:txBody>
                    <a:bodyPr/>
                    <a:lstStyle/>
                    <a:p>
                      <a:endParaRPr lang="en-US"/>
                    </a:p>
                  </a:txBody>
                  <a:tcPr>
                    <a:solidFill>
                      <a:srgbClr val="F2F6F7"/>
                    </a:solidFill>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kern="1200" dirty="0" smtClean="0">
                          <a:solidFill>
                            <a:schemeClr val="tx1"/>
                          </a:solidFill>
                          <a:latin typeface="Aharoni" panose="02010803020104030203" pitchFamily="2" charset="-79"/>
                          <a:ea typeface="+mn-ea"/>
                          <a:cs typeface="Aharoni" panose="02010803020104030203" pitchFamily="2" charset="-79"/>
                        </a:rPr>
                        <a:t>3</a:t>
                      </a:r>
                      <a:endParaRPr lang="en-US" sz="1400" kern="1200" dirty="0" smtClean="0">
                        <a:solidFill>
                          <a:schemeClr val="tx1"/>
                        </a:solidFill>
                        <a:latin typeface="Aharoni" panose="02010803020104030203" pitchFamily="2" charset="-79"/>
                        <a:ea typeface="+mn-ea"/>
                        <a:cs typeface="Aharoni" panose="02010803020104030203" pitchFamily="2" charset="-79"/>
                      </a:endParaRPr>
                    </a:p>
                  </a:txBody>
                  <a:tcPr>
                    <a:solidFill>
                      <a:srgbClr val="E5EDF0"/>
                    </a:solidFill>
                  </a:tcPr>
                </a:tc>
                <a:tc>
                  <a:txBody>
                    <a:bodyPr/>
                    <a:lstStyle/>
                    <a:p>
                      <a:endParaRPr lang="en-US" dirty="0"/>
                    </a:p>
                  </a:txBody>
                  <a:tcPr>
                    <a:solidFill>
                      <a:srgbClr val="E5EDF0"/>
                    </a:solidFill>
                  </a:tcPr>
                </a:tc>
              </a:tr>
            </a:tbl>
          </a:graphicData>
        </a:graphic>
      </p:graphicFrame>
      <p:sp>
        <p:nvSpPr>
          <p:cNvPr id="6" name="Slide Number Placeholder 5"/>
          <p:cNvSpPr>
            <a:spLocks noGrp="1"/>
          </p:cNvSpPr>
          <p:nvPr>
            <p:ph type="sldNum" sz="quarter" idx="12"/>
          </p:nvPr>
        </p:nvSpPr>
        <p:spPr/>
        <p:txBody>
          <a:bodyPr/>
          <a:lstStyle/>
          <a:p>
            <a:fld id="{32D4B517-E49B-41B6-9DBC-23634E0F1CDC}" type="slidenum">
              <a:rPr lang="en-CA" smtClean="0"/>
              <a:pPr/>
              <a:t>10</a:t>
            </a:fld>
            <a:endParaRPr lang="en-CA" dirty="0"/>
          </a:p>
        </p:txBody>
      </p:sp>
      <p:sp>
        <p:nvSpPr>
          <p:cNvPr id="9" name="Rectangle 8"/>
          <p:cNvSpPr/>
          <p:nvPr/>
        </p:nvSpPr>
        <p:spPr>
          <a:xfrm>
            <a:off x="619124" y="1065880"/>
            <a:ext cx="21166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Project PCRA Score:   </a:t>
            </a:r>
            <a:endParaRPr lang="en-US" sz="1200" dirty="0">
              <a:solidFill>
                <a:schemeClr val="tx1"/>
              </a:solidFill>
            </a:endParaRPr>
          </a:p>
        </p:txBody>
      </p:sp>
      <p:sp>
        <p:nvSpPr>
          <p:cNvPr id="7" name="Rectangle 6"/>
          <p:cNvSpPr/>
          <p:nvPr/>
        </p:nvSpPr>
        <p:spPr>
          <a:xfrm>
            <a:off x="6012160" y="1065880"/>
            <a:ext cx="24482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Organization OPMCA Level:    </a:t>
            </a:r>
            <a:endParaRPr lang="en-US" sz="1200" dirty="0">
              <a:solidFill>
                <a:schemeClr val="tx1"/>
              </a:solidFill>
            </a:endParaRPr>
          </a:p>
        </p:txBody>
      </p:sp>
      <p:sp>
        <p:nvSpPr>
          <p:cNvPr id="5" name="Rectangle 4"/>
          <p:cNvSpPr/>
          <p:nvPr/>
        </p:nvSpPr>
        <p:spPr>
          <a:xfrm>
            <a:off x="395536" y="6494329"/>
            <a:ext cx="3261890" cy="246221"/>
          </a:xfrm>
          <a:prstGeom prst="rect">
            <a:avLst/>
          </a:prstGeom>
        </p:spPr>
        <p:txBody>
          <a:bodyPr wrap="square">
            <a:spAutoFit/>
          </a:bodyPr>
          <a:lstStyle/>
          <a:p>
            <a:pPr>
              <a:tabLst>
                <a:tab pos="514350" algn="l"/>
              </a:tabLst>
            </a:pPr>
            <a:r>
              <a:rPr lang="en-US" sz="1000" dirty="0" smtClean="0">
                <a:cs typeface="Arial" panose="020B0604020202020204" pitchFamily="34" charset="0"/>
              </a:rPr>
              <a:t>OPMCA:  	Organizational </a:t>
            </a:r>
            <a:r>
              <a:rPr lang="en-US" sz="1000" dirty="0">
                <a:cs typeface="Arial" panose="020B0604020202020204" pitchFamily="34" charset="0"/>
              </a:rPr>
              <a:t>Project Management Capacity</a:t>
            </a:r>
            <a:endParaRPr lang="en-US" sz="1000" dirty="0"/>
          </a:p>
        </p:txBody>
      </p:sp>
      <p:sp>
        <p:nvSpPr>
          <p:cNvPr id="8" name="Rectangle 7"/>
          <p:cNvSpPr/>
          <p:nvPr/>
        </p:nvSpPr>
        <p:spPr>
          <a:xfrm>
            <a:off x="395536" y="6313238"/>
            <a:ext cx="2146742" cy="246221"/>
          </a:xfrm>
          <a:prstGeom prst="rect">
            <a:avLst/>
          </a:prstGeom>
        </p:spPr>
        <p:txBody>
          <a:bodyPr wrap="none">
            <a:spAutoFit/>
          </a:bodyPr>
          <a:lstStyle/>
          <a:p>
            <a:pPr>
              <a:tabLst>
                <a:tab pos="514350" algn="l"/>
              </a:tabLst>
            </a:pPr>
            <a:r>
              <a:rPr lang="en-US" sz="1000" dirty="0" smtClean="0">
                <a:cs typeface="Arial" panose="020B0604020202020204" pitchFamily="34" charset="0"/>
              </a:rPr>
              <a:t>PCRA:  	Project </a:t>
            </a:r>
            <a:r>
              <a:rPr lang="en-US" sz="1000" dirty="0">
                <a:cs typeface="Arial" panose="020B0604020202020204" pitchFamily="34" charset="0"/>
              </a:rPr>
              <a:t>Complexity and Risk</a:t>
            </a:r>
            <a:endParaRPr lang="en-US" sz="1000" dirty="0"/>
          </a:p>
        </p:txBody>
      </p:sp>
      <p:cxnSp>
        <p:nvCxnSpPr>
          <p:cNvPr id="14" name="Straight Connector 13"/>
          <p:cNvCxnSpPr/>
          <p:nvPr/>
        </p:nvCxnSpPr>
        <p:spPr>
          <a:xfrm>
            <a:off x="479791" y="6313238"/>
            <a:ext cx="292608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43187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1540" y="132802"/>
            <a:ext cx="5432982" cy="739914"/>
          </a:xfrm>
        </p:spPr>
        <p:txBody>
          <a:bodyPr/>
          <a:lstStyle/>
          <a:p>
            <a:r>
              <a:rPr lang="en-CA" dirty="0" smtClean="0"/>
              <a:t>Criteria for EARB Presentation</a:t>
            </a:r>
            <a:endParaRPr lang="en-US" dirty="0"/>
          </a:p>
        </p:txBody>
      </p:sp>
      <p:sp>
        <p:nvSpPr>
          <p:cNvPr id="2" name="Slide Number Placeholder 1"/>
          <p:cNvSpPr>
            <a:spLocks noGrp="1"/>
          </p:cNvSpPr>
          <p:nvPr>
            <p:ph type="sldNum" sz="quarter" idx="12"/>
          </p:nvPr>
        </p:nvSpPr>
        <p:spPr/>
        <p:txBody>
          <a:bodyPr/>
          <a:lstStyle/>
          <a:p>
            <a:fld id="{32D4B517-E49B-41B6-9DBC-23634E0F1CDC}" type="slidenum">
              <a:rPr lang="en-CA" smtClean="0"/>
              <a:t>11</a:t>
            </a:fld>
            <a:endParaRPr lang="en-CA"/>
          </a:p>
        </p:txBody>
      </p:sp>
      <p:sp>
        <p:nvSpPr>
          <p:cNvPr id="5" name="Rectangle 4"/>
          <p:cNvSpPr/>
          <p:nvPr>
            <p:custDataLst>
              <p:tags r:id="rId1"/>
            </p:custDataLst>
          </p:nvPr>
        </p:nvSpPr>
        <p:spPr>
          <a:xfrm>
            <a:off x="551448" y="1165276"/>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683568" y="1224569"/>
            <a:ext cx="7661713" cy="369332"/>
          </a:xfrm>
          <a:prstGeom prst="rect">
            <a:avLst/>
          </a:prstGeom>
        </p:spPr>
        <p:txBody>
          <a:bodyPr wrap="square">
            <a:spAutoFit/>
          </a:bodyPr>
          <a:lstStyle/>
          <a:p>
            <a:r>
              <a:rPr lang="en-CA" b="1" dirty="0" smtClean="0">
                <a:latin typeface="+mj-lt"/>
                <a:cs typeface="Aharoni" panose="02010803020104030203" pitchFamily="2" charset="-79"/>
              </a:rPr>
              <a:t>Categories:  (Please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graphicFrame>
        <p:nvGraphicFramePr>
          <p:cNvPr id="19" name="Table 18"/>
          <p:cNvGraphicFramePr>
            <a:graphicFrameLocks noGrp="1"/>
          </p:cNvGraphicFramePr>
          <p:nvPr>
            <p:extLst>
              <p:ext uri="{D42A27DB-BD31-4B8C-83A1-F6EECF244321}">
                <p14:modId xmlns:p14="http://schemas.microsoft.com/office/powerpoint/2010/main" val="3455794659"/>
              </p:ext>
            </p:extLst>
          </p:nvPr>
        </p:nvGraphicFramePr>
        <p:xfrm>
          <a:off x="551446" y="1766508"/>
          <a:ext cx="7987044" cy="1554480"/>
        </p:xfrm>
        <a:graphic>
          <a:graphicData uri="http://schemas.openxmlformats.org/drawingml/2006/table">
            <a:tbl>
              <a:tblPr>
                <a:tableStyleId>{5C22544A-7EE6-4342-B048-85BDC9FD1C3A}</a:tableStyleId>
              </a:tblPr>
              <a:tblGrid>
                <a:gridCol w="3993522"/>
                <a:gridCol w="3993522"/>
              </a:tblGrid>
              <a:tr h="439819">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lang="en-CA" sz="1400" kern="1200" baseline="0" dirty="0" smtClean="0">
                          <a:solidFill>
                            <a:schemeClr val="dk1"/>
                          </a:solidFill>
                          <a:latin typeface="+mn-lt"/>
                          <a:ea typeface="+mn-ea"/>
                          <a:cs typeface="+mn-cs"/>
                          <a:sym typeface="Wingdings 2" panose="05020102010507070707" pitchFamily="18" charset="2"/>
                        </a:rPr>
                        <a:t>	</a:t>
                      </a:r>
                      <a:r>
                        <a:rPr lang="en-CA" sz="1400" kern="1200" baseline="0" dirty="0" smtClean="0">
                          <a:solidFill>
                            <a:schemeClr val="dk1"/>
                          </a:solidFill>
                          <a:latin typeface="+mn-lt"/>
                          <a:ea typeface="+mn-ea"/>
                          <a:cs typeface="+mn-cs"/>
                        </a:rPr>
                        <a:t>Financial Threshold amount </a:t>
                      </a:r>
                      <a:br>
                        <a:rPr lang="en-CA" sz="1400" kern="1200" baseline="0" dirty="0" smtClean="0">
                          <a:solidFill>
                            <a:schemeClr val="dk1"/>
                          </a:solidFill>
                          <a:latin typeface="+mn-lt"/>
                          <a:ea typeface="+mn-ea"/>
                          <a:cs typeface="+mn-cs"/>
                        </a:rPr>
                      </a:br>
                      <a:endParaRPr lang="en-US" sz="1000" kern="1200" baseline="0" dirty="0" smtClean="0">
                        <a:solidFill>
                          <a:schemeClr val="dk1"/>
                        </a:solidFill>
                        <a:latin typeface="+mn-lt"/>
                        <a:ea typeface="+mn-ea"/>
                        <a:cs typeface="+mn-cs"/>
                      </a:endParaRPr>
                    </a:p>
                  </a:txBody>
                  <a:tcPr anchor="ctr"/>
                </a:tc>
                <a:tc>
                  <a:txBody>
                    <a:bodyPr/>
                    <a:lstStyle/>
                    <a:p>
                      <a:pPr marL="233363" marR="0" lvl="0" indent="-233363" algn="l" defTabSz="914400" rtl="0" eaLnBrk="1" fontAlgn="auto" latinLnBrk="0" hangingPunct="1">
                        <a:lnSpc>
                          <a:spcPct val="100000"/>
                        </a:lnSpc>
                        <a:spcBef>
                          <a:spcPts val="0"/>
                        </a:spcBef>
                        <a:spcAft>
                          <a:spcPts val="0"/>
                        </a:spcAft>
                        <a:buClrTx/>
                        <a:buSzTx/>
                        <a:buFontTx/>
                        <a:buNone/>
                        <a:tabLst>
                          <a:tab pos="231775" algn="l"/>
                        </a:tabLst>
                        <a:defRPr/>
                      </a:pPr>
                      <a:r>
                        <a:rPr lang="en-CA" sz="1400" kern="1200" baseline="0" dirty="0" smtClean="0">
                          <a:solidFill>
                            <a:schemeClr val="dk1"/>
                          </a:solidFill>
                          <a:latin typeface="+mn-lt"/>
                          <a:ea typeface="+mn-ea"/>
                          <a:cs typeface="+mn-cs"/>
                          <a:sym typeface="Wingdings 2" panose="05020102010507070707" pitchFamily="18" charset="2"/>
                        </a:rPr>
                        <a:t>	</a:t>
                      </a:r>
                      <a:r>
                        <a:rPr lang="en-CA" sz="1400" kern="1200" baseline="0" dirty="0" smtClean="0">
                          <a:solidFill>
                            <a:schemeClr val="dk1"/>
                          </a:solidFill>
                          <a:latin typeface="+mn-lt"/>
                          <a:ea typeface="+mn-ea"/>
                          <a:cs typeface="+mn-cs"/>
                        </a:rPr>
                        <a:t>Seeking an Architectural Exemption</a:t>
                      </a:r>
                      <a:endParaRPr lang="en-US" sz="1400" kern="1200" baseline="0" dirty="0" smtClean="0">
                        <a:solidFill>
                          <a:schemeClr val="dk1"/>
                        </a:solidFill>
                        <a:latin typeface="+mn-lt"/>
                        <a:ea typeface="+mn-ea"/>
                        <a:cs typeface="+mn-cs"/>
                      </a:endParaRPr>
                    </a:p>
                    <a:p>
                      <a:pPr marL="233363" marR="0" lvl="0" indent="-233363" algn="l" defTabSz="914400" rtl="0" eaLnBrk="1" fontAlgn="auto" latinLnBrk="0" hangingPunct="1">
                        <a:lnSpc>
                          <a:spcPct val="100000"/>
                        </a:lnSpc>
                        <a:spcBef>
                          <a:spcPts val="0"/>
                        </a:spcBef>
                        <a:spcAft>
                          <a:spcPts val="0"/>
                        </a:spcAft>
                        <a:buClrTx/>
                        <a:buSzTx/>
                        <a:buFontTx/>
                        <a:buNone/>
                        <a:tabLst>
                          <a:tab pos="231775" algn="l"/>
                        </a:tabLst>
                        <a:defRPr/>
                      </a:pPr>
                      <a:endParaRPr lang="en-US" sz="1400" kern="1200" baseline="0" dirty="0" smtClean="0">
                        <a:solidFill>
                          <a:schemeClr val="dk1"/>
                        </a:solidFill>
                        <a:latin typeface="+mn-lt"/>
                        <a:ea typeface="+mn-ea"/>
                        <a:cs typeface="+mn-cs"/>
                      </a:endParaRPr>
                    </a:p>
                  </a:txBody>
                  <a:tcPr anchor="ctr"/>
                </a:tc>
              </a:tr>
              <a:tr h="484650">
                <a:tc>
                  <a:txBody>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CA" sz="1400" kern="1200" baseline="0" dirty="0" smtClean="0">
                          <a:solidFill>
                            <a:schemeClr val="dk1"/>
                          </a:solidFill>
                          <a:latin typeface="+mn-lt"/>
                          <a:ea typeface="+mn-ea"/>
                          <a:cs typeface="+mn-cs"/>
                          <a:sym typeface="Wingdings 2" panose="05020102010507070707" pitchFamily="18" charset="2"/>
                        </a:rPr>
                        <a:t>	</a:t>
                      </a:r>
                      <a:r>
                        <a:rPr lang="en-CA" sz="1400" kern="1200" baseline="0" dirty="0" smtClean="0">
                          <a:solidFill>
                            <a:schemeClr val="dk1"/>
                          </a:solidFill>
                          <a:latin typeface="+mn-lt"/>
                          <a:ea typeface="+mn-ea"/>
                          <a:cs typeface="+mn-cs"/>
                        </a:rPr>
                        <a:t>Emerging technology that has not been used in the Government of Canada context </a:t>
                      </a:r>
                      <a:endParaRPr lang="en-US" sz="1400" kern="1200" baseline="0" dirty="0" smtClean="0">
                        <a:solidFill>
                          <a:schemeClr val="dk1"/>
                        </a:solidFill>
                        <a:latin typeface="+mn-lt"/>
                        <a:ea typeface="+mn-ea"/>
                        <a:cs typeface="+mn-cs"/>
                      </a:endParaRPr>
                    </a:p>
                  </a:txBody>
                  <a:tcPr anchor="ctr"/>
                </a:tc>
                <a:tc>
                  <a:txBody>
                    <a:bodyPr/>
                    <a:lstStyle/>
                    <a:p>
                      <a:pPr marL="233363" marR="0" lvl="0" indent="-233363" algn="l" defTabSz="914400" rtl="0" eaLnBrk="1" fontAlgn="auto" latinLnBrk="0" hangingPunct="1">
                        <a:lnSpc>
                          <a:spcPct val="100000"/>
                        </a:lnSpc>
                        <a:spcBef>
                          <a:spcPts val="0"/>
                        </a:spcBef>
                        <a:spcAft>
                          <a:spcPts val="0"/>
                        </a:spcAft>
                        <a:buClrTx/>
                        <a:buSzTx/>
                        <a:buFontTx/>
                        <a:buNone/>
                        <a:tabLst>
                          <a:tab pos="233363" algn="l"/>
                        </a:tabLst>
                        <a:defRPr/>
                      </a:pPr>
                      <a:r>
                        <a:rPr lang="en-CA" sz="1400" kern="1200" baseline="0" dirty="0" smtClean="0">
                          <a:solidFill>
                            <a:schemeClr val="dk1"/>
                          </a:solidFill>
                          <a:latin typeface="+mn-lt"/>
                          <a:ea typeface="+mn-ea"/>
                          <a:cs typeface="+mn-cs"/>
                          <a:sym typeface="Wingdings 2" panose="05020102010507070707" pitchFamily="18" charset="2"/>
                        </a:rPr>
                        <a:t>	D</a:t>
                      </a:r>
                      <a:r>
                        <a:rPr lang="en-CA" sz="1400" kern="1200" baseline="0" dirty="0" smtClean="0">
                          <a:solidFill>
                            <a:schemeClr val="dk1"/>
                          </a:solidFill>
                          <a:latin typeface="+mn-lt"/>
                          <a:ea typeface="+mn-ea"/>
                          <a:cs typeface="+mn-cs"/>
                        </a:rPr>
                        <a:t>irected by the Chief Information Officer of Canada</a:t>
                      </a:r>
                    </a:p>
                  </a:txBody>
                  <a:tcPr anchor="ctr"/>
                </a:tc>
              </a:tr>
              <a:tr h="439819">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tab pos="231775" algn="l"/>
                        </a:tabLst>
                        <a:defRPr/>
                      </a:pPr>
                      <a:endParaRPr lang="en-US" sz="1400" kern="1200" baseline="0" dirty="0" smtClean="0">
                        <a:solidFill>
                          <a:schemeClr val="dk1"/>
                        </a:solidFill>
                        <a:latin typeface="+mn-lt"/>
                        <a:ea typeface="+mn-ea"/>
                        <a:cs typeface="+mn-cs"/>
                      </a:endParaRPr>
                    </a:p>
                  </a:txBody>
                  <a:tcPr anchor="ctr"/>
                </a:tc>
                <a:tc>
                  <a:txBody>
                    <a:bodyPr/>
                    <a:lstStyle/>
                    <a:p>
                      <a:pPr marL="231775" marR="0" lvl="0" indent="-231775" algn="l" defTabSz="914400" rtl="0" eaLnBrk="1" fontAlgn="auto" latinLnBrk="0" hangingPunct="1">
                        <a:lnSpc>
                          <a:spcPct val="100000"/>
                        </a:lnSpc>
                        <a:spcBef>
                          <a:spcPts val="0"/>
                        </a:spcBef>
                        <a:spcAft>
                          <a:spcPts val="0"/>
                        </a:spcAft>
                        <a:buClrTx/>
                        <a:buSzTx/>
                        <a:buFontTx/>
                        <a:buNone/>
                        <a:tabLst>
                          <a:tab pos="231775" algn="l"/>
                        </a:tabLst>
                        <a:defRPr/>
                      </a:pPr>
                      <a:r>
                        <a:rPr lang="en-CA" sz="1400" kern="1200" baseline="0" dirty="0" smtClean="0">
                          <a:solidFill>
                            <a:schemeClr val="dk1"/>
                          </a:solidFill>
                          <a:latin typeface="+mn-lt"/>
                          <a:ea typeface="+mn-ea"/>
                          <a:cs typeface="+mn-cs"/>
                          <a:sym typeface="Wingdings 2" panose="05020102010507070707" pitchFamily="18" charset="2"/>
                        </a:rPr>
                        <a:t>	Other:  </a:t>
                      </a:r>
                      <a:endParaRPr lang="en-US" sz="1400" kern="1200" baseline="0" dirty="0" smtClean="0">
                        <a:solidFill>
                          <a:schemeClr val="dk1"/>
                        </a:solidFill>
                        <a:latin typeface="+mn-lt"/>
                        <a:ea typeface="+mn-ea"/>
                        <a:cs typeface="+mn-cs"/>
                      </a:endParaRPr>
                    </a:p>
                    <a:p>
                      <a:pPr marL="231775" marR="0" lvl="0" indent="-231775" algn="l" defTabSz="914400" rtl="0" eaLnBrk="1" fontAlgn="auto" latinLnBrk="0" hangingPunct="1">
                        <a:lnSpc>
                          <a:spcPct val="100000"/>
                        </a:lnSpc>
                        <a:spcBef>
                          <a:spcPts val="0"/>
                        </a:spcBef>
                        <a:spcAft>
                          <a:spcPts val="0"/>
                        </a:spcAft>
                        <a:buClrTx/>
                        <a:buSzTx/>
                        <a:buFontTx/>
                        <a:buNone/>
                        <a:tabLst>
                          <a:tab pos="231775" algn="l"/>
                        </a:tabLst>
                        <a:defRPr/>
                      </a:pPr>
                      <a:endParaRPr lang="en-US" sz="1400" kern="1200" baseline="0" dirty="0" smtClean="0">
                        <a:solidFill>
                          <a:schemeClr val="dk1"/>
                        </a:solidFill>
                        <a:latin typeface="+mn-lt"/>
                        <a:ea typeface="+mn-ea"/>
                        <a:cs typeface="+mn-cs"/>
                      </a:endParaRPr>
                    </a:p>
                  </a:txBody>
                  <a:tcPr anchor="ctr"/>
                </a:tc>
              </a:tr>
            </a:tbl>
          </a:graphicData>
        </a:graphic>
      </p:graphicFrame>
      <p:sp>
        <p:nvSpPr>
          <p:cNvPr id="23" name="Rectangle 22"/>
          <p:cNvSpPr/>
          <p:nvPr>
            <p:custDataLst>
              <p:tags r:id="rId2"/>
            </p:custDataLst>
          </p:nvPr>
        </p:nvSpPr>
        <p:spPr>
          <a:xfrm>
            <a:off x="540845" y="382504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683568" y="3897052"/>
            <a:ext cx="2412268" cy="369332"/>
          </a:xfrm>
          <a:prstGeom prst="rect">
            <a:avLst/>
          </a:prstGeom>
        </p:spPr>
        <p:txBody>
          <a:bodyPr wrap="square">
            <a:spAutoFit/>
          </a:bodyPr>
          <a:lstStyle/>
          <a:p>
            <a:r>
              <a:rPr lang="en-CA" b="1" dirty="0" smtClean="0">
                <a:latin typeface="+mj-lt"/>
                <a:cs typeface="Aharoni" panose="02010803020104030203" pitchFamily="2" charset="-79"/>
              </a:rPr>
              <a:t>Request Dependencies:</a:t>
            </a:r>
            <a:endParaRPr lang="en-US" b="1" dirty="0">
              <a:latin typeface="+mj-lt"/>
            </a:endParaRPr>
          </a:p>
        </p:txBody>
      </p:sp>
      <p:graphicFrame>
        <p:nvGraphicFramePr>
          <p:cNvPr id="25" name="Table 24"/>
          <p:cNvGraphicFramePr>
            <a:graphicFrameLocks noGrp="1"/>
          </p:cNvGraphicFramePr>
          <p:nvPr>
            <p:extLst>
              <p:ext uri="{D42A27DB-BD31-4B8C-83A1-F6EECF244321}">
                <p14:modId xmlns:p14="http://schemas.microsoft.com/office/powerpoint/2010/main" val="582020993"/>
              </p:ext>
            </p:extLst>
          </p:nvPr>
        </p:nvGraphicFramePr>
        <p:xfrm>
          <a:off x="551448" y="4372255"/>
          <a:ext cx="7966702" cy="1371600"/>
        </p:xfrm>
        <a:graphic>
          <a:graphicData uri="http://schemas.openxmlformats.org/drawingml/2006/table">
            <a:tbl>
              <a:tblPr>
                <a:tableStyleId>{5C22544A-7EE6-4342-B048-85BDC9FD1C3A}</a:tableStyleId>
              </a:tblPr>
              <a:tblGrid>
                <a:gridCol w="7966702"/>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tx2"/>
                          </a:solidFill>
                          <a:latin typeface="+mn-lt"/>
                          <a:ea typeface="+mn-ea"/>
                          <a:cs typeface="+mn-cs"/>
                        </a:rPr>
                        <a:t>Briefly describe dependencies on other Systems, Applications, Services, Departments  or other planned investments and how these affect the current investment under review, it’s timelines, and risks.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i="1"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tx2"/>
                          </a:solidFill>
                          <a:latin typeface="+mn-lt"/>
                          <a:ea typeface="+mn-ea"/>
                          <a:cs typeface="+mn-cs"/>
                        </a:rPr>
                        <a:t>Are Support Business Units available to support this investment during definitions and implementation stages and ongoing activities after the solution is delivered? </a:t>
                      </a:r>
                    </a:p>
                    <a:p>
                      <a:endParaRPr lang="en-US" sz="1400" i="1" kern="1200" dirty="0">
                        <a:solidFill>
                          <a:schemeClr val="tx2"/>
                        </a:solidFill>
                        <a:latin typeface="+mn-lt"/>
                        <a:ea typeface="+mn-ea"/>
                        <a:cs typeface="+mn-cs"/>
                      </a:endParaRPr>
                    </a:p>
                  </a:txBody>
                  <a:tcPr/>
                </a:tc>
              </a:tr>
            </a:tbl>
          </a:graphicData>
        </a:graphic>
      </p:graphicFrame>
    </p:spTree>
    <p:extLst>
      <p:ext uri="{BB962C8B-B14F-4D97-AF65-F5344CB8AC3E}">
        <p14:creationId xmlns:p14="http://schemas.microsoft.com/office/powerpoint/2010/main" val="18154789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162" y="354086"/>
            <a:ext cx="5432982" cy="503567"/>
          </a:xfrm>
        </p:spPr>
        <p:txBody>
          <a:bodyPr>
            <a:normAutofit fontScale="90000"/>
          </a:bodyPr>
          <a:lstStyle/>
          <a:p>
            <a:r>
              <a:rPr lang="en-CA" dirty="0" smtClean="0"/>
              <a:t>Cloud Solution Information</a:t>
            </a:r>
            <a:br>
              <a:rPr lang="en-CA" dirty="0" smtClean="0"/>
            </a:br>
            <a:endParaRPr lang="en-CA" sz="1200" dirty="0"/>
          </a:p>
        </p:txBody>
      </p:sp>
      <p:sp>
        <p:nvSpPr>
          <p:cNvPr id="6" name="Slide Number Placeholder 5"/>
          <p:cNvSpPr>
            <a:spLocks noGrp="1"/>
          </p:cNvSpPr>
          <p:nvPr>
            <p:ph type="sldNum" sz="quarter" idx="12"/>
          </p:nvPr>
        </p:nvSpPr>
        <p:spPr/>
        <p:txBody>
          <a:bodyPr/>
          <a:lstStyle/>
          <a:p>
            <a:fld id="{32D4B517-E49B-41B6-9DBC-23634E0F1CDC}" type="slidenum">
              <a:rPr lang="en-CA" smtClean="0"/>
              <a:pPr/>
              <a:t>12</a:t>
            </a:fld>
            <a:endParaRPr lang="en-CA" dirty="0"/>
          </a:p>
        </p:txBody>
      </p:sp>
      <p:graphicFrame>
        <p:nvGraphicFramePr>
          <p:cNvPr id="27" name="Table 26"/>
          <p:cNvGraphicFramePr>
            <a:graphicFrameLocks noGrp="1"/>
          </p:cNvGraphicFramePr>
          <p:nvPr>
            <p:extLst>
              <p:ext uri="{D42A27DB-BD31-4B8C-83A1-F6EECF244321}">
                <p14:modId xmlns:p14="http://schemas.microsoft.com/office/powerpoint/2010/main" val="3179484468"/>
              </p:ext>
            </p:extLst>
          </p:nvPr>
        </p:nvGraphicFramePr>
        <p:xfrm>
          <a:off x="551448" y="1664804"/>
          <a:ext cx="7987043" cy="1673702"/>
        </p:xfrm>
        <a:graphic>
          <a:graphicData uri="http://schemas.openxmlformats.org/drawingml/2006/table">
            <a:tbl>
              <a:tblPr>
                <a:tableStyleId>{5C22544A-7EE6-4342-B048-85BDC9FD1C3A}</a:tableStyleId>
              </a:tblPr>
              <a:tblGrid>
                <a:gridCol w="2508384"/>
                <a:gridCol w="5478659"/>
              </a:tblGrid>
              <a:tr h="439819">
                <a:tc>
                  <a:txBody>
                    <a:bodyPr/>
                    <a:lstStyle/>
                    <a:p>
                      <a:pPr>
                        <a:tabLst>
                          <a:tab pos="231775" algn="l"/>
                        </a:tabLst>
                      </a:pPr>
                      <a:r>
                        <a:rPr lang="en-CA" sz="1400" kern="1200" baseline="0" dirty="0" smtClean="0">
                          <a:solidFill>
                            <a:schemeClr val="dk1"/>
                          </a:solidFill>
                          <a:latin typeface="+mn-lt"/>
                          <a:ea typeface="+mn-ea"/>
                          <a:cs typeface="+mn-cs"/>
                          <a:sym typeface="Wingdings 2" panose="05020102010507070707" pitchFamily="18" charset="2"/>
                        </a:rPr>
                        <a:t>Type of Cloud:</a:t>
                      </a:r>
                      <a:endParaRPr lang="en-US" sz="1400" kern="1200" baseline="0" dirty="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85750" algn="l"/>
                        </a:tabLst>
                        <a:defRPr/>
                      </a:pPr>
                      <a:endParaRPr lang="en-CA" sz="1400" b="0" kern="1200" baseline="0" dirty="0" smtClean="0">
                        <a:solidFill>
                          <a:schemeClr val="dk1"/>
                        </a:solidFill>
                        <a:latin typeface="+mn-lt"/>
                        <a:ea typeface="+mn-ea"/>
                        <a:cs typeface="+mn-cs"/>
                      </a:endParaRPr>
                    </a:p>
                  </a:txBody>
                  <a:tcPr anchor="ctr"/>
                </a:tc>
              </a:tr>
              <a:tr h="479292">
                <a:tc>
                  <a:txBody>
                    <a:bodyPr/>
                    <a:lstStyle/>
                    <a:p>
                      <a:pPr>
                        <a:tabLst>
                          <a:tab pos="231775" algn="l"/>
                        </a:tabLst>
                      </a:pPr>
                      <a:r>
                        <a:rPr lang="en-CA" sz="1400" kern="1200" baseline="0" dirty="0" smtClean="0">
                          <a:solidFill>
                            <a:schemeClr val="dk1"/>
                          </a:solidFill>
                          <a:latin typeface="+mn-lt"/>
                          <a:ea typeface="+mn-ea"/>
                          <a:cs typeface="+mn-cs"/>
                          <a:sym typeface="Wingdings 2" panose="05020102010507070707" pitchFamily="18" charset="2"/>
                        </a:rPr>
                        <a:t>Data Classification:</a:t>
                      </a:r>
                      <a:endParaRPr lang="en-US" sz="1400" kern="1200" baseline="0" dirty="0">
                        <a:solidFill>
                          <a:schemeClr val="dk1"/>
                        </a:solidFill>
                        <a:latin typeface="+mn-lt"/>
                        <a:ea typeface="+mn-ea"/>
                        <a:cs typeface="+mn-cs"/>
                      </a:endParaRPr>
                    </a:p>
                  </a:txBody>
                  <a:tcPr anchor="ctr"/>
                </a:tc>
                <a:tc>
                  <a:txBody>
                    <a:bodyPr/>
                    <a:lstStyle/>
                    <a:p>
                      <a:pPr marL="231775" indent="-231775">
                        <a:tabLst>
                          <a:tab pos="231775" algn="l"/>
                        </a:tabLst>
                      </a:pPr>
                      <a:endParaRPr lang="en-US" sz="1400" b="0" kern="1200" baseline="0" dirty="0">
                        <a:solidFill>
                          <a:schemeClr val="dk1"/>
                        </a:solidFill>
                        <a:latin typeface="+mn-lt"/>
                        <a:ea typeface="+mn-ea"/>
                        <a:cs typeface="+mn-cs"/>
                      </a:endParaRPr>
                    </a:p>
                  </a:txBody>
                  <a:tcPr anchor="ctr"/>
                </a:tc>
              </a:tr>
              <a:tr h="439819">
                <a:tc>
                  <a:txBody>
                    <a:bodyPr/>
                    <a:lstStyle/>
                    <a:p>
                      <a:pPr>
                        <a:tabLst>
                          <a:tab pos="231775" algn="l"/>
                        </a:tabLst>
                      </a:pPr>
                      <a:r>
                        <a:rPr lang="en-CA" sz="1400" kern="1200" baseline="0" dirty="0" smtClean="0">
                          <a:solidFill>
                            <a:schemeClr val="dk1"/>
                          </a:solidFill>
                          <a:latin typeface="+mn-lt"/>
                          <a:ea typeface="+mn-ea"/>
                          <a:cs typeface="+mn-cs"/>
                          <a:sym typeface="Wingdings 2" panose="05020102010507070707" pitchFamily="18" charset="2"/>
                        </a:rPr>
                        <a:t>Type of implementation: </a:t>
                      </a:r>
                      <a:endParaRPr lang="en-US" sz="1400" kern="1200" baseline="0" dirty="0">
                        <a:solidFill>
                          <a:schemeClr val="dk1"/>
                        </a:solidFill>
                        <a:latin typeface="+mn-lt"/>
                        <a:ea typeface="+mn-ea"/>
                        <a:cs typeface="+mn-cs"/>
                      </a:endParaRPr>
                    </a:p>
                  </a:txBody>
                  <a:tcPr anchor="ctr"/>
                </a:tc>
                <a:tc>
                  <a:txBody>
                    <a:bodyPr/>
                    <a:lstStyle/>
                    <a:p>
                      <a:pPr marL="231775" indent="-231775">
                        <a:tabLst>
                          <a:tab pos="231775" algn="l"/>
                        </a:tabLst>
                      </a:pPr>
                      <a:endParaRPr lang="en-US" sz="1400" b="0" kern="1200" baseline="0" dirty="0">
                        <a:solidFill>
                          <a:schemeClr val="dk1"/>
                        </a:solidFill>
                        <a:latin typeface="+mn-lt"/>
                        <a:ea typeface="+mn-ea"/>
                        <a:cs typeface="+mn-cs"/>
                      </a:endParaRPr>
                    </a:p>
                  </a:txBody>
                  <a:tcPr anchor="ctr"/>
                </a:tc>
              </a:tr>
              <a:tr h="314772">
                <a:tc>
                  <a:txBody>
                    <a:bodyPr/>
                    <a:lstStyle/>
                    <a:p>
                      <a:pPr>
                        <a:tabLst>
                          <a:tab pos="231775" algn="l"/>
                        </a:tabLst>
                      </a:pPr>
                      <a:r>
                        <a:rPr lang="en-CA" sz="1400" kern="1200" baseline="0" dirty="0" smtClean="0">
                          <a:solidFill>
                            <a:schemeClr val="dk1"/>
                          </a:solidFill>
                          <a:latin typeface="+mn-lt"/>
                          <a:ea typeface="+mn-ea"/>
                          <a:cs typeface="+mn-cs"/>
                        </a:rPr>
                        <a:t>Procurement Vehicle Available ?</a:t>
                      </a:r>
                      <a:endParaRPr lang="en-US" sz="1400" kern="1200" baseline="0" dirty="0">
                        <a:solidFill>
                          <a:schemeClr val="dk1"/>
                        </a:solidFill>
                        <a:latin typeface="+mn-lt"/>
                        <a:ea typeface="+mn-ea"/>
                        <a:cs typeface="+mn-cs"/>
                      </a:endParaRPr>
                    </a:p>
                  </a:txBody>
                  <a:tcPr anchor="ctr"/>
                </a:tc>
                <a:tc>
                  <a:txBody>
                    <a:bodyPr/>
                    <a:lstStyle/>
                    <a:p>
                      <a:pPr marL="231775" indent="-231775">
                        <a:tabLst>
                          <a:tab pos="231775" algn="l"/>
                        </a:tabLst>
                      </a:pPr>
                      <a:endParaRPr lang="en-US" sz="1400" b="0" kern="1200" baseline="0" dirty="0">
                        <a:solidFill>
                          <a:schemeClr val="dk1"/>
                        </a:solidFill>
                        <a:latin typeface="+mn-lt"/>
                        <a:ea typeface="+mn-ea"/>
                        <a:cs typeface="+mn-cs"/>
                      </a:endParaRPr>
                    </a:p>
                  </a:txBody>
                  <a:tcPr anchor="ctr"/>
                </a:tc>
              </a:tr>
            </a:tbl>
          </a:graphicData>
        </a:graphic>
      </p:graphicFrame>
      <p:sp>
        <p:nvSpPr>
          <p:cNvPr id="22" name="Rectangle 21"/>
          <p:cNvSpPr/>
          <p:nvPr/>
        </p:nvSpPr>
        <p:spPr>
          <a:xfrm>
            <a:off x="3230528" y="1700074"/>
            <a:ext cx="3960440" cy="307777"/>
          </a:xfrm>
          <a:prstGeom prst="rect">
            <a:avLst/>
          </a:prstGeom>
          <a:ln w="3175">
            <a:noFill/>
            <a:prstDash val="solid"/>
          </a:ln>
        </p:spPr>
        <p:txBody>
          <a:bodyPr wrap="square">
            <a:spAutoFit/>
          </a:bodyPr>
          <a:lstStyle/>
          <a:p>
            <a:pPr>
              <a:tabLst>
                <a:tab pos="1255713" algn="l"/>
                <a:tab pos="1544638" algn="l"/>
                <a:tab pos="1828800" algn="l"/>
                <a:tab pos="2798763" algn="l"/>
              </a:tabLst>
            </a:pPr>
            <a:r>
              <a:rPr lang="en-CA" sz="1400" dirty="0" smtClean="0">
                <a:solidFill>
                  <a:prstClr val="black"/>
                </a:solidFill>
                <a:latin typeface="Calibri"/>
                <a:sym typeface="Wingdings 2" panose="05020102010507070707" pitchFamily="18" charset="2"/>
              </a:rPr>
              <a:t> SaaS</a:t>
            </a:r>
            <a:r>
              <a:rPr lang="en-CA" sz="1400" dirty="0">
                <a:solidFill>
                  <a:prstClr val="black"/>
                </a:solidFill>
                <a:latin typeface="Calibri"/>
                <a:sym typeface="Wingdings 2" panose="05020102010507070707" pitchFamily="18" charset="2"/>
              </a:rPr>
              <a:t>	 </a:t>
            </a:r>
            <a:r>
              <a:rPr lang="en-CA" sz="1400" dirty="0" smtClean="0">
                <a:solidFill>
                  <a:prstClr val="black"/>
                </a:solidFill>
                <a:latin typeface="Calibri"/>
                <a:sym typeface="Wingdings 2" panose="05020102010507070707" pitchFamily="18" charset="2"/>
              </a:rPr>
              <a:t> PaaS                     IaaS</a:t>
            </a:r>
            <a:endParaRPr lang="en-CA" sz="1400" dirty="0">
              <a:solidFill>
                <a:prstClr val="black"/>
              </a:solidFill>
              <a:latin typeface="Calibri"/>
            </a:endParaRPr>
          </a:p>
        </p:txBody>
      </p:sp>
      <p:sp>
        <p:nvSpPr>
          <p:cNvPr id="23" name="Rectangle 22"/>
          <p:cNvSpPr/>
          <p:nvPr/>
        </p:nvSpPr>
        <p:spPr>
          <a:xfrm>
            <a:off x="3230528" y="2186094"/>
            <a:ext cx="5114753" cy="307777"/>
          </a:xfrm>
          <a:prstGeom prst="rect">
            <a:avLst/>
          </a:prstGeom>
          <a:ln w="3175">
            <a:noFill/>
            <a:prstDash val="solid"/>
          </a:ln>
        </p:spPr>
        <p:txBody>
          <a:bodyPr wrap="square">
            <a:spAutoFit/>
          </a:bodyPr>
          <a:lstStyle/>
          <a:p>
            <a:pPr>
              <a:tabLst>
                <a:tab pos="1828800" algn="l"/>
                <a:tab pos="2798763" algn="l"/>
                <a:tab pos="4397375" algn="l"/>
              </a:tabLst>
            </a:pPr>
            <a:r>
              <a:rPr lang="en-CA" sz="1400" dirty="0" smtClean="0">
                <a:solidFill>
                  <a:prstClr val="black"/>
                </a:solidFill>
                <a:latin typeface="Calibri"/>
                <a:sym typeface="Wingdings 2" panose="05020102010507070707" pitchFamily="18" charset="2"/>
              </a:rPr>
              <a:t> Unclassified      Protected A       Protected B      Above PB</a:t>
            </a:r>
            <a:endParaRPr lang="en-CA" sz="1400" dirty="0">
              <a:solidFill>
                <a:prstClr val="black"/>
              </a:solidFill>
              <a:latin typeface="Calibri"/>
            </a:endParaRPr>
          </a:p>
        </p:txBody>
      </p:sp>
      <p:sp>
        <p:nvSpPr>
          <p:cNvPr id="29" name="Rectangle 28"/>
          <p:cNvSpPr/>
          <p:nvPr/>
        </p:nvSpPr>
        <p:spPr>
          <a:xfrm>
            <a:off x="3230528" y="2669548"/>
            <a:ext cx="5436604" cy="307777"/>
          </a:xfrm>
          <a:prstGeom prst="rect">
            <a:avLst/>
          </a:prstGeom>
          <a:ln w="3175">
            <a:noFill/>
            <a:prstDash val="solid"/>
          </a:ln>
        </p:spPr>
        <p:txBody>
          <a:bodyPr wrap="square">
            <a:spAutoFit/>
          </a:bodyPr>
          <a:lstStyle/>
          <a:p>
            <a:pPr>
              <a:tabLst>
                <a:tab pos="1311275" algn="l"/>
                <a:tab pos="1828800" algn="l"/>
                <a:tab pos="2798763" algn="l"/>
              </a:tabLst>
            </a:pPr>
            <a:r>
              <a:rPr lang="en-CA" sz="1400" dirty="0" smtClean="0">
                <a:solidFill>
                  <a:prstClr val="black"/>
                </a:solidFill>
                <a:latin typeface="Calibri"/>
                <a:sym typeface="Wingdings 2" panose="05020102010507070707" pitchFamily="18" charset="2"/>
              </a:rPr>
              <a:t> Prototype          Pilot                    Deployment</a:t>
            </a:r>
            <a:endParaRPr lang="en-CA" sz="1400" dirty="0">
              <a:solidFill>
                <a:prstClr val="black"/>
              </a:solidFill>
              <a:latin typeface="Calibri"/>
            </a:endParaRPr>
          </a:p>
        </p:txBody>
      </p:sp>
      <p:graphicFrame>
        <p:nvGraphicFramePr>
          <p:cNvPr id="31" name="Table 30"/>
          <p:cNvGraphicFramePr>
            <a:graphicFrameLocks noGrp="1"/>
          </p:cNvGraphicFramePr>
          <p:nvPr>
            <p:extLst>
              <p:ext uri="{D42A27DB-BD31-4B8C-83A1-F6EECF244321}">
                <p14:modId xmlns:p14="http://schemas.microsoft.com/office/powerpoint/2010/main" val="1940083640"/>
              </p:ext>
            </p:extLst>
          </p:nvPr>
        </p:nvGraphicFramePr>
        <p:xfrm>
          <a:off x="551448" y="3609020"/>
          <a:ext cx="7987044" cy="2500079"/>
        </p:xfrm>
        <a:graphic>
          <a:graphicData uri="http://schemas.openxmlformats.org/drawingml/2006/table">
            <a:tbl>
              <a:tblPr>
                <a:tableStyleId>{5C22544A-7EE6-4342-B048-85BDC9FD1C3A}</a:tableStyleId>
              </a:tblPr>
              <a:tblGrid>
                <a:gridCol w="3993522"/>
                <a:gridCol w="3993522"/>
              </a:tblGrid>
              <a:tr h="2121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Data</a:t>
                      </a:r>
                      <a:r>
                        <a:rPr lang="en-CA" sz="1200" b="1" spc="-3" baseline="0" dirty="0" smtClean="0">
                          <a:solidFill>
                            <a:prstClr val="black"/>
                          </a:solidFill>
                          <a:cs typeface="Calibri"/>
                        </a:rPr>
                        <a:t> &amp;</a:t>
                      </a:r>
                      <a:r>
                        <a:rPr lang="en-CA" sz="1200" b="1" spc="-3" dirty="0" smtClean="0">
                          <a:solidFill>
                            <a:prstClr val="black"/>
                          </a:solidFill>
                          <a:cs typeface="Calibri"/>
                        </a:rPr>
                        <a:t> Interoperability</a:t>
                      </a:r>
                      <a:r>
                        <a:rPr lang="en-CA" sz="1200" b="1" spc="-3" baseline="0" dirty="0" smtClean="0">
                          <a:solidFill>
                            <a:prstClr val="black"/>
                          </a:solidFill>
                          <a:cs typeface="Calibri"/>
                        </a:rPr>
                        <a:t> </a:t>
                      </a:r>
                      <a:endParaRPr lang="en-CA" sz="1200" b="1" spc="-3" dirty="0" smtClean="0">
                        <a:solidFill>
                          <a:prstClr val="black"/>
                        </a:solidFill>
                        <a:cs typeface="Calibri"/>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tc>
              </a:tr>
              <a:tr h="261888">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prstClr val="black"/>
                          </a:solidFill>
                          <a:latin typeface="+mn-lt"/>
                          <a:ea typeface="+mn-ea"/>
                          <a:cs typeface="Calibri"/>
                        </a:rPr>
                        <a:t>Where</a:t>
                      </a:r>
                      <a:r>
                        <a:rPr lang="en-CA" sz="1000" kern="1200" baseline="0" dirty="0" smtClean="0">
                          <a:solidFill>
                            <a:prstClr val="black"/>
                          </a:solidFill>
                          <a:latin typeface="+mn-lt"/>
                          <a:ea typeface="+mn-ea"/>
                          <a:cs typeface="Calibri"/>
                        </a:rPr>
                        <a:t> does the data reside?</a:t>
                      </a:r>
                    </a:p>
                  </a:txBody>
                  <a:tcPr>
                    <a:no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solidFill>
                      <a:schemeClr val="bg1"/>
                    </a:solidFill>
                  </a:tcPr>
                </a:tc>
              </a:tr>
              <a:tr h="261888">
                <a:tc>
                  <a:txBody>
                    <a:bodyPr/>
                    <a:lstStyle/>
                    <a:p>
                      <a:pPr marL="231775" lvl="0" indent="-231775">
                        <a:buFont typeface="Wingdings" panose="05000000000000000000" pitchFamily="2" charset="2"/>
                        <a:buChar char="q"/>
                        <a:tabLst/>
                      </a:pPr>
                      <a:r>
                        <a:rPr lang="en-CA" sz="1000" kern="1200" dirty="0" smtClean="0">
                          <a:solidFill>
                            <a:prstClr val="black"/>
                          </a:solidFill>
                          <a:latin typeface="+mn-lt"/>
                          <a:ea typeface="+mn-ea"/>
                          <a:cs typeface="Calibri"/>
                        </a:rPr>
                        <a:t>What is the plan for archiving? </a:t>
                      </a:r>
                    </a:p>
                  </a:txBody>
                  <a:tcPr>
                    <a:no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solidFill>
                      <a:schemeClr val="bg1"/>
                    </a:solidFill>
                  </a:tcPr>
                </a:tc>
              </a:tr>
              <a:tr h="304055">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prstClr val="black"/>
                          </a:solidFill>
                          <a:latin typeface="+mn-lt"/>
                          <a:ea typeface="+mn-ea"/>
                          <a:cs typeface="Calibri"/>
                        </a:rPr>
                        <a:t>How do you extract data? </a:t>
                      </a:r>
                    </a:p>
                  </a:txBody>
                  <a:tcPr>
                    <a:no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solidFill>
                      <a:schemeClr val="bg1"/>
                    </a:solidFill>
                  </a:tcPr>
                </a:tc>
              </a:tr>
              <a:tr h="134248">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prstClr val="black"/>
                          </a:solidFill>
                          <a:latin typeface="+mn-lt"/>
                          <a:ea typeface="+mn-ea"/>
                          <a:cs typeface="Calibri"/>
                        </a:rPr>
                        <a:t>Will the resulting data become an input for another system ?</a:t>
                      </a:r>
                    </a:p>
                  </a:txBody>
                  <a:tcPr>
                    <a:no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solidFill>
                      <a:schemeClr val="bg1"/>
                    </a:solidFill>
                  </a:tcPr>
                </a:tc>
              </a:tr>
              <a:tr h="252616">
                <a:tc>
                  <a:txBody>
                    <a:bodyPr/>
                    <a:lstStyle/>
                    <a:p>
                      <a:pPr marL="231775" lvl="0" indent="-231775" algn="l" defTabSz="914400" rtl="0" eaLnBrk="1" latinLnBrk="0" hangingPunct="1">
                        <a:buFont typeface="Wingdings" panose="05000000000000000000" pitchFamily="2" charset="2"/>
                        <a:buChar char="q"/>
                        <a:tabLst/>
                      </a:pPr>
                      <a:r>
                        <a:rPr lang="en-CA" sz="1000" kern="1200" dirty="0" smtClean="0">
                          <a:solidFill>
                            <a:prstClr val="black"/>
                          </a:solidFill>
                          <a:latin typeface="+mn-lt"/>
                          <a:ea typeface="+mn-ea"/>
                          <a:cs typeface="Calibri"/>
                        </a:rPr>
                        <a:t>Will this system be connected to another system?</a:t>
                      </a:r>
                    </a:p>
                  </a:txBody>
                  <a:tcPr>
                    <a:no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solidFill>
                      <a:schemeClr val="bg1"/>
                    </a:solidFill>
                  </a:tcPr>
                </a:tc>
              </a:tr>
              <a:tr h="252616">
                <a:tc>
                  <a:txBody>
                    <a:bodyPr/>
                    <a:lstStyle/>
                    <a:p>
                      <a:pPr marL="231775" lvl="0" indent="-231775" algn="l" defTabSz="914400" rtl="0" eaLnBrk="1" latinLnBrk="0" hangingPunct="1">
                        <a:buFont typeface="Wingdings" panose="05000000000000000000" pitchFamily="2" charset="2"/>
                        <a:buChar char="q"/>
                        <a:tabLst/>
                      </a:pPr>
                      <a:r>
                        <a:rPr lang="en-CA" sz="1000" kern="1200" dirty="0" smtClean="0">
                          <a:solidFill>
                            <a:prstClr val="black"/>
                          </a:solidFill>
                          <a:latin typeface="+mn-lt"/>
                          <a:ea typeface="+mn-ea"/>
                          <a:cs typeface="Calibri"/>
                        </a:rPr>
                        <a:t>What kind of integration plan do you have and what standard are you following; Has this been identified in APM / IT Plan</a:t>
                      </a:r>
                    </a:p>
                  </a:txBody>
                  <a:tcPr>
                    <a:no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solidFill>
                      <a:schemeClr val="bg1"/>
                    </a:solidFill>
                  </a:tcPr>
                </a:tc>
              </a:tr>
              <a:tr h="252616">
                <a:tc>
                  <a:txBody>
                    <a:bodyPr/>
                    <a:lstStyle/>
                    <a:p>
                      <a:pPr marL="231775" lvl="0" indent="-231775" algn="l" defTabSz="914400" rtl="0" eaLnBrk="1" latinLnBrk="0" hangingPunct="1">
                        <a:buFont typeface="Wingdings" panose="05000000000000000000" pitchFamily="2" charset="2"/>
                        <a:buChar char="q"/>
                        <a:tabLst/>
                      </a:pPr>
                      <a:r>
                        <a:rPr lang="en-CA" sz="1000" kern="1200" dirty="0" smtClean="0">
                          <a:solidFill>
                            <a:prstClr val="black"/>
                          </a:solidFill>
                          <a:latin typeface="+mn-lt"/>
                          <a:ea typeface="+mn-ea"/>
                          <a:cs typeface="Calibri"/>
                        </a:rPr>
                        <a:t>Is there a need for a data migration strategy?</a:t>
                      </a:r>
                    </a:p>
                  </a:txBody>
                  <a:tcPr>
                    <a:no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solidFill>
                      <a:schemeClr val="bg1"/>
                    </a:solidFill>
                  </a:tcPr>
                </a:tc>
              </a:tr>
              <a:tr h="252616">
                <a:tc>
                  <a:txBody>
                    <a:bodyPr/>
                    <a:lstStyle/>
                    <a:p>
                      <a:pPr marL="231775" lvl="0" indent="-231775" algn="l" defTabSz="914400" rtl="0" eaLnBrk="1" latinLnBrk="0" hangingPunct="1">
                        <a:buFont typeface="Wingdings" panose="05000000000000000000" pitchFamily="2" charset="2"/>
                        <a:buChar char="q"/>
                        <a:tabLst/>
                      </a:pPr>
                      <a:r>
                        <a:rPr lang="en-CA" sz="1000" kern="1200" dirty="0" smtClean="0">
                          <a:solidFill>
                            <a:prstClr val="black"/>
                          </a:solidFill>
                          <a:latin typeface="+mn-lt"/>
                          <a:ea typeface="+mn-ea"/>
                          <a:cs typeface="Calibri"/>
                        </a:rPr>
                        <a:t>Describe the planned Interoperability (ESB, APIs, Messaging fabric)</a:t>
                      </a:r>
                    </a:p>
                  </a:txBody>
                  <a:tcPr>
                    <a:no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solidFill>
                      <a:schemeClr val="bg1"/>
                    </a:solidFill>
                  </a:tcPr>
                </a:tc>
              </a:tr>
            </a:tbl>
          </a:graphicData>
        </a:graphic>
      </p:graphicFrame>
      <p:sp>
        <p:nvSpPr>
          <p:cNvPr id="11" name="Rectangle 10"/>
          <p:cNvSpPr/>
          <p:nvPr/>
        </p:nvSpPr>
        <p:spPr>
          <a:xfrm>
            <a:off x="3230528" y="3030374"/>
            <a:ext cx="3960440" cy="307777"/>
          </a:xfrm>
          <a:prstGeom prst="rect">
            <a:avLst/>
          </a:prstGeom>
          <a:ln w="3175">
            <a:noFill/>
            <a:prstDash val="solid"/>
          </a:ln>
        </p:spPr>
        <p:txBody>
          <a:bodyPr wrap="square">
            <a:spAutoFit/>
          </a:bodyPr>
          <a:lstStyle/>
          <a:p>
            <a:pPr>
              <a:tabLst>
                <a:tab pos="1255713" algn="l"/>
                <a:tab pos="1828800" algn="l"/>
                <a:tab pos="2798763" algn="l"/>
              </a:tabLst>
            </a:pPr>
            <a:r>
              <a:rPr lang="en-CA" sz="1400" dirty="0" smtClean="0">
                <a:solidFill>
                  <a:prstClr val="black"/>
                </a:solidFill>
                <a:latin typeface="Calibri"/>
                <a:sym typeface="Wingdings 2" panose="05020102010507070707" pitchFamily="18" charset="2"/>
              </a:rPr>
              <a:t> Yes</a:t>
            </a:r>
            <a:r>
              <a:rPr lang="en-CA" sz="1400" dirty="0">
                <a:solidFill>
                  <a:prstClr val="black"/>
                </a:solidFill>
                <a:latin typeface="Calibri"/>
                <a:sym typeface="Wingdings 2" panose="05020102010507070707" pitchFamily="18" charset="2"/>
              </a:rPr>
              <a:t>	  </a:t>
            </a:r>
            <a:r>
              <a:rPr lang="en-CA" sz="1400" dirty="0" smtClean="0">
                <a:solidFill>
                  <a:prstClr val="black"/>
                </a:solidFill>
                <a:latin typeface="Calibri"/>
                <a:sym typeface="Wingdings 2" panose="05020102010507070707" pitchFamily="18" charset="2"/>
              </a:rPr>
              <a:t>No 	</a:t>
            </a:r>
            <a:endParaRPr lang="en-CA" sz="1400" dirty="0">
              <a:solidFill>
                <a:prstClr val="black"/>
              </a:solidFill>
              <a:latin typeface="Calibri"/>
            </a:endParaRPr>
          </a:p>
        </p:txBody>
      </p:sp>
      <p:sp>
        <p:nvSpPr>
          <p:cNvPr id="12" name="Rectangle 11"/>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Categories:  (Please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spTree>
    <p:extLst>
      <p:ext uri="{BB962C8B-B14F-4D97-AF65-F5344CB8AC3E}">
        <p14:creationId xmlns:p14="http://schemas.microsoft.com/office/powerpoint/2010/main" val="2090905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13</a:t>
            </a:fld>
            <a:endParaRPr lang="en-CA" dirty="0"/>
          </a:p>
        </p:txBody>
      </p:sp>
      <p:sp>
        <p:nvSpPr>
          <p:cNvPr id="3" name="bk object 58"/>
          <p:cNvSpPr/>
          <p:nvPr/>
        </p:nvSpPr>
        <p:spPr>
          <a:xfrm>
            <a:off x="552920" y="4855212"/>
            <a:ext cx="3443016" cy="726141"/>
          </a:xfrm>
          <a:custGeom>
            <a:avLst/>
            <a:gdLst/>
            <a:ahLst/>
            <a:cxnLst/>
            <a:rect l="l" t="t" r="r" b="b"/>
            <a:pathLst>
              <a:path w="7531734" h="1234440">
                <a:moveTo>
                  <a:pt x="7072934" y="0"/>
                </a:moveTo>
                <a:lnTo>
                  <a:pt x="0" y="0"/>
                </a:lnTo>
                <a:lnTo>
                  <a:pt x="0" y="1233957"/>
                </a:lnTo>
                <a:lnTo>
                  <a:pt x="7072934" y="1233957"/>
                </a:lnTo>
                <a:lnTo>
                  <a:pt x="7531176" y="596976"/>
                </a:lnTo>
                <a:lnTo>
                  <a:pt x="7072934" y="0"/>
                </a:lnTo>
                <a:close/>
              </a:path>
            </a:pathLst>
          </a:custGeom>
          <a:solidFill>
            <a:srgbClr val="D5802A"/>
          </a:solidFill>
        </p:spPr>
        <p:txBody>
          <a:bodyPr wrap="square" lIns="0" tIns="0" rIns="0" bIns="0" rtlCol="0"/>
          <a:lstStyle/>
          <a:p>
            <a:endParaRPr sz="1059"/>
          </a:p>
        </p:txBody>
      </p:sp>
      <p:sp>
        <p:nvSpPr>
          <p:cNvPr id="4" name="bk object 16"/>
          <p:cNvSpPr/>
          <p:nvPr/>
        </p:nvSpPr>
        <p:spPr>
          <a:xfrm>
            <a:off x="552920" y="1784828"/>
            <a:ext cx="3443016" cy="726141"/>
          </a:xfrm>
          <a:custGeom>
            <a:avLst/>
            <a:gdLst/>
            <a:ahLst/>
            <a:cxnLst/>
            <a:rect l="l" t="t" r="r" b="b"/>
            <a:pathLst>
              <a:path w="7505065" h="1234439">
                <a:moveTo>
                  <a:pt x="7048080" y="0"/>
                </a:moveTo>
                <a:lnTo>
                  <a:pt x="0" y="0"/>
                </a:lnTo>
                <a:lnTo>
                  <a:pt x="0" y="1233982"/>
                </a:lnTo>
                <a:lnTo>
                  <a:pt x="7048080" y="1233982"/>
                </a:lnTo>
                <a:lnTo>
                  <a:pt x="7504709" y="596976"/>
                </a:lnTo>
                <a:lnTo>
                  <a:pt x="7048080" y="0"/>
                </a:lnTo>
                <a:close/>
              </a:path>
            </a:pathLst>
          </a:custGeom>
          <a:solidFill>
            <a:srgbClr val="1D4063"/>
          </a:solidFill>
        </p:spPr>
        <p:txBody>
          <a:bodyPr wrap="square" lIns="0" tIns="0" rIns="0" bIns="0" rtlCol="0"/>
          <a:lstStyle/>
          <a:p>
            <a:endParaRPr sz="1059"/>
          </a:p>
        </p:txBody>
      </p:sp>
      <p:sp>
        <p:nvSpPr>
          <p:cNvPr id="5" name="bk object 20"/>
          <p:cNvSpPr/>
          <p:nvPr/>
        </p:nvSpPr>
        <p:spPr>
          <a:xfrm>
            <a:off x="596862" y="1879757"/>
            <a:ext cx="536015" cy="53601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6" name="bk object 24"/>
          <p:cNvSpPr/>
          <p:nvPr/>
        </p:nvSpPr>
        <p:spPr>
          <a:xfrm>
            <a:off x="872194" y="2298463"/>
            <a:ext cx="747" cy="374"/>
          </a:xfrm>
          <a:custGeom>
            <a:avLst/>
            <a:gdLst/>
            <a:ahLst/>
            <a:cxnLst/>
            <a:rect l="l" t="t" r="r" b="b"/>
            <a:pathLst>
              <a:path w="1270" h="635">
                <a:moveTo>
                  <a:pt x="774" y="0"/>
                </a:moveTo>
                <a:lnTo>
                  <a:pt x="0" y="0"/>
                </a:lnTo>
                <a:lnTo>
                  <a:pt x="571" y="368"/>
                </a:lnTo>
                <a:lnTo>
                  <a:pt x="774" y="0"/>
                </a:lnTo>
                <a:close/>
              </a:path>
            </a:pathLst>
          </a:custGeom>
          <a:solidFill>
            <a:srgbClr val="1D4063"/>
          </a:solidFill>
        </p:spPr>
        <p:txBody>
          <a:bodyPr wrap="square" lIns="0" tIns="0" rIns="0" bIns="0" rtlCol="0"/>
          <a:lstStyle/>
          <a:p>
            <a:endParaRPr sz="1059"/>
          </a:p>
        </p:txBody>
      </p:sp>
      <p:sp>
        <p:nvSpPr>
          <p:cNvPr id="7" name="bk object 29"/>
          <p:cNvSpPr/>
          <p:nvPr/>
        </p:nvSpPr>
        <p:spPr>
          <a:xfrm>
            <a:off x="552920" y="2555307"/>
            <a:ext cx="3443016" cy="726141"/>
          </a:xfrm>
          <a:custGeom>
            <a:avLst/>
            <a:gdLst/>
            <a:ahLst/>
            <a:cxnLst/>
            <a:rect l="l" t="t" r="r" b="b"/>
            <a:pathLst>
              <a:path w="7505065" h="1234439">
                <a:moveTo>
                  <a:pt x="7048080" y="0"/>
                </a:moveTo>
                <a:lnTo>
                  <a:pt x="0" y="0"/>
                </a:lnTo>
                <a:lnTo>
                  <a:pt x="0" y="1233957"/>
                </a:lnTo>
                <a:lnTo>
                  <a:pt x="7048080" y="1233957"/>
                </a:lnTo>
                <a:lnTo>
                  <a:pt x="7504709" y="596950"/>
                </a:lnTo>
                <a:lnTo>
                  <a:pt x="7048080" y="0"/>
                </a:lnTo>
                <a:close/>
              </a:path>
            </a:pathLst>
          </a:custGeom>
          <a:solidFill>
            <a:srgbClr val="2FA3A1"/>
          </a:solidFill>
        </p:spPr>
        <p:txBody>
          <a:bodyPr wrap="square" lIns="0" tIns="0" rIns="0" bIns="0" rtlCol="0"/>
          <a:lstStyle/>
          <a:p>
            <a:endParaRPr sz="1059"/>
          </a:p>
        </p:txBody>
      </p:sp>
      <p:sp>
        <p:nvSpPr>
          <p:cNvPr id="8" name="bk object 33"/>
          <p:cNvSpPr/>
          <p:nvPr/>
        </p:nvSpPr>
        <p:spPr>
          <a:xfrm>
            <a:off x="596862" y="2650235"/>
            <a:ext cx="536015" cy="53601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9" name="bk object 37"/>
          <p:cNvSpPr/>
          <p:nvPr/>
        </p:nvSpPr>
        <p:spPr>
          <a:xfrm>
            <a:off x="552922" y="3322195"/>
            <a:ext cx="3443014" cy="726141"/>
          </a:xfrm>
          <a:custGeom>
            <a:avLst/>
            <a:gdLst/>
            <a:ahLst/>
            <a:cxnLst/>
            <a:rect l="l" t="t" r="r" b="b"/>
            <a:pathLst>
              <a:path w="7505065" h="1234439">
                <a:moveTo>
                  <a:pt x="7047941" y="0"/>
                </a:moveTo>
                <a:lnTo>
                  <a:pt x="0" y="0"/>
                </a:lnTo>
                <a:lnTo>
                  <a:pt x="0" y="1233957"/>
                </a:lnTo>
                <a:lnTo>
                  <a:pt x="7047941" y="1233957"/>
                </a:lnTo>
                <a:lnTo>
                  <a:pt x="7504557" y="596976"/>
                </a:lnTo>
                <a:lnTo>
                  <a:pt x="7047941" y="0"/>
                </a:lnTo>
                <a:close/>
              </a:path>
            </a:pathLst>
          </a:custGeom>
          <a:solidFill>
            <a:srgbClr val="6C9F41"/>
          </a:solidFill>
        </p:spPr>
        <p:txBody>
          <a:bodyPr wrap="square" lIns="0" tIns="0" rIns="0" bIns="0" rtlCol="0"/>
          <a:lstStyle/>
          <a:p>
            <a:endParaRPr sz="1059"/>
          </a:p>
        </p:txBody>
      </p:sp>
      <p:sp>
        <p:nvSpPr>
          <p:cNvPr id="10" name="bk object 41"/>
          <p:cNvSpPr/>
          <p:nvPr/>
        </p:nvSpPr>
        <p:spPr>
          <a:xfrm>
            <a:off x="596862" y="3417123"/>
            <a:ext cx="536015" cy="536015"/>
          </a:xfrm>
          <a:custGeom>
            <a:avLst/>
            <a:gdLst/>
            <a:ahLst/>
            <a:cxnLst/>
            <a:rect l="l" t="t" r="r" b="b"/>
            <a:pathLst>
              <a:path w="911225" h="911225">
                <a:moveTo>
                  <a:pt x="455612" y="0"/>
                </a:moveTo>
                <a:lnTo>
                  <a:pt x="381710" y="5962"/>
                </a:lnTo>
                <a:lnTo>
                  <a:pt x="311604" y="23226"/>
                </a:lnTo>
                <a:lnTo>
                  <a:pt x="246233" y="50852"/>
                </a:lnTo>
                <a:lnTo>
                  <a:pt x="186534" y="87903"/>
                </a:lnTo>
                <a:lnTo>
                  <a:pt x="133446" y="133442"/>
                </a:lnTo>
                <a:lnTo>
                  <a:pt x="87907" y="186529"/>
                </a:lnTo>
                <a:lnTo>
                  <a:pt x="50855" y="246227"/>
                </a:lnTo>
                <a:lnTo>
                  <a:pt x="23227" y="311599"/>
                </a:lnTo>
                <a:lnTo>
                  <a:pt x="5963" y="381707"/>
                </a:lnTo>
                <a:lnTo>
                  <a:pt x="0" y="455612"/>
                </a:lnTo>
                <a:lnTo>
                  <a:pt x="1510" y="492979"/>
                </a:lnTo>
                <a:lnTo>
                  <a:pt x="13241" y="565099"/>
                </a:lnTo>
                <a:lnTo>
                  <a:pt x="35804" y="632952"/>
                </a:lnTo>
                <a:lnTo>
                  <a:pt x="68261" y="695601"/>
                </a:lnTo>
                <a:lnTo>
                  <a:pt x="109674" y="752108"/>
                </a:lnTo>
                <a:lnTo>
                  <a:pt x="159105" y="801535"/>
                </a:lnTo>
                <a:lnTo>
                  <a:pt x="215616" y="842944"/>
                </a:lnTo>
                <a:lnTo>
                  <a:pt x="278268" y="875398"/>
                </a:lnTo>
                <a:lnTo>
                  <a:pt x="346124" y="897959"/>
                </a:lnTo>
                <a:lnTo>
                  <a:pt x="418245" y="909689"/>
                </a:lnTo>
                <a:lnTo>
                  <a:pt x="455612" y="911199"/>
                </a:lnTo>
                <a:lnTo>
                  <a:pt x="492977" y="909689"/>
                </a:lnTo>
                <a:lnTo>
                  <a:pt x="565096" y="897959"/>
                </a:lnTo>
                <a:lnTo>
                  <a:pt x="632950" y="875398"/>
                </a:lnTo>
                <a:lnTo>
                  <a:pt x="695602" y="842944"/>
                </a:lnTo>
                <a:lnTo>
                  <a:pt x="752113" y="801535"/>
                </a:lnTo>
                <a:lnTo>
                  <a:pt x="801545" y="752108"/>
                </a:lnTo>
                <a:lnTo>
                  <a:pt x="842960" y="695601"/>
                </a:lnTo>
                <a:lnTo>
                  <a:pt x="875418" y="632952"/>
                </a:lnTo>
                <a:lnTo>
                  <a:pt x="897982" y="565099"/>
                </a:lnTo>
                <a:lnTo>
                  <a:pt x="909714" y="492979"/>
                </a:lnTo>
                <a:lnTo>
                  <a:pt x="911225" y="455612"/>
                </a:lnTo>
                <a:lnTo>
                  <a:pt x="909714" y="418243"/>
                </a:lnTo>
                <a:lnTo>
                  <a:pt x="897982" y="346120"/>
                </a:lnTo>
                <a:lnTo>
                  <a:pt x="875418" y="278263"/>
                </a:lnTo>
                <a:lnTo>
                  <a:pt x="842960" y="215610"/>
                </a:lnTo>
                <a:lnTo>
                  <a:pt x="801545" y="159100"/>
                </a:lnTo>
                <a:lnTo>
                  <a:pt x="752113" y="109670"/>
                </a:lnTo>
                <a:lnTo>
                  <a:pt x="695602" y="68258"/>
                </a:lnTo>
                <a:lnTo>
                  <a:pt x="632950" y="35802"/>
                </a:lnTo>
                <a:lnTo>
                  <a:pt x="565096" y="13240"/>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11" name="bk object 52"/>
          <p:cNvSpPr/>
          <p:nvPr/>
        </p:nvSpPr>
        <p:spPr>
          <a:xfrm>
            <a:off x="552918" y="4090308"/>
            <a:ext cx="3443018" cy="726141"/>
          </a:xfrm>
          <a:custGeom>
            <a:avLst/>
            <a:gdLst/>
            <a:ahLst/>
            <a:cxnLst/>
            <a:rect l="l" t="t" r="r" b="b"/>
            <a:pathLst>
              <a:path w="7516495" h="1234440">
                <a:moveTo>
                  <a:pt x="7058761" y="0"/>
                </a:moveTo>
                <a:lnTo>
                  <a:pt x="0" y="0"/>
                </a:lnTo>
                <a:lnTo>
                  <a:pt x="0" y="1233957"/>
                </a:lnTo>
                <a:lnTo>
                  <a:pt x="7058761" y="1233957"/>
                </a:lnTo>
                <a:lnTo>
                  <a:pt x="7516075" y="596976"/>
                </a:lnTo>
                <a:lnTo>
                  <a:pt x="7058761" y="0"/>
                </a:lnTo>
                <a:close/>
              </a:path>
            </a:pathLst>
          </a:custGeom>
          <a:solidFill>
            <a:srgbClr val="A89031"/>
          </a:solidFill>
        </p:spPr>
        <p:txBody>
          <a:bodyPr wrap="square" lIns="0" tIns="0" rIns="0" bIns="0" rtlCol="0"/>
          <a:lstStyle/>
          <a:p>
            <a:endParaRPr sz="1059"/>
          </a:p>
        </p:txBody>
      </p:sp>
      <p:sp>
        <p:nvSpPr>
          <p:cNvPr id="12" name="object 4"/>
          <p:cNvSpPr/>
          <p:nvPr/>
        </p:nvSpPr>
        <p:spPr>
          <a:xfrm>
            <a:off x="596862" y="4950126"/>
            <a:ext cx="536015" cy="53601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13" name="object 9"/>
          <p:cNvSpPr/>
          <p:nvPr/>
        </p:nvSpPr>
        <p:spPr>
          <a:xfrm>
            <a:off x="4761115" y="4855211"/>
            <a:ext cx="3447288" cy="726141"/>
          </a:xfrm>
          <a:custGeom>
            <a:avLst/>
            <a:gdLst/>
            <a:ahLst/>
            <a:cxnLst/>
            <a:rect l="l" t="t" r="r" b="b"/>
            <a:pathLst>
              <a:path w="7505065" h="1234440">
                <a:moveTo>
                  <a:pt x="7048080" y="0"/>
                </a:moveTo>
                <a:lnTo>
                  <a:pt x="0" y="0"/>
                </a:lnTo>
                <a:lnTo>
                  <a:pt x="0" y="1233957"/>
                </a:lnTo>
                <a:lnTo>
                  <a:pt x="7048080" y="1233957"/>
                </a:lnTo>
                <a:lnTo>
                  <a:pt x="7504709" y="636981"/>
                </a:lnTo>
                <a:lnTo>
                  <a:pt x="7048080" y="0"/>
                </a:lnTo>
                <a:close/>
              </a:path>
            </a:pathLst>
          </a:custGeom>
          <a:solidFill>
            <a:srgbClr val="1D4063"/>
          </a:solidFill>
        </p:spPr>
        <p:txBody>
          <a:bodyPr wrap="square" lIns="0" tIns="0" rIns="0" bIns="0" rtlCol="0"/>
          <a:lstStyle/>
          <a:p>
            <a:endParaRPr sz="1059"/>
          </a:p>
        </p:txBody>
      </p:sp>
      <p:sp>
        <p:nvSpPr>
          <p:cNvPr id="14" name="object 13"/>
          <p:cNvSpPr/>
          <p:nvPr/>
        </p:nvSpPr>
        <p:spPr>
          <a:xfrm>
            <a:off x="4804188" y="4950126"/>
            <a:ext cx="536015" cy="536015"/>
          </a:xfrm>
          <a:custGeom>
            <a:avLst/>
            <a:gdLst/>
            <a:ahLst/>
            <a:cxnLst/>
            <a:rect l="l" t="t" r="r" b="b"/>
            <a:pathLst>
              <a:path w="911225" h="911225">
                <a:moveTo>
                  <a:pt x="455612" y="0"/>
                </a:moveTo>
                <a:lnTo>
                  <a:pt x="381707" y="5963"/>
                </a:lnTo>
                <a:lnTo>
                  <a:pt x="311599" y="23227"/>
                </a:lnTo>
                <a:lnTo>
                  <a:pt x="246227" y="50855"/>
                </a:lnTo>
                <a:lnTo>
                  <a:pt x="186529" y="87907"/>
                </a:lnTo>
                <a:lnTo>
                  <a:pt x="133442" y="133446"/>
                </a:lnTo>
                <a:lnTo>
                  <a:pt x="87903" y="186534"/>
                </a:lnTo>
                <a:lnTo>
                  <a:pt x="50852" y="246233"/>
                </a:lnTo>
                <a:lnTo>
                  <a:pt x="23226" y="311604"/>
                </a:lnTo>
                <a:lnTo>
                  <a:pt x="5962" y="381710"/>
                </a:lnTo>
                <a:lnTo>
                  <a:pt x="0" y="455612"/>
                </a:lnTo>
                <a:lnTo>
                  <a:pt x="1510" y="492979"/>
                </a:lnTo>
                <a:lnTo>
                  <a:pt x="13240" y="565100"/>
                </a:lnTo>
                <a:lnTo>
                  <a:pt x="35802" y="632956"/>
                </a:lnTo>
                <a:lnTo>
                  <a:pt x="68258" y="695608"/>
                </a:lnTo>
                <a:lnTo>
                  <a:pt x="109670" y="752119"/>
                </a:lnTo>
                <a:lnTo>
                  <a:pt x="159100" y="801550"/>
                </a:lnTo>
                <a:lnTo>
                  <a:pt x="215610" y="842963"/>
                </a:lnTo>
                <a:lnTo>
                  <a:pt x="278263" y="875420"/>
                </a:lnTo>
                <a:lnTo>
                  <a:pt x="346120" y="897983"/>
                </a:lnTo>
                <a:lnTo>
                  <a:pt x="418243" y="909714"/>
                </a:lnTo>
                <a:lnTo>
                  <a:pt x="455612" y="911225"/>
                </a:lnTo>
                <a:lnTo>
                  <a:pt x="492977" y="909714"/>
                </a:lnTo>
                <a:lnTo>
                  <a:pt x="565095" y="897983"/>
                </a:lnTo>
                <a:lnTo>
                  <a:pt x="632948" y="875420"/>
                </a:lnTo>
                <a:lnTo>
                  <a:pt x="695599" y="842963"/>
                </a:lnTo>
                <a:lnTo>
                  <a:pt x="752108" y="801550"/>
                </a:lnTo>
                <a:lnTo>
                  <a:pt x="801538" y="752119"/>
                </a:lnTo>
                <a:lnTo>
                  <a:pt x="842950" y="695608"/>
                </a:lnTo>
                <a:lnTo>
                  <a:pt x="875407" y="632956"/>
                </a:lnTo>
                <a:lnTo>
                  <a:pt x="897970" y="565100"/>
                </a:lnTo>
                <a:lnTo>
                  <a:pt x="909701" y="492979"/>
                </a:lnTo>
                <a:lnTo>
                  <a:pt x="911212" y="455612"/>
                </a:lnTo>
                <a:lnTo>
                  <a:pt x="909701" y="418245"/>
                </a:lnTo>
                <a:lnTo>
                  <a:pt x="897970" y="346124"/>
                </a:lnTo>
                <a:lnTo>
                  <a:pt x="875407" y="278268"/>
                </a:lnTo>
                <a:lnTo>
                  <a:pt x="842950" y="215616"/>
                </a:lnTo>
                <a:lnTo>
                  <a:pt x="801538" y="159105"/>
                </a:lnTo>
                <a:lnTo>
                  <a:pt x="752108" y="109674"/>
                </a:lnTo>
                <a:lnTo>
                  <a:pt x="695599" y="68261"/>
                </a:lnTo>
                <a:lnTo>
                  <a:pt x="632948" y="35804"/>
                </a:lnTo>
                <a:lnTo>
                  <a:pt x="565095"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15" name="object 43"/>
          <p:cNvSpPr/>
          <p:nvPr/>
        </p:nvSpPr>
        <p:spPr>
          <a:xfrm>
            <a:off x="4761116" y="4171420"/>
            <a:ext cx="3447288" cy="726141"/>
          </a:xfrm>
          <a:custGeom>
            <a:avLst/>
            <a:gdLst/>
            <a:ahLst/>
            <a:cxnLst/>
            <a:rect l="l" t="t" r="r" b="b"/>
            <a:pathLst>
              <a:path w="7505065" h="1234440">
                <a:moveTo>
                  <a:pt x="7048080" y="0"/>
                </a:moveTo>
                <a:lnTo>
                  <a:pt x="0" y="0"/>
                </a:lnTo>
                <a:lnTo>
                  <a:pt x="0" y="1233932"/>
                </a:lnTo>
                <a:lnTo>
                  <a:pt x="7048080" y="1233932"/>
                </a:lnTo>
                <a:lnTo>
                  <a:pt x="7504709" y="636981"/>
                </a:lnTo>
                <a:lnTo>
                  <a:pt x="7048080" y="0"/>
                </a:lnTo>
                <a:close/>
              </a:path>
            </a:pathLst>
          </a:custGeom>
          <a:solidFill>
            <a:srgbClr val="2CA3A1"/>
          </a:solidFill>
        </p:spPr>
        <p:txBody>
          <a:bodyPr wrap="square" lIns="0" tIns="0" rIns="0" bIns="0" rtlCol="0"/>
          <a:lstStyle/>
          <a:p>
            <a:endParaRPr sz="1059"/>
          </a:p>
        </p:txBody>
      </p:sp>
      <p:sp>
        <p:nvSpPr>
          <p:cNvPr id="16" name="object 49"/>
          <p:cNvSpPr/>
          <p:nvPr/>
        </p:nvSpPr>
        <p:spPr>
          <a:xfrm>
            <a:off x="4761116" y="3322193"/>
            <a:ext cx="3447288" cy="726141"/>
          </a:xfrm>
          <a:custGeom>
            <a:avLst/>
            <a:gdLst/>
            <a:ahLst/>
            <a:cxnLst/>
            <a:rect l="l" t="t" r="r" b="b"/>
            <a:pathLst>
              <a:path w="7505065" h="1234439">
                <a:moveTo>
                  <a:pt x="7047941" y="0"/>
                </a:moveTo>
                <a:lnTo>
                  <a:pt x="0" y="0"/>
                </a:lnTo>
                <a:lnTo>
                  <a:pt x="0" y="1233957"/>
                </a:lnTo>
                <a:lnTo>
                  <a:pt x="7047941" y="1233957"/>
                </a:lnTo>
                <a:lnTo>
                  <a:pt x="7504557" y="636981"/>
                </a:lnTo>
                <a:lnTo>
                  <a:pt x="7047941" y="0"/>
                </a:lnTo>
                <a:close/>
              </a:path>
            </a:pathLst>
          </a:custGeom>
          <a:solidFill>
            <a:srgbClr val="6C9F41"/>
          </a:solidFill>
        </p:spPr>
        <p:txBody>
          <a:bodyPr wrap="square" lIns="0" tIns="0" rIns="0" bIns="0" rtlCol="0"/>
          <a:lstStyle/>
          <a:p>
            <a:endParaRPr sz="1059"/>
          </a:p>
        </p:txBody>
      </p:sp>
      <p:sp>
        <p:nvSpPr>
          <p:cNvPr id="17" name="object 55"/>
          <p:cNvSpPr/>
          <p:nvPr/>
        </p:nvSpPr>
        <p:spPr>
          <a:xfrm>
            <a:off x="4761113" y="2555306"/>
            <a:ext cx="3447288" cy="726141"/>
          </a:xfrm>
          <a:custGeom>
            <a:avLst/>
            <a:gdLst/>
            <a:ahLst/>
            <a:cxnLst/>
            <a:rect l="l" t="t" r="r" b="b"/>
            <a:pathLst>
              <a:path w="7516494" h="1234439">
                <a:moveTo>
                  <a:pt x="7058761" y="0"/>
                </a:moveTo>
                <a:lnTo>
                  <a:pt x="0" y="0"/>
                </a:lnTo>
                <a:lnTo>
                  <a:pt x="0" y="1233957"/>
                </a:lnTo>
                <a:lnTo>
                  <a:pt x="7058761" y="1233957"/>
                </a:lnTo>
                <a:lnTo>
                  <a:pt x="7516075" y="636981"/>
                </a:lnTo>
                <a:lnTo>
                  <a:pt x="7058761" y="0"/>
                </a:lnTo>
                <a:close/>
              </a:path>
            </a:pathLst>
          </a:custGeom>
          <a:solidFill>
            <a:srgbClr val="A89031"/>
          </a:solidFill>
        </p:spPr>
        <p:txBody>
          <a:bodyPr wrap="square" lIns="0" tIns="0" rIns="0" bIns="0" rtlCol="0"/>
          <a:lstStyle/>
          <a:p>
            <a:endParaRPr sz="1059"/>
          </a:p>
        </p:txBody>
      </p:sp>
      <p:sp>
        <p:nvSpPr>
          <p:cNvPr id="18" name="object 59"/>
          <p:cNvSpPr/>
          <p:nvPr/>
        </p:nvSpPr>
        <p:spPr>
          <a:xfrm>
            <a:off x="4786275" y="2650967"/>
            <a:ext cx="536015" cy="536015"/>
          </a:xfrm>
          <a:custGeom>
            <a:avLst/>
            <a:gdLst/>
            <a:ahLst/>
            <a:cxnLst/>
            <a:rect l="l" t="t" r="r" b="b"/>
            <a:pathLst>
              <a:path w="911225" h="911225">
                <a:moveTo>
                  <a:pt x="455612" y="0"/>
                </a:moveTo>
                <a:lnTo>
                  <a:pt x="381707" y="5962"/>
                </a:lnTo>
                <a:lnTo>
                  <a:pt x="311599" y="23226"/>
                </a:lnTo>
                <a:lnTo>
                  <a:pt x="246227" y="50852"/>
                </a:lnTo>
                <a:lnTo>
                  <a:pt x="186529" y="87903"/>
                </a:lnTo>
                <a:lnTo>
                  <a:pt x="133442" y="133442"/>
                </a:lnTo>
                <a:lnTo>
                  <a:pt x="87903" y="186529"/>
                </a:lnTo>
                <a:lnTo>
                  <a:pt x="50852" y="246227"/>
                </a:lnTo>
                <a:lnTo>
                  <a:pt x="23226" y="311599"/>
                </a:lnTo>
                <a:lnTo>
                  <a:pt x="5962" y="381707"/>
                </a:lnTo>
                <a:lnTo>
                  <a:pt x="0" y="455612"/>
                </a:lnTo>
                <a:lnTo>
                  <a:pt x="1510" y="492979"/>
                </a:lnTo>
                <a:lnTo>
                  <a:pt x="13240" y="565099"/>
                </a:lnTo>
                <a:lnTo>
                  <a:pt x="35802" y="632952"/>
                </a:lnTo>
                <a:lnTo>
                  <a:pt x="68258" y="695601"/>
                </a:lnTo>
                <a:lnTo>
                  <a:pt x="109670" y="752108"/>
                </a:lnTo>
                <a:lnTo>
                  <a:pt x="159100" y="801535"/>
                </a:lnTo>
                <a:lnTo>
                  <a:pt x="215610" y="842944"/>
                </a:lnTo>
                <a:lnTo>
                  <a:pt x="278263" y="875398"/>
                </a:lnTo>
                <a:lnTo>
                  <a:pt x="346120" y="897959"/>
                </a:lnTo>
                <a:lnTo>
                  <a:pt x="418243" y="909689"/>
                </a:lnTo>
                <a:lnTo>
                  <a:pt x="455612" y="911199"/>
                </a:lnTo>
                <a:lnTo>
                  <a:pt x="492977" y="909689"/>
                </a:lnTo>
                <a:lnTo>
                  <a:pt x="565095" y="897959"/>
                </a:lnTo>
                <a:lnTo>
                  <a:pt x="632948" y="875398"/>
                </a:lnTo>
                <a:lnTo>
                  <a:pt x="695599" y="842944"/>
                </a:lnTo>
                <a:lnTo>
                  <a:pt x="752108" y="801535"/>
                </a:lnTo>
                <a:lnTo>
                  <a:pt x="801538" y="752108"/>
                </a:lnTo>
                <a:lnTo>
                  <a:pt x="842950" y="695601"/>
                </a:lnTo>
                <a:lnTo>
                  <a:pt x="875407" y="632952"/>
                </a:lnTo>
                <a:lnTo>
                  <a:pt x="897970" y="565099"/>
                </a:lnTo>
                <a:lnTo>
                  <a:pt x="909701" y="492979"/>
                </a:lnTo>
                <a:lnTo>
                  <a:pt x="911212" y="455612"/>
                </a:lnTo>
                <a:lnTo>
                  <a:pt x="909701" y="418243"/>
                </a:lnTo>
                <a:lnTo>
                  <a:pt x="897970" y="346120"/>
                </a:lnTo>
                <a:lnTo>
                  <a:pt x="875407" y="278263"/>
                </a:lnTo>
                <a:lnTo>
                  <a:pt x="842950" y="215610"/>
                </a:lnTo>
                <a:lnTo>
                  <a:pt x="801538" y="159100"/>
                </a:lnTo>
                <a:lnTo>
                  <a:pt x="752108" y="109670"/>
                </a:lnTo>
                <a:lnTo>
                  <a:pt x="695599" y="68258"/>
                </a:lnTo>
                <a:lnTo>
                  <a:pt x="632948" y="35802"/>
                </a:lnTo>
                <a:lnTo>
                  <a:pt x="565095" y="13240"/>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sp>
        <p:nvSpPr>
          <p:cNvPr id="19" name="object 65"/>
          <p:cNvSpPr/>
          <p:nvPr/>
        </p:nvSpPr>
        <p:spPr>
          <a:xfrm>
            <a:off x="4761115" y="1784828"/>
            <a:ext cx="3447288" cy="726141"/>
          </a:xfrm>
          <a:custGeom>
            <a:avLst/>
            <a:gdLst/>
            <a:ahLst/>
            <a:cxnLst/>
            <a:rect l="l" t="t" r="r" b="b"/>
            <a:pathLst>
              <a:path w="7531734" h="1234439">
                <a:moveTo>
                  <a:pt x="7072934" y="0"/>
                </a:moveTo>
                <a:lnTo>
                  <a:pt x="0" y="0"/>
                </a:lnTo>
                <a:lnTo>
                  <a:pt x="0" y="1233957"/>
                </a:lnTo>
                <a:lnTo>
                  <a:pt x="7072934" y="1233957"/>
                </a:lnTo>
                <a:lnTo>
                  <a:pt x="7531176" y="636981"/>
                </a:lnTo>
                <a:lnTo>
                  <a:pt x="7072934" y="0"/>
                </a:lnTo>
                <a:close/>
              </a:path>
            </a:pathLst>
          </a:custGeom>
          <a:solidFill>
            <a:srgbClr val="D5802A"/>
          </a:solidFill>
        </p:spPr>
        <p:txBody>
          <a:bodyPr wrap="square" lIns="0" tIns="0" rIns="0" bIns="0" rtlCol="0"/>
          <a:lstStyle/>
          <a:p>
            <a:endParaRPr sz="1059"/>
          </a:p>
        </p:txBody>
      </p:sp>
      <p:sp>
        <p:nvSpPr>
          <p:cNvPr id="20" name="object 69"/>
          <p:cNvSpPr/>
          <p:nvPr/>
        </p:nvSpPr>
        <p:spPr>
          <a:xfrm>
            <a:off x="4804181" y="1879743"/>
            <a:ext cx="536015" cy="536388"/>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a:p>
        </p:txBody>
      </p:sp>
      <p:pic>
        <p:nvPicPr>
          <p:cNvPr id="21" name="Picture 20"/>
          <p:cNvPicPr>
            <a:picLocks noChangeAspect="1"/>
          </p:cNvPicPr>
          <p:nvPr/>
        </p:nvPicPr>
        <p:blipFill>
          <a:blip r:embed="rId3"/>
          <a:stretch>
            <a:fillRect/>
          </a:stretch>
        </p:blipFill>
        <p:spPr>
          <a:xfrm>
            <a:off x="719465" y="1923289"/>
            <a:ext cx="323407" cy="465252"/>
          </a:xfrm>
          <a:prstGeom prst="rect">
            <a:avLst/>
          </a:prstGeom>
        </p:spPr>
      </p:pic>
      <p:sp>
        <p:nvSpPr>
          <p:cNvPr id="22" name="object 2"/>
          <p:cNvSpPr txBox="1">
            <a:spLocks/>
          </p:cNvSpPr>
          <p:nvPr/>
        </p:nvSpPr>
        <p:spPr>
          <a:xfrm>
            <a:off x="1287848" y="2003063"/>
            <a:ext cx="2708088" cy="28963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4567" indent="-7470"/>
            <a:r>
              <a:rPr lang="en-CA" sz="1882" kern="0" spc="-3" dirty="0"/>
              <a:t>Desig</a:t>
            </a:r>
            <a:r>
              <a:rPr lang="en-CA" sz="1882" kern="0" dirty="0"/>
              <a:t>n</a:t>
            </a:r>
            <a:r>
              <a:rPr lang="en-CA" sz="1882" kern="0" spc="3" dirty="0"/>
              <a:t> </a:t>
            </a:r>
            <a:r>
              <a:rPr lang="en-CA" sz="1882" kern="0" dirty="0"/>
              <a:t>with</a:t>
            </a:r>
            <a:r>
              <a:rPr lang="en-CA" sz="1882" kern="0" spc="-6" dirty="0"/>
              <a:t> </a:t>
            </a:r>
            <a:r>
              <a:rPr lang="en-CA" sz="1882" kern="0" spc="-15" dirty="0"/>
              <a:t>use</a:t>
            </a:r>
            <a:r>
              <a:rPr lang="en-CA" sz="1882" kern="0" spc="-41" dirty="0"/>
              <a:t>r</a:t>
            </a:r>
            <a:r>
              <a:rPr lang="en-CA" sz="1882" kern="0" dirty="0"/>
              <a:t>s</a:t>
            </a:r>
          </a:p>
        </p:txBody>
      </p:sp>
      <p:sp>
        <p:nvSpPr>
          <p:cNvPr id="23" name="object 2"/>
          <p:cNvSpPr txBox="1">
            <a:spLocks/>
          </p:cNvSpPr>
          <p:nvPr/>
        </p:nvSpPr>
        <p:spPr>
          <a:xfrm>
            <a:off x="1217465" y="2709354"/>
            <a:ext cx="2585277" cy="461665"/>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7470" marR="511705" indent="7097">
              <a:lnSpc>
                <a:spcPts val="1765"/>
              </a:lnSpc>
            </a:pPr>
            <a:r>
              <a:rPr lang="en-CA" sz="1882" dirty="0"/>
              <a:t>Iterate and improve frequently</a:t>
            </a:r>
            <a:endParaRPr lang="en-CA" sz="1882" spc="-9" dirty="0"/>
          </a:p>
        </p:txBody>
      </p:sp>
      <p:sp>
        <p:nvSpPr>
          <p:cNvPr id="24" name="object 2"/>
          <p:cNvSpPr txBox="1">
            <a:spLocks/>
          </p:cNvSpPr>
          <p:nvPr/>
        </p:nvSpPr>
        <p:spPr>
          <a:xfrm>
            <a:off x="1287848" y="3466455"/>
            <a:ext cx="2514894" cy="538609"/>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7470" marR="511705" indent="7097">
              <a:lnSpc>
                <a:spcPts val="2118"/>
              </a:lnSpc>
            </a:pPr>
            <a:r>
              <a:rPr lang="en-CA" sz="1882" spc="-3" dirty="0"/>
              <a:t>Work in the open by default</a:t>
            </a:r>
          </a:p>
        </p:txBody>
      </p:sp>
      <p:sp>
        <p:nvSpPr>
          <p:cNvPr id="25" name="object 2"/>
          <p:cNvSpPr txBox="1">
            <a:spLocks/>
          </p:cNvSpPr>
          <p:nvPr/>
        </p:nvSpPr>
        <p:spPr>
          <a:xfrm>
            <a:off x="1272228" y="4239145"/>
            <a:ext cx="2370878" cy="461665"/>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marR="2988">
              <a:lnSpc>
                <a:spcPts val="1765"/>
              </a:lnSpc>
            </a:pPr>
            <a:r>
              <a:rPr lang="en-CA" sz="1882" dirty="0"/>
              <a:t>Use open standards </a:t>
            </a:r>
            <a:r>
              <a:rPr lang="en-CA" sz="1882" dirty="0" smtClean="0"/>
              <a:t>and solutions</a:t>
            </a:r>
            <a:endParaRPr lang="en-CA" sz="1882" dirty="0"/>
          </a:p>
        </p:txBody>
      </p:sp>
      <p:sp>
        <p:nvSpPr>
          <p:cNvPr id="26" name="object 2"/>
          <p:cNvSpPr txBox="1">
            <a:spLocks/>
          </p:cNvSpPr>
          <p:nvPr/>
        </p:nvSpPr>
        <p:spPr>
          <a:xfrm>
            <a:off x="1225381" y="5013626"/>
            <a:ext cx="2622906" cy="461665"/>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marR="2988">
              <a:lnSpc>
                <a:spcPts val="1765"/>
              </a:lnSpc>
            </a:pPr>
            <a:r>
              <a:rPr lang="en-CA" sz="1882" dirty="0"/>
              <a:t>Address security and privacy risks</a:t>
            </a:r>
          </a:p>
        </p:txBody>
      </p:sp>
      <p:sp>
        <p:nvSpPr>
          <p:cNvPr id="27" name="object 2"/>
          <p:cNvSpPr txBox="1">
            <a:spLocks/>
          </p:cNvSpPr>
          <p:nvPr/>
        </p:nvSpPr>
        <p:spPr>
          <a:xfrm>
            <a:off x="5467406" y="1959223"/>
            <a:ext cx="2532495" cy="461665"/>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7470">
              <a:lnSpc>
                <a:spcPts val="1765"/>
              </a:lnSpc>
            </a:pPr>
            <a:r>
              <a:rPr lang="en-CA" sz="1882" spc="-12" dirty="0"/>
              <a:t>Build in accessibility from the start</a:t>
            </a:r>
          </a:p>
        </p:txBody>
      </p:sp>
      <p:sp>
        <p:nvSpPr>
          <p:cNvPr id="28" name="object 2"/>
          <p:cNvSpPr txBox="1">
            <a:spLocks/>
          </p:cNvSpPr>
          <p:nvPr/>
        </p:nvSpPr>
        <p:spPr>
          <a:xfrm>
            <a:off x="5467405" y="2684507"/>
            <a:ext cx="2708088" cy="461665"/>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7470">
              <a:lnSpc>
                <a:spcPts val="1765"/>
              </a:lnSpc>
            </a:pPr>
            <a:r>
              <a:rPr lang="en-CA" sz="1882" spc="-12" dirty="0"/>
              <a:t>Empower staff to deliver better services</a:t>
            </a:r>
          </a:p>
        </p:txBody>
      </p:sp>
      <p:sp>
        <p:nvSpPr>
          <p:cNvPr id="29" name="object 2"/>
          <p:cNvSpPr txBox="1">
            <a:spLocks/>
          </p:cNvSpPr>
          <p:nvPr/>
        </p:nvSpPr>
        <p:spPr>
          <a:xfrm>
            <a:off x="5467405" y="3540428"/>
            <a:ext cx="2708088" cy="28963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a:r>
              <a:rPr lang="en-CA" sz="1882" dirty="0"/>
              <a:t>Be good data stewards</a:t>
            </a:r>
          </a:p>
        </p:txBody>
      </p:sp>
      <p:sp>
        <p:nvSpPr>
          <p:cNvPr id="30" name="object 2"/>
          <p:cNvSpPr txBox="1">
            <a:spLocks/>
          </p:cNvSpPr>
          <p:nvPr/>
        </p:nvSpPr>
        <p:spPr>
          <a:xfrm>
            <a:off x="5467405" y="4332662"/>
            <a:ext cx="2708088" cy="230832"/>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a:lnSpc>
                <a:spcPts val="1765"/>
              </a:lnSpc>
            </a:pPr>
            <a:r>
              <a:rPr lang="en-CA" sz="1882" dirty="0"/>
              <a:t>Design ethical services</a:t>
            </a:r>
          </a:p>
        </p:txBody>
      </p:sp>
      <p:sp>
        <p:nvSpPr>
          <p:cNvPr id="31" name="object 2"/>
          <p:cNvSpPr txBox="1">
            <a:spLocks/>
          </p:cNvSpPr>
          <p:nvPr/>
        </p:nvSpPr>
        <p:spPr>
          <a:xfrm>
            <a:off x="5467405" y="5073446"/>
            <a:ext cx="2708088" cy="289631"/>
          </a:xfrm>
          <a:prstGeom prst="rect">
            <a:avLst/>
          </a:prstGeom>
        </p:spPr>
        <p:txBody>
          <a:bodyPr vert="horz" wrap="square" lIns="0" tIns="0" rIns="0" bIns="0" rtlCol="0">
            <a:spAutoFit/>
          </a:bodyPr>
          <a:lstStyle>
            <a:lvl1pPr marL="0">
              <a:defRPr sz="3600" b="0" i="0">
                <a:solidFill>
                  <a:schemeClr val="bg1"/>
                </a:solidFill>
                <a:latin typeface="Calibri"/>
                <a:ea typeface="+mn-ea"/>
                <a:cs typeface="Calibr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651"/>
            <a:r>
              <a:rPr lang="en-CA" sz="1882" spc="-12" dirty="0"/>
              <a:t>Collaborate widely</a:t>
            </a:r>
          </a:p>
        </p:txBody>
      </p:sp>
      <p:pic>
        <p:nvPicPr>
          <p:cNvPr id="32" name="Picture 31"/>
          <p:cNvPicPr>
            <a:picLocks noChangeAspect="1"/>
          </p:cNvPicPr>
          <p:nvPr/>
        </p:nvPicPr>
        <p:blipFill>
          <a:blip r:embed="rId4"/>
          <a:stretch>
            <a:fillRect/>
          </a:stretch>
        </p:blipFill>
        <p:spPr>
          <a:xfrm>
            <a:off x="607990" y="2664753"/>
            <a:ext cx="519139" cy="519139"/>
          </a:xfrm>
          <a:prstGeom prst="rect">
            <a:avLst/>
          </a:prstGeom>
        </p:spPr>
      </p:pic>
      <p:pic>
        <p:nvPicPr>
          <p:cNvPr id="33" name="Picture 32"/>
          <p:cNvPicPr>
            <a:picLocks noChangeAspect="1"/>
          </p:cNvPicPr>
          <p:nvPr/>
        </p:nvPicPr>
        <p:blipFill>
          <a:blip r:embed="rId5"/>
          <a:stretch>
            <a:fillRect/>
          </a:stretch>
        </p:blipFill>
        <p:spPr>
          <a:xfrm>
            <a:off x="671184" y="3475251"/>
            <a:ext cx="387369" cy="420572"/>
          </a:xfrm>
          <a:prstGeom prst="rect">
            <a:avLst/>
          </a:prstGeom>
        </p:spPr>
      </p:pic>
      <p:sp>
        <p:nvSpPr>
          <p:cNvPr id="34" name="object 69"/>
          <p:cNvSpPr/>
          <p:nvPr/>
        </p:nvSpPr>
        <p:spPr>
          <a:xfrm>
            <a:off x="615341" y="4159920"/>
            <a:ext cx="536015" cy="536388"/>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baseline="-25000"/>
          </a:p>
        </p:txBody>
      </p:sp>
      <p:sp>
        <p:nvSpPr>
          <p:cNvPr id="35" name="object 70"/>
          <p:cNvSpPr/>
          <p:nvPr/>
        </p:nvSpPr>
        <p:spPr>
          <a:xfrm>
            <a:off x="642847" y="4340027"/>
            <a:ext cx="158750" cy="175559"/>
          </a:xfrm>
          <a:custGeom>
            <a:avLst/>
            <a:gdLst/>
            <a:ahLst/>
            <a:cxnLst/>
            <a:rect l="l" t="t" r="r" b="b"/>
            <a:pathLst>
              <a:path w="269875" h="298450">
                <a:moveTo>
                  <a:pt x="269303" y="0"/>
                </a:moveTo>
                <a:lnTo>
                  <a:pt x="0" y="124866"/>
                </a:lnTo>
                <a:lnTo>
                  <a:pt x="0" y="173012"/>
                </a:lnTo>
                <a:lnTo>
                  <a:pt x="269303" y="297853"/>
                </a:lnTo>
                <a:lnTo>
                  <a:pt x="269303" y="238518"/>
                </a:lnTo>
                <a:lnTo>
                  <a:pt x="65506" y="149491"/>
                </a:lnTo>
                <a:lnTo>
                  <a:pt x="65506" y="148386"/>
                </a:lnTo>
                <a:lnTo>
                  <a:pt x="269303" y="59359"/>
                </a:lnTo>
                <a:lnTo>
                  <a:pt x="269303" y="0"/>
                </a:lnTo>
                <a:close/>
              </a:path>
            </a:pathLst>
          </a:custGeom>
          <a:solidFill>
            <a:srgbClr val="A89031"/>
          </a:solidFill>
        </p:spPr>
        <p:txBody>
          <a:bodyPr wrap="square" lIns="0" tIns="0" rIns="0" bIns="0" rtlCol="0"/>
          <a:lstStyle/>
          <a:p>
            <a:endParaRPr sz="1059" baseline="-25000"/>
          </a:p>
        </p:txBody>
      </p:sp>
      <p:sp>
        <p:nvSpPr>
          <p:cNvPr id="36" name="object 71"/>
          <p:cNvSpPr/>
          <p:nvPr/>
        </p:nvSpPr>
        <p:spPr>
          <a:xfrm>
            <a:off x="825292" y="4289322"/>
            <a:ext cx="103841" cy="239059"/>
          </a:xfrm>
          <a:custGeom>
            <a:avLst/>
            <a:gdLst/>
            <a:ahLst/>
            <a:cxnLst/>
            <a:rect l="l" t="t" r="r" b="b"/>
            <a:pathLst>
              <a:path w="176529" h="406400">
                <a:moveTo>
                  <a:pt x="176339" y="0"/>
                </a:moveTo>
                <a:lnTo>
                  <a:pt x="119811" y="0"/>
                </a:lnTo>
                <a:lnTo>
                  <a:pt x="0" y="405879"/>
                </a:lnTo>
                <a:lnTo>
                  <a:pt x="56553" y="405879"/>
                </a:lnTo>
                <a:lnTo>
                  <a:pt x="176339" y="0"/>
                </a:lnTo>
                <a:close/>
              </a:path>
            </a:pathLst>
          </a:custGeom>
          <a:solidFill>
            <a:srgbClr val="A89031"/>
          </a:solidFill>
        </p:spPr>
        <p:txBody>
          <a:bodyPr wrap="square" lIns="0" tIns="0" rIns="0" bIns="0" rtlCol="0"/>
          <a:lstStyle/>
          <a:p>
            <a:endParaRPr sz="1059" baseline="-25000"/>
          </a:p>
        </p:txBody>
      </p:sp>
      <p:sp>
        <p:nvSpPr>
          <p:cNvPr id="37" name="object 72"/>
          <p:cNvSpPr/>
          <p:nvPr/>
        </p:nvSpPr>
        <p:spPr>
          <a:xfrm>
            <a:off x="947784" y="4340025"/>
            <a:ext cx="158750" cy="175559"/>
          </a:xfrm>
          <a:custGeom>
            <a:avLst/>
            <a:gdLst/>
            <a:ahLst/>
            <a:cxnLst/>
            <a:rect l="l" t="t" r="r" b="b"/>
            <a:pathLst>
              <a:path w="269875" h="298450">
                <a:moveTo>
                  <a:pt x="0" y="0"/>
                </a:moveTo>
                <a:lnTo>
                  <a:pt x="0" y="59359"/>
                </a:lnTo>
                <a:lnTo>
                  <a:pt x="208280" y="148386"/>
                </a:lnTo>
                <a:lnTo>
                  <a:pt x="208280" y="149504"/>
                </a:lnTo>
                <a:lnTo>
                  <a:pt x="0" y="238518"/>
                </a:lnTo>
                <a:lnTo>
                  <a:pt x="0" y="297853"/>
                </a:lnTo>
                <a:lnTo>
                  <a:pt x="269303" y="174701"/>
                </a:lnTo>
                <a:lnTo>
                  <a:pt x="269303" y="123177"/>
                </a:lnTo>
                <a:lnTo>
                  <a:pt x="0" y="0"/>
                </a:lnTo>
                <a:close/>
              </a:path>
            </a:pathLst>
          </a:custGeom>
          <a:solidFill>
            <a:srgbClr val="A89031"/>
          </a:solidFill>
        </p:spPr>
        <p:txBody>
          <a:bodyPr wrap="square" lIns="0" tIns="0" rIns="0" bIns="0" rtlCol="0"/>
          <a:lstStyle/>
          <a:p>
            <a:endParaRPr sz="1059" baseline="-25000"/>
          </a:p>
        </p:txBody>
      </p:sp>
      <p:pic>
        <p:nvPicPr>
          <p:cNvPr id="38" name="Picture 37"/>
          <p:cNvPicPr>
            <a:picLocks noChangeAspect="1"/>
          </p:cNvPicPr>
          <p:nvPr/>
        </p:nvPicPr>
        <p:blipFill>
          <a:blip r:embed="rId6"/>
          <a:stretch>
            <a:fillRect/>
          </a:stretch>
        </p:blipFill>
        <p:spPr>
          <a:xfrm>
            <a:off x="646207" y="5066112"/>
            <a:ext cx="451972" cy="337618"/>
          </a:xfrm>
          <a:prstGeom prst="rect">
            <a:avLst/>
          </a:prstGeom>
        </p:spPr>
      </p:pic>
      <p:pic>
        <p:nvPicPr>
          <p:cNvPr id="39" name="Picture 38"/>
          <p:cNvPicPr>
            <a:picLocks noChangeAspect="1"/>
          </p:cNvPicPr>
          <p:nvPr/>
        </p:nvPicPr>
        <p:blipFill>
          <a:blip r:embed="rId7"/>
          <a:stretch>
            <a:fillRect/>
          </a:stretch>
        </p:blipFill>
        <p:spPr>
          <a:xfrm>
            <a:off x="4912659" y="1958731"/>
            <a:ext cx="343001" cy="411602"/>
          </a:xfrm>
          <a:prstGeom prst="rect">
            <a:avLst/>
          </a:prstGeom>
        </p:spPr>
      </p:pic>
      <p:pic>
        <p:nvPicPr>
          <p:cNvPr id="40" name="Picture 39"/>
          <p:cNvPicPr>
            <a:picLocks noChangeAspect="1"/>
          </p:cNvPicPr>
          <p:nvPr/>
        </p:nvPicPr>
        <p:blipFill>
          <a:blip r:embed="rId8"/>
          <a:stretch>
            <a:fillRect/>
          </a:stretch>
        </p:blipFill>
        <p:spPr>
          <a:xfrm>
            <a:off x="4849403" y="2697393"/>
            <a:ext cx="410885" cy="399145"/>
          </a:xfrm>
          <a:prstGeom prst="rect">
            <a:avLst/>
          </a:prstGeom>
        </p:spPr>
      </p:pic>
      <p:sp>
        <p:nvSpPr>
          <p:cNvPr id="41" name="object 69"/>
          <p:cNvSpPr/>
          <p:nvPr/>
        </p:nvSpPr>
        <p:spPr>
          <a:xfrm>
            <a:off x="4808002" y="3401277"/>
            <a:ext cx="536015" cy="536388"/>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baseline="-25000"/>
          </a:p>
        </p:txBody>
      </p:sp>
      <p:pic>
        <p:nvPicPr>
          <p:cNvPr id="42" name="Picture 41"/>
          <p:cNvPicPr>
            <a:picLocks noChangeAspect="1"/>
          </p:cNvPicPr>
          <p:nvPr/>
        </p:nvPicPr>
        <p:blipFill>
          <a:blip r:embed="rId9"/>
          <a:stretch>
            <a:fillRect/>
          </a:stretch>
        </p:blipFill>
        <p:spPr>
          <a:xfrm>
            <a:off x="4872432" y="3450498"/>
            <a:ext cx="407153" cy="439725"/>
          </a:xfrm>
          <a:prstGeom prst="rect">
            <a:avLst/>
          </a:prstGeom>
        </p:spPr>
      </p:pic>
      <p:sp>
        <p:nvSpPr>
          <p:cNvPr id="43" name="object 69"/>
          <p:cNvSpPr/>
          <p:nvPr/>
        </p:nvSpPr>
        <p:spPr>
          <a:xfrm>
            <a:off x="4804366" y="4187228"/>
            <a:ext cx="536015" cy="536388"/>
          </a:xfrm>
          <a:custGeom>
            <a:avLst/>
            <a:gdLst/>
            <a:ahLst/>
            <a:cxnLst/>
            <a:rect l="l" t="t" r="r" b="b"/>
            <a:pathLst>
              <a:path w="911225" h="911860">
                <a:moveTo>
                  <a:pt x="455612" y="0"/>
                </a:moveTo>
                <a:lnTo>
                  <a:pt x="381710" y="5963"/>
                </a:lnTo>
                <a:lnTo>
                  <a:pt x="311604" y="23227"/>
                </a:lnTo>
                <a:lnTo>
                  <a:pt x="246233" y="50855"/>
                </a:lnTo>
                <a:lnTo>
                  <a:pt x="186534" y="87907"/>
                </a:lnTo>
                <a:lnTo>
                  <a:pt x="133446" y="133446"/>
                </a:lnTo>
                <a:lnTo>
                  <a:pt x="87907" y="186534"/>
                </a:lnTo>
                <a:lnTo>
                  <a:pt x="50855" y="246233"/>
                </a:lnTo>
                <a:lnTo>
                  <a:pt x="23227" y="311604"/>
                </a:lnTo>
                <a:lnTo>
                  <a:pt x="5963" y="381710"/>
                </a:lnTo>
                <a:lnTo>
                  <a:pt x="0" y="455612"/>
                </a:lnTo>
                <a:lnTo>
                  <a:pt x="1510" y="492981"/>
                </a:lnTo>
                <a:lnTo>
                  <a:pt x="13241" y="565106"/>
                </a:lnTo>
                <a:lnTo>
                  <a:pt x="35804" y="632965"/>
                </a:lnTo>
                <a:lnTo>
                  <a:pt x="68261" y="695621"/>
                </a:lnTo>
                <a:lnTo>
                  <a:pt x="109674" y="752135"/>
                </a:lnTo>
                <a:lnTo>
                  <a:pt x="159105" y="801568"/>
                </a:lnTo>
                <a:lnTo>
                  <a:pt x="215616" y="842984"/>
                </a:lnTo>
                <a:lnTo>
                  <a:pt x="278268" y="875443"/>
                </a:lnTo>
                <a:lnTo>
                  <a:pt x="346124" y="898008"/>
                </a:lnTo>
                <a:lnTo>
                  <a:pt x="418245" y="909739"/>
                </a:lnTo>
                <a:lnTo>
                  <a:pt x="455612" y="911250"/>
                </a:lnTo>
                <a:lnTo>
                  <a:pt x="492977" y="909739"/>
                </a:lnTo>
                <a:lnTo>
                  <a:pt x="565096" y="898008"/>
                </a:lnTo>
                <a:lnTo>
                  <a:pt x="632950" y="875443"/>
                </a:lnTo>
                <a:lnTo>
                  <a:pt x="695602" y="842984"/>
                </a:lnTo>
                <a:lnTo>
                  <a:pt x="752113" y="801568"/>
                </a:lnTo>
                <a:lnTo>
                  <a:pt x="801545" y="752135"/>
                </a:lnTo>
                <a:lnTo>
                  <a:pt x="842960" y="695621"/>
                </a:lnTo>
                <a:lnTo>
                  <a:pt x="875418" y="632965"/>
                </a:lnTo>
                <a:lnTo>
                  <a:pt x="897982" y="565106"/>
                </a:lnTo>
                <a:lnTo>
                  <a:pt x="909714" y="492981"/>
                </a:lnTo>
                <a:lnTo>
                  <a:pt x="911225" y="455612"/>
                </a:lnTo>
                <a:lnTo>
                  <a:pt x="909714" y="418245"/>
                </a:lnTo>
                <a:lnTo>
                  <a:pt x="897982" y="346124"/>
                </a:lnTo>
                <a:lnTo>
                  <a:pt x="875418" y="278268"/>
                </a:lnTo>
                <a:lnTo>
                  <a:pt x="842960" y="215616"/>
                </a:lnTo>
                <a:lnTo>
                  <a:pt x="801545" y="159105"/>
                </a:lnTo>
                <a:lnTo>
                  <a:pt x="752113" y="109674"/>
                </a:lnTo>
                <a:lnTo>
                  <a:pt x="695602" y="68261"/>
                </a:lnTo>
                <a:lnTo>
                  <a:pt x="632950" y="35804"/>
                </a:lnTo>
                <a:lnTo>
                  <a:pt x="565096" y="13241"/>
                </a:lnTo>
                <a:lnTo>
                  <a:pt x="492977" y="1510"/>
                </a:lnTo>
                <a:lnTo>
                  <a:pt x="455612" y="0"/>
                </a:lnTo>
                <a:close/>
              </a:path>
            </a:pathLst>
          </a:custGeom>
          <a:solidFill>
            <a:srgbClr val="FFFFFF"/>
          </a:solidFill>
          <a:effectLst>
            <a:outerShdw blurRad="50800" dist="38100" dir="2700000" algn="tl" rotWithShape="0">
              <a:prstClr val="black">
                <a:alpha val="40000"/>
              </a:prstClr>
            </a:outerShdw>
          </a:effectLst>
        </p:spPr>
        <p:txBody>
          <a:bodyPr wrap="square" lIns="0" tIns="0" rIns="0" bIns="0" rtlCol="0"/>
          <a:lstStyle/>
          <a:p>
            <a:endParaRPr sz="1059" baseline="-25000"/>
          </a:p>
        </p:txBody>
      </p:sp>
      <p:pic>
        <p:nvPicPr>
          <p:cNvPr id="44" name="Picture 43"/>
          <p:cNvPicPr>
            <a:picLocks noChangeAspect="1"/>
          </p:cNvPicPr>
          <p:nvPr/>
        </p:nvPicPr>
        <p:blipFill>
          <a:blip r:embed="rId10"/>
          <a:stretch>
            <a:fillRect/>
          </a:stretch>
        </p:blipFill>
        <p:spPr>
          <a:xfrm>
            <a:off x="4880997" y="4248797"/>
            <a:ext cx="388062" cy="393306"/>
          </a:xfrm>
          <a:prstGeom prst="rect">
            <a:avLst/>
          </a:prstGeom>
        </p:spPr>
      </p:pic>
      <p:pic>
        <p:nvPicPr>
          <p:cNvPr id="45" name="Picture 44"/>
          <p:cNvPicPr>
            <a:picLocks noChangeAspect="1"/>
          </p:cNvPicPr>
          <p:nvPr/>
        </p:nvPicPr>
        <p:blipFill>
          <a:blip r:embed="rId11"/>
          <a:stretch>
            <a:fillRect/>
          </a:stretch>
        </p:blipFill>
        <p:spPr>
          <a:xfrm>
            <a:off x="4860650" y="4977635"/>
            <a:ext cx="423076" cy="428432"/>
          </a:xfrm>
          <a:prstGeom prst="rect">
            <a:avLst/>
          </a:prstGeom>
        </p:spPr>
      </p:pic>
      <p:sp>
        <p:nvSpPr>
          <p:cNvPr id="48" name="TextBox 47"/>
          <p:cNvSpPr txBox="1"/>
          <p:nvPr/>
        </p:nvSpPr>
        <p:spPr>
          <a:xfrm>
            <a:off x="313873" y="1023145"/>
            <a:ext cx="4350678" cy="400110"/>
          </a:xfrm>
          <a:prstGeom prst="rect">
            <a:avLst/>
          </a:prstGeom>
          <a:noFill/>
        </p:spPr>
        <p:txBody>
          <a:bodyPr wrap="none" rtlCol="0">
            <a:spAutoFit/>
          </a:bodyPr>
          <a:lstStyle/>
          <a:p>
            <a:r>
              <a:rPr lang="en-CA" sz="2000" dirty="0"/>
              <a:t>Alignment to the </a:t>
            </a:r>
            <a:r>
              <a:rPr lang="en-CA" sz="2000" b="1" dirty="0" smtClean="0"/>
              <a:t>GC Digital Standards *</a:t>
            </a:r>
            <a:endParaRPr lang="en-US" sz="2000" b="1" dirty="0"/>
          </a:p>
        </p:txBody>
      </p:sp>
      <p:sp>
        <p:nvSpPr>
          <p:cNvPr id="49" name="Title 3"/>
          <p:cNvSpPr txBox="1">
            <a:spLocks/>
          </p:cNvSpPr>
          <p:nvPr/>
        </p:nvSpPr>
        <p:spPr>
          <a:xfrm>
            <a:off x="435162" y="188640"/>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b="1" dirty="0" smtClean="0"/>
              <a:t>APPENDIX 1</a:t>
            </a:r>
            <a:endParaRPr lang="en-CA" b="1" dirty="0"/>
          </a:p>
        </p:txBody>
      </p:sp>
      <p:sp>
        <p:nvSpPr>
          <p:cNvPr id="50" name="TextBox 49"/>
          <p:cNvSpPr txBox="1"/>
          <p:nvPr/>
        </p:nvSpPr>
        <p:spPr>
          <a:xfrm>
            <a:off x="251520" y="6494329"/>
            <a:ext cx="3594254" cy="246221"/>
          </a:xfrm>
          <a:prstGeom prst="rect">
            <a:avLst/>
          </a:prstGeom>
          <a:noFill/>
        </p:spPr>
        <p:txBody>
          <a:bodyPr wrap="none" rtlCol="0">
            <a:spAutoFit/>
          </a:bodyPr>
          <a:lstStyle/>
          <a:p>
            <a:r>
              <a:rPr lang="en-CA" sz="1000" b="1" dirty="0" smtClean="0"/>
              <a:t>Note: *</a:t>
            </a:r>
            <a:r>
              <a:rPr lang="en-CA" sz="1000" dirty="0" smtClean="0"/>
              <a:t>Required for OCIO to conduct GC EA Fitness Assessment</a:t>
            </a:r>
            <a:endParaRPr lang="en-CA" sz="1000" dirty="0"/>
          </a:p>
        </p:txBody>
      </p:sp>
    </p:spTree>
    <p:extLst>
      <p:ext uri="{BB962C8B-B14F-4D97-AF65-F5344CB8AC3E}">
        <p14:creationId xmlns:p14="http://schemas.microsoft.com/office/powerpoint/2010/main" val="2470712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6"/>
          <p:cNvSpPr txBox="1">
            <a:spLocks noGrp="1"/>
          </p:cNvSpPr>
          <p:nvPr>
            <p:ph type="title"/>
          </p:nvPr>
        </p:nvSpPr>
        <p:spPr>
          <a:xfrm>
            <a:off x="461397" y="261801"/>
            <a:ext cx="6486867" cy="430887"/>
          </a:xfrm>
          <a:prstGeom prst="rect">
            <a:avLst/>
          </a:prstGeom>
        </p:spPr>
        <p:txBody>
          <a:bodyPr vert="horz" wrap="square" lIns="0" tIns="0" rIns="0" bIns="0" rtlCol="0">
            <a:spAutoFit/>
          </a:bodyPr>
          <a:lstStyle/>
          <a:p>
            <a:pPr marL="7470"/>
            <a:r>
              <a:rPr lang="en-CA" dirty="0" smtClean="0"/>
              <a:t>Alignment to the GC Digital Standards</a:t>
            </a:r>
            <a:endParaRPr lang="en-CA" sz="1400" b="1" dirty="0">
              <a:solidFill>
                <a:schemeClr val="tx1">
                  <a:lumMod val="75000"/>
                  <a:lumOff val="25000"/>
                </a:schemeClr>
              </a:solidFill>
              <a:latin typeface="Arohn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t>14</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3223844827"/>
              </p:ext>
            </p:extLst>
          </p:nvPr>
        </p:nvGraphicFramePr>
        <p:xfrm>
          <a:off x="551448" y="1785744"/>
          <a:ext cx="7987044" cy="106680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1 – </a:t>
                      </a:r>
                      <a:r>
                        <a:rPr lang="en-CA" sz="1100" b="1" dirty="0" smtClean="0">
                          <a:cs typeface="Calibri"/>
                        </a:rPr>
                        <a:t>Design with users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230188" marR="0" lvl="0"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mn-cs"/>
                        </a:rPr>
                        <a:t>Research with users to understand their needs and the problems we want to solve.</a:t>
                      </a: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171450" indent="-171450">
                        <a:buFont typeface="Wingdings" panose="05000000000000000000" pitchFamily="2" charset="2"/>
                        <a:buChar char="q"/>
                      </a:pPr>
                      <a:r>
                        <a:rPr lang="en-US" sz="1000" kern="1200" dirty="0" smtClean="0">
                          <a:solidFill>
                            <a:schemeClr val="dk1"/>
                          </a:solidFill>
                          <a:latin typeface="+mn-lt"/>
                          <a:ea typeface="+mn-ea"/>
                          <a:cs typeface="+mn-cs"/>
                        </a:rPr>
                        <a:t>Conduct ongoing testing with users to guide design and development.</a:t>
                      </a:r>
                    </a:p>
                    <a:p>
                      <a:pPr marL="171450" indent="-171450">
                        <a:buFont typeface="Wingdings" panose="05000000000000000000" pitchFamily="2" charset="2"/>
                        <a:buChar char="q"/>
                      </a:pPr>
                      <a:endParaRPr lang="en-US" sz="10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56386639"/>
              </p:ext>
            </p:extLst>
          </p:nvPr>
        </p:nvGraphicFramePr>
        <p:xfrm>
          <a:off x="551447" y="3109900"/>
          <a:ext cx="7987044" cy="1463040"/>
        </p:xfrm>
        <a:graphic>
          <a:graphicData uri="http://schemas.openxmlformats.org/drawingml/2006/table">
            <a:tbl>
              <a:tblPr>
                <a:tableStyleId>{5C22544A-7EE6-4342-B048-85BDC9FD1C3A}</a:tableStyleId>
              </a:tblPr>
              <a:tblGrid>
                <a:gridCol w="3993522"/>
                <a:gridCol w="3993522"/>
              </a:tblGrid>
              <a:tr h="216024">
                <a:tc>
                  <a:txBody>
                    <a:bodyPr/>
                    <a:lstStyle/>
                    <a:p>
                      <a:r>
                        <a:rPr lang="en-CA" sz="1200" b="1" kern="1200" spc="-3" dirty="0" smtClean="0">
                          <a:solidFill>
                            <a:prstClr val="black"/>
                          </a:solidFill>
                          <a:latin typeface="+mn-lt"/>
                          <a:ea typeface="+mn-ea"/>
                          <a:cs typeface="Calibri"/>
                        </a:rPr>
                        <a:t>2 -  </a:t>
                      </a:r>
                      <a:r>
                        <a:rPr lang="en-US" sz="1200" b="1" kern="1200" spc="-3" dirty="0" smtClean="0">
                          <a:solidFill>
                            <a:prstClr val="black"/>
                          </a:solidFill>
                          <a:latin typeface="+mn-lt"/>
                          <a:ea typeface="+mn-ea"/>
                          <a:cs typeface="Calibri"/>
                        </a:rPr>
                        <a:t>Iterate and improve frequently</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lvl="1" indent="-171450">
                        <a:buFont typeface="Wingdings" panose="05000000000000000000" pitchFamily="2" charset="2"/>
                        <a:buChar char="q"/>
                        <a:tabLst>
                          <a:tab pos="114300" algn="l"/>
                        </a:tabLst>
                      </a:pPr>
                      <a:r>
                        <a:rPr lang="en-US" sz="1000" kern="1200" dirty="0" smtClean="0">
                          <a:solidFill>
                            <a:schemeClr val="dk1"/>
                          </a:solidFill>
                          <a:latin typeface="+mn-lt"/>
                          <a:ea typeface="+mn-ea"/>
                          <a:cs typeface="+mn-cs"/>
                        </a:rPr>
                        <a:t>Develop services using agile, iterative and user-</a:t>
                      </a:r>
                      <a:r>
                        <a:rPr lang="en-US" sz="1000" kern="1200" dirty="0" err="1" smtClean="0">
                          <a:solidFill>
                            <a:schemeClr val="dk1"/>
                          </a:solidFill>
                          <a:latin typeface="+mn-lt"/>
                          <a:ea typeface="+mn-ea"/>
                          <a:cs typeface="+mn-cs"/>
                        </a:rPr>
                        <a:t>centred</a:t>
                      </a:r>
                      <a:r>
                        <a:rPr lang="en-US" sz="1000" kern="1200" dirty="0" smtClean="0">
                          <a:solidFill>
                            <a:schemeClr val="dk1"/>
                          </a:solidFill>
                          <a:latin typeface="+mn-lt"/>
                          <a:ea typeface="+mn-ea"/>
                          <a:cs typeface="+mn-cs"/>
                        </a:rPr>
                        <a:t> methods. </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Continuously improve in response to user needs. </a:t>
                      </a:r>
                      <a:endParaRPr lang="en-CA" sz="1000" kern="1200" dirty="0" smtClean="0">
                        <a:solidFill>
                          <a:prstClr val="black"/>
                        </a:solidFill>
                        <a:latin typeface="+mn-lt"/>
                        <a:ea typeface="+mn-ea"/>
                        <a:cs typeface="Calibri"/>
                      </a:endParaRPr>
                    </a:p>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0108">
                <a:tc>
                  <a:txBody>
                    <a:bodyPr/>
                    <a:lstStyle/>
                    <a:p>
                      <a:pPr marL="171450" marR="7851" lvl="1" indent="-171450">
                        <a:buFont typeface="Wingdings" panose="05000000000000000000" pitchFamily="2" charset="2"/>
                        <a:buChar char="q"/>
                        <a:tabLst>
                          <a:tab pos="114300" algn="l"/>
                        </a:tabLst>
                      </a:pPr>
                      <a:r>
                        <a:rPr lang="en-US" sz="1000" kern="1200" dirty="0" smtClean="0">
                          <a:solidFill>
                            <a:schemeClr val="dk1"/>
                          </a:solidFill>
                          <a:latin typeface="+mn-lt"/>
                          <a:ea typeface="+mn-ea"/>
                          <a:cs typeface="+mn-cs"/>
                        </a:rPr>
                        <a:t>Try new things, start small and scale up.</a:t>
                      </a:r>
                    </a:p>
                    <a:p>
                      <a:pPr marL="171450" marR="7851"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graphicFrame>
        <p:nvGraphicFramePr>
          <p:cNvPr id="11" name="Table 10"/>
          <p:cNvGraphicFramePr>
            <a:graphicFrameLocks noGrp="1"/>
          </p:cNvGraphicFramePr>
          <p:nvPr>
            <p:extLst>
              <p:ext uri="{D42A27DB-BD31-4B8C-83A1-F6EECF244321}">
                <p14:modId xmlns:p14="http://schemas.microsoft.com/office/powerpoint/2010/main" val="793954603"/>
              </p:ext>
            </p:extLst>
          </p:nvPr>
        </p:nvGraphicFramePr>
        <p:xfrm>
          <a:off x="551447" y="4874096"/>
          <a:ext cx="7987044" cy="1219200"/>
        </p:xfrm>
        <a:graphic>
          <a:graphicData uri="http://schemas.openxmlformats.org/drawingml/2006/table">
            <a:tbl>
              <a:tblPr>
                <a:tableStyleId>{5C22544A-7EE6-4342-B048-85BDC9FD1C3A}</a:tableStyleId>
              </a:tblPr>
              <a:tblGrid>
                <a:gridCol w="3993522"/>
                <a:gridCol w="3993522"/>
              </a:tblGrid>
              <a:tr h="216024">
                <a:tc>
                  <a:txBody>
                    <a:bodyPr/>
                    <a:lstStyle/>
                    <a:p>
                      <a:r>
                        <a:rPr lang="en-CA" sz="1200" b="1" kern="1200" spc="-3" dirty="0" smtClean="0">
                          <a:solidFill>
                            <a:prstClr val="black"/>
                          </a:solidFill>
                          <a:latin typeface="+mn-lt"/>
                          <a:ea typeface="+mn-ea"/>
                          <a:cs typeface="Calibri"/>
                        </a:rPr>
                        <a:t>3</a:t>
                      </a:r>
                      <a:r>
                        <a:rPr lang="en-CA" sz="1200" b="1" kern="1200" spc="-3" baseline="0" dirty="0" smtClean="0">
                          <a:solidFill>
                            <a:prstClr val="black"/>
                          </a:solidFill>
                          <a:latin typeface="+mn-lt"/>
                          <a:ea typeface="+mn-ea"/>
                          <a:cs typeface="Calibri"/>
                        </a:rPr>
                        <a:t> </a:t>
                      </a:r>
                      <a:r>
                        <a:rPr lang="en-CA" sz="1200" b="1" kern="1200" spc="-3" dirty="0" smtClean="0">
                          <a:solidFill>
                            <a:prstClr val="black"/>
                          </a:solidFill>
                          <a:latin typeface="+mn-lt"/>
                          <a:ea typeface="+mn-ea"/>
                          <a:cs typeface="Calibri"/>
                        </a:rPr>
                        <a:t>-  </a:t>
                      </a:r>
                      <a:r>
                        <a:rPr lang="en-US" sz="1200" b="1" kern="1200" spc="-3" dirty="0" smtClean="0">
                          <a:solidFill>
                            <a:prstClr val="black"/>
                          </a:solidFill>
                          <a:latin typeface="+mn-lt"/>
                          <a:ea typeface="+mn-ea"/>
                          <a:cs typeface="Calibri"/>
                        </a:rPr>
                        <a:t>Work in the open</a:t>
                      </a:r>
                      <a:r>
                        <a:rPr lang="en-US" sz="1200" b="1" kern="1200" spc="-3" baseline="0" dirty="0" smtClean="0">
                          <a:solidFill>
                            <a:prstClr val="black"/>
                          </a:solidFill>
                          <a:latin typeface="+mn-lt"/>
                          <a:ea typeface="+mn-ea"/>
                          <a:cs typeface="Calibri"/>
                        </a:rPr>
                        <a:t> by default</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Share evidence, research and decision making openly. </a:t>
                      </a:r>
                    </a:p>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Make all non-sensitive data, information, and new code developed in delivery of services open to the outside world for sharing and reuse under an open license.</a:t>
                      </a: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87302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6"/>
          <p:cNvSpPr txBox="1">
            <a:spLocks noGrp="1"/>
          </p:cNvSpPr>
          <p:nvPr>
            <p:ph type="title"/>
          </p:nvPr>
        </p:nvSpPr>
        <p:spPr>
          <a:xfrm>
            <a:off x="461397" y="261801"/>
            <a:ext cx="6486867" cy="430887"/>
          </a:xfrm>
          <a:prstGeom prst="rect">
            <a:avLst/>
          </a:prstGeom>
        </p:spPr>
        <p:txBody>
          <a:bodyPr vert="horz" wrap="square" lIns="0" tIns="0" rIns="0" bIns="0" rtlCol="0">
            <a:spAutoFit/>
          </a:bodyPr>
          <a:lstStyle/>
          <a:p>
            <a:pPr marL="7470"/>
            <a:r>
              <a:rPr lang="en-CA" dirty="0" smtClean="0"/>
              <a:t>Alignment to the GC Digital Standards</a:t>
            </a:r>
            <a:endParaRPr lang="en-CA" sz="1400" b="1" dirty="0">
              <a:solidFill>
                <a:schemeClr val="tx1">
                  <a:lumMod val="75000"/>
                  <a:lumOff val="25000"/>
                </a:schemeClr>
              </a:solidFill>
              <a:latin typeface="Arohn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t>15</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565738863"/>
              </p:ext>
            </p:extLst>
          </p:nvPr>
        </p:nvGraphicFramePr>
        <p:xfrm>
          <a:off x="551448" y="1785744"/>
          <a:ext cx="7987044" cy="106680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4 – </a:t>
                      </a:r>
                      <a:r>
                        <a:rPr lang="en-US" sz="1200" b="1" kern="1200" spc="-3" dirty="0" smtClean="0">
                          <a:solidFill>
                            <a:prstClr val="black"/>
                          </a:solidFill>
                          <a:latin typeface="+mn-lt"/>
                          <a:ea typeface="+mn-ea"/>
                          <a:cs typeface="Calibri"/>
                        </a:rPr>
                        <a:t>Use open standards and solutions</a:t>
                      </a:r>
                      <a:endParaRPr lang="en-CA" sz="1200" b="1" kern="1200" spc="-3" dirty="0" smtClean="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173038" marR="0" lvl="1" indent="-173038"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mn-cs"/>
                        </a:rPr>
                        <a:t>Leverage open standards and embrace leading practices, including the use of open source software where appropriate.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171450" indent="-171450">
                        <a:buFont typeface="Wingdings" panose="05000000000000000000" pitchFamily="2" charset="2"/>
                        <a:buChar char="q"/>
                      </a:pPr>
                      <a:r>
                        <a:rPr lang="en-US" sz="1000" kern="1200" dirty="0" smtClean="0">
                          <a:solidFill>
                            <a:schemeClr val="dk1"/>
                          </a:solidFill>
                          <a:latin typeface="+mn-lt"/>
                          <a:ea typeface="+mn-ea"/>
                          <a:cs typeface="+mn-cs"/>
                        </a:rPr>
                        <a:t>Design for services and platforms that are seamless for Canadians to use no matter what device or channel they are using.</a:t>
                      </a:r>
                      <a:endParaRPr lang="en-US" sz="10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47742259"/>
              </p:ext>
            </p:extLst>
          </p:nvPr>
        </p:nvGraphicFramePr>
        <p:xfrm>
          <a:off x="551447" y="2946988"/>
          <a:ext cx="7987044" cy="1066800"/>
        </p:xfrm>
        <a:graphic>
          <a:graphicData uri="http://schemas.openxmlformats.org/drawingml/2006/table">
            <a:tbl>
              <a:tblPr>
                <a:tableStyleId>{5C22544A-7EE6-4342-B048-85BDC9FD1C3A}</a:tableStyleId>
              </a:tblPr>
              <a:tblGrid>
                <a:gridCol w="3993522"/>
                <a:gridCol w="3993522"/>
              </a:tblGrid>
              <a:tr h="216024">
                <a:tc>
                  <a:txBody>
                    <a:bodyPr/>
                    <a:lstStyle/>
                    <a:p>
                      <a:r>
                        <a:rPr lang="en-CA" sz="1200" b="1" kern="1200" spc="-3" dirty="0" smtClean="0">
                          <a:solidFill>
                            <a:prstClr val="black"/>
                          </a:solidFill>
                          <a:latin typeface="+mn-lt"/>
                          <a:ea typeface="+mn-ea"/>
                          <a:cs typeface="Calibri"/>
                        </a:rPr>
                        <a:t>5 -  Address </a:t>
                      </a:r>
                      <a:r>
                        <a:rPr lang="en-US" sz="1200" b="1" kern="1200" spc="-3" dirty="0" smtClean="0">
                          <a:solidFill>
                            <a:prstClr val="black"/>
                          </a:solidFill>
                          <a:latin typeface="+mn-lt"/>
                          <a:ea typeface="+mn-ea"/>
                          <a:cs typeface="Calibri"/>
                        </a:rPr>
                        <a:t>security and privacy</a:t>
                      </a:r>
                      <a:r>
                        <a:rPr lang="en-US" sz="1200" b="1" kern="1200" spc="-3" baseline="0" dirty="0" smtClean="0">
                          <a:solidFill>
                            <a:prstClr val="black"/>
                          </a:solidFill>
                          <a:latin typeface="+mn-lt"/>
                          <a:ea typeface="+mn-ea"/>
                          <a:cs typeface="Calibri"/>
                        </a:rPr>
                        <a:t> risks</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lvl="1" indent="-171450">
                        <a:buFont typeface="Wingdings" panose="05000000000000000000" pitchFamily="2" charset="2"/>
                        <a:buChar char="q"/>
                        <a:tabLst>
                          <a:tab pos="114300" algn="l"/>
                        </a:tabLst>
                      </a:pPr>
                      <a:r>
                        <a:rPr lang="en-US" sz="1000" kern="1200" dirty="0" smtClean="0">
                          <a:solidFill>
                            <a:schemeClr val="dk1"/>
                          </a:solidFill>
                          <a:latin typeface="+mn-lt"/>
                          <a:ea typeface="+mn-ea"/>
                          <a:cs typeface="+mn-cs"/>
                        </a:rPr>
                        <a:t>Take a balanced approach to managing risk by implementing appropriate privacy and security measures</a:t>
                      </a:r>
                      <a:r>
                        <a:rPr lang="en-CA" sz="1000" kern="1200" dirty="0" smtClean="0">
                          <a:solidFill>
                            <a:schemeClr val="dk1"/>
                          </a:solidFill>
                          <a:latin typeface="+mn-lt"/>
                          <a:ea typeface="+mn-ea"/>
                          <a:cs typeface="+mn-cs"/>
                        </a:rPr>
                        <a:t>.</a:t>
                      </a: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Make security measures frictionless so that they do not place a burden on users.</a:t>
                      </a: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graphicFrame>
        <p:nvGraphicFramePr>
          <p:cNvPr id="11" name="Table 10"/>
          <p:cNvGraphicFramePr>
            <a:graphicFrameLocks noGrp="1"/>
          </p:cNvGraphicFramePr>
          <p:nvPr>
            <p:extLst>
              <p:ext uri="{D42A27DB-BD31-4B8C-83A1-F6EECF244321}">
                <p14:modId xmlns:p14="http://schemas.microsoft.com/office/powerpoint/2010/main" val="405717298"/>
              </p:ext>
            </p:extLst>
          </p:nvPr>
        </p:nvGraphicFramePr>
        <p:xfrm>
          <a:off x="551447" y="4171124"/>
          <a:ext cx="7987044" cy="1066800"/>
        </p:xfrm>
        <a:graphic>
          <a:graphicData uri="http://schemas.openxmlformats.org/drawingml/2006/table">
            <a:tbl>
              <a:tblPr>
                <a:tableStyleId>{5C22544A-7EE6-4342-B048-85BDC9FD1C3A}</a:tableStyleId>
              </a:tblPr>
              <a:tblGrid>
                <a:gridCol w="3993522"/>
                <a:gridCol w="3993522"/>
              </a:tblGrid>
              <a:tr h="216024">
                <a:tc>
                  <a:txBody>
                    <a:bodyPr/>
                    <a:lstStyle/>
                    <a:p>
                      <a:r>
                        <a:rPr lang="en-CA" sz="1200" b="1" kern="1200" spc="-3" dirty="0" smtClean="0">
                          <a:solidFill>
                            <a:prstClr val="black"/>
                          </a:solidFill>
                          <a:latin typeface="+mn-lt"/>
                          <a:ea typeface="+mn-ea"/>
                          <a:cs typeface="Calibri"/>
                        </a:rPr>
                        <a:t>6 -  </a:t>
                      </a:r>
                      <a:r>
                        <a:rPr lang="en-US" sz="1200" b="1" kern="1200" spc="-3" dirty="0" smtClean="0">
                          <a:solidFill>
                            <a:prstClr val="black"/>
                          </a:solidFill>
                          <a:latin typeface="+mn-lt"/>
                          <a:ea typeface="+mn-ea"/>
                          <a:cs typeface="Calibri"/>
                        </a:rPr>
                        <a:t>Build in accessibility from the start</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Services should meet or exceed accessibility standards.</a:t>
                      </a:r>
                    </a:p>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Users with distinct needs should be engaged from the outset to ensure what is delivered will work for everyone.</a:t>
                      </a: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00022274"/>
              </p:ext>
            </p:extLst>
          </p:nvPr>
        </p:nvGraphicFramePr>
        <p:xfrm>
          <a:off x="558655" y="5386536"/>
          <a:ext cx="7987044" cy="1066800"/>
        </p:xfrm>
        <a:graphic>
          <a:graphicData uri="http://schemas.openxmlformats.org/drawingml/2006/table">
            <a:tbl>
              <a:tblPr>
                <a:tableStyleId>{5C22544A-7EE6-4342-B048-85BDC9FD1C3A}</a:tableStyleId>
              </a:tblPr>
              <a:tblGrid>
                <a:gridCol w="3993522"/>
                <a:gridCol w="3993522"/>
              </a:tblGrid>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spc="-3" dirty="0" smtClean="0">
                          <a:solidFill>
                            <a:prstClr val="black"/>
                          </a:solidFill>
                          <a:latin typeface="+mn-lt"/>
                          <a:ea typeface="+mn-ea"/>
                          <a:cs typeface="Calibri"/>
                        </a:rPr>
                        <a:t>7-  </a:t>
                      </a:r>
                      <a:r>
                        <a:rPr lang="en-US" sz="1200" b="1" kern="1200" spc="-3" dirty="0" smtClean="0">
                          <a:solidFill>
                            <a:prstClr val="black"/>
                          </a:solidFill>
                          <a:latin typeface="+mn-lt"/>
                          <a:ea typeface="+mn-ea"/>
                          <a:cs typeface="Calibri"/>
                        </a:rPr>
                        <a:t>Empower staff to deliver better services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Make sure that staff have access to the tools, training and technologies they need</a:t>
                      </a:r>
                      <a:r>
                        <a:rPr lang="en-CA" sz="1000" kern="1200" dirty="0" smtClean="0">
                          <a:solidFill>
                            <a:schemeClr val="dk1"/>
                          </a:solidFill>
                          <a:latin typeface="+mn-lt"/>
                          <a:ea typeface="+mn-ea"/>
                          <a:cs typeface="+mn-cs"/>
                        </a:rPr>
                        <a:t>.</a:t>
                      </a: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Empower the team to make decisions throughout the design, build and operation of the service.</a:t>
                      </a:r>
                      <a:endParaRPr lang="en-US" sz="10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246475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6"/>
          <p:cNvSpPr txBox="1">
            <a:spLocks noGrp="1"/>
          </p:cNvSpPr>
          <p:nvPr>
            <p:ph type="title"/>
          </p:nvPr>
        </p:nvSpPr>
        <p:spPr>
          <a:xfrm>
            <a:off x="461397" y="261801"/>
            <a:ext cx="6486867" cy="430887"/>
          </a:xfrm>
          <a:prstGeom prst="rect">
            <a:avLst/>
          </a:prstGeom>
        </p:spPr>
        <p:txBody>
          <a:bodyPr vert="horz" wrap="square" lIns="0" tIns="0" rIns="0" bIns="0" rtlCol="0">
            <a:spAutoFit/>
          </a:bodyPr>
          <a:lstStyle/>
          <a:p>
            <a:pPr marL="7470"/>
            <a:r>
              <a:rPr lang="en-CA" dirty="0" smtClean="0"/>
              <a:t>Alignment to the GC Digital Standards</a:t>
            </a:r>
            <a:endParaRPr lang="en-CA" sz="1400" b="1" dirty="0">
              <a:solidFill>
                <a:schemeClr val="tx1">
                  <a:lumMod val="75000"/>
                  <a:lumOff val="25000"/>
                </a:schemeClr>
              </a:solidFill>
              <a:latin typeface="Arohni"/>
            </a:endParaRPr>
          </a:p>
        </p:txBody>
      </p:sp>
      <p:sp>
        <p:nvSpPr>
          <p:cNvPr id="2" name="Slide Number Placeholder 1"/>
          <p:cNvSpPr>
            <a:spLocks noGrp="1"/>
          </p:cNvSpPr>
          <p:nvPr>
            <p:ph type="sldNum" sz="quarter" idx="12"/>
          </p:nvPr>
        </p:nvSpPr>
        <p:spPr/>
        <p:txBody>
          <a:bodyPr/>
          <a:lstStyle/>
          <a:p>
            <a:fld id="{32D4B517-E49B-41B6-9DBC-23634E0F1CDC}" type="slidenum">
              <a:rPr lang="en-CA" smtClean="0"/>
              <a:t>16</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1626515653"/>
              </p:ext>
            </p:extLst>
          </p:nvPr>
        </p:nvGraphicFramePr>
        <p:xfrm>
          <a:off x="551448" y="1785744"/>
          <a:ext cx="7987044" cy="1066800"/>
        </p:xfrm>
        <a:graphic>
          <a:graphicData uri="http://schemas.openxmlformats.org/drawingml/2006/table">
            <a:tbl>
              <a:tblPr>
                <a:tableStyleId>{5C22544A-7EE6-4342-B048-85BDC9FD1C3A}</a:tableStyleId>
              </a:tblPr>
              <a:tblGrid>
                <a:gridCol w="3993522"/>
                <a:gridCol w="3993522"/>
              </a:tblGrid>
              <a:tr h="212172">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228600" algn="l"/>
                        </a:tabLst>
                        <a:defRPr/>
                      </a:pPr>
                      <a:r>
                        <a:rPr lang="en-CA" sz="1200" b="1" kern="1200" spc="-3" dirty="0" smtClean="0">
                          <a:solidFill>
                            <a:prstClr val="black"/>
                          </a:solidFill>
                          <a:latin typeface="+mn-lt"/>
                          <a:ea typeface="+mn-ea"/>
                          <a:cs typeface="Calibri"/>
                        </a:rPr>
                        <a:t>8 – </a:t>
                      </a:r>
                      <a:r>
                        <a:rPr lang="en-US" sz="1200" b="1" kern="1200" spc="-3" dirty="0" smtClean="0">
                          <a:solidFill>
                            <a:prstClr val="black"/>
                          </a:solidFill>
                          <a:latin typeface="+mn-lt"/>
                          <a:ea typeface="+mn-ea"/>
                          <a:cs typeface="Calibri"/>
                        </a:rPr>
                        <a:t>Be good data stewards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171450" indent="-171450" algn="l" defTabSz="914400" rtl="0" eaLnBrk="1" latinLnBrk="0" hangingPunct="1">
                        <a:buFont typeface="Wingdings" panose="05000000000000000000" pitchFamily="2" charset="2"/>
                        <a:buChar char="q"/>
                      </a:pPr>
                      <a:r>
                        <a:rPr lang="en-US" sz="1000" kern="1200" dirty="0" smtClean="0">
                          <a:solidFill>
                            <a:schemeClr val="dk1"/>
                          </a:solidFill>
                          <a:latin typeface="+mn-lt"/>
                          <a:ea typeface="+mn-ea"/>
                          <a:cs typeface="+mn-cs"/>
                        </a:rPr>
                        <a:t>Collect data from users only once and reuse wherever possible.</a:t>
                      </a:r>
                    </a:p>
                    <a:p>
                      <a:pPr marL="0" indent="0" algn="l" defTabSz="914400" rtl="0" eaLnBrk="1" latinLnBrk="0" hangingPunct="1">
                        <a:buFont typeface="Wingdings" panose="05000000000000000000" pitchFamily="2" charset="2"/>
                        <a:buNone/>
                      </a:pPr>
                      <a:endParaRPr lang="en-US" sz="10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171450" indent="-171450">
                        <a:buFont typeface="Wingdings" panose="05000000000000000000" pitchFamily="2" charset="2"/>
                        <a:buChar char="q"/>
                      </a:pPr>
                      <a:r>
                        <a:rPr lang="en-US" sz="1000" kern="1200" dirty="0" smtClean="0">
                          <a:solidFill>
                            <a:schemeClr val="dk1"/>
                          </a:solidFill>
                          <a:latin typeface="+mn-lt"/>
                          <a:ea typeface="+mn-ea"/>
                          <a:cs typeface="+mn-cs"/>
                        </a:rPr>
                        <a:t>Ensure that data is collected and held in a secure way so that it can easily be reused by others to provide services.</a:t>
                      </a:r>
                      <a:endParaRPr lang="en-US" sz="10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graphicFrame>
        <p:nvGraphicFramePr>
          <p:cNvPr id="11" name="Table 10"/>
          <p:cNvGraphicFramePr>
            <a:graphicFrameLocks noGrp="1"/>
          </p:cNvGraphicFramePr>
          <p:nvPr>
            <p:extLst>
              <p:ext uri="{D42A27DB-BD31-4B8C-83A1-F6EECF244321}">
                <p14:modId xmlns:p14="http://schemas.microsoft.com/office/powerpoint/2010/main" val="2113315278"/>
              </p:ext>
            </p:extLst>
          </p:nvPr>
        </p:nvGraphicFramePr>
        <p:xfrm>
          <a:off x="551447" y="3154288"/>
          <a:ext cx="7987044" cy="1066800"/>
        </p:xfrm>
        <a:graphic>
          <a:graphicData uri="http://schemas.openxmlformats.org/drawingml/2006/table">
            <a:tbl>
              <a:tblPr>
                <a:tableStyleId>{5C22544A-7EE6-4342-B048-85BDC9FD1C3A}</a:tableStyleId>
              </a:tblPr>
              <a:tblGrid>
                <a:gridCol w="3993522"/>
                <a:gridCol w="3993522"/>
              </a:tblGrid>
              <a:tr h="216024">
                <a:tc>
                  <a:txBody>
                    <a:bodyPr/>
                    <a:lstStyle/>
                    <a:p>
                      <a:r>
                        <a:rPr lang="en-CA" sz="1200" b="1" kern="1200" spc="-3" dirty="0" smtClean="0">
                          <a:solidFill>
                            <a:prstClr val="black"/>
                          </a:solidFill>
                          <a:latin typeface="+mn-lt"/>
                          <a:ea typeface="+mn-ea"/>
                          <a:cs typeface="Calibri"/>
                        </a:rPr>
                        <a:t>9 -  Design ethical </a:t>
                      </a:r>
                      <a:r>
                        <a:rPr lang="en-US" sz="1200" b="1" kern="1200" spc="-3" dirty="0" smtClean="0">
                          <a:solidFill>
                            <a:prstClr val="black"/>
                          </a:solidFill>
                          <a:latin typeface="+mn-lt"/>
                          <a:ea typeface="+mn-ea"/>
                          <a:cs typeface="Calibri"/>
                        </a:rPr>
                        <a:t>services</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Make sure that everyone receives fair treatment. </a:t>
                      </a:r>
                    </a:p>
                    <a:p>
                      <a:pPr marL="0" marR="0"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tab pos="114300" algn="l"/>
                        </a:tabLst>
                        <a:defRPr/>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indent="-171450">
                        <a:buFont typeface="Wingdings" panose="05000000000000000000" pitchFamily="2" charset="2"/>
                        <a:buChar char="q"/>
                      </a:pPr>
                      <a:r>
                        <a:rPr lang="en-US" sz="1000" kern="1200" dirty="0" smtClean="0">
                          <a:solidFill>
                            <a:schemeClr val="dk1"/>
                          </a:solidFill>
                          <a:latin typeface="+mn-lt"/>
                          <a:ea typeface="+mn-ea"/>
                          <a:cs typeface="+mn-cs"/>
                        </a:rPr>
                        <a:t>Comply with ethical guidelines in the design and use of systems which automate decision making (such as the use of artificial intelligence).</a:t>
                      </a:r>
                      <a:endParaRPr lang="en-US" sz="10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288270218"/>
              </p:ext>
            </p:extLst>
          </p:nvPr>
        </p:nvGraphicFramePr>
        <p:xfrm>
          <a:off x="558655" y="4522440"/>
          <a:ext cx="7987044" cy="1066800"/>
        </p:xfrm>
        <a:graphic>
          <a:graphicData uri="http://schemas.openxmlformats.org/drawingml/2006/table">
            <a:tbl>
              <a:tblPr>
                <a:tableStyleId>{5C22544A-7EE6-4342-B048-85BDC9FD1C3A}</a:tableStyleId>
              </a:tblPr>
              <a:tblGrid>
                <a:gridCol w="3993522"/>
                <a:gridCol w="3993522"/>
              </a:tblGrid>
              <a:tr h="216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kern="1200" spc="-3" dirty="0" smtClean="0">
                          <a:solidFill>
                            <a:prstClr val="black"/>
                          </a:solidFill>
                          <a:latin typeface="+mn-lt"/>
                          <a:ea typeface="+mn-ea"/>
                          <a:cs typeface="Calibri"/>
                        </a:rPr>
                        <a:t>10-  Collaborate widely</a:t>
                      </a:r>
                      <a:r>
                        <a:rPr lang="en-CA" sz="1200" b="1" kern="1200" spc="-3" baseline="0" dirty="0" smtClean="0">
                          <a:solidFill>
                            <a:prstClr val="black"/>
                          </a:solidFill>
                          <a:latin typeface="+mn-lt"/>
                          <a:ea typeface="+mn-ea"/>
                          <a:cs typeface="Calibri"/>
                        </a:rPr>
                        <a:t> </a:t>
                      </a:r>
                      <a:endParaRPr lang="en-US" sz="1200" b="1" kern="1200" spc="-3" dirty="0" smtClean="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kern="1200" dirty="0" smtClean="0">
                          <a:solidFill>
                            <a:schemeClr val="dk1"/>
                          </a:solidFill>
                          <a:latin typeface="+mn-lt"/>
                          <a:ea typeface="+mn-ea"/>
                          <a:cs typeface="+mn-cs"/>
                        </a:rPr>
                        <a:t>Create multidisciplinary teams with the range of skills needed to deliver a common goal.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indent="-171450">
                        <a:buFont typeface="Wingdings" panose="05000000000000000000" pitchFamily="2" charset="2"/>
                        <a:buChar char="q"/>
                      </a:pPr>
                      <a:r>
                        <a:rPr lang="en-US" sz="1000" kern="1200" dirty="0" smtClean="0">
                          <a:solidFill>
                            <a:schemeClr val="dk1"/>
                          </a:solidFill>
                          <a:latin typeface="+mn-lt"/>
                          <a:ea typeface="+mn-ea"/>
                          <a:cs typeface="+mn-cs"/>
                        </a:rPr>
                        <a:t>Share and collaborate in the open. Identify and create partnerships which help deliver value to users.</a:t>
                      </a:r>
                      <a:endParaRPr lang="en-US" sz="1000" kern="120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10035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07804" y="1052736"/>
            <a:ext cx="3282822" cy="400110"/>
          </a:xfrm>
          <a:prstGeom prst="rect">
            <a:avLst/>
          </a:prstGeom>
          <a:noFill/>
        </p:spPr>
        <p:txBody>
          <a:bodyPr wrap="none" rtlCol="0">
            <a:spAutoFit/>
          </a:bodyPr>
          <a:lstStyle/>
          <a:p>
            <a:r>
              <a:rPr lang="en-CA" sz="2000" b="1" dirty="0" smtClean="0"/>
              <a:t>GC Architectural Standards * </a:t>
            </a:r>
            <a:endParaRPr lang="en-US" sz="2000" b="1" dirty="0"/>
          </a:p>
        </p:txBody>
      </p:sp>
      <p:sp>
        <p:nvSpPr>
          <p:cNvPr id="12" name="Slide Number Placeholder 11"/>
          <p:cNvSpPr>
            <a:spLocks noGrp="1"/>
          </p:cNvSpPr>
          <p:nvPr>
            <p:ph type="sldNum" sz="quarter" idx="12"/>
          </p:nvPr>
        </p:nvSpPr>
        <p:spPr/>
        <p:txBody>
          <a:bodyPr/>
          <a:lstStyle/>
          <a:p>
            <a:fld id="{32D4B517-E49B-41B6-9DBC-23634E0F1CDC}" type="slidenum">
              <a:rPr lang="en-CA" smtClean="0"/>
              <a:pPr/>
              <a:t>17</a:t>
            </a:fld>
            <a:endParaRPr lang="en-CA" dirty="0"/>
          </a:p>
        </p:txBody>
      </p:sp>
      <p:sp>
        <p:nvSpPr>
          <p:cNvPr id="15" name="Title 3"/>
          <p:cNvSpPr txBox="1">
            <a:spLocks/>
          </p:cNvSpPr>
          <p:nvPr/>
        </p:nvSpPr>
        <p:spPr>
          <a:xfrm>
            <a:off x="431540" y="207262"/>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a:buSzPts val="1000"/>
              <a:tabLst>
                <a:tab pos="1371600" algn="l"/>
              </a:tabLst>
            </a:pPr>
            <a:r>
              <a:rPr lang="en-CA" b="1" dirty="0" smtClean="0"/>
              <a:t>APPENDIX 2  </a:t>
            </a:r>
            <a:r>
              <a:rPr lang="en-CA" sz="1800" dirty="0" smtClean="0">
                <a:solidFill>
                  <a:schemeClr val="tx2"/>
                </a:solidFill>
              </a:rPr>
              <a:t>Mandatory </a:t>
            </a:r>
            <a:r>
              <a:rPr lang="en-CA" sz="1800" dirty="0">
                <a:solidFill>
                  <a:schemeClr val="tx2"/>
                </a:solidFill>
              </a:rPr>
              <a:t>Procedures for Enterprise Architecture Assessment</a:t>
            </a:r>
            <a:endParaRPr lang="en-US" sz="1800"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99628545"/>
              </p:ext>
            </p:extLst>
          </p:nvPr>
        </p:nvGraphicFramePr>
        <p:xfrm>
          <a:off x="651186" y="1772816"/>
          <a:ext cx="7989266" cy="3931920"/>
        </p:xfrm>
        <a:graphic>
          <a:graphicData uri="http://schemas.openxmlformats.org/drawingml/2006/table">
            <a:tbl>
              <a:tblPr>
                <a:tableStyleId>{5C22544A-7EE6-4342-B048-85BDC9FD1C3A}</a:tableStyleId>
              </a:tblPr>
              <a:tblGrid>
                <a:gridCol w="208280"/>
                <a:gridCol w="2596410"/>
                <a:gridCol w="4248472"/>
                <a:gridCol w="936104"/>
              </a:tblGrid>
              <a:tr h="503670">
                <a:tc>
                  <a:txBody>
                    <a:bodyPr/>
                    <a:lstStyle/>
                    <a:p>
                      <a:pPr marL="19628"/>
                      <a:endParaRPr lang="en-CA" sz="900" kern="1200" dirty="0" smtClean="0">
                        <a:solidFill>
                          <a:schemeClr val="dk1"/>
                        </a:solidFill>
                        <a:latin typeface="+mn-lt"/>
                        <a:ea typeface="+mn-ea"/>
                        <a:cs typeface="Calibri"/>
                      </a:endParaRPr>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83B18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prstClr val="black">
                              <a:lumMod val="65000"/>
                              <a:lumOff val="35000"/>
                            </a:prstClr>
                          </a:solidFill>
                          <a:cs typeface="Arial" pitchFamily="34" charset="0"/>
                        </a:rPr>
                        <a:t>Business Architecture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00" indent="-190500">
                        <a:buFont typeface="Arial" panose="020B0604020202020204" pitchFamily="34" charset="0"/>
                        <a:buChar char="•"/>
                      </a:pPr>
                      <a:r>
                        <a:rPr lang="en-CA" sz="1200" dirty="0" smtClean="0">
                          <a:cs typeface="Calibri"/>
                        </a:rPr>
                        <a:t>Align to the GC Business Capability model</a:t>
                      </a:r>
                    </a:p>
                    <a:p>
                      <a:pPr marL="190500" indent="-190500">
                        <a:buFont typeface="Arial" panose="020B0604020202020204" pitchFamily="34" charset="0"/>
                        <a:buChar char="•"/>
                      </a:pPr>
                      <a:r>
                        <a:rPr lang="en-CA" sz="1200" dirty="0" smtClean="0">
                          <a:cs typeface="Calibri"/>
                        </a:rPr>
                        <a:t>Design for Users First and Deliver with Multidisciplinary Teams</a:t>
                      </a:r>
                    </a:p>
                    <a:p>
                      <a:pPr marL="190500" indent="-190500">
                        <a:buFont typeface="Arial" panose="020B0604020202020204" pitchFamily="34" charset="0"/>
                        <a:buChar char="•"/>
                      </a:pPr>
                      <a:r>
                        <a:rPr lang="en-CA" sz="1200" kern="1200" dirty="0" smtClean="0">
                          <a:solidFill>
                            <a:schemeClr val="dk1"/>
                          </a:solidFill>
                          <a:latin typeface="+mn-lt"/>
                          <a:ea typeface="+mn-ea"/>
                          <a:cs typeface="Calibri"/>
                        </a:rPr>
                        <a:t>Design Systems to be Measurable and Accountable</a:t>
                      </a:r>
                    </a:p>
                    <a:p>
                      <a:pPr marL="0" indent="0">
                        <a:buFont typeface="Arial" panose="020B0604020202020204" pitchFamily="34" charset="0"/>
                        <a:buNone/>
                      </a:pPr>
                      <a:endParaRPr lang="en-US" sz="1200" dirty="0" smtClean="0">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0060">
                <a:tc>
                  <a:txBody>
                    <a:bodyPr/>
                    <a:lstStyle/>
                    <a:p>
                      <a:pPr marL="0" lvl="1" indent="0">
                        <a:buFont typeface="Calibri"/>
                        <a:buNone/>
                        <a:tabLst>
                          <a:tab pos="114300" algn="l"/>
                        </a:tabLst>
                      </a:pPr>
                      <a:endParaRPr lang="en-CA" sz="900" kern="1200" dirty="0" smtClean="0">
                        <a:solidFill>
                          <a:schemeClr val="dk1"/>
                        </a:solidFill>
                        <a:latin typeface="+mn-lt"/>
                        <a:ea typeface="+mn-ea"/>
                        <a:cs typeface="+mn-cs"/>
                      </a:endParaRPr>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B04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smtClean="0">
                          <a:solidFill>
                            <a:prstClr val="black">
                              <a:lumMod val="65000"/>
                              <a:lumOff val="35000"/>
                            </a:prstClr>
                          </a:solidFill>
                          <a:cs typeface="Arial" pitchFamily="34" charset="0"/>
                        </a:rPr>
                        <a:t>Information </a:t>
                      </a:r>
                      <a:r>
                        <a:rPr lang="en-US" sz="1800" dirty="0" smtClean="0">
                          <a:solidFill>
                            <a:prstClr val="black">
                              <a:lumMod val="65000"/>
                              <a:lumOff val="35000"/>
                            </a:prstClr>
                          </a:solidFill>
                          <a:cs typeface="Arial" pitchFamily="34" charset="0"/>
                        </a:rPr>
                        <a:t>Architecture</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00" indent="-190500">
                        <a:buFont typeface="Arial" panose="020B0604020202020204" pitchFamily="34" charset="0"/>
                        <a:buChar char="•"/>
                      </a:pPr>
                      <a:r>
                        <a:rPr lang="en-CA" sz="1200" kern="1200" dirty="0" smtClean="0">
                          <a:solidFill>
                            <a:schemeClr val="dk1"/>
                          </a:solidFill>
                          <a:latin typeface="+mn-lt"/>
                          <a:ea typeface="+mn-ea"/>
                          <a:cs typeface="Calibri"/>
                        </a:rPr>
                        <a:t>Data Collection</a:t>
                      </a:r>
                    </a:p>
                    <a:p>
                      <a:pPr marL="190500" indent="-190500">
                        <a:buFont typeface="Arial" panose="020B0604020202020204" pitchFamily="34" charset="0"/>
                        <a:buChar char="•"/>
                      </a:pPr>
                      <a:r>
                        <a:rPr lang="en-CA" sz="1200" kern="1200" dirty="0" smtClean="0">
                          <a:solidFill>
                            <a:schemeClr val="dk1"/>
                          </a:solidFill>
                          <a:latin typeface="+mn-lt"/>
                          <a:ea typeface="+mn-ea"/>
                          <a:cs typeface="Calibri"/>
                        </a:rPr>
                        <a:t>Data</a:t>
                      </a:r>
                      <a:r>
                        <a:rPr lang="en-CA" sz="1200" kern="1200" baseline="0" dirty="0" smtClean="0">
                          <a:solidFill>
                            <a:schemeClr val="dk1"/>
                          </a:solidFill>
                          <a:latin typeface="+mn-lt"/>
                          <a:ea typeface="+mn-ea"/>
                          <a:cs typeface="Calibri"/>
                        </a:rPr>
                        <a:t> Management</a:t>
                      </a:r>
                    </a:p>
                    <a:p>
                      <a:pPr marL="190500" indent="-190500">
                        <a:buFont typeface="Arial" panose="020B0604020202020204" pitchFamily="34" charset="0"/>
                        <a:buChar char="•"/>
                      </a:pPr>
                      <a:r>
                        <a:rPr lang="en-CA" sz="1200" kern="1200" baseline="0" dirty="0" smtClean="0">
                          <a:solidFill>
                            <a:schemeClr val="dk1"/>
                          </a:solidFill>
                          <a:latin typeface="+mn-lt"/>
                          <a:ea typeface="+mn-ea"/>
                          <a:cs typeface="Calibri"/>
                        </a:rPr>
                        <a:t>Data Storage</a:t>
                      </a:r>
                    </a:p>
                    <a:p>
                      <a:pPr marL="190500" indent="-190500">
                        <a:buFont typeface="Arial" panose="020B0604020202020204" pitchFamily="34" charset="0"/>
                        <a:buChar char="•"/>
                      </a:pPr>
                      <a:r>
                        <a:rPr lang="en-CA" sz="1200" kern="1200" baseline="0" dirty="0" smtClean="0">
                          <a:solidFill>
                            <a:schemeClr val="dk1"/>
                          </a:solidFill>
                          <a:latin typeface="+mn-lt"/>
                          <a:ea typeface="+mn-ea"/>
                          <a:cs typeface="Calibri"/>
                        </a:rPr>
                        <a:t>Data Sharing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76064">
                <a:tc>
                  <a:txBody>
                    <a:bodyPr/>
                    <a:lstStyle/>
                    <a:p>
                      <a:pPr marL="114300" lvl="1" indent="-114300">
                        <a:buFont typeface="Arial" panose="020B0604020202020204" pitchFamily="34" charset="0"/>
                        <a:buChar char="•"/>
                        <a:tabLst>
                          <a:tab pos="114300" algn="l"/>
                        </a:tabLst>
                      </a:pPr>
                      <a:endParaRPr lang="en-US" sz="900" dirty="0"/>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5844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prstClr val="black">
                              <a:lumMod val="65000"/>
                              <a:lumOff val="35000"/>
                            </a:prstClr>
                          </a:solidFill>
                          <a:cs typeface="Arial" pitchFamily="34" charset="0"/>
                        </a:rPr>
                        <a:t>Application Architecture</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28600" marR="0" lvl="0" indent="-228600" algn="l" defTabSz="914400" rtl="0" eaLnBrk="1" latinLnBrk="0" hangingPunct="1">
                        <a:spcBef>
                          <a:spcPts val="0"/>
                        </a:spcBef>
                        <a:buFont typeface="Arial" panose="020B0604020202020204" pitchFamily="34" charset="0"/>
                        <a:buChar char="•"/>
                        <a:tabLst>
                          <a:tab pos="637540" algn="l"/>
                          <a:tab pos="457200" algn="l"/>
                        </a:tabLst>
                      </a:pPr>
                      <a:endParaRPr lang="en-US" sz="1200" kern="1200" dirty="0" smtClean="0">
                        <a:solidFill>
                          <a:schemeClr val="dk1"/>
                        </a:solidFill>
                        <a:latin typeface="+mn-lt"/>
                        <a:ea typeface="+mn-ea"/>
                        <a:cs typeface="Calibri"/>
                      </a:endParaRPr>
                    </a:p>
                    <a:p>
                      <a:pPr marL="173038" marR="0" lvl="0" indent="-173038" algn="l" defTabSz="914400" rtl="0" eaLnBrk="1" latinLnBrk="0" hangingPunct="1">
                        <a:spcBef>
                          <a:spcPts val="0"/>
                        </a:spcBef>
                        <a:buFont typeface="Arial" panose="020B0604020202020204" pitchFamily="34" charset="0"/>
                        <a:buChar char="•"/>
                        <a:tabLst/>
                      </a:pPr>
                      <a:r>
                        <a:rPr lang="en-US" sz="1200" kern="1200" dirty="0" smtClean="0">
                          <a:solidFill>
                            <a:schemeClr val="dk1"/>
                          </a:solidFill>
                          <a:latin typeface="+mn-lt"/>
                          <a:ea typeface="+mn-ea"/>
                          <a:cs typeface="Calibri"/>
                        </a:rPr>
                        <a:t>Use open standards and Solutions by Default </a:t>
                      </a:r>
                    </a:p>
                    <a:p>
                      <a:pPr marL="190500" indent="-190500">
                        <a:buFont typeface="Arial" panose="020B0604020202020204" pitchFamily="34" charset="0"/>
                        <a:buChar char="•"/>
                      </a:pPr>
                      <a:r>
                        <a:rPr lang="en-CA" sz="1200" kern="1200" dirty="0" smtClean="0">
                          <a:solidFill>
                            <a:schemeClr val="dk1"/>
                          </a:solidFill>
                          <a:latin typeface="+mn-lt"/>
                          <a:ea typeface="+mn-ea"/>
                          <a:cs typeface="Calibri"/>
                        </a:rPr>
                        <a:t>Maximize Reuse</a:t>
                      </a:r>
                    </a:p>
                    <a:p>
                      <a:pPr marL="190500" indent="-190500">
                        <a:buFont typeface="Arial" panose="020B0604020202020204" pitchFamily="34" charset="0"/>
                        <a:buChar char="•"/>
                      </a:pPr>
                      <a:r>
                        <a:rPr lang="en-CA" sz="1200" kern="1200" dirty="0" smtClean="0">
                          <a:solidFill>
                            <a:schemeClr val="dk1"/>
                          </a:solidFill>
                          <a:latin typeface="+mn-lt"/>
                          <a:ea typeface="+mn-ea"/>
                          <a:cs typeface="Calibri"/>
                        </a:rPr>
                        <a:t>Enable Interoperability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76064">
                <a:tc>
                  <a:txBody>
                    <a:bodyPr/>
                    <a:lstStyle/>
                    <a:p>
                      <a:pPr marL="114300" lvl="1" indent="-114300">
                        <a:buFont typeface="Calibri"/>
                        <a:buChar char="•"/>
                        <a:tabLst>
                          <a:tab pos="114300" algn="l"/>
                        </a:tabLst>
                      </a:pPr>
                      <a:endParaRPr lang="en-US" sz="900" kern="1200" dirty="0">
                        <a:solidFill>
                          <a:schemeClr val="dk1"/>
                        </a:solidFill>
                        <a:latin typeface="+mn-lt"/>
                        <a:ea typeface="+mn-ea"/>
                        <a:cs typeface="Calibri"/>
                      </a:endParaRPr>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CB6D4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prstClr val="black">
                              <a:lumMod val="65000"/>
                              <a:lumOff val="35000"/>
                            </a:prstClr>
                          </a:solidFill>
                          <a:cs typeface="Arial" pitchFamily="34" charset="0"/>
                        </a:rPr>
                        <a:t>Technology Architecture</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00" indent="-190500" algn="l" defTabSz="914400" rtl="0" eaLnBrk="1" latinLnBrk="0" hangingPunct="1">
                        <a:buFont typeface="Arial" panose="020B0604020202020204" pitchFamily="34" charset="0"/>
                        <a:buChar char="•"/>
                      </a:pPr>
                      <a:endParaRPr lang="en-CA" sz="1200" kern="1200" dirty="0" smtClean="0">
                        <a:solidFill>
                          <a:schemeClr val="dk1"/>
                        </a:solidFill>
                        <a:latin typeface="+mn-lt"/>
                        <a:ea typeface="+mn-ea"/>
                        <a:cs typeface="Calibri"/>
                      </a:endParaRPr>
                    </a:p>
                    <a:p>
                      <a:pPr marL="190500" indent="-190500" algn="l" defTabSz="914400" rtl="0" eaLnBrk="1" latinLnBrk="0" hangingPunct="1">
                        <a:buFont typeface="Arial" panose="020B0604020202020204" pitchFamily="34" charset="0"/>
                        <a:buChar char="•"/>
                      </a:pPr>
                      <a:r>
                        <a:rPr lang="en-CA" sz="1200" kern="1200" dirty="0" smtClean="0">
                          <a:solidFill>
                            <a:schemeClr val="dk1"/>
                          </a:solidFill>
                          <a:latin typeface="+mn-lt"/>
                          <a:ea typeface="+mn-ea"/>
                          <a:cs typeface="Calibri"/>
                        </a:rPr>
                        <a:t>Use Cloud first</a:t>
                      </a:r>
                    </a:p>
                    <a:p>
                      <a:pPr marL="190500" indent="-190500" algn="l" defTabSz="914400" rtl="0" eaLnBrk="1" latinLnBrk="0" hangingPunct="1">
                        <a:buFont typeface="Arial" panose="020B0604020202020204" pitchFamily="34" charset="0"/>
                        <a:buChar char="•"/>
                      </a:pPr>
                      <a:r>
                        <a:rPr lang="en-CA" sz="1200" kern="1200" dirty="0" smtClean="0">
                          <a:solidFill>
                            <a:schemeClr val="dk1"/>
                          </a:solidFill>
                          <a:latin typeface="+mn-lt"/>
                          <a:ea typeface="+mn-ea"/>
                          <a:cs typeface="Calibri"/>
                        </a:rPr>
                        <a:t>Design for Performance, Availability, and Scalability</a:t>
                      </a:r>
                    </a:p>
                    <a:p>
                      <a:pPr marL="190500" indent="-190500" algn="l" defTabSz="914400" rtl="0" eaLnBrk="1" latinLnBrk="0" hangingPunct="1">
                        <a:buFont typeface="Arial" panose="020B0604020202020204" pitchFamily="34" charset="0"/>
                        <a:buChar char="•"/>
                      </a:pPr>
                      <a:endParaRPr lang="en-CA" sz="1200" kern="1200" dirty="0" smtClean="0">
                        <a:solidFill>
                          <a:schemeClr val="dk1"/>
                        </a:solidFill>
                        <a:latin typeface="+mn-lt"/>
                        <a:ea typeface="+mn-ea"/>
                        <a:cs typeface="Calibri"/>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0445">
                <a:tc>
                  <a:txBody>
                    <a:bodyPr/>
                    <a:lstStyle/>
                    <a:p>
                      <a:pPr marL="114300" lvl="1" indent="-114300">
                        <a:buFont typeface="Calibri"/>
                        <a:buChar char="•"/>
                        <a:tabLst>
                          <a:tab pos="114300" algn="l"/>
                        </a:tabLst>
                      </a:pPr>
                      <a:endParaRPr lang="en-US" sz="900" dirty="0"/>
                    </a:p>
                  </a:txBody>
                  <a:tcP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9678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prstClr val="black">
                              <a:lumMod val="65000"/>
                              <a:lumOff val="35000"/>
                            </a:prstClr>
                          </a:solidFill>
                          <a:cs typeface="Arial" pitchFamily="34" charset="0"/>
                        </a:rPr>
                        <a:t>Security &amp; Privacy</a:t>
                      </a:r>
                      <a:endParaRPr lang="en-US"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0500" indent="-190500">
                        <a:buFont typeface="Arial" panose="020B0604020202020204" pitchFamily="34" charset="0"/>
                        <a:buChar char="•"/>
                      </a:pPr>
                      <a:endParaRPr lang="en-CA" sz="1200" kern="1200" dirty="0" smtClean="0">
                        <a:solidFill>
                          <a:schemeClr val="dk1"/>
                        </a:solidFill>
                        <a:latin typeface="+mn-lt"/>
                        <a:ea typeface="+mn-ea"/>
                        <a:cs typeface="Calibri"/>
                      </a:endParaRPr>
                    </a:p>
                    <a:p>
                      <a:pPr marL="190500" indent="-190500">
                        <a:buFont typeface="Arial" panose="020B0604020202020204" pitchFamily="34" charset="0"/>
                        <a:buChar char="•"/>
                      </a:pPr>
                      <a:r>
                        <a:rPr lang="en-CA" sz="1200" kern="1200" dirty="0" smtClean="0">
                          <a:solidFill>
                            <a:schemeClr val="dk1"/>
                          </a:solidFill>
                          <a:latin typeface="+mn-lt"/>
                          <a:ea typeface="+mn-ea"/>
                          <a:cs typeface="Calibri"/>
                        </a:rPr>
                        <a:t>Design for Security and Privacy</a:t>
                      </a:r>
                    </a:p>
                    <a:p>
                      <a:pPr marL="190500" indent="-190500">
                        <a:buFont typeface="Arial" panose="020B0604020202020204" pitchFamily="34" charset="0"/>
                        <a:buChar char="•"/>
                      </a:pPr>
                      <a:endParaRPr lang="en-CA" sz="1200" kern="1200" dirty="0" smtClean="0">
                        <a:solidFill>
                          <a:schemeClr val="dk1"/>
                        </a:solidFill>
                        <a:latin typeface="+mn-lt"/>
                        <a:ea typeface="+mn-ea"/>
                        <a:cs typeface="Calibri"/>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22" name="Picture 21"/>
          <p:cNvPicPr>
            <a:picLocks noChangeAspect="1"/>
          </p:cNvPicPr>
          <p:nvPr/>
        </p:nvPicPr>
        <p:blipFill>
          <a:blip r:embed="rId3"/>
          <a:stretch>
            <a:fillRect/>
          </a:stretch>
        </p:blipFill>
        <p:spPr>
          <a:xfrm>
            <a:off x="7904238" y="1971084"/>
            <a:ext cx="487515" cy="394329"/>
          </a:xfrm>
          <a:prstGeom prst="rect">
            <a:avLst/>
          </a:prstGeom>
        </p:spPr>
      </p:pic>
      <p:pic>
        <p:nvPicPr>
          <p:cNvPr id="23" name="Picture 22"/>
          <p:cNvPicPr>
            <a:picLocks noChangeAspect="1"/>
          </p:cNvPicPr>
          <p:nvPr/>
        </p:nvPicPr>
        <p:blipFill>
          <a:blip r:embed="rId4"/>
          <a:stretch>
            <a:fillRect/>
          </a:stretch>
        </p:blipFill>
        <p:spPr>
          <a:xfrm>
            <a:off x="7904238" y="2772848"/>
            <a:ext cx="455764" cy="374917"/>
          </a:xfrm>
          <a:prstGeom prst="rect">
            <a:avLst/>
          </a:prstGeom>
        </p:spPr>
      </p:pic>
      <p:pic>
        <p:nvPicPr>
          <p:cNvPr id="24" name="Picture 23"/>
          <p:cNvPicPr>
            <a:picLocks noChangeAspect="1"/>
          </p:cNvPicPr>
          <p:nvPr/>
        </p:nvPicPr>
        <p:blipFill>
          <a:blip r:embed="rId5"/>
          <a:stretch>
            <a:fillRect/>
          </a:stretch>
        </p:blipFill>
        <p:spPr>
          <a:xfrm>
            <a:off x="7904237" y="3589148"/>
            <a:ext cx="487515" cy="446888"/>
          </a:xfrm>
          <a:prstGeom prst="rect">
            <a:avLst/>
          </a:prstGeom>
        </p:spPr>
      </p:pic>
      <p:pic>
        <p:nvPicPr>
          <p:cNvPr id="25" name="Picture 24"/>
          <p:cNvPicPr>
            <a:picLocks noChangeAspect="1"/>
          </p:cNvPicPr>
          <p:nvPr/>
        </p:nvPicPr>
        <p:blipFill>
          <a:blip r:embed="rId6"/>
          <a:stretch>
            <a:fillRect/>
          </a:stretch>
        </p:blipFill>
        <p:spPr>
          <a:xfrm>
            <a:off x="7886131" y="4401832"/>
            <a:ext cx="579800" cy="341822"/>
          </a:xfrm>
          <a:prstGeom prst="rect">
            <a:avLst/>
          </a:prstGeom>
        </p:spPr>
      </p:pic>
      <p:pic>
        <p:nvPicPr>
          <p:cNvPr id="26" name="Picture 25"/>
          <p:cNvPicPr>
            <a:picLocks noChangeAspect="1"/>
          </p:cNvPicPr>
          <p:nvPr/>
        </p:nvPicPr>
        <p:blipFill>
          <a:blip r:embed="rId7"/>
          <a:stretch>
            <a:fillRect/>
          </a:stretch>
        </p:blipFill>
        <p:spPr>
          <a:xfrm>
            <a:off x="8001946" y="5109450"/>
            <a:ext cx="396044" cy="483483"/>
          </a:xfrm>
          <a:prstGeom prst="rect">
            <a:avLst/>
          </a:prstGeom>
        </p:spPr>
      </p:pic>
      <p:sp>
        <p:nvSpPr>
          <p:cNvPr id="11" name="TextBox 10"/>
          <p:cNvSpPr txBox="1"/>
          <p:nvPr/>
        </p:nvSpPr>
        <p:spPr>
          <a:xfrm>
            <a:off x="251520" y="6494329"/>
            <a:ext cx="3594254" cy="246221"/>
          </a:xfrm>
          <a:prstGeom prst="rect">
            <a:avLst/>
          </a:prstGeom>
          <a:noFill/>
        </p:spPr>
        <p:txBody>
          <a:bodyPr wrap="none" rtlCol="0">
            <a:spAutoFit/>
          </a:bodyPr>
          <a:lstStyle/>
          <a:p>
            <a:r>
              <a:rPr lang="en-CA" sz="1000" b="1" dirty="0" smtClean="0"/>
              <a:t>Note:</a:t>
            </a:r>
            <a:r>
              <a:rPr lang="en-CA" sz="1000" b="1" dirty="0" smtClean="0">
                <a:solidFill>
                  <a:schemeClr val="accent5"/>
                </a:solidFill>
              </a:rPr>
              <a:t> </a:t>
            </a:r>
            <a:r>
              <a:rPr lang="en-CA" sz="1000" b="1" dirty="0" smtClean="0"/>
              <a:t>*</a:t>
            </a:r>
            <a:r>
              <a:rPr lang="en-CA" sz="1000" dirty="0" smtClean="0"/>
              <a:t>Required for OCIO to conduct GC EA Fitness Assessment</a:t>
            </a:r>
            <a:endParaRPr lang="en-CA" sz="1000" dirty="0"/>
          </a:p>
        </p:txBody>
      </p:sp>
    </p:spTree>
    <p:extLst>
      <p:ext uri="{BB962C8B-B14F-4D97-AF65-F5344CB8AC3E}">
        <p14:creationId xmlns:p14="http://schemas.microsoft.com/office/powerpoint/2010/main" val="11273761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6"/>
          <p:cNvSpPr txBox="1">
            <a:spLocks noGrp="1"/>
          </p:cNvSpPr>
          <p:nvPr>
            <p:ph type="title"/>
          </p:nvPr>
        </p:nvSpPr>
        <p:spPr>
          <a:xfrm>
            <a:off x="551447" y="128213"/>
            <a:ext cx="6486867" cy="707886"/>
          </a:xfrm>
          <a:prstGeom prst="rect">
            <a:avLst/>
          </a:prstGeom>
        </p:spPr>
        <p:txBody>
          <a:bodyPr vert="horz" wrap="square" lIns="0" tIns="0" rIns="0" bIns="0" rtlCol="0">
            <a:spAutoFit/>
          </a:bodyPr>
          <a:lstStyle/>
          <a:p>
            <a:pPr marL="7470"/>
            <a:r>
              <a:rPr lang="en-CA" b="1" dirty="0"/>
              <a:t>B</a:t>
            </a:r>
            <a:r>
              <a:rPr lang="en-CA" sz="1800" b="1" dirty="0"/>
              <a:t>USINESS</a:t>
            </a:r>
            <a:r>
              <a:rPr lang="en-CA" b="1" dirty="0"/>
              <a:t> Alignment </a:t>
            </a:r>
            <a:r>
              <a:rPr lang="en-CA" dirty="0"/>
              <a:t/>
            </a:r>
            <a:br>
              <a:rPr lang="en-CA" dirty="0"/>
            </a:br>
            <a:r>
              <a:rPr lang="en-CA" sz="1800" dirty="0"/>
              <a:t>GC Architectural Standards</a:t>
            </a:r>
          </a:p>
        </p:txBody>
      </p:sp>
      <p:sp>
        <p:nvSpPr>
          <p:cNvPr id="2" name="Slide Number Placeholder 1"/>
          <p:cNvSpPr>
            <a:spLocks noGrp="1"/>
          </p:cNvSpPr>
          <p:nvPr>
            <p:ph type="sldNum" sz="quarter" idx="12"/>
          </p:nvPr>
        </p:nvSpPr>
        <p:spPr/>
        <p:txBody>
          <a:bodyPr/>
          <a:lstStyle/>
          <a:p>
            <a:fld id="{32D4B517-E49B-41B6-9DBC-23634E0F1CDC}" type="slidenum">
              <a:rPr lang="en-CA" smtClean="0"/>
              <a:t>18</a:t>
            </a:fld>
            <a:endParaRPr lang="en-CA"/>
          </a:p>
        </p:txBody>
      </p:sp>
      <p:graphicFrame>
        <p:nvGraphicFramePr>
          <p:cNvPr id="3" name="Table 2"/>
          <p:cNvGraphicFramePr>
            <a:graphicFrameLocks noGrp="1"/>
          </p:cNvGraphicFramePr>
          <p:nvPr>
            <p:extLst>
              <p:ext uri="{D42A27DB-BD31-4B8C-83A1-F6EECF244321}">
                <p14:modId xmlns:p14="http://schemas.microsoft.com/office/powerpoint/2010/main" val="3327641418"/>
              </p:ext>
            </p:extLst>
          </p:nvPr>
        </p:nvGraphicFramePr>
        <p:xfrm>
          <a:off x="551448" y="1664804"/>
          <a:ext cx="7987044" cy="146304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1 - </a:t>
                      </a:r>
                      <a:r>
                        <a:rPr lang="en-CA" sz="1100" b="1" dirty="0" smtClean="0">
                          <a:cs typeface="Calibri"/>
                        </a:rPr>
                        <a:t>Align to the GC Business Capability model</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230188" marR="0" lvl="0" indent="-230188"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dirty="0" smtClean="0"/>
                        <a:t>Define program services as business capabilities to establish a common vocabulary between business, development, and operation</a:t>
                      </a:r>
                      <a:endParaRPr lang="en-CA"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tabLst/>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dirty="0" smtClean="0"/>
                        <a:t>Identify capabilities that are common to the GC enterprise and can be shared and reused</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4248">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dirty="0" smtClean="0"/>
                        <a:t>Model business processes using Business Process Modelling Notation</a:t>
                      </a:r>
                      <a:r>
                        <a:rPr lang="en-US" sz="1000" baseline="0" dirty="0" smtClean="0"/>
                        <a:t> (BPMN) to </a:t>
                      </a:r>
                      <a:r>
                        <a:rPr lang="en-US" sz="1000" dirty="0" smtClean="0"/>
                        <a:t>identify common enterprise processes</a:t>
                      </a:r>
                      <a:endParaRPr lang="en-CA"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8335049" y="262503"/>
            <a:ext cx="616068" cy="498309"/>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1983797330"/>
              </p:ext>
            </p:extLst>
          </p:nvPr>
        </p:nvGraphicFramePr>
        <p:xfrm>
          <a:off x="551447" y="3284984"/>
          <a:ext cx="7987044" cy="3048000"/>
        </p:xfrm>
        <a:graphic>
          <a:graphicData uri="http://schemas.openxmlformats.org/drawingml/2006/table">
            <a:tbl>
              <a:tblPr>
                <a:tableStyleId>{5C22544A-7EE6-4342-B048-85BDC9FD1C3A}</a:tableStyleId>
              </a:tblPr>
              <a:tblGrid>
                <a:gridCol w="3993522"/>
                <a:gridCol w="3993522"/>
              </a:tblGrid>
              <a:tr h="216024">
                <a:tc>
                  <a:txBody>
                    <a:bodyPr/>
                    <a:lstStyle/>
                    <a:p>
                      <a:pPr marL="19628">
                        <a:tabLst>
                          <a:tab pos="228600" algn="l"/>
                        </a:tabLst>
                      </a:pPr>
                      <a:r>
                        <a:rPr lang="en-CA" sz="1100" b="1" kern="1200" spc="-3" dirty="0" smtClean="0">
                          <a:solidFill>
                            <a:prstClr val="black"/>
                          </a:solidFill>
                          <a:latin typeface="+mn-lt"/>
                          <a:ea typeface="+mn-ea"/>
                          <a:cs typeface="Calibri"/>
                        </a:rPr>
                        <a:t>2 - </a:t>
                      </a:r>
                      <a:r>
                        <a:rPr lang="en-CA" sz="1100" b="1" kern="1200" dirty="0" smtClean="0">
                          <a:solidFill>
                            <a:schemeClr val="dk1"/>
                          </a:solidFill>
                          <a:latin typeface="+mn-lt"/>
                          <a:ea typeface="+mn-ea"/>
                          <a:cs typeface="+mn-cs"/>
                        </a:rPr>
                        <a:t>Design for Users First &amp; Deliver with Multidisciplinary Teams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772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Focus on the needs of users, using agile, iterative, and user-centred methods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2991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Conform to both accessibility and official languages requirements</a:t>
                      </a:r>
                    </a:p>
                    <a:p>
                      <a:pPr marL="171450" lvl="1" indent="-171450">
                        <a:buFont typeface="Wingdings" panose="05000000000000000000" pitchFamily="2" charset="2"/>
                        <a:buChar char="q"/>
                        <a:tabLst/>
                      </a:pP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0108">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Include all skillsets required for delivery, including for requirements, design, development, and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6288">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Work across the entire application lifecycle, from development and testing to deployment and operations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tabLst/>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mn-cs"/>
                        </a:rPr>
                        <a:t>Ensure quality is considered throughout the Software Development Lifecycle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Ensure accountability for privacy is clear</a:t>
                      </a:r>
                      <a:endParaRPr lang="en-US" sz="1000" kern="1200" dirty="0" smtClean="0">
                        <a:solidFill>
                          <a:schemeClr val="dk1"/>
                        </a:solidFill>
                        <a:latin typeface="+mn-lt"/>
                        <a:ea typeface="+mn-ea"/>
                        <a:cs typeface="+mn-cs"/>
                      </a:endParaRPr>
                    </a:p>
                    <a:p>
                      <a:pPr marL="171450" marR="7851"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18472">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Encourage and adopt Test Driven Development (TDD) to improve the trust between Business and IT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19</a:t>
            </a:fld>
            <a:endParaRPr lang="en-CA"/>
          </a:p>
        </p:txBody>
      </p:sp>
      <p:sp>
        <p:nvSpPr>
          <p:cNvPr id="8" name="Rectangle 7"/>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8335049" y="262503"/>
            <a:ext cx="616068" cy="498309"/>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394721465"/>
              </p:ext>
            </p:extLst>
          </p:nvPr>
        </p:nvGraphicFramePr>
        <p:xfrm>
          <a:off x="551448" y="1664804"/>
          <a:ext cx="7987044" cy="1859280"/>
        </p:xfrm>
        <a:graphic>
          <a:graphicData uri="http://schemas.openxmlformats.org/drawingml/2006/table">
            <a:tbl>
              <a:tblPr>
                <a:tableStyleId>{5C22544A-7EE6-4342-B048-85BDC9FD1C3A}</a:tableStyleId>
              </a:tblPr>
              <a:tblGrid>
                <a:gridCol w="3993522"/>
                <a:gridCol w="3993522"/>
              </a:tblGrid>
              <a:tr h="212172">
                <a:tc>
                  <a:txBody>
                    <a:bodyPr/>
                    <a:lstStyle/>
                    <a:p>
                      <a:pPr marL="0" indent="0">
                        <a:tabLst>
                          <a:tab pos="228600" algn="l"/>
                        </a:tabLst>
                      </a:pPr>
                      <a:r>
                        <a:rPr lang="en-CA" sz="1100" b="1" spc="-3" dirty="0" smtClean="0">
                          <a:solidFill>
                            <a:prstClr val="black"/>
                          </a:solidFill>
                          <a:cs typeface="Calibri"/>
                        </a:rPr>
                        <a:t>3 - </a:t>
                      </a:r>
                      <a:r>
                        <a:rPr lang="en-CA" sz="1100" b="1" kern="1200" dirty="0" smtClean="0">
                          <a:solidFill>
                            <a:schemeClr val="dk1"/>
                          </a:solidFill>
                          <a:latin typeface="+mn-lt"/>
                          <a:ea typeface="+mn-ea"/>
                          <a:cs typeface="Calibri"/>
                        </a:rPr>
                        <a:t>Design Systems to be Measurable and Accountable</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6188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Publish performance expectations for each IT service</a:t>
                      </a:r>
                    </a:p>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88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Make an audit trail available for all transactions to ensure accountability and non-repudiation</a:t>
                      </a:r>
                      <a:endParaRPr lang="en-US"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2064">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Establish business and IT metrics to enable business outcomes</a:t>
                      </a:r>
                    </a:p>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lang="en-CA" sz="1000" kern="1200" dirty="0" smtClean="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4248">
                <a:tc>
                  <a:txBody>
                    <a:bodyPr/>
                    <a:lstStyle/>
                    <a:p>
                      <a:pPr marL="171450" marR="7851"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mn-cs"/>
                        </a:rPr>
                        <a:t>Apply oversight and lifecycle management to digital investments through governance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2" name="object 46"/>
          <p:cNvSpPr txBox="1">
            <a:spLocks/>
          </p:cNvSpPr>
          <p:nvPr/>
        </p:nvSpPr>
        <p:spPr>
          <a:xfrm>
            <a:off x="551447" y="128213"/>
            <a:ext cx="6486867" cy="707886"/>
          </a:xfrm>
          <a:prstGeom prst="rect">
            <a:avLst/>
          </a:prstGeom>
        </p:spPr>
        <p:txBody>
          <a:bodyPr vert="horz" wrap="square" lIns="0" tIns="0" rIns="0" bIns="0" rtlCol="0" anchor="ctr" anchorCtr="0">
            <a:sp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7470"/>
            <a:r>
              <a:rPr lang="en-CA" b="1" dirty="0" smtClean="0"/>
              <a:t>B</a:t>
            </a:r>
            <a:r>
              <a:rPr lang="en-CA" sz="1800" b="1" dirty="0" smtClean="0"/>
              <a:t>USINESS</a:t>
            </a:r>
            <a:r>
              <a:rPr lang="en-CA" sz="2000" b="1" dirty="0" smtClean="0"/>
              <a:t> </a:t>
            </a:r>
            <a:r>
              <a:rPr lang="en-CA" b="1" dirty="0" smtClean="0"/>
              <a:t>Alignment </a:t>
            </a:r>
            <a:r>
              <a:rPr lang="en-CA" dirty="0" smtClean="0"/>
              <a:t/>
            </a:r>
            <a:br>
              <a:rPr lang="en-CA" dirty="0" smtClean="0"/>
            </a:br>
            <a:r>
              <a:rPr lang="en-CA" sz="1800" dirty="0" smtClean="0"/>
              <a:t>GC Architectural Standards</a:t>
            </a:r>
            <a:endParaRPr lang="en-CA" sz="1800" dirty="0"/>
          </a:p>
        </p:txBody>
      </p:sp>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2</a:t>
            </a:fld>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2011923137"/>
              </p:ext>
            </p:extLst>
          </p:nvPr>
        </p:nvGraphicFramePr>
        <p:xfrm>
          <a:off x="863588" y="1124744"/>
          <a:ext cx="7894646" cy="5191760"/>
        </p:xfrm>
        <a:graphic>
          <a:graphicData uri="http://schemas.openxmlformats.org/drawingml/2006/table">
            <a:tbl>
              <a:tblPr>
                <a:tableStyleId>{5C22544A-7EE6-4342-B048-85BDC9FD1C3A}</a:tableStyleId>
              </a:tblPr>
              <a:tblGrid>
                <a:gridCol w="496917"/>
                <a:gridCol w="7397729"/>
              </a:tblGrid>
              <a:tr h="370840">
                <a:tc>
                  <a:txBody>
                    <a:bodyPr/>
                    <a:lstStyle/>
                    <a:p>
                      <a:pPr algn="ctr"/>
                      <a:r>
                        <a:rPr lang="en-CA" sz="1400" dirty="0" smtClean="0">
                          <a:solidFill>
                            <a:schemeClr val="bg2"/>
                          </a:solidFill>
                        </a:rPr>
                        <a:t>1</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062163" algn="l"/>
                        </a:tabLst>
                        <a:defRPr/>
                      </a:pPr>
                      <a:r>
                        <a:rPr lang="en-US" sz="1400" kern="1200" dirty="0" smtClean="0">
                          <a:solidFill>
                            <a:prstClr val="black">
                              <a:lumMod val="65000"/>
                              <a:lumOff val="35000"/>
                            </a:prstClr>
                          </a:solidFill>
                          <a:latin typeface="+mn-lt"/>
                          <a:ea typeface="+mn-ea"/>
                          <a:cs typeface="Arial" pitchFamily="34" charset="0"/>
                        </a:rPr>
                        <a:t>When to Come to EARB </a:t>
                      </a:r>
                      <a:r>
                        <a:rPr lang="en-US" sz="1400" dirty="0" smtClean="0">
                          <a:latin typeface="Calibri" panose="020F0502020204030204" pitchFamily="34" charset="0"/>
                          <a:ea typeface="Calibri" panose="020F0502020204030204" pitchFamily="34" charset="0"/>
                        </a:rPr>
                        <a:t>	</a:t>
                      </a:r>
                      <a:r>
                        <a:rPr lang="en-US" sz="900" dirty="0" smtClean="0">
                          <a:latin typeface="Calibri" panose="020F0502020204030204" pitchFamily="34" charset="0"/>
                          <a:ea typeface="Calibri" panose="020F0502020204030204" pitchFamily="34" charset="0"/>
                        </a:rPr>
                        <a:t>(*For info – to be removed once you complete the template)</a:t>
                      </a:r>
                      <a:endParaRPr lang="en-US" sz="900" dirty="0"/>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2</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r>
                        <a:rPr lang="en-CA" sz="1400" kern="1200" dirty="0" smtClean="0">
                          <a:solidFill>
                            <a:prstClr val="black">
                              <a:lumMod val="65000"/>
                              <a:lumOff val="35000"/>
                            </a:prstClr>
                          </a:solidFill>
                          <a:latin typeface="+mn-lt"/>
                          <a:ea typeface="+mn-ea"/>
                          <a:cs typeface="Arial" pitchFamily="34" charset="0"/>
                        </a:rPr>
                        <a:t>Purpose of GC EARB Session</a:t>
                      </a:r>
                      <a:endParaRPr lang="en-US" sz="1400" kern="1200" dirty="0">
                        <a:solidFill>
                          <a:prstClr val="black">
                            <a:lumMod val="65000"/>
                            <a:lumOff val="35000"/>
                          </a:prstClr>
                        </a:solidFill>
                        <a:latin typeface="+mn-lt"/>
                        <a:ea typeface="+mn-ea"/>
                        <a:cs typeface="Arial" pitchFamily="34" charset="0"/>
                      </a:endParaRP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3</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Request - Background</a:t>
                      </a: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4</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Current State Architecture Diagram</a:t>
                      </a: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5</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Target State Architecture Diagram</a:t>
                      </a: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6</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Request - Detailed Information</a:t>
                      </a: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7</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Governance</a:t>
                      </a: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8</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Risk &amp; Mitigation</a:t>
                      </a: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9</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smtClean="0">
                          <a:solidFill>
                            <a:prstClr val="black">
                              <a:lumMod val="65000"/>
                              <a:lumOff val="35000"/>
                            </a:prstClr>
                          </a:solidFill>
                          <a:latin typeface="+mn-lt"/>
                          <a:ea typeface="+mn-ea"/>
                          <a:cs typeface="Arial" pitchFamily="34" charset="0"/>
                        </a:rPr>
                        <a:t>Criteria for EARB Presentation</a:t>
                      </a:r>
                      <a:endParaRPr lang="en-US" sz="1400" kern="1200" dirty="0" smtClean="0">
                        <a:solidFill>
                          <a:prstClr val="black">
                            <a:lumMod val="65000"/>
                            <a:lumOff val="35000"/>
                          </a:prstClr>
                        </a:solidFill>
                        <a:latin typeface="+mn-lt"/>
                        <a:ea typeface="+mn-ea"/>
                        <a:cs typeface="Arial" pitchFamily="34" charset="0"/>
                      </a:endParaRP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400" dirty="0" smtClean="0">
                          <a:solidFill>
                            <a:schemeClr val="bg2"/>
                          </a:solidFill>
                        </a:rPr>
                        <a:t>10</a:t>
                      </a:r>
                      <a:endParaRPr lang="en-US" sz="1400" dirty="0">
                        <a:solidFill>
                          <a:schemeClr val="bg2"/>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dirty="0" smtClean="0">
                          <a:solidFill>
                            <a:prstClr val="black">
                              <a:lumMod val="65000"/>
                              <a:lumOff val="35000"/>
                            </a:prstClr>
                          </a:solidFill>
                          <a:latin typeface="+mn-lt"/>
                          <a:ea typeface="+mn-ea"/>
                          <a:cs typeface="Arial" pitchFamily="34" charset="0"/>
                        </a:rPr>
                        <a:t>Cloud Solution Information</a:t>
                      </a:r>
                      <a:endParaRPr lang="en-US" sz="1400" kern="1200" dirty="0" smtClean="0">
                        <a:solidFill>
                          <a:prstClr val="black">
                            <a:lumMod val="65000"/>
                            <a:lumOff val="35000"/>
                          </a:prstClr>
                        </a:solidFill>
                        <a:latin typeface="+mn-lt"/>
                        <a:ea typeface="+mn-ea"/>
                        <a:cs typeface="Arial" pitchFamily="34" charset="0"/>
                      </a:endParaRPr>
                    </a:p>
                  </a:txBody>
                  <a:tcPr anchor="ctr">
                    <a:lnL w="12700" cap="flat" cmpd="sng" algn="ctr">
                      <a:solidFill>
                        <a:schemeClr val="bg2"/>
                      </a:solidFill>
                      <a:prstDash val="solid"/>
                      <a:round/>
                      <a:headEnd type="none" w="med" len="med"/>
                      <a:tailEnd type="none" w="med" len="med"/>
                    </a:lnL>
                    <a:noFill/>
                  </a:tcPr>
                </a:tc>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b="1" u="none" dirty="0" smtClean="0">
                          <a:solidFill>
                            <a:schemeClr val="tx1">
                              <a:lumMod val="75000"/>
                              <a:lumOff val="25000"/>
                            </a:schemeClr>
                          </a:solidFill>
                        </a:rPr>
                        <a:t>Appendix</a:t>
                      </a:r>
                      <a:endParaRPr lang="en-US" sz="1400" b="1" u="none" dirty="0" smtClean="0">
                        <a:solidFill>
                          <a:schemeClr val="tx1">
                            <a:lumMod val="75000"/>
                            <a:lumOff val="25000"/>
                          </a:schemeClr>
                        </a:solidFill>
                      </a:endParaRPr>
                    </a:p>
                  </a:txBody>
                  <a:tcPr anchor="ctr">
                    <a:lnL w="12700" cap="flat" cmpd="sng" algn="ctr">
                      <a:solidFill>
                        <a:schemeClr val="bg2"/>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u="none" dirty="0" smtClean="0">
                        <a:solidFill>
                          <a:schemeClr val="tx1">
                            <a:lumMod val="75000"/>
                            <a:lumOff val="25000"/>
                          </a:schemeClr>
                        </a:solidFill>
                      </a:endParaRP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000" dirty="0" smtClean="0">
                          <a:solidFill>
                            <a:srgbClr val="FFFF00"/>
                          </a:solidFill>
                        </a:rPr>
                        <a:t>A1</a:t>
                      </a:r>
                      <a:endParaRPr lang="en-US" sz="1000" dirty="0">
                        <a:solidFill>
                          <a:srgbClr val="FFFF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Alignment to GC Digital Standards</a:t>
                      </a: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000" dirty="0" smtClean="0">
                          <a:solidFill>
                            <a:srgbClr val="FFFF00"/>
                          </a:solidFill>
                        </a:rPr>
                        <a:t>A2</a:t>
                      </a:r>
                      <a:endParaRPr lang="en-US" sz="1000" dirty="0">
                        <a:solidFill>
                          <a:srgbClr val="FFFF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Alignment to GC Architectural Standards</a:t>
                      </a:r>
                    </a:p>
                  </a:txBody>
                  <a:tcPr anchor="ctr">
                    <a:lnL w="12700" cap="flat" cmpd="sng" algn="ctr">
                      <a:solidFill>
                        <a:schemeClr val="bg2"/>
                      </a:solidFill>
                      <a:prstDash val="solid"/>
                      <a:round/>
                      <a:headEnd type="none" w="med" len="med"/>
                      <a:tailEnd type="none" w="med" len="med"/>
                    </a:lnL>
                    <a:noFill/>
                  </a:tcPr>
                </a:tc>
              </a:tr>
              <a:tr h="370840">
                <a:tc>
                  <a:txBody>
                    <a:bodyPr/>
                    <a:lstStyle/>
                    <a:p>
                      <a:pPr algn="ctr"/>
                      <a:r>
                        <a:rPr lang="en-CA" sz="1000" dirty="0" smtClean="0">
                          <a:solidFill>
                            <a:srgbClr val="FFFF00"/>
                          </a:solidFill>
                        </a:rPr>
                        <a:t>A3</a:t>
                      </a:r>
                      <a:endParaRPr lang="en-US" sz="1000" dirty="0">
                        <a:solidFill>
                          <a:srgbClr val="FFFF00"/>
                        </a:solidFill>
                      </a:endParaRPr>
                    </a:p>
                  </a:txBody>
                  <a:tcPr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prstClr val="black">
                              <a:lumMod val="65000"/>
                              <a:lumOff val="35000"/>
                            </a:prstClr>
                          </a:solidFill>
                          <a:latin typeface="+mn-lt"/>
                          <a:ea typeface="+mn-ea"/>
                          <a:cs typeface="Arial" pitchFamily="34" charset="0"/>
                        </a:rPr>
                        <a:t>Exemption Request Form</a:t>
                      </a:r>
                    </a:p>
                  </a:txBody>
                  <a:tcPr anchor="ctr">
                    <a:lnL w="12700" cap="flat" cmpd="sng" algn="ctr">
                      <a:solidFill>
                        <a:schemeClr val="bg2"/>
                      </a:solidFill>
                      <a:prstDash val="solid"/>
                      <a:round/>
                      <a:headEnd type="none" w="med" len="med"/>
                      <a:tailEnd type="none" w="med" len="med"/>
                    </a:lnL>
                    <a:noFill/>
                  </a:tcPr>
                </a:tc>
              </a:tr>
            </a:tbl>
          </a:graphicData>
        </a:graphic>
      </p:graphicFrame>
      <p:sp>
        <p:nvSpPr>
          <p:cNvPr id="6" name="Title 5"/>
          <p:cNvSpPr>
            <a:spLocks noGrp="1"/>
          </p:cNvSpPr>
          <p:nvPr>
            <p:ph type="title"/>
          </p:nvPr>
        </p:nvSpPr>
        <p:spPr>
          <a:xfrm>
            <a:off x="431540" y="138062"/>
            <a:ext cx="5432982" cy="662646"/>
          </a:xfrm>
        </p:spPr>
        <p:txBody>
          <a:bodyPr/>
          <a:lstStyle/>
          <a:p>
            <a:r>
              <a:rPr lang="en-CA" dirty="0" smtClean="0"/>
              <a:t>Table of Contents</a:t>
            </a:r>
            <a:endParaRPr lang="en-CA" dirty="0"/>
          </a:p>
        </p:txBody>
      </p:sp>
    </p:spTree>
    <p:extLst>
      <p:ext uri="{BB962C8B-B14F-4D97-AF65-F5344CB8AC3E}">
        <p14:creationId xmlns:p14="http://schemas.microsoft.com/office/powerpoint/2010/main" val="4218419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20</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2360009364"/>
              </p:ext>
            </p:extLst>
          </p:nvPr>
        </p:nvGraphicFramePr>
        <p:xfrm>
          <a:off x="551448" y="1654460"/>
          <a:ext cx="7987044" cy="3200400"/>
        </p:xfrm>
        <a:graphic>
          <a:graphicData uri="http://schemas.openxmlformats.org/drawingml/2006/table">
            <a:tbl>
              <a:tblPr>
                <a:tableStyleId>{5C22544A-7EE6-4342-B048-85BDC9FD1C3A}</a:tableStyleId>
              </a:tblPr>
              <a:tblGrid>
                <a:gridCol w="3993522"/>
                <a:gridCol w="3993522"/>
              </a:tblGrid>
              <a:tr h="229696">
                <a:tc>
                  <a:txBody>
                    <a:bodyPr/>
                    <a:lstStyle/>
                    <a:p>
                      <a:pPr marL="114300" indent="-114300">
                        <a:tabLst>
                          <a:tab pos="114300" algn="l"/>
                        </a:tabLst>
                      </a:pPr>
                      <a:r>
                        <a:rPr lang="en-CA" sz="1200" b="1" kern="1200" spc="-3" dirty="0" smtClean="0">
                          <a:solidFill>
                            <a:prstClr val="black"/>
                          </a:solidFill>
                          <a:latin typeface="+mn-lt"/>
                          <a:ea typeface="+mn-ea"/>
                          <a:cs typeface="Calibri"/>
                        </a:rPr>
                        <a:t>4 – </a:t>
                      </a:r>
                      <a:r>
                        <a:rPr lang="en-CA" sz="1200" b="1" kern="1200" dirty="0" smtClean="0">
                          <a:solidFill>
                            <a:schemeClr val="dk1"/>
                          </a:solidFill>
                          <a:latin typeface="+mn-lt"/>
                          <a:ea typeface="+mn-ea"/>
                          <a:cs typeface="Calibri"/>
                        </a:rPr>
                        <a:t>Data</a:t>
                      </a:r>
                      <a:r>
                        <a:rPr lang="en-CA" sz="1200" b="1" kern="1200" baseline="0" dirty="0" smtClean="0">
                          <a:solidFill>
                            <a:schemeClr val="dk1"/>
                          </a:solidFill>
                          <a:latin typeface="+mn-lt"/>
                          <a:ea typeface="+mn-ea"/>
                          <a:cs typeface="Calibri"/>
                        </a:rPr>
                        <a:t> Collection</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71400">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data is collected in a manner that maximizes use and availability of data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3584">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Ensure data collected aligns to existing enterprise and international standards</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Where enterprise or international standards don’t exist, develop Standards in the open with key subject matter experts </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383508">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Ensure collection of data yields high quality data as per data quality guidelines</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Ensure data is collected through ethical practices supporting appropriate citizen and business-centric use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Data should only be purchased once and should align with international standards </a:t>
                      </a:r>
                      <a:endParaRPr lang="en-US"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Where necessary, ensure collaboration with department/ agency data stewards/ custodians, other levels of government, &amp;</a:t>
                      </a:r>
                      <a:r>
                        <a:rPr lang="en-CA" sz="1000" kern="1200" baseline="0" dirty="0" smtClean="0">
                          <a:solidFill>
                            <a:schemeClr val="dk1"/>
                          </a:solidFill>
                          <a:latin typeface="+mn-lt"/>
                          <a:ea typeface="+mn-ea"/>
                          <a:cs typeface="Calibri"/>
                        </a:rPr>
                        <a:t> </a:t>
                      </a:r>
                      <a:r>
                        <a:rPr lang="en-CA" sz="1000" kern="1200" dirty="0" smtClean="0">
                          <a:solidFill>
                            <a:schemeClr val="dk1"/>
                          </a:solidFill>
                          <a:latin typeface="+mn-lt"/>
                          <a:ea typeface="+mn-ea"/>
                          <a:cs typeface="Calibri"/>
                        </a:rPr>
                        <a:t>Indigenous people</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91876769"/>
              </p:ext>
            </p:extLst>
          </p:nvPr>
        </p:nvGraphicFramePr>
        <p:xfrm>
          <a:off x="555092" y="4918288"/>
          <a:ext cx="7987044" cy="1463040"/>
        </p:xfrm>
        <a:graphic>
          <a:graphicData uri="http://schemas.openxmlformats.org/drawingml/2006/table">
            <a:tbl>
              <a:tblPr>
                <a:tableStyleId>{5C22544A-7EE6-4342-B048-85BDC9FD1C3A}</a:tableStyleId>
              </a:tblPr>
              <a:tblGrid>
                <a:gridCol w="3993522"/>
                <a:gridCol w="3993522"/>
              </a:tblGrid>
              <a:tr h="250344">
                <a:tc>
                  <a:txBody>
                    <a:bodyPr/>
                    <a:lstStyle/>
                    <a:p>
                      <a:pPr marL="19628">
                        <a:tabLst>
                          <a:tab pos="228600" algn="l"/>
                        </a:tabLst>
                      </a:pPr>
                      <a:r>
                        <a:rPr lang="en-CA" sz="1200" b="1" kern="1200" spc="-3" dirty="0" smtClean="0">
                          <a:solidFill>
                            <a:prstClr val="black"/>
                          </a:solidFill>
                          <a:latin typeface="+mn-lt"/>
                          <a:ea typeface="+mn-ea"/>
                          <a:cs typeface="Calibri"/>
                        </a:rPr>
                        <a:t>5 – </a:t>
                      </a:r>
                      <a:r>
                        <a:rPr lang="en-US" sz="1200" b="1" kern="1200" dirty="0" smtClean="0">
                          <a:solidFill>
                            <a:schemeClr val="dk1"/>
                          </a:solidFill>
                          <a:latin typeface="+mn-lt"/>
                          <a:ea typeface="+mn-ea"/>
                          <a:cs typeface="Calibri"/>
                        </a:rPr>
                        <a:t>Data</a:t>
                      </a:r>
                      <a:r>
                        <a:rPr lang="en-US" sz="1200" b="1" kern="1200" baseline="0" dirty="0" smtClean="0">
                          <a:solidFill>
                            <a:schemeClr val="dk1"/>
                          </a:solidFill>
                          <a:latin typeface="+mn-lt"/>
                          <a:ea typeface="+mn-ea"/>
                          <a:cs typeface="Calibri"/>
                        </a:rPr>
                        <a:t> Management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1787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Demonstrate alignment with enterprise and departmental data governance and strategies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06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accountability for data roles and responsibilities</a:t>
                      </a:r>
                    </a:p>
                    <a:p>
                      <a:pPr marL="0" lvl="1" indent="0">
                        <a:buFont typeface="Wingdings" panose="05000000000000000000" pitchFamily="2" charset="2"/>
                        <a:buNone/>
                        <a:tabLst>
                          <a:tab pos="114300" algn="l"/>
                        </a:tabLst>
                      </a:pPr>
                      <a:r>
                        <a:rPr lang="en-CA" sz="1000" kern="1200" baseline="0" dirty="0" smtClean="0">
                          <a:solidFill>
                            <a:schemeClr val="dk1"/>
                          </a:solidFill>
                          <a:latin typeface="+mn-lt"/>
                          <a:ea typeface="+mn-ea"/>
                          <a:cs typeface="Calibri"/>
                        </a:rPr>
                        <a:t> </a:t>
                      </a: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Design to maximize data use and availability</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39552" y="1104878"/>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8327621" y="297224"/>
            <a:ext cx="623496" cy="513093"/>
          </a:xfrm>
          <a:prstGeom prst="rect">
            <a:avLst/>
          </a:prstGeom>
        </p:spPr>
      </p:pic>
      <p:sp>
        <p:nvSpPr>
          <p:cNvPr id="12" name="object 46"/>
          <p:cNvSpPr txBox="1">
            <a:spLocks noGrp="1"/>
          </p:cNvSpPr>
          <p:nvPr>
            <p:ph type="title"/>
          </p:nvPr>
        </p:nvSpPr>
        <p:spPr>
          <a:xfrm>
            <a:off x="551447" y="128213"/>
            <a:ext cx="6486867" cy="707886"/>
          </a:xfrm>
          <a:prstGeom prst="rect">
            <a:avLst/>
          </a:prstGeom>
        </p:spPr>
        <p:txBody>
          <a:bodyPr vert="horz" wrap="square" lIns="0" tIns="0" rIns="0" bIns="0" rtlCol="0">
            <a:spAutoFit/>
          </a:bodyPr>
          <a:lstStyle/>
          <a:p>
            <a:pPr marL="7470"/>
            <a:r>
              <a:rPr lang="en-CA" b="1" dirty="0" smtClean="0"/>
              <a:t>I</a:t>
            </a:r>
            <a:r>
              <a:rPr lang="en-CA" sz="1800" b="1" dirty="0" smtClean="0"/>
              <a:t>NFORMATION</a:t>
            </a:r>
            <a:r>
              <a:rPr lang="en-CA" sz="2000" b="1" dirty="0" smtClean="0"/>
              <a:t>  </a:t>
            </a:r>
            <a:r>
              <a:rPr lang="en-CA" b="1" dirty="0"/>
              <a:t>Alignment</a:t>
            </a:r>
            <a:r>
              <a:rPr lang="en-CA" dirty="0"/>
              <a:t> </a:t>
            </a:r>
            <a:br>
              <a:rPr lang="en-CA" dirty="0"/>
            </a:br>
            <a:r>
              <a:rPr lang="en-CA" sz="1800" dirty="0"/>
              <a:t>GC Architectural Standards</a:t>
            </a:r>
          </a:p>
        </p:txBody>
      </p:sp>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21</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89783066"/>
              </p:ext>
            </p:extLst>
          </p:nvPr>
        </p:nvGraphicFramePr>
        <p:xfrm>
          <a:off x="551448" y="1654460"/>
          <a:ext cx="7987044" cy="1463040"/>
        </p:xfrm>
        <a:graphic>
          <a:graphicData uri="http://schemas.openxmlformats.org/drawingml/2006/table">
            <a:tbl>
              <a:tblPr>
                <a:tableStyleId>{5C22544A-7EE6-4342-B048-85BDC9FD1C3A}</a:tableStyleId>
              </a:tblPr>
              <a:tblGrid>
                <a:gridCol w="3993522"/>
                <a:gridCol w="3993522"/>
              </a:tblGrid>
              <a:tr h="229696">
                <a:tc>
                  <a:txBody>
                    <a:bodyPr/>
                    <a:lstStyle/>
                    <a:p>
                      <a:pPr marL="114300" indent="-114300">
                        <a:tabLst>
                          <a:tab pos="114300" algn="l"/>
                        </a:tabLst>
                      </a:pPr>
                      <a:r>
                        <a:rPr lang="en-CA" sz="1200" b="1" kern="1200" spc="-3" dirty="0" smtClean="0">
                          <a:solidFill>
                            <a:prstClr val="black"/>
                          </a:solidFill>
                          <a:latin typeface="+mn-lt"/>
                          <a:ea typeface="+mn-ea"/>
                          <a:cs typeface="Calibri"/>
                        </a:rPr>
                        <a:t>6 – </a:t>
                      </a:r>
                      <a:r>
                        <a:rPr lang="en-CA" sz="1200" b="1" kern="1200" dirty="0" smtClean="0">
                          <a:solidFill>
                            <a:schemeClr val="dk1"/>
                          </a:solidFill>
                          <a:latin typeface="+mn-lt"/>
                          <a:ea typeface="+mn-ea"/>
                          <a:cs typeface="Calibri"/>
                        </a:rPr>
                        <a:t>Data</a:t>
                      </a:r>
                      <a:r>
                        <a:rPr lang="en-CA" sz="1200" b="1" kern="1200" baseline="0" dirty="0" smtClean="0">
                          <a:solidFill>
                            <a:schemeClr val="dk1"/>
                          </a:solidFill>
                          <a:latin typeface="+mn-lt"/>
                          <a:ea typeface="+mn-ea"/>
                          <a:cs typeface="Calibri"/>
                        </a:rPr>
                        <a:t> Storage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714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kern="1200" dirty="0" smtClean="0">
                          <a:solidFill>
                            <a:schemeClr val="dk1"/>
                          </a:solidFill>
                          <a:latin typeface="+mn-lt"/>
                          <a:ea typeface="+mn-ea"/>
                          <a:cs typeface="Calibri"/>
                        </a:rPr>
                        <a:t>Ensure data is stored in a secure manner in accordance with the National Cyber Security Strategy, and the Privacy Act</a:t>
                      </a:r>
                      <a:endParaRPr lang="en-US"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43584">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Follow existing retention and disposition schedules</a:t>
                      </a:r>
                    </a:p>
                    <a:p>
                      <a:pPr marL="231775" lvl="1" indent="-231775">
                        <a:buFont typeface="Wingdings" panose="05000000000000000000" pitchFamily="2" charset="2"/>
                        <a:buChar char="q"/>
                      </a:pP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0">
                <a:tc>
                  <a:txBody>
                    <a:bodyPr/>
                    <a:lstStyle/>
                    <a:p>
                      <a:pPr marL="231775" lvl="1" indent="-231775">
                        <a:buFont typeface="Wingdings" panose="05000000000000000000" pitchFamily="2" charset="2"/>
                        <a:buChar char="q"/>
                      </a:pPr>
                      <a:r>
                        <a:rPr lang="en-CA" sz="1000" kern="1200" dirty="0" smtClean="0">
                          <a:solidFill>
                            <a:schemeClr val="dk1"/>
                          </a:solidFill>
                          <a:latin typeface="+mn-lt"/>
                          <a:ea typeface="+mn-ea"/>
                          <a:cs typeface="Calibri"/>
                        </a:rPr>
                        <a:t>Ensure data is stored in a way to facilitate easy data discoverability,  accessibility and interoperability</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60201152"/>
              </p:ext>
            </p:extLst>
          </p:nvPr>
        </p:nvGraphicFramePr>
        <p:xfrm>
          <a:off x="555092" y="3284984"/>
          <a:ext cx="7987044" cy="2407920"/>
        </p:xfrm>
        <a:graphic>
          <a:graphicData uri="http://schemas.openxmlformats.org/drawingml/2006/table">
            <a:tbl>
              <a:tblPr>
                <a:tableStyleId>{5C22544A-7EE6-4342-B048-85BDC9FD1C3A}</a:tableStyleId>
              </a:tblPr>
              <a:tblGrid>
                <a:gridCol w="3993522"/>
                <a:gridCol w="3993522"/>
              </a:tblGrid>
              <a:tr h="250344">
                <a:tc>
                  <a:txBody>
                    <a:bodyPr/>
                    <a:lstStyle/>
                    <a:p>
                      <a:pPr marL="19628">
                        <a:tabLst>
                          <a:tab pos="228600" algn="l"/>
                        </a:tabLst>
                      </a:pPr>
                      <a:r>
                        <a:rPr lang="en-CA" sz="1200" b="1" kern="1200" spc="-3" dirty="0" smtClean="0">
                          <a:solidFill>
                            <a:prstClr val="black"/>
                          </a:solidFill>
                          <a:latin typeface="+mn-lt"/>
                          <a:ea typeface="+mn-ea"/>
                          <a:cs typeface="Calibri"/>
                        </a:rPr>
                        <a:t>7 – </a:t>
                      </a:r>
                      <a:r>
                        <a:rPr lang="en-US" sz="1200" b="1" kern="1200" dirty="0" smtClean="0">
                          <a:solidFill>
                            <a:schemeClr val="dk1"/>
                          </a:solidFill>
                          <a:latin typeface="+mn-lt"/>
                          <a:ea typeface="+mn-ea"/>
                          <a:cs typeface="Calibri"/>
                        </a:rPr>
                        <a:t>Data</a:t>
                      </a:r>
                      <a:r>
                        <a:rPr lang="en-US" sz="1200" b="1" kern="1200" baseline="0" dirty="0" smtClean="0">
                          <a:solidFill>
                            <a:schemeClr val="dk1"/>
                          </a:solidFill>
                          <a:latin typeface="+mn-lt"/>
                          <a:ea typeface="+mn-ea"/>
                          <a:cs typeface="Calibri"/>
                        </a:rPr>
                        <a:t> Sharing </a:t>
                      </a:r>
                      <a:endParaRPr lang="en-CA" sz="1200" b="1" kern="1200"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1787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Data should be shared openly by default as per the Directive on Open Government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06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Ensure government-held data can be combined with data from other sources enabling interoperability and interpretability through for internal and external use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tabLst/>
                      </a:pPr>
                      <a:r>
                        <a:rPr lang="en-CA" sz="1000" kern="1200" dirty="0" smtClean="0">
                          <a:solidFill>
                            <a:prstClr val="black"/>
                          </a:solidFill>
                          <a:latin typeface="+mn-lt"/>
                          <a:ea typeface="+mn-ea"/>
                          <a:cs typeface="Calibri"/>
                        </a:rPr>
                        <a:t> </a:t>
                      </a:r>
                      <a:endParaRPr lang="en-US" sz="1000" kern="120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Reduce the collection of redundant data</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Reuse existing data where possible </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0252">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Encourage data sharing and collaboration</a:t>
                      </a:r>
                    </a:p>
                    <a:p>
                      <a:pPr marL="171450" lvl="1" indent="-171450">
                        <a:buFont typeface="Wingdings" panose="05000000000000000000" pitchFamily="2" charset="2"/>
                        <a:buChar char="q"/>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8327621" y="297224"/>
            <a:ext cx="623496" cy="513093"/>
          </a:xfrm>
          <a:prstGeom prst="rect">
            <a:avLst/>
          </a:prstGeom>
        </p:spPr>
      </p:pic>
      <p:sp>
        <p:nvSpPr>
          <p:cNvPr id="12" name="object 46"/>
          <p:cNvSpPr txBox="1">
            <a:spLocks noGrp="1"/>
          </p:cNvSpPr>
          <p:nvPr>
            <p:ph type="title"/>
          </p:nvPr>
        </p:nvSpPr>
        <p:spPr>
          <a:xfrm>
            <a:off x="551447" y="128213"/>
            <a:ext cx="6486867" cy="707886"/>
          </a:xfrm>
          <a:prstGeom prst="rect">
            <a:avLst/>
          </a:prstGeom>
        </p:spPr>
        <p:txBody>
          <a:bodyPr vert="horz" wrap="square" lIns="0" tIns="0" rIns="0" bIns="0" rtlCol="0">
            <a:spAutoFit/>
          </a:bodyPr>
          <a:lstStyle/>
          <a:p>
            <a:pPr marL="7470"/>
            <a:r>
              <a:rPr lang="en-CA" b="1" dirty="0" smtClean="0"/>
              <a:t>I</a:t>
            </a:r>
            <a:r>
              <a:rPr lang="en-CA" sz="1800" b="1" dirty="0" smtClean="0"/>
              <a:t>NFORMATION</a:t>
            </a:r>
            <a:r>
              <a:rPr lang="en-CA" sz="2000" b="1" dirty="0" smtClean="0"/>
              <a:t>  </a:t>
            </a:r>
            <a:r>
              <a:rPr lang="en-CA" b="1" dirty="0"/>
              <a:t>Alignment</a:t>
            </a:r>
            <a:r>
              <a:rPr lang="en-CA" dirty="0"/>
              <a:t> </a:t>
            </a:r>
            <a:br>
              <a:rPr lang="en-CA" dirty="0"/>
            </a:br>
            <a:r>
              <a:rPr lang="en-CA" sz="1800" dirty="0"/>
              <a:t>GC Architectural Standards</a:t>
            </a:r>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22</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2978733803"/>
              </p:ext>
            </p:extLst>
          </p:nvPr>
        </p:nvGraphicFramePr>
        <p:xfrm>
          <a:off x="551448" y="1664804"/>
          <a:ext cx="7987044" cy="2865120"/>
        </p:xfrm>
        <a:graphic>
          <a:graphicData uri="http://schemas.openxmlformats.org/drawingml/2006/table">
            <a:tbl>
              <a:tblPr>
                <a:tableStyleId>{5C22544A-7EE6-4342-B048-85BDC9FD1C3A}</a:tableStyleId>
              </a:tblPr>
              <a:tblGrid>
                <a:gridCol w="3993522"/>
                <a:gridCol w="3993522"/>
              </a:tblGrid>
              <a:tr h="180020">
                <a:tc>
                  <a:txBody>
                    <a:bodyPr/>
                    <a:lstStyle/>
                    <a:p>
                      <a:pPr lvl="0"/>
                      <a:r>
                        <a:rPr lang="en-CA" sz="1200" b="1" kern="1200" spc="-3" dirty="0" smtClean="0">
                          <a:solidFill>
                            <a:prstClr val="black"/>
                          </a:solidFill>
                          <a:latin typeface="+mn-lt"/>
                          <a:ea typeface="+mn-ea"/>
                          <a:cs typeface="Calibri"/>
                        </a:rPr>
                        <a:t>8- </a:t>
                      </a:r>
                      <a:r>
                        <a:rPr lang="en-US" sz="1200" b="1" kern="1200" spc="-3" dirty="0" smtClean="0">
                          <a:solidFill>
                            <a:prstClr val="black"/>
                          </a:solidFill>
                          <a:latin typeface="+mn-lt"/>
                          <a:ea typeface="+mn-ea"/>
                          <a:cs typeface="Calibri"/>
                        </a:rPr>
                        <a:t>Use open standards and solutions by default</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b="0" kern="1200" spc="-3" dirty="0" smtClean="0">
                          <a:solidFill>
                            <a:prstClr val="black"/>
                          </a:solidFill>
                          <a:latin typeface="+mn-lt"/>
                          <a:ea typeface="+mn-ea"/>
                          <a:cs typeface="Calibri"/>
                        </a:rPr>
                        <a:t>Where possible, use open standards and open source software first. </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000" b="0" kern="1200" spc="-3"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b="0" kern="1200" spc="-3" dirty="0" smtClean="0">
                          <a:solidFill>
                            <a:prstClr val="black"/>
                          </a:solidFill>
                          <a:latin typeface="+mn-lt"/>
                          <a:ea typeface="+mn-ea"/>
                          <a:cs typeface="Calibri"/>
                        </a:rPr>
                        <a:t>If an open source option is not available or does not meet user needs, favour platform-agnostic COTS over proprietary COTS, avoiding technology dependency, allowing for substitutability and interoperability </a:t>
                      </a:r>
                      <a:endParaRPr lang="en-US"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US" sz="1000" b="0" kern="1200" spc="-3" dirty="0" smtClean="0">
                          <a:solidFill>
                            <a:prstClr val="black"/>
                          </a:solidFill>
                          <a:latin typeface="+mn-lt"/>
                          <a:ea typeface="+mn-ea"/>
                          <a:cs typeface="Calibri"/>
                        </a:rPr>
                        <a:t>If a custom-built application is the appropriate option, by default any source code written by the government must be released in an open format via Government of Canada websites and services designated by the Treasury Board of Canada Secretariat</a:t>
                      </a:r>
                      <a:endParaRPr lang="en-CA"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dirty="0" smtClean="0">
                          <a:solidFill>
                            <a:prstClr val="black"/>
                          </a:solidFill>
                          <a:latin typeface="+mn-lt"/>
                          <a:ea typeface="+mn-ea"/>
                          <a:cs typeface="Calibri"/>
                        </a:rPr>
                        <a:t>All source code open must be released under an appropriate open source software license</a:t>
                      </a:r>
                      <a:endParaRPr lang="en-CA" sz="1000" b="0" kern="1200" spc="-3" noProof="0" dirty="0" smtClean="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Expose public data to implement Open Data and Open Information initiatives</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84284838"/>
              </p:ext>
            </p:extLst>
          </p:nvPr>
        </p:nvGraphicFramePr>
        <p:xfrm>
          <a:off x="551448" y="4617132"/>
          <a:ext cx="7987044" cy="1950720"/>
        </p:xfrm>
        <a:graphic>
          <a:graphicData uri="http://schemas.openxmlformats.org/drawingml/2006/table">
            <a:tbl>
              <a:tblPr>
                <a:tableStyleId>{5C22544A-7EE6-4342-B048-85BDC9FD1C3A}</a:tableStyleId>
              </a:tblPr>
              <a:tblGrid>
                <a:gridCol w="3993522"/>
                <a:gridCol w="3993522"/>
              </a:tblGrid>
              <a:tr h="0">
                <a:tc>
                  <a:txBody>
                    <a:bodyPr/>
                    <a:lstStyle/>
                    <a:p>
                      <a:pPr marL="19628">
                        <a:tabLst>
                          <a:tab pos="228600" algn="l"/>
                        </a:tabLst>
                      </a:pPr>
                      <a:r>
                        <a:rPr lang="en-CA" sz="1200" b="1" kern="1200" spc="-3" dirty="0" smtClean="0">
                          <a:solidFill>
                            <a:prstClr val="black"/>
                          </a:solidFill>
                          <a:latin typeface="+mn-lt"/>
                          <a:ea typeface="+mn-ea"/>
                          <a:cs typeface="Calibri"/>
                        </a:rPr>
                        <a:t>9 - </a:t>
                      </a:r>
                      <a:r>
                        <a:rPr lang="en-CA" sz="1200" b="1" kern="1200" dirty="0" smtClean="0">
                          <a:solidFill>
                            <a:schemeClr val="dk1"/>
                          </a:solidFill>
                          <a:latin typeface="+mn-lt"/>
                          <a:ea typeface="+mn-ea"/>
                          <a:cs typeface="Calibri"/>
                        </a:rPr>
                        <a:t>Maximize Reuse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noProof="0" dirty="0" smtClean="0">
                          <a:solidFill>
                            <a:prstClr val="black"/>
                          </a:solidFill>
                          <a:latin typeface="+mn-lt"/>
                          <a:ea typeface="+mn-ea"/>
                          <a:cs typeface="Calibri"/>
                        </a:rPr>
                        <a:t>Leverage and reuse existing solutions, components, and processes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192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lang="en-CA" sz="1000" b="0" kern="1200" spc="-3" noProof="0" dirty="0" smtClean="0">
                          <a:solidFill>
                            <a:prstClr val="black"/>
                          </a:solidFill>
                          <a:latin typeface="+mn-lt"/>
                          <a:ea typeface="+mn-ea"/>
                          <a:cs typeface="Calibri"/>
                        </a:rPr>
                        <a:t>Select enterprise and cluster solutions over department-specific solutions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74104">
                <a:tc>
                  <a:txBody>
                    <a:bodyPr/>
                    <a:lstStyle/>
                    <a:p>
                      <a:pPr marL="168275" marR="0" lvl="1" indent="-1682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68275" algn="l"/>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Calibri"/>
                        </a:rPr>
                        <a:t>Achieve simplification by minimizing duplication of components and adhering to relevant standards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1829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Calibri"/>
                        </a:rPr>
                        <a:t>Inform the GC EARB about departmental investments and innovations</a:t>
                      </a:r>
                      <a:endParaRPr kumimoji="0" lang="en-CA"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5447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noProof="0" dirty="0" smtClean="0">
                          <a:ln>
                            <a:noFill/>
                          </a:ln>
                          <a:solidFill>
                            <a:prstClr val="black"/>
                          </a:solidFill>
                          <a:effectLst/>
                          <a:uLnTx/>
                          <a:uFillTx/>
                          <a:latin typeface="+mn-lt"/>
                          <a:ea typeface="+mn-ea"/>
                          <a:cs typeface="Calibri"/>
                        </a:rPr>
                        <a:t>Share code publicly when appropriate, and when not, share within the Government of Canada</a:t>
                      </a:r>
                      <a:endParaRPr kumimoji="0" lang="en-CA" sz="1000" b="0" i="0" u="none" strike="noStrike" kern="1200" cap="none" spc="0" normalizeH="0" baseline="0" noProof="0" dirty="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9" name="Picture 8"/>
          <p:cNvPicPr>
            <a:picLocks noChangeAspect="1"/>
          </p:cNvPicPr>
          <p:nvPr/>
        </p:nvPicPr>
        <p:blipFill>
          <a:blip r:embed="rId4"/>
          <a:stretch>
            <a:fillRect/>
          </a:stretch>
        </p:blipFill>
        <p:spPr>
          <a:xfrm>
            <a:off x="8276811" y="249556"/>
            <a:ext cx="674306" cy="789672"/>
          </a:xfrm>
          <a:prstGeom prst="rect">
            <a:avLst/>
          </a:prstGeom>
        </p:spPr>
      </p:pic>
      <p:sp>
        <p:nvSpPr>
          <p:cNvPr id="12" name="object 46"/>
          <p:cNvSpPr txBox="1">
            <a:spLocks noGrp="1"/>
          </p:cNvSpPr>
          <p:nvPr>
            <p:ph type="title"/>
          </p:nvPr>
        </p:nvSpPr>
        <p:spPr>
          <a:xfrm>
            <a:off x="551447" y="128213"/>
            <a:ext cx="6486867" cy="707886"/>
          </a:xfrm>
          <a:prstGeom prst="rect">
            <a:avLst/>
          </a:prstGeom>
        </p:spPr>
        <p:txBody>
          <a:bodyPr vert="horz" wrap="square" lIns="0" tIns="0" rIns="0" bIns="0" rtlCol="0">
            <a:spAutoFit/>
          </a:bodyPr>
          <a:lstStyle/>
          <a:p>
            <a:pPr marL="7470"/>
            <a:r>
              <a:rPr lang="en-CA" b="1" dirty="0" smtClean="0"/>
              <a:t>A</a:t>
            </a:r>
            <a:r>
              <a:rPr lang="en-CA" sz="1800" b="1" dirty="0" smtClean="0"/>
              <a:t>PPLICATION</a:t>
            </a:r>
            <a:r>
              <a:rPr lang="en-CA" sz="2000" b="1" dirty="0" smtClean="0"/>
              <a:t>  </a:t>
            </a:r>
            <a:r>
              <a:rPr lang="en-CA" b="1" dirty="0"/>
              <a:t>Alignment</a:t>
            </a:r>
            <a:r>
              <a:rPr lang="en-CA" dirty="0"/>
              <a:t> </a:t>
            </a:r>
            <a:br>
              <a:rPr lang="en-CA" dirty="0"/>
            </a:br>
            <a:r>
              <a:rPr lang="en-CA" sz="1800" dirty="0"/>
              <a:t>GC Architectural Standards</a:t>
            </a:r>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23</a:t>
            </a:fld>
            <a:endParaRPr lang="en-CA"/>
          </a:p>
        </p:txBody>
      </p:sp>
      <p:graphicFrame>
        <p:nvGraphicFramePr>
          <p:cNvPr id="11" name="Table 10"/>
          <p:cNvGraphicFramePr>
            <a:graphicFrameLocks noGrp="1"/>
          </p:cNvGraphicFramePr>
          <p:nvPr>
            <p:extLst>
              <p:ext uri="{D42A27DB-BD31-4B8C-83A1-F6EECF244321}">
                <p14:modId xmlns:p14="http://schemas.microsoft.com/office/powerpoint/2010/main" val="1985666749"/>
              </p:ext>
            </p:extLst>
          </p:nvPr>
        </p:nvGraphicFramePr>
        <p:xfrm>
          <a:off x="551448" y="1664804"/>
          <a:ext cx="7987044" cy="2560320"/>
        </p:xfrm>
        <a:graphic>
          <a:graphicData uri="http://schemas.openxmlformats.org/drawingml/2006/table">
            <a:tbl>
              <a:tblPr>
                <a:tableStyleId>{5C22544A-7EE6-4342-B048-85BDC9FD1C3A}</a:tableStyleId>
              </a:tblPr>
              <a:tblGrid>
                <a:gridCol w="3993522"/>
                <a:gridCol w="3993522"/>
              </a:tblGrid>
              <a:tr h="180020">
                <a:tc>
                  <a:txBody>
                    <a:bodyPr/>
                    <a:lstStyle/>
                    <a:p>
                      <a:pPr lvl="0"/>
                      <a:r>
                        <a:rPr lang="en-CA" sz="1200" b="1" kern="1200" spc="-3" dirty="0" smtClean="0">
                          <a:solidFill>
                            <a:prstClr val="black"/>
                          </a:solidFill>
                          <a:latin typeface="+mn-lt"/>
                          <a:ea typeface="+mn-ea"/>
                          <a:cs typeface="Calibri"/>
                        </a:rPr>
                        <a:t>10- </a:t>
                      </a:r>
                      <a:r>
                        <a:rPr lang="en-US" sz="1200" b="1" kern="1200" spc="-3" dirty="0" smtClean="0">
                          <a:solidFill>
                            <a:prstClr val="black"/>
                          </a:solidFill>
                          <a:latin typeface="+mn-lt"/>
                          <a:ea typeface="+mn-ea"/>
                          <a:cs typeface="Calibri"/>
                        </a:rPr>
                        <a:t>Enable Interoperability</a:t>
                      </a:r>
                      <a:r>
                        <a:rPr lang="en-US" sz="1200" b="1" kern="1200" spc="-3" baseline="0" dirty="0" smtClean="0">
                          <a:solidFill>
                            <a:prstClr val="black"/>
                          </a:solidFill>
                          <a:latin typeface="+mn-lt"/>
                          <a:ea typeface="+mn-ea"/>
                          <a:cs typeface="Calibri"/>
                        </a:rPr>
                        <a:t> </a:t>
                      </a:r>
                      <a:endParaRPr lang="en-US"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Expose all functionality as services</a:t>
                      </a:r>
                    </a:p>
                    <a:p>
                      <a:pPr marL="0" marR="2988" lvl="1"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en-US" sz="1000" b="0" i="0" u="none" strike="noStrike" kern="1200" cap="none" spc="0" normalizeH="0" baseline="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3732">
                <a:tc>
                  <a:txBody>
                    <a:bodyPr/>
                    <a:lstStyle/>
                    <a:p>
                      <a:pPr marL="171450" marR="2988"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Use micro services built around business capabilities. Scope each service to a single purpose</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6591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Run each IT service in its own process and have it communicate with other IT services through a well-defined interface, such as an HTTPS-based application programming interface (API) as per Appendix D: Mandatory Procedures for Application Programming Interfaces </a:t>
                      </a:r>
                      <a:endParaRPr kumimoji="0" lang="en-CA"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Run applications in containers</a:t>
                      </a:r>
                      <a:endParaRPr kumimoji="0" lang="en-US" sz="1000" b="0" i="0" u="none" strike="noStrike" kern="1200" cap="none" spc="0" normalizeH="0" baseline="0" dirty="0" smtClean="0">
                        <a:ln>
                          <a:noFill/>
                        </a:ln>
                        <a:solidFill>
                          <a:prstClr val="black"/>
                        </a:solidFill>
                        <a:effectLst/>
                        <a:uLnTx/>
                        <a:uFillTx/>
                        <a:latin typeface="+mn-lt"/>
                        <a:ea typeface="+mn-ea"/>
                        <a:cs typeface="Calibri"/>
                      </a:endParaRPr>
                    </a:p>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38100">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14300" algn="l"/>
                        </a:tabLst>
                        <a:defRPr/>
                      </a:pPr>
                      <a:r>
                        <a:rPr kumimoji="0" lang="en-CA" sz="1000" b="0" i="0" u="none" strike="noStrike" kern="1200" cap="none" spc="0" normalizeH="0" baseline="0" dirty="0" smtClean="0">
                          <a:ln>
                            <a:noFill/>
                          </a:ln>
                          <a:solidFill>
                            <a:prstClr val="black"/>
                          </a:solidFill>
                          <a:effectLst/>
                          <a:uLnTx/>
                          <a:uFillTx/>
                          <a:latin typeface="+mn-lt"/>
                          <a:ea typeface="+mn-ea"/>
                          <a:cs typeface="Calibri"/>
                        </a:rPr>
                        <a:t>Leverage the GC Digital Exchange Platform for components such as the API Store, Messaging, and the GC Service Bus</a:t>
                      </a:r>
                      <a:endParaRPr kumimoji="0" lang="en-US" sz="1000" b="0" i="0" u="none" strike="noStrike" kern="1200" cap="none" spc="0" normalizeH="0" baseline="0" noProof="0" dirty="0" smtClean="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9" name="Picture 8"/>
          <p:cNvPicPr>
            <a:picLocks noChangeAspect="1"/>
          </p:cNvPicPr>
          <p:nvPr/>
        </p:nvPicPr>
        <p:blipFill>
          <a:blip r:embed="rId4"/>
          <a:stretch>
            <a:fillRect/>
          </a:stretch>
        </p:blipFill>
        <p:spPr>
          <a:xfrm>
            <a:off x="8276811" y="249556"/>
            <a:ext cx="674306" cy="789672"/>
          </a:xfrm>
          <a:prstGeom prst="rect">
            <a:avLst/>
          </a:prstGeom>
        </p:spPr>
      </p:pic>
      <p:sp>
        <p:nvSpPr>
          <p:cNvPr id="12" name="object 46"/>
          <p:cNvSpPr txBox="1">
            <a:spLocks noGrp="1"/>
          </p:cNvSpPr>
          <p:nvPr>
            <p:ph type="title"/>
          </p:nvPr>
        </p:nvSpPr>
        <p:spPr>
          <a:xfrm>
            <a:off x="551447" y="128213"/>
            <a:ext cx="6486867" cy="707886"/>
          </a:xfrm>
          <a:prstGeom prst="rect">
            <a:avLst/>
          </a:prstGeom>
        </p:spPr>
        <p:txBody>
          <a:bodyPr vert="horz" wrap="square" lIns="0" tIns="0" rIns="0" bIns="0" rtlCol="0">
            <a:spAutoFit/>
          </a:bodyPr>
          <a:lstStyle/>
          <a:p>
            <a:pPr marL="7470"/>
            <a:r>
              <a:rPr lang="en-CA" b="1" dirty="0" smtClean="0"/>
              <a:t>A</a:t>
            </a:r>
            <a:r>
              <a:rPr lang="en-CA" sz="1800" b="1" dirty="0" smtClean="0"/>
              <a:t>PPLICATION</a:t>
            </a:r>
            <a:r>
              <a:rPr lang="en-CA" sz="2000" b="1" dirty="0" smtClean="0"/>
              <a:t>  </a:t>
            </a:r>
            <a:r>
              <a:rPr lang="en-CA" b="1" dirty="0"/>
              <a:t>Alignment</a:t>
            </a:r>
            <a:r>
              <a:rPr lang="en-CA" dirty="0"/>
              <a:t> </a:t>
            </a:r>
            <a:br>
              <a:rPr lang="en-CA" dirty="0"/>
            </a:br>
            <a:r>
              <a:rPr lang="en-CA" sz="1800" dirty="0"/>
              <a:t>GC Architectural Standards</a:t>
            </a:r>
          </a:p>
        </p:txBody>
      </p:sp>
    </p:spTree>
    <p:extLst>
      <p:ext uri="{BB962C8B-B14F-4D97-AF65-F5344CB8AC3E}">
        <p14:creationId xmlns:p14="http://schemas.microsoft.com/office/powerpoint/2010/main" val="2033418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24</a:t>
            </a:fld>
            <a:endParaRPr lang="en-CA"/>
          </a:p>
        </p:txBody>
      </p:sp>
      <p:graphicFrame>
        <p:nvGraphicFramePr>
          <p:cNvPr id="8" name="Table 7"/>
          <p:cNvGraphicFramePr>
            <a:graphicFrameLocks noGrp="1"/>
          </p:cNvGraphicFramePr>
          <p:nvPr>
            <p:extLst>
              <p:ext uri="{D42A27DB-BD31-4B8C-83A1-F6EECF244321}">
                <p14:modId xmlns:p14="http://schemas.microsoft.com/office/powerpoint/2010/main" val="1649427012"/>
              </p:ext>
            </p:extLst>
          </p:nvPr>
        </p:nvGraphicFramePr>
        <p:xfrm>
          <a:off x="551448" y="1661160"/>
          <a:ext cx="7987044" cy="1767840"/>
        </p:xfrm>
        <a:graphic>
          <a:graphicData uri="http://schemas.openxmlformats.org/drawingml/2006/table">
            <a:tbl>
              <a:tblPr>
                <a:tableStyleId>{5C22544A-7EE6-4342-B048-85BDC9FD1C3A}</a:tableStyleId>
              </a:tblPr>
              <a:tblGrid>
                <a:gridCol w="3993522"/>
                <a:gridCol w="3993522"/>
              </a:tblGrid>
              <a:tr h="0">
                <a:tc>
                  <a:txBody>
                    <a:bodyPr/>
                    <a:lstStyle/>
                    <a:p>
                      <a:pPr marL="114300" indent="-114300">
                        <a:tabLst>
                          <a:tab pos="114300" algn="l"/>
                        </a:tabLst>
                      </a:pPr>
                      <a:r>
                        <a:rPr lang="en-CA" sz="1200" b="1" kern="1200" spc="-3" dirty="0" smtClean="0">
                          <a:solidFill>
                            <a:prstClr val="black"/>
                          </a:solidFill>
                          <a:latin typeface="+mn-lt"/>
                          <a:ea typeface="+mn-ea"/>
                          <a:cs typeface="Calibri"/>
                        </a:rPr>
                        <a:t>11 </a:t>
                      </a:r>
                      <a:r>
                        <a:rPr lang="en-CA" sz="1200" b="1" kern="1200" spc="-3" baseline="0" dirty="0" smtClean="0">
                          <a:solidFill>
                            <a:prstClr val="black"/>
                          </a:solidFill>
                          <a:latin typeface="+mn-lt"/>
                          <a:ea typeface="+mn-ea"/>
                          <a:cs typeface="Calibri"/>
                        </a:rPr>
                        <a:t> - </a:t>
                      </a:r>
                      <a:r>
                        <a:rPr lang="en-CA" sz="1200" b="1" kern="1200" spc="-8" dirty="0" smtClean="0">
                          <a:solidFill>
                            <a:schemeClr val="dk1"/>
                          </a:solidFill>
                          <a:latin typeface="+mn-lt"/>
                          <a:ea typeface="+mn-ea"/>
                          <a:cs typeface="Calibri"/>
                        </a:rPr>
                        <a:t>Use Cloud first*</a:t>
                      </a:r>
                      <a:endParaRPr lang="en-CA" sz="1200" b="1" kern="1200" spc="-108" dirty="0" smtClean="0">
                        <a:solidFill>
                          <a:schemeClr val="dk1"/>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51676">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Enforce this order of preference: Software as a Service (SaaS) first, then Platform as a Service (PaaS), and lastly Infrastructure as a Service (IaaS)</a:t>
                      </a:r>
                      <a:endParaRPr lang="en-CA"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89188">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Enforce this order of preference: Public cloud first, then Hybrid cloud, then Private cloud, and lastly non-cloud (on-premises) solutions</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900">
                <a:tc>
                  <a:txBody>
                    <a:bodyPr/>
                    <a:lstStyle/>
                    <a:p>
                      <a:pPr marL="231775" marR="0"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US" sz="1000" kern="1200" dirty="0" smtClean="0">
                          <a:solidFill>
                            <a:schemeClr val="dk1"/>
                          </a:solidFill>
                          <a:latin typeface="+mn-lt"/>
                          <a:ea typeface="+mn-ea"/>
                          <a:cs typeface="Calibri"/>
                        </a:rPr>
                        <a:t>Design for cloud mobility and develop an exit strategy to avoid vendor lock-in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0438619"/>
              </p:ext>
            </p:extLst>
          </p:nvPr>
        </p:nvGraphicFramePr>
        <p:xfrm>
          <a:off x="551448" y="3753036"/>
          <a:ext cx="7987044" cy="1707820"/>
        </p:xfrm>
        <a:graphic>
          <a:graphicData uri="http://schemas.openxmlformats.org/drawingml/2006/table">
            <a:tbl>
              <a:tblPr>
                <a:tableStyleId>{5C22544A-7EE6-4342-B048-85BDC9FD1C3A}</a:tableStyleId>
              </a:tblPr>
              <a:tblGrid>
                <a:gridCol w="3993522"/>
                <a:gridCol w="3993522"/>
              </a:tblGrid>
              <a:tr h="0">
                <a:tc>
                  <a:txBody>
                    <a:bodyPr/>
                    <a:lstStyle/>
                    <a:p>
                      <a:pPr marL="7470"/>
                      <a:r>
                        <a:rPr lang="en-CA" sz="1200" b="1" kern="1200" spc="-3" dirty="0" smtClean="0">
                          <a:solidFill>
                            <a:prstClr val="black"/>
                          </a:solidFill>
                          <a:latin typeface="+mn-lt"/>
                          <a:ea typeface="+mn-ea"/>
                          <a:cs typeface="Calibri"/>
                        </a:rPr>
                        <a:t>12 - </a:t>
                      </a:r>
                      <a:r>
                        <a:rPr lang="en-CA" sz="1200" b="1" kern="1200" spc="-8" dirty="0" smtClean="0">
                          <a:solidFill>
                            <a:schemeClr val="dk1"/>
                          </a:solidFill>
                          <a:latin typeface="+mn-lt"/>
                          <a:ea typeface="+mn-ea"/>
                          <a:cs typeface="Calibri"/>
                        </a:rPr>
                        <a:t>Design</a:t>
                      </a:r>
                      <a:r>
                        <a:rPr lang="en-CA" sz="1200" b="1" kern="1200" spc="-124" dirty="0" smtClean="0">
                          <a:solidFill>
                            <a:schemeClr val="dk1"/>
                          </a:solidFill>
                          <a:latin typeface="+mn-lt"/>
                          <a:ea typeface="+mn-ea"/>
                          <a:cs typeface="Adobe Arabic" panose="02040503050201020203" pitchFamily="18" charset="-78"/>
                        </a:rPr>
                        <a:t> </a:t>
                      </a:r>
                      <a:r>
                        <a:rPr lang="en-CA" sz="1200" b="1" kern="1200" spc="-8" dirty="0" smtClean="0">
                          <a:solidFill>
                            <a:schemeClr val="dk1"/>
                          </a:solidFill>
                          <a:latin typeface="+mn-lt"/>
                          <a:ea typeface="+mn-ea"/>
                          <a:cs typeface="Calibri"/>
                        </a:rPr>
                        <a:t>for Performance, Availability, and Scalability</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235260">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Design for resiliency</a:t>
                      </a:r>
                    </a:p>
                    <a:p>
                      <a:pPr marL="0" marR="7851"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en-CA" sz="1000" dirty="0" smtClean="0">
                          <a:solidFill>
                            <a:prstClr val="black"/>
                          </a:solidFill>
                          <a:cs typeface="Calibri"/>
                        </a:rPr>
                        <a:t> </a:t>
                      </a:r>
                      <a:endParaRPr lang="en-CA" sz="100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44780">
                <a:tc>
                  <a:txBody>
                    <a:bodyPr/>
                    <a:lstStyle/>
                    <a:p>
                      <a:pPr marL="171450" indent="-171450" fontAlgn="t">
                        <a:buFont typeface="Wingdings" panose="05000000000000000000" pitchFamily="2" charset="2"/>
                        <a:buChar char="q"/>
                      </a:pPr>
                      <a:r>
                        <a:rPr lang="en-CA" sz="1000" kern="1200" dirty="0" smtClean="0">
                          <a:solidFill>
                            <a:schemeClr val="dk1"/>
                          </a:solidFill>
                          <a:latin typeface="+mn-lt"/>
                          <a:ea typeface="+mn-ea"/>
                          <a:cs typeface="Calibri"/>
                        </a:rPr>
                        <a:t>Ensure response times meet user needs for availability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9292">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Support zero-downtime deployments for planned and unplanned maintenance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090">
                <a:tc>
                  <a:txBody>
                    <a:bodyPr/>
                    <a:lstStyle/>
                    <a:p>
                      <a:pPr marL="171450" marR="7851"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Use distributed architectures, assume failure will happen, handle errors gracefully, and monitor actively</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CA" sz="1000" dirty="0" smtClean="0">
                          <a:solidFill>
                            <a:prstClr val="black"/>
                          </a:solidFill>
                          <a:cs typeface="Calibri"/>
                        </a:rPr>
                        <a:t> </a:t>
                      </a:r>
                      <a:endParaRPr lang="en-US" sz="1000" dirty="0" smtClean="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0" name="Picture 9"/>
          <p:cNvPicPr>
            <a:picLocks noChangeAspect="1"/>
          </p:cNvPicPr>
          <p:nvPr/>
        </p:nvPicPr>
        <p:blipFill>
          <a:blip r:embed="rId4"/>
          <a:stretch>
            <a:fillRect/>
          </a:stretch>
        </p:blipFill>
        <p:spPr>
          <a:xfrm>
            <a:off x="8204504" y="314934"/>
            <a:ext cx="757972" cy="446864"/>
          </a:xfrm>
          <a:prstGeom prst="rect">
            <a:avLst/>
          </a:prstGeom>
        </p:spPr>
      </p:pic>
      <p:sp>
        <p:nvSpPr>
          <p:cNvPr id="3" name="TextBox 2"/>
          <p:cNvSpPr txBox="1"/>
          <p:nvPr/>
        </p:nvSpPr>
        <p:spPr>
          <a:xfrm>
            <a:off x="469573" y="6515580"/>
            <a:ext cx="6877204" cy="215444"/>
          </a:xfrm>
          <a:prstGeom prst="rect">
            <a:avLst/>
          </a:prstGeom>
          <a:noFill/>
        </p:spPr>
        <p:txBody>
          <a:bodyPr wrap="none" rtlCol="0">
            <a:spAutoFit/>
          </a:bodyPr>
          <a:lstStyle/>
          <a:p>
            <a:r>
              <a:rPr lang="en-CA" sz="800" b="1" dirty="0" smtClean="0"/>
              <a:t>* NOTE</a:t>
            </a:r>
            <a:r>
              <a:rPr lang="en-CA" sz="800" dirty="0" smtClean="0"/>
              <a:t>:  As per CIO of Canada:  All OpenText </a:t>
            </a:r>
            <a:r>
              <a:rPr lang="en-CA" sz="800" dirty="0"/>
              <a:t>and SAP renewals </a:t>
            </a:r>
            <a:r>
              <a:rPr lang="en-CA" sz="800" b="1" dirty="0" smtClean="0"/>
              <a:t>must</a:t>
            </a:r>
            <a:r>
              <a:rPr lang="en-CA" sz="800" dirty="0" smtClean="0"/>
              <a:t> now be </a:t>
            </a:r>
            <a:r>
              <a:rPr lang="en-CA" sz="800" dirty="0"/>
              <a:t>done through the new Cloud First policy, which states </a:t>
            </a:r>
            <a:r>
              <a:rPr lang="en-CA" sz="800" dirty="0" smtClean="0"/>
              <a:t>Software As A Service (SaaS).</a:t>
            </a:r>
            <a:endParaRPr lang="en-US" sz="800" dirty="0"/>
          </a:p>
        </p:txBody>
      </p:sp>
      <p:sp>
        <p:nvSpPr>
          <p:cNvPr id="12" name="object 46"/>
          <p:cNvSpPr txBox="1">
            <a:spLocks noGrp="1"/>
          </p:cNvSpPr>
          <p:nvPr>
            <p:ph type="title"/>
          </p:nvPr>
        </p:nvSpPr>
        <p:spPr>
          <a:xfrm>
            <a:off x="551447" y="128213"/>
            <a:ext cx="6486867" cy="707886"/>
          </a:xfrm>
          <a:prstGeom prst="rect">
            <a:avLst/>
          </a:prstGeom>
        </p:spPr>
        <p:txBody>
          <a:bodyPr vert="horz" wrap="square" lIns="0" tIns="0" rIns="0" bIns="0" rtlCol="0">
            <a:spAutoFit/>
          </a:bodyPr>
          <a:lstStyle/>
          <a:p>
            <a:pPr marL="7470"/>
            <a:r>
              <a:rPr lang="en-CA" b="1" dirty="0" smtClean="0"/>
              <a:t>T</a:t>
            </a:r>
            <a:r>
              <a:rPr lang="en-CA" sz="1800" b="1" dirty="0" smtClean="0"/>
              <a:t>ECHNOLOGY</a:t>
            </a:r>
            <a:r>
              <a:rPr lang="en-CA" sz="2000" b="1" dirty="0" smtClean="0"/>
              <a:t>  </a:t>
            </a:r>
            <a:r>
              <a:rPr lang="en-CA" b="1" dirty="0"/>
              <a:t>Alignment</a:t>
            </a:r>
            <a:r>
              <a:rPr lang="en-CA" dirty="0"/>
              <a:t> </a:t>
            </a:r>
            <a:br>
              <a:rPr lang="en-CA" dirty="0"/>
            </a:br>
            <a:r>
              <a:rPr lang="en-CA" sz="1800" dirty="0"/>
              <a:t>GC Architectural Standards</a:t>
            </a:r>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t>25</a:t>
            </a:fld>
            <a:endParaRPr lang="en-CA"/>
          </a:p>
        </p:txBody>
      </p:sp>
      <p:graphicFrame>
        <p:nvGraphicFramePr>
          <p:cNvPr id="9" name="Table 8"/>
          <p:cNvGraphicFramePr>
            <a:graphicFrameLocks noGrp="1"/>
          </p:cNvGraphicFramePr>
          <p:nvPr>
            <p:extLst>
              <p:ext uri="{D42A27DB-BD31-4B8C-83A1-F6EECF244321}">
                <p14:modId xmlns:p14="http://schemas.microsoft.com/office/powerpoint/2010/main" val="1359254864"/>
              </p:ext>
            </p:extLst>
          </p:nvPr>
        </p:nvGraphicFramePr>
        <p:xfrm>
          <a:off x="551448" y="1664804"/>
          <a:ext cx="7987044" cy="2011680"/>
        </p:xfrm>
        <a:graphic>
          <a:graphicData uri="http://schemas.openxmlformats.org/drawingml/2006/table">
            <a:tbl>
              <a:tblPr>
                <a:tableStyleId>{5C22544A-7EE6-4342-B048-85BDC9FD1C3A}</a:tableStyleId>
              </a:tblPr>
              <a:tblGrid>
                <a:gridCol w="3993522"/>
                <a:gridCol w="3993522"/>
              </a:tblGrid>
              <a:tr h="140204">
                <a:tc>
                  <a:txBody>
                    <a:bodyPr/>
                    <a:lstStyle/>
                    <a:p>
                      <a:pPr marL="7470"/>
                      <a:r>
                        <a:rPr lang="en-CA" sz="1200" b="1" kern="1200" spc="-3" dirty="0" smtClean="0">
                          <a:solidFill>
                            <a:prstClr val="black"/>
                          </a:solidFill>
                          <a:latin typeface="+mn-lt"/>
                          <a:ea typeface="+mn-ea"/>
                          <a:cs typeface="Calibri"/>
                        </a:rPr>
                        <a:t>13 - </a:t>
                      </a:r>
                      <a:r>
                        <a:rPr lang="en-CA" sz="1200" b="1" kern="1200" dirty="0" smtClean="0">
                          <a:solidFill>
                            <a:schemeClr val="dk1"/>
                          </a:solidFill>
                          <a:latin typeface="+mn-lt"/>
                          <a:ea typeface="+mn-ea"/>
                          <a:cs typeface="Calibri"/>
                        </a:rPr>
                        <a:t>Design for Security and Privacy</a:t>
                      </a:r>
                      <a:endParaRPr lang="en-CA" sz="1200" b="1" kern="1200" spc="-3" dirty="0">
                        <a:solidFill>
                          <a:prstClr val="black"/>
                        </a:solidFill>
                        <a:latin typeface="+mn-lt"/>
                        <a:ea typeface="+mn-ea"/>
                        <a:cs typeface="Calibri"/>
                      </a:endParaRP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ts val="0"/>
                        </a:spcBef>
                        <a:spcAft>
                          <a:spcPts val="0"/>
                        </a:spcAft>
                        <a:buClrTx/>
                        <a:buSzTx/>
                        <a:buFontTx/>
                        <a:buNone/>
                        <a:tabLst/>
                        <a:defRPr/>
                      </a:pPr>
                      <a:r>
                        <a:rPr lang="en-CA" sz="1200" b="1" spc="-3" dirty="0" smtClean="0">
                          <a:solidFill>
                            <a:prstClr val="black"/>
                          </a:solidFill>
                          <a:cs typeface="Calibri"/>
                        </a:rPr>
                        <a:t>HOW will this be achieved?</a:t>
                      </a:r>
                    </a:p>
                  </a:txBody>
                  <a:tcPr>
                    <a:lnB w="12700" cap="flat" cmpd="sng" algn="ctr">
                      <a:solidFill>
                        <a:schemeClr val="bg1">
                          <a:lumMod val="85000"/>
                        </a:schemeClr>
                      </a:solidFill>
                      <a:prstDash val="solid"/>
                      <a:round/>
                      <a:headEnd type="none" w="med" len="med"/>
                      <a:tailEnd type="none" w="med" len="med"/>
                    </a:lnB>
                  </a:tcPr>
                </a:tc>
              </a:tr>
              <a:tr h="153916">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Implement security across all architectural layers </a:t>
                      </a:r>
                    </a:p>
                    <a:p>
                      <a:pPr marL="0"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198108">
                <a:tc>
                  <a:txBody>
                    <a:bodyPr/>
                    <a:lstStyle/>
                    <a:p>
                      <a:pPr marL="171450" lvl="1" indent="-171450">
                        <a:buFont typeface="Wingdings" panose="05000000000000000000" pitchFamily="2" charset="2"/>
                        <a:buChar char="q"/>
                        <a:tabLst>
                          <a:tab pos="114300" algn="l"/>
                        </a:tabLst>
                      </a:pPr>
                      <a:r>
                        <a:rPr lang="en-CA" sz="1000" kern="1200" dirty="0" smtClean="0">
                          <a:solidFill>
                            <a:schemeClr val="dk1"/>
                          </a:solidFill>
                          <a:latin typeface="+mn-lt"/>
                          <a:ea typeface="+mn-ea"/>
                          <a:cs typeface="Calibri"/>
                        </a:rPr>
                        <a:t>Categorize data properly to determine appropriate safeguards </a:t>
                      </a:r>
                    </a:p>
                    <a:p>
                      <a:pPr marL="0" lvl="1" indent="0">
                        <a:buFont typeface="Wingdings" panose="05000000000000000000" pitchFamily="2" charset="2"/>
                        <a:buNone/>
                        <a:tabLst>
                          <a:tab pos="114300" algn="l"/>
                        </a:tabLst>
                      </a:pPr>
                      <a:endParaRPr lang="en-CA" sz="1000" kern="1200" dirty="0" smtClean="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US"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676">
                <a:tc>
                  <a:txBody>
                    <a:bodyPr/>
                    <a:lstStyle/>
                    <a:p>
                      <a:pPr marL="171450" indent="-171450">
                        <a:buFont typeface="Wingdings" panose="05000000000000000000" pitchFamily="2" charset="2"/>
                        <a:buChar char="q"/>
                      </a:pPr>
                      <a:r>
                        <a:rPr lang="en-CA" sz="1000" kern="1200" dirty="0" smtClean="0">
                          <a:solidFill>
                            <a:schemeClr val="dk1"/>
                          </a:solidFill>
                          <a:latin typeface="+mn-lt"/>
                          <a:ea typeface="+mn-ea"/>
                          <a:cs typeface="Calibri"/>
                        </a:rPr>
                        <a:t>Perform a privacy impact assessment (PIA) and mitigate all privacy risks when personal information is involved</a:t>
                      </a:r>
                      <a:endParaRPr lang="en-CA" sz="1000" kern="120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r h="202676">
                <a:tc>
                  <a:txBody>
                    <a:bodyPr/>
                    <a:lstStyle/>
                    <a:p>
                      <a:pPr marL="1714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en-CA" sz="1000" kern="1200" dirty="0" smtClean="0">
                          <a:solidFill>
                            <a:schemeClr val="dk1"/>
                          </a:solidFill>
                          <a:latin typeface="+mn-lt"/>
                          <a:ea typeface="+mn-ea"/>
                          <a:cs typeface="Calibri"/>
                        </a:rPr>
                        <a:t>Balance user and business needs with proportionate security measures and adequate</a:t>
                      </a:r>
                      <a:r>
                        <a:rPr lang="en-CA" sz="1000" kern="1200" baseline="0" dirty="0" smtClean="0">
                          <a:solidFill>
                            <a:schemeClr val="dk1"/>
                          </a:solidFill>
                          <a:latin typeface="+mn-lt"/>
                          <a:ea typeface="+mn-ea"/>
                          <a:cs typeface="Calibri"/>
                        </a:rPr>
                        <a:t> privacy protections. </a:t>
                      </a:r>
                      <a:endParaRPr lang="en-US" sz="1000" dirty="0" smtClean="0"/>
                    </a:p>
                    <a:p>
                      <a:pPr marL="171450" lvl="1" indent="-171450">
                        <a:buFont typeface="Wingdings" panose="05000000000000000000" pitchFamily="2" charset="2"/>
                        <a:buChar char="q"/>
                      </a:pP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en-CA" sz="1000" spc="-41" dirty="0" smtClean="0">
                          <a:solidFill>
                            <a:prstClr val="black"/>
                          </a:solidFill>
                          <a:cs typeface="Calibri"/>
                        </a:rPr>
                        <a:t> </a:t>
                      </a:r>
                      <a:endParaRPr lang="en-CA" sz="1000" spc="-41"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r>
            </a:tbl>
          </a:graphicData>
        </a:graphic>
      </p:graphicFrame>
      <p:sp>
        <p:nvSpPr>
          <p:cNvPr id="7" name="Rectangle 6"/>
          <p:cNvSpPr/>
          <p:nvPr>
            <p:custDataLst>
              <p:tags r:id="rId1"/>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83568" y="1128167"/>
            <a:ext cx="7661713" cy="369332"/>
          </a:xfrm>
          <a:prstGeom prst="rect">
            <a:avLst/>
          </a:prstGeom>
        </p:spPr>
        <p:txBody>
          <a:bodyPr wrap="square">
            <a:spAutoFit/>
          </a:bodyPr>
          <a:lstStyle/>
          <a:p>
            <a:r>
              <a:rPr lang="en-CA" b="1" dirty="0" smtClean="0">
                <a:latin typeface="+mj-lt"/>
                <a:cs typeface="Aharoni" panose="02010803020104030203" pitchFamily="2" charset="-79"/>
              </a:rPr>
              <a:t>(Please check </a:t>
            </a:r>
            <a:r>
              <a:rPr lang="en-CA" b="1" dirty="0" smtClean="0">
                <a:latin typeface="+mj-lt"/>
                <a:cs typeface="Aharoni" panose="02010803020104030203" pitchFamily="2" charset="-79"/>
                <a:sym typeface="Wingdings 2" panose="05020102010507070707" pitchFamily="18" charset="2"/>
              </a:rPr>
              <a:t></a:t>
            </a:r>
            <a:r>
              <a:rPr lang="en-CA" b="1" dirty="0" smtClean="0">
                <a:latin typeface="+mj-lt"/>
                <a:cs typeface="Aharoni" panose="02010803020104030203" pitchFamily="2" charset="-79"/>
              </a:rPr>
              <a:t>  </a:t>
            </a:r>
            <a:r>
              <a:rPr lang="en-CA" b="1" u="sng" dirty="0" smtClean="0">
                <a:latin typeface="+mj-lt"/>
                <a:cs typeface="Aharoni" panose="02010803020104030203" pitchFamily="2" charset="-79"/>
              </a:rPr>
              <a:t>all</a:t>
            </a:r>
            <a:r>
              <a:rPr lang="en-CA" b="1" dirty="0" smtClean="0">
                <a:latin typeface="+mj-lt"/>
                <a:cs typeface="Aharoni" panose="02010803020104030203" pitchFamily="2" charset="-79"/>
              </a:rPr>
              <a:t> that apply)</a:t>
            </a:r>
            <a:endParaRPr lang="en-CA" b="1" dirty="0">
              <a:latin typeface="+mj-lt"/>
              <a:cs typeface="Aharoni" panose="02010803020104030203" pitchFamily="2" charset="-79"/>
            </a:endParaRPr>
          </a:p>
        </p:txBody>
      </p:sp>
      <p:pic>
        <p:nvPicPr>
          <p:cNvPr id="11" name="Picture 10"/>
          <p:cNvPicPr>
            <a:picLocks noChangeAspect="1"/>
          </p:cNvPicPr>
          <p:nvPr/>
        </p:nvPicPr>
        <p:blipFill>
          <a:blip r:embed="rId4"/>
          <a:stretch>
            <a:fillRect/>
          </a:stretch>
        </p:blipFill>
        <p:spPr>
          <a:xfrm>
            <a:off x="8358613" y="294432"/>
            <a:ext cx="476469" cy="581664"/>
          </a:xfrm>
          <a:prstGeom prst="rect">
            <a:avLst/>
          </a:prstGeom>
        </p:spPr>
      </p:pic>
      <p:sp>
        <p:nvSpPr>
          <p:cNvPr id="12" name="object 46"/>
          <p:cNvSpPr txBox="1">
            <a:spLocks noGrp="1"/>
          </p:cNvSpPr>
          <p:nvPr>
            <p:ph type="title"/>
          </p:nvPr>
        </p:nvSpPr>
        <p:spPr>
          <a:xfrm>
            <a:off x="551447" y="128213"/>
            <a:ext cx="6486867" cy="707886"/>
          </a:xfrm>
          <a:prstGeom prst="rect">
            <a:avLst/>
          </a:prstGeom>
        </p:spPr>
        <p:txBody>
          <a:bodyPr vert="horz" wrap="square" lIns="0" tIns="0" rIns="0" bIns="0" rtlCol="0">
            <a:spAutoFit/>
          </a:bodyPr>
          <a:lstStyle/>
          <a:p>
            <a:pPr marL="7470"/>
            <a:r>
              <a:rPr lang="en-CA" b="1" dirty="0" smtClean="0"/>
              <a:t>S</a:t>
            </a:r>
            <a:r>
              <a:rPr lang="en-CA" sz="1800" b="1" dirty="0" smtClean="0"/>
              <a:t>ECURITY</a:t>
            </a:r>
            <a:r>
              <a:rPr lang="en-CA" b="1" dirty="0" smtClean="0"/>
              <a:t> </a:t>
            </a:r>
            <a:r>
              <a:rPr lang="en-CA" sz="1800" dirty="0"/>
              <a:t>&amp;</a:t>
            </a:r>
            <a:r>
              <a:rPr lang="en-CA" b="1" dirty="0" smtClean="0"/>
              <a:t> P</a:t>
            </a:r>
            <a:r>
              <a:rPr lang="en-CA" sz="1800" b="1" dirty="0" smtClean="0"/>
              <a:t>RIVACY </a:t>
            </a:r>
            <a:r>
              <a:rPr lang="en-CA" sz="2000" b="1" dirty="0" smtClean="0"/>
              <a:t> </a:t>
            </a:r>
            <a:r>
              <a:rPr lang="en-CA" b="1" dirty="0"/>
              <a:t>Alignment</a:t>
            </a:r>
            <a:r>
              <a:rPr lang="en-CA" dirty="0"/>
              <a:t> </a:t>
            </a:r>
            <a:br>
              <a:rPr lang="en-CA" dirty="0"/>
            </a:br>
            <a:r>
              <a:rPr lang="en-CA" sz="1800" dirty="0"/>
              <a:t>GC Architectural Standards</a:t>
            </a:r>
          </a:p>
        </p:txBody>
      </p:sp>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p:txBody>
          <a:bodyPr/>
          <a:lstStyle/>
          <a:p>
            <a:fld id="{32D4B517-E49B-41B6-9DBC-23634E0F1CDC}" type="slidenum">
              <a:rPr lang="en-CA" smtClean="0"/>
              <a:pPr/>
              <a:t>26</a:t>
            </a:fld>
            <a:endParaRPr lang="en-CA" dirty="0"/>
          </a:p>
        </p:txBody>
      </p:sp>
      <p:sp>
        <p:nvSpPr>
          <p:cNvPr id="15" name="Title 3"/>
          <p:cNvSpPr txBox="1">
            <a:spLocks/>
          </p:cNvSpPr>
          <p:nvPr/>
        </p:nvSpPr>
        <p:spPr>
          <a:xfrm>
            <a:off x="467544" y="300482"/>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b="1" dirty="0" smtClean="0"/>
              <a:t>APPENDIX 3</a:t>
            </a:r>
            <a:endParaRPr lang="en-CA" b="1" dirty="0"/>
          </a:p>
        </p:txBody>
      </p:sp>
      <p:sp>
        <p:nvSpPr>
          <p:cNvPr id="22" name="TextBox 21"/>
          <p:cNvSpPr txBox="1"/>
          <p:nvPr/>
        </p:nvSpPr>
        <p:spPr>
          <a:xfrm>
            <a:off x="2447764" y="2015696"/>
            <a:ext cx="2538644" cy="369332"/>
          </a:xfrm>
          <a:prstGeom prst="rect">
            <a:avLst/>
          </a:prstGeom>
          <a:noFill/>
        </p:spPr>
        <p:txBody>
          <a:bodyPr wrap="none" rtlCol="0">
            <a:spAutoFit/>
          </a:bodyPr>
          <a:lstStyle/>
          <a:p>
            <a:r>
              <a:rPr lang="en-US" dirty="0">
                <a:solidFill>
                  <a:prstClr val="black">
                    <a:lumMod val="65000"/>
                    <a:lumOff val="35000"/>
                  </a:prstClr>
                </a:solidFill>
                <a:cs typeface="Arial" pitchFamily="34" charset="0"/>
              </a:rPr>
              <a:t>Exemption Request Form</a:t>
            </a:r>
          </a:p>
        </p:txBody>
      </p:sp>
      <p:pic>
        <p:nvPicPr>
          <p:cNvPr id="6" name="Picture 8"/>
          <p:cNvPicPr>
            <a:picLocks noChangeAspect="1" noChangeArrowheads="1"/>
          </p:cNvPicPr>
          <p:nvPr>
            <p:custDataLst>
              <p:tags r:id="rId1"/>
            </p:custDataLst>
          </p:nvPr>
        </p:nvPicPr>
        <p:blipFill>
          <a:blip r:embed="rId3" cstate="print">
            <a:extLst>
              <a:ext uri="{28A0092B-C50C-407E-A947-70E740481C1C}">
                <a14:useLocalDpi xmlns:a14="http://schemas.microsoft.com/office/drawing/2010/main" val="0"/>
              </a:ext>
            </a:extLst>
          </a:blip>
          <a:srcRect/>
          <a:stretch>
            <a:fillRect/>
          </a:stretch>
        </p:blipFill>
        <p:spPr bwMode="auto">
          <a:xfrm>
            <a:off x="1943708" y="2017482"/>
            <a:ext cx="365760" cy="365760"/>
          </a:xfrm>
          <a:prstGeom prst="rect">
            <a:avLst/>
          </a:prstGeom>
          <a:solidFill>
            <a:srgbClr val="005172"/>
          </a:solidFill>
          <a:ln>
            <a:noFill/>
          </a:ln>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6411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27</a:t>
            </a:fld>
            <a:endParaRPr lang="en-CA"/>
          </a:p>
        </p:txBody>
      </p:sp>
      <p:sp>
        <p:nvSpPr>
          <p:cNvPr id="7" name="TextBox 6"/>
          <p:cNvSpPr txBox="1"/>
          <p:nvPr/>
        </p:nvSpPr>
        <p:spPr>
          <a:xfrm>
            <a:off x="503548" y="1130318"/>
            <a:ext cx="8460940" cy="2462213"/>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Tell us what this exemption request for ( e.g., target reference architecture, standard, etc.).</a:t>
            </a:r>
          </a:p>
          <a:p>
            <a:pPr marL="285750" indent="-285750">
              <a:buFont typeface="Wingdings" panose="05000000000000000000" pitchFamily="2" charset="2"/>
              <a:buChar char="§"/>
            </a:pPr>
            <a:endParaRPr lang="en-US" sz="1400" i="1" dirty="0" smtClean="0">
              <a:solidFill>
                <a:schemeClr val="tx2"/>
              </a:solidFill>
            </a:endParaRPr>
          </a:p>
          <a:p>
            <a:pPr marL="285750" indent="-285750">
              <a:buFont typeface="Wingdings" panose="05000000000000000000" pitchFamily="2" charset="2"/>
              <a:buChar char="§"/>
            </a:pPr>
            <a:r>
              <a:rPr lang="en-CA" sz="1400" i="1" dirty="0">
                <a:solidFill>
                  <a:schemeClr val="tx2"/>
                </a:solidFill>
              </a:rPr>
              <a:t>Describe </a:t>
            </a:r>
            <a:r>
              <a:rPr lang="en-CA" sz="1400" i="1" dirty="0" smtClean="0">
                <a:solidFill>
                  <a:schemeClr val="tx2"/>
                </a:solidFill>
              </a:rPr>
              <a:t>which target reference architecture or standard for which an exemption / exception request is being sought, and why exemption is required. Explain why these guidance not applicable to your department.</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smtClean="0">
                <a:solidFill>
                  <a:schemeClr val="tx2"/>
                </a:solidFill>
              </a:rPr>
              <a:t>Please explain how your Project/Solution or Effort proposal used to uniquely support your Departmental Mandate? </a:t>
            </a:r>
          </a:p>
          <a:p>
            <a:pPr marL="285750" indent="-285750">
              <a:buFont typeface="Wingdings" panose="05000000000000000000" pitchFamily="2" charset="2"/>
              <a:buChar char="§"/>
            </a:pPr>
            <a:endParaRPr lang="en-CA" sz="1400" i="1" dirty="0">
              <a:solidFill>
                <a:schemeClr val="tx2"/>
              </a:solidFill>
            </a:endParaRPr>
          </a:p>
          <a:p>
            <a:pPr marL="355600" indent="-355600"/>
            <a:r>
              <a:rPr lang="en-CA" sz="1400" i="1" dirty="0" smtClean="0">
                <a:solidFill>
                  <a:schemeClr val="tx2"/>
                </a:solidFill>
              </a:rPr>
              <a:t>Note</a:t>
            </a:r>
            <a:r>
              <a:rPr lang="en-CA" sz="1400" i="1" dirty="0">
                <a:solidFill>
                  <a:schemeClr val="tx2"/>
                </a:solidFill>
              </a:rPr>
              <a:t>: You may  insert more pages if required. Please remove these </a:t>
            </a:r>
            <a:r>
              <a:rPr lang="en-CA" sz="1400" i="1" dirty="0" smtClean="0">
                <a:solidFill>
                  <a:schemeClr val="tx2"/>
                </a:solidFill>
              </a:rPr>
              <a:t>guidance words </a:t>
            </a:r>
            <a:r>
              <a:rPr lang="en-CA" sz="1400" i="1" dirty="0">
                <a:solidFill>
                  <a:schemeClr val="tx2"/>
                </a:solidFill>
              </a:rPr>
              <a:t>once you complete this page.</a:t>
            </a:r>
          </a:p>
          <a:p>
            <a:pPr marL="355600" indent="-355600"/>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8" name="Title 5"/>
          <p:cNvSpPr>
            <a:spLocks noGrp="1"/>
          </p:cNvSpPr>
          <p:nvPr>
            <p:ph type="title"/>
          </p:nvPr>
        </p:nvSpPr>
        <p:spPr>
          <a:xfrm>
            <a:off x="431540" y="138062"/>
            <a:ext cx="5432982" cy="878670"/>
          </a:xfrm>
        </p:spPr>
        <p:txBody>
          <a:bodyPr/>
          <a:lstStyle/>
          <a:p>
            <a:r>
              <a:rPr lang="en-CA" dirty="0" smtClean="0"/>
              <a:t>Exemption Request</a:t>
            </a:r>
            <a:endParaRPr lang="en-CA" dirty="0"/>
          </a:p>
        </p:txBody>
      </p:sp>
      <p:sp>
        <p:nvSpPr>
          <p:cNvPr id="9" name="Rectangle 8"/>
          <p:cNvSpPr/>
          <p:nvPr/>
        </p:nvSpPr>
        <p:spPr>
          <a:xfrm>
            <a:off x="251520" y="1016732"/>
            <a:ext cx="8712968" cy="2861891"/>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Rectangle 13"/>
          <p:cNvSpPr/>
          <p:nvPr/>
        </p:nvSpPr>
        <p:spPr>
          <a:xfrm>
            <a:off x="256455" y="4801953"/>
            <a:ext cx="8712968" cy="1706945"/>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5" name="TextBox 14"/>
          <p:cNvSpPr txBox="1"/>
          <p:nvPr/>
        </p:nvSpPr>
        <p:spPr>
          <a:xfrm>
            <a:off x="251520" y="4954626"/>
            <a:ext cx="8460940" cy="523220"/>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Describe the risk and why the GC EARB should support the exemption request</a:t>
            </a:r>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13" name="Rectangle 12"/>
          <p:cNvSpPr/>
          <p:nvPr/>
        </p:nvSpPr>
        <p:spPr>
          <a:xfrm>
            <a:off x="215516" y="4356285"/>
            <a:ext cx="5724636" cy="369332"/>
          </a:xfrm>
          <a:prstGeom prst="rect">
            <a:avLst/>
          </a:prstGeom>
        </p:spPr>
        <p:txBody>
          <a:bodyPr wrap="square">
            <a:spAutoFit/>
          </a:bodyPr>
          <a:lstStyle/>
          <a:p>
            <a:r>
              <a:rPr lang="en-CA" b="1" dirty="0" smtClean="0">
                <a:latin typeface="+mj-lt"/>
                <a:cs typeface="Aharoni" panose="02010803020104030203" pitchFamily="2" charset="-79"/>
              </a:rPr>
              <a:t>Risk to project if exemption is not endorsed?  </a:t>
            </a:r>
            <a:endParaRPr lang="en-US" b="1" dirty="0">
              <a:latin typeface="+mj-lt"/>
            </a:endParaRPr>
          </a:p>
        </p:txBody>
      </p:sp>
    </p:spTree>
    <p:extLst>
      <p:ext uri="{BB962C8B-B14F-4D97-AF65-F5344CB8AC3E}">
        <p14:creationId xmlns:p14="http://schemas.microsoft.com/office/powerpoint/2010/main" val="6720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2D4B517-E49B-41B6-9DBC-23634E0F1CDC}" type="slidenum">
              <a:rPr lang="en-CA" smtClean="0"/>
              <a:pPr/>
              <a:t>3</a:t>
            </a:fld>
            <a:endParaRPr lang="en-CA"/>
          </a:p>
        </p:txBody>
      </p:sp>
      <p:sp>
        <p:nvSpPr>
          <p:cNvPr id="6" name="Title 5"/>
          <p:cNvSpPr>
            <a:spLocks noGrp="1"/>
          </p:cNvSpPr>
          <p:nvPr>
            <p:ph type="title"/>
          </p:nvPr>
        </p:nvSpPr>
        <p:spPr>
          <a:xfrm>
            <a:off x="395536" y="243356"/>
            <a:ext cx="5432982" cy="482626"/>
          </a:xfrm>
        </p:spPr>
        <p:txBody>
          <a:bodyPr/>
          <a:lstStyle/>
          <a:p>
            <a:r>
              <a:rPr lang="en-CA" dirty="0" smtClean="0"/>
              <a:t>When to come to GC EARB?</a:t>
            </a:r>
            <a:endParaRPr lang="en-CA" dirty="0"/>
          </a:p>
        </p:txBody>
      </p:sp>
      <p:sp>
        <p:nvSpPr>
          <p:cNvPr id="4" name="Rectangle 3"/>
          <p:cNvSpPr/>
          <p:nvPr/>
        </p:nvSpPr>
        <p:spPr>
          <a:xfrm>
            <a:off x="437605" y="1371531"/>
            <a:ext cx="8539108" cy="2585323"/>
          </a:xfrm>
          <a:prstGeom prst="rect">
            <a:avLst/>
          </a:prstGeom>
        </p:spPr>
        <p:txBody>
          <a:bodyPr wrap="square">
            <a:spAutoFit/>
          </a:bodyPr>
          <a:lstStyle/>
          <a:p>
            <a:pPr>
              <a:buSzPts val="1000"/>
              <a:tabLst>
                <a:tab pos="914400" algn="l"/>
              </a:tabLst>
            </a:pPr>
            <a:r>
              <a:rPr lang="en-CA" sz="1200" dirty="0">
                <a:solidFill>
                  <a:schemeClr val="tx2"/>
                </a:solidFill>
              </a:rPr>
              <a:t>Proposals concerned with the design, development, installation and implementation of digital services or solutions, information systems and applications (“digital initiatives”) </a:t>
            </a:r>
            <a:r>
              <a:rPr lang="en-CA" sz="1200" dirty="0" smtClean="0">
                <a:solidFill>
                  <a:schemeClr val="tx2"/>
                </a:solidFill>
              </a:rPr>
              <a:t>where </a:t>
            </a:r>
            <a:r>
              <a:rPr lang="en-CA" sz="1200" dirty="0">
                <a:solidFill>
                  <a:schemeClr val="tx2"/>
                </a:solidFill>
              </a:rPr>
              <a:t>the department is willing to invest a minimum </a:t>
            </a:r>
            <a:r>
              <a:rPr lang="en-CA" sz="1200" dirty="0" smtClean="0">
                <a:solidFill>
                  <a:schemeClr val="tx2"/>
                </a:solidFill>
              </a:rPr>
              <a:t>of the following amounts in order to address the problem or take advantage of the opportunity:</a:t>
            </a:r>
          </a:p>
          <a:p>
            <a:pPr>
              <a:buSzPts val="1000"/>
              <a:tabLst>
                <a:tab pos="914400" algn="l"/>
              </a:tabLst>
            </a:pPr>
            <a:endParaRPr lang="en-CA" sz="1200" dirty="0">
              <a:solidFill>
                <a:schemeClr val="tx2"/>
              </a:solidFill>
            </a:endParaRPr>
          </a:p>
          <a:p>
            <a:pPr>
              <a:buSzPts val="1000"/>
              <a:tabLst>
                <a:tab pos="914400" algn="l"/>
              </a:tabLst>
            </a:pPr>
            <a:endParaRPr lang="en-CA" sz="1200" dirty="0" smtClean="0">
              <a:solidFill>
                <a:schemeClr val="tx2"/>
              </a:solidFill>
            </a:endParaRPr>
          </a:p>
          <a:p>
            <a:pPr>
              <a:spcBef>
                <a:spcPts val="400"/>
              </a:spcBef>
              <a:spcAft>
                <a:spcPts val="400"/>
              </a:spcAft>
              <a:buSzPts val="1000"/>
              <a:tabLst>
                <a:tab pos="914400" algn="l"/>
              </a:tabLst>
            </a:pPr>
            <a:endParaRPr lang="en-CA" sz="1200" dirty="0" smtClean="0">
              <a:solidFill>
                <a:schemeClr val="tx2"/>
              </a:solidFill>
            </a:endParaRPr>
          </a:p>
          <a:p>
            <a:pPr>
              <a:spcBef>
                <a:spcPts val="400"/>
              </a:spcBef>
              <a:spcAft>
                <a:spcPts val="400"/>
              </a:spcAft>
              <a:buSzPts val="1000"/>
              <a:tabLst>
                <a:tab pos="914400" algn="l"/>
              </a:tabLst>
            </a:pPr>
            <a:r>
              <a:rPr lang="en-CA" sz="1200" dirty="0" smtClean="0">
                <a:solidFill>
                  <a:schemeClr val="tx2"/>
                </a:solidFill>
              </a:rPr>
              <a:t>That </a:t>
            </a:r>
            <a:r>
              <a:rPr lang="en-CA" sz="1200" dirty="0">
                <a:solidFill>
                  <a:schemeClr val="tx2"/>
                </a:solidFill>
              </a:rPr>
              <a:t>involve emerging </a:t>
            </a:r>
            <a:r>
              <a:rPr lang="en-CA" sz="1200" dirty="0" smtClean="0">
                <a:solidFill>
                  <a:schemeClr val="tx2"/>
                </a:solidFill>
              </a:rPr>
              <a:t>technologies;</a:t>
            </a:r>
          </a:p>
          <a:p>
            <a:pPr>
              <a:spcBef>
                <a:spcPts val="400"/>
              </a:spcBef>
              <a:spcAft>
                <a:spcPts val="400"/>
              </a:spcAft>
              <a:buSzPts val="1000"/>
              <a:tabLst>
                <a:tab pos="914400" algn="l"/>
              </a:tabLst>
            </a:pPr>
            <a:r>
              <a:rPr lang="en-CA" sz="1200" dirty="0">
                <a:solidFill>
                  <a:schemeClr val="tx2"/>
                </a:solidFill>
              </a:rPr>
              <a:t>That require an exception to any applicable </a:t>
            </a:r>
            <a:r>
              <a:rPr lang="en-CA" sz="1200" dirty="0" smtClean="0">
                <a:solidFill>
                  <a:schemeClr val="tx2"/>
                </a:solidFill>
              </a:rPr>
              <a:t>Directive or Standard under </a:t>
            </a:r>
            <a:r>
              <a:rPr lang="en-CA" sz="1200" dirty="0">
                <a:solidFill>
                  <a:schemeClr val="tx2"/>
                </a:solidFill>
              </a:rPr>
              <a:t>the Policy on the Management of Information </a:t>
            </a:r>
            <a:r>
              <a:rPr lang="en-CA" sz="1200" dirty="0" smtClean="0">
                <a:solidFill>
                  <a:schemeClr val="tx2"/>
                </a:solidFill>
              </a:rPr>
              <a:t>Technology;</a:t>
            </a:r>
          </a:p>
          <a:p>
            <a:pPr>
              <a:spcBef>
                <a:spcPts val="400"/>
              </a:spcBef>
              <a:spcAft>
                <a:spcPts val="400"/>
              </a:spcAft>
              <a:buSzPts val="1000"/>
              <a:tabLst>
                <a:tab pos="914400" algn="l"/>
              </a:tabLst>
            </a:pPr>
            <a:r>
              <a:rPr lang="en-CA" sz="1200" dirty="0">
                <a:solidFill>
                  <a:schemeClr val="tx2"/>
                </a:solidFill>
              </a:rPr>
              <a:t>That are categorized </a:t>
            </a:r>
            <a:r>
              <a:rPr lang="en-CA" sz="1200" dirty="0" smtClean="0">
                <a:solidFill>
                  <a:schemeClr val="tx2"/>
                </a:solidFill>
              </a:rPr>
              <a:t>at </a:t>
            </a:r>
            <a:r>
              <a:rPr lang="en-CA" sz="1200" dirty="0">
                <a:solidFill>
                  <a:schemeClr val="tx2"/>
                </a:solidFill>
              </a:rPr>
              <a:t>the protected B level or below‎ using a deployment model other than public cloud for application hosting (including infrastructure), application deployment, or application </a:t>
            </a:r>
            <a:r>
              <a:rPr lang="en-CA" sz="1200" dirty="0" smtClean="0">
                <a:solidFill>
                  <a:schemeClr val="tx2"/>
                </a:solidFill>
              </a:rPr>
              <a:t>development; </a:t>
            </a:r>
            <a:r>
              <a:rPr lang="en-CA" sz="1200" dirty="0">
                <a:solidFill>
                  <a:schemeClr val="tx2"/>
                </a:solidFill>
              </a:rPr>
              <a:t>or </a:t>
            </a:r>
          </a:p>
          <a:p>
            <a:pPr>
              <a:spcBef>
                <a:spcPts val="400"/>
              </a:spcBef>
              <a:spcAft>
                <a:spcPts val="400"/>
              </a:spcAft>
              <a:buSzPts val="1000"/>
              <a:tabLst>
                <a:tab pos="914400" algn="l"/>
              </a:tabLst>
            </a:pPr>
            <a:r>
              <a:rPr lang="en-CA" sz="1200" dirty="0" smtClean="0">
                <a:solidFill>
                  <a:schemeClr val="tx2"/>
                </a:solidFill>
              </a:rPr>
              <a:t>As </a:t>
            </a:r>
            <a:r>
              <a:rPr lang="en-CA" sz="1200" dirty="0">
                <a:solidFill>
                  <a:schemeClr val="tx2"/>
                </a:solidFill>
              </a:rPr>
              <a:t>directed by the Chief Information Officer of Canada</a:t>
            </a:r>
            <a:r>
              <a:rPr lang="en-CA" sz="1200" dirty="0" smtClean="0">
                <a:solidFill>
                  <a:schemeClr val="tx2"/>
                </a:solidFill>
              </a:rPr>
              <a:t>.</a:t>
            </a:r>
            <a:endParaRPr lang="en-US" sz="1200" dirty="0">
              <a:solidFill>
                <a:schemeClr val="tx2"/>
              </a:solidFill>
            </a:endParaRPr>
          </a:p>
        </p:txBody>
      </p:sp>
      <p:sp>
        <p:nvSpPr>
          <p:cNvPr id="5" name="Rectangle 4"/>
          <p:cNvSpPr/>
          <p:nvPr/>
        </p:nvSpPr>
        <p:spPr>
          <a:xfrm>
            <a:off x="323528" y="901726"/>
            <a:ext cx="1798506" cy="369332"/>
          </a:xfrm>
          <a:prstGeom prst="rect">
            <a:avLst/>
          </a:prstGeom>
        </p:spPr>
        <p:txBody>
          <a:bodyPr wrap="none">
            <a:spAutoFit/>
          </a:bodyPr>
          <a:lstStyle/>
          <a:p>
            <a:r>
              <a:rPr lang="en-US" b="1" dirty="0">
                <a:latin typeface="Calibri" panose="020F0502020204030204" pitchFamily="34" charset="0"/>
                <a:ea typeface="Calibri" panose="020F0502020204030204" pitchFamily="34" charset="0"/>
              </a:rPr>
              <a:t>Engaging </a:t>
            </a:r>
            <a:r>
              <a:rPr lang="en-US" b="1" dirty="0" smtClean="0">
                <a:latin typeface="Calibri" panose="020F0502020204030204" pitchFamily="34" charset="0"/>
                <a:ea typeface="Calibri" panose="020F0502020204030204" pitchFamily="34" charset="0"/>
              </a:rPr>
              <a:t>EARB… </a:t>
            </a:r>
            <a:endParaRPr lang="en-US" b="1" dirty="0"/>
          </a:p>
        </p:txBody>
      </p:sp>
      <p:sp>
        <p:nvSpPr>
          <p:cNvPr id="17" name="Flowchart: Merge 16"/>
          <p:cNvSpPr/>
          <p:nvPr/>
        </p:nvSpPr>
        <p:spPr>
          <a:xfrm rot="16200000">
            <a:off x="268784" y="146217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6" name="Flowchart: Merge 15"/>
          <p:cNvSpPr/>
          <p:nvPr/>
        </p:nvSpPr>
        <p:spPr>
          <a:xfrm rot="16200000">
            <a:off x="268784" y="3297184"/>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0" name="Freeform 19"/>
          <p:cNvSpPr>
            <a:spLocks noEditPoints="1"/>
          </p:cNvSpPr>
          <p:nvPr/>
        </p:nvSpPr>
        <p:spPr bwMode="auto">
          <a:xfrm>
            <a:off x="7006147" y="321964"/>
            <a:ext cx="1969864" cy="404018"/>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CA" sz="1600" dirty="0">
                <a:latin typeface="Aharoni" panose="02010803020104030203" pitchFamily="2" charset="-79"/>
                <a:cs typeface="Aharoni" panose="02010803020104030203" pitchFamily="2" charset="-79"/>
              </a:rPr>
              <a:t>“The Criteria”</a:t>
            </a:r>
          </a:p>
        </p:txBody>
      </p:sp>
      <p:sp>
        <p:nvSpPr>
          <p:cNvPr id="9" name="Flowchart: Merge 8"/>
          <p:cNvSpPr/>
          <p:nvPr/>
        </p:nvSpPr>
        <p:spPr>
          <a:xfrm rot="16200000">
            <a:off x="268784" y="2720964"/>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0" name="Flowchart: Merge 9"/>
          <p:cNvSpPr/>
          <p:nvPr/>
        </p:nvSpPr>
        <p:spPr>
          <a:xfrm rot="16200000">
            <a:off x="268784" y="375586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3" name="Rectangle 2"/>
          <p:cNvSpPr/>
          <p:nvPr/>
        </p:nvSpPr>
        <p:spPr>
          <a:xfrm>
            <a:off x="275638" y="4778795"/>
            <a:ext cx="2743200" cy="1600438"/>
          </a:xfrm>
          <a:prstGeom prst="rect">
            <a:avLst/>
          </a:prstGeom>
          <a:ln>
            <a:solidFill>
              <a:schemeClr val="tx2"/>
            </a:solidFill>
            <a:prstDash val="sysDash"/>
          </a:ln>
        </p:spPr>
        <p:txBody>
          <a:bodyPr wrap="square">
            <a:spAutoFit/>
          </a:bodyPr>
          <a:lstStyle/>
          <a:p>
            <a:pPr marL="266700" indent="-266700">
              <a:buSzPts val="1000"/>
              <a:tabLst>
                <a:tab pos="266700" algn="l"/>
              </a:tabLst>
            </a:pPr>
            <a:r>
              <a:rPr lang="en-CA" sz="1400" dirty="0" smtClean="0">
                <a:solidFill>
                  <a:schemeClr val="tx2"/>
                </a:solidFill>
                <a:sym typeface="Wingdings" panose="05000000000000000000" pitchFamily="2" charset="2"/>
              </a:rPr>
              <a:t>	</a:t>
            </a:r>
            <a:r>
              <a:rPr lang="en-CA" sz="1200" dirty="0" smtClean="0">
                <a:solidFill>
                  <a:schemeClr val="tx2"/>
                </a:solidFill>
              </a:rPr>
              <a:t>Please </a:t>
            </a:r>
            <a:r>
              <a:rPr lang="en-CA" sz="1200" dirty="0">
                <a:solidFill>
                  <a:schemeClr val="tx2"/>
                </a:solidFill>
              </a:rPr>
              <a:t>ensure that all proposals submitted for review by the Government of Canada Enterprise Architecture Review Board </a:t>
            </a:r>
            <a:r>
              <a:rPr lang="en-CA" sz="1200" dirty="0" smtClean="0">
                <a:solidFill>
                  <a:schemeClr val="tx2"/>
                </a:solidFill>
              </a:rPr>
              <a:t>have </a:t>
            </a:r>
            <a:r>
              <a:rPr lang="en-CA" sz="1200" b="1" dirty="0" smtClean="0">
                <a:solidFill>
                  <a:schemeClr val="tx2"/>
                </a:solidFill>
              </a:rPr>
              <a:t>first been assessed </a:t>
            </a:r>
            <a:r>
              <a:rPr lang="en-CA" sz="1200" dirty="0" smtClean="0">
                <a:solidFill>
                  <a:schemeClr val="tx2"/>
                </a:solidFill>
              </a:rPr>
              <a:t>by </a:t>
            </a:r>
            <a:r>
              <a:rPr lang="en-CA" sz="1200" dirty="0">
                <a:solidFill>
                  <a:schemeClr val="tx2"/>
                </a:solidFill>
              </a:rPr>
              <a:t>the departmental </a:t>
            </a:r>
            <a:r>
              <a:rPr lang="en-CA" sz="1200" dirty="0" smtClean="0">
                <a:solidFill>
                  <a:schemeClr val="tx2"/>
                </a:solidFill>
              </a:rPr>
              <a:t>architecture </a:t>
            </a:r>
            <a:r>
              <a:rPr lang="en-CA" sz="1200" dirty="0">
                <a:solidFill>
                  <a:schemeClr val="tx2"/>
                </a:solidFill>
              </a:rPr>
              <a:t>review board where one has been established</a:t>
            </a:r>
            <a:r>
              <a:rPr lang="en-CA" sz="1200" dirty="0" smtClean="0">
                <a:solidFill>
                  <a:schemeClr val="tx2"/>
                </a:solidFill>
              </a:rPr>
              <a:t>.</a:t>
            </a:r>
          </a:p>
          <a:p>
            <a:pPr>
              <a:buSzPts val="1000"/>
              <a:tabLst>
                <a:tab pos="228600" algn="l"/>
              </a:tabLst>
            </a:pPr>
            <a:endParaRPr lang="en-US" sz="1200" dirty="0">
              <a:solidFill>
                <a:schemeClr val="tx2"/>
              </a:solidFill>
            </a:endParaRPr>
          </a:p>
        </p:txBody>
      </p:sp>
      <p:sp>
        <p:nvSpPr>
          <p:cNvPr id="7" name="Rectangle 6"/>
          <p:cNvSpPr/>
          <p:nvPr/>
        </p:nvSpPr>
        <p:spPr>
          <a:xfrm>
            <a:off x="3191928" y="4778795"/>
            <a:ext cx="2743200" cy="1600438"/>
          </a:xfrm>
          <a:prstGeom prst="rect">
            <a:avLst/>
          </a:prstGeom>
          <a:ln>
            <a:solidFill>
              <a:schemeClr val="tx2"/>
            </a:solidFill>
            <a:prstDash val="sysDash"/>
          </a:ln>
        </p:spPr>
        <p:txBody>
          <a:bodyPr wrap="square">
            <a:spAutoFit/>
          </a:bodyPr>
          <a:lstStyle/>
          <a:p>
            <a:pPr marL="228600" indent="-228600">
              <a:buSzPts val="1000"/>
              <a:tabLst>
                <a:tab pos="1371600" algn="l"/>
              </a:tabLst>
            </a:pPr>
            <a:r>
              <a:rPr lang="en-CA" sz="1400" dirty="0" smtClean="0">
                <a:solidFill>
                  <a:schemeClr val="tx2"/>
                </a:solidFill>
                <a:sym typeface="Wingdings 2" panose="05020102010507070707" pitchFamily="18" charset="2"/>
              </a:rPr>
              <a:t>	</a:t>
            </a:r>
            <a:r>
              <a:rPr lang="en-CA" sz="1200" dirty="0" smtClean="0">
                <a:solidFill>
                  <a:schemeClr val="tx2"/>
                </a:solidFill>
              </a:rPr>
              <a:t>Ensure </a:t>
            </a:r>
            <a:r>
              <a:rPr lang="en-CA" sz="1200" dirty="0">
                <a:solidFill>
                  <a:schemeClr val="tx2"/>
                </a:solidFill>
              </a:rPr>
              <a:t>that proposals are submitted to the Government of Canada Enterprise Architecture Review Board following review of </a:t>
            </a:r>
            <a:r>
              <a:rPr lang="en-CA" sz="1200" b="1" dirty="0">
                <a:solidFill>
                  <a:schemeClr val="tx2"/>
                </a:solidFill>
              </a:rPr>
              <a:t>concept </a:t>
            </a:r>
            <a:r>
              <a:rPr lang="en-CA" sz="1200" b="1" dirty="0" smtClean="0">
                <a:solidFill>
                  <a:schemeClr val="tx2"/>
                </a:solidFill>
              </a:rPr>
              <a:t>cases</a:t>
            </a:r>
            <a:r>
              <a:rPr lang="en-CA" sz="1200" b="1" baseline="30000" dirty="0" smtClean="0">
                <a:solidFill>
                  <a:schemeClr val="tx2"/>
                </a:solidFill>
              </a:rPr>
              <a:t>1</a:t>
            </a:r>
            <a:r>
              <a:rPr lang="en-CA" sz="1200" b="1" dirty="0" smtClean="0">
                <a:solidFill>
                  <a:schemeClr val="tx2"/>
                </a:solidFill>
              </a:rPr>
              <a:t> </a:t>
            </a:r>
            <a:r>
              <a:rPr lang="en-CA" sz="1200" dirty="0">
                <a:solidFill>
                  <a:schemeClr val="tx2"/>
                </a:solidFill>
              </a:rPr>
              <a:t>for digital projects </a:t>
            </a:r>
            <a:r>
              <a:rPr lang="en-CA" sz="1200" dirty="0" smtClean="0">
                <a:solidFill>
                  <a:schemeClr val="tx2"/>
                </a:solidFill>
              </a:rPr>
              <a:t>and</a:t>
            </a:r>
            <a:r>
              <a:rPr lang="en-CA" sz="1200" b="1" dirty="0" smtClean="0">
                <a:solidFill>
                  <a:schemeClr val="tx2"/>
                </a:solidFill>
              </a:rPr>
              <a:t> </a:t>
            </a:r>
            <a:r>
              <a:rPr lang="en-CA" sz="1200" b="1" dirty="0">
                <a:solidFill>
                  <a:schemeClr val="tx2"/>
                </a:solidFill>
              </a:rPr>
              <a:t>before </a:t>
            </a:r>
            <a:r>
              <a:rPr lang="en-CA" sz="1200" dirty="0">
                <a:solidFill>
                  <a:schemeClr val="tx2"/>
                </a:solidFill>
              </a:rPr>
              <a:t>the development of a Treasury Board Submission or Departmental Business </a:t>
            </a:r>
            <a:r>
              <a:rPr lang="en-CA" sz="1200" dirty="0" smtClean="0">
                <a:solidFill>
                  <a:schemeClr val="tx2"/>
                </a:solidFill>
              </a:rPr>
              <a:t>Case.</a:t>
            </a:r>
            <a:endParaRPr lang="en-US" sz="1200" dirty="0">
              <a:solidFill>
                <a:schemeClr val="tx2"/>
              </a:solidFill>
            </a:endParaRPr>
          </a:p>
        </p:txBody>
      </p:sp>
      <p:sp>
        <p:nvSpPr>
          <p:cNvPr id="8" name="Rectangle 7"/>
          <p:cNvSpPr/>
          <p:nvPr/>
        </p:nvSpPr>
        <p:spPr>
          <a:xfrm>
            <a:off x="6108252" y="4797605"/>
            <a:ext cx="2743200" cy="1600438"/>
          </a:xfrm>
          <a:prstGeom prst="rect">
            <a:avLst/>
          </a:prstGeom>
          <a:ln>
            <a:solidFill>
              <a:schemeClr val="tx2"/>
            </a:solidFill>
            <a:prstDash val="sysDash"/>
          </a:ln>
        </p:spPr>
        <p:txBody>
          <a:bodyPr wrap="square">
            <a:spAutoFit/>
          </a:bodyPr>
          <a:lstStyle/>
          <a:p>
            <a:pPr marL="215900" indent="-215900">
              <a:buSzPts val="1000"/>
            </a:pPr>
            <a:r>
              <a:rPr lang="en-CA" sz="1400" dirty="0" smtClean="0">
                <a:solidFill>
                  <a:schemeClr val="tx2"/>
                </a:solidFill>
                <a:sym typeface="Wingdings" panose="05000000000000000000" pitchFamily="2" charset="2"/>
              </a:rPr>
              <a:t>	</a:t>
            </a:r>
            <a:r>
              <a:rPr lang="en-CA" sz="1200" dirty="0" smtClean="0">
                <a:solidFill>
                  <a:schemeClr val="tx2"/>
                </a:solidFill>
              </a:rPr>
              <a:t>Ensure all </a:t>
            </a:r>
            <a:r>
              <a:rPr lang="en-CA" sz="1200" dirty="0">
                <a:solidFill>
                  <a:schemeClr val="tx2"/>
                </a:solidFill>
              </a:rPr>
              <a:t>departmental initiatives are assessed against and </a:t>
            </a:r>
            <a:r>
              <a:rPr lang="en-CA" sz="1200" b="1" dirty="0">
                <a:solidFill>
                  <a:schemeClr val="tx2"/>
                </a:solidFill>
              </a:rPr>
              <a:t>meet the requirements </a:t>
            </a:r>
            <a:r>
              <a:rPr lang="en-CA" sz="1200" dirty="0">
                <a:solidFill>
                  <a:schemeClr val="tx2"/>
                </a:solidFill>
              </a:rPr>
              <a:t>of Appendix C: Mandatory Procedures for Enterprise Architecture Assessment and Appendix D: Mandatory Procedures for Application Programming Interfaces</a:t>
            </a:r>
            <a:r>
              <a:rPr lang="en-CA" sz="1200" dirty="0" smtClean="0">
                <a:solidFill>
                  <a:schemeClr val="tx2"/>
                </a:solidFill>
              </a:rPr>
              <a:t>.</a:t>
            </a:r>
            <a:endParaRPr lang="en-CA" sz="1200" dirty="0">
              <a:solidFill>
                <a:schemeClr val="tx2"/>
              </a:solidFill>
            </a:endParaRPr>
          </a:p>
        </p:txBody>
      </p:sp>
      <p:sp>
        <p:nvSpPr>
          <p:cNvPr id="11" name="Rectangle 10"/>
          <p:cNvSpPr/>
          <p:nvPr/>
        </p:nvSpPr>
        <p:spPr>
          <a:xfrm>
            <a:off x="166776" y="4480226"/>
            <a:ext cx="761299" cy="369332"/>
          </a:xfrm>
          <a:prstGeom prst="rect">
            <a:avLst/>
          </a:prstGeom>
        </p:spPr>
        <p:txBody>
          <a:bodyPr wrap="none">
            <a:spAutoFit/>
          </a:bodyPr>
          <a:lstStyle/>
          <a:p>
            <a:r>
              <a:rPr lang="en-CA" dirty="0">
                <a:solidFill>
                  <a:schemeClr val="tx2"/>
                </a:solidFill>
                <a:latin typeface="Aharoni" panose="02010803020104030203" pitchFamily="2" charset="-79"/>
                <a:cs typeface="Aharoni" panose="02010803020104030203" pitchFamily="2" charset="-79"/>
              </a:rPr>
              <a:t>NOTE: </a:t>
            </a:r>
            <a:endParaRPr lang="en-US" dirty="0"/>
          </a:p>
        </p:txBody>
      </p:sp>
      <p:grpSp>
        <p:nvGrpSpPr>
          <p:cNvPr id="15" name="Group 14"/>
          <p:cNvGrpSpPr/>
          <p:nvPr/>
        </p:nvGrpSpPr>
        <p:grpSpPr>
          <a:xfrm>
            <a:off x="-1764704" y="108640"/>
            <a:ext cx="1660820" cy="1157328"/>
            <a:chOff x="9347725" y="574305"/>
            <a:chExt cx="1861803" cy="2139966"/>
          </a:xfrm>
        </p:grpSpPr>
        <p:grpSp>
          <p:nvGrpSpPr>
            <p:cNvPr id="18" name="Group 17"/>
            <p:cNvGrpSpPr/>
            <p:nvPr/>
          </p:nvGrpSpPr>
          <p:grpSpPr>
            <a:xfrm>
              <a:off x="9347725" y="709978"/>
              <a:ext cx="1861803" cy="2004293"/>
              <a:chOff x="3360738" y="1493838"/>
              <a:chExt cx="2544762" cy="2739520"/>
            </a:xfrm>
          </p:grpSpPr>
          <p:pic>
            <p:nvPicPr>
              <p:cNvPr id="21"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Freeform 21"/>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400" dirty="0" smtClean="0">
                    <a:solidFill>
                      <a:schemeClr val="bg2">
                        <a:lumMod val="50000"/>
                      </a:schemeClr>
                    </a:solidFill>
                    <a:latin typeface="Comic Sans MS" panose="030F0702030302020204" pitchFamily="66" charset="0"/>
                  </a:rPr>
                  <a:t>For information only – Can be removed</a:t>
                </a:r>
                <a:endParaRPr lang="en-CA" sz="1400" dirty="0">
                  <a:solidFill>
                    <a:schemeClr val="bg2">
                      <a:lumMod val="50000"/>
                    </a:schemeClr>
                  </a:solidFill>
                  <a:latin typeface="Comic Sans MS" panose="030F0702030302020204" pitchFamily="66" charset="0"/>
                </a:endParaRPr>
              </a:p>
            </p:txBody>
          </p:sp>
        </p:grpSp>
        <p:sp>
          <p:nvSpPr>
            <p:cNvPr id="19" name="Freeform 18"/>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graphicFrame>
        <p:nvGraphicFramePr>
          <p:cNvPr id="12" name="Table 11"/>
          <p:cNvGraphicFramePr>
            <a:graphicFrameLocks noGrp="1"/>
          </p:cNvGraphicFramePr>
          <p:nvPr>
            <p:extLst>
              <p:ext uri="{D42A27DB-BD31-4B8C-83A1-F6EECF244321}">
                <p14:modId xmlns:p14="http://schemas.microsoft.com/office/powerpoint/2010/main" val="695282840"/>
              </p:ext>
            </p:extLst>
          </p:nvPr>
        </p:nvGraphicFramePr>
        <p:xfrm>
          <a:off x="547424" y="2082831"/>
          <a:ext cx="8304027" cy="387461"/>
        </p:xfrm>
        <a:graphic>
          <a:graphicData uri="http://schemas.openxmlformats.org/drawingml/2006/table">
            <a:tbl>
              <a:tblPr>
                <a:tableStyleId>{5C22544A-7EE6-4342-B048-85BDC9FD1C3A}</a:tableStyleId>
              </a:tblPr>
              <a:tblGrid>
                <a:gridCol w="2651400"/>
                <a:gridCol w="2884618"/>
                <a:gridCol w="2768009"/>
              </a:tblGrid>
              <a:tr h="38746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09625" algn="l"/>
                        </a:tabLst>
                        <a:defRPr/>
                      </a:pPr>
                      <a:r>
                        <a:rPr lang="en-CA" sz="900" dirty="0" smtClean="0">
                          <a:solidFill>
                            <a:schemeClr val="tx2"/>
                          </a:solidFill>
                        </a:rPr>
                        <a:t>$2.5 million	+ OPMCA of 0 or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809625" algn="l"/>
                        </a:tabLst>
                        <a:defRPr/>
                      </a:pPr>
                      <a:r>
                        <a:rPr lang="en-CA" sz="900" dirty="0" smtClean="0">
                          <a:solidFill>
                            <a:schemeClr val="tx2"/>
                          </a:solidFill>
                        </a:rPr>
                        <a:t>$5 million 	+ OPMCA of 2</a:t>
                      </a:r>
                      <a:endParaRPr lang="en-CA" sz="20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90488" indent="-90488">
                        <a:buSzPts val="1000"/>
                        <a:buFont typeface="Arial" panose="020B0604020202020204" pitchFamily="34" charset="0"/>
                        <a:buChar char="•"/>
                        <a:tabLst>
                          <a:tab pos="809625" algn="l"/>
                          <a:tab pos="1485900" algn="l"/>
                        </a:tabLst>
                      </a:pPr>
                      <a:r>
                        <a:rPr lang="en-CA" sz="900" dirty="0" smtClean="0">
                          <a:solidFill>
                            <a:schemeClr val="tx2"/>
                          </a:solidFill>
                        </a:rPr>
                        <a:t>$10 million	+ OPMCA of 3</a:t>
                      </a:r>
                    </a:p>
                    <a:p>
                      <a:pPr marL="90488" indent="-90488">
                        <a:buSzPts val="1000"/>
                        <a:buFont typeface="Arial" panose="020B0604020202020204" pitchFamily="34" charset="0"/>
                        <a:buChar char="•"/>
                        <a:tabLst>
                          <a:tab pos="809625" algn="l"/>
                          <a:tab pos="1485900" algn="l"/>
                        </a:tabLst>
                      </a:pPr>
                      <a:r>
                        <a:rPr lang="en-CA" sz="900" dirty="0" smtClean="0">
                          <a:solidFill>
                            <a:schemeClr val="tx2"/>
                          </a:solidFill>
                        </a:rPr>
                        <a:t>$15 million	Department of National Defence</a:t>
                      </a:r>
                      <a:endParaRPr lang="en-CA" sz="9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900" dirty="0" smtClean="0">
                          <a:solidFill>
                            <a:schemeClr val="tx2"/>
                          </a:solidFill>
                        </a:rPr>
                        <a:t>$25 million	+ OPMCA of 4</a:t>
                      </a:r>
                    </a:p>
                    <a:p>
                      <a:endParaRPr lang="en-CA" sz="9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3" name="Flowchart: Merge 22"/>
          <p:cNvSpPr/>
          <p:nvPr/>
        </p:nvSpPr>
        <p:spPr>
          <a:xfrm rot="16200000">
            <a:off x="268784" y="300119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TextBox 12"/>
          <p:cNvSpPr txBox="1"/>
          <p:nvPr/>
        </p:nvSpPr>
        <p:spPr>
          <a:xfrm>
            <a:off x="237724" y="6561928"/>
            <a:ext cx="2579873" cy="215444"/>
          </a:xfrm>
          <a:prstGeom prst="rect">
            <a:avLst/>
          </a:prstGeom>
          <a:noFill/>
        </p:spPr>
        <p:txBody>
          <a:bodyPr wrap="none" rtlCol="0">
            <a:spAutoFit/>
          </a:bodyPr>
          <a:lstStyle/>
          <a:p>
            <a:pPr marL="109538" indent="-109538">
              <a:buAutoNum type="arabicPlain"/>
            </a:pPr>
            <a:r>
              <a:rPr lang="en-CA" sz="800" dirty="0" smtClean="0">
                <a:solidFill>
                  <a:schemeClr val="tx2"/>
                </a:solidFill>
                <a:hlinkClick r:id="rId4"/>
              </a:rPr>
              <a:t>https</a:t>
            </a:r>
            <a:r>
              <a:rPr lang="en-CA" sz="800" dirty="0">
                <a:solidFill>
                  <a:schemeClr val="tx2"/>
                </a:solidFill>
                <a:hlinkClick r:id="rId4"/>
              </a:rPr>
              <a:t>://</a:t>
            </a:r>
            <a:r>
              <a:rPr lang="en-CA" sz="800" dirty="0" smtClean="0">
                <a:solidFill>
                  <a:schemeClr val="tx2"/>
                </a:solidFill>
                <a:hlinkClick r:id="rId4"/>
              </a:rPr>
              <a:t>www.tbs-sct.gc.ca/pol/doc-eng.aspx?id=32578</a:t>
            </a:r>
            <a:endParaRPr lang="en-CA" sz="800" dirty="0" smtClean="0">
              <a:solidFill>
                <a:schemeClr val="tx2"/>
              </a:solidFill>
            </a:endParaRPr>
          </a:p>
        </p:txBody>
      </p:sp>
    </p:spTree>
    <p:extLst>
      <p:ext uri="{BB962C8B-B14F-4D97-AF65-F5344CB8AC3E}">
        <p14:creationId xmlns:p14="http://schemas.microsoft.com/office/powerpoint/2010/main" val="423746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4</a:t>
            </a:fld>
            <a:endParaRPr lang="en-CA"/>
          </a:p>
        </p:txBody>
      </p:sp>
      <p:sp>
        <p:nvSpPr>
          <p:cNvPr id="8" name="Title 5"/>
          <p:cNvSpPr>
            <a:spLocks noGrp="1"/>
          </p:cNvSpPr>
          <p:nvPr>
            <p:ph type="title"/>
          </p:nvPr>
        </p:nvSpPr>
        <p:spPr>
          <a:xfrm>
            <a:off x="431540" y="138062"/>
            <a:ext cx="5432982" cy="635934"/>
          </a:xfrm>
        </p:spPr>
        <p:txBody>
          <a:bodyPr/>
          <a:lstStyle/>
          <a:p>
            <a:r>
              <a:rPr lang="en-CA" dirty="0" smtClean="0"/>
              <a:t>Purpose of GC EARB Session</a:t>
            </a:r>
            <a:endParaRPr lang="en-CA" dirty="0"/>
          </a:p>
        </p:txBody>
      </p:sp>
      <p:sp>
        <p:nvSpPr>
          <p:cNvPr id="9" name="Rectangle 8"/>
          <p:cNvSpPr/>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10" name="Flowchart: Merge 9"/>
          <p:cNvSpPr/>
          <p:nvPr/>
        </p:nvSpPr>
        <p:spPr>
          <a:xfrm rot="16200000">
            <a:off x="489832" y="175141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4" name="TextBox 13"/>
          <p:cNvSpPr txBox="1"/>
          <p:nvPr/>
        </p:nvSpPr>
        <p:spPr>
          <a:xfrm>
            <a:off x="431540" y="1184353"/>
            <a:ext cx="7867733" cy="523220"/>
          </a:xfrm>
          <a:prstGeom prst="rect">
            <a:avLst/>
          </a:prstGeom>
          <a:noFill/>
        </p:spPr>
        <p:txBody>
          <a:bodyPr wrap="square" rtlCol="0">
            <a:spAutoFit/>
          </a:bodyPr>
          <a:lstStyle/>
          <a:p>
            <a:r>
              <a:rPr lang="en-US" sz="1400" i="1" dirty="0" smtClean="0">
                <a:solidFill>
                  <a:schemeClr val="tx2"/>
                </a:solidFill>
              </a:rPr>
              <a:t>Please identify and describe …</a:t>
            </a:r>
          </a:p>
          <a:p>
            <a:endParaRPr lang="en-CA" sz="1400" i="1" dirty="0">
              <a:solidFill>
                <a:schemeClr val="tx2"/>
              </a:solidFill>
            </a:endParaRPr>
          </a:p>
        </p:txBody>
      </p:sp>
      <p:sp>
        <p:nvSpPr>
          <p:cNvPr id="3" name="Rectangle 2"/>
          <p:cNvSpPr/>
          <p:nvPr/>
        </p:nvSpPr>
        <p:spPr>
          <a:xfrm>
            <a:off x="688945" y="1634323"/>
            <a:ext cx="7847156" cy="369332"/>
          </a:xfrm>
          <a:prstGeom prst="rect">
            <a:avLst/>
          </a:prstGeom>
        </p:spPr>
        <p:txBody>
          <a:bodyPr wrap="square">
            <a:spAutoFit/>
          </a:bodyPr>
          <a:lstStyle/>
          <a:p>
            <a:r>
              <a:rPr lang="en-CA" dirty="0">
                <a:solidFill>
                  <a:schemeClr val="tx2"/>
                </a:solidFill>
              </a:rPr>
              <a:t>The purpose of this presentation is to seek GC EARB </a:t>
            </a:r>
            <a:r>
              <a:rPr lang="en-CA" b="1" dirty="0">
                <a:solidFill>
                  <a:schemeClr val="tx2"/>
                </a:solidFill>
              </a:rPr>
              <a:t>endorsement</a:t>
            </a:r>
            <a:r>
              <a:rPr lang="en-CA" dirty="0">
                <a:solidFill>
                  <a:schemeClr val="tx2"/>
                </a:solidFill>
              </a:rPr>
              <a:t> to </a:t>
            </a:r>
            <a:r>
              <a:rPr lang="en-CA" dirty="0" smtClean="0">
                <a:solidFill>
                  <a:schemeClr val="tx2"/>
                </a:solidFill>
              </a:rPr>
              <a:t>…  </a:t>
            </a:r>
            <a:endParaRPr lang="en-US" dirty="0">
              <a:solidFill>
                <a:schemeClr val="tx2"/>
              </a:solidFill>
            </a:endParaRPr>
          </a:p>
        </p:txBody>
      </p:sp>
      <p:sp>
        <p:nvSpPr>
          <p:cNvPr id="15" name="Rectangle 14"/>
          <p:cNvSpPr/>
          <p:nvPr/>
        </p:nvSpPr>
        <p:spPr>
          <a:xfrm>
            <a:off x="6552220" y="0"/>
            <a:ext cx="2591780" cy="404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16" name="Rounded Rectangle 15"/>
          <p:cNvSpPr/>
          <p:nvPr>
            <p:custDataLst>
              <p:tags r:id="rId1"/>
            </p:custDataLst>
          </p:nvPr>
        </p:nvSpPr>
        <p:spPr>
          <a:xfrm>
            <a:off x="7035956" y="59995"/>
            <a:ext cx="1914262" cy="719464"/>
          </a:xfrm>
          <a:prstGeom prst="round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p:nvSpPr>
        <p:spPr>
          <a:xfrm>
            <a:off x="7099771" y="96562"/>
            <a:ext cx="1612689" cy="646331"/>
          </a:xfrm>
          <a:prstGeom prst="rect">
            <a:avLst/>
          </a:prstGeom>
        </p:spPr>
        <p:txBody>
          <a:bodyPr wrap="square">
            <a:spAutoFit/>
          </a:bodyPr>
          <a:lstStyle/>
          <a:p>
            <a:pPr>
              <a:tabLst>
                <a:tab pos="287338" algn="l"/>
              </a:tabLst>
            </a:pPr>
            <a:r>
              <a:rPr lang="en-US" sz="1200" dirty="0">
                <a:sym typeface="Wingdings 2" panose="05020102010507070707" pitchFamily="18" charset="2"/>
              </a:rPr>
              <a:t>	</a:t>
            </a:r>
            <a:r>
              <a:rPr lang="en-US" sz="1200" dirty="0"/>
              <a:t>Endorsement</a:t>
            </a:r>
          </a:p>
          <a:p>
            <a:pPr marL="287338" indent="-287338">
              <a:buFont typeface="Wingdings 2" panose="05020102010507070707" pitchFamily="18" charset="2"/>
              <a:buChar char="£"/>
              <a:tabLst>
                <a:tab pos="287338" algn="l"/>
              </a:tabLst>
            </a:pPr>
            <a:r>
              <a:rPr lang="en-CA" sz="1200" dirty="0"/>
              <a:t>Information</a:t>
            </a:r>
          </a:p>
          <a:p>
            <a:pPr marL="287338" indent="-287338">
              <a:buFont typeface="Wingdings 2" panose="05020102010507070707" pitchFamily="18" charset="2"/>
              <a:buChar char="£"/>
              <a:tabLst>
                <a:tab pos="287338" algn="l"/>
              </a:tabLst>
            </a:pPr>
            <a:r>
              <a:rPr lang="en-CA" sz="1200" dirty="0" smtClean="0"/>
              <a:t>Exemption</a:t>
            </a:r>
            <a:endParaRPr lang="en-US" sz="1200" dirty="0"/>
          </a:p>
        </p:txBody>
      </p:sp>
      <p:sp>
        <p:nvSpPr>
          <p:cNvPr id="18" name="Rectangle 17"/>
          <p:cNvSpPr/>
          <p:nvPr/>
        </p:nvSpPr>
        <p:spPr>
          <a:xfrm>
            <a:off x="688945" y="2210464"/>
            <a:ext cx="7847156" cy="369332"/>
          </a:xfrm>
          <a:prstGeom prst="rect">
            <a:avLst/>
          </a:prstGeom>
        </p:spPr>
        <p:txBody>
          <a:bodyPr wrap="square">
            <a:spAutoFit/>
          </a:bodyPr>
          <a:lstStyle/>
          <a:p>
            <a:r>
              <a:rPr lang="en-CA" dirty="0">
                <a:solidFill>
                  <a:schemeClr val="tx2"/>
                </a:solidFill>
              </a:rPr>
              <a:t>The purpose of this presentation is to </a:t>
            </a:r>
            <a:r>
              <a:rPr lang="en-CA" dirty="0" smtClean="0">
                <a:solidFill>
                  <a:schemeClr val="tx2"/>
                </a:solidFill>
              </a:rPr>
              <a:t>provide GC EARB </a:t>
            </a:r>
            <a:r>
              <a:rPr lang="en-CA" b="1" dirty="0" smtClean="0">
                <a:solidFill>
                  <a:schemeClr val="tx2"/>
                </a:solidFill>
              </a:rPr>
              <a:t>information</a:t>
            </a:r>
            <a:r>
              <a:rPr lang="en-CA" dirty="0" smtClean="0">
                <a:solidFill>
                  <a:schemeClr val="tx2"/>
                </a:solidFill>
              </a:rPr>
              <a:t> related to …  </a:t>
            </a:r>
            <a:endParaRPr lang="en-US" dirty="0">
              <a:solidFill>
                <a:schemeClr val="tx2"/>
              </a:solidFill>
            </a:endParaRPr>
          </a:p>
        </p:txBody>
      </p:sp>
      <p:sp>
        <p:nvSpPr>
          <p:cNvPr id="19" name="Rectangle 18"/>
          <p:cNvSpPr/>
          <p:nvPr/>
        </p:nvSpPr>
        <p:spPr>
          <a:xfrm>
            <a:off x="688944" y="2843644"/>
            <a:ext cx="8126355" cy="369332"/>
          </a:xfrm>
          <a:prstGeom prst="rect">
            <a:avLst/>
          </a:prstGeom>
        </p:spPr>
        <p:txBody>
          <a:bodyPr wrap="square">
            <a:spAutoFit/>
          </a:bodyPr>
          <a:lstStyle/>
          <a:p>
            <a:r>
              <a:rPr lang="en-CA" dirty="0">
                <a:solidFill>
                  <a:schemeClr val="tx2"/>
                </a:solidFill>
              </a:rPr>
              <a:t>The purpose of this presentation is to </a:t>
            </a:r>
            <a:r>
              <a:rPr lang="en-CA" dirty="0" smtClean="0">
                <a:solidFill>
                  <a:schemeClr val="tx2"/>
                </a:solidFill>
              </a:rPr>
              <a:t>seek  an </a:t>
            </a:r>
            <a:r>
              <a:rPr lang="en-CA" b="1" dirty="0" smtClean="0">
                <a:solidFill>
                  <a:schemeClr val="tx2"/>
                </a:solidFill>
              </a:rPr>
              <a:t>exemption</a:t>
            </a:r>
            <a:r>
              <a:rPr lang="en-CA" dirty="0" smtClean="0">
                <a:solidFill>
                  <a:schemeClr val="tx2"/>
                </a:solidFill>
              </a:rPr>
              <a:t> from GC EARB related to …  </a:t>
            </a:r>
            <a:endParaRPr lang="en-US" dirty="0">
              <a:solidFill>
                <a:schemeClr val="tx2"/>
              </a:solidFill>
            </a:endParaRPr>
          </a:p>
        </p:txBody>
      </p:sp>
      <p:sp>
        <p:nvSpPr>
          <p:cNvPr id="4" name="TextBox 3"/>
          <p:cNvSpPr txBox="1"/>
          <p:nvPr/>
        </p:nvSpPr>
        <p:spPr>
          <a:xfrm>
            <a:off x="338640" y="2205905"/>
            <a:ext cx="439544" cy="369332"/>
          </a:xfrm>
          <a:prstGeom prst="rect">
            <a:avLst/>
          </a:prstGeom>
          <a:noFill/>
        </p:spPr>
        <p:txBody>
          <a:bodyPr wrap="none" rtlCol="0">
            <a:spAutoFit/>
          </a:bodyPr>
          <a:lstStyle/>
          <a:p>
            <a:r>
              <a:rPr lang="en-CA" b="1" dirty="0" smtClean="0">
                <a:solidFill>
                  <a:schemeClr val="accent5"/>
                </a:solidFill>
                <a:effectLst>
                  <a:outerShdw blurRad="38100" dist="38100" dir="2700000" algn="tl">
                    <a:srgbClr val="000000">
                      <a:alpha val="43137"/>
                    </a:srgbClr>
                  </a:outerShdw>
                </a:effectLst>
              </a:rPr>
              <a:t>or </a:t>
            </a:r>
            <a:endParaRPr lang="en-US" b="1" dirty="0">
              <a:solidFill>
                <a:schemeClr val="accent5"/>
              </a:solidFill>
              <a:effectLst>
                <a:outerShdw blurRad="38100" dist="38100" dir="2700000" algn="tl">
                  <a:srgbClr val="000000">
                    <a:alpha val="43137"/>
                  </a:srgbClr>
                </a:outerShdw>
              </a:effectLst>
            </a:endParaRPr>
          </a:p>
        </p:txBody>
      </p:sp>
      <p:sp>
        <p:nvSpPr>
          <p:cNvPr id="20" name="TextBox 19"/>
          <p:cNvSpPr txBox="1"/>
          <p:nvPr/>
        </p:nvSpPr>
        <p:spPr>
          <a:xfrm>
            <a:off x="321996" y="2817973"/>
            <a:ext cx="439544" cy="369332"/>
          </a:xfrm>
          <a:prstGeom prst="rect">
            <a:avLst/>
          </a:prstGeom>
          <a:noFill/>
        </p:spPr>
        <p:txBody>
          <a:bodyPr wrap="none" rtlCol="0">
            <a:spAutoFit/>
          </a:bodyPr>
          <a:lstStyle/>
          <a:p>
            <a:r>
              <a:rPr lang="en-CA" b="1" dirty="0" smtClean="0">
                <a:solidFill>
                  <a:schemeClr val="accent5"/>
                </a:solidFill>
                <a:effectLst>
                  <a:outerShdw blurRad="38100" dist="38100" dir="2700000" algn="tl">
                    <a:srgbClr val="000000">
                      <a:alpha val="43137"/>
                    </a:srgbClr>
                  </a:outerShdw>
                </a:effectLst>
              </a:rPr>
              <a:t>or </a:t>
            </a:r>
            <a:endParaRPr lang="en-US" b="1" dirty="0">
              <a:solidFill>
                <a:schemeClr val="accent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5</a:t>
            </a:fld>
            <a:endParaRPr lang="en-CA"/>
          </a:p>
        </p:txBody>
      </p:sp>
      <p:sp>
        <p:nvSpPr>
          <p:cNvPr id="7" name="TextBox 6"/>
          <p:cNvSpPr txBox="1"/>
          <p:nvPr/>
        </p:nvSpPr>
        <p:spPr>
          <a:xfrm>
            <a:off x="503548" y="1130318"/>
            <a:ext cx="8460940" cy="3323987"/>
          </a:xfrm>
          <a:prstGeom prst="rect">
            <a:avLst/>
          </a:prstGeom>
          <a:noFill/>
        </p:spPr>
        <p:txBody>
          <a:bodyPr wrap="square" rtlCol="0">
            <a:spAutoFit/>
          </a:bodyPr>
          <a:lstStyle/>
          <a:p>
            <a:pPr marL="285750" indent="-285750">
              <a:buFont typeface="Wingdings" panose="05000000000000000000" pitchFamily="2" charset="2"/>
              <a:buChar char="§"/>
            </a:pPr>
            <a:r>
              <a:rPr lang="en-US" sz="1400" i="1" dirty="0" smtClean="0">
                <a:solidFill>
                  <a:schemeClr val="tx2"/>
                </a:solidFill>
              </a:rPr>
              <a:t>Short synopsis of the project being discussed. </a:t>
            </a:r>
          </a:p>
          <a:p>
            <a:pPr marL="285750" indent="-285750">
              <a:buFont typeface="Wingdings" panose="05000000000000000000" pitchFamily="2" charset="2"/>
              <a:buChar char="§"/>
            </a:pPr>
            <a:endParaRPr lang="en-US" sz="1400" i="1" dirty="0" smtClean="0">
              <a:solidFill>
                <a:schemeClr val="tx2"/>
              </a:solidFill>
            </a:endParaRPr>
          </a:p>
          <a:p>
            <a:pPr marL="285750" indent="-285750">
              <a:buFont typeface="Wingdings" panose="05000000000000000000" pitchFamily="2" charset="2"/>
              <a:buChar char="§"/>
            </a:pPr>
            <a:r>
              <a:rPr lang="en-CA" sz="1400" i="1" dirty="0">
                <a:solidFill>
                  <a:schemeClr val="tx2"/>
                </a:solidFill>
              </a:rPr>
              <a:t>Describe briefly the problems with the current situation, how current systems fail to achieve departmental requirements. Describe the opportunity that the Department needs to leverage. </a:t>
            </a:r>
            <a:endParaRPr lang="en-CA" sz="1400" i="1" dirty="0" smtClean="0">
              <a:solidFill>
                <a:schemeClr val="tx2"/>
              </a:solidFill>
            </a:endParaRP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smtClean="0">
                <a:solidFill>
                  <a:schemeClr val="tx2"/>
                </a:solidFill>
              </a:rPr>
              <a:t>Please describe how the Investment/Project/Solution or Effort proposal is within the Departmental Mandate? </a:t>
            </a:r>
          </a:p>
          <a:p>
            <a:pPr marL="285750" indent="-285750">
              <a:buFont typeface="Wingdings" panose="05000000000000000000" pitchFamily="2" charset="2"/>
              <a:buChar char="§"/>
            </a:pPr>
            <a:endParaRPr lang="en-CA" sz="1400" i="1" dirty="0">
              <a:solidFill>
                <a:schemeClr val="tx2"/>
              </a:solidFill>
            </a:endParaRPr>
          </a:p>
          <a:p>
            <a:pPr marL="285750" indent="-285750">
              <a:buFont typeface="Wingdings" panose="05000000000000000000" pitchFamily="2" charset="2"/>
              <a:buChar char="§"/>
            </a:pPr>
            <a:r>
              <a:rPr lang="en-CA" sz="1400" i="1" dirty="0">
                <a:solidFill>
                  <a:schemeClr val="tx2"/>
                </a:solidFill>
              </a:rPr>
              <a:t>Tell us which </a:t>
            </a:r>
            <a:r>
              <a:rPr lang="en-CA" sz="1400" b="1" i="1" dirty="0">
                <a:solidFill>
                  <a:schemeClr val="tx2"/>
                </a:solidFill>
              </a:rPr>
              <a:t>Business Capability</a:t>
            </a:r>
            <a:r>
              <a:rPr lang="en-CA" sz="1400" i="1" dirty="0">
                <a:solidFill>
                  <a:schemeClr val="tx2"/>
                </a:solidFill>
              </a:rPr>
              <a:t> you are enabling with this request.</a:t>
            </a:r>
          </a:p>
          <a:p>
            <a:pPr marL="355600" indent="-355600"/>
            <a:r>
              <a:rPr lang="en-US" sz="1400" dirty="0"/>
              <a:t>        </a:t>
            </a:r>
            <a:r>
              <a:rPr lang="en-US" sz="1400" i="1" dirty="0" smtClean="0">
                <a:solidFill>
                  <a:schemeClr val="accent2">
                    <a:lumMod val="50000"/>
                  </a:schemeClr>
                </a:solidFill>
              </a:rPr>
              <a:t>(Please refer to this link </a:t>
            </a:r>
            <a:r>
              <a:rPr lang="en-US" sz="1400" i="1" dirty="0">
                <a:solidFill>
                  <a:schemeClr val="accent2">
                    <a:lumMod val="50000"/>
                  </a:schemeClr>
                </a:solidFill>
              </a:rPr>
              <a:t>to </a:t>
            </a:r>
            <a:r>
              <a:rPr lang="en-US" sz="1400" i="1" dirty="0" smtClean="0">
                <a:solidFill>
                  <a:schemeClr val="accent2">
                    <a:lumMod val="50000"/>
                  </a:schemeClr>
                </a:solidFill>
              </a:rPr>
              <a:t>list of Business </a:t>
            </a:r>
            <a:r>
              <a:rPr lang="en-US" sz="1400" i="1" dirty="0">
                <a:solidFill>
                  <a:schemeClr val="accent2">
                    <a:lumMod val="50000"/>
                  </a:schemeClr>
                </a:solidFill>
              </a:rPr>
              <a:t>Capability </a:t>
            </a:r>
            <a:r>
              <a:rPr lang="en-US" sz="1400" i="1" dirty="0" smtClean="0">
                <a:solidFill>
                  <a:schemeClr val="accent2">
                    <a:lumMod val="50000"/>
                  </a:schemeClr>
                </a:solidFill>
              </a:rPr>
              <a:t>and its definitions: </a:t>
            </a:r>
            <a:r>
              <a:rPr lang="en-US" sz="900" dirty="0" smtClean="0">
                <a:hlinkClick r:id="rId3"/>
              </a:rPr>
              <a:t>https</a:t>
            </a:r>
            <a:r>
              <a:rPr lang="en-US" sz="900" dirty="0">
                <a:hlinkClick r:id="rId3"/>
              </a:rPr>
              <a:t>://gcconnex.gc.ca/file/group/21723432/all#31558242</a:t>
            </a:r>
            <a:r>
              <a:rPr lang="en-US" sz="900" dirty="0" smtClean="0"/>
              <a:t>)</a:t>
            </a:r>
          </a:p>
          <a:p>
            <a:pPr marL="355600" indent="-355600"/>
            <a:endParaRPr lang="en-US" sz="1400" dirty="0"/>
          </a:p>
          <a:p>
            <a:pPr marL="355600" indent="-355600"/>
            <a:endParaRPr lang="en-CA" sz="1400" i="1" dirty="0" smtClean="0">
              <a:solidFill>
                <a:schemeClr val="tx2"/>
              </a:solidFill>
            </a:endParaRPr>
          </a:p>
          <a:p>
            <a:pPr marL="355600" indent="-355600"/>
            <a:endParaRPr lang="en-CA" sz="1400" i="1" dirty="0">
              <a:solidFill>
                <a:schemeClr val="tx2"/>
              </a:solidFill>
            </a:endParaRPr>
          </a:p>
          <a:p>
            <a:pPr marL="355600" indent="-355600"/>
            <a:r>
              <a:rPr lang="en-CA" sz="1400" i="1" dirty="0" smtClean="0">
                <a:solidFill>
                  <a:schemeClr val="tx2"/>
                </a:solidFill>
              </a:rPr>
              <a:t>Note</a:t>
            </a:r>
            <a:r>
              <a:rPr lang="en-CA" sz="1400" i="1" dirty="0">
                <a:solidFill>
                  <a:schemeClr val="tx2"/>
                </a:solidFill>
              </a:rPr>
              <a:t>: You may  insert more pages if required. Please remove these </a:t>
            </a:r>
            <a:r>
              <a:rPr lang="en-CA" sz="1400" i="1" dirty="0" smtClean="0">
                <a:solidFill>
                  <a:schemeClr val="tx2"/>
                </a:solidFill>
              </a:rPr>
              <a:t>guidance words </a:t>
            </a:r>
            <a:r>
              <a:rPr lang="en-CA" sz="1400" i="1" dirty="0">
                <a:solidFill>
                  <a:schemeClr val="tx2"/>
                </a:solidFill>
              </a:rPr>
              <a:t>once you complete this page.</a:t>
            </a:r>
          </a:p>
          <a:p>
            <a:pPr marL="355600" indent="-355600"/>
            <a:endParaRPr lang="en-US" sz="1400" dirty="0"/>
          </a:p>
          <a:p>
            <a:pPr marL="285750" indent="-285750">
              <a:buFont typeface="Wingdings" panose="05000000000000000000" pitchFamily="2" charset="2"/>
              <a:buChar char="§"/>
            </a:pPr>
            <a:endParaRPr lang="en-CA" sz="1400" i="1" dirty="0">
              <a:solidFill>
                <a:schemeClr val="tx2"/>
              </a:solidFill>
            </a:endParaRPr>
          </a:p>
        </p:txBody>
      </p:sp>
      <p:sp>
        <p:nvSpPr>
          <p:cNvPr id="8" name="Title 5"/>
          <p:cNvSpPr>
            <a:spLocks noGrp="1"/>
          </p:cNvSpPr>
          <p:nvPr>
            <p:ph type="title"/>
          </p:nvPr>
        </p:nvSpPr>
        <p:spPr>
          <a:xfrm>
            <a:off x="431540" y="138062"/>
            <a:ext cx="5432982" cy="644563"/>
          </a:xfrm>
        </p:spPr>
        <p:txBody>
          <a:bodyPr/>
          <a:lstStyle/>
          <a:p>
            <a:r>
              <a:rPr lang="en-CA" dirty="0" smtClean="0"/>
              <a:t>Request - Background</a:t>
            </a:r>
            <a:endParaRPr lang="en-CA" dirty="0"/>
          </a:p>
        </p:txBody>
      </p:sp>
      <p:sp>
        <p:nvSpPr>
          <p:cNvPr id="9" name="Rectangle 8"/>
          <p:cNvSpPr/>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graphicFrame>
        <p:nvGraphicFramePr>
          <p:cNvPr id="22" name="Table 21"/>
          <p:cNvGraphicFramePr>
            <a:graphicFrameLocks noGrp="1"/>
          </p:cNvGraphicFramePr>
          <p:nvPr>
            <p:extLst/>
          </p:nvPr>
        </p:nvGraphicFramePr>
        <p:xfrm>
          <a:off x="446269" y="5148563"/>
          <a:ext cx="8244916" cy="1074345"/>
        </p:xfrm>
        <a:graphic>
          <a:graphicData uri="http://schemas.openxmlformats.org/drawingml/2006/table">
            <a:tbl>
              <a:tblPr>
                <a:tableStyleId>{5C22544A-7EE6-4342-B048-85BDC9FD1C3A}</a:tableStyleId>
              </a:tblPr>
              <a:tblGrid>
                <a:gridCol w="4176464"/>
                <a:gridCol w="4068452"/>
              </a:tblGrid>
              <a:tr h="332665">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lang="en-CA" sz="1200" kern="1200" noProof="0" dirty="0" smtClean="0">
                          <a:solidFill>
                            <a:schemeClr val="tx2"/>
                          </a:solidFill>
                          <a:latin typeface="+mn-lt"/>
                          <a:ea typeface="+mn-ea"/>
                          <a:cs typeface="+mn-cs"/>
                          <a:sym typeface="Wingdings 2" panose="05020102010507070707" pitchFamily="18" charset="2"/>
                        </a:rPr>
                        <a:t>	</a:t>
                      </a:r>
                      <a:r>
                        <a:rPr lang="en-CA" sz="1200" kern="1200" noProof="0" dirty="0" smtClean="0">
                          <a:solidFill>
                            <a:schemeClr val="tx2"/>
                          </a:solidFill>
                          <a:latin typeface="+mn-lt"/>
                          <a:ea typeface="+mn-ea"/>
                          <a:cs typeface="+mn-cs"/>
                        </a:rPr>
                        <a:t>Current System/Technology is obsolete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lang="en-CA" sz="1200" kern="1200" noProof="0" dirty="0" smtClean="0">
                          <a:solidFill>
                            <a:schemeClr val="tx2"/>
                          </a:solidFill>
                          <a:latin typeface="+mn-lt"/>
                          <a:ea typeface="+mn-ea"/>
                          <a:cs typeface="+mn-cs"/>
                          <a:sym typeface="Wingdings 2" panose="05020102010507070707" pitchFamily="18" charset="2"/>
                        </a:rPr>
                        <a:t>	</a:t>
                      </a:r>
                      <a:r>
                        <a:rPr lang="en-CA" sz="1200" kern="1200" noProof="0" dirty="0" smtClean="0">
                          <a:solidFill>
                            <a:schemeClr val="tx2"/>
                          </a:solidFill>
                          <a:latin typeface="+mn-lt"/>
                          <a:ea typeface="+mn-ea"/>
                          <a:cs typeface="+mn-cs"/>
                        </a:rPr>
                        <a:t>Legislative/Policy Changes</a:t>
                      </a:r>
                      <a:endParaRPr lang="en-CA" sz="1200" kern="1200" noProof="0" dirty="0">
                        <a:solidFill>
                          <a:schemeClr val="tx2"/>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lang="en-CA" sz="1200" kern="1200" noProof="0" dirty="0" smtClean="0">
                          <a:solidFill>
                            <a:schemeClr val="tx2"/>
                          </a:solidFill>
                          <a:latin typeface="+mn-lt"/>
                          <a:ea typeface="+mn-ea"/>
                          <a:cs typeface="+mn-cs"/>
                          <a:sym typeface="Wingdings 2" panose="05020102010507070707" pitchFamily="18" charset="2"/>
                        </a:rPr>
                        <a:t>	</a:t>
                      </a:r>
                      <a:r>
                        <a:rPr lang="en-CA" sz="1200" kern="1200" noProof="0" dirty="0" smtClean="0">
                          <a:solidFill>
                            <a:schemeClr val="tx2"/>
                          </a:solidFill>
                          <a:latin typeface="+mn-lt"/>
                          <a:ea typeface="+mn-ea"/>
                          <a:cs typeface="+mn-cs"/>
                        </a:rPr>
                        <a:t>Technical Support to be discontinued</a:t>
                      </a:r>
                      <a:endParaRPr lang="en-CA" sz="1200" kern="1200" noProof="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lang="en-CA" sz="1200" kern="1200" noProof="0" dirty="0" smtClean="0">
                          <a:solidFill>
                            <a:schemeClr val="tx2"/>
                          </a:solidFill>
                          <a:latin typeface="+mn-lt"/>
                          <a:ea typeface="+mn-ea"/>
                          <a:cs typeface="+mn-cs"/>
                          <a:sym typeface="Wingdings 2" panose="05020102010507070707" pitchFamily="18" charset="2"/>
                        </a:rPr>
                        <a:t>	</a:t>
                      </a:r>
                      <a:r>
                        <a:rPr lang="en-CA" sz="1200" kern="1200" noProof="0" dirty="0" smtClean="0">
                          <a:solidFill>
                            <a:schemeClr val="tx2"/>
                          </a:solidFill>
                          <a:latin typeface="+mn-lt"/>
                          <a:ea typeface="+mn-ea"/>
                          <a:cs typeface="+mn-cs"/>
                        </a:rPr>
                        <a:t>System Reduction/Functionality Integration</a:t>
                      </a:r>
                      <a:endParaRPr lang="en-CA" sz="1200" kern="1200" noProof="0" dirty="0">
                        <a:solidFill>
                          <a:schemeClr val="tx2"/>
                        </a:solidFill>
                        <a:latin typeface="+mn-lt"/>
                        <a:ea typeface="+mn-ea"/>
                        <a:cs typeface="+mn-cs"/>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lang="en-CA" sz="1200" kern="1200" noProof="0" dirty="0" smtClean="0">
                          <a:solidFill>
                            <a:schemeClr val="tx2"/>
                          </a:solidFill>
                          <a:latin typeface="+mn-lt"/>
                          <a:ea typeface="+mn-ea"/>
                          <a:cs typeface="+mn-cs"/>
                          <a:sym typeface="Wingdings 2" panose="05020102010507070707" pitchFamily="18" charset="2"/>
                        </a:rPr>
                        <a:t>	</a:t>
                      </a:r>
                      <a:r>
                        <a:rPr lang="en-CA" sz="1200" kern="1200" noProof="0" dirty="0" smtClean="0">
                          <a:solidFill>
                            <a:schemeClr val="tx2"/>
                          </a:solidFill>
                          <a:latin typeface="+mn-lt"/>
                          <a:ea typeface="+mn-ea"/>
                          <a:cs typeface="+mn-cs"/>
                        </a:rPr>
                        <a:t>Governance Direction</a:t>
                      </a:r>
                      <a:endParaRPr lang="en-CA" sz="1200" kern="1200" noProof="0" dirty="0">
                        <a:solidFill>
                          <a:schemeClr val="tx2"/>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31775" algn="l"/>
                        </a:tabLst>
                        <a:defRPr/>
                      </a:pPr>
                      <a:r>
                        <a:rPr lang="en-CA" sz="1200" kern="1200" noProof="0" dirty="0" smtClean="0">
                          <a:solidFill>
                            <a:schemeClr val="tx2"/>
                          </a:solidFill>
                          <a:latin typeface="+mn-lt"/>
                          <a:ea typeface="+mn-ea"/>
                          <a:cs typeface="+mn-cs"/>
                          <a:sym typeface="Wingdings 2" panose="05020102010507070707" pitchFamily="18" charset="2"/>
                        </a:rPr>
                        <a:t>	</a:t>
                      </a:r>
                      <a:r>
                        <a:rPr lang="en-CA" sz="1200" kern="1200" noProof="0" dirty="0" smtClean="0">
                          <a:solidFill>
                            <a:schemeClr val="tx2"/>
                          </a:solidFill>
                          <a:latin typeface="+mn-lt"/>
                          <a:ea typeface="+mn-ea"/>
                          <a:cs typeface="+mn-cs"/>
                        </a:rPr>
                        <a:t>Other (Innovation, new idea/Concept)</a:t>
                      </a:r>
                      <a:endParaRPr lang="en-CA" sz="1200" kern="1200" noProof="0" dirty="0">
                        <a:solidFill>
                          <a:schemeClr val="tx2"/>
                        </a:solidFill>
                        <a:latin typeface="+mn-lt"/>
                        <a:ea typeface="+mn-ea"/>
                        <a:cs typeface="+mn-cs"/>
                      </a:endParaRPr>
                    </a:p>
                  </a:txBody>
                  <a:tcPr/>
                </a:tc>
              </a:tr>
            </a:tbl>
          </a:graphicData>
        </a:graphic>
      </p:graphicFrame>
      <p:sp>
        <p:nvSpPr>
          <p:cNvPr id="23" name="Rectangle 22"/>
          <p:cNvSpPr/>
          <p:nvPr/>
        </p:nvSpPr>
        <p:spPr>
          <a:xfrm>
            <a:off x="359532" y="4779231"/>
            <a:ext cx="8455768" cy="646331"/>
          </a:xfrm>
          <a:prstGeom prst="rect">
            <a:avLst/>
          </a:prstGeom>
        </p:spPr>
        <p:txBody>
          <a:bodyPr wrap="square">
            <a:spAutoFit/>
          </a:bodyPr>
          <a:lstStyle/>
          <a:p>
            <a:r>
              <a:rPr lang="en-US" b="1" dirty="0" smtClean="0">
                <a:latin typeface="+mj-lt"/>
                <a:ea typeface="Calibri" panose="020F0502020204030204" pitchFamily="34" charset="0"/>
              </a:rPr>
              <a:t>What is driving the change?  </a:t>
            </a:r>
            <a:r>
              <a:rPr lang="en-CA" sz="1200" b="1" dirty="0" smtClean="0">
                <a:latin typeface="+mj-lt"/>
                <a:cs typeface="Aharoni" panose="02010803020104030203" pitchFamily="2" charset="-79"/>
              </a:rPr>
              <a:t>(</a:t>
            </a:r>
            <a:r>
              <a:rPr lang="en-CA" sz="1200" b="1" dirty="0">
                <a:latin typeface="+mj-lt"/>
                <a:cs typeface="Aharoni" panose="02010803020104030203" pitchFamily="2" charset="-79"/>
              </a:rPr>
              <a:t>Please check </a:t>
            </a:r>
            <a:r>
              <a:rPr lang="en-CA" sz="1200" b="1" dirty="0">
                <a:latin typeface="+mj-lt"/>
                <a:cs typeface="Aharoni" panose="02010803020104030203" pitchFamily="2" charset="-79"/>
                <a:sym typeface="Wingdings 2" panose="05020102010507070707" pitchFamily="18" charset="2"/>
              </a:rPr>
              <a:t></a:t>
            </a:r>
            <a:r>
              <a:rPr lang="en-CA" sz="1200" b="1" dirty="0">
                <a:latin typeface="+mj-lt"/>
                <a:cs typeface="Aharoni" panose="02010803020104030203" pitchFamily="2" charset="-79"/>
              </a:rPr>
              <a:t>  </a:t>
            </a:r>
            <a:r>
              <a:rPr lang="en-CA" sz="1200" b="1" u="sng" dirty="0">
                <a:latin typeface="+mj-lt"/>
                <a:cs typeface="Aharoni" panose="02010803020104030203" pitchFamily="2" charset="-79"/>
              </a:rPr>
              <a:t>all</a:t>
            </a:r>
            <a:r>
              <a:rPr lang="en-CA" sz="1200" b="1" dirty="0">
                <a:latin typeface="+mj-lt"/>
                <a:cs typeface="Aharoni" panose="02010803020104030203" pitchFamily="2" charset="-79"/>
              </a:rPr>
              <a:t> that apply)</a:t>
            </a:r>
          </a:p>
          <a:p>
            <a:endParaRPr lang="en-US" b="1" dirty="0"/>
          </a:p>
        </p:txBody>
      </p:sp>
      <p:sp>
        <p:nvSpPr>
          <p:cNvPr id="10" name="Flowchart: Merge 9"/>
          <p:cNvSpPr/>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1" name="Flowchart: Merge 10"/>
          <p:cNvSpPr/>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2" name="Flowchart: Merge 11"/>
          <p:cNvSpPr/>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nvSpPr>
        <p:spPr>
          <a:xfrm rot="16200000">
            <a:off x="597844" y="272658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5163" y="138062"/>
            <a:ext cx="5576997" cy="662646"/>
          </a:xfrm>
        </p:spPr>
        <p:txBody>
          <a:bodyPr/>
          <a:lstStyle/>
          <a:p>
            <a:r>
              <a:rPr lang="en-CA" dirty="0" smtClean="0"/>
              <a:t>Current State Architecture - </a:t>
            </a:r>
            <a:r>
              <a:rPr lang="en-CA" b="1" dirty="0" smtClean="0"/>
              <a:t>DIAGRAM</a:t>
            </a:r>
            <a:endParaRPr lang="en-US" b="1" dirty="0"/>
          </a:p>
        </p:txBody>
      </p:sp>
      <p:sp>
        <p:nvSpPr>
          <p:cNvPr id="2" name="Slide Number Placeholder 1"/>
          <p:cNvSpPr>
            <a:spLocks noGrp="1"/>
          </p:cNvSpPr>
          <p:nvPr>
            <p:ph type="sldNum" sz="quarter" idx="12"/>
          </p:nvPr>
        </p:nvSpPr>
        <p:spPr/>
        <p:txBody>
          <a:bodyPr/>
          <a:lstStyle/>
          <a:p>
            <a:fld id="{32D4B517-E49B-41B6-9DBC-23634E0F1CDC}" type="slidenum">
              <a:rPr lang="en-CA" smtClean="0"/>
              <a:t>6</a:t>
            </a:fld>
            <a:endParaRPr lang="en-CA"/>
          </a:p>
        </p:txBody>
      </p:sp>
      <p:grpSp>
        <p:nvGrpSpPr>
          <p:cNvPr id="5" name="Group 4"/>
          <p:cNvGrpSpPr/>
          <p:nvPr/>
        </p:nvGrpSpPr>
        <p:grpSpPr>
          <a:xfrm>
            <a:off x="7200292" y="224644"/>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2713" indent="-112713">
                  <a:buFont typeface="Arial" panose="020B0604020202020204" pitchFamily="34" charset="0"/>
                  <a:buChar char="•"/>
                </a:pPr>
                <a:r>
                  <a:rPr lang="en-CA" sz="1200" i="1" dirty="0" smtClean="0">
                    <a:solidFill>
                      <a:schemeClr val="bg2">
                        <a:lumMod val="50000"/>
                      </a:schemeClr>
                    </a:solidFill>
                    <a:latin typeface="Comic Sans MS" panose="030F0702030302020204" pitchFamily="66" charset="0"/>
                  </a:rPr>
                  <a:t>Please </a:t>
                </a:r>
                <a:r>
                  <a:rPr lang="en-CA" sz="1200" b="1" i="1" dirty="0" smtClean="0">
                    <a:solidFill>
                      <a:schemeClr val="bg2">
                        <a:lumMod val="50000"/>
                      </a:schemeClr>
                    </a:solidFill>
                    <a:latin typeface="Comic Sans MS" panose="030F0702030302020204" pitchFamily="66" charset="0"/>
                  </a:rPr>
                  <a:t>highlight </a:t>
                </a:r>
                <a:r>
                  <a:rPr lang="en-CA" sz="1200" i="1" dirty="0" smtClean="0">
                    <a:solidFill>
                      <a:schemeClr val="bg2">
                        <a:lumMod val="50000"/>
                      </a:schemeClr>
                    </a:solidFill>
                    <a:latin typeface="Comic Sans MS" panose="030F0702030302020204" pitchFamily="66" charset="0"/>
                  </a:rPr>
                  <a:t>which applications/ services are changing</a:t>
                </a:r>
              </a:p>
              <a:p>
                <a:endParaRPr lang="en-CA" sz="1200" i="1" dirty="0" smtClean="0">
                  <a:solidFill>
                    <a:schemeClr val="bg2">
                      <a:lumMod val="50000"/>
                    </a:schemeClr>
                  </a:solidFill>
                  <a:latin typeface="Comic Sans MS" panose="030F0702030302020204" pitchFamily="66" charset="0"/>
                </a:endParaRPr>
              </a:p>
              <a:p>
                <a:pPr marL="112713" indent="-112713">
                  <a:buFont typeface="Arial" panose="020B0604020202020204" pitchFamily="34" charset="0"/>
                  <a:buChar char="•"/>
                </a:pPr>
                <a:r>
                  <a:rPr lang="en-CA" sz="1200" i="1" dirty="0" smtClean="0">
                    <a:solidFill>
                      <a:schemeClr val="bg2">
                        <a:lumMod val="50000"/>
                      </a:schemeClr>
                    </a:solidFill>
                    <a:latin typeface="Comic Sans MS" panose="030F0702030302020204" pitchFamily="66" charset="0"/>
                  </a:rPr>
                  <a:t>Ensure that they are in your APM</a:t>
                </a:r>
                <a:endParaRPr lang="en-CA" sz="1200" i="1" dirty="0">
                  <a:solidFill>
                    <a:schemeClr val="bg2">
                      <a:lumMod val="50000"/>
                    </a:schemeClr>
                  </a:solidFill>
                  <a:latin typeface="Comic Sans MS" panose="030F0702030302020204" pitchFamily="66" charset="0"/>
                </a:endParaRPr>
              </a:p>
            </p:txBody>
          </p:sp>
        </p:grpSp>
        <p:sp>
          <p:nvSpPr>
            <p:cNvPr id="7" name="Freeform 6"/>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Tree>
    <p:extLst>
      <p:ext uri="{BB962C8B-B14F-4D97-AF65-F5344CB8AC3E}">
        <p14:creationId xmlns:p14="http://schemas.microsoft.com/office/powerpoint/2010/main" val="1779702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159" y="138062"/>
            <a:ext cx="5576997" cy="698650"/>
          </a:xfrm>
        </p:spPr>
        <p:txBody>
          <a:bodyPr/>
          <a:lstStyle/>
          <a:p>
            <a:r>
              <a:rPr lang="en-CA" dirty="0" smtClean="0"/>
              <a:t>Target State Architecture - </a:t>
            </a:r>
            <a:r>
              <a:rPr lang="en-CA" b="1" dirty="0" smtClean="0"/>
              <a:t>DIAGRAM</a:t>
            </a:r>
            <a:endParaRPr lang="en-US" b="1" dirty="0"/>
          </a:p>
        </p:txBody>
      </p:sp>
      <p:sp>
        <p:nvSpPr>
          <p:cNvPr id="2" name="Slide Number Placeholder 1"/>
          <p:cNvSpPr>
            <a:spLocks noGrp="1"/>
          </p:cNvSpPr>
          <p:nvPr>
            <p:ph type="sldNum" sz="quarter" idx="12"/>
          </p:nvPr>
        </p:nvSpPr>
        <p:spPr/>
        <p:txBody>
          <a:bodyPr/>
          <a:lstStyle/>
          <a:p>
            <a:fld id="{32D4B517-E49B-41B6-9DBC-23634E0F1CDC}" type="slidenum">
              <a:rPr lang="en-CA" smtClean="0"/>
              <a:t>7</a:t>
            </a:fld>
            <a:endParaRPr lang="en-CA"/>
          </a:p>
        </p:txBody>
      </p:sp>
      <p:grpSp>
        <p:nvGrpSpPr>
          <p:cNvPr id="5" name="Group 4"/>
          <p:cNvGrpSpPr/>
          <p:nvPr/>
        </p:nvGrpSpPr>
        <p:grpSpPr>
          <a:xfrm>
            <a:off x="7200292" y="260648"/>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200" i="1" dirty="0">
                    <a:solidFill>
                      <a:schemeClr val="bg2">
                        <a:lumMod val="50000"/>
                      </a:schemeClr>
                    </a:solidFill>
                    <a:latin typeface="Comic Sans MS" panose="030F0702030302020204" pitchFamily="66" charset="0"/>
                  </a:rPr>
                  <a:t>Identify what aspect of the future state that THIS project is addressing</a:t>
                </a:r>
              </a:p>
            </p:txBody>
          </p:sp>
        </p:grpSp>
        <p:sp>
          <p:nvSpPr>
            <p:cNvPr id="7" name="Freeform 6"/>
            <p:cNvSpPr>
              <a:spLocks/>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grpSp>
    </p:spTree>
    <p:extLst>
      <p:ext uri="{BB962C8B-B14F-4D97-AF65-F5344CB8AC3E}">
        <p14:creationId xmlns:p14="http://schemas.microsoft.com/office/powerpoint/2010/main" val="2058513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xfrm>
            <a:off x="431540" y="152636"/>
            <a:ext cx="5432982" cy="659751"/>
          </a:xfrm>
        </p:spPr>
        <p:txBody>
          <a:bodyPr/>
          <a:lstStyle/>
          <a:p>
            <a:r>
              <a:rPr lang="en-CA" dirty="0" smtClean="0"/>
              <a:t>Request - Detailed Information</a:t>
            </a:r>
            <a:endParaRPr lang="en-CA" dirty="0"/>
          </a:p>
        </p:txBody>
      </p:sp>
      <p:sp>
        <p:nvSpPr>
          <p:cNvPr id="2" name="Slide Number Placeholder 1"/>
          <p:cNvSpPr>
            <a:spLocks noGrp="1"/>
          </p:cNvSpPr>
          <p:nvPr>
            <p:ph type="sldNum" sz="quarter" idx="12"/>
          </p:nvPr>
        </p:nvSpPr>
        <p:spPr>
          <a:xfrm>
            <a:off x="8815300" y="6518971"/>
            <a:ext cx="298376" cy="365125"/>
          </a:xfrm>
        </p:spPr>
        <p:txBody>
          <a:bodyPr/>
          <a:lstStyle/>
          <a:p>
            <a:fld id="{32D4B517-E49B-41B6-9DBC-23634E0F1CDC}" type="slidenum">
              <a:rPr lang="en-CA" smtClean="0"/>
              <a:t>8</a:t>
            </a:fld>
            <a:endParaRPr lang="en-CA"/>
          </a:p>
        </p:txBody>
      </p:sp>
      <p:sp>
        <p:nvSpPr>
          <p:cNvPr id="7" name="TextBox 6"/>
          <p:cNvSpPr txBox="1"/>
          <p:nvPr/>
        </p:nvSpPr>
        <p:spPr>
          <a:xfrm>
            <a:off x="368354" y="1680490"/>
            <a:ext cx="8460940" cy="1169551"/>
          </a:xfrm>
          <a:prstGeom prst="rect">
            <a:avLst/>
          </a:prstGeom>
          <a:noFill/>
        </p:spPr>
        <p:txBody>
          <a:bodyPr wrap="square" rtlCol="0">
            <a:spAutoFit/>
          </a:bodyPr>
          <a:lstStyle/>
          <a:p>
            <a:pPr marL="285750" indent="-285750">
              <a:buClr>
                <a:prstClr val="black">
                  <a:lumMod val="65000"/>
                  <a:lumOff val="35000"/>
                </a:prstClr>
              </a:buClr>
              <a:buFont typeface="Wingdings" pitchFamily="2" charset="2"/>
              <a:buChar char="§"/>
            </a:pPr>
            <a:r>
              <a:rPr lang="en-US" sz="1400" i="1" dirty="0">
                <a:solidFill>
                  <a:schemeClr val="tx2"/>
                </a:solidFill>
              </a:rPr>
              <a:t>(Briefly objectives, outcomes and results sought as part of the benefit realization for this investment </a:t>
            </a:r>
            <a:r>
              <a:rPr lang="en-US" sz="1400" i="1" dirty="0" smtClean="0">
                <a:solidFill>
                  <a:schemeClr val="tx2"/>
                </a:solidFill>
              </a:rPr>
              <a:t>)</a:t>
            </a:r>
          </a:p>
          <a:p>
            <a:pPr>
              <a:buClr>
                <a:prstClr val="black">
                  <a:lumMod val="65000"/>
                  <a:lumOff val="35000"/>
                </a:prstClr>
              </a:buClr>
            </a:pPr>
            <a:endParaRPr lang="en-US" sz="1400" i="1" dirty="0">
              <a:solidFill>
                <a:schemeClr val="tx2"/>
              </a:solidFill>
            </a:endParaRPr>
          </a:p>
          <a:p>
            <a:pPr marL="285750" indent="-285750">
              <a:buClr>
                <a:prstClr val="black">
                  <a:lumMod val="65000"/>
                  <a:lumOff val="35000"/>
                </a:prstClr>
              </a:buClr>
              <a:buFont typeface="Wingdings" pitchFamily="2" charset="2"/>
              <a:buChar char="§"/>
            </a:pPr>
            <a:r>
              <a:rPr lang="en-US" sz="1400" i="1" dirty="0">
                <a:solidFill>
                  <a:schemeClr val="tx2"/>
                </a:solidFill>
              </a:rPr>
              <a:t>As the Investment funding gets spent, what changes and how those changes fixes the stated problems? </a:t>
            </a:r>
            <a:r>
              <a:rPr lang="en-US" sz="1400" i="1" dirty="0" err="1">
                <a:solidFill>
                  <a:schemeClr val="tx2"/>
                </a:solidFill>
              </a:rPr>
              <a:t>E.g</a:t>
            </a:r>
            <a:r>
              <a:rPr lang="en-US" sz="1400" i="1" dirty="0">
                <a:solidFill>
                  <a:schemeClr val="tx2"/>
                </a:solidFill>
              </a:rPr>
              <a:t>: Process, Software functionality, new software, less paper (describe what forms, how many will disappear, more secure access, easier access, increase self-service etc.</a:t>
            </a:r>
          </a:p>
        </p:txBody>
      </p:sp>
      <p:sp>
        <p:nvSpPr>
          <p:cNvPr id="9" name="Rectangle 8"/>
          <p:cNvSpPr/>
          <p:nvPr/>
        </p:nvSpPr>
        <p:spPr>
          <a:xfrm>
            <a:off x="251520" y="1484784"/>
            <a:ext cx="8712968" cy="205222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a:solidFill>
                <a:schemeClr val="tx1"/>
              </a:solidFill>
              <a:cs typeface="Arial" charset="0"/>
            </a:endParaRPr>
          </a:p>
        </p:txBody>
      </p:sp>
      <p:sp>
        <p:nvSpPr>
          <p:cNvPr id="23" name="Rectangle 22"/>
          <p:cNvSpPr/>
          <p:nvPr/>
        </p:nvSpPr>
        <p:spPr>
          <a:xfrm>
            <a:off x="268677" y="1043001"/>
            <a:ext cx="8455768" cy="369332"/>
          </a:xfrm>
          <a:prstGeom prst="rect">
            <a:avLst/>
          </a:prstGeom>
        </p:spPr>
        <p:txBody>
          <a:bodyPr wrap="square">
            <a:spAutoFit/>
          </a:bodyPr>
          <a:lstStyle/>
          <a:p>
            <a:r>
              <a:rPr lang="en-CA" b="1" dirty="0" smtClean="0">
                <a:latin typeface="Calibri" panose="020F0502020204030204" pitchFamily="34" charset="0"/>
                <a:ea typeface="Calibri" panose="020F0502020204030204" pitchFamily="34" charset="0"/>
              </a:rPr>
              <a:t>Anticipated Benefits / Outcomes</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939339657"/>
              </p:ext>
            </p:extLst>
          </p:nvPr>
        </p:nvGraphicFramePr>
        <p:xfrm>
          <a:off x="365392" y="3990261"/>
          <a:ext cx="8566656" cy="2392680"/>
        </p:xfrm>
        <a:graphic>
          <a:graphicData uri="http://schemas.openxmlformats.org/drawingml/2006/table">
            <a:tbl>
              <a:tblPr>
                <a:tableStyleId>{5C22544A-7EE6-4342-B048-85BDC9FD1C3A}</a:tableStyleId>
              </a:tblPr>
              <a:tblGrid>
                <a:gridCol w="1974360"/>
                <a:gridCol w="2703865"/>
                <a:gridCol w="3888431"/>
              </a:tblGrid>
              <a:tr h="187216">
                <a:tc>
                  <a:txBody>
                    <a:bodyPr/>
                    <a:lstStyle/>
                    <a:p>
                      <a:r>
                        <a:rPr lang="en-US" sz="1400" dirty="0" smtClean="0">
                          <a:solidFill>
                            <a:schemeClr val="dk1"/>
                          </a:solidFill>
                        </a:rPr>
                        <a:t>TBS Project/Activity ID</a:t>
                      </a:r>
                    </a:p>
                    <a:p>
                      <a:r>
                        <a:rPr lang="en-US" sz="900" dirty="0" smtClean="0">
                          <a:solidFill>
                            <a:schemeClr val="dk1"/>
                          </a:solidFill>
                        </a:rPr>
                        <a:t>(from IT PLAN)</a:t>
                      </a:r>
                    </a:p>
                  </a:txBody>
                  <a:tcPr anchor="ctr"/>
                </a:tc>
                <a:tc>
                  <a:txBody>
                    <a:bodyPr/>
                    <a:lstStyle/>
                    <a:p>
                      <a:pPr>
                        <a:tabLst>
                          <a:tab pos="573088" algn="l"/>
                          <a:tab pos="1255713" algn="l"/>
                        </a:tabLst>
                      </a:pPr>
                      <a:endParaRPr lang="en-US" sz="1200" kern="1200" dirty="0">
                        <a:solidFill>
                          <a:schemeClr val="dk1"/>
                        </a:solidFill>
                        <a:latin typeface="+mn-lt"/>
                        <a:ea typeface="+mn-ea"/>
                        <a:cs typeface="+mn-cs"/>
                      </a:endParaRPr>
                    </a:p>
                  </a:txBody>
                  <a:tcPr anchor="ctr"/>
                </a:tc>
                <a:tc>
                  <a:txBody>
                    <a:bodyPr/>
                    <a:lstStyle/>
                    <a:p>
                      <a:endParaRPr lang="en-US" sz="1200" i="1" kern="1200" dirty="0">
                        <a:solidFill>
                          <a:schemeClr val="tx2"/>
                        </a:solidFill>
                        <a:latin typeface="+mn-lt"/>
                        <a:ea typeface="+mn-ea"/>
                        <a:cs typeface="+mn-cs"/>
                      </a:endParaRPr>
                    </a:p>
                  </a:txBody>
                  <a:tcPr anchor="ctr"/>
                </a:tc>
              </a:tr>
              <a:tr h="187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dk1"/>
                          </a:solidFill>
                        </a:rPr>
                        <a:t>Concept Case   </a:t>
                      </a:r>
                      <a:r>
                        <a:rPr lang="en-US" sz="900" dirty="0" smtClean="0">
                          <a:solidFill>
                            <a:schemeClr val="dk1"/>
                          </a:solidFill>
                        </a:rPr>
                        <a:t>completed</a:t>
                      </a:r>
                    </a:p>
                  </a:txBody>
                  <a:tcPr anchor="ctr"/>
                </a:tc>
                <a:tc>
                  <a:txBody>
                    <a:bodyPr/>
                    <a:lstStyle/>
                    <a:p>
                      <a:pPr>
                        <a:tabLst>
                          <a:tab pos="573088" algn="l"/>
                          <a:tab pos="1255713" algn="l"/>
                        </a:tabLst>
                      </a:pPr>
                      <a:r>
                        <a:rPr lang="en-CA" sz="1200" kern="1200" dirty="0" smtClean="0">
                          <a:solidFill>
                            <a:schemeClr val="dk1"/>
                          </a:solidFill>
                          <a:latin typeface="+mn-lt"/>
                          <a:ea typeface="+mn-ea"/>
                          <a:cs typeface="+mn-cs"/>
                        </a:rPr>
                        <a:t>YES 	</a:t>
                      </a:r>
                      <a:r>
                        <a:rPr lang="en-CA" sz="1200" kern="1200" dirty="0" smtClean="0">
                          <a:solidFill>
                            <a:schemeClr val="dk1"/>
                          </a:solidFill>
                          <a:latin typeface="+mn-lt"/>
                          <a:ea typeface="+mn-ea"/>
                          <a:cs typeface="+mn-cs"/>
                          <a:sym typeface="Wingdings 2" panose="05020102010507070707" pitchFamily="18" charset="2"/>
                        </a:rPr>
                        <a:t>	NO 	</a:t>
                      </a:r>
                      <a:endParaRPr lang="en-US" sz="1200" kern="1200" dirty="0">
                        <a:solidFill>
                          <a:schemeClr val="dk1"/>
                        </a:solidFill>
                        <a:latin typeface="+mn-lt"/>
                        <a:ea typeface="+mn-ea"/>
                        <a:cs typeface="+mn-cs"/>
                      </a:endParaRPr>
                    </a:p>
                  </a:txBody>
                  <a:tcPr anchor="ctr"/>
                </a:tc>
                <a:tc>
                  <a:txBody>
                    <a:bodyPr/>
                    <a:lstStyle/>
                    <a:p>
                      <a:r>
                        <a:rPr lang="en-CA" sz="1200" i="1" kern="1200" dirty="0" smtClean="0">
                          <a:solidFill>
                            <a:schemeClr val="tx2"/>
                          </a:solidFill>
                          <a:latin typeface="+mn-lt"/>
                          <a:ea typeface="+mn-ea"/>
                          <a:cs typeface="+mn-cs"/>
                        </a:rPr>
                        <a:t>IF not… why not?</a:t>
                      </a:r>
                      <a:endParaRPr lang="en-US" sz="1200" i="1" kern="1200" dirty="0">
                        <a:solidFill>
                          <a:schemeClr val="tx2"/>
                        </a:solidFill>
                        <a:latin typeface="+mn-lt"/>
                        <a:ea typeface="+mn-ea"/>
                        <a:cs typeface="+mn-cs"/>
                      </a:endParaRPr>
                    </a:p>
                  </a:txBody>
                  <a:tcPr anchor="ctr"/>
                </a:tc>
              </a:tr>
              <a:tr h="187216">
                <a:tc>
                  <a:txBody>
                    <a:bodyPr/>
                    <a:lstStyle/>
                    <a:p>
                      <a:pPr marL="0" indent="60325"/>
                      <a:r>
                        <a:rPr lang="en-CA" sz="1200" dirty="0" smtClean="0"/>
                        <a:t>Timeline</a:t>
                      </a:r>
                      <a:endParaRPr lang="en-US" sz="1200" dirty="0"/>
                    </a:p>
                  </a:txBody>
                  <a:tcPr anchor="ctr"/>
                </a:tc>
                <a:tc>
                  <a:txBody>
                    <a:bodyPr/>
                    <a:lstStyle/>
                    <a:p>
                      <a:r>
                        <a:rPr lang="en-CA" sz="800" b="1" i="0" kern="1200" dirty="0" smtClean="0">
                          <a:solidFill>
                            <a:schemeClr val="tx1"/>
                          </a:solidFill>
                          <a:latin typeface="+mn-lt"/>
                          <a:ea typeface="+mn-ea"/>
                          <a:cs typeface="+mn-cs"/>
                        </a:rPr>
                        <a:t>Planned Start Date:</a:t>
                      </a:r>
                    </a:p>
                    <a:p>
                      <a:r>
                        <a:rPr lang="en-CA" sz="1200" i="1" kern="1200" dirty="0" smtClean="0">
                          <a:solidFill>
                            <a:schemeClr val="tx2"/>
                          </a:solidFill>
                          <a:latin typeface="+mn-lt"/>
                          <a:ea typeface="+mn-ea"/>
                          <a:cs typeface="+mn-cs"/>
                        </a:rPr>
                        <a:t>MM - YYYY</a:t>
                      </a:r>
                      <a:endParaRPr lang="en-US" sz="1200" i="1" kern="1200" dirty="0">
                        <a:solidFill>
                          <a:schemeClr val="tx2"/>
                        </a:solidFill>
                        <a:latin typeface="+mn-lt"/>
                        <a:ea typeface="+mn-ea"/>
                        <a:cs typeface="+mn-cs"/>
                      </a:endParaRPr>
                    </a:p>
                  </a:txBody>
                  <a:tcPr anchor="ctr"/>
                </a:tc>
                <a:tc>
                  <a:txBody>
                    <a:bodyPr/>
                    <a:lstStyle/>
                    <a:p>
                      <a:r>
                        <a:rPr lang="en-CA" sz="800" b="1" i="0" kern="1200" dirty="0" smtClean="0">
                          <a:solidFill>
                            <a:schemeClr val="tx1"/>
                          </a:solidFill>
                          <a:latin typeface="+mn-lt"/>
                          <a:ea typeface="+mn-ea"/>
                          <a:cs typeface="+mn-cs"/>
                        </a:rPr>
                        <a:t>Planned End Date:</a:t>
                      </a:r>
                    </a:p>
                    <a:p>
                      <a:r>
                        <a:rPr lang="en-CA" sz="1200" i="1" kern="1200" dirty="0" smtClean="0">
                          <a:solidFill>
                            <a:schemeClr val="tx2"/>
                          </a:solidFill>
                          <a:latin typeface="+mn-lt"/>
                          <a:ea typeface="+mn-ea"/>
                          <a:cs typeface="+mn-cs"/>
                        </a:rPr>
                        <a:t>MM - YYYY</a:t>
                      </a:r>
                      <a:endParaRPr lang="en-US" sz="1200" i="1" kern="1200" dirty="0">
                        <a:solidFill>
                          <a:schemeClr val="tx2"/>
                        </a:solidFill>
                        <a:latin typeface="+mn-lt"/>
                        <a:ea typeface="+mn-ea"/>
                        <a:cs typeface="+mn-cs"/>
                      </a:endParaRPr>
                    </a:p>
                  </a:txBody>
                  <a:tcPr anchor="ctr"/>
                </a:tc>
              </a:tr>
              <a:tr h="242456">
                <a:tc>
                  <a:txBody>
                    <a:bodyPr/>
                    <a:lstStyle/>
                    <a:p>
                      <a:pPr marL="0" indent="60325"/>
                      <a:r>
                        <a:rPr lang="en-CA" sz="1200" dirty="0" smtClean="0"/>
                        <a:t>Cost</a:t>
                      </a:r>
                      <a:r>
                        <a:rPr lang="en-CA" sz="1200" baseline="0" dirty="0" smtClean="0"/>
                        <a:t> Summary</a:t>
                      </a:r>
                      <a:endParaRPr lang="en-US" sz="1200" dirty="0"/>
                    </a:p>
                  </a:txBody>
                  <a:tcPr anchor="ctr"/>
                </a:tc>
                <a:tc>
                  <a:txBody>
                    <a:bodyPr/>
                    <a:lstStyle/>
                    <a:p>
                      <a:r>
                        <a:rPr lang="en-CA" sz="800" b="1" i="0" kern="1200" dirty="0" smtClean="0">
                          <a:solidFill>
                            <a:schemeClr val="tx1"/>
                          </a:solidFill>
                          <a:latin typeface="+mn-lt"/>
                          <a:ea typeface="+mn-ea"/>
                          <a:cs typeface="+mn-cs"/>
                        </a:rPr>
                        <a:t>One Time project cost:</a:t>
                      </a:r>
                    </a:p>
                    <a:p>
                      <a:r>
                        <a:rPr lang="en-CA" sz="1400" i="1" kern="1200" dirty="0" smtClean="0">
                          <a:solidFill>
                            <a:schemeClr val="tx2"/>
                          </a:solidFill>
                          <a:latin typeface="+mn-lt"/>
                          <a:ea typeface="+mn-ea"/>
                          <a:cs typeface="+mn-cs"/>
                        </a:rPr>
                        <a:t>$ </a:t>
                      </a:r>
                      <a:endParaRPr lang="en-US" sz="1400" i="1" kern="1200" dirty="0">
                        <a:solidFill>
                          <a:schemeClr val="tx2"/>
                        </a:solidFill>
                        <a:latin typeface="+mn-lt"/>
                        <a:ea typeface="+mn-ea"/>
                        <a:cs typeface="+mn-cs"/>
                      </a:endParaRPr>
                    </a:p>
                  </a:txBody>
                  <a:tcPr anchor="ctr"/>
                </a:tc>
                <a:tc>
                  <a:txBody>
                    <a:bodyPr/>
                    <a:lstStyle/>
                    <a:p>
                      <a:pPr marL="0" algn="l" defTabSz="914400" rtl="0" eaLnBrk="1" latinLnBrk="0" hangingPunct="1"/>
                      <a:r>
                        <a:rPr lang="en-CA" sz="800" b="1" i="0" kern="1200" dirty="0" smtClean="0">
                          <a:solidFill>
                            <a:schemeClr val="tx1"/>
                          </a:solidFill>
                          <a:latin typeface="+mn-lt"/>
                          <a:ea typeface="+mn-ea"/>
                          <a:cs typeface="+mn-cs"/>
                        </a:rPr>
                        <a:t>On-going (annual) costs:</a:t>
                      </a:r>
                    </a:p>
                    <a:p>
                      <a:r>
                        <a:rPr lang="en-CA" sz="1400" i="1" kern="1200" dirty="0" smtClean="0">
                          <a:solidFill>
                            <a:schemeClr val="tx2"/>
                          </a:solidFill>
                          <a:latin typeface="+mn-lt"/>
                          <a:ea typeface="+mn-ea"/>
                          <a:cs typeface="+mn-cs"/>
                        </a:rPr>
                        <a:t>$</a:t>
                      </a:r>
                      <a:endParaRPr lang="en-US" sz="1400" i="1" kern="1200" dirty="0">
                        <a:solidFill>
                          <a:schemeClr val="tx2"/>
                        </a:solidFill>
                        <a:latin typeface="+mn-lt"/>
                        <a:ea typeface="+mn-ea"/>
                        <a:cs typeface="+mn-cs"/>
                      </a:endParaRPr>
                    </a:p>
                  </a:txBody>
                  <a:tcPr anchor="ctr"/>
                </a:tc>
              </a:tr>
              <a:tr h="242456">
                <a:tc>
                  <a:txBody>
                    <a:bodyPr/>
                    <a:lstStyle/>
                    <a:p>
                      <a:pPr marL="0" indent="60325"/>
                      <a:r>
                        <a:rPr lang="en-CA" sz="1200" dirty="0" smtClean="0"/>
                        <a:t>Funding Source</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573088" algn="l"/>
                          <a:tab pos="1255713" algn="l"/>
                          <a:tab pos="1828800" algn="l"/>
                        </a:tabLst>
                        <a:defRPr/>
                      </a:pPr>
                      <a:r>
                        <a:rPr lang="en-CA" sz="1200" kern="1200" dirty="0" smtClean="0">
                          <a:solidFill>
                            <a:schemeClr val="dk1"/>
                          </a:solidFill>
                          <a:latin typeface="+mn-lt"/>
                          <a:ea typeface="+mn-ea"/>
                          <a:cs typeface="+mn-cs"/>
                        </a:rPr>
                        <a:t>A-Base	</a:t>
                      </a:r>
                      <a:r>
                        <a:rPr lang="en-CA" sz="1200" kern="1200" dirty="0" smtClean="0">
                          <a:solidFill>
                            <a:schemeClr val="dk1"/>
                          </a:solidFill>
                          <a:latin typeface="+mn-lt"/>
                          <a:ea typeface="+mn-ea"/>
                          <a:cs typeface="+mn-cs"/>
                          <a:sym typeface="Wingdings 2" panose="05020102010507070707" pitchFamily="18" charset="2"/>
                        </a:rPr>
                        <a:t>	B-Base	</a:t>
                      </a:r>
                      <a:endParaRPr lang="en-US" sz="1200" kern="1200" dirty="0" smtClean="0">
                        <a:solidFill>
                          <a:schemeClr val="dk1"/>
                        </a:solidFill>
                        <a:latin typeface="+mn-lt"/>
                        <a:ea typeface="+mn-ea"/>
                        <a:cs typeface="+mn-cs"/>
                      </a:endParaRPr>
                    </a:p>
                  </a:txBody>
                  <a:tcPr anchor="ctr"/>
                </a:tc>
                <a:tc>
                  <a:txBody>
                    <a:bodyPr/>
                    <a:lstStyle/>
                    <a:p>
                      <a:r>
                        <a:rPr lang="en-CA" sz="1200" kern="1200" dirty="0" smtClean="0">
                          <a:solidFill>
                            <a:schemeClr val="dk1"/>
                          </a:solidFill>
                          <a:latin typeface="+mn-lt"/>
                          <a:ea typeface="+mn-ea"/>
                          <a:cs typeface="+mn-cs"/>
                        </a:rPr>
                        <a:t>Other:  </a:t>
                      </a:r>
                      <a:r>
                        <a:rPr lang="en-CA" sz="1200" i="1" kern="1200" dirty="0" smtClean="0">
                          <a:solidFill>
                            <a:schemeClr val="tx2"/>
                          </a:solidFill>
                          <a:latin typeface="+mn-lt"/>
                          <a:ea typeface="+mn-ea"/>
                          <a:cs typeface="+mn-cs"/>
                        </a:rPr>
                        <a:t>Please specify</a:t>
                      </a:r>
                      <a:endParaRPr lang="en-US" sz="1200" i="1" kern="1200" dirty="0">
                        <a:solidFill>
                          <a:schemeClr val="tx2"/>
                        </a:solidFill>
                        <a:latin typeface="+mn-lt"/>
                        <a:ea typeface="+mn-ea"/>
                        <a:cs typeface="+mn-cs"/>
                      </a:endParaRPr>
                    </a:p>
                  </a:txBody>
                  <a:tcPr anchor="ctr"/>
                </a:tc>
              </a:tr>
              <a:tr h="117676">
                <a:tc>
                  <a:txBody>
                    <a:bodyPr/>
                    <a:lstStyle/>
                    <a:p>
                      <a:pPr marL="0" indent="60325"/>
                      <a:r>
                        <a:rPr lang="en-CA" sz="1200" dirty="0" smtClean="0"/>
                        <a:t>Current Gate</a:t>
                      </a:r>
                      <a:r>
                        <a:rPr lang="en-CA" sz="1200" dirty="0" smtClean="0">
                          <a:solidFill>
                            <a:srgbClr val="FF0000"/>
                          </a:solidFill>
                        </a:rPr>
                        <a:t>*</a:t>
                      </a:r>
                      <a:endParaRPr lang="en-US" sz="1200" dirty="0">
                        <a:solidFill>
                          <a:srgbClr val="FF0000"/>
                        </a:solidFill>
                      </a:endParaRPr>
                    </a:p>
                  </a:txBody>
                  <a:tcPr anchor="ctr"/>
                </a:tc>
                <a:tc>
                  <a:txBody>
                    <a:bodyPr/>
                    <a:lstStyle/>
                    <a:p>
                      <a:endParaRPr lang="en-US" sz="1400" i="1" kern="1200" dirty="0">
                        <a:solidFill>
                          <a:schemeClr val="tx2"/>
                        </a:solidFill>
                        <a:latin typeface="+mn-lt"/>
                        <a:ea typeface="+mn-ea"/>
                        <a:cs typeface="+mn-cs"/>
                      </a:endParaRPr>
                    </a:p>
                  </a:txBody>
                  <a:tcPr anchor="ctr"/>
                </a:tc>
                <a:tc>
                  <a:txBody>
                    <a:bodyPr/>
                    <a:lstStyle/>
                    <a:p>
                      <a:endParaRPr lang="en-US" sz="1400" i="1" kern="1200" dirty="0">
                        <a:solidFill>
                          <a:schemeClr val="tx2"/>
                        </a:solidFill>
                        <a:latin typeface="+mn-lt"/>
                        <a:ea typeface="+mn-ea"/>
                        <a:cs typeface="+mn-cs"/>
                      </a:endParaRPr>
                    </a:p>
                  </a:txBody>
                  <a:tcPr anchor="ctr"/>
                </a:tc>
              </a:tr>
              <a:tr h="136912">
                <a:tc>
                  <a:txBody>
                    <a:bodyPr/>
                    <a:lstStyle/>
                    <a:p>
                      <a:pPr marL="0" indent="60325"/>
                      <a:r>
                        <a:rPr lang="en-CA" sz="1200" dirty="0" smtClean="0"/>
                        <a:t>On schedule?</a:t>
                      </a:r>
                      <a:endParaRPr lang="en-US" sz="1200" dirty="0"/>
                    </a:p>
                  </a:txBody>
                  <a:tcPr anchor="ctr"/>
                </a:tc>
                <a:tc>
                  <a:txBody>
                    <a:bodyPr/>
                    <a:lstStyle/>
                    <a:p>
                      <a:pPr>
                        <a:tabLst>
                          <a:tab pos="573088" algn="l"/>
                          <a:tab pos="1255713" algn="l"/>
                        </a:tabLst>
                      </a:pPr>
                      <a:r>
                        <a:rPr lang="en-CA" sz="1200" kern="1200" dirty="0" smtClean="0">
                          <a:solidFill>
                            <a:schemeClr val="dk1"/>
                          </a:solidFill>
                          <a:latin typeface="+mn-lt"/>
                          <a:ea typeface="+mn-ea"/>
                          <a:cs typeface="+mn-cs"/>
                        </a:rPr>
                        <a:t>YES 	</a:t>
                      </a:r>
                      <a:r>
                        <a:rPr lang="en-CA" sz="1200" kern="1200" dirty="0" smtClean="0">
                          <a:solidFill>
                            <a:schemeClr val="dk1"/>
                          </a:solidFill>
                          <a:latin typeface="+mn-lt"/>
                          <a:ea typeface="+mn-ea"/>
                          <a:cs typeface="+mn-cs"/>
                          <a:sym typeface="Wingdings 2" panose="05020102010507070707" pitchFamily="18" charset="2"/>
                        </a:rPr>
                        <a:t>	NO 	</a:t>
                      </a:r>
                      <a:endParaRPr lang="en-US" sz="1200" kern="1200" dirty="0">
                        <a:solidFill>
                          <a:schemeClr val="dk1"/>
                        </a:solidFill>
                        <a:latin typeface="+mn-lt"/>
                        <a:ea typeface="+mn-ea"/>
                        <a:cs typeface="+mn-cs"/>
                      </a:endParaRPr>
                    </a:p>
                  </a:txBody>
                  <a:tcPr anchor="ctr"/>
                </a:tc>
                <a:tc>
                  <a:txBody>
                    <a:bodyPr/>
                    <a:lstStyle/>
                    <a:p>
                      <a:r>
                        <a:rPr lang="en-CA" sz="1200" i="1" kern="1200" dirty="0" smtClean="0">
                          <a:solidFill>
                            <a:schemeClr val="tx2"/>
                          </a:solidFill>
                          <a:latin typeface="+mn-lt"/>
                          <a:ea typeface="+mn-ea"/>
                          <a:cs typeface="+mn-cs"/>
                        </a:rPr>
                        <a:t>IF not… why not?</a:t>
                      </a:r>
                      <a:endParaRPr lang="en-US" sz="1200" i="1" kern="1200" dirty="0">
                        <a:solidFill>
                          <a:schemeClr val="tx2"/>
                        </a:solidFill>
                        <a:latin typeface="+mn-lt"/>
                        <a:ea typeface="+mn-ea"/>
                        <a:cs typeface="+mn-cs"/>
                      </a:endParaRPr>
                    </a:p>
                  </a:txBody>
                  <a:tcPr anchor="ctr"/>
                </a:tc>
              </a:tr>
            </a:tbl>
          </a:graphicData>
        </a:graphic>
      </p:graphicFrame>
      <p:sp>
        <p:nvSpPr>
          <p:cNvPr id="11" name="Rectangle 10"/>
          <p:cNvSpPr/>
          <p:nvPr/>
        </p:nvSpPr>
        <p:spPr>
          <a:xfrm>
            <a:off x="343702" y="3609020"/>
            <a:ext cx="3906537" cy="369332"/>
          </a:xfrm>
          <a:prstGeom prst="rect">
            <a:avLst/>
          </a:prstGeom>
        </p:spPr>
        <p:txBody>
          <a:bodyPr wrap="square">
            <a:spAutoFit/>
          </a:bodyPr>
          <a:lstStyle/>
          <a:p>
            <a:r>
              <a:rPr lang="en-CA" b="1" dirty="0" smtClean="0">
                <a:latin typeface="Calibri" panose="020F0502020204030204" pitchFamily="34" charset="0"/>
                <a:ea typeface="Calibri" panose="020F0502020204030204" pitchFamily="34" charset="0"/>
              </a:rPr>
              <a:t>Request Summary Information</a:t>
            </a:r>
            <a:endParaRPr lang="en-US" b="1" dirty="0"/>
          </a:p>
        </p:txBody>
      </p:sp>
      <p:sp>
        <p:nvSpPr>
          <p:cNvPr id="4" name="Rectangle 3"/>
          <p:cNvSpPr/>
          <p:nvPr/>
        </p:nvSpPr>
        <p:spPr>
          <a:xfrm>
            <a:off x="377432" y="6466654"/>
            <a:ext cx="8347014" cy="492443"/>
          </a:xfrm>
          <a:prstGeom prst="rect">
            <a:avLst/>
          </a:prstGeom>
        </p:spPr>
        <p:txBody>
          <a:bodyPr wrap="square">
            <a:spAutoFit/>
          </a:bodyPr>
          <a:lstStyle/>
          <a:p>
            <a:r>
              <a:rPr lang="fr-CA" sz="1000" dirty="0">
                <a:solidFill>
                  <a:srgbClr val="FF0000"/>
                </a:solidFill>
              </a:rPr>
              <a:t>*</a:t>
            </a:r>
            <a:r>
              <a:rPr lang="fr-CA" sz="800" dirty="0" smtClean="0"/>
              <a:t> TBS </a:t>
            </a:r>
            <a:r>
              <a:rPr lang="fr-CA" sz="800" dirty="0"/>
              <a:t>Gates</a:t>
            </a:r>
            <a:r>
              <a:rPr lang="fr-CA" sz="800" dirty="0" smtClean="0"/>
              <a:t>:</a:t>
            </a:r>
          </a:p>
          <a:p>
            <a:r>
              <a:rPr lang="fr-CA" sz="800" dirty="0" smtClean="0">
                <a:hlinkClick r:id="rId3"/>
              </a:rPr>
              <a:t>https</a:t>
            </a:r>
            <a:r>
              <a:rPr lang="fr-CA" sz="800" dirty="0">
                <a:hlinkClick r:id="rId3"/>
              </a:rPr>
              <a:t>://</a:t>
            </a:r>
            <a:r>
              <a:rPr lang="fr-CA" sz="800" dirty="0" smtClean="0">
                <a:hlinkClick r:id="rId3"/>
              </a:rPr>
              <a:t>www.canada.ca/en/treasury-board-secretariat/services/information-technology-project-management/project-management/guide-project-gating-it-enabled-projects.html</a:t>
            </a:r>
            <a:endParaRPr lang="fr-CA" sz="800" dirty="0" smtClean="0"/>
          </a:p>
          <a:p>
            <a:r>
              <a:rPr lang="fr-CA" sz="800" dirty="0"/>
              <a:t> </a:t>
            </a:r>
            <a:endParaRPr lang="en-US" sz="800" dirty="0"/>
          </a:p>
        </p:txBody>
      </p:sp>
      <p:cxnSp>
        <p:nvCxnSpPr>
          <p:cNvPr id="6" name="Straight Connector 5"/>
          <p:cNvCxnSpPr/>
          <p:nvPr/>
        </p:nvCxnSpPr>
        <p:spPr>
          <a:xfrm>
            <a:off x="377431" y="6494864"/>
            <a:ext cx="1098225"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Flowchart: Merge 11"/>
          <p:cNvSpPr/>
          <p:nvPr/>
        </p:nvSpPr>
        <p:spPr>
          <a:xfrm rot="16200000">
            <a:off x="452112" y="178653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13" name="Flowchart: Merge 12"/>
          <p:cNvSpPr/>
          <p:nvPr/>
        </p:nvSpPr>
        <p:spPr>
          <a:xfrm rot="16200000">
            <a:off x="452112" y="221858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5" name="TextBox 4"/>
          <p:cNvSpPr txBox="1"/>
          <p:nvPr/>
        </p:nvSpPr>
        <p:spPr>
          <a:xfrm>
            <a:off x="4393848" y="5261639"/>
            <a:ext cx="574196" cy="230832"/>
          </a:xfrm>
          <a:prstGeom prst="rect">
            <a:avLst/>
          </a:prstGeom>
          <a:noFill/>
        </p:spPr>
        <p:txBody>
          <a:bodyPr wrap="none" rtlCol="0">
            <a:spAutoFit/>
          </a:bodyPr>
          <a:lstStyle/>
          <a:p>
            <a:r>
              <a:rPr lang="en-CA" sz="900" dirty="0" smtClean="0"/>
              <a:t>(TB Sub)</a:t>
            </a:r>
            <a:endParaRPr lang="en-US" sz="900" dirty="0"/>
          </a:p>
        </p:txBody>
      </p:sp>
    </p:spTree>
    <p:extLst>
      <p:ext uri="{BB962C8B-B14F-4D97-AF65-F5344CB8AC3E}">
        <p14:creationId xmlns:p14="http://schemas.microsoft.com/office/powerpoint/2010/main" val="3722443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1801" y="240906"/>
            <a:ext cx="5432982" cy="570383"/>
          </a:xfrm>
        </p:spPr>
        <p:txBody>
          <a:bodyPr/>
          <a:lstStyle/>
          <a:p>
            <a:r>
              <a:rPr lang="en-CA" dirty="0" smtClean="0"/>
              <a:t>Governance</a:t>
            </a:r>
            <a:endParaRPr lang="en-US" dirty="0"/>
          </a:p>
        </p:txBody>
      </p:sp>
      <p:sp>
        <p:nvSpPr>
          <p:cNvPr id="6" name="Rectangle 5"/>
          <p:cNvSpPr/>
          <p:nvPr>
            <p:custDataLst>
              <p:tags r:id="rId1"/>
            </p:custDataLst>
          </p:nvPr>
        </p:nvSpPr>
        <p:spPr>
          <a:xfrm>
            <a:off x="441800" y="1211581"/>
            <a:ext cx="8403557" cy="77830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a:solidFill>
                <a:schemeClr val="tx1">
                  <a:lumMod val="65000"/>
                  <a:lumOff val="35000"/>
                </a:schemeClr>
              </a:solidFill>
            </a:endParaRPr>
          </a:p>
        </p:txBody>
      </p:sp>
      <p:sp>
        <p:nvSpPr>
          <p:cNvPr id="3" name="Rectangle 2"/>
          <p:cNvSpPr/>
          <p:nvPr/>
        </p:nvSpPr>
        <p:spPr>
          <a:xfrm>
            <a:off x="441801" y="1276686"/>
            <a:ext cx="8413798" cy="523220"/>
          </a:xfrm>
          <a:prstGeom prst="rect">
            <a:avLst/>
          </a:prstGeom>
        </p:spPr>
        <p:txBody>
          <a:bodyPr wrap="square">
            <a:spAutoFit/>
          </a:bodyPr>
          <a:lstStyle/>
          <a:p>
            <a:pPr marL="285750" indent="-285750">
              <a:buClr>
                <a:prstClr val="black">
                  <a:lumMod val="65000"/>
                  <a:lumOff val="35000"/>
                </a:prstClr>
              </a:buClr>
              <a:buFont typeface="Wingdings" pitchFamily="2" charset="2"/>
              <a:buChar char="§"/>
            </a:pPr>
            <a:r>
              <a:rPr lang="en-US" sz="1400" i="1" dirty="0">
                <a:solidFill>
                  <a:schemeClr val="tx2"/>
                </a:solidFill>
              </a:rPr>
              <a:t>Identify the most Senior Governance body responsible for the success, and benefit realization, for this Investment/Project/Solution </a:t>
            </a:r>
          </a:p>
        </p:txBody>
      </p:sp>
      <p:sp>
        <p:nvSpPr>
          <p:cNvPr id="15" name="Rectangle 14"/>
          <p:cNvSpPr/>
          <p:nvPr>
            <p:custDataLst>
              <p:tags r:id="rId2"/>
            </p:custDataLst>
          </p:nvPr>
        </p:nvSpPr>
        <p:spPr>
          <a:xfrm>
            <a:off x="441800" y="2469252"/>
            <a:ext cx="4119959"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a:solidFill>
                <a:schemeClr val="tx1">
                  <a:lumMod val="65000"/>
                  <a:lumOff val="35000"/>
                </a:schemeClr>
              </a:solidFill>
            </a:endParaRPr>
          </a:p>
        </p:txBody>
      </p:sp>
      <p:sp>
        <p:nvSpPr>
          <p:cNvPr id="16" name="Rectangle 15"/>
          <p:cNvSpPr/>
          <p:nvPr>
            <p:custDataLst>
              <p:tags r:id="rId3"/>
            </p:custDataLst>
          </p:nvPr>
        </p:nvSpPr>
        <p:spPr>
          <a:xfrm>
            <a:off x="4707306" y="2469252"/>
            <a:ext cx="4148292"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itchFamily="2" charset="2"/>
              <a:buChar char="§"/>
            </a:pPr>
            <a:endParaRPr lang="en-US" sz="1400" dirty="0" smtClean="0">
              <a:solidFill>
                <a:schemeClr val="tx1">
                  <a:lumMod val="65000"/>
                  <a:lumOff val="35000"/>
                </a:schemeClr>
              </a:solidFill>
            </a:endParaRPr>
          </a:p>
          <a:p>
            <a:pPr marL="285750" indent="-285750">
              <a:buFont typeface="Wingdings" pitchFamily="2" charset="2"/>
              <a:buChar char="§"/>
            </a:pPr>
            <a:endParaRPr lang="en-US" sz="1400" dirty="0">
              <a:solidFill>
                <a:schemeClr val="tx1">
                  <a:lumMod val="65000"/>
                  <a:lumOff val="35000"/>
                </a:schemeClr>
              </a:solidFill>
            </a:endParaRPr>
          </a:p>
        </p:txBody>
      </p:sp>
      <p:sp>
        <p:nvSpPr>
          <p:cNvPr id="17" name="Rectangle 16"/>
          <p:cNvSpPr/>
          <p:nvPr>
            <p:custDataLst>
              <p:tags r:id="rId4"/>
            </p:custDataLst>
          </p:nvPr>
        </p:nvSpPr>
        <p:spPr>
          <a:xfrm>
            <a:off x="441801" y="2258940"/>
            <a:ext cx="4119958"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Business Owner</a:t>
            </a:r>
            <a:endParaRPr lang="en-US" sz="1600" b="1" dirty="0"/>
          </a:p>
        </p:txBody>
      </p:sp>
      <p:sp>
        <p:nvSpPr>
          <p:cNvPr id="18" name="Rectangle 17"/>
          <p:cNvSpPr/>
          <p:nvPr>
            <p:custDataLst>
              <p:tags r:id="rId5"/>
            </p:custDataLst>
          </p:nvPr>
        </p:nvSpPr>
        <p:spPr>
          <a:xfrm>
            <a:off x="4707306" y="2258940"/>
            <a:ext cx="4148292"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Technical Owner</a:t>
            </a:r>
            <a:endParaRPr lang="en-US" sz="1600" b="1" dirty="0"/>
          </a:p>
        </p:txBody>
      </p:sp>
      <p:sp>
        <p:nvSpPr>
          <p:cNvPr id="19" name="Rectangle 18"/>
          <p:cNvSpPr/>
          <p:nvPr>
            <p:custDataLst>
              <p:tags r:id="rId6"/>
            </p:custDataLst>
          </p:nvPr>
        </p:nvSpPr>
        <p:spPr>
          <a:xfrm>
            <a:off x="441800" y="1001269"/>
            <a:ext cx="8403557"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600" b="1" dirty="0" smtClean="0"/>
              <a:t>Departmental Governance  Bodies</a:t>
            </a:r>
            <a:endParaRPr lang="en-US" sz="1600" b="1" dirty="0"/>
          </a:p>
        </p:txBody>
      </p:sp>
      <p:sp>
        <p:nvSpPr>
          <p:cNvPr id="20" name="Rectangle 19"/>
          <p:cNvSpPr/>
          <p:nvPr/>
        </p:nvSpPr>
        <p:spPr>
          <a:xfrm>
            <a:off x="431540" y="2489687"/>
            <a:ext cx="4130219" cy="523220"/>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dirty="0">
                <a:solidFill>
                  <a:schemeClr val="tx2"/>
                </a:solidFill>
              </a:rPr>
              <a:t>Identify the Business sponsor role that is championing Project</a:t>
            </a:r>
          </a:p>
        </p:txBody>
      </p:sp>
      <p:sp>
        <p:nvSpPr>
          <p:cNvPr id="21" name="Rectangle 20"/>
          <p:cNvSpPr/>
          <p:nvPr/>
        </p:nvSpPr>
        <p:spPr>
          <a:xfrm>
            <a:off x="4728237" y="2506471"/>
            <a:ext cx="4130219" cy="523220"/>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en-US" sz="1400" i="1" dirty="0">
                <a:solidFill>
                  <a:schemeClr val="tx2"/>
                </a:solidFill>
              </a:rPr>
              <a:t>Identify the </a:t>
            </a:r>
            <a:r>
              <a:rPr lang="en-US" sz="1400" i="1" dirty="0" smtClean="0">
                <a:solidFill>
                  <a:schemeClr val="tx2"/>
                </a:solidFill>
              </a:rPr>
              <a:t>Technical sponsor </a:t>
            </a:r>
            <a:r>
              <a:rPr lang="en-US" sz="1400" i="1" dirty="0">
                <a:solidFill>
                  <a:schemeClr val="tx2"/>
                </a:solidFill>
              </a:rPr>
              <a:t>role that is championing Project</a:t>
            </a:r>
          </a:p>
        </p:txBody>
      </p:sp>
      <p:sp>
        <p:nvSpPr>
          <p:cNvPr id="22" name="Rectangle 21"/>
          <p:cNvSpPr/>
          <p:nvPr>
            <p:custDataLst>
              <p:tags r:id="rId7"/>
            </p:custDataLst>
          </p:nvPr>
        </p:nvSpPr>
        <p:spPr>
          <a:xfrm>
            <a:off x="408815" y="3362704"/>
            <a:ext cx="8446783"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CA" sz="1600" b="1" dirty="0" smtClean="0"/>
              <a:t>Departmental Architecture</a:t>
            </a:r>
            <a:endParaRPr lang="en-US" sz="1600" b="1" dirty="0"/>
          </a:p>
        </p:txBody>
      </p:sp>
      <p:graphicFrame>
        <p:nvGraphicFramePr>
          <p:cNvPr id="23" name="Table 22"/>
          <p:cNvGraphicFramePr>
            <a:graphicFrameLocks noGrp="1"/>
          </p:cNvGraphicFramePr>
          <p:nvPr>
            <p:extLst>
              <p:ext uri="{D42A27DB-BD31-4B8C-83A1-F6EECF244321}">
                <p14:modId xmlns:p14="http://schemas.microsoft.com/office/powerpoint/2010/main" val="669899594"/>
              </p:ext>
            </p:extLst>
          </p:nvPr>
        </p:nvGraphicFramePr>
        <p:xfrm>
          <a:off x="408815" y="3609020"/>
          <a:ext cx="8446782" cy="1778000"/>
        </p:xfrm>
        <a:graphic>
          <a:graphicData uri="http://schemas.openxmlformats.org/drawingml/2006/table">
            <a:tbl>
              <a:tblPr>
                <a:tableStyleId>{5C22544A-7EE6-4342-B048-85BDC9FD1C3A}</a:tableStyleId>
              </a:tblPr>
              <a:tblGrid>
                <a:gridCol w="5422908"/>
                <a:gridCol w="1767631"/>
                <a:gridCol w="1256243"/>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lumMod val="65000"/>
                              <a:lumOff val="35000"/>
                            </a:schemeClr>
                          </a:solidFill>
                        </a:rPr>
                        <a:t>Do you have a</a:t>
                      </a:r>
                      <a:r>
                        <a:rPr lang="en-US" sz="1400" baseline="0" dirty="0" smtClean="0">
                          <a:solidFill>
                            <a:schemeClr val="tx1">
                              <a:lumMod val="65000"/>
                              <a:lumOff val="35000"/>
                            </a:schemeClr>
                          </a:solidFill>
                        </a:rPr>
                        <a:t> Departmental </a:t>
                      </a:r>
                      <a:r>
                        <a:rPr lang="en-US" sz="1400" dirty="0" smtClean="0">
                          <a:solidFill>
                            <a:schemeClr val="tx1">
                              <a:lumMod val="65000"/>
                              <a:lumOff val="35000"/>
                            </a:schemeClr>
                          </a:solidFill>
                        </a:rPr>
                        <a:t>Architecture Review Board (ARB)?</a:t>
                      </a:r>
                    </a:p>
                  </a:txBody>
                  <a:tcPr anchor="ctr"/>
                </a:tc>
                <a:tc>
                  <a:txBody>
                    <a:bodyPr/>
                    <a:lstStyle/>
                    <a:p>
                      <a:pPr>
                        <a:tabLst>
                          <a:tab pos="515938" algn="l"/>
                        </a:tabLst>
                      </a:pPr>
                      <a:r>
                        <a:rPr lang="en-CA" sz="1400" dirty="0" smtClean="0"/>
                        <a:t>YES	</a:t>
                      </a:r>
                      <a:r>
                        <a:rPr lang="en-US" sz="1400" dirty="0" smtClean="0">
                          <a:sym typeface="Wingdings 2" panose="05020102010507070707" pitchFamily="18" charset="2"/>
                        </a:rPr>
                        <a:t></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smtClean="0"/>
                        <a:t>NO	</a:t>
                      </a:r>
                      <a:r>
                        <a:rPr lang="en-US" sz="1400" dirty="0" smtClean="0">
                          <a:sym typeface="Wingdings 2" panose="05020102010507070707" pitchFamily="18" charset="2"/>
                        </a:rPr>
                        <a:t></a:t>
                      </a:r>
                      <a:endParaRPr lang="en-US" sz="1400" dirty="0" smtClean="0"/>
                    </a:p>
                  </a:txBody>
                  <a:tcPr anchor="ctr"/>
                </a:tc>
              </a:tr>
              <a:tr h="370840">
                <a:tc>
                  <a:txBody>
                    <a:bodyPr/>
                    <a:lstStyle/>
                    <a:p>
                      <a:r>
                        <a:rPr lang="en-CA" sz="1400" kern="1200" dirty="0" smtClean="0">
                          <a:solidFill>
                            <a:schemeClr val="tx1">
                              <a:lumMod val="65000"/>
                              <a:lumOff val="35000"/>
                            </a:schemeClr>
                          </a:solidFill>
                          <a:latin typeface="+mn-lt"/>
                          <a:ea typeface="+mn-ea"/>
                          <a:cs typeface="+mn-cs"/>
                        </a:rPr>
                        <a:t>Who is the Chief Architect?</a:t>
                      </a:r>
                      <a:endParaRPr lang="en-US" sz="1400" kern="1200" dirty="0">
                        <a:solidFill>
                          <a:schemeClr val="tx1">
                            <a:lumMod val="65000"/>
                            <a:lumOff val="35000"/>
                          </a:schemeClr>
                        </a:solidFill>
                        <a:latin typeface="+mn-lt"/>
                        <a:ea typeface="+mn-ea"/>
                        <a:cs typeface="+mn-cs"/>
                      </a:endParaRPr>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Name</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400" i="1" kern="1200" dirty="0" smtClean="0">
                          <a:solidFill>
                            <a:schemeClr val="tx2"/>
                          </a:solidFill>
                          <a:latin typeface="+mn-lt"/>
                          <a:ea typeface="+mn-ea"/>
                          <a:cs typeface="+mn-cs"/>
                        </a:rPr>
                        <a:t>Email / Phone #</a:t>
                      </a:r>
                    </a:p>
                  </a:txBody>
                  <a:tcPr anchor="ctr"/>
                </a:tc>
                <a:tc hMerge="1">
                  <a:txBody>
                    <a:bodyPr/>
                    <a:lstStyle/>
                    <a:p>
                      <a:endParaRPr lang="en-US"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400" kern="1200" noProof="0" dirty="0" smtClean="0">
                          <a:solidFill>
                            <a:schemeClr val="tx1">
                              <a:lumMod val="65000"/>
                              <a:lumOff val="35000"/>
                            </a:schemeClr>
                          </a:solidFill>
                          <a:latin typeface="+mn-lt"/>
                          <a:ea typeface="+mn-ea"/>
                          <a:cs typeface="+mn-cs"/>
                        </a:rPr>
                        <a:t>Has the Departmental EA and Architecture Review Board sanctioned the preferred Solution Architecture option?</a:t>
                      </a:r>
                      <a:endParaRPr lang="en-CA" noProof="0" dirty="0"/>
                    </a:p>
                  </a:txBody>
                  <a:tcPr anchor="ctr"/>
                </a:tc>
                <a:tc>
                  <a:txBody>
                    <a:bodyPr/>
                    <a:lstStyle/>
                    <a:p>
                      <a:pPr>
                        <a:tabLst>
                          <a:tab pos="515938" algn="l"/>
                        </a:tabLst>
                      </a:pPr>
                      <a:r>
                        <a:rPr lang="en-CA" sz="1400" dirty="0" smtClean="0"/>
                        <a:t>YES	</a:t>
                      </a:r>
                      <a:r>
                        <a:rPr lang="en-US" sz="1400" dirty="0" smtClean="0">
                          <a:sym typeface="Wingdings 2" panose="05020102010507070707" pitchFamily="18" charset="2"/>
                        </a:rPr>
                        <a:t></a:t>
                      </a:r>
                      <a:endParaRPr 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398463" algn="l"/>
                        </a:tabLst>
                        <a:defRPr/>
                      </a:pPr>
                      <a:r>
                        <a:rPr lang="en-CA" sz="1400" dirty="0" smtClean="0"/>
                        <a:t>NO	</a:t>
                      </a:r>
                      <a:r>
                        <a:rPr lang="en-US" sz="1400" dirty="0" smtClean="0">
                          <a:sym typeface="Wingdings 2" panose="05020102010507070707" pitchFamily="18" charset="2"/>
                        </a:rPr>
                        <a:t></a:t>
                      </a:r>
                      <a:endParaRPr lang="en-US" sz="1400" dirty="0" smtClean="0"/>
                    </a:p>
                  </a:txBody>
                  <a:tcPr anchor="ctr"/>
                </a:tc>
              </a:tr>
              <a:tr h="370840">
                <a:tc gridSpan="3">
                  <a:txBody>
                    <a:bodyPr/>
                    <a:lstStyle/>
                    <a:p>
                      <a:r>
                        <a:rPr lang="en-CA" sz="1400" b="1" kern="1200" dirty="0" smtClean="0">
                          <a:solidFill>
                            <a:schemeClr val="tx1"/>
                          </a:solidFill>
                          <a:latin typeface="+mj-lt"/>
                          <a:ea typeface="+mn-ea"/>
                          <a:cs typeface="Aharoni" panose="02010803020104030203" pitchFamily="2" charset="-79"/>
                        </a:rPr>
                        <a:t>NOTE</a:t>
                      </a:r>
                      <a:r>
                        <a:rPr lang="en-CA" sz="1400" kern="1200" dirty="0" smtClean="0">
                          <a:solidFill>
                            <a:schemeClr val="tx1"/>
                          </a:solidFill>
                          <a:latin typeface="+mj-lt"/>
                          <a:ea typeface="+mn-ea"/>
                          <a:cs typeface="Aharoni" panose="02010803020104030203" pitchFamily="2" charset="-79"/>
                        </a:rPr>
                        <a:t>: </a:t>
                      </a:r>
                      <a:r>
                        <a:rPr lang="en-CA" sz="1400" kern="1200" dirty="0" smtClean="0">
                          <a:solidFill>
                            <a:schemeClr val="tx1">
                              <a:lumMod val="65000"/>
                              <a:lumOff val="35000"/>
                            </a:schemeClr>
                          </a:solidFill>
                          <a:latin typeface="+mj-lt"/>
                          <a:ea typeface="+mn-ea"/>
                          <a:cs typeface="+mn-cs"/>
                        </a:rPr>
                        <a:t>Please provide a copy of your ARB Minutes &amp; Record of Decision </a:t>
                      </a:r>
                      <a:endParaRPr lang="en-US" sz="1400" kern="1200" dirty="0">
                        <a:solidFill>
                          <a:schemeClr val="tx1">
                            <a:lumMod val="65000"/>
                            <a:lumOff val="35000"/>
                          </a:schemeClr>
                        </a:solidFill>
                        <a:latin typeface="+mj-lt"/>
                        <a:ea typeface="+mn-ea"/>
                        <a:cs typeface="+mn-cs"/>
                      </a:endParaRPr>
                    </a:p>
                  </a:txBody>
                  <a:tcPr anchor="ctr"/>
                </a:tc>
                <a:tc hMerge="1">
                  <a:txBody>
                    <a:bodyPr/>
                    <a:lstStyle/>
                    <a:p>
                      <a:endParaRPr lang="en-US" dirty="0"/>
                    </a:p>
                  </a:txBody>
                  <a:tcPr/>
                </a:tc>
                <a:tc hMerge="1">
                  <a:txBody>
                    <a:bodyPr/>
                    <a:lstStyle/>
                    <a:p>
                      <a:endParaRPr lang="en-US" dirty="0"/>
                    </a:p>
                  </a:txBody>
                  <a:tcPr/>
                </a:tc>
              </a:tr>
            </a:tbl>
          </a:graphicData>
        </a:graphic>
      </p:graphicFrame>
      <p:sp>
        <p:nvSpPr>
          <p:cNvPr id="24" name="Slide Number Placeholder 1"/>
          <p:cNvSpPr>
            <a:spLocks noGrp="1"/>
          </p:cNvSpPr>
          <p:nvPr>
            <p:ph type="sldNum" sz="quarter" idx="12"/>
          </p:nvPr>
        </p:nvSpPr>
        <p:spPr>
          <a:xfrm>
            <a:off x="8758234" y="6494329"/>
            <a:ext cx="385766" cy="365125"/>
          </a:xfrm>
        </p:spPr>
        <p:txBody>
          <a:bodyPr/>
          <a:lstStyle/>
          <a:p>
            <a:r>
              <a:rPr lang="en-CA" dirty="0"/>
              <a:t>8</a:t>
            </a:r>
          </a:p>
        </p:txBody>
      </p:sp>
      <p:sp>
        <p:nvSpPr>
          <p:cNvPr id="25" name="Flowchart: Merge 24"/>
          <p:cNvSpPr/>
          <p:nvPr/>
        </p:nvSpPr>
        <p:spPr>
          <a:xfrm rot="16200000">
            <a:off x="507603" y="1380507"/>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6" name="Flowchart: Merge 25"/>
          <p:cNvSpPr/>
          <p:nvPr/>
        </p:nvSpPr>
        <p:spPr>
          <a:xfrm rot="16200000">
            <a:off x="507602" y="259811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
        <p:nvSpPr>
          <p:cNvPr id="27" name="Flowchart: Merge 26"/>
          <p:cNvSpPr/>
          <p:nvPr/>
        </p:nvSpPr>
        <p:spPr>
          <a:xfrm rot="16200000">
            <a:off x="4810312" y="259811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833095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5c5300033542371278cbf6a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4.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1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1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19.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2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2.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7.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29.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30.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3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Lst>
</file>

<file path=ppt/tags/tag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Lst>
</file>

<file path=ppt/tags/tag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Lst>
</file>

<file path=ppt/tags/tag9.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8316</TotalTime>
  <Words>2987</Words>
  <Application>Microsoft Office PowerPoint</Application>
  <PresentationFormat>On-screen Show (4:3)</PresentationFormat>
  <Paragraphs>544</Paragraphs>
  <Slides>27</Slides>
  <Notes>26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27</vt:i4>
      </vt:variant>
    </vt:vector>
  </HeadingPairs>
  <TitlesOfParts>
    <vt:vector size="39" baseType="lpstr">
      <vt:lpstr>Malgun Gothic</vt:lpstr>
      <vt:lpstr>MS PGothic</vt:lpstr>
      <vt:lpstr>Adobe Arabic</vt:lpstr>
      <vt:lpstr>Aharoni</vt:lpstr>
      <vt:lpstr>Arial</vt:lpstr>
      <vt:lpstr>Arial</vt:lpstr>
      <vt:lpstr>Arohni</vt:lpstr>
      <vt:lpstr>Calibri</vt:lpstr>
      <vt:lpstr>Comic Sans MS</vt:lpstr>
      <vt:lpstr>Wingdings</vt:lpstr>
      <vt:lpstr>Wingdings 2</vt:lpstr>
      <vt:lpstr>Office Theme</vt:lpstr>
      <vt:lpstr>Government of Canada Enterprise Architecture Review Board (GC EARB)</vt:lpstr>
      <vt:lpstr>Table of Contents</vt:lpstr>
      <vt:lpstr>When to come to GC EARB?</vt:lpstr>
      <vt:lpstr>Purpose of GC EARB Session</vt:lpstr>
      <vt:lpstr>Request - Background</vt:lpstr>
      <vt:lpstr>Current State Architecture - DIAGRAM</vt:lpstr>
      <vt:lpstr>Target State Architecture - DIAGRAM</vt:lpstr>
      <vt:lpstr>Request - Detailed Information</vt:lpstr>
      <vt:lpstr>Governance</vt:lpstr>
      <vt:lpstr>Risks &amp; Mitigations</vt:lpstr>
      <vt:lpstr>Criteria for EARB Presentation</vt:lpstr>
      <vt:lpstr>Cloud Solution Information </vt:lpstr>
      <vt:lpstr>PowerPoint Presentation</vt:lpstr>
      <vt:lpstr>Alignment to the GC Digital Standards</vt:lpstr>
      <vt:lpstr>Alignment to the GC Digital Standards</vt:lpstr>
      <vt:lpstr>Alignment to the GC Digital Standards</vt:lpstr>
      <vt:lpstr>PowerPoint Presentation</vt:lpstr>
      <vt:lpstr>BUSINESS Alignment  GC Architectural Standards</vt:lpstr>
      <vt:lpstr>PowerPoint Presentation</vt:lpstr>
      <vt:lpstr>INFORMATION  Alignment  GC Architectural Standards</vt:lpstr>
      <vt:lpstr>INFORMATION  Alignment  GC Architectural Standards</vt:lpstr>
      <vt:lpstr>APPLICATION  Alignment  GC Architectural Standards</vt:lpstr>
      <vt:lpstr>APPLICATION  Alignment  GC Architectural Standards</vt:lpstr>
      <vt:lpstr>TECHNOLOGY  Alignment  GC Architectural Standards</vt:lpstr>
      <vt:lpstr>SECURITY &amp; PRIVACY  Alignment  GC Architectural Standards</vt:lpstr>
      <vt:lpstr>PowerPoint Presentation</vt:lpstr>
      <vt:lpstr>Exemption Request</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Jessome, Jana</cp:lastModifiedBy>
  <cp:revision>368</cp:revision>
  <cp:lastPrinted>2018-10-26T13:30:00Z</cp:lastPrinted>
  <dcterms:created xsi:type="dcterms:W3CDTF">2015-11-06T15:38:40Z</dcterms:created>
  <dcterms:modified xsi:type="dcterms:W3CDTF">2019-01-31T14:02:46Z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64abd37c-747d-43e1-9a83-4dbbd10baed5</vt:lpwstr>
  </property>
  <property fmtid="{D5CDD505-2E9C-101B-9397-08002B2CF9AE}" pid="3" name="TBSSCTCLASSIFICATION">
    <vt:lpwstr>UNCLASSIFIED</vt:lpwstr>
  </property>
  <property fmtid="{D5CDD505-2E9C-101B-9397-08002B2CF9AE}" pid="4" name="SECCLASS">
    <vt:lpwstr>CLASSU</vt:lpwstr>
  </property>
  <property fmtid="{D5CDD505-2E9C-101B-9397-08002B2CF9AE}" pid="5" name="TBSSCTVISUALMARKINGNO">
    <vt:lpwstr>NO</vt:lpwstr>
  </property>
</Properties>
</file>