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5.xml" ContentType="application/vnd.openxmlformats-officedocument.presentationml.notesSlide+xml"/>
  <Override PartName="/ppt/tags/tag14.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8.xml" ContentType="application/vnd.openxmlformats-officedocument.presentationml.notesSlide+xml"/>
  <Override PartName="/ppt/tags/tag20.xml" ContentType="application/vnd.openxmlformats-officedocument.presentationml.tags+xml"/>
  <Override PartName="/ppt/notesSlides/notesSlide9.xml" ContentType="application/vnd.openxmlformats-officedocument.presentationml.notesSlide+xml"/>
  <Override PartName="/ppt/tags/tag21.xml" ContentType="application/vnd.openxmlformats-officedocument.presentationml.tags+xml"/>
  <Override PartName="/ppt/notesSlides/notesSlide10.xml" ContentType="application/vnd.openxmlformats-officedocument.presentationml.notesSlide+xml"/>
  <Override PartName="/ppt/tags/tag22.xml" ContentType="application/vnd.openxmlformats-officedocument.presentationml.tags+xml"/>
  <Override PartName="/ppt/notesSlides/notesSlide11.xml" ContentType="application/vnd.openxmlformats-officedocument.presentationml.notesSlide+xml"/>
  <Override PartName="/ppt/tags/tag23.xml" ContentType="application/vnd.openxmlformats-officedocument.presentationml.tags+xml"/>
  <Override PartName="/ppt/notesSlides/notesSlide12.xml" ContentType="application/vnd.openxmlformats-officedocument.presentationml.notesSlide+xml"/>
  <Override PartName="/ppt/tags/tag24.xml" ContentType="application/vnd.openxmlformats-officedocument.presentationml.tags+xml"/>
  <Override PartName="/ppt/notesSlides/notesSlide13.xml" ContentType="application/vnd.openxmlformats-officedocument.presentationml.notesSlide+xml"/>
  <Override PartName="/ppt/tags/tag25.xml" ContentType="application/vnd.openxmlformats-officedocument.presentationml.tags+xml"/>
  <Override PartName="/ppt/notesSlides/notesSlide14.xml" ContentType="application/vnd.openxmlformats-officedocument.presentationml.notesSlide+xml"/>
  <Override PartName="/ppt/tags/tag26.xml" ContentType="application/vnd.openxmlformats-officedocument.presentationml.tags+xml"/>
  <Override PartName="/ppt/notesSlides/notesSlide15.xml" ContentType="application/vnd.openxmlformats-officedocument.presentationml.notesSlide+xml"/>
  <Override PartName="/ppt/tags/tag27.xml" ContentType="application/vnd.openxmlformats-officedocument.presentationml.tags+xml"/>
  <Override PartName="/ppt/notesSlides/notesSlide16.xml" ContentType="application/vnd.openxmlformats-officedocument.presentationml.notesSlide+xml"/>
  <Override PartName="/ppt/tags/tag28.xml" ContentType="application/vnd.openxmlformats-officedocument.presentationml.tags+xml"/>
  <Override PartName="/ppt/notesSlides/notesSlide17.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18.xml" ContentType="application/vnd.openxmlformats-officedocument.presentationml.notesSlide+xml"/>
  <Override PartName="/ppt/tags/tag32.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96" r:id="rId2"/>
    <p:sldId id="308" r:id="rId3"/>
    <p:sldId id="320" r:id="rId4"/>
    <p:sldId id="338" r:id="rId5"/>
    <p:sldId id="309" r:id="rId6"/>
    <p:sldId id="332" r:id="rId7"/>
    <p:sldId id="330" r:id="rId8"/>
    <p:sldId id="337" r:id="rId9"/>
    <p:sldId id="346" r:id="rId10"/>
    <p:sldId id="271" r:id="rId11"/>
    <p:sldId id="324" r:id="rId12"/>
    <p:sldId id="325" r:id="rId13"/>
    <p:sldId id="326" r:id="rId14"/>
    <p:sldId id="287" r:id="rId15"/>
    <p:sldId id="327" r:id="rId16"/>
    <p:sldId id="277" r:id="rId17"/>
    <p:sldId id="289" r:id="rId18"/>
    <p:sldId id="331" r:id="rId19"/>
    <p:sldId id="336" r:id="rId20"/>
    <p:sldId id="343" r:id="rId21"/>
    <p:sldId id="312" r:id="rId22"/>
  </p:sldIdLst>
  <p:sldSz cx="9144000" cy="6858000" type="screen4x3"/>
  <p:notesSz cx="7010400" cy="92964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82">
          <p15:clr>
            <a:srgbClr val="A4A3A4"/>
          </p15:clr>
        </p15:guide>
        <p15:guide id="3" orient="horz" pos="300">
          <p15:clr>
            <a:srgbClr val="A4A3A4"/>
          </p15:clr>
        </p15:guide>
        <p15:guide id="4" orient="horz" pos="572">
          <p15:clr>
            <a:srgbClr val="A4A3A4"/>
          </p15:clr>
        </p15:guide>
        <p15:guide id="5" pos="2880">
          <p15:clr>
            <a:srgbClr val="A4A3A4"/>
          </p15:clr>
        </p15:guide>
        <p15:guide id="6" pos="49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033" autoAdjust="0"/>
    <p:restoredTop sz="93939" autoAdjust="0"/>
  </p:normalViewPr>
  <p:slideViewPr>
    <p:cSldViewPr showGuides="1">
      <p:cViewPr varScale="1">
        <p:scale>
          <a:sx n="91" d="100"/>
          <a:sy n="91" d="100"/>
        </p:scale>
        <p:origin x="1109" y="62"/>
      </p:cViewPr>
      <p:guideLst>
        <p:guide orient="horz" pos="2160"/>
        <p:guide orient="horz" pos="482"/>
        <p:guide orient="horz" pos="300"/>
        <p:guide orient="horz" pos="572"/>
        <p:guide pos="2880"/>
        <p:guide pos="499"/>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C125156-8CB5-4F94-B1DD-9DEF660CA43A}" type="datetimeFigureOut">
              <a:rPr lang="en-CA" smtClean="0"/>
              <a:t>2019-09-13</a:t>
            </a:fld>
            <a:endParaRPr lang="en-CA"/>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C297B32-12A3-46AB-84D3-B62C0D6D9FAB}" type="slidenum">
              <a:rPr lang="en-CA" smtClean="0"/>
              <a:t>‹#›</a:t>
            </a:fld>
            <a:endParaRPr lang="en-CA"/>
          </a:p>
        </p:txBody>
      </p:sp>
    </p:spTree>
    <p:extLst>
      <p:ext uri="{BB962C8B-B14F-4D97-AF65-F5344CB8AC3E}">
        <p14:creationId xmlns:p14="http://schemas.microsoft.com/office/powerpoint/2010/main" val="1193717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5BE00D6-E049-4381-83C8-29CB14B5448F}" type="datetimeFigureOut">
              <a:rPr lang="en-CA" smtClean="0"/>
              <a:t>2019-09-13</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B3A5D88-BC26-4EFA-A680-927F6A4ACCF4}" type="slidenum">
              <a:rPr lang="en-CA" smtClean="0"/>
              <a:t>‹#›</a:t>
            </a:fld>
            <a:endParaRPr lang="en-CA"/>
          </a:p>
        </p:txBody>
      </p:sp>
    </p:spTree>
    <p:extLst>
      <p:ext uri="{BB962C8B-B14F-4D97-AF65-F5344CB8AC3E}">
        <p14:creationId xmlns:p14="http://schemas.microsoft.com/office/powerpoint/2010/main" val="2744622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a:t>
            </a:fld>
            <a:endParaRPr lang="en-CA"/>
          </a:p>
        </p:txBody>
      </p:sp>
    </p:spTree>
    <p:extLst>
      <p:ext uri="{BB962C8B-B14F-4D97-AF65-F5344CB8AC3E}">
        <p14:creationId xmlns:p14="http://schemas.microsoft.com/office/powerpoint/2010/main" val="35007639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11</a:t>
            </a:fld>
            <a:endParaRPr lang="en-CA"/>
          </a:p>
        </p:txBody>
      </p:sp>
    </p:spTree>
    <p:extLst>
      <p:ext uri="{BB962C8B-B14F-4D97-AF65-F5344CB8AC3E}">
        <p14:creationId xmlns:p14="http://schemas.microsoft.com/office/powerpoint/2010/main" val="25492867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12</a:t>
            </a:fld>
            <a:endParaRPr lang="en-CA"/>
          </a:p>
        </p:txBody>
      </p:sp>
    </p:spTree>
    <p:extLst>
      <p:ext uri="{BB962C8B-B14F-4D97-AF65-F5344CB8AC3E}">
        <p14:creationId xmlns:p14="http://schemas.microsoft.com/office/powerpoint/2010/main" val="7228743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13</a:t>
            </a:fld>
            <a:endParaRPr lang="en-CA"/>
          </a:p>
        </p:txBody>
      </p:sp>
    </p:spTree>
    <p:extLst>
      <p:ext uri="{BB962C8B-B14F-4D97-AF65-F5344CB8AC3E}">
        <p14:creationId xmlns:p14="http://schemas.microsoft.com/office/powerpoint/2010/main" val="20232762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14</a:t>
            </a:fld>
            <a:endParaRPr lang="en-CA"/>
          </a:p>
        </p:txBody>
      </p:sp>
    </p:spTree>
    <p:extLst>
      <p:ext uri="{BB962C8B-B14F-4D97-AF65-F5344CB8AC3E}">
        <p14:creationId xmlns:p14="http://schemas.microsoft.com/office/powerpoint/2010/main" val="28530145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15</a:t>
            </a:fld>
            <a:endParaRPr lang="en-CA"/>
          </a:p>
        </p:txBody>
      </p:sp>
    </p:spTree>
    <p:extLst>
      <p:ext uri="{BB962C8B-B14F-4D97-AF65-F5344CB8AC3E}">
        <p14:creationId xmlns:p14="http://schemas.microsoft.com/office/powerpoint/2010/main" val="14490856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16</a:t>
            </a:fld>
            <a:endParaRPr lang="en-CA"/>
          </a:p>
        </p:txBody>
      </p:sp>
    </p:spTree>
    <p:extLst>
      <p:ext uri="{BB962C8B-B14F-4D97-AF65-F5344CB8AC3E}">
        <p14:creationId xmlns:p14="http://schemas.microsoft.com/office/powerpoint/2010/main" val="602595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17</a:t>
            </a:fld>
            <a:endParaRPr lang="en-CA"/>
          </a:p>
        </p:txBody>
      </p:sp>
    </p:spTree>
    <p:extLst>
      <p:ext uri="{BB962C8B-B14F-4D97-AF65-F5344CB8AC3E}">
        <p14:creationId xmlns:p14="http://schemas.microsoft.com/office/powerpoint/2010/main" val="2076213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18</a:t>
            </a:fld>
            <a:endParaRPr lang="en-CA"/>
          </a:p>
        </p:txBody>
      </p:sp>
    </p:spTree>
    <p:extLst>
      <p:ext uri="{BB962C8B-B14F-4D97-AF65-F5344CB8AC3E}">
        <p14:creationId xmlns:p14="http://schemas.microsoft.com/office/powerpoint/2010/main" val="29081367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solidFill>
                  <a:prstClr val="black"/>
                </a:solidFill>
              </a:rPr>
              <a:pPr/>
              <a:t>19</a:t>
            </a:fld>
            <a:endParaRPr lang="en-CA">
              <a:solidFill>
                <a:prstClr val="black"/>
              </a:solidFill>
            </a:endParaRPr>
          </a:p>
        </p:txBody>
      </p:sp>
    </p:spTree>
    <p:extLst>
      <p:ext uri="{BB962C8B-B14F-4D97-AF65-F5344CB8AC3E}">
        <p14:creationId xmlns:p14="http://schemas.microsoft.com/office/powerpoint/2010/main" val="17255620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B3A5D88-BC26-4EFA-A680-927F6A4ACCF4}" type="slidenum">
              <a:rPr lang="en-CA" smtClean="0"/>
              <a:t>20</a:t>
            </a:fld>
            <a:endParaRPr lang="en-CA"/>
          </a:p>
        </p:txBody>
      </p:sp>
    </p:spTree>
    <p:extLst>
      <p:ext uri="{BB962C8B-B14F-4D97-AF65-F5344CB8AC3E}">
        <p14:creationId xmlns:p14="http://schemas.microsoft.com/office/powerpoint/2010/main" val="264610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2</a:t>
            </a:fld>
            <a:endParaRPr lang="en-CA"/>
          </a:p>
        </p:txBody>
      </p:sp>
    </p:spTree>
    <p:extLst>
      <p:ext uri="{BB962C8B-B14F-4D97-AF65-F5344CB8AC3E}">
        <p14:creationId xmlns:p14="http://schemas.microsoft.com/office/powerpoint/2010/main" val="21667606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21</a:t>
            </a:fld>
            <a:endParaRPr lang="en-CA"/>
          </a:p>
        </p:txBody>
      </p:sp>
    </p:spTree>
    <p:extLst>
      <p:ext uri="{BB962C8B-B14F-4D97-AF65-F5344CB8AC3E}">
        <p14:creationId xmlns:p14="http://schemas.microsoft.com/office/powerpoint/2010/main" val="3440400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3</a:t>
            </a:fld>
            <a:endParaRPr lang="en-CA"/>
          </a:p>
        </p:txBody>
      </p:sp>
    </p:spTree>
    <p:extLst>
      <p:ext uri="{BB962C8B-B14F-4D97-AF65-F5344CB8AC3E}">
        <p14:creationId xmlns:p14="http://schemas.microsoft.com/office/powerpoint/2010/main" val="4274258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4</a:t>
            </a:fld>
            <a:endParaRPr lang="en-CA"/>
          </a:p>
        </p:txBody>
      </p:sp>
    </p:spTree>
    <p:extLst>
      <p:ext uri="{BB962C8B-B14F-4D97-AF65-F5344CB8AC3E}">
        <p14:creationId xmlns:p14="http://schemas.microsoft.com/office/powerpoint/2010/main" val="1560952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5</a:t>
            </a:fld>
            <a:endParaRPr lang="en-CA"/>
          </a:p>
        </p:txBody>
      </p:sp>
    </p:spTree>
    <p:extLst>
      <p:ext uri="{BB962C8B-B14F-4D97-AF65-F5344CB8AC3E}">
        <p14:creationId xmlns:p14="http://schemas.microsoft.com/office/powerpoint/2010/main" val="11673404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6</a:t>
            </a:fld>
            <a:endParaRPr lang="en-CA"/>
          </a:p>
        </p:txBody>
      </p:sp>
    </p:spTree>
    <p:extLst>
      <p:ext uri="{BB962C8B-B14F-4D97-AF65-F5344CB8AC3E}">
        <p14:creationId xmlns:p14="http://schemas.microsoft.com/office/powerpoint/2010/main" val="24061531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5AA7FD66-F810-415C-9FF2-DF680522269D}" type="slidenum">
              <a:rPr lang="en-CA" altLang="en-US" smtClean="0"/>
              <a:pPr>
                <a:defRPr/>
              </a:pPr>
              <a:t>7</a:t>
            </a:fld>
            <a:endParaRPr lang="en-CA" altLang="en-US"/>
          </a:p>
        </p:txBody>
      </p:sp>
    </p:spTree>
    <p:extLst>
      <p:ext uri="{BB962C8B-B14F-4D97-AF65-F5344CB8AC3E}">
        <p14:creationId xmlns:p14="http://schemas.microsoft.com/office/powerpoint/2010/main" val="3933961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AA7FD66-F810-415C-9FF2-DF680522269D}" type="slidenum">
              <a:rPr lang="en-CA" altLang="en-US" smtClean="0"/>
              <a:pPr>
                <a:defRPr/>
              </a:pPr>
              <a:t>9</a:t>
            </a:fld>
            <a:endParaRPr lang="en-CA" altLang="en-US"/>
          </a:p>
        </p:txBody>
      </p:sp>
    </p:spTree>
    <p:extLst>
      <p:ext uri="{BB962C8B-B14F-4D97-AF65-F5344CB8AC3E}">
        <p14:creationId xmlns:p14="http://schemas.microsoft.com/office/powerpoint/2010/main" val="8521670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10</a:t>
            </a:fld>
            <a:endParaRPr lang="en-CA"/>
          </a:p>
        </p:txBody>
      </p:sp>
    </p:spTree>
    <p:extLst>
      <p:ext uri="{BB962C8B-B14F-4D97-AF65-F5344CB8AC3E}">
        <p14:creationId xmlns:p14="http://schemas.microsoft.com/office/powerpoint/2010/main" val="6462392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971600" y="2127977"/>
            <a:ext cx="7188758" cy="987095"/>
          </a:xfrm>
          <a:prstGeom prst="rect">
            <a:avLst/>
          </a:prstGeom>
        </p:spPr>
        <p:txBody>
          <a:bodyPr anchor="t"/>
          <a:lstStyle>
            <a:lvl1pPr algn="ctr">
              <a:defRPr sz="6600" b="0" cap="none" baseline="0">
                <a:solidFill>
                  <a:schemeClr val="tx2"/>
                </a:solidFill>
              </a:defRPr>
            </a:lvl1pPr>
          </a:lstStyle>
          <a:p>
            <a:r>
              <a:rPr lang="en-US" dirty="0" smtClean="0"/>
              <a:t>Section title</a:t>
            </a:r>
            <a:endParaRPr lang="en-CA" dirty="0"/>
          </a:p>
        </p:txBody>
      </p:sp>
      <p:pic>
        <p:nvPicPr>
          <p:cNvPr id="10" name="Picture 9"/>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flipH="1" flipV="1">
            <a:off x="-180528" y="2889262"/>
            <a:ext cx="4146550" cy="4248150"/>
          </a:xfrm>
          <a:prstGeom prst="rect">
            <a:avLst/>
          </a:prstGeom>
        </p:spPr>
      </p:pic>
      <p:pic>
        <p:nvPicPr>
          <p:cNvPr id="11" name="Picture 10"/>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flipH="1" flipV="1">
            <a:off x="-252536" y="3104964"/>
            <a:ext cx="4134385" cy="4235688"/>
          </a:xfrm>
          <a:prstGeom prst="rect">
            <a:avLst/>
          </a:prstGeom>
        </p:spPr>
      </p:pic>
      <p:pic>
        <p:nvPicPr>
          <p:cNvPr id="12" name="Picture 11"/>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flipH="1" flipV="1">
            <a:off x="-252536" y="4155921"/>
            <a:ext cx="3111500" cy="2931033"/>
          </a:xfrm>
          <a:prstGeom prst="rect">
            <a:avLst/>
          </a:prstGeom>
        </p:spPr>
      </p:pic>
      <p:sp>
        <p:nvSpPr>
          <p:cNvPr id="13" name="Slide Number Placeholder 5"/>
          <p:cNvSpPr>
            <a:spLocks noGrp="1"/>
          </p:cNvSpPr>
          <p:nvPr>
            <p:ph type="sldNum" sz="quarter" idx="12"/>
          </p:nvPr>
        </p:nvSpPr>
        <p:spPr>
          <a:xfrm>
            <a:off x="6553200" y="6356350"/>
            <a:ext cx="2133600" cy="365125"/>
          </a:xfrm>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374503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100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2" accel="50000" decel="50000" fill="hold" nodeType="withEffect">
                                  <p:stCondLst>
                                    <p:cond delay="50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1+#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par>
                                <p:cTn id="13" presetID="2" presetClass="entr" presetSubtype="2" accel="50000" decel="50000" fill="hold" nodeType="withEffect">
                                  <p:stCondLst>
                                    <p:cond delay="75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1+#ppt_w/2"/>
                                          </p:val>
                                        </p:tav>
                                        <p:tav tm="100000">
                                          <p:val>
                                            <p:strVal val="#ppt_x"/>
                                          </p:val>
                                        </p:tav>
                                      </p:tavLst>
                                    </p:anim>
                                    <p:anim calcmode="lin" valueType="num">
                                      <p:cBhvr additive="base">
                                        <p:cTn id="16"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758234" y="6494329"/>
            <a:ext cx="385766" cy="365125"/>
          </a:xfrm>
        </p:spPr>
        <p:txBody>
          <a:bodyPr/>
          <a:lstStyle>
            <a:lvl1pPr>
              <a:defRPr sz="800"/>
            </a:lvl1pPr>
          </a:lstStyle>
          <a:p>
            <a:fld id="{32D4B517-E49B-41B6-9DBC-23634E0F1CDC}" type="slidenum">
              <a:rPr lang="en-CA" smtClean="0"/>
              <a:pPr/>
              <a:t>‹#›</a:t>
            </a:fld>
            <a:endParaRPr lang="en-CA" dirty="0"/>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dirty="0" smtClean="0"/>
              <a:t>Click to add text</a:t>
            </a:r>
          </a:p>
        </p:txBody>
      </p:sp>
      <p:sp>
        <p:nvSpPr>
          <p:cNvPr id="2" name="Title 1"/>
          <p:cNvSpPr>
            <a:spLocks noGrp="1"/>
          </p:cNvSpPr>
          <p:nvPr>
            <p:ph type="title"/>
          </p:nvPr>
        </p:nvSpPr>
        <p:spPr>
          <a:xfrm>
            <a:off x="759199" y="138062"/>
            <a:ext cx="5432982" cy="878670"/>
          </a:xfrm>
          <a:prstGeom prst="rect">
            <a:avLst/>
          </a:prstGeom>
        </p:spPr>
        <p:txBody>
          <a:bodyPr wrap="none" lIns="0" tIns="0" rIns="0" bIns="0" anchor="ctr" anchorCtr="0"/>
          <a:lstStyle>
            <a:lvl1pPr marL="457200" indent="-457200" algn="l">
              <a:buFont typeface="Arial" panose="020B0604020202020204" pitchFamily="34" charset="0"/>
              <a:buNone/>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ts val="0"/>
              </a:spcAft>
              <a:buClrTx/>
              <a:buSzTx/>
              <a:buFont typeface="Arial" panose="020B0604020202020204" pitchFamily="34" charset="0"/>
              <a:tabLst/>
            </a:pPr>
            <a:endParaRPr lang="en-CA" dirty="0"/>
          </a:p>
        </p:txBody>
      </p:sp>
    </p:spTree>
    <p:extLst>
      <p:ext uri="{BB962C8B-B14F-4D97-AF65-F5344CB8AC3E}">
        <p14:creationId xmlns:p14="http://schemas.microsoft.com/office/powerpoint/2010/main" val="807438160"/>
      </p:ext>
    </p:extLst>
  </p:cSld>
  <p:clrMapOvr>
    <a:masterClrMapping/>
  </p:clrMapOvr>
  <p:transition spd="slow">
    <p:push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English">
    <p:spTree>
      <p:nvGrpSpPr>
        <p:cNvPr id="1" name=""/>
        <p:cNvGrpSpPr/>
        <p:nvPr/>
      </p:nvGrpSpPr>
      <p:grpSpPr>
        <a:xfrm>
          <a:off x="0" y="0"/>
          <a:ext cx="0" cy="0"/>
          <a:chOff x="0" y="0"/>
          <a:chExt cx="0" cy="0"/>
        </a:xfrm>
      </p:grpSpPr>
      <p:sp>
        <p:nvSpPr>
          <p:cNvPr id="14" name="Freeform 15"/>
          <p:cNvSpPr>
            <a:spLocks/>
          </p:cNvSpPr>
          <p:nvPr userDrawn="1"/>
        </p:nvSpPr>
        <p:spPr bwMode="auto">
          <a:xfrm>
            <a:off x="6962268" y="563604"/>
            <a:ext cx="2181225" cy="150813"/>
          </a:xfrm>
          <a:custGeom>
            <a:avLst/>
            <a:gdLst>
              <a:gd name="T0" fmla="*/ 96 w 1374"/>
              <a:gd name="T1" fmla="*/ 0 h 95"/>
              <a:gd name="T2" fmla="*/ 90 w 1374"/>
              <a:gd name="T3" fmla="*/ 0 h 95"/>
              <a:gd name="T4" fmla="*/ 0 w 1374"/>
              <a:gd name="T5" fmla="*/ 95 h 95"/>
              <a:gd name="T6" fmla="*/ 6 w 1374"/>
              <a:gd name="T7" fmla="*/ 95 h 95"/>
              <a:gd name="T8" fmla="*/ 1374 w 1374"/>
              <a:gd name="T9" fmla="*/ 95 h 95"/>
              <a:gd name="T10" fmla="*/ 1374 w 1374"/>
              <a:gd name="T11" fmla="*/ 0 h 95"/>
              <a:gd name="T12" fmla="*/ 96 w 13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374" h="95">
                <a:moveTo>
                  <a:pt x="96" y="0"/>
                </a:moveTo>
                <a:lnTo>
                  <a:pt x="90" y="0"/>
                </a:lnTo>
                <a:lnTo>
                  <a:pt x="0" y="95"/>
                </a:lnTo>
                <a:lnTo>
                  <a:pt x="6" y="95"/>
                </a:lnTo>
                <a:lnTo>
                  <a:pt x="1374" y="95"/>
                </a:lnTo>
                <a:lnTo>
                  <a:pt x="1374" y="0"/>
                </a:lnTo>
                <a:lnTo>
                  <a:pt x="96" y="0"/>
                </a:lnTo>
                <a:close/>
              </a:path>
            </a:pathLst>
          </a:cu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 name="Freeform 14"/>
          <p:cNvSpPr>
            <a:spLocks/>
          </p:cNvSpPr>
          <p:nvPr userDrawn="1"/>
        </p:nvSpPr>
        <p:spPr bwMode="auto">
          <a:xfrm>
            <a:off x="6828918" y="563604"/>
            <a:ext cx="276225" cy="150813"/>
          </a:xfrm>
          <a:custGeom>
            <a:avLst/>
            <a:gdLst>
              <a:gd name="T0" fmla="*/ 96 w 174"/>
              <a:gd name="T1" fmla="*/ 0 h 95"/>
              <a:gd name="T2" fmla="*/ 96 w 174"/>
              <a:gd name="T3" fmla="*/ 0 h 95"/>
              <a:gd name="T4" fmla="*/ 0 w 174"/>
              <a:gd name="T5" fmla="*/ 95 h 95"/>
              <a:gd name="T6" fmla="*/ 6 w 174"/>
              <a:gd name="T7" fmla="*/ 95 h 95"/>
              <a:gd name="T8" fmla="*/ 84 w 174"/>
              <a:gd name="T9" fmla="*/ 95 h 95"/>
              <a:gd name="T10" fmla="*/ 174 w 174"/>
              <a:gd name="T11" fmla="*/ 0 h 95"/>
              <a:gd name="T12" fmla="*/ 96 w 1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74" h="95">
                <a:moveTo>
                  <a:pt x="96" y="0"/>
                </a:moveTo>
                <a:lnTo>
                  <a:pt x="96" y="0"/>
                </a:lnTo>
                <a:lnTo>
                  <a:pt x="0" y="95"/>
                </a:lnTo>
                <a:lnTo>
                  <a:pt x="6" y="95"/>
                </a:lnTo>
                <a:lnTo>
                  <a:pt x="84" y="95"/>
                </a:lnTo>
                <a:lnTo>
                  <a:pt x="174" y="0"/>
                </a:lnTo>
                <a:lnTo>
                  <a:pt x="96" y="0"/>
                </a:lnTo>
                <a:close/>
              </a:path>
            </a:pathLst>
          </a:cu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 name="Freeform 13"/>
          <p:cNvSpPr>
            <a:spLocks/>
          </p:cNvSpPr>
          <p:nvPr userDrawn="1"/>
        </p:nvSpPr>
        <p:spPr bwMode="auto">
          <a:xfrm>
            <a:off x="-508" y="563604"/>
            <a:ext cx="6981826" cy="150813"/>
          </a:xfrm>
          <a:custGeom>
            <a:avLst/>
            <a:gdLst>
              <a:gd name="T0" fmla="*/ 4398 w 4398"/>
              <a:gd name="T1" fmla="*/ 0 h 95"/>
              <a:gd name="T2" fmla="*/ 0 w 4398"/>
              <a:gd name="T3" fmla="*/ 0 h 95"/>
              <a:gd name="T4" fmla="*/ 0 w 4398"/>
              <a:gd name="T5" fmla="*/ 95 h 95"/>
              <a:gd name="T6" fmla="*/ 4302 w 4398"/>
              <a:gd name="T7" fmla="*/ 95 h 95"/>
              <a:gd name="T8" fmla="*/ 4398 w 4398"/>
              <a:gd name="T9" fmla="*/ 0 h 95"/>
            </a:gdLst>
            <a:ahLst/>
            <a:cxnLst>
              <a:cxn ang="0">
                <a:pos x="T0" y="T1"/>
              </a:cxn>
              <a:cxn ang="0">
                <a:pos x="T2" y="T3"/>
              </a:cxn>
              <a:cxn ang="0">
                <a:pos x="T4" y="T5"/>
              </a:cxn>
              <a:cxn ang="0">
                <a:pos x="T6" y="T7"/>
              </a:cxn>
              <a:cxn ang="0">
                <a:pos x="T8" y="T9"/>
              </a:cxn>
            </a:cxnLst>
            <a:rect l="0" t="0" r="r" b="b"/>
            <a:pathLst>
              <a:path w="4398" h="95">
                <a:moveTo>
                  <a:pt x="4398" y="0"/>
                </a:moveTo>
                <a:lnTo>
                  <a:pt x="0" y="0"/>
                </a:lnTo>
                <a:lnTo>
                  <a:pt x="0" y="95"/>
                </a:lnTo>
                <a:lnTo>
                  <a:pt x="4302" y="95"/>
                </a:lnTo>
                <a:lnTo>
                  <a:pt x="439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Title 1"/>
          <p:cNvSpPr>
            <a:spLocks noGrp="1"/>
          </p:cNvSpPr>
          <p:nvPr>
            <p:ph type="ctrTitle" hasCustomPrompt="1"/>
          </p:nvPr>
        </p:nvSpPr>
        <p:spPr>
          <a:xfrm>
            <a:off x="827584" y="2060848"/>
            <a:ext cx="7702550" cy="613891"/>
          </a:xfrm>
          <a:prstGeom prst="rect">
            <a:avLst/>
          </a:prstGeom>
        </p:spPr>
        <p:txBody>
          <a:bodyPr/>
          <a:lstStyle>
            <a:lvl1pPr algn="l">
              <a:defRPr sz="3600">
                <a:solidFill>
                  <a:schemeClr val="tx2"/>
                </a:solidFill>
              </a:defRPr>
            </a:lvl1pPr>
          </a:lstStyle>
          <a:p>
            <a:r>
              <a:rPr lang="en-US" dirty="0" smtClean="0"/>
              <a:t>Title</a:t>
            </a:r>
            <a:endParaRPr lang="en-CA" dirty="0"/>
          </a:p>
        </p:txBody>
      </p:sp>
      <p:sp>
        <p:nvSpPr>
          <p:cNvPr id="18" name="Text Placeholder 14"/>
          <p:cNvSpPr>
            <a:spLocks noGrp="1"/>
          </p:cNvSpPr>
          <p:nvPr>
            <p:ph type="body" sz="quarter" idx="13" hasCustomPrompt="1"/>
          </p:nvPr>
        </p:nvSpPr>
        <p:spPr>
          <a:xfrm>
            <a:off x="827584" y="2708920"/>
            <a:ext cx="7704856" cy="720080"/>
          </a:xfrm>
          <a:prstGeom prst="rect">
            <a:avLst/>
          </a:prstGeom>
        </p:spPr>
        <p:txBody>
          <a:bodyPr/>
          <a:lstStyle>
            <a:lvl1pPr marL="0" indent="0">
              <a:buNone/>
              <a:defRPr sz="2400">
                <a:solidFill>
                  <a:schemeClr val="accent3"/>
                </a:solidFill>
              </a:defRPr>
            </a:lvl1pPr>
          </a:lstStyle>
          <a:p>
            <a:pPr lvl="0"/>
            <a:r>
              <a:rPr lang="en-US" dirty="0" smtClean="0"/>
              <a:t>Sub-title</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4025" y="911005"/>
            <a:ext cx="4265733" cy="393759"/>
          </a:xfrm>
          <a:prstGeom prst="rect">
            <a:avLst/>
          </a:prstGeom>
        </p:spPr>
      </p:pic>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87370" y="806228"/>
            <a:ext cx="1570676" cy="484291"/>
          </a:xfrm>
          <a:prstGeom prst="rect">
            <a:avLst/>
          </a:prstGeom>
        </p:spPr>
      </p:pic>
      <p:sp>
        <p:nvSpPr>
          <p:cNvPr id="21" name="Slide Number Placeholder 5"/>
          <p:cNvSpPr>
            <a:spLocks noGrp="1"/>
          </p:cNvSpPr>
          <p:nvPr>
            <p:ph type="sldNum" sz="quarter" idx="12"/>
          </p:nvPr>
        </p:nvSpPr>
        <p:spPr>
          <a:xfrm>
            <a:off x="8712461" y="6492875"/>
            <a:ext cx="420316" cy="365125"/>
          </a:xfrm>
        </p:spPr>
        <p:txBody>
          <a:bodyPr/>
          <a:lstStyle>
            <a:lvl1pPr>
              <a:defRPr sz="800"/>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35166169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50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0-#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100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0-#ppt_w/2"/>
                                          </p:val>
                                        </p:tav>
                                        <p:tav tm="100000">
                                          <p:val>
                                            <p:strVal val="#ppt_x"/>
                                          </p:val>
                                        </p:tav>
                                      </p:tavLst>
                                    </p:anim>
                                    <p:anim calcmode="lin" valueType="num">
                                      <p:cBhvr additive="base">
                                        <p:cTn id="16" dur="500" fill="hold"/>
                                        <p:tgtEl>
                                          <p:spTgt spid="14"/>
                                        </p:tgtEl>
                                        <p:attrNameLst>
                                          <p:attrName>ppt_y</p:attrName>
                                        </p:attrNameLst>
                                      </p:cBhvr>
                                      <p:tavLst>
                                        <p:tav tm="0">
                                          <p:val>
                                            <p:strVal val="#ppt_y"/>
                                          </p:val>
                                        </p:tav>
                                        <p:tav tm="100000">
                                          <p:val>
                                            <p:strVal val="#ppt_y"/>
                                          </p:val>
                                        </p:tav>
                                      </p:tavLst>
                                    </p:anim>
                                  </p:childTnLst>
                                </p:cTn>
                              </p:par>
                              <p:par>
                                <p:cTn id="17" presetID="10" presetClass="entr" presetSubtype="0" fill="hold" nodeType="withEffect">
                                  <p:stCondLst>
                                    <p:cond delay="125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nodeType="withEffect">
                                  <p:stCondLst>
                                    <p:cond delay="125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758234" y="6494329"/>
            <a:ext cx="385766" cy="365125"/>
          </a:xfrm>
        </p:spPr>
        <p:txBody>
          <a:bodyPr/>
          <a:lstStyle>
            <a:lvl1pPr>
              <a:defRPr sz="800"/>
            </a:lvl1pPr>
          </a:lstStyle>
          <a:p>
            <a:fld id="{32D4B517-E49B-41B6-9DBC-23634E0F1CDC}" type="slidenum">
              <a:rPr lang="en-CA" smtClean="0"/>
              <a:pPr/>
              <a:t>‹#›</a:t>
            </a:fld>
            <a:endParaRPr lang="en-CA" dirty="0"/>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dirty="0" smtClean="0"/>
              <a:t>Click to add text</a:t>
            </a:r>
          </a:p>
        </p:txBody>
      </p:sp>
      <p:sp>
        <p:nvSpPr>
          <p:cNvPr id="2" name="Title 1"/>
          <p:cNvSpPr>
            <a:spLocks noGrp="1"/>
          </p:cNvSpPr>
          <p:nvPr>
            <p:ph type="title"/>
          </p:nvPr>
        </p:nvSpPr>
        <p:spPr>
          <a:xfrm>
            <a:off x="759199" y="138062"/>
            <a:ext cx="5432982" cy="878670"/>
          </a:xfrm>
          <a:prstGeom prst="rect">
            <a:avLst/>
          </a:prstGeom>
        </p:spPr>
        <p:txBody>
          <a:bodyPr wrap="none" lIns="0" tIns="0" rIns="0" bIns="0" anchor="ctr" anchorCtr="0"/>
          <a:lstStyle>
            <a:lvl1pPr marL="457200" indent="-457200" algn="l">
              <a:buFont typeface="Arial" panose="020B0604020202020204" pitchFamily="34" charset="0"/>
              <a:buNone/>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ts val="0"/>
              </a:spcAft>
              <a:buClrTx/>
              <a:buSzTx/>
              <a:buFont typeface="Arial" panose="020B0604020202020204" pitchFamily="34" charset="0"/>
              <a:tabLst/>
            </a:pPr>
            <a:endParaRPr lang="en-CA" dirty="0"/>
          </a:p>
        </p:txBody>
      </p:sp>
    </p:spTree>
    <p:extLst>
      <p:ext uri="{BB962C8B-B14F-4D97-AF65-F5344CB8AC3E}">
        <p14:creationId xmlns:p14="http://schemas.microsoft.com/office/powerpoint/2010/main" val="2077113458"/>
      </p:ext>
    </p:extLst>
  </p:cSld>
  <p:clrMapOvr>
    <a:masterClrMapping/>
  </p:clrMapOvr>
  <p:transition spd="slow">
    <p:push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sic Page With Picture and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712459" y="6525344"/>
            <a:ext cx="419641" cy="365125"/>
          </a:xfrm>
        </p:spPr>
        <p:txBody>
          <a:bodyPr/>
          <a:lstStyle>
            <a:lvl1pPr>
              <a:defRPr sz="800"/>
            </a:lvl1pPr>
          </a:lstStyle>
          <a:p>
            <a:fld id="{32D4B517-E49B-41B6-9DBC-23634E0F1CDC}" type="slidenum">
              <a:rPr lang="en-CA" smtClean="0"/>
              <a:pPr/>
              <a:t>‹#›</a:t>
            </a:fld>
            <a:endParaRPr lang="en-CA" dirty="0"/>
          </a:p>
        </p:txBody>
      </p:sp>
      <p:sp>
        <p:nvSpPr>
          <p:cNvPr id="16" name="Title 1"/>
          <p:cNvSpPr>
            <a:spLocks noGrp="1"/>
          </p:cNvSpPr>
          <p:nvPr>
            <p:ph type="title" hasCustomPrompt="1"/>
          </p:nvPr>
        </p:nvSpPr>
        <p:spPr>
          <a:xfrm>
            <a:off x="1825980" y="4617625"/>
            <a:ext cx="5482323" cy="467559"/>
          </a:xfrm>
          <a:prstGeom prst="rect">
            <a:avLst/>
          </a:prstGeom>
        </p:spPr>
        <p:txBody>
          <a:bodyPr anchor="t"/>
          <a:lstStyle>
            <a:lvl1pPr algn="l">
              <a:defRPr sz="1800" b="1" baseline="0">
                <a:solidFill>
                  <a:schemeClr val="tx2"/>
                </a:solidFill>
              </a:defRPr>
            </a:lvl1pPr>
          </a:lstStyle>
          <a:p>
            <a:r>
              <a:rPr lang="en-US" dirty="0" smtClean="0"/>
              <a:t>Photo Caption</a:t>
            </a:r>
            <a:endParaRPr lang="en-CA" dirty="0"/>
          </a:p>
        </p:txBody>
      </p:sp>
      <p:sp>
        <p:nvSpPr>
          <p:cNvPr id="17" name="Picture Placeholder 2"/>
          <p:cNvSpPr>
            <a:spLocks noGrp="1"/>
          </p:cNvSpPr>
          <p:nvPr>
            <p:ph type="pic" idx="1" hasCustomPrompt="1"/>
          </p:nvPr>
        </p:nvSpPr>
        <p:spPr>
          <a:xfrm>
            <a:off x="1821904" y="1196752"/>
            <a:ext cx="5486400" cy="339471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Click to insert a picture</a:t>
            </a:r>
            <a:endParaRPr lang="en-CA" dirty="0"/>
          </a:p>
        </p:txBody>
      </p:sp>
      <p:sp>
        <p:nvSpPr>
          <p:cNvPr id="19" name="Rectangle 18"/>
          <p:cNvSpPr/>
          <p:nvPr userDrawn="1"/>
        </p:nvSpPr>
        <p:spPr>
          <a:xfrm>
            <a:off x="1821904" y="4617132"/>
            <a:ext cx="45719" cy="46756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841984464"/>
      </p:ext>
    </p:extLst>
  </p:cSld>
  <p:clrMapOvr>
    <a:masterClrMapping/>
  </p:clrMapOvr>
  <p:transition spd="slow">
    <p:push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Page Image">
    <p:bg>
      <p:bgPr>
        <a:solidFill>
          <a:schemeClr val="bg2"/>
        </a:solidFill>
        <a:effectLst/>
      </p:bgPr>
    </p:bg>
    <p:spTree>
      <p:nvGrpSpPr>
        <p:cNvPr id="1" name=""/>
        <p:cNvGrpSpPr/>
        <p:nvPr/>
      </p:nvGrpSpPr>
      <p:grpSpPr>
        <a:xfrm>
          <a:off x="0" y="0"/>
          <a:ext cx="0" cy="0"/>
          <a:chOff x="0" y="0"/>
          <a:chExt cx="0" cy="0"/>
        </a:xfrm>
      </p:grpSpPr>
      <p:sp>
        <p:nvSpPr>
          <p:cNvPr id="12" name="Picture Placeholder 2"/>
          <p:cNvSpPr>
            <a:spLocks noGrp="1"/>
          </p:cNvSpPr>
          <p:nvPr>
            <p:ph type="pic" idx="1" hasCustomPrompt="1"/>
          </p:nvPr>
        </p:nvSpPr>
        <p:spPr>
          <a:xfrm>
            <a:off x="0" y="548680"/>
            <a:ext cx="9144000" cy="6309320"/>
          </a:xfrm>
          <a:prstGeom prst="rect">
            <a:avLst/>
          </a:prstGeom>
        </p:spPr>
        <p:txBody>
          <a:bodyPr/>
          <a:lstStyle>
            <a:lvl1pPr marL="0" indent="0">
              <a:buNone/>
              <a:defRPr sz="14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Click to insert a picture</a:t>
            </a:r>
            <a:endParaRPr lang="en-CA" dirty="0"/>
          </a:p>
        </p:txBody>
      </p:sp>
    </p:spTree>
    <p:extLst>
      <p:ext uri="{BB962C8B-B14F-4D97-AF65-F5344CB8AC3E}">
        <p14:creationId xmlns:p14="http://schemas.microsoft.com/office/powerpoint/2010/main" val="1313740679"/>
      </p:ext>
    </p:extLst>
  </p:cSld>
  <p:clrMapOvr>
    <a:masterClrMapping/>
  </p:clrMapOvr>
  <p:transition spd="slow">
    <p:push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With Photo Collage">
    <p:bg>
      <p:bgPr>
        <a:solidFill>
          <a:schemeClr val="bg2"/>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0" hasCustomPrompt="1"/>
          </p:nvPr>
        </p:nvSpPr>
        <p:spPr>
          <a:xfrm>
            <a:off x="4667692" y="841784"/>
            <a:ext cx="4476307" cy="3795823"/>
          </a:xfrm>
          <a:prstGeom prst="rect">
            <a:avLst/>
          </a:prstGeom>
        </p:spPr>
        <p:txBody>
          <a:bodyPr/>
          <a:lstStyle>
            <a:lvl1pPr marL="0" indent="0">
              <a:buNone/>
              <a:defRPr sz="1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Click to insert a picture</a:t>
            </a:r>
            <a:endParaRPr lang="en-CA" dirty="0"/>
          </a:p>
        </p:txBody>
      </p:sp>
      <p:sp>
        <p:nvSpPr>
          <p:cNvPr id="4" name="Text Placeholder 5"/>
          <p:cNvSpPr>
            <a:spLocks noGrp="1"/>
          </p:cNvSpPr>
          <p:nvPr>
            <p:ph type="body" sz="quarter" idx="11" hasCustomPrompt="1"/>
          </p:nvPr>
        </p:nvSpPr>
        <p:spPr>
          <a:xfrm>
            <a:off x="0" y="841784"/>
            <a:ext cx="4486940" cy="2571750"/>
          </a:xfrm>
          <a:prstGeom prst="rect">
            <a:avLst/>
          </a:prstGeom>
        </p:spPr>
        <p:txBody>
          <a:bodyPr lIns="180000" tIns="108000" rIns="180000" bIns="108000"/>
          <a:lstStyle>
            <a:lvl1pPr marL="0" indent="0">
              <a:buNone/>
              <a:defRPr sz="1800" baseline="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add text</a:t>
            </a:r>
            <a:endParaRPr lang="en-CA" dirty="0"/>
          </a:p>
        </p:txBody>
      </p:sp>
      <p:sp>
        <p:nvSpPr>
          <p:cNvPr id="5" name="Picture Placeholder 3"/>
          <p:cNvSpPr>
            <a:spLocks noGrp="1"/>
          </p:cNvSpPr>
          <p:nvPr>
            <p:ph type="pic" sz="quarter" idx="12" hasCustomPrompt="1"/>
          </p:nvPr>
        </p:nvSpPr>
        <p:spPr>
          <a:xfrm>
            <a:off x="184298" y="3413534"/>
            <a:ext cx="4302642" cy="2571750"/>
          </a:xfrm>
          <a:prstGeom prst="rect">
            <a:avLst/>
          </a:prstGeom>
        </p:spPr>
        <p:txBody>
          <a:bodyPr/>
          <a:lstStyle>
            <a:lvl1pPr marL="0" indent="0">
              <a:buNone/>
              <a:defRPr sz="1800">
                <a:solidFill>
                  <a:schemeClr val="tx2"/>
                </a:solidFill>
              </a:defRPr>
            </a:lvl1pPr>
          </a:lstStyle>
          <a:p>
            <a:r>
              <a:rPr lang="en-CA" dirty="0" smtClean="0"/>
              <a:t>Click to insert a picture</a:t>
            </a:r>
            <a:endParaRPr lang="en-CA" dirty="0"/>
          </a:p>
        </p:txBody>
      </p:sp>
      <p:sp>
        <p:nvSpPr>
          <p:cNvPr id="6" name="Picture Placeholder 7"/>
          <p:cNvSpPr>
            <a:spLocks noGrp="1"/>
          </p:cNvSpPr>
          <p:nvPr>
            <p:ph type="pic" sz="quarter" idx="13" hasCustomPrompt="1"/>
          </p:nvPr>
        </p:nvSpPr>
        <p:spPr>
          <a:xfrm>
            <a:off x="4667694" y="4637497"/>
            <a:ext cx="2171584" cy="1347787"/>
          </a:xfrm>
          <a:prstGeom prst="rect">
            <a:avLst/>
          </a:prstGeom>
        </p:spPr>
        <p:txBody>
          <a:bodyPr/>
          <a:lstStyle>
            <a:lvl1pPr marL="0" indent="0">
              <a:buNone/>
              <a:defRPr sz="1800">
                <a:solidFill>
                  <a:schemeClr val="tx2"/>
                </a:solidFill>
              </a:defRPr>
            </a:lvl1pPr>
          </a:lstStyle>
          <a:p>
            <a:r>
              <a:rPr lang="en-CA" dirty="0" smtClean="0"/>
              <a:t>Click to insert a picture</a:t>
            </a:r>
            <a:endParaRPr lang="en-CA" dirty="0"/>
          </a:p>
        </p:txBody>
      </p:sp>
      <p:sp>
        <p:nvSpPr>
          <p:cNvPr id="7" name="Picture Placeholder 7"/>
          <p:cNvSpPr>
            <a:spLocks noGrp="1"/>
          </p:cNvSpPr>
          <p:nvPr>
            <p:ph type="pic" sz="quarter" idx="14" hasCustomPrompt="1"/>
          </p:nvPr>
        </p:nvSpPr>
        <p:spPr>
          <a:xfrm>
            <a:off x="7020029" y="4637497"/>
            <a:ext cx="2123971" cy="1347787"/>
          </a:xfrm>
          <a:prstGeom prst="rect">
            <a:avLst/>
          </a:prstGeom>
        </p:spPr>
        <p:txBody>
          <a:bodyPr/>
          <a:lstStyle>
            <a:lvl1pPr marL="0" indent="0">
              <a:buNone/>
              <a:defRPr sz="1800">
                <a:solidFill>
                  <a:schemeClr val="tx2"/>
                </a:solidFill>
              </a:defRPr>
            </a:lvl1pPr>
          </a:lstStyle>
          <a:p>
            <a:r>
              <a:rPr lang="en-CA" dirty="0" smtClean="0"/>
              <a:t>Click to insert a picture</a:t>
            </a:r>
            <a:endParaRPr lang="en-CA" dirty="0"/>
          </a:p>
        </p:txBody>
      </p:sp>
      <p:sp>
        <p:nvSpPr>
          <p:cNvPr id="9" name="Rectangle 8"/>
          <p:cNvSpPr/>
          <p:nvPr userDrawn="1"/>
        </p:nvSpPr>
        <p:spPr>
          <a:xfrm>
            <a:off x="4486940" y="4637497"/>
            <a:ext cx="180753" cy="1347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userDrawn="1"/>
        </p:nvSpPr>
        <p:spPr>
          <a:xfrm>
            <a:off x="4486940" y="841784"/>
            <a:ext cx="180753" cy="379582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Rectangle 10"/>
          <p:cNvSpPr/>
          <p:nvPr userDrawn="1"/>
        </p:nvSpPr>
        <p:spPr>
          <a:xfrm>
            <a:off x="3545" y="3413534"/>
            <a:ext cx="180753" cy="25717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Slide Number Placeholder 5"/>
          <p:cNvSpPr>
            <a:spLocks noGrp="1"/>
          </p:cNvSpPr>
          <p:nvPr>
            <p:ph type="sldNum" sz="quarter" idx="15"/>
          </p:nvPr>
        </p:nvSpPr>
        <p:spPr>
          <a:xfrm>
            <a:off x="6553200" y="6356350"/>
            <a:ext cx="2133600" cy="365125"/>
          </a:xfrm>
        </p:spPr>
        <p:txBody>
          <a:bodyPr/>
          <a:lstStyle/>
          <a:p>
            <a:fld id="{32D4B517-E49B-41B6-9DBC-23634E0F1CDC}" type="slidenum">
              <a:rPr lang="en-CA" smtClean="0"/>
              <a:t>‹#›</a:t>
            </a:fld>
            <a:endParaRPr lang="en-CA"/>
          </a:p>
        </p:txBody>
      </p:sp>
      <p:sp>
        <p:nvSpPr>
          <p:cNvPr id="8" name="Rectangle 7"/>
          <p:cNvSpPr/>
          <p:nvPr userDrawn="1"/>
        </p:nvSpPr>
        <p:spPr>
          <a:xfrm>
            <a:off x="6839277" y="4637496"/>
            <a:ext cx="180753" cy="13477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739582759"/>
      </p:ext>
    </p:extLst>
  </p:cSld>
  <p:clrMapOvr>
    <a:masterClrMapping/>
  </p:clrMapOvr>
  <p:transition spd="slow">
    <p:push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2"/>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676456" y="6497864"/>
            <a:ext cx="454732" cy="365125"/>
          </a:xfrm>
        </p:spPr>
        <p:txBody>
          <a:bodyPr/>
          <a:lstStyle>
            <a:lvl1pPr>
              <a:defRPr sz="800"/>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1983473791"/>
      </p:ext>
    </p:extLst>
  </p:cSld>
  <p:clrMapOvr>
    <a:masterClrMapping/>
  </p:clrMapOvr>
  <p:transition spd="slow">
    <p:push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cons">
    <p:bg>
      <p:bgPr>
        <a:solidFill>
          <a:schemeClr val="bg2"/>
        </a:solidFill>
        <a:effectLst/>
      </p:bgPr>
    </p:bg>
    <p:spTree>
      <p:nvGrpSpPr>
        <p:cNvPr id="1" name=""/>
        <p:cNvGrpSpPr/>
        <p:nvPr/>
      </p:nvGrpSpPr>
      <p:grpSpPr>
        <a:xfrm>
          <a:off x="0" y="0"/>
          <a:ext cx="0" cy="0"/>
          <a:chOff x="0" y="0"/>
          <a:chExt cx="0" cy="0"/>
        </a:xfrm>
      </p:grpSpPr>
      <p:sp>
        <p:nvSpPr>
          <p:cNvPr id="336" name="TextBox 335"/>
          <p:cNvSpPr txBox="1"/>
          <p:nvPr userDrawn="1"/>
        </p:nvSpPr>
        <p:spPr>
          <a:xfrm>
            <a:off x="216426" y="728700"/>
            <a:ext cx="1728192" cy="4154984"/>
          </a:xfrm>
          <a:prstGeom prst="rect">
            <a:avLst/>
          </a:prstGeom>
          <a:noFill/>
        </p:spPr>
        <p:txBody>
          <a:bodyPr wrap="square" rtlCol="0">
            <a:spAutoFit/>
          </a:bodyPr>
          <a:lstStyle/>
          <a:p>
            <a:r>
              <a:rPr lang="en-CA" sz="1200" dirty="0" smtClean="0"/>
              <a:t>This is</a:t>
            </a:r>
            <a:r>
              <a:rPr lang="en-CA" sz="1200" baseline="0" dirty="0" smtClean="0"/>
              <a:t> the sample</a:t>
            </a:r>
            <a:br>
              <a:rPr lang="en-CA" sz="1200" baseline="0" dirty="0" smtClean="0"/>
            </a:br>
            <a:r>
              <a:rPr lang="en-CA" sz="1200" baseline="0" dirty="0" smtClean="0"/>
              <a:t>icon page.</a:t>
            </a:r>
          </a:p>
          <a:p>
            <a:endParaRPr lang="en-CA" sz="1200" dirty="0" smtClean="0"/>
          </a:p>
          <a:p>
            <a:r>
              <a:rPr lang="en-CA" sz="1200" dirty="0" smtClean="0"/>
              <a:t>It features a </a:t>
            </a:r>
            <a:r>
              <a:rPr lang="en-CA" sz="1200" baseline="0" dirty="0" smtClean="0"/>
              <a:t/>
            </a:r>
            <a:br>
              <a:rPr lang="en-CA" sz="1200" baseline="0" dirty="0" smtClean="0"/>
            </a:br>
            <a:r>
              <a:rPr lang="en-CA" sz="1200" baseline="0" dirty="0" smtClean="0"/>
              <a:t>selection of symbols</a:t>
            </a:r>
            <a:br>
              <a:rPr lang="en-CA" sz="1200" baseline="0" dirty="0" smtClean="0"/>
            </a:br>
            <a:r>
              <a:rPr lang="en-CA" sz="1200" baseline="0" dirty="0" smtClean="0"/>
              <a:t>for use in your presentation.</a:t>
            </a:r>
          </a:p>
          <a:p>
            <a:endParaRPr lang="en-CA" sz="1200" baseline="0" dirty="0" smtClean="0"/>
          </a:p>
          <a:p>
            <a:r>
              <a:rPr lang="en-CA" sz="1200" baseline="0" dirty="0" smtClean="0"/>
              <a:t>To use a particular symbol, simply go to the </a:t>
            </a:r>
            <a:r>
              <a:rPr lang="en-CA" sz="1200" b="1" baseline="0" dirty="0" smtClean="0"/>
              <a:t>(1) View </a:t>
            </a:r>
            <a:r>
              <a:rPr lang="en-CA" sz="1200" baseline="0" dirty="0" smtClean="0"/>
              <a:t>Tab and select </a:t>
            </a:r>
            <a:r>
              <a:rPr lang="en-CA" sz="1200" b="1" baseline="0" dirty="0" smtClean="0"/>
              <a:t>Slide Master (2)</a:t>
            </a:r>
            <a:r>
              <a:rPr lang="en-CA" sz="1200" baseline="0" dirty="0" smtClean="0"/>
              <a:t>. Navigate to the last layout and select the icon(s) you would like to use. Copy them, return to </a:t>
            </a:r>
            <a:r>
              <a:rPr lang="en-CA" sz="1200" b="1" baseline="0" dirty="0" smtClean="0"/>
              <a:t>(3) Normal</a:t>
            </a:r>
            <a:r>
              <a:rPr lang="en-CA" sz="1200" baseline="0" dirty="0" smtClean="0"/>
              <a:t> view and paste them on the correct slide. Change the colour by choosing a new shape fill if you wish.</a:t>
            </a:r>
            <a:endParaRPr lang="en-CA" sz="1200" dirty="0"/>
          </a:p>
        </p:txBody>
      </p:sp>
      <p:pic>
        <p:nvPicPr>
          <p:cNvPr id="337" name="Picture 33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1560" y="5090395"/>
            <a:ext cx="7455283" cy="1124008"/>
          </a:xfrm>
          <a:prstGeom prst="rect">
            <a:avLst/>
          </a:prstGeom>
        </p:spPr>
      </p:pic>
      <p:grpSp>
        <p:nvGrpSpPr>
          <p:cNvPr id="338" name="Group 337"/>
          <p:cNvGrpSpPr/>
          <p:nvPr userDrawn="1"/>
        </p:nvGrpSpPr>
        <p:grpSpPr>
          <a:xfrm>
            <a:off x="5351681" y="5109414"/>
            <a:ext cx="407963" cy="407963"/>
            <a:chOff x="5159011" y="3985346"/>
            <a:chExt cx="407963" cy="407963"/>
          </a:xfrm>
        </p:grpSpPr>
        <p:sp>
          <p:nvSpPr>
            <p:cNvPr id="339" name="Oval 338"/>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0" name="TextBox 339"/>
            <p:cNvSpPr txBox="1"/>
            <p:nvPr userDrawn="1"/>
          </p:nvSpPr>
          <p:spPr>
            <a:xfrm>
              <a:off x="5209534" y="4012788"/>
              <a:ext cx="243441" cy="369332"/>
            </a:xfrm>
            <a:prstGeom prst="rect">
              <a:avLst/>
            </a:prstGeom>
            <a:noFill/>
          </p:spPr>
          <p:txBody>
            <a:bodyPr wrap="square" rtlCol="0">
              <a:spAutoFit/>
            </a:bodyPr>
            <a:lstStyle/>
            <a:p>
              <a:r>
                <a:rPr lang="en-CA" b="1" dirty="0" smtClean="0">
                  <a:solidFill>
                    <a:schemeClr val="bg2"/>
                  </a:solidFill>
                </a:rPr>
                <a:t>1</a:t>
              </a:r>
              <a:endParaRPr lang="en-CA" b="1" dirty="0">
                <a:solidFill>
                  <a:schemeClr val="bg2"/>
                </a:solidFill>
              </a:endParaRPr>
            </a:p>
          </p:txBody>
        </p:sp>
      </p:grpSp>
      <p:grpSp>
        <p:nvGrpSpPr>
          <p:cNvPr id="341" name="Group 340"/>
          <p:cNvGrpSpPr/>
          <p:nvPr userDrawn="1"/>
        </p:nvGrpSpPr>
        <p:grpSpPr>
          <a:xfrm>
            <a:off x="2449627" y="5437286"/>
            <a:ext cx="407963" cy="407963"/>
            <a:chOff x="5159011" y="3985346"/>
            <a:chExt cx="407963" cy="407963"/>
          </a:xfrm>
        </p:grpSpPr>
        <p:sp>
          <p:nvSpPr>
            <p:cNvPr id="342" name="Oval 341"/>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3" name="TextBox 342"/>
            <p:cNvSpPr txBox="1"/>
            <p:nvPr userDrawn="1"/>
          </p:nvSpPr>
          <p:spPr>
            <a:xfrm>
              <a:off x="5209534" y="4012788"/>
              <a:ext cx="243441" cy="369332"/>
            </a:xfrm>
            <a:prstGeom prst="rect">
              <a:avLst/>
            </a:prstGeom>
            <a:noFill/>
          </p:spPr>
          <p:txBody>
            <a:bodyPr wrap="square" rtlCol="0">
              <a:spAutoFit/>
            </a:bodyPr>
            <a:lstStyle/>
            <a:p>
              <a:r>
                <a:rPr lang="en-CA" b="1" dirty="0" smtClean="0">
                  <a:solidFill>
                    <a:schemeClr val="bg2"/>
                  </a:solidFill>
                </a:rPr>
                <a:t>2</a:t>
              </a:r>
              <a:endParaRPr lang="en-CA" b="1" dirty="0">
                <a:solidFill>
                  <a:schemeClr val="bg2"/>
                </a:solidFill>
              </a:endParaRPr>
            </a:p>
          </p:txBody>
        </p:sp>
      </p:grpSp>
      <p:grpSp>
        <p:nvGrpSpPr>
          <p:cNvPr id="344" name="Group 343"/>
          <p:cNvGrpSpPr/>
          <p:nvPr userDrawn="1"/>
        </p:nvGrpSpPr>
        <p:grpSpPr>
          <a:xfrm>
            <a:off x="373172" y="5821805"/>
            <a:ext cx="407963" cy="407963"/>
            <a:chOff x="5159011" y="3985346"/>
            <a:chExt cx="407963" cy="407963"/>
          </a:xfrm>
        </p:grpSpPr>
        <p:sp>
          <p:nvSpPr>
            <p:cNvPr id="345" name="Oval 344"/>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6" name="TextBox 345"/>
            <p:cNvSpPr txBox="1"/>
            <p:nvPr userDrawn="1"/>
          </p:nvSpPr>
          <p:spPr>
            <a:xfrm>
              <a:off x="5209534" y="4012788"/>
              <a:ext cx="243441" cy="369332"/>
            </a:xfrm>
            <a:prstGeom prst="rect">
              <a:avLst/>
            </a:prstGeom>
            <a:noFill/>
          </p:spPr>
          <p:txBody>
            <a:bodyPr wrap="square" rtlCol="0">
              <a:spAutoFit/>
            </a:bodyPr>
            <a:lstStyle/>
            <a:p>
              <a:r>
                <a:rPr lang="en-CA" b="1" dirty="0" smtClean="0">
                  <a:solidFill>
                    <a:schemeClr val="bg2"/>
                  </a:solidFill>
                </a:rPr>
                <a:t>3</a:t>
              </a:r>
              <a:endParaRPr lang="en-CA" b="1" dirty="0">
                <a:solidFill>
                  <a:schemeClr val="bg2"/>
                </a:solidFill>
              </a:endParaRPr>
            </a:p>
          </p:txBody>
        </p:sp>
      </p:grpSp>
      <p:sp>
        <p:nvSpPr>
          <p:cNvPr id="14" name="Freeform 5"/>
          <p:cNvSpPr>
            <a:spLocks/>
          </p:cNvSpPr>
          <p:nvPr userDrawn="1"/>
        </p:nvSpPr>
        <p:spPr bwMode="auto">
          <a:xfrm>
            <a:off x="4824413" y="654050"/>
            <a:ext cx="331788" cy="296863"/>
          </a:xfrm>
          <a:custGeom>
            <a:avLst/>
            <a:gdLst>
              <a:gd name="T0" fmla="*/ 43 w 86"/>
              <a:gd name="T1" fmla="*/ 77 h 77"/>
              <a:gd name="T2" fmla="*/ 0 w 86"/>
              <a:gd name="T3" fmla="*/ 24 h 77"/>
              <a:gd name="T4" fmla="*/ 24 w 86"/>
              <a:gd name="T5" fmla="*/ 0 h 77"/>
              <a:gd name="T6" fmla="*/ 43 w 86"/>
              <a:gd name="T7" fmla="*/ 11 h 77"/>
              <a:gd name="T8" fmla="*/ 62 w 86"/>
              <a:gd name="T9" fmla="*/ 0 h 77"/>
              <a:gd name="T10" fmla="*/ 86 w 86"/>
              <a:gd name="T11" fmla="*/ 24 h 77"/>
              <a:gd name="T12" fmla="*/ 43 w 86"/>
              <a:gd name="T13" fmla="*/ 77 h 77"/>
            </a:gdLst>
            <a:ahLst/>
            <a:cxnLst>
              <a:cxn ang="0">
                <a:pos x="T0" y="T1"/>
              </a:cxn>
              <a:cxn ang="0">
                <a:pos x="T2" y="T3"/>
              </a:cxn>
              <a:cxn ang="0">
                <a:pos x="T4" y="T5"/>
              </a:cxn>
              <a:cxn ang="0">
                <a:pos x="T6" y="T7"/>
              </a:cxn>
              <a:cxn ang="0">
                <a:pos x="T8" y="T9"/>
              </a:cxn>
              <a:cxn ang="0">
                <a:pos x="T10" y="T11"/>
              </a:cxn>
              <a:cxn ang="0">
                <a:pos x="T12" y="T13"/>
              </a:cxn>
            </a:cxnLst>
            <a:rect l="0" t="0" r="r" b="b"/>
            <a:pathLst>
              <a:path w="86" h="77">
                <a:moveTo>
                  <a:pt x="43" y="77"/>
                </a:moveTo>
                <a:cubicBezTo>
                  <a:pt x="33" y="57"/>
                  <a:pt x="0" y="50"/>
                  <a:pt x="0" y="24"/>
                </a:cubicBezTo>
                <a:cubicBezTo>
                  <a:pt x="0" y="11"/>
                  <a:pt x="11" y="0"/>
                  <a:pt x="24" y="0"/>
                </a:cubicBezTo>
                <a:cubicBezTo>
                  <a:pt x="32" y="0"/>
                  <a:pt x="39" y="5"/>
                  <a:pt x="43" y="11"/>
                </a:cubicBezTo>
                <a:cubicBezTo>
                  <a:pt x="47" y="5"/>
                  <a:pt x="54" y="0"/>
                  <a:pt x="62" y="0"/>
                </a:cubicBezTo>
                <a:cubicBezTo>
                  <a:pt x="75" y="0"/>
                  <a:pt x="86" y="11"/>
                  <a:pt x="86" y="24"/>
                </a:cubicBezTo>
                <a:cubicBezTo>
                  <a:pt x="86" y="50"/>
                  <a:pt x="53" y="57"/>
                  <a:pt x="4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5" name="Group 14"/>
          <p:cNvGrpSpPr/>
          <p:nvPr userDrawn="1"/>
        </p:nvGrpSpPr>
        <p:grpSpPr>
          <a:xfrm>
            <a:off x="6303963" y="2513013"/>
            <a:ext cx="277813" cy="361950"/>
            <a:chOff x="6303963" y="2513013"/>
            <a:chExt cx="277813" cy="361950"/>
          </a:xfrm>
        </p:grpSpPr>
        <p:sp>
          <p:nvSpPr>
            <p:cNvPr id="16" name="Freeform 6"/>
            <p:cNvSpPr>
              <a:spLocks noEditPoints="1"/>
            </p:cNvSpPr>
            <p:nvPr userDrawn="1"/>
          </p:nvSpPr>
          <p:spPr bwMode="auto">
            <a:xfrm>
              <a:off x="6303963" y="2620963"/>
              <a:ext cx="277813" cy="254000"/>
            </a:xfrm>
            <a:custGeom>
              <a:avLst/>
              <a:gdLst>
                <a:gd name="T0" fmla="*/ 71 w 72"/>
                <a:gd name="T1" fmla="*/ 43 h 66"/>
                <a:gd name="T2" fmla="*/ 57 w 72"/>
                <a:gd name="T3" fmla="*/ 15 h 66"/>
                <a:gd name="T4" fmla="*/ 44 w 72"/>
                <a:gd name="T5" fmla="*/ 3 h 66"/>
                <a:gd name="T6" fmla="*/ 40 w 72"/>
                <a:gd name="T7" fmla="*/ 1 h 66"/>
                <a:gd name="T8" fmla="*/ 36 w 72"/>
                <a:gd name="T9" fmla="*/ 1 h 66"/>
                <a:gd name="T10" fmla="*/ 32 w 72"/>
                <a:gd name="T11" fmla="*/ 1 h 66"/>
                <a:gd name="T12" fmla="*/ 27 w 72"/>
                <a:gd name="T13" fmla="*/ 4 h 66"/>
                <a:gd name="T14" fmla="*/ 4 w 72"/>
                <a:gd name="T15" fmla="*/ 33 h 66"/>
                <a:gd name="T16" fmla="*/ 1 w 72"/>
                <a:gd name="T17" fmla="*/ 50 h 66"/>
                <a:gd name="T18" fmla="*/ 13 w 72"/>
                <a:gd name="T19" fmla="*/ 63 h 66"/>
                <a:gd name="T20" fmla="*/ 59 w 72"/>
                <a:gd name="T21" fmla="*/ 63 h 66"/>
                <a:gd name="T22" fmla="*/ 71 w 72"/>
                <a:gd name="T23" fmla="*/ 51 h 66"/>
                <a:gd name="T24" fmla="*/ 71 w 72"/>
                <a:gd name="T25" fmla="*/ 43 h 66"/>
                <a:gd name="T26" fmla="*/ 38 w 72"/>
                <a:gd name="T27" fmla="*/ 48 h 66"/>
                <a:gd name="T28" fmla="*/ 38 w 72"/>
                <a:gd name="T29" fmla="*/ 53 h 66"/>
                <a:gd name="T30" fmla="*/ 34 w 72"/>
                <a:gd name="T31" fmla="*/ 53 h 66"/>
                <a:gd name="T32" fmla="*/ 34 w 72"/>
                <a:gd name="T33" fmla="*/ 48 h 66"/>
                <a:gd name="T34" fmla="*/ 25 w 72"/>
                <a:gd name="T35" fmla="*/ 46 h 66"/>
                <a:gd name="T36" fmla="*/ 27 w 72"/>
                <a:gd name="T37" fmla="*/ 41 h 66"/>
                <a:gd name="T38" fmla="*/ 35 w 72"/>
                <a:gd name="T39" fmla="*/ 43 h 66"/>
                <a:gd name="T40" fmla="*/ 40 w 72"/>
                <a:gd name="T41" fmla="*/ 40 h 66"/>
                <a:gd name="T42" fmla="*/ 34 w 72"/>
                <a:gd name="T43" fmla="*/ 35 h 66"/>
                <a:gd name="T44" fmla="*/ 26 w 72"/>
                <a:gd name="T45" fmla="*/ 27 h 66"/>
                <a:gd name="T46" fmla="*/ 34 w 72"/>
                <a:gd name="T47" fmla="*/ 18 h 66"/>
                <a:gd name="T48" fmla="*/ 34 w 72"/>
                <a:gd name="T49" fmla="*/ 13 h 66"/>
                <a:gd name="T50" fmla="*/ 39 w 72"/>
                <a:gd name="T51" fmla="*/ 13 h 66"/>
                <a:gd name="T52" fmla="*/ 39 w 72"/>
                <a:gd name="T53" fmla="*/ 18 h 66"/>
                <a:gd name="T54" fmla="*/ 46 w 72"/>
                <a:gd name="T55" fmla="*/ 19 h 66"/>
                <a:gd name="T56" fmla="*/ 44 w 72"/>
                <a:gd name="T57" fmla="*/ 25 h 66"/>
                <a:gd name="T58" fmla="*/ 37 w 72"/>
                <a:gd name="T59" fmla="*/ 23 h 66"/>
                <a:gd name="T60" fmla="*/ 33 w 72"/>
                <a:gd name="T61" fmla="*/ 26 h 66"/>
                <a:gd name="T62" fmla="*/ 39 w 72"/>
                <a:gd name="T63" fmla="*/ 30 h 66"/>
                <a:gd name="T64" fmla="*/ 47 w 72"/>
                <a:gd name="T65" fmla="*/ 39 h 66"/>
                <a:gd name="T66" fmla="*/ 38 w 72"/>
                <a:gd name="T67" fmla="*/ 4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2" h="66">
                  <a:moveTo>
                    <a:pt x="71" y="43"/>
                  </a:moveTo>
                  <a:cubicBezTo>
                    <a:pt x="70" y="32"/>
                    <a:pt x="64" y="23"/>
                    <a:pt x="57" y="15"/>
                  </a:cubicBezTo>
                  <a:cubicBezTo>
                    <a:pt x="53" y="11"/>
                    <a:pt x="49" y="7"/>
                    <a:pt x="44" y="3"/>
                  </a:cubicBezTo>
                  <a:cubicBezTo>
                    <a:pt x="43" y="2"/>
                    <a:pt x="42" y="2"/>
                    <a:pt x="40" y="1"/>
                  </a:cubicBezTo>
                  <a:cubicBezTo>
                    <a:pt x="36" y="1"/>
                    <a:pt x="36" y="1"/>
                    <a:pt x="36" y="1"/>
                  </a:cubicBezTo>
                  <a:cubicBezTo>
                    <a:pt x="36" y="0"/>
                    <a:pt x="32" y="1"/>
                    <a:pt x="32" y="1"/>
                  </a:cubicBezTo>
                  <a:cubicBezTo>
                    <a:pt x="30" y="2"/>
                    <a:pt x="28" y="3"/>
                    <a:pt x="27" y="4"/>
                  </a:cubicBezTo>
                  <a:cubicBezTo>
                    <a:pt x="17" y="12"/>
                    <a:pt x="9" y="22"/>
                    <a:pt x="4" y="33"/>
                  </a:cubicBezTo>
                  <a:cubicBezTo>
                    <a:pt x="1" y="39"/>
                    <a:pt x="0" y="44"/>
                    <a:pt x="1" y="50"/>
                  </a:cubicBezTo>
                  <a:cubicBezTo>
                    <a:pt x="2" y="56"/>
                    <a:pt x="6" y="62"/>
                    <a:pt x="13" y="63"/>
                  </a:cubicBezTo>
                  <a:cubicBezTo>
                    <a:pt x="28" y="66"/>
                    <a:pt x="44" y="66"/>
                    <a:pt x="59" y="63"/>
                  </a:cubicBezTo>
                  <a:cubicBezTo>
                    <a:pt x="66" y="62"/>
                    <a:pt x="70" y="58"/>
                    <a:pt x="71" y="51"/>
                  </a:cubicBezTo>
                  <a:cubicBezTo>
                    <a:pt x="72" y="48"/>
                    <a:pt x="72" y="46"/>
                    <a:pt x="71" y="43"/>
                  </a:cubicBezTo>
                  <a:close/>
                  <a:moveTo>
                    <a:pt x="38" y="48"/>
                  </a:moveTo>
                  <a:cubicBezTo>
                    <a:pt x="38" y="53"/>
                    <a:pt x="38" y="53"/>
                    <a:pt x="38" y="53"/>
                  </a:cubicBezTo>
                  <a:cubicBezTo>
                    <a:pt x="34" y="53"/>
                    <a:pt x="34" y="53"/>
                    <a:pt x="34" y="53"/>
                  </a:cubicBezTo>
                  <a:cubicBezTo>
                    <a:pt x="34" y="48"/>
                    <a:pt x="34" y="48"/>
                    <a:pt x="34" y="48"/>
                  </a:cubicBezTo>
                  <a:cubicBezTo>
                    <a:pt x="30" y="48"/>
                    <a:pt x="27" y="47"/>
                    <a:pt x="25" y="46"/>
                  </a:cubicBezTo>
                  <a:cubicBezTo>
                    <a:pt x="27" y="41"/>
                    <a:pt x="27" y="41"/>
                    <a:pt x="27" y="41"/>
                  </a:cubicBezTo>
                  <a:cubicBezTo>
                    <a:pt x="29" y="42"/>
                    <a:pt x="32" y="43"/>
                    <a:pt x="35" y="43"/>
                  </a:cubicBezTo>
                  <a:cubicBezTo>
                    <a:pt x="38" y="43"/>
                    <a:pt x="40" y="42"/>
                    <a:pt x="40" y="40"/>
                  </a:cubicBezTo>
                  <a:cubicBezTo>
                    <a:pt x="40" y="38"/>
                    <a:pt x="38" y="37"/>
                    <a:pt x="34" y="35"/>
                  </a:cubicBezTo>
                  <a:cubicBezTo>
                    <a:pt x="29" y="34"/>
                    <a:pt x="26" y="31"/>
                    <a:pt x="26" y="27"/>
                  </a:cubicBezTo>
                  <a:cubicBezTo>
                    <a:pt x="26" y="22"/>
                    <a:pt x="29" y="19"/>
                    <a:pt x="34" y="18"/>
                  </a:cubicBezTo>
                  <a:cubicBezTo>
                    <a:pt x="34" y="13"/>
                    <a:pt x="34" y="13"/>
                    <a:pt x="34" y="13"/>
                  </a:cubicBezTo>
                  <a:cubicBezTo>
                    <a:pt x="39" y="13"/>
                    <a:pt x="39" y="13"/>
                    <a:pt x="39" y="13"/>
                  </a:cubicBezTo>
                  <a:cubicBezTo>
                    <a:pt x="39" y="18"/>
                    <a:pt x="39" y="18"/>
                    <a:pt x="39" y="18"/>
                  </a:cubicBezTo>
                  <a:cubicBezTo>
                    <a:pt x="42" y="18"/>
                    <a:pt x="44" y="18"/>
                    <a:pt x="46" y="19"/>
                  </a:cubicBezTo>
                  <a:cubicBezTo>
                    <a:pt x="44" y="25"/>
                    <a:pt x="44" y="25"/>
                    <a:pt x="44" y="25"/>
                  </a:cubicBezTo>
                  <a:cubicBezTo>
                    <a:pt x="43" y="24"/>
                    <a:pt x="41" y="23"/>
                    <a:pt x="37" y="23"/>
                  </a:cubicBezTo>
                  <a:cubicBezTo>
                    <a:pt x="34" y="23"/>
                    <a:pt x="33" y="24"/>
                    <a:pt x="33" y="26"/>
                  </a:cubicBezTo>
                  <a:cubicBezTo>
                    <a:pt x="33" y="27"/>
                    <a:pt x="35" y="28"/>
                    <a:pt x="39" y="30"/>
                  </a:cubicBezTo>
                  <a:cubicBezTo>
                    <a:pt x="45" y="32"/>
                    <a:pt x="47" y="35"/>
                    <a:pt x="47" y="39"/>
                  </a:cubicBezTo>
                  <a:cubicBezTo>
                    <a:pt x="47" y="43"/>
                    <a:pt x="44" y="47"/>
                    <a:pt x="38" y="4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Freeform 7"/>
            <p:cNvSpPr>
              <a:spLocks/>
            </p:cNvSpPr>
            <p:nvPr userDrawn="1"/>
          </p:nvSpPr>
          <p:spPr bwMode="auto">
            <a:xfrm>
              <a:off x="6372225" y="2513013"/>
              <a:ext cx="142875" cy="107950"/>
            </a:xfrm>
            <a:custGeom>
              <a:avLst/>
              <a:gdLst>
                <a:gd name="T0" fmla="*/ 11 w 37"/>
                <a:gd name="T1" fmla="*/ 27 h 28"/>
                <a:gd name="T2" fmla="*/ 15 w 37"/>
                <a:gd name="T3" fmla="*/ 26 h 28"/>
                <a:gd name="T4" fmla="*/ 23 w 37"/>
                <a:gd name="T5" fmla="*/ 22 h 28"/>
                <a:gd name="T6" fmla="*/ 22 w 37"/>
                <a:gd name="T7" fmla="*/ 26 h 28"/>
                <a:gd name="T8" fmla="*/ 27 w 37"/>
                <a:gd name="T9" fmla="*/ 25 h 28"/>
                <a:gd name="T10" fmla="*/ 34 w 37"/>
                <a:gd name="T11" fmla="*/ 18 h 28"/>
                <a:gd name="T12" fmla="*/ 32 w 37"/>
                <a:gd name="T13" fmla="*/ 8 h 28"/>
                <a:gd name="T14" fmla="*/ 29 w 37"/>
                <a:gd name="T15" fmla="*/ 12 h 28"/>
                <a:gd name="T16" fmla="*/ 31 w 37"/>
                <a:gd name="T17" fmla="*/ 5 h 28"/>
                <a:gd name="T18" fmla="*/ 30 w 37"/>
                <a:gd name="T19" fmla="*/ 3 h 28"/>
                <a:gd name="T20" fmla="*/ 9 w 37"/>
                <a:gd name="T21" fmla="*/ 3 h 28"/>
                <a:gd name="T22" fmla="*/ 8 w 37"/>
                <a:gd name="T23" fmla="*/ 6 h 28"/>
                <a:gd name="T24" fmla="*/ 11 w 37"/>
                <a:gd name="T25" fmla="*/ 14 h 28"/>
                <a:gd name="T26" fmla="*/ 10 w 37"/>
                <a:gd name="T27" fmla="*/ 14 h 28"/>
                <a:gd name="T28" fmla="*/ 7 w 37"/>
                <a:gd name="T29" fmla="*/ 7 h 28"/>
                <a:gd name="T30" fmla="*/ 1 w 37"/>
                <a:gd name="T31" fmla="*/ 12 h 28"/>
                <a:gd name="T32" fmla="*/ 1 w 37"/>
                <a:gd name="T33" fmla="*/ 16 h 28"/>
                <a:gd name="T34" fmla="*/ 11 w 37"/>
                <a:gd name="T35" fmla="*/ 2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 h="28">
                  <a:moveTo>
                    <a:pt x="11" y="27"/>
                  </a:moveTo>
                  <a:cubicBezTo>
                    <a:pt x="12" y="27"/>
                    <a:pt x="14" y="26"/>
                    <a:pt x="15" y="26"/>
                  </a:cubicBezTo>
                  <a:cubicBezTo>
                    <a:pt x="18" y="26"/>
                    <a:pt x="22" y="26"/>
                    <a:pt x="23" y="22"/>
                  </a:cubicBezTo>
                  <a:cubicBezTo>
                    <a:pt x="23" y="24"/>
                    <a:pt x="23" y="25"/>
                    <a:pt x="22" y="26"/>
                  </a:cubicBezTo>
                  <a:cubicBezTo>
                    <a:pt x="24" y="28"/>
                    <a:pt x="26" y="27"/>
                    <a:pt x="27" y="25"/>
                  </a:cubicBezTo>
                  <a:cubicBezTo>
                    <a:pt x="29" y="23"/>
                    <a:pt x="32" y="20"/>
                    <a:pt x="34" y="18"/>
                  </a:cubicBezTo>
                  <a:cubicBezTo>
                    <a:pt x="37" y="14"/>
                    <a:pt x="36" y="11"/>
                    <a:pt x="32" y="8"/>
                  </a:cubicBezTo>
                  <a:cubicBezTo>
                    <a:pt x="31" y="9"/>
                    <a:pt x="30" y="11"/>
                    <a:pt x="29" y="12"/>
                  </a:cubicBezTo>
                  <a:cubicBezTo>
                    <a:pt x="29" y="9"/>
                    <a:pt x="30" y="7"/>
                    <a:pt x="31" y="5"/>
                  </a:cubicBezTo>
                  <a:cubicBezTo>
                    <a:pt x="31" y="5"/>
                    <a:pt x="31" y="3"/>
                    <a:pt x="30" y="3"/>
                  </a:cubicBezTo>
                  <a:cubicBezTo>
                    <a:pt x="23" y="0"/>
                    <a:pt x="16" y="0"/>
                    <a:pt x="9" y="3"/>
                  </a:cubicBezTo>
                  <a:cubicBezTo>
                    <a:pt x="9" y="3"/>
                    <a:pt x="8" y="5"/>
                    <a:pt x="8" y="6"/>
                  </a:cubicBezTo>
                  <a:cubicBezTo>
                    <a:pt x="9" y="9"/>
                    <a:pt x="10" y="11"/>
                    <a:pt x="11" y="14"/>
                  </a:cubicBezTo>
                  <a:cubicBezTo>
                    <a:pt x="10" y="14"/>
                    <a:pt x="10" y="14"/>
                    <a:pt x="10" y="14"/>
                  </a:cubicBezTo>
                  <a:cubicBezTo>
                    <a:pt x="9" y="12"/>
                    <a:pt x="8" y="10"/>
                    <a:pt x="7" y="7"/>
                  </a:cubicBezTo>
                  <a:cubicBezTo>
                    <a:pt x="5" y="9"/>
                    <a:pt x="3" y="10"/>
                    <a:pt x="1" y="12"/>
                  </a:cubicBezTo>
                  <a:cubicBezTo>
                    <a:pt x="0" y="13"/>
                    <a:pt x="0" y="15"/>
                    <a:pt x="1" y="16"/>
                  </a:cubicBezTo>
                  <a:cubicBezTo>
                    <a:pt x="4" y="20"/>
                    <a:pt x="8" y="24"/>
                    <a:pt x="11"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8" name="Freeform 8"/>
          <p:cNvSpPr>
            <a:spLocks/>
          </p:cNvSpPr>
          <p:nvPr userDrawn="1"/>
        </p:nvSpPr>
        <p:spPr bwMode="auto">
          <a:xfrm>
            <a:off x="5357813" y="2949575"/>
            <a:ext cx="146050" cy="41275"/>
          </a:xfrm>
          <a:custGeom>
            <a:avLst/>
            <a:gdLst>
              <a:gd name="T0" fmla="*/ 2 w 38"/>
              <a:gd name="T1" fmla="*/ 6 h 11"/>
              <a:gd name="T2" fmla="*/ 18 w 38"/>
              <a:gd name="T3" fmla="*/ 0 h 11"/>
              <a:gd name="T4" fmla="*/ 35 w 38"/>
              <a:gd name="T5" fmla="*/ 5 h 11"/>
              <a:gd name="T6" fmla="*/ 38 w 38"/>
              <a:gd name="T7" fmla="*/ 8 h 11"/>
              <a:gd name="T8" fmla="*/ 36 w 38"/>
              <a:gd name="T9" fmla="*/ 11 h 11"/>
              <a:gd name="T10" fmla="*/ 31 w 38"/>
              <a:gd name="T11" fmla="*/ 11 h 11"/>
              <a:gd name="T12" fmla="*/ 18 w 38"/>
              <a:gd name="T13" fmla="*/ 7 h 11"/>
              <a:gd name="T14" fmla="*/ 8 w 38"/>
              <a:gd name="T15" fmla="*/ 11 h 11"/>
              <a:gd name="T16" fmla="*/ 3 w 38"/>
              <a:gd name="T17" fmla="*/ 11 h 11"/>
              <a:gd name="T18" fmla="*/ 0 w 38"/>
              <a:gd name="T19" fmla="*/ 9 h 11"/>
              <a:gd name="T20" fmla="*/ 2 w 38"/>
              <a:gd name="T21"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1">
                <a:moveTo>
                  <a:pt x="2" y="6"/>
                </a:moveTo>
                <a:cubicBezTo>
                  <a:pt x="6" y="3"/>
                  <a:pt x="12" y="0"/>
                  <a:pt x="18" y="0"/>
                </a:cubicBezTo>
                <a:cubicBezTo>
                  <a:pt x="24" y="0"/>
                  <a:pt x="30" y="1"/>
                  <a:pt x="35" y="5"/>
                </a:cubicBezTo>
                <a:cubicBezTo>
                  <a:pt x="36" y="6"/>
                  <a:pt x="37" y="7"/>
                  <a:pt x="38" y="8"/>
                </a:cubicBezTo>
                <a:cubicBezTo>
                  <a:pt x="36" y="11"/>
                  <a:pt x="36" y="11"/>
                  <a:pt x="36" y="11"/>
                </a:cubicBezTo>
                <a:cubicBezTo>
                  <a:pt x="31" y="11"/>
                  <a:pt x="31" y="11"/>
                  <a:pt x="31" y="11"/>
                </a:cubicBezTo>
                <a:cubicBezTo>
                  <a:pt x="27" y="8"/>
                  <a:pt x="23" y="7"/>
                  <a:pt x="18" y="7"/>
                </a:cubicBezTo>
                <a:cubicBezTo>
                  <a:pt x="14" y="7"/>
                  <a:pt x="10" y="9"/>
                  <a:pt x="8" y="11"/>
                </a:cubicBezTo>
                <a:cubicBezTo>
                  <a:pt x="3" y="11"/>
                  <a:pt x="3" y="11"/>
                  <a:pt x="3" y="11"/>
                </a:cubicBezTo>
                <a:cubicBezTo>
                  <a:pt x="0" y="9"/>
                  <a:pt x="0" y="9"/>
                  <a:pt x="0" y="9"/>
                </a:cubicBezTo>
                <a:cubicBezTo>
                  <a:pt x="1" y="8"/>
                  <a:pt x="2" y="7"/>
                  <a:pt x="2"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 name="Freeform 9"/>
          <p:cNvSpPr>
            <a:spLocks/>
          </p:cNvSpPr>
          <p:nvPr userDrawn="1"/>
        </p:nvSpPr>
        <p:spPr bwMode="auto">
          <a:xfrm>
            <a:off x="5299075" y="3125788"/>
            <a:ext cx="266700" cy="115888"/>
          </a:xfrm>
          <a:custGeom>
            <a:avLst/>
            <a:gdLst>
              <a:gd name="T0" fmla="*/ 69 w 69"/>
              <a:gd name="T1" fmla="*/ 24 h 30"/>
              <a:gd name="T2" fmla="*/ 64 w 69"/>
              <a:gd name="T3" fmla="*/ 30 h 30"/>
              <a:gd name="T4" fmla="*/ 5 w 69"/>
              <a:gd name="T5" fmla="*/ 30 h 30"/>
              <a:gd name="T6" fmla="*/ 0 w 69"/>
              <a:gd name="T7" fmla="*/ 24 h 30"/>
              <a:gd name="T8" fmla="*/ 0 w 69"/>
              <a:gd name="T9" fmla="*/ 0 h 30"/>
              <a:gd name="T10" fmla="*/ 26 w 69"/>
              <a:gd name="T11" fmla="*/ 0 h 30"/>
              <a:gd name="T12" fmla="*/ 26 w 69"/>
              <a:gd name="T13" fmla="*/ 3 h 30"/>
              <a:gd name="T14" fmla="*/ 31 w 69"/>
              <a:gd name="T15" fmla="*/ 3 h 30"/>
              <a:gd name="T16" fmla="*/ 31 w 69"/>
              <a:gd name="T17" fmla="*/ 10 h 30"/>
              <a:gd name="T18" fmla="*/ 38 w 69"/>
              <a:gd name="T19" fmla="*/ 10 h 30"/>
              <a:gd name="T20" fmla="*/ 38 w 69"/>
              <a:gd name="T21" fmla="*/ 3 h 30"/>
              <a:gd name="T22" fmla="*/ 43 w 69"/>
              <a:gd name="T23" fmla="*/ 3 h 30"/>
              <a:gd name="T24" fmla="*/ 43 w 69"/>
              <a:gd name="T25" fmla="*/ 0 h 30"/>
              <a:gd name="T26" fmla="*/ 69 w 69"/>
              <a:gd name="T27" fmla="*/ 0 h 30"/>
              <a:gd name="T28" fmla="*/ 69 w 69"/>
              <a:gd name="T29" fmla="*/ 0 h 30"/>
              <a:gd name="T30" fmla="*/ 69 w 69"/>
              <a:gd name="T31" fmla="*/ 2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9" h="30">
                <a:moveTo>
                  <a:pt x="69" y="24"/>
                </a:moveTo>
                <a:cubicBezTo>
                  <a:pt x="69" y="27"/>
                  <a:pt x="67" y="30"/>
                  <a:pt x="64" y="30"/>
                </a:cubicBezTo>
                <a:cubicBezTo>
                  <a:pt x="5" y="30"/>
                  <a:pt x="5" y="30"/>
                  <a:pt x="5" y="30"/>
                </a:cubicBezTo>
                <a:cubicBezTo>
                  <a:pt x="2" y="30"/>
                  <a:pt x="0" y="27"/>
                  <a:pt x="0" y="24"/>
                </a:cubicBezTo>
                <a:cubicBezTo>
                  <a:pt x="0" y="0"/>
                  <a:pt x="0" y="0"/>
                  <a:pt x="0" y="0"/>
                </a:cubicBezTo>
                <a:cubicBezTo>
                  <a:pt x="26" y="0"/>
                  <a:pt x="26" y="0"/>
                  <a:pt x="26" y="0"/>
                </a:cubicBezTo>
                <a:cubicBezTo>
                  <a:pt x="26" y="3"/>
                  <a:pt x="26" y="3"/>
                  <a:pt x="26" y="3"/>
                </a:cubicBezTo>
                <a:cubicBezTo>
                  <a:pt x="31" y="3"/>
                  <a:pt x="31" y="3"/>
                  <a:pt x="31" y="3"/>
                </a:cubicBezTo>
                <a:cubicBezTo>
                  <a:pt x="31" y="10"/>
                  <a:pt x="31" y="10"/>
                  <a:pt x="31" y="10"/>
                </a:cubicBezTo>
                <a:cubicBezTo>
                  <a:pt x="38" y="10"/>
                  <a:pt x="38" y="10"/>
                  <a:pt x="38" y="10"/>
                </a:cubicBezTo>
                <a:cubicBezTo>
                  <a:pt x="38" y="3"/>
                  <a:pt x="38" y="3"/>
                  <a:pt x="38" y="3"/>
                </a:cubicBezTo>
                <a:cubicBezTo>
                  <a:pt x="43" y="3"/>
                  <a:pt x="43" y="3"/>
                  <a:pt x="43" y="3"/>
                </a:cubicBezTo>
                <a:cubicBezTo>
                  <a:pt x="43" y="0"/>
                  <a:pt x="43" y="0"/>
                  <a:pt x="43" y="0"/>
                </a:cubicBezTo>
                <a:cubicBezTo>
                  <a:pt x="69" y="0"/>
                  <a:pt x="69" y="0"/>
                  <a:pt x="69" y="0"/>
                </a:cubicBezTo>
                <a:cubicBezTo>
                  <a:pt x="69" y="0"/>
                  <a:pt x="69" y="0"/>
                  <a:pt x="69" y="0"/>
                </a:cubicBezTo>
                <a:lnTo>
                  <a:pt x="69" y="2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 name="Freeform 10"/>
          <p:cNvSpPr>
            <a:spLocks/>
          </p:cNvSpPr>
          <p:nvPr userDrawn="1"/>
        </p:nvSpPr>
        <p:spPr bwMode="auto">
          <a:xfrm>
            <a:off x="5272088" y="2998788"/>
            <a:ext cx="317500" cy="104775"/>
          </a:xfrm>
          <a:custGeom>
            <a:avLst/>
            <a:gdLst>
              <a:gd name="T0" fmla="*/ 76 w 82"/>
              <a:gd name="T1" fmla="*/ 27 h 27"/>
              <a:gd name="T2" fmla="*/ 6 w 82"/>
              <a:gd name="T3" fmla="*/ 27 h 27"/>
              <a:gd name="T4" fmla="*/ 0 w 82"/>
              <a:gd name="T5" fmla="*/ 21 h 27"/>
              <a:gd name="T6" fmla="*/ 0 w 82"/>
              <a:gd name="T7" fmla="*/ 6 h 27"/>
              <a:gd name="T8" fmla="*/ 6 w 82"/>
              <a:gd name="T9" fmla="*/ 0 h 27"/>
              <a:gd name="T10" fmla="*/ 76 w 82"/>
              <a:gd name="T11" fmla="*/ 0 h 27"/>
              <a:gd name="T12" fmla="*/ 82 w 82"/>
              <a:gd name="T13" fmla="*/ 6 h 27"/>
              <a:gd name="T14" fmla="*/ 82 w 82"/>
              <a:gd name="T15" fmla="*/ 21 h 27"/>
              <a:gd name="T16" fmla="*/ 76 w 82"/>
              <a:gd name="T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27">
                <a:moveTo>
                  <a:pt x="76" y="27"/>
                </a:moveTo>
                <a:cubicBezTo>
                  <a:pt x="6" y="27"/>
                  <a:pt x="6" y="27"/>
                  <a:pt x="6" y="27"/>
                </a:cubicBezTo>
                <a:cubicBezTo>
                  <a:pt x="3" y="27"/>
                  <a:pt x="0" y="24"/>
                  <a:pt x="0" y="21"/>
                </a:cubicBezTo>
                <a:cubicBezTo>
                  <a:pt x="0" y="6"/>
                  <a:pt x="0" y="6"/>
                  <a:pt x="0" y="6"/>
                </a:cubicBezTo>
                <a:cubicBezTo>
                  <a:pt x="0" y="3"/>
                  <a:pt x="3" y="0"/>
                  <a:pt x="6" y="0"/>
                </a:cubicBezTo>
                <a:cubicBezTo>
                  <a:pt x="76" y="0"/>
                  <a:pt x="76" y="0"/>
                  <a:pt x="76" y="0"/>
                </a:cubicBezTo>
                <a:cubicBezTo>
                  <a:pt x="79" y="0"/>
                  <a:pt x="82" y="3"/>
                  <a:pt x="82" y="6"/>
                </a:cubicBezTo>
                <a:cubicBezTo>
                  <a:pt x="82" y="21"/>
                  <a:pt x="82" y="21"/>
                  <a:pt x="82" y="21"/>
                </a:cubicBezTo>
                <a:cubicBezTo>
                  <a:pt x="82" y="24"/>
                  <a:pt x="79" y="27"/>
                  <a:pt x="76"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 name="Freeform 11"/>
          <p:cNvSpPr>
            <a:spLocks noEditPoints="1"/>
          </p:cNvSpPr>
          <p:nvPr userDrawn="1"/>
        </p:nvSpPr>
        <p:spPr bwMode="auto">
          <a:xfrm>
            <a:off x="5241925" y="739775"/>
            <a:ext cx="323850" cy="323850"/>
          </a:xfrm>
          <a:custGeom>
            <a:avLst/>
            <a:gdLst>
              <a:gd name="T0" fmla="*/ 84 w 84"/>
              <a:gd name="T1" fmla="*/ 43 h 84"/>
              <a:gd name="T2" fmla="*/ 82 w 84"/>
              <a:gd name="T3" fmla="*/ 38 h 84"/>
              <a:gd name="T4" fmla="*/ 82 w 84"/>
              <a:gd name="T5" fmla="*/ 34 h 84"/>
              <a:gd name="T6" fmla="*/ 81 w 84"/>
              <a:gd name="T7" fmla="*/ 29 h 84"/>
              <a:gd name="T8" fmla="*/ 74 w 84"/>
              <a:gd name="T9" fmla="*/ 28 h 84"/>
              <a:gd name="T10" fmla="*/ 78 w 84"/>
              <a:gd name="T11" fmla="*/ 20 h 84"/>
              <a:gd name="T12" fmla="*/ 69 w 84"/>
              <a:gd name="T13" fmla="*/ 19 h 84"/>
              <a:gd name="T14" fmla="*/ 71 w 84"/>
              <a:gd name="T15" fmla="*/ 12 h 84"/>
              <a:gd name="T16" fmla="*/ 66 w 84"/>
              <a:gd name="T17" fmla="*/ 9 h 84"/>
              <a:gd name="T18" fmla="*/ 63 w 84"/>
              <a:gd name="T19" fmla="*/ 7 h 84"/>
              <a:gd name="T20" fmla="*/ 59 w 84"/>
              <a:gd name="T21" fmla="*/ 4 h 84"/>
              <a:gd name="T22" fmla="*/ 53 w 84"/>
              <a:gd name="T23" fmla="*/ 9 h 84"/>
              <a:gd name="T24" fmla="*/ 50 w 84"/>
              <a:gd name="T25" fmla="*/ 1 h 84"/>
              <a:gd name="T26" fmla="*/ 46 w 84"/>
              <a:gd name="T27" fmla="*/ 7 h 84"/>
              <a:gd name="T28" fmla="*/ 40 w 84"/>
              <a:gd name="T29" fmla="*/ 0 h 84"/>
              <a:gd name="T30" fmla="*/ 36 w 84"/>
              <a:gd name="T31" fmla="*/ 8 h 84"/>
              <a:gd name="T32" fmla="*/ 31 w 84"/>
              <a:gd name="T33" fmla="*/ 2 h 84"/>
              <a:gd name="T34" fmla="*/ 26 w 84"/>
              <a:gd name="T35" fmla="*/ 5 h 84"/>
              <a:gd name="T36" fmla="*/ 23 w 84"/>
              <a:gd name="T37" fmla="*/ 7 h 84"/>
              <a:gd name="T38" fmla="*/ 17 w 84"/>
              <a:gd name="T39" fmla="*/ 9 h 84"/>
              <a:gd name="T40" fmla="*/ 19 w 84"/>
              <a:gd name="T41" fmla="*/ 16 h 84"/>
              <a:gd name="T42" fmla="*/ 10 w 84"/>
              <a:gd name="T43" fmla="*/ 15 h 84"/>
              <a:gd name="T44" fmla="*/ 12 w 84"/>
              <a:gd name="T45" fmla="*/ 24 h 84"/>
              <a:gd name="T46" fmla="*/ 5 w 84"/>
              <a:gd name="T47" fmla="*/ 24 h 84"/>
              <a:gd name="T48" fmla="*/ 4 w 84"/>
              <a:gd name="T49" fmla="*/ 29 h 84"/>
              <a:gd name="T50" fmla="*/ 3 w 84"/>
              <a:gd name="T51" fmla="*/ 33 h 84"/>
              <a:gd name="T52" fmla="*/ 1 w 84"/>
              <a:gd name="T53" fmla="*/ 38 h 84"/>
              <a:gd name="T54" fmla="*/ 7 w 84"/>
              <a:gd name="T55" fmla="*/ 42 h 84"/>
              <a:gd name="T56" fmla="*/ 1 w 84"/>
              <a:gd name="T57" fmla="*/ 48 h 84"/>
              <a:gd name="T58" fmla="*/ 9 w 84"/>
              <a:gd name="T59" fmla="*/ 52 h 84"/>
              <a:gd name="T60" fmla="*/ 4 w 84"/>
              <a:gd name="T61" fmla="*/ 58 h 84"/>
              <a:gd name="T62" fmla="*/ 7 w 84"/>
              <a:gd name="T63" fmla="*/ 62 h 84"/>
              <a:gd name="T64" fmla="*/ 9 w 84"/>
              <a:gd name="T65" fmla="*/ 65 h 84"/>
              <a:gd name="T66" fmla="*/ 11 w 84"/>
              <a:gd name="T67" fmla="*/ 70 h 84"/>
              <a:gd name="T68" fmla="*/ 19 w 84"/>
              <a:gd name="T69" fmla="*/ 68 h 84"/>
              <a:gd name="T70" fmla="*/ 19 w 84"/>
              <a:gd name="T71" fmla="*/ 77 h 84"/>
              <a:gd name="T72" fmla="*/ 27 w 84"/>
              <a:gd name="T73" fmla="*/ 73 h 84"/>
              <a:gd name="T74" fmla="*/ 28 w 84"/>
              <a:gd name="T75" fmla="*/ 81 h 84"/>
              <a:gd name="T76" fmla="*/ 34 w 84"/>
              <a:gd name="T77" fmla="*/ 76 h 84"/>
              <a:gd name="T78" fmla="*/ 36 w 84"/>
              <a:gd name="T79" fmla="*/ 83 h 84"/>
              <a:gd name="T80" fmla="*/ 42 w 84"/>
              <a:gd name="T81" fmla="*/ 82 h 84"/>
              <a:gd name="T82" fmla="*/ 46 w 84"/>
              <a:gd name="T83" fmla="*/ 82 h 84"/>
              <a:gd name="T84" fmla="*/ 51 w 84"/>
              <a:gd name="T85" fmla="*/ 83 h 84"/>
              <a:gd name="T86" fmla="*/ 53 w 84"/>
              <a:gd name="T87" fmla="*/ 75 h 84"/>
              <a:gd name="T88" fmla="*/ 61 w 84"/>
              <a:gd name="T89" fmla="*/ 80 h 84"/>
              <a:gd name="T90" fmla="*/ 62 w 84"/>
              <a:gd name="T91" fmla="*/ 71 h 84"/>
              <a:gd name="T92" fmla="*/ 69 w 84"/>
              <a:gd name="T93" fmla="*/ 74 h 84"/>
              <a:gd name="T94" fmla="*/ 72 w 84"/>
              <a:gd name="T95" fmla="*/ 69 h 84"/>
              <a:gd name="T96" fmla="*/ 74 w 84"/>
              <a:gd name="T97" fmla="*/ 66 h 84"/>
              <a:gd name="T98" fmla="*/ 78 w 84"/>
              <a:gd name="T99" fmla="*/ 62 h 84"/>
              <a:gd name="T100" fmla="*/ 74 w 84"/>
              <a:gd name="T101" fmla="*/ 56 h 84"/>
              <a:gd name="T102" fmla="*/ 82 w 84"/>
              <a:gd name="T103" fmla="*/ 53 h 84"/>
              <a:gd name="T104" fmla="*/ 77 w 84"/>
              <a:gd name="T105" fmla="*/ 47 h 84"/>
              <a:gd name="T106" fmla="*/ 35 w 84"/>
              <a:gd name="T107" fmla="*/ 40 h 84"/>
              <a:gd name="T108" fmla="*/ 15 w 84"/>
              <a:gd name="T109" fmla="*/ 34 h 84"/>
              <a:gd name="T110" fmla="*/ 19 w 84"/>
              <a:gd name="T111" fmla="*/ 44 h 84"/>
              <a:gd name="T112" fmla="*/ 21 w 84"/>
              <a:gd name="T113" fmla="*/ 51 h 84"/>
              <a:gd name="T114" fmla="*/ 35 w 84"/>
              <a:gd name="T115" fmla="*/ 69 h 84"/>
              <a:gd name="T116" fmla="*/ 64 w 84"/>
              <a:gd name="T117" fmla="*/ 4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4" h="84">
                <a:moveTo>
                  <a:pt x="82" y="46"/>
                </a:moveTo>
                <a:cubicBezTo>
                  <a:pt x="83" y="46"/>
                  <a:pt x="83" y="46"/>
                  <a:pt x="83" y="46"/>
                </a:cubicBezTo>
                <a:cubicBezTo>
                  <a:pt x="84" y="46"/>
                  <a:pt x="84" y="45"/>
                  <a:pt x="84" y="45"/>
                </a:cubicBezTo>
                <a:cubicBezTo>
                  <a:pt x="84" y="44"/>
                  <a:pt x="84" y="44"/>
                  <a:pt x="84" y="43"/>
                </a:cubicBezTo>
                <a:cubicBezTo>
                  <a:pt x="83" y="43"/>
                  <a:pt x="83" y="43"/>
                  <a:pt x="82" y="43"/>
                </a:cubicBezTo>
                <a:cubicBezTo>
                  <a:pt x="82" y="43"/>
                  <a:pt x="79" y="42"/>
                  <a:pt x="77" y="42"/>
                </a:cubicBezTo>
                <a:cubicBezTo>
                  <a:pt x="77" y="41"/>
                  <a:pt x="77" y="40"/>
                  <a:pt x="77" y="39"/>
                </a:cubicBezTo>
                <a:cubicBezTo>
                  <a:pt x="79" y="39"/>
                  <a:pt x="82" y="38"/>
                  <a:pt x="82" y="38"/>
                </a:cubicBezTo>
                <a:cubicBezTo>
                  <a:pt x="83" y="38"/>
                  <a:pt x="83" y="38"/>
                  <a:pt x="83" y="37"/>
                </a:cubicBezTo>
                <a:cubicBezTo>
                  <a:pt x="84" y="37"/>
                  <a:pt x="84" y="36"/>
                  <a:pt x="84" y="36"/>
                </a:cubicBezTo>
                <a:cubicBezTo>
                  <a:pt x="84" y="35"/>
                  <a:pt x="83" y="35"/>
                  <a:pt x="83" y="35"/>
                </a:cubicBezTo>
                <a:cubicBezTo>
                  <a:pt x="83" y="34"/>
                  <a:pt x="82" y="34"/>
                  <a:pt x="82" y="34"/>
                </a:cubicBezTo>
                <a:cubicBezTo>
                  <a:pt x="81" y="34"/>
                  <a:pt x="78" y="34"/>
                  <a:pt x="76" y="35"/>
                </a:cubicBezTo>
                <a:cubicBezTo>
                  <a:pt x="76" y="34"/>
                  <a:pt x="76" y="33"/>
                  <a:pt x="75" y="32"/>
                </a:cubicBezTo>
                <a:cubicBezTo>
                  <a:pt x="78" y="31"/>
                  <a:pt x="80" y="30"/>
                  <a:pt x="81" y="30"/>
                </a:cubicBezTo>
                <a:cubicBezTo>
                  <a:pt x="81" y="30"/>
                  <a:pt x="81" y="29"/>
                  <a:pt x="81" y="29"/>
                </a:cubicBezTo>
                <a:cubicBezTo>
                  <a:pt x="82" y="28"/>
                  <a:pt x="82" y="28"/>
                  <a:pt x="81" y="27"/>
                </a:cubicBezTo>
                <a:cubicBezTo>
                  <a:pt x="81" y="27"/>
                  <a:pt x="81" y="27"/>
                  <a:pt x="81" y="26"/>
                </a:cubicBezTo>
                <a:cubicBezTo>
                  <a:pt x="80" y="26"/>
                  <a:pt x="80" y="26"/>
                  <a:pt x="79" y="26"/>
                </a:cubicBezTo>
                <a:cubicBezTo>
                  <a:pt x="79" y="26"/>
                  <a:pt x="76" y="27"/>
                  <a:pt x="74" y="28"/>
                </a:cubicBezTo>
                <a:cubicBezTo>
                  <a:pt x="73" y="27"/>
                  <a:pt x="73" y="26"/>
                  <a:pt x="73" y="25"/>
                </a:cubicBezTo>
                <a:cubicBezTo>
                  <a:pt x="75" y="24"/>
                  <a:pt x="77" y="22"/>
                  <a:pt x="77" y="22"/>
                </a:cubicBezTo>
                <a:cubicBezTo>
                  <a:pt x="78" y="22"/>
                  <a:pt x="78" y="21"/>
                  <a:pt x="78" y="21"/>
                </a:cubicBezTo>
                <a:cubicBezTo>
                  <a:pt x="78" y="20"/>
                  <a:pt x="78" y="20"/>
                  <a:pt x="78" y="20"/>
                </a:cubicBezTo>
                <a:cubicBezTo>
                  <a:pt x="77" y="19"/>
                  <a:pt x="77" y="19"/>
                  <a:pt x="76" y="19"/>
                </a:cubicBezTo>
                <a:cubicBezTo>
                  <a:pt x="76" y="19"/>
                  <a:pt x="76" y="19"/>
                  <a:pt x="75" y="19"/>
                </a:cubicBezTo>
                <a:cubicBezTo>
                  <a:pt x="75" y="19"/>
                  <a:pt x="72" y="20"/>
                  <a:pt x="70" y="21"/>
                </a:cubicBezTo>
                <a:cubicBezTo>
                  <a:pt x="70" y="21"/>
                  <a:pt x="69" y="20"/>
                  <a:pt x="69" y="19"/>
                </a:cubicBezTo>
                <a:cubicBezTo>
                  <a:pt x="70" y="18"/>
                  <a:pt x="72" y="16"/>
                  <a:pt x="72" y="15"/>
                </a:cubicBezTo>
                <a:cubicBezTo>
                  <a:pt x="73" y="15"/>
                  <a:pt x="73" y="14"/>
                  <a:pt x="73" y="14"/>
                </a:cubicBezTo>
                <a:cubicBezTo>
                  <a:pt x="73" y="13"/>
                  <a:pt x="72" y="13"/>
                  <a:pt x="72" y="13"/>
                </a:cubicBezTo>
                <a:cubicBezTo>
                  <a:pt x="72" y="12"/>
                  <a:pt x="71" y="12"/>
                  <a:pt x="71" y="12"/>
                </a:cubicBezTo>
                <a:cubicBezTo>
                  <a:pt x="70" y="12"/>
                  <a:pt x="70" y="12"/>
                  <a:pt x="70" y="12"/>
                </a:cubicBezTo>
                <a:cubicBezTo>
                  <a:pt x="69" y="13"/>
                  <a:pt x="67" y="14"/>
                  <a:pt x="65" y="16"/>
                </a:cubicBezTo>
                <a:cubicBezTo>
                  <a:pt x="65" y="15"/>
                  <a:pt x="64" y="15"/>
                  <a:pt x="63" y="14"/>
                </a:cubicBezTo>
                <a:cubicBezTo>
                  <a:pt x="65" y="12"/>
                  <a:pt x="66" y="10"/>
                  <a:pt x="66" y="9"/>
                </a:cubicBezTo>
                <a:cubicBezTo>
                  <a:pt x="66" y="9"/>
                  <a:pt x="66" y="9"/>
                  <a:pt x="66" y="8"/>
                </a:cubicBezTo>
                <a:cubicBezTo>
                  <a:pt x="66" y="8"/>
                  <a:pt x="66" y="7"/>
                  <a:pt x="65" y="7"/>
                </a:cubicBezTo>
                <a:cubicBezTo>
                  <a:pt x="65" y="7"/>
                  <a:pt x="65" y="7"/>
                  <a:pt x="64" y="7"/>
                </a:cubicBezTo>
                <a:cubicBezTo>
                  <a:pt x="64" y="7"/>
                  <a:pt x="63" y="7"/>
                  <a:pt x="63" y="7"/>
                </a:cubicBezTo>
                <a:cubicBezTo>
                  <a:pt x="63" y="8"/>
                  <a:pt x="61" y="10"/>
                  <a:pt x="59" y="12"/>
                </a:cubicBezTo>
                <a:cubicBezTo>
                  <a:pt x="59" y="11"/>
                  <a:pt x="58" y="11"/>
                  <a:pt x="57" y="11"/>
                </a:cubicBezTo>
                <a:cubicBezTo>
                  <a:pt x="58" y="8"/>
                  <a:pt x="59" y="6"/>
                  <a:pt x="59" y="5"/>
                </a:cubicBezTo>
                <a:cubicBezTo>
                  <a:pt x="59" y="5"/>
                  <a:pt x="59" y="4"/>
                  <a:pt x="59" y="4"/>
                </a:cubicBezTo>
                <a:cubicBezTo>
                  <a:pt x="58" y="3"/>
                  <a:pt x="58" y="3"/>
                  <a:pt x="58" y="3"/>
                </a:cubicBezTo>
                <a:cubicBezTo>
                  <a:pt x="57" y="3"/>
                  <a:pt x="57" y="3"/>
                  <a:pt x="56" y="3"/>
                </a:cubicBezTo>
                <a:cubicBezTo>
                  <a:pt x="56" y="3"/>
                  <a:pt x="55" y="3"/>
                  <a:pt x="55" y="4"/>
                </a:cubicBezTo>
                <a:cubicBezTo>
                  <a:pt x="55" y="4"/>
                  <a:pt x="54" y="7"/>
                  <a:pt x="53" y="9"/>
                </a:cubicBezTo>
                <a:cubicBezTo>
                  <a:pt x="52" y="9"/>
                  <a:pt x="52" y="9"/>
                  <a:pt x="52" y="8"/>
                </a:cubicBezTo>
                <a:cubicBezTo>
                  <a:pt x="51" y="8"/>
                  <a:pt x="51" y="8"/>
                  <a:pt x="50" y="8"/>
                </a:cubicBezTo>
                <a:cubicBezTo>
                  <a:pt x="51" y="6"/>
                  <a:pt x="51" y="3"/>
                  <a:pt x="51" y="2"/>
                </a:cubicBezTo>
                <a:cubicBezTo>
                  <a:pt x="51" y="2"/>
                  <a:pt x="51" y="2"/>
                  <a:pt x="50" y="1"/>
                </a:cubicBezTo>
                <a:cubicBezTo>
                  <a:pt x="50" y="1"/>
                  <a:pt x="50" y="1"/>
                  <a:pt x="49" y="1"/>
                </a:cubicBezTo>
                <a:cubicBezTo>
                  <a:pt x="49" y="0"/>
                  <a:pt x="48" y="1"/>
                  <a:pt x="48" y="1"/>
                </a:cubicBezTo>
                <a:cubicBezTo>
                  <a:pt x="47" y="1"/>
                  <a:pt x="47" y="1"/>
                  <a:pt x="47" y="2"/>
                </a:cubicBezTo>
                <a:cubicBezTo>
                  <a:pt x="47" y="2"/>
                  <a:pt x="46" y="5"/>
                  <a:pt x="46" y="7"/>
                </a:cubicBezTo>
                <a:cubicBezTo>
                  <a:pt x="45" y="7"/>
                  <a:pt x="44" y="7"/>
                  <a:pt x="43" y="7"/>
                </a:cubicBezTo>
                <a:cubicBezTo>
                  <a:pt x="43" y="5"/>
                  <a:pt x="42" y="2"/>
                  <a:pt x="42" y="2"/>
                </a:cubicBezTo>
                <a:cubicBezTo>
                  <a:pt x="42" y="1"/>
                  <a:pt x="42" y="1"/>
                  <a:pt x="42" y="0"/>
                </a:cubicBezTo>
                <a:cubicBezTo>
                  <a:pt x="41" y="0"/>
                  <a:pt x="41" y="0"/>
                  <a:pt x="40" y="0"/>
                </a:cubicBezTo>
                <a:cubicBezTo>
                  <a:pt x="40" y="0"/>
                  <a:pt x="40" y="0"/>
                  <a:pt x="39" y="0"/>
                </a:cubicBezTo>
                <a:cubicBezTo>
                  <a:pt x="39" y="1"/>
                  <a:pt x="39" y="1"/>
                  <a:pt x="39" y="2"/>
                </a:cubicBezTo>
                <a:cubicBezTo>
                  <a:pt x="39" y="2"/>
                  <a:pt x="38" y="5"/>
                  <a:pt x="38" y="7"/>
                </a:cubicBezTo>
                <a:cubicBezTo>
                  <a:pt x="37" y="7"/>
                  <a:pt x="37" y="7"/>
                  <a:pt x="36" y="8"/>
                </a:cubicBezTo>
                <a:cubicBezTo>
                  <a:pt x="35" y="5"/>
                  <a:pt x="34" y="3"/>
                  <a:pt x="34" y="2"/>
                </a:cubicBezTo>
                <a:cubicBezTo>
                  <a:pt x="34" y="2"/>
                  <a:pt x="34" y="2"/>
                  <a:pt x="33" y="1"/>
                </a:cubicBezTo>
                <a:cubicBezTo>
                  <a:pt x="33" y="1"/>
                  <a:pt x="32" y="1"/>
                  <a:pt x="32" y="1"/>
                </a:cubicBezTo>
                <a:cubicBezTo>
                  <a:pt x="31" y="1"/>
                  <a:pt x="31" y="2"/>
                  <a:pt x="31" y="2"/>
                </a:cubicBezTo>
                <a:cubicBezTo>
                  <a:pt x="30" y="2"/>
                  <a:pt x="30" y="3"/>
                  <a:pt x="30" y="3"/>
                </a:cubicBezTo>
                <a:cubicBezTo>
                  <a:pt x="30" y="4"/>
                  <a:pt x="31" y="6"/>
                  <a:pt x="31" y="9"/>
                </a:cubicBezTo>
                <a:cubicBezTo>
                  <a:pt x="30" y="9"/>
                  <a:pt x="30" y="9"/>
                  <a:pt x="29" y="10"/>
                </a:cubicBezTo>
                <a:cubicBezTo>
                  <a:pt x="28" y="8"/>
                  <a:pt x="26" y="5"/>
                  <a:pt x="26" y="5"/>
                </a:cubicBezTo>
                <a:cubicBezTo>
                  <a:pt x="26" y="4"/>
                  <a:pt x="25" y="4"/>
                  <a:pt x="25" y="4"/>
                </a:cubicBezTo>
                <a:cubicBezTo>
                  <a:pt x="24" y="4"/>
                  <a:pt x="24" y="4"/>
                  <a:pt x="24" y="4"/>
                </a:cubicBezTo>
                <a:cubicBezTo>
                  <a:pt x="23" y="4"/>
                  <a:pt x="23" y="5"/>
                  <a:pt x="23" y="5"/>
                </a:cubicBezTo>
                <a:cubicBezTo>
                  <a:pt x="22" y="6"/>
                  <a:pt x="22" y="6"/>
                  <a:pt x="23" y="7"/>
                </a:cubicBezTo>
                <a:cubicBezTo>
                  <a:pt x="23" y="7"/>
                  <a:pt x="24" y="10"/>
                  <a:pt x="25" y="12"/>
                </a:cubicBezTo>
                <a:cubicBezTo>
                  <a:pt x="24" y="12"/>
                  <a:pt x="23" y="13"/>
                  <a:pt x="23" y="13"/>
                </a:cubicBezTo>
                <a:cubicBezTo>
                  <a:pt x="21" y="11"/>
                  <a:pt x="19" y="9"/>
                  <a:pt x="19" y="9"/>
                </a:cubicBezTo>
                <a:cubicBezTo>
                  <a:pt x="18" y="9"/>
                  <a:pt x="18" y="9"/>
                  <a:pt x="17" y="9"/>
                </a:cubicBezTo>
                <a:cubicBezTo>
                  <a:pt x="17" y="9"/>
                  <a:pt x="16" y="9"/>
                  <a:pt x="16" y="9"/>
                </a:cubicBezTo>
                <a:cubicBezTo>
                  <a:pt x="16" y="9"/>
                  <a:pt x="15" y="10"/>
                  <a:pt x="15" y="10"/>
                </a:cubicBezTo>
                <a:cubicBezTo>
                  <a:pt x="15" y="11"/>
                  <a:pt x="15" y="11"/>
                  <a:pt x="16" y="11"/>
                </a:cubicBezTo>
                <a:cubicBezTo>
                  <a:pt x="16" y="12"/>
                  <a:pt x="17" y="14"/>
                  <a:pt x="19" y="16"/>
                </a:cubicBezTo>
                <a:cubicBezTo>
                  <a:pt x="18" y="17"/>
                  <a:pt x="18" y="17"/>
                  <a:pt x="17" y="18"/>
                </a:cubicBezTo>
                <a:cubicBezTo>
                  <a:pt x="15" y="16"/>
                  <a:pt x="13" y="15"/>
                  <a:pt x="12" y="15"/>
                </a:cubicBezTo>
                <a:cubicBezTo>
                  <a:pt x="12" y="14"/>
                  <a:pt x="11" y="14"/>
                  <a:pt x="11" y="14"/>
                </a:cubicBezTo>
                <a:cubicBezTo>
                  <a:pt x="11" y="14"/>
                  <a:pt x="10" y="15"/>
                  <a:pt x="10" y="15"/>
                </a:cubicBezTo>
                <a:cubicBezTo>
                  <a:pt x="10" y="15"/>
                  <a:pt x="9" y="16"/>
                  <a:pt x="9" y="16"/>
                </a:cubicBezTo>
                <a:cubicBezTo>
                  <a:pt x="9" y="17"/>
                  <a:pt x="10" y="17"/>
                  <a:pt x="10" y="18"/>
                </a:cubicBezTo>
                <a:cubicBezTo>
                  <a:pt x="10" y="18"/>
                  <a:pt x="12" y="20"/>
                  <a:pt x="14" y="22"/>
                </a:cubicBezTo>
                <a:cubicBezTo>
                  <a:pt x="13" y="22"/>
                  <a:pt x="13" y="23"/>
                  <a:pt x="12" y="24"/>
                </a:cubicBezTo>
                <a:cubicBezTo>
                  <a:pt x="10" y="23"/>
                  <a:pt x="8" y="22"/>
                  <a:pt x="7" y="21"/>
                </a:cubicBezTo>
                <a:cubicBezTo>
                  <a:pt x="7" y="21"/>
                  <a:pt x="6" y="21"/>
                  <a:pt x="6" y="21"/>
                </a:cubicBezTo>
                <a:cubicBezTo>
                  <a:pt x="6" y="22"/>
                  <a:pt x="5" y="22"/>
                  <a:pt x="5" y="22"/>
                </a:cubicBezTo>
                <a:cubicBezTo>
                  <a:pt x="5" y="23"/>
                  <a:pt x="5" y="23"/>
                  <a:pt x="5" y="24"/>
                </a:cubicBezTo>
                <a:cubicBezTo>
                  <a:pt x="5" y="24"/>
                  <a:pt x="5" y="25"/>
                  <a:pt x="6" y="25"/>
                </a:cubicBezTo>
                <a:cubicBezTo>
                  <a:pt x="6" y="25"/>
                  <a:pt x="8" y="27"/>
                  <a:pt x="10" y="28"/>
                </a:cubicBezTo>
                <a:cubicBezTo>
                  <a:pt x="10" y="29"/>
                  <a:pt x="10" y="29"/>
                  <a:pt x="9" y="30"/>
                </a:cubicBezTo>
                <a:cubicBezTo>
                  <a:pt x="7" y="30"/>
                  <a:pt x="4" y="29"/>
                  <a:pt x="4" y="29"/>
                </a:cubicBezTo>
                <a:cubicBezTo>
                  <a:pt x="3" y="29"/>
                  <a:pt x="3" y="29"/>
                  <a:pt x="2" y="29"/>
                </a:cubicBezTo>
                <a:cubicBezTo>
                  <a:pt x="2" y="30"/>
                  <a:pt x="2" y="30"/>
                  <a:pt x="2" y="31"/>
                </a:cubicBezTo>
                <a:cubicBezTo>
                  <a:pt x="2" y="31"/>
                  <a:pt x="2" y="31"/>
                  <a:pt x="2" y="32"/>
                </a:cubicBezTo>
                <a:cubicBezTo>
                  <a:pt x="2" y="32"/>
                  <a:pt x="2" y="33"/>
                  <a:pt x="3" y="33"/>
                </a:cubicBezTo>
                <a:cubicBezTo>
                  <a:pt x="3" y="33"/>
                  <a:pt x="6" y="34"/>
                  <a:pt x="8" y="35"/>
                </a:cubicBezTo>
                <a:cubicBezTo>
                  <a:pt x="8" y="36"/>
                  <a:pt x="8" y="36"/>
                  <a:pt x="8" y="37"/>
                </a:cubicBezTo>
                <a:cubicBezTo>
                  <a:pt x="5" y="37"/>
                  <a:pt x="3" y="37"/>
                  <a:pt x="2" y="37"/>
                </a:cubicBezTo>
                <a:cubicBezTo>
                  <a:pt x="1" y="37"/>
                  <a:pt x="1" y="38"/>
                  <a:pt x="1" y="38"/>
                </a:cubicBezTo>
                <a:cubicBezTo>
                  <a:pt x="0" y="38"/>
                  <a:pt x="0" y="39"/>
                  <a:pt x="0" y="39"/>
                </a:cubicBezTo>
                <a:cubicBezTo>
                  <a:pt x="0" y="40"/>
                  <a:pt x="0" y="40"/>
                  <a:pt x="1" y="40"/>
                </a:cubicBezTo>
                <a:cubicBezTo>
                  <a:pt x="1" y="41"/>
                  <a:pt x="1" y="41"/>
                  <a:pt x="2" y="41"/>
                </a:cubicBezTo>
                <a:cubicBezTo>
                  <a:pt x="2" y="41"/>
                  <a:pt x="5" y="42"/>
                  <a:pt x="7" y="42"/>
                </a:cubicBezTo>
                <a:cubicBezTo>
                  <a:pt x="7" y="43"/>
                  <a:pt x="7" y="44"/>
                  <a:pt x="7" y="45"/>
                </a:cubicBezTo>
                <a:cubicBezTo>
                  <a:pt x="5" y="45"/>
                  <a:pt x="2" y="46"/>
                  <a:pt x="2" y="46"/>
                </a:cubicBezTo>
                <a:cubicBezTo>
                  <a:pt x="1" y="46"/>
                  <a:pt x="1" y="46"/>
                  <a:pt x="1" y="47"/>
                </a:cubicBezTo>
                <a:cubicBezTo>
                  <a:pt x="1" y="47"/>
                  <a:pt x="0" y="48"/>
                  <a:pt x="1" y="48"/>
                </a:cubicBezTo>
                <a:cubicBezTo>
                  <a:pt x="1" y="48"/>
                  <a:pt x="1" y="49"/>
                  <a:pt x="1" y="49"/>
                </a:cubicBezTo>
                <a:cubicBezTo>
                  <a:pt x="2" y="49"/>
                  <a:pt x="2" y="50"/>
                  <a:pt x="2" y="50"/>
                </a:cubicBezTo>
                <a:cubicBezTo>
                  <a:pt x="3" y="50"/>
                  <a:pt x="6" y="49"/>
                  <a:pt x="8" y="49"/>
                </a:cubicBezTo>
                <a:cubicBezTo>
                  <a:pt x="8" y="50"/>
                  <a:pt x="8" y="51"/>
                  <a:pt x="9" y="52"/>
                </a:cubicBezTo>
                <a:cubicBezTo>
                  <a:pt x="6" y="53"/>
                  <a:pt x="4" y="54"/>
                  <a:pt x="4" y="54"/>
                </a:cubicBezTo>
                <a:cubicBezTo>
                  <a:pt x="3" y="54"/>
                  <a:pt x="3" y="55"/>
                  <a:pt x="3" y="55"/>
                </a:cubicBezTo>
                <a:cubicBezTo>
                  <a:pt x="3" y="56"/>
                  <a:pt x="3" y="56"/>
                  <a:pt x="3" y="56"/>
                </a:cubicBezTo>
                <a:cubicBezTo>
                  <a:pt x="3" y="57"/>
                  <a:pt x="3" y="57"/>
                  <a:pt x="4" y="58"/>
                </a:cubicBezTo>
                <a:cubicBezTo>
                  <a:pt x="4" y="58"/>
                  <a:pt x="4" y="58"/>
                  <a:pt x="5" y="58"/>
                </a:cubicBezTo>
                <a:cubicBezTo>
                  <a:pt x="5" y="58"/>
                  <a:pt x="8" y="57"/>
                  <a:pt x="10" y="56"/>
                </a:cubicBezTo>
                <a:cubicBezTo>
                  <a:pt x="11" y="57"/>
                  <a:pt x="11" y="58"/>
                  <a:pt x="11" y="58"/>
                </a:cubicBezTo>
                <a:cubicBezTo>
                  <a:pt x="9" y="60"/>
                  <a:pt x="7" y="62"/>
                  <a:pt x="7" y="62"/>
                </a:cubicBezTo>
                <a:cubicBezTo>
                  <a:pt x="7" y="62"/>
                  <a:pt x="6" y="63"/>
                  <a:pt x="6" y="63"/>
                </a:cubicBezTo>
                <a:cubicBezTo>
                  <a:pt x="6" y="63"/>
                  <a:pt x="6" y="64"/>
                  <a:pt x="7" y="64"/>
                </a:cubicBezTo>
                <a:cubicBezTo>
                  <a:pt x="7" y="65"/>
                  <a:pt x="7" y="65"/>
                  <a:pt x="8" y="65"/>
                </a:cubicBezTo>
                <a:cubicBezTo>
                  <a:pt x="8" y="65"/>
                  <a:pt x="9" y="65"/>
                  <a:pt x="9" y="65"/>
                </a:cubicBezTo>
                <a:cubicBezTo>
                  <a:pt x="9" y="65"/>
                  <a:pt x="12" y="64"/>
                  <a:pt x="14" y="63"/>
                </a:cubicBezTo>
                <a:cubicBezTo>
                  <a:pt x="14" y="63"/>
                  <a:pt x="15" y="64"/>
                  <a:pt x="15" y="64"/>
                </a:cubicBezTo>
                <a:cubicBezTo>
                  <a:pt x="14" y="66"/>
                  <a:pt x="12" y="68"/>
                  <a:pt x="12" y="69"/>
                </a:cubicBezTo>
                <a:cubicBezTo>
                  <a:pt x="12" y="69"/>
                  <a:pt x="11" y="70"/>
                  <a:pt x="11" y="70"/>
                </a:cubicBezTo>
                <a:cubicBezTo>
                  <a:pt x="11" y="70"/>
                  <a:pt x="12" y="71"/>
                  <a:pt x="12" y="71"/>
                </a:cubicBezTo>
                <a:cubicBezTo>
                  <a:pt x="12" y="72"/>
                  <a:pt x="13" y="72"/>
                  <a:pt x="13" y="72"/>
                </a:cubicBezTo>
                <a:cubicBezTo>
                  <a:pt x="14" y="72"/>
                  <a:pt x="14" y="72"/>
                  <a:pt x="14" y="71"/>
                </a:cubicBezTo>
                <a:cubicBezTo>
                  <a:pt x="15" y="71"/>
                  <a:pt x="17" y="69"/>
                  <a:pt x="19" y="68"/>
                </a:cubicBezTo>
                <a:cubicBezTo>
                  <a:pt x="19" y="68"/>
                  <a:pt x="20" y="69"/>
                  <a:pt x="21" y="70"/>
                </a:cubicBezTo>
                <a:cubicBezTo>
                  <a:pt x="20" y="72"/>
                  <a:pt x="18" y="74"/>
                  <a:pt x="18" y="74"/>
                </a:cubicBezTo>
                <a:cubicBezTo>
                  <a:pt x="18" y="75"/>
                  <a:pt x="18" y="75"/>
                  <a:pt x="18" y="76"/>
                </a:cubicBezTo>
                <a:cubicBezTo>
                  <a:pt x="18" y="76"/>
                  <a:pt x="18" y="77"/>
                  <a:pt x="19" y="77"/>
                </a:cubicBezTo>
                <a:cubicBezTo>
                  <a:pt x="19" y="77"/>
                  <a:pt x="20" y="77"/>
                  <a:pt x="20" y="77"/>
                </a:cubicBezTo>
                <a:cubicBezTo>
                  <a:pt x="20" y="77"/>
                  <a:pt x="21" y="77"/>
                  <a:pt x="21" y="77"/>
                </a:cubicBezTo>
                <a:cubicBezTo>
                  <a:pt x="22" y="76"/>
                  <a:pt x="23" y="74"/>
                  <a:pt x="25" y="72"/>
                </a:cubicBezTo>
                <a:cubicBezTo>
                  <a:pt x="25" y="73"/>
                  <a:pt x="26" y="73"/>
                  <a:pt x="27" y="73"/>
                </a:cubicBezTo>
                <a:cubicBezTo>
                  <a:pt x="26" y="76"/>
                  <a:pt x="25" y="78"/>
                  <a:pt x="25" y="79"/>
                </a:cubicBezTo>
                <a:cubicBezTo>
                  <a:pt x="25" y="79"/>
                  <a:pt x="25" y="80"/>
                  <a:pt x="25" y="80"/>
                </a:cubicBezTo>
                <a:cubicBezTo>
                  <a:pt x="26" y="80"/>
                  <a:pt x="26" y="81"/>
                  <a:pt x="26" y="81"/>
                </a:cubicBezTo>
                <a:cubicBezTo>
                  <a:pt x="27" y="81"/>
                  <a:pt x="27" y="81"/>
                  <a:pt x="28" y="81"/>
                </a:cubicBezTo>
                <a:cubicBezTo>
                  <a:pt x="28" y="81"/>
                  <a:pt x="29" y="81"/>
                  <a:pt x="29" y="80"/>
                </a:cubicBezTo>
                <a:cubicBezTo>
                  <a:pt x="29" y="80"/>
                  <a:pt x="30" y="77"/>
                  <a:pt x="31" y="75"/>
                </a:cubicBezTo>
                <a:cubicBezTo>
                  <a:pt x="32" y="75"/>
                  <a:pt x="32" y="75"/>
                  <a:pt x="33" y="75"/>
                </a:cubicBezTo>
                <a:cubicBezTo>
                  <a:pt x="33" y="76"/>
                  <a:pt x="33" y="76"/>
                  <a:pt x="34" y="76"/>
                </a:cubicBezTo>
                <a:cubicBezTo>
                  <a:pt x="34" y="78"/>
                  <a:pt x="33" y="81"/>
                  <a:pt x="33" y="81"/>
                </a:cubicBezTo>
                <a:cubicBezTo>
                  <a:pt x="33" y="82"/>
                  <a:pt x="33" y="82"/>
                  <a:pt x="34" y="83"/>
                </a:cubicBezTo>
                <a:cubicBezTo>
                  <a:pt x="34" y="83"/>
                  <a:pt x="34" y="83"/>
                  <a:pt x="35" y="83"/>
                </a:cubicBezTo>
                <a:cubicBezTo>
                  <a:pt x="35" y="83"/>
                  <a:pt x="36" y="83"/>
                  <a:pt x="36" y="83"/>
                </a:cubicBezTo>
                <a:cubicBezTo>
                  <a:pt x="37" y="83"/>
                  <a:pt x="37" y="83"/>
                  <a:pt x="37" y="82"/>
                </a:cubicBezTo>
                <a:cubicBezTo>
                  <a:pt x="37" y="82"/>
                  <a:pt x="38" y="79"/>
                  <a:pt x="39" y="77"/>
                </a:cubicBezTo>
                <a:cubicBezTo>
                  <a:pt x="39" y="77"/>
                  <a:pt x="40" y="77"/>
                  <a:pt x="41" y="77"/>
                </a:cubicBezTo>
                <a:cubicBezTo>
                  <a:pt x="41" y="79"/>
                  <a:pt x="42" y="82"/>
                  <a:pt x="42" y="82"/>
                </a:cubicBezTo>
                <a:cubicBezTo>
                  <a:pt x="42" y="83"/>
                  <a:pt x="42" y="83"/>
                  <a:pt x="42" y="84"/>
                </a:cubicBezTo>
                <a:cubicBezTo>
                  <a:pt x="43" y="84"/>
                  <a:pt x="43" y="84"/>
                  <a:pt x="44" y="84"/>
                </a:cubicBezTo>
                <a:cubicBezTo>
                  <a:pt x="44" y="84"/>
                  <a:pt x="45" y="84"/>
                  <a:pt x="45" y="83"/>
                </a:cubicBezTo>
                <a:cubicBezTo>
                  <a:pt x="45" y="83"/>
                  <a:pt x="45" y="83"/>
                  <a:pt x="46" y="82"/>
                </a:cubicBezTo>
                <a:cubicBezTo>
                  <a:pt x="46" y="82"/>
                  <a:pt x="46" y="79"/>
                  <a:pt x="46" y="77"/>
                </a:cubicBezTo>
                <a:cubicBezTo>
                  <a:pt x="47" y="76"/>
                  <a:pt x="47" y="76"/>
                  <a:pt x="48" y="76"/>
                </a:cubicBezTo>
                <a:cubicBezTo>
                  <a:pt x="49" y="79"/>
                  <a:pt x="50" y="81"/>
                  <a:pt x="50" y="82"/>
                </a:cubicBezTo>
                <a:cubicBezTo>
                  <a:pt x="50" y="82"/>
                  <a:pt x="51" y="82"/>
                  <a:pt x="51" y="83"/>
                </a:cubicBezTo>
                <a:cubicBezTo>
                  <a:pt x="51" y="83"/>
                  <a:pt x="52" y="83"/>
                  <a:pt x="52" y="83"/>
                </a:cubicBezTo>
                <a:cubicBezTo>
                  <a:pt x="53" y="83"/>
                  <a:pt x="53" y="82"/>
                  <a:pt x="53" y="82"/>
                </a:cubicBezTo>
                <a:cubicBezTo>
                  <a:pt x="54" y="82"/>
                  <a:pt x="54" y="81"/>
                  <a:pt x="54" y="81"/>
                </a:cubicBezTo>
                <a:cubicBezTo>
                  <a:pt x="54" y="80"/>
                  <a:pt x="53" y="77"/>
                  <a:pt x="53" y="75"/>
                </a:cubicBezTo>
                <a:cubicBezTo>
                  <a:pt x="54" y="75"/>
                  <a:pt x="54" y="74"/>
                  <a:pt x="55" y="74"/>
                </a:cubicBezTo>
                <a:cubicBezTo>
                  <a:pt x="56" y="76"/>
                  <a:pt x="58" y="79"/>
                  <a:pt x="58" y="79"/>
                </a:cubicBezTo>
                <a:cubicBezTo>
                  <a:pt x="58" y="79"/>
                  <a:pt x="59" y="80"/>
                  <a:pt x="59" y="80"/>
                </a:cubicBezTo>
                <a:cubicBezTo>
                  <a:pt x="60" y="80"/>
                  <a:pt x="60" y="80"/>
                  <a:pt x="61" y="80"/>
                </a:cubicBezTo>
                <a:cubicBezTo>
                  <a:pt x="61" y="79"/>
                  <a:pt x="61" y="79"/>
                  <a:pt x="62" y="79"/>
                </a:cubicBezTo>
                <a:cubicBezTo>
                  <a:pt x="62" y="78"/>
                  <a:pt x="62" y="78"/>
                  <a:pt x="62" y="77"/>
                </a:cubicBezTo>
                <a:cubicBezTo>
                  <a:pt x="61" y="77"/>
                  <a:pt x="60" y="74"/>
                  <a:pt x="60" y="72"/>
                </a:cubicBezTo>
                <a:cubicBezTo>
                  <a:pt x="60" y="72"/>
                  <a:pt x="61" y="71"/>
                  <a:pt x="62" y="71"/>
                </a:cubicBezTo>
                <a:cubicBezTo>
                  <a:pt x="63" y="72"/>
                  <a:pt x="65" y="74"/>
                  <a:pt x="66" y="75"/>
                </a:cubicBezTo>
                <a:cubicBezTo>
                  <a:pt x="66" y="75"/>
                  <a:pt x="66" y="75"/>
                  <a:pt x="67" y="75"/>
                </a:cubicBezTo>
                <a:cubicBezTo>
                  <a:pt x="67" y="75"/>
                  <a:pt x="68" y="75"/>
                  <a:pt x="68" y="75"/>
                </a:cubicBezTo>
                <a:cubicBezTo>
                  <a:pt x="68" y="75"/>
                  <a:pt x="69" y="74"/>
                  <a:pt x="69" y="74"/>
                </a:cubicBezTo>
                <a:cubicBezTo>
                  <a:pt x="69" y="73"/>
                  <a:pt x="69" y="73"/>
                  <a:pt x="68" y="72"/>
                </a:cubicBezTo>
                <a:cubicBezTo>
                  <a:pt x="68" y="72"/>
                  <a:pt x="67" y="70"/>
                  <a:pt x="65" y="68"/>
                </a:cubicBezTo>
                <a:cubicBezTo>
                  <a:pt x="66" y="67"/>
                  <a:pt x="67" y="67"/>
                  <a:pt x="67" y="66"/>
                </a:cubicBezTo>
                <a:cubicBezTo>
                  <a:pt x="69" y="67"/>
                  <a:pt x="71" y="69"/>
                  <a:pt x="72" y="69"/>
                </a:cubicBezTo>
                <a:cubicBezTo>
                  <a:pt x="72" y="69"/>
                  <a:pt x="73" y="70"/>
                  <a:pt x="73" y="69"/>
                </a:cubicBezTo>
                <a:cubicBezTo>
                  <a:pt x="74" y="69"/>
                  <a:pt x="74" y="69"/>
                  <a:pt x="74" y="69"/>
                </a:cubicBezTo>
                <a:cubicBezTo>
                  <a:pt x="75" y="68"/>
                  <a:pt x="75" y="68"/>
                  <a:pt x="75" y="68"/>
                </a:cubicBezTo>
                <a:cubicBezTo>
                  <a:pt x="75" y="67"/>
                  <a:pt x="75" y="67"/>
                  <a:pt x="74" y="66"/>
                </a:cubicBezTo>
                <a:cubicBezTo>
                  <a:pt x="74" y="66"/>
                  <a:pt x="72" y="64"/>
                  <a:pt x="70" y="62"/>
                </a:cubicBezTo>
                <a:cubicBezTo>
                  <a:pt x="71" y="62"/>
                  <a:pt x="71" y="61"/>
                  <a:pt x="72" y="60"/>
                </a:cubicBezTo>
                <a:cubicBezTo>
                  <a:pt x="74" y="61"/>
                  <a:pt x="76" y="62"/>
                  <a:pt x="77" y="62"/>
                </a:cubicBezTo>
                <a:cubicBezTo>
                  <a:pt x="77" y="63"/>
                  <a:pt x="78" y="63"/>
                  <a:pt x="78" y="62"/>
                </a:cubicBezTo>
                <a:cubicBezTo>
                  <a:pt x="79" y="62"/>
                  <a:pt x="79" y="62"/>
                  <a:pt x="79" y="61"/>
                </a:cubicBezTo>
                <a:cubicBezTo>
                  <a:pt x="79" y="61"/>
                  <a:pt x="79" y="61"/>
                  <a:pt x="79" y="60"/>
                </a:cubicBezTo>
                <a:cubicBezTo>
                  <a:pt x="79" y="60"/>
                  <a:pt x="79" y="59"/>
                  <a:pt x="79" y="59"/>
                </a:cubicBezTo>
                <a:cubicBezTo>
                  <a:pt x="78" y="59"/>
                  <a:pt x="76" y="57"/>
                  <a:pt x="74" y="56"/>
                </a:cubicBezTo>
                <a:cubicBezTo>
                  <a:pt x="74" y="55"/>
                  <a:pt x="75" y="54"/>
                  <a:pt x="75" y="54"/>
                </a:cubicBezTo>
                <a:cubicBezTo>
                  <a:pt x="77" y="54"/>
                  <a:pt x="80" y="55"/>
                  <a:pt x="80" y="55"/>
                </a:cubicBezTo>
                <a:cubicBezTo>
                  <a:pt x="81" y="55"/>
                  <a:pt x="81" y="55"/>
                  <a:pt x="82" y="54"/>
                </a:cubicBezTo>
                <a:cubicBezTo>
                  <a:pt x="82" y="54"/>
                  <a:pt x="82" y="54"/>
                  <a:pt x="82" y="53"/>
                </a:cubicBezTo>
                <a:cubicBezTo>
                  <a:pt x="83" y="53"/>
                  <a:pt x="83" y="52"/>
                  <a:pt x="82" y="52"/>
                </a:cubicBezTo>
                <a:cubicBezTo>
                  <a:pt x="82" y="52"/>
                  <a:pt x="82" y="51"/>
                  <a:pt x="81" y="51"/>
                </a:cubicBezTo>
                <a:cubicBezTo>
                  <a:pt x="81" y="51"/>
                  <a:pt x="78" y="50"/>
                  <a:pt x="76" y="49"/>
                </a:cubicBezTo>
                <a:cubicBezTo>
                  <a:pt x="76" y="48"/>
                  <a:pt x="76" y="47"/>
                  <a:pt x="77" y="47"/>
                </a:cubicBezTo>
                <a:cubicBezTo>
                  <a:pt x="79" y="47"/>
                  <a:pt x="82" y="46"/>
                  <a:pt x="82" y="46"/>
                </a:cubicBezTo>
                <a:close/>
                <a:moveTo>
                  <a:pt x="49" y="44"/>
                </a:moveTo>
                <a:cubicBezTo>
                  <a:pt x="48" y="47"/>
                  <a:pt x="44" y="50"/>
                  <a:pt x="40" y="49"/>
                </a:cubicBezTo>
                <a:cubicBezTo>
                  <a:pt x="37" y="47"/>
                  <a:pt x="34" y="44"/>
                  <a:pt x="35" y="40"/>
                </a:cubicBezTo>
                <a:cubicBezTo>
                  <a:pt x="37" y="36"/>
                  <a:pt x="40" y="34"/>
                  <a:pt x="44" y="35"/>
                </a:cubicBezTo>
                <a:cubicBezTo>
                  <a:pt x="48" y="36"/>
                  <a:pt x="50" y="40"/>
                  <a:pt x="49" y="44"/>
                </a:cubicBezTo>
                <a:close/>
                <a:moveTo>
                  <a:pt x="15" y="45"/>
                </a:moveTo>
                <a:cubicBezTo>
                  <a:pt x="14" y="42"/>
                  <a:pt x="14" y="38"/>
                  <a:pt x="15" y="34"/>
                </a:cubicBezTo>
                <a:cubicBezTo>
                  <a:pt x="19" y="21"/>
                  <a:pt x="33" y="12"/>
                  <a:pt x="46" y="15"/>
                </a:cubicBezTo>
                <a:cubicBezTo>
                  <a:pt x="45" y="19"/>
                  <a:pt x="45" y="19"/>
                  <a:pt x="45" y="19"/>
                </a:cubicBezTo>
                <a:cubicBezTo>
                  <a:pt x="34" y="17"/>
                  <a:pt x="23" y="24"/>
                  <a:pt x="20" y="36"/>
                </a:cubicBezTo>
                <a:cubicBezTo>
                  <a:pt x="19" y="39"/>
                  <a:pt x="19" y="42"/>
                  <a:pt x="19" y="44"/>
                </a:cubicBezTo>
                <a:lnTo>
                  <a:pt x="15" y="45"/>
                </a:lnTo>
                <a:close/>
                <a:moveTo>
                  <a:pt x="35" y="69"/>
                </a:moveTo>
                <a:cubicBezTo>
                  <a:pt x="26" y="66"/>
                  <a:pt x="19" y="60"/>
                  <a:pt x="16" y="52"/>
                </a:cubicBezTo>
                <a:cubicBezTo>
                  <a:pt x="21" y="51"/>
                  <a:pt x="21" y="51"/>
                  <a:pt x="21" y="51"/>
                </a:cubicBezTo>
                <a:cubicBezTo>
                  <a:pt x="23" y="57"/>
                  <a:pt x="29" y="62"/>
                  <a:pt x="36" y="64"/>
                </a:cubicBezTo>
                <a:cubicBezTo>
                  <a:pt x="43" y="66"/>
                  <a:pt x="50" y="65"/>
                  <a:pt x="56" y="61"/>
                </a:cubicBezTo>
                <a:cubicBezTo>
                  <a:pt x="59" y="64"/>
                  <a:pt x="59" y="64"/>
                  <a:pt x="59" y="64"/>
                </a:cubicBezTo>
                <a:cubicBezTo>
                  <a:pt x="52" y="69"/>
                  <a:pt x="43" y="71"/>
                  <a:pt x="35" y="69"/>
                </a:cubicBezTo>
                <a:close/>
                <a:moveTo>
                  <a:pt x="69" y="49"/>
                </a:moveTo>
                <a:cubicBezTo>
                  <a:pt x="68" y="53"/>
                  <a:pt x="66" y="57"/>
                  <a:pt x="64" y="59"/>
                </a:cubicBezTo>
                <a:cubicBezTo>
                  <a:pt x="60" y="56"/>
                  <a:pt x="60" y="56"/>
                  <a:pt x="60" y="56"/>
                </a:cubicBezTo>
                <a:cubicBezTo>
                  <a:pt x="62" y="54"/>
                  <a:pt x="64" y="51"/>
                  <a:pt x="64" y="48"/>
                </a:cubicBezTo>
                <a:cubicBezTo>
                  <a:pt x="68" y="37"/>
                  <a:pt x="62" y="25"/>
                  <a:pt x="51" y="21"/>
                </a:cubicBezTo>
                <a:cubicBezTo>
                  <a:pt x="53" y="16"/>
                  <a:pt x="53" y="16"/>
                  <a:pt x="53" y="16"/>
                </a:cubicBezTo>
                <a:cubicBezTo>
                  <a:pt x="66" y="22"/>
                  <a:pt x="73" y="36"/>
                  <a:pt x="69"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 name="Freeform 12"/>
          <p:cNvSpPr>
            <a:spLocks/>
          </p:cNvSpPr>
          <p:nvPr userDrawn="1"/>
        </p:nvSpPr>
        <p:spPr bwMode="auto">
          <a:xfrm>
            <a:off x="4244975" y="758825"/>
            <a:ext cx="431800" cy="385763"/>
          </a:xfrm>
          <a:custGeom>
            <a:avLst/>
            <a:gdLst>
              <a:gd name="T0" fmla="*/ 112 w 112"/>
              <a:gd name="T1" fmla="*/ 3 h 100"/>
              <a:gd name="T2" fmla="*/ 5 w 112"/>
              <a:gd name="T3" fmla="*/ 8 h 100"/>
              <a:gd name="T4" fmla="*/ 5 w 112"/>
              <a:gd name="T5" fmla="*/ 6 h 100"/>
              <a:gd name="T6" fmla="*/ 5 w 112"/>
              <a:gd name="T7" fmla="*/ 3 h 100"/>
              <a:gd name="T8" fmla="*/ 2 w 112"/>
              <a:gd name="T9" fmla="*/ 1 h 100"/>
              <a:gd name="T10" fmla="*/ 0 w 112"/>
              <a:gd name="T11" fmla="*/ 4 h 100"/>
              <a:gd name="T12" fmla="*/ 3 w 112"/>
              <a:gd name="T13" fmla="*/ 6 h 100"/>
              <a:gd name="T14" fmla="*/ 31 w 112"/>
              <a:gd name="T15" fmla="*/ 100 h 100"/>
              <a:gd name="T16" fmla="*/ 33 w 112"/>
              <a:gd name="T17" fmla="*/ 99 h 100"/>
              <a:gd name="T18" fmla="*/ 21 w 112"/>
              <a:gd name="T19" fmla="*/ 58 h 100"/>
              <a:gd name="T20" fmla="*/ 112 w 112"/>
              <a:gd name="T21" fmla="*/ 3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 h="100">
                <a:moveTo>
                  <a:pt x="112" y="3"/>
                </a:moveTo>
                <a:cubicBezTo>
                  <a:pt x="5" y="8"/>
                  <a:pt x="5" y="8"/>
                  <a:pt x="5" y="8"/>
                </a:cubicBezTo>
                <a:cubicBezTo>
                  <a:pt x="5" y="6"/>
                  <a:pt x="5" y="6"/>
                  <a:pt x="5" y="6"/>
                </a:cubicBezTo>
                <a:cubicBezTo>
                  <a:pt x="5" y="5"/>
                  <a:pt x="6" y="4"/>
                  <a:pt x="5" y="3"/>
                </a:cubicBezTo>
                <a:cubicBezTo>
                  <a:pt x="5" y="1"/>
                  <a:pt x="3" y="0"/>
                  <a:pt x="2" y="1"/>
                </a:cubicBezTo>
                <a:cubicBezTo>
                  <a:pt x="0" y="1"/>
                  <a:pt x="0" y="3"/>
                  <a:pt x="0" y="4"/>
                </a:cubicBezTo>
                <a:cubicBezTo>
                  <a:pt x="0" y="5"/>
                  <a:pt x="1" y="6"/>
                  <a:pt x="3" y="6"/>
                </a:cubicBezTo>
                <a:cubicBezTo>
                  <a:pt x="31" y="100"/>
                  <a:pt x="31" y="100"/>
                  <a:pt x="31" y="100"/>
                </a:cubicBezTo>
                <a:cubicBezTo>
                  <a:pt x="33" y="99"/>
                  <a:pt x="33" y="99"/>
                  <a:pt x="33" y="99"/>
                </a:cubicBezTo>
                <a:cubicBezTo>
                  <a:pt x="21" y="58"/>
                  <a:pt x="21" y="58"/>
                  <a:pt x="21" y="58"/>
                </a:cubicBezTo>
                <a:lnTo>
                  <a:pt x="112" y="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 name="Freeform 13"/>
          <p:cNvSpPr>
            <a:spLocks noEditPoints="1"/>
          </p:cNvSpPr>
          <p:nvPr userDrawn="1"/>
        </p:nvSpPr>
        <p:spPr bwMode="auto">
          <a:xfrm>
            <a:off x="2924175" y="1303338"/>
            <a:ext cx="293688" cy="247650"/>
          </a:xfrm>
          <a:custGeom>
            <a:avLst/>
            <a:gdLst>
              <a:gd name="T0" fmla="*/ 73 w 76"/>
              <a:gd name="T1" fmla="*/ 0 h 64"/>
              <a:gd name="T2" fmla="*/ 65 w 76"/>
              <a:gd name="T3" fmla="*/ 0 h 64"/>
              <a:gd name="T4" fmla="*/ 62 w 76"/>
              <a:gd name="T5" fmla="*/ 3 h 64"/>
              <a:gd name="T6" fmla="*/ 62 w 76"/>
              <a:gd name="T7" fmla="*/ 5 h 64"/>
              <a:gd name="T8" fmla="*/ 10 w 76"/>
              <a:gd name="T9" fmla="*/ 23 h 64"/>
              <a:gd name="T10" fmla="*/ 8 w 76"/>
              <a:gd name="T11" fmla="*/ 21 h 64"/>
              <a:gd name="T12" fmla="*/ 2 w 76"/>
              <a:gd name="T13" fmla="*/ 21 h 64"/>
              <a:gd name="T14" fmla="*/ 0 w 76"/>
              <a:gd name="T15" fmla="*/ 23 h 64"/>
              <a:gd name="T16" fmla="*/ 0 w 76"/>
              <a:gd name="T17" fmla="*/ 41 h 64"/>
              <a:gd name="T18" fmla="*/ 2 w 76"/>
              <a:gd name="T19" fmla="*/ 43 h 64"/>
              <a:gd name="T20" fmla="*/ 8 w 76"/>
              <a:gd name="T21" fmla="*/ 43 h 64"/>
              <a:gd name="T22" fmla="*/ 10 w 76"/>
              <a:gd name="T23" fmla="*/ 41 h 64"/>
              <a:gd name="T24" fmla="*/ 24 w 76"/>
              <a:gd name="T25" fmla="*/ 46 h 64"/>
              <a:gd name="T26" fmla="*/ 23 w 76"/>
              <a:gd name="T27" fmla="*/ 49 h 64"/>
              <a:gd name="T28" fmla="*/ 23 w 76"/>
              <a:gd name="T29" fmla="*/ 51 h 64"/>
              <a:gd name="T30" fmla="*/ 24 w 76"/>
              <a:gd name="T31" fmla="*/ 52 h 64"/>
              <a:gd name="T32" fmla="*/ 38 w 76"/>
              <a:gd name="T33" fmla="*/ 57 h 64"/>
              <a:gd name="T34" fmla="*/ 39 w 76"/>
              <a:gd name="T35" fmla="*/ 57 h 64"/>
              <a:gd name="T36" fmla="*/ 42 w 76"/>
              <a:gd name="T37" fmla="*/ 55 h 64"/>
              <a:gd name="T38" fmla="*/ 43 w 76"/>
              <a:gd name="T39" fmla="*/ 52 h 64"/>
              <a:gd name="T40" fmla="*/ 62 w 76"/>
              <a:gd name="T41" fmla="*/ 59 h 64"/>
              <a:gd name="T42" fmla="*/ 62 w 76"/>
              <a:gd name="T43" fmla="*/ 61 h 64"/>
              <a:gd name="T44" fmla="*/ 65 w 76"/>
              <a:gd name="T45" fmla="*/ 64 h 64"/>
              <a:gd name="T46" fmla="*/ 73 w 76"/>
              <a:gd name="T47" fmla="*/ 64 h 64"/>
              <a:gd name="T48" fmla="*/ 76 w 76"/>
              <a:gd name="T49" fmla="*/ 61 h 64"/>
              <a:gd name="T50" fmla="*/ 76 w 76"/>
              <a:gd name="T51" fmla="*/ 3 h 64"/>
              <a:gd name="T52" fmla="*/ 73 w 76"/>
              <a:gd name="T53" fmla="*/ 0 h 64"/>
              <a:gd name="T54" fmla="*/ 40 w 76"/>
              <a:gd name="T55" fmla="*/ 54 h 64"/>
              <a:gd name="T56" fmla="*/ 38 w 76"/>
              <a:gd name="T57" fmla="*/ 55 h 64"/>
              <a:gd name="T58" fmla="*/ 25 w 76"/>
              <a:gd name="T59" fmla="*/ 50 h 64"/>
              <a:gd name="T60" fmla="*/ 25 w 76"/>
              <a:gd name="T61" fmla="*/ 50 h 64"/>
              <a:gd name="T62" fmla="*/ 25 w 76"/>
              <a:gd name="T63" fmla="*/ 49 h 64"/>
              <a:gd name="T64" fmla="*/ 26 w 76"/>
              <a:gd name="T65" fmla="*/ 46 h 64"/>
              <a:gd name="T66" fmla="*/ 41 w 76"/>
              <a:gd name="T67" fmla="*/ 51 h 64"/>
              <a:gd name="T68" fmla="*/ 40 w 76"/>
              <a:gd name="T6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6" h="64">
                <a:moveTo>
                  <a:pt x="73" y="0"/>
                </a:moveTo>
                <a:cubicBezTo>
                  <a:pt x="65" y="0"/>
                  <a:pt x="65" y="0"/>
                  <a:pt x="65" y="0"/>
                </a:cubicBezTo>
                <a:cubicBezTo>
                  <a:pt x="64" y="0"/>
                  <a:pt x="62" y="1"/>
                  <a:pt x="62" y="3"/>
                </a:cubicBezTo>
                <a:cubicBezTo>
                  <a:pt x="62" y="5"/>
                  <a:pt x="62" y="5"/>
                  <a:pt x="62" y="5"/>
                </a:cubicBezTo>
                <a:cubicBezTo>
                  <a:pt x="10" y="23"/>
                  <a:pt x="10" y="23"/>
                  <a:pt x="10" y="23"/>
                </a:cubicBezTo>
                <a:cubicBezTo>
                  <a:pt x="10" y="22"/>
                  <a:pt x="9" y="21"/>
                  <a:pt x="8" y="21"/>
                </a:cubicBezTo>
                <a:cubicBezTo>
                  <a:pt x="2" y="21"/>
                  <a:pt x="2" y="21"/>
                  <a:pt x="2" y="21"/>
                </a:cubicBezTo>
                <a:cubicBezTo>
                  <a:pt x="1" y="21"/>
                  <a:pt x="0" y="22"/>
                  <a:pt x="0" y="23"/>
                </a:cubicBezTo>
                <a:cubicBezTo>
                  <a:pt x="0" y="41"/>
                  <a:pt x="0" y="41"/>
                  <a:pt x="0" y="41"/>
                </a:cubicBezTo>
                <a:cubicBezTo>
                  <a:pt x="0" y="42"/>
                  <a:pt x="1" y="43"/>
                  <a:pt x="2" y="43"/>
                </a:cubicBezTo>
                <a:cubicBezTo>
                  <a:pt x="8" y="43"/>
                  <a:pt x="8" y="43"/>
                  <a:pt x="8" y="43"/>
                </a:cubicBezTo>
                <a:cubicBezTo>
                  <a:pt x="9" y="43"/>
                  <a:pt x="10" y="42"/>
                  <a:pt x="10" y="41"/>
                </a:cubicBezTo>
                <a:cubicBezTo>
                  <a:pt x="24" y="46"/>
                  <a:pt x="24" y="46"/>
                  <a:pt x="24" y="46"/>
                </a:cubicBezTo>
                <a:cubicBezTo>
                  <a:pt x="23" y="49"/>
                  <a:pt x="23" y="49"/>
                  <a:pt x="23" y="49"/>
                </a:cubicBezTo>
                <a:cubicBezTo>
                  <a:pt x="22" y="49"/>
                  <a:pt x="22" y="50"/>
                  <a:pt x="23" y="51"/>
                </a:cubicBezTo>
                <a:cubicBezTo>
                  <a:pt x="23" y="52"/>
                  <a:pt x="24" y="52"/>
                  <a:pt x="24" y="52"/>
                </a:cubicBezTo>
                <a:cubicBezTo>
                  <a:pt x="38" y="57"/>
                  <a:pt x="38" y="57"/>
                  <a:pt x="38" y="57"/>
                </a:cubicBezTo>
                <a:cubicBezTo>
                  <a:pt x="38" y="57"/>
                  <a:pt x="38" y="57"/>
                  <a:pt x="39" y="57"/>
                </a:cubicBezTo>
                <a:cubicBezTo>
                  <a:pt x="40" y="57"/>
                  <a:pt x="41" y="56"/>
                  <a:pt x="42" y="55"/>
                </a:cubicBezTo>
                <a:cubicBezTo>
                  <a:pt x="43" y="52"/>
                  <a:pt x="43" y="52"/>
                  <a:pt x="43" y="52"/>
                </a:cubicBezTo>
                <a:cubicBezTo>
                  <a:pt x="62" y="59"/>
                  <a:pt x="62" y="59"/>
                  <a:pt x="62" y="59"/>
                </a:cubicBezTo>
                <a:cubicBezTo>
                  <a:pt x="62" y="61"/>
                  <a:pt x="62" y="61"/>
                  <a:pt x="62" y="61"/>
                </a:cubicBezTo>
                <a:cubicBezTo>
                  <a:pt x="62" y="63"/>
                  <a:pt x="64" y="64"/>
                  <a:pt x="65" y="64"/>
                </a:cubicBezTo>
                <a:cubicBezTo>
                  <a:pt x="73" y="64"/>
                  <a:pt x="73" y="64"/>
                  <a:pt x="73" y="64"/>
                </a:cubicBezTo>
                <a:cubicBezTo>
                  <a:pt x="75" y="64"/>
                  <a:pt x="76" y="63"/>
                  <a:pt x="76" y="61"/>
                </a:cubicBezTo>
                <a:cubicBezTo>
                  <a:pt x="76" y="3"/>
                  <a:pt x="76" y="3"/>
                  <a:pt x="76" y="3"/>
                </a:cubicBezTo>
                <a:cubicBezTo>
                  <a:pt x="76" y="1"/>
                  <a:pt x="75" y="0"/>
                  <a:pt x="73" y="0"/>
                </a:cubicBezTo>
                <a:close/>
                <a:moveTo>
                  <a:pt x="40" y="54"/>
                </a:moveTo>
                <a:cubicBezTo>
                  <a:pt x="39" y="55"/>
                  <a:pt x="39" y="55"/>
                  <a:pt x="38" y="55"/>
                </a:cubicBezTo>
                <a:cubicBezTo>
                  <a:pt x="25" y="50"/>
                  <a:pt x="25" y="50"/>
                  <a:pt x="25" y="50"/>
                </a:cubicBezTo>
                <a:cubicBezTo>
                  <a:pt x="25" y="50"/>
                  <a:pt x="25" y="50"/>
                  <a:pt x="25" y="50"/>
                </a:cubicBezTo>
                <a:cubicBezTo>
                  <a:pt x="24" y="50"/>
                  <a:pt x="24" y="50"/>
                  <a:pt x="25" y="49"/>
                </a:cubicBezTo>
                <a:cubicBezTo>
                  <a:pt x="26" y="46"/>
                  <a:pt x="26" y="46"/>
                  <a:pt x="26" y="46"/>
                </a:cubicBezTo>
                <a:cubicBezTo>
                  <a:pt x="41" y="51"/>
                  <a:pt x="41" y="51"/>
                  <a:pt x="41" y="51"/>
                </a:cubicBezTo>
                <a:lnTo>
                  <a:pt x="4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4" name="Group 23"/>
          <p:cNvGrpSpPr/>
          <p:nvPr userDrawn="1"/>
        </p:nvGrpSpPr>
        <p:grpSpPr>
          <a:xfrm>
            <a:off x="3449638" y="692150"/>
            <a:ext cx="663575" cy="371476"/>
            <a:chOff x="3449638" y="692150"/>
            <a:chExt cx="663575" cy="371476"/>
          </a:xfrm>
        </p:grpSpPr>
        <p:sp>
          <p:nvSpPr>
            <p:cNvPr id="25" name="Oval 14"/>
            <p:cNvSpPr>
              <a:spLocks noChangeArrowheads="1"/>
            </p:cNvSpPr>
            <p:nvPr userDrawn="1"/>
          </p:nvSpPr>
          <p:spPr bwMode="auto">
            <a:xfrm>
              <a:off x="3554413"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 name="Freeform 15"/>
            <p:cNvSpPr>
              <a:spLocks/>
            </p:cNvSpPr>
            <p:nvPr userDrawn="1"/>
          </p:nvSpPr>
          <p:spPr bwMode="auto">
            <a:xfrm>
              <a:off x="3514725" y="777875"/>
              <a:ext cx="158750" cy="50800"/>
            </a:xfrm>
            <a:custGeom>
              <a:avLst/>
              <a:gdLst>
                <a:gd name="T0" fmla="*/ 27 w 41"/>
                <a:gd name="T1" fmla="*/ 0 h 13"/>
                <a:gd name="T2" fmla="*/ 20 w 41"/>
                <a:gd name="T3" fmla="*/ 0 h 13"/>
                <a:gd name="T4" fmla="*/ 13 w 41"/>
                <a:gd name="T5" fmla="*/ 0 h 13"/>
                <a:gd name="T6" fmla="*/ 1 w 41"/>
                <a:gd name="T7" fmla="*/ 9 h 13"/>
                <a:gd name="T8" fmla="*/ 0 w 41"/>
                <a:gd name="T9" fmla="*/ 13 h 13"/>
                <a:gd name="T10" fmla="*/ 41 w 41"/>
                <a:gd name="T11" fmla="*/ 13 h 13"/>
                <a:gd name="T12" fmla="*/ 40 w 41"/>
                <a:gd name="T13" fmla="*/ 9 h 13"/>
                <a:gd name="T14" fmla="*/ 27 w 41"/>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3">
                  <a:moveTo>
                    <a:pt x="27" y="0"/>
                  </a:moveTo>
                  <a:cubicBezTo>
                    <a:pt x="20" y="0"/>
                    <a:pt x="20" y="0"/>
                    <a:pt x="20" y="0"/>
                  </a:cubicBezTo>
                  <a:cubicBezTo>
                    <a:pt x="13" y="0"/>
                    <a:pt x="13" y="0"/>
                    <a:pt x="13" y="0"/>
                  </a:cubicBezTo>
                  <a:cubicBezTo>
                    <a:pt x="6" y="0"/>
                    <a:pt x="2" y="6"/>
                    <a:pt x="1" y="9"/>
                  </a:cubicBezTo>
                  <a:cubicBezTo>
                    <a:pt x="0" y="13"/>
                    <a:pt x="0" y="13"/>
                    <a:pt x="0" y="13"/>
                  </a:cubicBezTo>
                  <a:cubicBezTo>
                    <a:pt x="41" y="13"/>
                    <a:pt x="41" y="13"/>
                    <a:pt x="41" y="13"/>
                  </a:cubicBezTo>
                  <a:cubicBezTo>
                    <a:pt x="40" y="9"/>
                    <a:pt x="40" y="9"/>
                    <a:pt x="40" y="9"/>
                  </a:cubicBezTo>
                  <a:cubicBezTo>
                    <a:pt x="38" y="6"/>
                    <a:pt x="34" y="0"/>
                    <a:pt x="2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 name="Freeform 16"/>
            <p:cNvSpPr>
              <a:spLocks/>
            </p:cNvSpPr>
            <p:nvPr userDrawn="1"/>
          </p:nvSpPr>
          <p:spPr bwMode="auto">
            <a:xfrm>
              <a:off x="3681413" y="777875"/>
              <a:ext cx="180975" cy="50800"/>
            </a:xfrm>
            <a:custGeom>
              <a:avLst/>
              <a:gdLst>
                <a:gd name="T0" fmla="*/ 34 w 47"/>
                <a:gd name="T1" fmla="*/ 0 h 13"/>
                <a:gd name="T2" fmla="*/ 13 w 47"/>
                <a:gd name="T3" fmla="*/ 0 h 13"/>
                <a:gd name="T4" fmla="*/ 0 w 47"/>
                <a:gd name="T5" fmla="*/ 13 h 13"/>
                <a:gd name="T6" fmla="*/ 47 w 47"/>
                <a:gd name="T7" fmla="*/ 13 h 13"/>
                <a:gd name="T8" fmla="*/ 34 w 47"/>
                <a:gd name="T9" fmla="*/ 0 h 13"/>
              </a:gdLst>
              <a:ahLst/>
              <a:cxnLst>
                <a:cxn ang="0">
                  <a:pos x="T0" y="T1"/>
                </a:cxn>
                <a:cxn ang="0">
                  <a:pos x="T2" y="T3"/>
                </a:cxn>
                <a:cxn ang="0">
                  <a:pos x="T4" y="T5"/>
                </a:cxn>
                <a:cxn ang="0">
                  <a:pos x="T6" y="T7"/>
                </a:cxn>
                <a:cxn ang="0">
                  <a:pos x="T8" y="T9"/>
                </a:cxn>
              </a:cxnLst>
              <a:rect l="0" t="0" r="r" b="b"/>
              <a:pathLst>
                <a:path w="47" h="13">
                  <a:moveTo>
                    <a:pt x="34" y="0"/>
                  </a:moveTo>
                  <a:cubicBezTo>
                    <a:pt x="13" y="0"/>
                    <a:pt x="13" y="0"/>
                    <a:pt x="13" y="0"/>
                  </a:cubicBezTo>
                  <a:cubicBezTo>
                    <a:pt x="6" y="0"/>
                    <a:pt x="0" y="6"/>
                    <a:pt x="0" y="13"/>
                  </a:cubicBezTo>
                  <a:cubicBezTo>
                    <a:pt x="47" y="13"/>
                    <a:pt x="47" y="13"/>
                    <a:pt x="47" y="13"/>
                  </a:cubicBezTo>
                  <a:cubicBezTo>
                    <a:pt x="46" y="7"/>
                    <a:pt x="41" y="0"/>
                    <a:pt x="34"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 name="Oval 17"/>
            <p:cNvSpPr>
              <a:spLocks noChangeArrowheads="1"/>
            </p:cNvSpPr>
            <p:nvPr userDrawn="1"/>
          </p:nvSpPr>
          <p:spPr bwMode="auto">
            <a:xfrm>
              <a:off x="3730625" y="692150"/>
              <a:ext cx="77788"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 name="Freeform 18"/>
            <p:cNvSpPr>
              <a:spLocks/>
            </p:cNvSpPr>
            <p:nvPr userDrawn="1"/>
          </p:nvSpPr>
          <p:spPr bwMode="auto">
            <a:xfrm>
              <a:off x="3870325" y="777875"/>
              <a:ext cx="177800" cy="50800"/>
            </a:xfrm>
            <a:custGeom>
              <a:avLst/>
              <a:gdLst>
                <a:gd name="T0" fmla="*/ 33 w 46"/>
                <a:gd name="T1" fmla="*/ 0 h 13"/>
                <a:gd name="T2" fmla="*/ 12 w 46"/>
                <a:gd name="T3" fmla="*/ 0 h 13"/>
                <a:gd name="T4" fmla="*/ 0 w 46"/>
                <a:gd name="T5" fmla="*/ 13 h 13"/>
                <a:gd name="T6" fmla="*/ 46 w 46"/>
                <a:gd name="T7" fmla="*/ 13 h 13"/>
                <a:gd name="T8" fmla="*/ 33 w 46"/>
                <a:gd name="T9" fmla="*/ 0 h 13"/>
              </a:gdLst>
              <a:ahLst/>
              <a:cxnLst>
                <a:cxn ang="0">
                  <a:pos x="T0" y="T1"/>
                </a:cxn>
                <a:cxn ang="0">
                  <a:pos x="T2" y="T3"/>
                </a:cxn>
                <a:cxn ang="0">
                  <a:pos x="T4" y="T5"/>
                </a:cxn>
                <a:cxn ang="0">
                  <a:pos x="T6" y="T7"/>
                </a:cxn>
                <a:cxn ang="0">
                  <a:pos x="T8" y="T9"/>
                </a:cxn>
              </a:cxnLst>
              <a:rect l="0" t="0" r="r" b="b"/>
              <a:pathLst>
                <a:path w="46" h="13">
                  <a:moveTo>
                    <a:pt x="33" y="0"/>
                  </a:moveTo>
                  <a:cubicBezTo>
                    <a:pt x="12" y="0"/>
                    <a:pt x="12" y="0"/>
                    <a:pt x="12" y="0"/>
                  </a:cubicBezTo>
                  <a:cubicBezTo>
                    <a:pt x="5" y="0"/>
                    <a:pt x="0" y="6"/>
                    <a:pt x="0" y="13"/>
                  </a:cubicBezTo>
                  <a:cubicBezTo>
                    <a:pt x="46" y="13"/>
                    <a:pt x="46" y="13"/>
                    <a:pt x="46" y="13"/>
                  </a:cubicBezTo>
                  <a:cubicBezTo>
                    <a:pt x="46" y="7"/>
                    <a:pt x="41"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 name="Oval 19"/>
            <p:cNvSpPr>
              <a:spLocks noChangeArrowheads="1"/>
            </p:cNvSpPr>
            <p:nvPr userDrawn="1"/>
          </p:nvSpPr>
          <p:spPr bwMode="auto">
            <a:xfrm>
              <a:off x="3921125"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1" name="Freeform 20"/>
            <p:cNvSpPr>
              <a:spLocks noEditPoints="1"/>
            </p:cNvSpPr>
            <p:nvPr userDrawn="1"/>
          </p:nvSpPr>
          <p:spPr bwMode="auto">
            <a:xfrm>
              <a:off x="3449638" y="839788"/>
              <a:ext cx="663575" cy="223838"/>
            </a:xfrm>
            <a:custGeom>
              <a:avLst/>
              <a:gdLst>
                <a:gd name="T0" fmla="*/ 167 w 172"/>
                <a:gd name="T1" fmla="*/ 14 h 58"/>
                <a:gd name="T2" fmla="*/ 153 w 172"/>
                <a:gd name="T3" fmla="*/ 0 h 58"/>
                <a:gd name="T4" fmla="*/ 19 w 172"/>
                <a:gd name="T5" fmla="*/ 0 h 58"/>
                <a:gd name="T6" fmla="*/ 5 w 172"/>
                <a:gd name="T7" fmla="*/ 14 h 58"/>
                <a:gd name="T8" fmla="*/ 5 w 172"/>
                <a:gd name="T9" fmla="*/ 14 h 58"/>
                <a:gd name="T10" fmla="*/ 0 w 172"/>
                <a:gd name="T11" fmla="*/ 45 h 58"/>
                <a:gd name="T12" fmla="*/ 14 w 172"/>
                <a:gd name="T13" fmla="*/ 58 h 58"/>
                <a:gd name="T14" fmla="*/ 17 w 172"/>
                <a:gd name="T15" fmla="*/ 58 h 58"/>
                <a:gd name="T16" fmla="*/ 18 w 172"/>
                <a:gd name="T17" fmla="*/ 55 h 58"/>
                <a:gd name="T18" fmla="*/ 30 w 172"/>
                <a:gd name="T19" fmla="*/ 46 h 58"/>
                <a:gd name="T20" fmla="*/ 37 w 172"/>
                <a:gd name="T21" fmla="*/ 46 h 58"/>
                <a:gd name="T22" fmla="*/ 44 w 172"/>
                <a:gd name="T23" fmla="*/ 46 h 58"/>
                <a:gd name="T24" fmla="*/ 57 w 172"/>
                <a:gd name="T25" fmla="*/ 55 h 58"/>
                <a:gd name="T26" fmla="*/ 57 w 172"/>
                <a:gd name="T27" fmla="*/ 58 h 58"/>
                <a:gd name="T28" fmla="*/ 60 w 172"/>
                <a:gd name="T29" fmla="*/ 58 h 58"/>
                <a:gd name="T30" fmla="*/ 73 w 172"/>
                <a:gd name="T31" fmla="*/ 46 h 58"/>
                <a:gd name="T32" fmla="*/ 94 w 172"/>
                <a:gd name="T33" fmla="*/ 46 h 58"/>
                <a:gd name="T34" fmla="*/ 106 w 172"/>
                <a:gd name="T35" fmla="*/ 58 h 58"/>
                <a:gd name="T36" fmla="*/ 109 w 172"/>
                <a:gd name="T37" fmla="*/ 58 h 58"/>
                <a:gd name="T38" fmla="*/ 121 w 172"/>
                <a:gd name="T39" fmla="*/ 46 h 58"/>
                <a:gd name="T40" fmla="*/ 142 w 172"/>
                <a:gd name="T41" fmla="*/ 46 h 58"/>
                <a:gd name="T42" fmla="*/ 155 w 172"/>
                <a:gd name="T43" fmla="*/ 58 h 58"/>
                <a:gd name="T44" fmla="*/ 159 w 172"/>
                <a:gd name="T45" fmla="*/ 58 h 58"/>
                <a:gd name="T46" fmla="*/ 172 w 172"/>
                <a:gd name="T47" fmla="*/ 45 h 58"/>
                <a:gd name="T48" fmla="*/ 167 w 172"/>
                <a:gd name="T49" fmla="*/ 14 h 58"/>
                <a:gd name="T50" fmla="*/ 37 w 172"/>
                <a:gd name="T51" fmla="*/ 43 h 58"/>
                <a:gd name="T52" fmla="*/ 27 w 172"/>
                <a:gd name="T53" fmla="*/ 33 h 58"/>
                <a:gd name="T54" fmla="*/ 37 w 172"/>
                <a:gd name="T55" fmla="*/ 23 h 58"/>
                <a:gd name="T56" fmla="*/ 47 w 172"/>
                <a:gd name="T57" fmla="*/ 33 h 58"/>
                <a:gd name="T58" fmla="*/ 37 w 172"/>
                <a:gd name="T59" fmla="*/ 43 h 58"/>
                <a:gd name="T60" fmla="*/ 83 w 172"/>
                <a:gd name="T61" fmla="*/ 43 h 58"/>
                <a:gd name="T62" fmla="*/ 73 w 172"/>
                <a:gd name="T63" fmla="*/ 33 h 58"/>
                <a:gd name="T64" fmla="*/ 83 w 172"/>
                <a:gd name="T65" fmla="*/ 23 h 58"/>
                <a:gd name="T66" fmla="*/ 93 w 172"/>
                <a:gd name="T67" fmla="*/ 33 h 58"/>
                <a:gd name="T68" fmla="*/ 83 w 172"/>
                <a:gd name="T69" fmla="*/ 43 h 58"/>
                <a:gd name="T70" fmla="*/ 132 w 172"/>
                <a:gd name="T71" fmla="*/ 43 h 58"/>
                <a:gd name="T72" fmla="*/ 122 w 172"/>
                <a:gd name="T73" fmla="*/ 33 h 58"/>
                <a:gd name="T74" fmla="*/ 132 w 172"/>
                <a:gd name="T75" fmla="*/ 23 h 58"/>
                <a:gd name="T76" fmla="*/ 142 w 172"/>
                <a:gd name="T77" fmla="*/ 33 h 58"/>
                <a:gd name="T78" fmla="*/ 132 w 172"/>
                <a:gd name="T79" fmla="*/ 4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2" h="58">
                  <a:moveTo>
                    <a:pt x="167" y="14"/>
                  </a:moveTo>
                  <a:cubicBezTo>
                    <a:pt x="167" y="6"/>
                    <a:pt x="161" y="0"/>
                    <a:pt x="153" y="0"/>
                  </a:cubicBezTo>
                  <a:cubicBezTo>
                    <a:pt x="19" y="0"/>
                    <a:pt x="19" y="0"/>
                    <a:pt x="19" y="0"/>
                  </a:cubicBezTo>
                  <a:cubicBezTo>
                    <a:pt x="12" y="0"/>
                    <a:pt x="5" y="6"/>
                    <a:pt x="5" y="14"/>
                  </a:cubicBezTo>
                  <a:cubicBezTo>
                    <a:pt x="5" y="14"/>
                    <a:pt x="5" y="14"/>
                    <a:pt x="5" y="14"/>
                  </a:cubicBezTo>
                  <a:cubicBezTo>
                    <a:pt x="0" y="45"/>
                    <a:pt x="0" y="45"/>
                    <a:pt x="0" y="45"/>
                  </a:cubicBezTo>
                  <a:cubicBezTo>
                    <a:pt x="0" y="52"/>
                    <a:pt x="6" y="58"/>
                    <a:pt x="14" y="58"/>
                  </a:cubicBezTo>
                  <a:cubicBezTo>
                    <a:pt x="17" y="58"/>
                    <a:pt x="17" y="58"/>
                    <a:pt x="17" y="58"/>
                  </a:cubicBezTo>
                  <a:cubicBezTo>
                    <a:pt x="18" y="55"/>
                    <a:pt x="18" y="55"/>
                    <a:pt x="18" y="55"/>
                  </a:cubicBezTo>
                  <a:cubicBezTo>
                    <a:pt x="19" y="52"/>
                    <a:pt x="23" y="46"/>
                    <a:pt x="30" y="46"/>
                  </a:cubicBezTo>
                  <a:cubicBezTo>
                    <a:pt x="37" y="46"/>
                    <a:pt x="37" y="46"/>
                    <a:pt x="37" y="46"/>
                  </a:cubicBezTo>
                  <a:cubicBezTo>
                    <a:pt x="44" y="46"/>
                    <a:pt x="44" y="46"/>
                    <a:pt x="44" y="46"/>
                  </a:cubicBezTo>
                  <a:cubicBezTo>
                    <a:pt x="51" y="46"/>
                    <a:pt x="55" y="52"/>
                    <a:pt x="57" y="55"/>
                  </a:cubicBezTo>
                  <a:cubicBezTo>
                    <a:pt x="57" y="58"/>
                    <a:pt x="57" y="58"/>
                    <a:pt x="57" y="58"/>
                  </a:cubicBezTo>
                  <a:cubicBezTo>
                    <a:pt x="60" y="58"/>
                    <a:pt x="60" y="58"/>
                    <a:pt x="60" y="58"/>
                  </a:cubicBezTo>
                  <a:cubicBezTo>
                    <a:pt x="61" y="52"/>
                    <a:pt x="66" y="46"/>
                    <a:pt x="73" y="46"/>
                  </a:cubicBezTo>
                  <a:cubicBezTo>
                    <a:pt x="94" y="46"/>
                    <a:pt x="94" y="46"/>
                    <a:pt x="94" y="46"/>
                  </a:cubicBezTo>
                  <a:cubicBezTo>
                    <a:pt x="101" y="46"/>
                    <a:pt x="106" y="52"/>
                    <a:pt x="106" y="58"/>
                  </a:cubicBezTo>
                  <a:cubicBezTo>
                    <a:pt x="109" y="58"/>
                    <a:pt x="109" y="58"/>
                    <a:pt x="109" y="58"/>
                  </a:cubicBezTo>
                  <a:cubicBezTo>
                    <a:pt x="109" y="52"/>
                    <a:pt x="115" y="46"/>
                    <a:pt x="121" y="46"/>
                  </a:cubicBezTo>
                  <a:cubicBezTo>
                    <a:pt x="142" y="46"/>
                    <a:pt x="142" y="46"/>
                    <a:pt x="142" y="46"/>
                  </a:cubicBezTo>
                  <a:cubicBezTo>
                    <a:pt x="150" y="46"/>
                    <a:pt x="155" y="52"/>
                    <a:pt x="155" y="58"/>
                  </a:cubicBezTo>
                  <a:cubicBezTo>
                    <a:pt x="159" y="58"/>
                    <a:pt x="159" y="58"/>
                    <a:pt x="159" y="58"/>
                  </a:cubicBezTo>
                  <a:cubicBezTo>
                    <a:pt x="166" y="58"/>
                    <a:pt x="172" y="52"/>
                    <a:pt x="172" y="45"/>
                  </a:cubicBezTo>
                  <a:lnTo>
                    <a:pt x="167" y="14"/>
                  </a:lnTo>
                  <a:close/>
                  <a:moveTo>
                    <a:pt x="37" y="43"/>
                  </a:moveTo>
                  <a:cubicBezTo>
                    <a:pt x="32" y="43"/>
                    <a:pt x="27" y="39"/>
                    <a:pt x="27" y="33"/>
                  </a:cubicBezTo>
                  <a:cubicBezTo>
                    <a:pt x="27" y="28"/>
                    <a:pt x="32" y="23"/>
                    <a:pt x="37" y="23"/>
                  </a:cubicBezTo>
                  <a:cubicBezTo>
                    <a:pt x="43" y="23"/>
                    <a:pt x="47" y="28"/>
                    <a:pt x="47" y="33"/>
                  </a:cubicBezTo>
                  <a:cubicBezTo>
                    <a:pt x="47" y="39"/>
                    <a:pt x="43" y="43"/>
                    <a:pt x="37" y="43"/>
                  </a:cubicBezTo>
                  <a:close/>
                  <a:moveTo>
                    <a:pt x="83" y="43"/>
                  </a:moveTo>
                  <a:cubicBezTo>
                    <a:pt x="78" y="43"/>
                    <a:pt x="73" y="39"/>
                    <a:pt x="73" y="33"/>
                  </a:cubicBezTo>
                  <a:cubicBezTo>
                    <a:pt x="73" y="28"/>
                    <a:pt x="78" y="23"/>
                    <a:pt x="83" y="23"/>
                  </a:cubicBezTo>
                  <a:cubicBezTo>
                    <a:pt x="89" y="23"/>
                    <a:pt x="93" y="28"/>
                    <a:pt x="93" y="33"/>
                  </a:cubicBezTo>
                  <a:cubicBezTo>
                    <a:pt x="93" y="39"/>
                    <a:pt x="89" y="43"/>
                    <a:pt x="83" y="43"/>
                  </a:cubicBezTo>
                  <a:close/>
                  <a:moveTo>
                    <a:pt x="132" y="43"/>
                  </a:moveTo>
                  <a:cubicBezTo>
                    <a:pt x="126" y="43"/>
                    <a:pt x="122" y="39"/>
                    <a:pt x="122" y="33"/>
                  </a:cubicBezTo>
                  <a:cubicBezTo>
                    <a:pt x="122" y="28"/>
                    <a:pt x="126" y="23"/>
                    <a:pt x="132" y="23"/>
                  </a:cubicBezTo>
                  <a:cubicBezTo>
                    <a:pt x="137" y="23"/>
                    <a:pt x="142" y="28"/>
                    <a:pt x="142" y="33"/>
                  </a:cubicBezTo>
                  <a:cubicBezTo>
                    <a:pt x="142" y="39"/>
                    <a:pt x="137" y="43"/>
                    <a:pt x="132"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32" name="Freeform 21"/>
          <p:cNvSpPr>
            <a:spLocks noEditPoints="1"/>
          </p:cNvSpPr>
          <p:nvPr userDrawn="1"/>
        </p:nvSpPr>
        <p:spPr bwMode="auto">
          <a:xfrm>
            <a:off x="5657850" y="2987675"/>
            <a:ext cx="352425" cy="312738"/>
          </a:xfrm>
          <a:custGeom>
            <a:avLst/>
            <a:gdLst>
              <a:gd name="T0" fmla="*/ 91 w 91"/>
              <a:gd name="T1" fmla="*/ 76 h 81"/>
              <a:gd name="T2" fmla="*/ 82 w 91"/>
              <a:gd name="T3" fmla="*/ 57 h 81"/>
              <a:gd name="T4" fmla="*/ 77 w 91"/>
              <a:gd name="T5" fmla="*/ 53 h 81"/>
              <a:gd name="T6" fmla="*/ 67 w 91"/>
              <a:gd name="T7" fmla="*/ 53 h 81"/>
              <a:gd name="T8" fmla="*/ 67 w 91"/>
              <a:gd name="T9" fmla="*/ 51 h 81"/>
              <a:gd name="T10" fmla="*/ 75 w 91"/>
              <a:gd name="T11" fmla="*/ 51 h 81"/>
              <a:gd name="T12" fmla="*/ 81 w 91"/>
              <a:gd name="T13" fmla="*/ 44 h 81"/>
              <a:gd name="T14" fmla="*/ 81 w 91"/>
              <a:gd name="T15" fmla="*/ 6 h 81"/>
              <a:gd name="T16" fmla="*/ 75 w 91"/>
              <a:gd name="T17" fmla="*/ 0 h 81"/>
              <a:gd name="T18" fmla="*/ 16 w 91"/>
              <a:gd name="T19" fmla="*/ 0 h 81"/>
              <a:gd name="T20" fmla="*/ 10 w 91"/>
              <a:gd name="T21" fmla="*/ 6 h 81"/>
              <a:gd name="T22" fmla="*/ 10 w 91"/>
              <a:gd name="T23" fmla="*/ 44 h 81"/>
              <a:gd name="T24" fmla="*/ 16 w 91"/>
              <a:gd name="T25" fmla="*/ 51 h 81"/>
              <a:gd name="T26" fmla="*/ 24 w 91"/>
              <a:gd name="T27" fmla="*/ 51 h 81"/>
              <a:gd name="T28" fmla="*/ 24 w 91"/>
              <a:gd name="T29" fmla="*/ 53 h 81"/>
              <a:gd name="T30" fmla="*/ 14 w 91"/>
              <a:gd name="T31" fmla="*/ 53 h 81"/>
              <a:gd name="T32" fmla="*/ 9 w 91"/>
              <a:gd name="T33" fmla="*/ 57 h 81"/>
              <a:gd name="T34" fmla="*/ 1 w 91"/>
              <a:gd name="T35" fmla="*/ 76 h 81"/>
              <a:gd name="T36" fmla="*/ 1 w 91"/>
              <a:gd name="T37" fmla="*/ 80 h 81"/>
              <a:gd name="T38" fmla="*/ 4 w 91"/>
              <a:gd name="T39" fmla="*/ 81 h 81"/>
              <a:gd name="T40" fmla="*/ 27 w 91"/>
              <a:gd name="T41" fmla="*/ 81 h 81"/>
              <a:gd name="T42" fmla="*/ 28 w 91"/>
              <a:gd name="T43" fmla="*/ 81 h 81"/>
              <a:gd name="T44" fmla="*/ 46 w 91"/>
              <a:gd name="T45" fmla="*/ 81 h 81"/>
              <a:gd name="T46" fmla="*/ 64 w 91"/>
              <a:gd name="T47" fmla="*/ 81 h 81"/>
              <a:gd name="T48" fmla="*/ 64 w 91"/>
              <a:gd name="T49" fmla="*/ 81 h 81"/>
              <a:gd name="T50" fmla="*/ 87 w 91"/>
              <a:gd name="T51" fmla="*/ 81 h 81"/>
              <a:gd name="T52" fmla="*/ 91 w 91"/>
              <a:gd name="T53" fmla="*/ 80 h 81"/>
              <a:gd name="T54" fmla="*/ 91 w 91"/>
              <a:gd name="T55" fmla="*/ 76 h 81"/>
              <a:gd name="T56" fmla="*/ 15 w 91"/>
              <a:gd name="T57" fmla="*/ 44 h 81"/>
              <a:gd name="T58" fmla="*/ 15 w 91"/>
              <a:gd name="T59" fmla="*/ 6 h 81"/>
              <a:gd name="T60" fmla="*/ 16 w 91"/>
              <a:gd name="T61" fmla="*/ 5 h 81"/>
              <a:gd name="T62" fmla="*/ 75 w 91"/>
              <a:gd name="T63" fmla="*/ 5 h 81"/>
              <a:gd name="T64" fmla="*/ 76 w 91"/>
              <a:gd name="T65" fmla="*/ 6 h 81"/>
              <a:gd name="T66" fmla="*/ 76 w 91"/>
              <a:gd name="T67" fmla="*/ 44 h 81"/>
              <a:gd name="T68" fmla="*/ 75 w 91"/>
              <a:gd name="T69" fmla="*/ 45 h 81"/>
              <a:gd name="T70" fmla="*/ 16 w 91"/>
              <a:gd name="T71" fmla="*/ 45 h 81"/>
              <a:gd name="T72" fmla="*/ 15 w 91"/>
              <a:gd name="T73" fmla="*/ 44 h 81"/>
              <a:gd name="T74" fmla="*/ 61 w 91"/>
              <a:gd name="T75" fmla="*/ 75 h 81"/>
              <a:gd name="T76" fmla="*/ 60 w 91"/>
              <a:gd name="T77" fmla="*/ 75 h 81"/>
              <a:gd name="T78" fmla="*/ 53 w 91"/>
              <a:gd name="T79" fmla="*/ 75 h 81"/>
              <a:gd name="T80" fmla="*/ 50 w 91"/>
              <a:gd name="T81" fmla="*/ 75 h 81"/>
              <a:gd name="T82" fmla="*/ 42 w 91"/>
              <a:gd name="T83" fmla="*/ 75 h 81"/>
              <a:gd name="T84" fmla="*/ 39 w 91"/>
              <a:gd name="T85" fmla="*/ 75 h 81"/>
              <a:gd name="T86" fmla="*/ 32 w 91"/>
              <a:gd name="T87" fmla="*/ 75 h 81"/>
              <a:gd name="T88" fmla="*/ 31 w 91"/>
              <a:gd name="T89" fmla="*/ 75 h 81"/>
              <a:gd name="T90" fmla="*/ 31 w 91"/>
              <a:gd name="T91" fmla="*/ 73 h 81"/>
              <a:gd name="T92" fmla="*/ 32 w 91"/>
              <a:gd name="T93" fmla="*/ 68 h 81"/>
              <a:gd name="T94" fmla="*/ 33 w 91"/>
              <a:gd name="T95" fmla="*/ 67 h 81"/>
              <a:gd name="T96" fmla="*/ 40 w 91"/>
              <a:gd name="T97" fmla="*/ 67 h 81"/>
              <a:gd name="T98" fmla="*/ 52 w 91"/>
              <a:gd name="T99" fmla="*/ 67 h 81"/>
              <a:gd name="T100" fmla="*/ 58 w 91"/>
              <a:gd name="T101" fmla="*/ 67 h 81"/>
              <a:gd name="T102" fmla="*/ 60 w 91"/>
              <a:gd name="T103" fmla="*/ 68 h 81"/>
              <a:gd name="T104" fmla="*/ 61 w 91"/>
              <a:gd name="T105" fmla="*/ 73 h 81"/>
              <a:gd name="T106" fmla="*/ 61 w 91"/>
              <a:gd name="T107" fmla="*/ 7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 h="81">
                <a:moveTo>
                  <a:pt x="91" y="76"/>
                </a:moveTo>
                <a:cubicBezTo>
                  <a:pt x="82" y="57"/>
                  <a:pt x="82" y="57"/>
                  <a:pt x="82" y="57"/>
                </a:cubicBezTo>
                <a:cubicBezTo>
                  <a:pt x="81" y="55"/>
                  <a:pt x="79" y="53"/>
                  <a:pt x="77" y="53"/>
                </a:cubicBezTo>
                <a:cubicBezTo>
                  <a:pt x="67" y="53"/>
                  <a:pt x="67" y="53"/>
                  <a:pt x="67" y="53"/>
                </a:cubicBezTo>
                <a:cubicBezTo>
                  <a:pt x="67" y="51"/>
                  <a:pt x="67" y="51"/>
                  <a:pt x="67" y="51"/>
                </a:cubicBezTo>
                <a:cubicBezTo>
                  <a:pt x="75" y="51"/>
                  <a:pt x="75" y="51"/>
                  <a:pt x="75" y="51"/>
                </a:cubicBezTo>
                <a:cubicBezTo>
                  <a:pt x="79" y="51"/>
                  <a:pt x="81" y="48"/>
                  <a:pt x="81" y="44"/>
                </a:cubicBezTo>
                <a:cubicBezTo>
                  <a:pt x="81" y="6"/>
                  <a:pt x="81" y="6"/>
                  <a:pt x="81" y="6"/>
                </a:cubicBezTo>
                <a:cubicBezTo>
                  <a:pt x="81" y="3"/>
                  <a:pt x="79" y="0"/>
                  <a:pt x="75" y="0"/>
                </a:cubicBezTo>
                <a:cubicBezTo>
                  <a:pt x="16" y="0"/>
                  <a:pt x="16" y="0"/>
                  <a:pt x="16" y="0"/>
                </a:cubicBezTo>
                <a:cubicBezTo>
                  <a:pt x="13" y="0"/>
                  <a:pt x="10" y="3"/>
                  <a:pt x="10" y="6"/>
                </a:cubicBezTo>
                <a:cubicBezTo>
                  <a:pt x="10" y="44"/>
                  <a:pt x="10" y="44"/>
                  <a:pt x="10" y="44"/>
                </a:cubicBezTo>
                <a:cubicBezTo>
                  <a:pt x="10" y="48"/>
                  <a:pt x="13" y="51"/>
                  <a:pt x="16" y="51"/>
                </a:cubicBezTo>
                <a:cubicBezTo>
                  <a:pt x="24" y="51"/>
                  <a:pt x="24" y="51"/>
                  <a:pt x="24" y="51"/>
                </a:cubicBezTo>
                <a:cubicBezTo>
                  <a:pt x="24" y="53"/>
                  <a:pt x="24" y="53"/>
                  <a:pt x="24" y="53"/>
                </a:cubicBezTo>
                <a:cubicBezTo>
                  <a:pt x="14" y="53"/>
                  <a:pt x="14" y="53"/>
                  <a:pt x="14" y="53"/>
                </a:cubicBezTo>
                <a:cubicBezTo>
                  <a:pt x="12" y="53"/>
                  <a:pt x="10" y="55"/>
                  <a:pt x="9" y="57"/>
                </a:cubicBezTo>
                <a:cubicBezTo>
                  <a:pt x="1" y="76"/>
                  <a:pt x="1" y="76"/>
                  <a:pt x="1" y="76"/>
                </a:cubicBezTo>
                <a:cubicBezTo>
                  <a:pt x="0" y="77"/>
                  <a:pt x="0" y="78"/>
                  <a:pt x="1" y="80"/>
                </a:cubicBezTo>
                <a:cubicBezTo>
                  <a:pt x="1" y="81"/>
                  <a:pt x="3" y="81"/>
                  <a:pt x="4" y="81"/>
                </a:cubicBezTo>
                <a:cubicBezTo>
                  <a:pt x="27" y="81"/>
                  <a:pt x="27" y="81"/>
                  <a:pt x="27" y="81"/>
                </a:cubicBezTo>
                <a:cubicBezTo>
                  <a:pt x="27" y="81"/>
                  <a:pt x="28" y="81"/>
                  <a:pt x="28" y="81"/>
                </a:cubicBezTo>
                <a:cubicBezTo>
                  <a:pt x="46" y="81"/>
                  <a:pt x="46" y="81"/>
                  <a:pt x="46" y="81"/>
                </a:cubicBezTo>
                <a:cubicBezTo>
                  <a:pt x="64" y="81"/>
                  <a:pt x="64" y="81"/>
                  <a:pt x="64" y="81"/>
                </a:cubicBezTo>
                <a:cubicBezTo>
                  <a:pt x="64" y="81"/>
                  <a:pt x="64" y="81"/>
                  <a:pt x="64" y="81"/>
                </a:cubicBezTo>
                <a:cubicBezTo>
                  <a:pt x="87" y="81"/>
                  <a:pt x="87" y="81"/>
                  <a:pt x="87" y="81"/>
                </a:cubicBezTo>
                <a:cubicBezTo>
                  <a:pt x="89" y="81"/>
                  <a:pt x="90" y="81"/>
                  <a:pt x="91" y="80"/>
                </a:cubicBezTo>
                <a:cubicBezTo>
                  <a:pt x="91" y="78"/>
                  <a:pt x="91" y="77"/>
                  <a:pt x="91" y="76"/>
                </a:cubicBezTo>
                <a:close/>
                <a:moveTo>
                  <a:pt x="15" y="44"/>
                </a:moveTo>
                <a:cubicBezTo>
                  <a:pt x="15" y="6"/>
                  <a:pt x="15" y="6"/>
                  <a:pt x="15" y="6"/>
                </a:cubicBezTo>
                <a:cubicBezTo>
                  <a:pt x="15" y="6"/>
                  <a:pt x="16" y="5"/>
                  <a:pt x="16" y="5"/>
                </a:cubicBezTo>
                <a:cubicBezTo>
                  <a:pt x="75" y="5"/>
                  <a:pt x="75" y="5"/>
                  <a:pt x="75" y="5"/>
                </a:cubicBezTo>
                <a:cubicBezTo>
                  <a:pt x="76" y="5"/>
                  <a:pt x="76" y="6"/>
                  <a:pt x="76" y="6"/>
                </a:cubicBezTo>
                <a:cubicBezTo>
                  <a:pt x="76" y="44"/>
                  <a:pt x="76" y="44"/>
                  <a:pt x="76" y="44"/>
                </a:cubicBezTo>
                <a:cubicBezTo>
                  <a:pt x="76" y="45"/>
                  <a:pt x="76" y="45"/>
                  <a:pt x="75" y="45"/>
                </a:cubicBezTo>
                <a:cubicBezTo>
                  <a:pt x="16" y="45"/>
                  <a:pt x="16" y="45"/>
                  <a:pt x="16" y="45"/>
                </a:cubicBezTo>
                <a:cubicBezTo>
                  <a:pt x="16" y="45"/>
                  <a:pt x="15" y="45"/>
                  <a:pt x="15" y="44"/>
                </a:cubicBezTo>
                <a:close/>
                <a:moveTo>
                  <a:pt x="61" y="75"/>
                </a:moveTo>
                <a:cubicBezTo>
                  <a:pt x="60" y="75"/>
                  <a:pt x="60" y="75"/>
                  <a:pt x="60" y="75"/>
                </a:cubicBezTo>
                <a:cubicBezTo>
                  <a:pt x="53" y="75"/>
                  <a:pt x="53" y="75"/>
                  <a:pt x="53" y="75"/>
                </a:cubicBezTo>
                <a:cubicBezTo>
                  <a:pt x="50" y="75"/>
                  <a:pt x="50" y="75"/>
                  <a:pt x="50" y="75"/>
                </a:cubicBezTo>
                <a:cubicBezTo>
                  <a:pt x="42" y="75"/>
                  <a:pt x="42" y="75"/>
                  <a:pt x="42" y="75"/>
                </a:cubicBezTo>
                <a:cubicBezTo>
                  <a:pt x="39" y="75"/>
                  <a:pt x="39" y="75"/>
                  <a:pt x="39" y="75"/>
                </a:cubicBezTo>
                <a:cubicBezTo>
                  <a:pt x="32" y="75"/>
                  <a:pt x="32" y="75"/>
                  <a:pt x="32" y="75"/>
                </a:cubicBezTo>
                <a:cubicBezTo>
                  <a:pt x="32" y="75"/>
                  <a:pt x="31" y="75"/>
                  <a:pt x="31" y="75"/>
                </a:cubicBezTo>
                <a:cubicBezTo>
                  <a:pt x="31" y="74"/>
                  <a:pt x="30" y="74"/>
                  <a:pt x="31" y="73"/>
                </a:cubicBezTo>
                <a:cubicBezTo>
                  <a:pt x="32" y="68"/>
                  <a:pt x="32" y="68"/>
                  <a:pt x="32" y="68"/>
                </a:cubicBezTo>
                <a:cubicBezTo>
                  <a:pt x="32" y="67"/>
                  <a:pt x="33" y="67"/>
                  <a:pt x="33" y="67"/>
                </a:cubicBezTo>
                <a:cubicBezTo>
                  <a:pt x="40" y="67"/>
                  <a:pt x="40" y="67"/>
                  <a:pt x="40" y="67"/>
                </a:cubicBezTo>
                <a:cubicBezTo>
                  <a:pt x="52" y="67"/>
                  <a:pt x="52" y="67"/>
                  <a:pt x="52" y="67"/>
                </a:cubicBezTo>
                <a:cubicBezTo>
                  <a:pt x="58" y="67"/>
                  <a:pt x="58" y="67"/>
                  <a:pt x="58" y="67"/>
                </a:cubicBezTo>
                <a:cubicBezTo>
                  <a:pt x="59" y="67"/>
                  <a:pt x="59" y="67"/>
                  <a:pt x="60" y="68"/>
                </a:cubicBezTo>
                <a:cubicBezTo>
                  <a:pt x="61" y="73"/>
                  <a:pt x="61" y="73"/>
                  <a:pt x="61" y="73"/>
                </a:cubicBezTo>
                <a:cubicBezTo>
                  <a:pt x="61" y="74"/>
                  <a:pt x="61" y="74"/>
                  <a:pt x="61" y="7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3" name="Freeform 22"/>
          <p:cNvSpPr>
            <a:spLocks noEditPoints="1"/>
          </p:cNvSpPr>
          <p:nvPr userDrawn="1"/>
        </p:nvSpPr>
        <p:spPr bwMode="auto">
          <a:xfrm>
            <a:off x="4298950" y="2392363"/>
            <a:ext cx="447675" cy="347663"/>
          </a:xfrm>
          <a:custGeom>
            <a:avLst/>
            <a:gdLst>
              <a:gd name="T0" fmla="*/ 0 w 116"/>
              <a:gd name="T1" fmla="*/ 82 h 90"/>
              <a:gd name="T2" fmla="*/ 1 w 116"/>
              <a:gd name="T3" fmla="*/ 86 h 90"/>
              <a:gd name="T4" fmla="*/ 7 w 116"/>
              <a:gd name="T5" fmla="*/ 90 h 90"/>
              <a:gd name="T6" fmla="*/ 58 w 116"/>
              <a:gd name="T7" fmla="*/ 90 h 90"/>
              <a:gd name="T8" fmla="*/ 110 w 116"/>
              <a:gd name="T9" fmla="*/ 90 h 90"/>
              <a:gd name="T10" fmla="*/ 116 w 116"/>
              <a:gd name="T11" fmla="*/ 86 h 90"/>
              <a:gd name="T12" fmla="*/ 116 w 116"/>
              <a:gd name="T13" fmla="*/ 82 h 90"/>
              <a:gd name="T14" fmla="*/ 116 w 116"/>
              <a:gd name="T15" fmla="*/ 6 h 90"/>
              <a:gd name="T16" fmla="*/ 116 w 116"/>
              <a:gd name="T17" fmla="*/ 6 h 90"/>
              <a:gd name="T18" fmla="*/ 116 w 116"/>
              <a:gd name="T19" fmla="*/ 4 h 90"/>
              <a:gd name="T20" fmla="*/ 109 w 116"/>
              <a:gd name="T21" fmla="*/ 0 h 90"/>
              <a:gd name="T22" fmla="*/ 58 w 116"/>
              <a:gd name="T23" fmla="*/ 0 h 90"/>
              <a:gd name="T24" fmla="*/ 7 w 116"/>
              <a:gd name="T25" fmla="*/ 0 h 90"/>
              <a:gd name="T26" fmla="*/ 1 w 116"/>
              <a:gd name="T27" fmla="*/ 4 h 90"/>
              <a:gd name="T28" fmla="*/ 1 w 116"/>
              <a:gd name="T29" fmla="*/ 4 h 90"/>
              <a:gd name="T30" fmla="*/ 0 w 116"/>
              <a:gd name="T31" fmla="*/ 6 h 90"/>
              <a:gd name="T32" fmla="*/ 0 w 116"/>
              <a:gd name="T33" fmla="*/ 82 h 90"/>
              <a:gd name="T34" fmla="*/ 7 w 116"/>
              <a:gd name="T35" fmla="*/ 15 h 90"/>
              <a:gd name="T36" fmla="*/ 28 w 116"/>
              <a:gd name="T37" fmla="*/ 33 h 90"/>
              <a:gd name="T38" fmla="*/ 43 w 116"/>
              <a:gd name="T39" fmla="*/ 45 h 90"/>
              <a:gd name="T40" fmla="*/ 28 w 116"/>
              <a:gd name="T41" fmla="*/ 57 h 90"/>
              <a:gd name="T42" fmla="*/ 7 w 116"/>
              <a:gd name="T43" fmla="*/ 75 h 90"/>
              <a:gd name="T44" fmla="*/ 7 w 116"/>
              <a:gd name="T45" fmla="*/ 15 h 90"/>
              <a:gd name="T46" fmla="*/ 7 w 116"/>
              <a:gd name="T47" fmla="*/ 84 h 90"/>
              <a:gd name="T48" fmla="*/ 7 w 116"/>
              <a:gd name="T49" fmla="*/ 84 h 90"/>
              <a:gd name="T50" fmla="*/ 7 w 116"/>
              <a:gd name="T51" fmla="*/ 84 h 90"/>
              <a:gd name="T52" fmla="*/ 32 w 116"/>
              <a:gd name="T53" fmla="*/ 62 h 90"/>
              <a:gd name="T54" fmla="*/ 49 w 116"/>
              <a:gd name="T55" fmla="*/ 49 h 90"/>
              <a:gd name="T56" fmla="*/ 58 w 116"/>
              <a:gd name="T57" fmla="*/ 52 h 90"/>
              <a:gd name="T58" fmla="*/ 68 w 116"/>
              <a:gd name="T59" fmla="*/ 49 h 90"/>
              <a:gd name="T60" fmla="*/ 84 w 116"/>
              <a:gd name="T61" fmla="*/ 62 h 90"/>
              <a:gd name="T62" fmla="*/ 109 w 116"/>
              <a:gd name="T63" fmla="*/ 84 h 90"/>
              <a:gd name="T64" fmla="*/ 109 w 116"/>
              <a:gd name="T65" fmla="*/ 84 h 90"/>
              <a:gd name="T66" fmla="*/ 109 w 116"/>
              <a:gd name="T67" fmla="*/ 84 h 90"/>
              <a:gd name="T68" fmla="*/ 58 w 116"/>
              <a:gd name="T69" fmla="*/ 84 h 90"/>
              <a:gd name="T70" fmla="*/ 7 w 116"/>
              <a:gd name="T71" fmla="*/ 84 h 90"/>
              <a:gd name="T72" fmla="*/ 109 w 116"/>
              <a:gd name="T73" fmla="*/ 75 h 90"/>
              <a:gd name="T74" fmla="*/ 88 w 116"/>
              <a:gd name="T75" fmla="*/ 57 h 90"/>
              <a:gd name="T76" fmla="*/ 73 w 116"/>
              <a:gd name="T77" fmla="*/ 45 h 90"/>
              <a:gd name="T78" fmla="*/ 88 w 116"/>
              <a:gd name="T79" fmla="*/ 33 h 90"/>
              <a:gd name="T80" fmla="*/ 109 w 116"/>
              <a:gd name="T81" fmla="*/ 15 h 90"/>
              <a:gd name="T82" fmla="*/ 109 w 116"/>
              <a:gd name="T83" fmla="*/ 75 h 90"/>
              <a:gd name="T84" fmla="*/ 58 w 116"/>
              <a:gd name="T85" fmla="*/ 6 h 90"/>
              <a:gd name="T86" fmla="*/ 109 w 116"/>
              <a:gd name="T87" fmla="*/ 6 h 90"/>
              <a:gd name="T88" fmla="*/ 109 w 116"/>
              <a:gd name="T89" fmla="*/ 6 h 90"/>
              <a:gd name="T90" fmla="*/ 84 w 116"/>
              <a:gd name="T91" fmla="*/ 28 h 90"/>
              <a:gd name="T92" fmla="*/ 67 w 116"/>
              <a:gd name="T93" fmla="*/ 41 h 90"/>
              <a:gd name="T94" fmla="*/ 58 w 116"/>
              <a:gd name="T95" fmla="*/ 45 h 90"/>
              <a:gd name="T96" fmla="*/ 49 w 116"/>
              <a:gd name="T97" fmla="*/ 41 h 90"/>
              <a:gd name="T98" fmla="*/ 33 w 116"/>
              <a:gd name="T99" fmla="*/ 28 h 90"/>
              <a:gd name="T100" fmla="*/ 7 w 116"/>
              <a:gd name="T101" fmla="*/ 6 h 90"/>
              <a:gd name="T102" fmla="*/ 58 w 116"/>
              <a:gd name="T103" fmla="*/ 6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6" h="90">
                <a:moveTo>
                  <a:pt x="0" y="82"/>
                </a:moveTo>
                <a:cubicBezTo>
                  <a:pt x="0" y="84"/>
                  <a:pt x="0" y="85"/>
                  <a:pt x="1" y="86"/>
                </a:cubicBezTo>
                <a:cubicBezTo>
                  <a:pt x="2" y="89"/>
                  <a:pt x="4" y="90"/>
                  <a:pt x="7" y="90"/>
                </a:cubicBezTo>
                <a:cubicBezTo>
                  <a:pt x="58" y="90"/>
                  <a:pt x="58" y="90"/>
                  <a:pt x="58" y="90"/>
                </a:cubicBezTo>
                <a:cubicBezTo>
                  <a:pt x="110" y="90"/>
                  <a:pt x="110" y="90"/>
                  <a:pt x="110" y="90"/>
                </a:cubicBezTo>
                <a:cubicBezTo>
                  <a:pt x="112" y="90"/>
                  <a:pt x="115" y="89"/>
                  <a:pt x="116" y="86"/>
                </a:cubicBezTo>
                <a:cubicBezTo>
                  <a:pt x="116" y="85"/>
                  <a:pt x="116" y="83"/>
                  <a:pt x="116" y="82"/>
                </a:cubicBezTo>
                <a:cubicBezTo>
                  <a:pt x="116" y="6"/>
                  <a:pt x="116" y="6"/>
                  <a:pt x="116" y="6"/>
                </a:cubicBezTo>
                <a:cubicBezTo>
                  <a:pt x="116" y="6"/>
                  <a:pt x="116" y="6"/>
                  <a:pt x="116" y="6"/>
                </a:cubicBezTo>
                <a:cubicBezTo>
                  <a:pt x="116" y="5"/>
                  <a:pt x="116" y="5"/>
                  <a:pt x="116" y="4"/>
                </a:cubicBezTo>
                <a:cubicBezTo>
                  <a:pt x="115" y="2"/>
                  <a:pt x="112" y="0"/>
                  <a:pt x="109" y="0"/>
                </a:cubicBezTo>
                <a:cubicBezTo>
                  <a:pt x="58" y="0"/>
                  <a:pt x="58" y="0"/>
                  <a:pt x="58" y="0"/>
                </a:cubicBezTo>
                <a:cubicBezTo>
                  <a:pt x="7" y="0"/>
                  <a:pt x="7" y="0"/>
                  <a:pt x="7" y="0"/>
                </a:cubicBezTo>
                <a:cubicBezTo>
                  <a:pt x="4" y="0"/>
                  <a:pt x="2" y="2"/>
                  <a:pt x="1" y="4"/>
                </a:cubicBezTo>
                <a:cubicBezTo>
                  <a:pt x="1" y="4"/>
                  <a:pt x="1" y="4"/>
                  <a:pt x="1" y="4"/>
                </a:cubicBezTo>
                <a:cubicBezTo>
                  <a:pt x="1" y="5"/>
                  <a:pt x="0" y="6"/>
                  <a:pt x="0" y="6"/>
                </a:cubicBezTo>
                <a:lnTo>
                  <a:pt x="0" y="82"/>
                </a:lnTo>
                <a:close/>
                <a:moveTo>
                  <a:pt x="7" y="15"/>
                </a:moveTo>
                <a:cubicBezTo>
                  <a:pt x="28" y="33"/>
                  <a:pt x="28" y="33"/>
                  <a:pt x="28" y="33"/>
                </a:cubicBezTo>
                <a:cubicBezTo>
                  <a:pt x="43" y="45"/>
                  <a:pt x="43" y="45"/>
                  <a:pt x="43" y="45"/>
                </a:cubicBezTo>
                <a:cubicBezTo>
                  <a:pt x="28" y="57"/>
                  <a:pt x="28" y="57"/>
                  <a:pt x="28" y="57"/>
                </a:cubicBezTo>
                <a:cubicBezTo>
                  <a:pt x="7" y="75"/>
                  <a:pt x="7" y="75"/>
                  <a:pt x="7" y="75"/>
                </a:cubicBezTo>
                <a:lnTo>
                  <a:pt x="7" y="15"/>
                </a:lnTo>
                <a:close/>
                <a:moveTo>
                  <a:pt x="7" y="84"/>
                </a:moveTo>
                <a:cubicBezTo>
                  <a:pt x="7" y="84"/>
                  <a:pt x="7" y="84"/>
                  <a:pt x="7" y="84"/>
                </a:cubicBezTo>
                <a:cubicBezTo>
                  <a:pt x="7" y="84"/>
                  <a:pt x="7" y="84"/>
                  <a:pt x="7" y="84"/>
                </a:cubicBezTo>
                <a:cubicBezTo>
                  <a:pt x="32" y="62"/>
                  <a:pt x="32" y="62"/>
                  <a:pt x="32" y="62"/>
                </a:cubicBezTo>
                <a:cubicBezTo>
                  <a:pt x="49" y="49"/>
                  <a:pt x="49" y="49"/>
                  <a:pt x="49" y="49"/>
                </a:cubicBezTo>
                <a:cubicBezTo>
                  <a:pt x="52" y="51"/>
                  <a:pt x="55" y="52"/>
                  <a:pt x="58" y="52"/>
                </a:cubicBezTo>
                <a:cubicBezTo>
                  <a:pt x="62" y="52"/>
                  <a:pt x="65" y="51"/>
                  <a:pt x="68" y="49"/>
                </a:cubicBezTo>
                <a:cubicBezTo>
                  <a:pt x="84" y="62"/>
                  <a:pt x="84" y="62"/>
                  <a:pt x="84" y="62"/>
                </a:cubicBezTo>
                <a:cubicBezTo>
                  <a:pt x="109" y="84"/>
                  <a:pt x="109" y="84"/>
                  <a:pt x="109" y="84"/>
                </a:cubicBezTo>
                <a:cubicBezTo>
                  <a:pt x="109" y="84"/>
                  <a:pt x="109" y="84"/>
                  <a:pt x="109" y="84"/>
                </a:cubicBezTo>
                <a:cubicBezTo>
                  <a:pt x="109" y="84"/>
                  <a:pt x="109" y="84"/>
                  <a:pt x="109" y="84"/>
                </a:cubicBezTo>
                <a:cubicBezTo>
                  <a:pt x="58" y="84"/>
                  <a:pt x="58" y="84"/>
                  <a:pt x="58" y="84"/>
                </a:cubicBezTo>
                <a:lnTo>
                  <a:pt x="7" y="84"/>
                </a:lnTo>
                <a:close/>
                <a:moveTo>
                  <a:pt x="109" y="75"/>
                </a:moveTo>
                <a:cubicBezTo>
                  <a:pt x="88" y="57"/>
                  <a:pt x="88" y="57"/>
                  <a:pt x="88" y="57"/>
                </a:cubicBezTo>
                <a:cubicBezTo>
                  <a:pt x="73" y="45"/>
                  <a:pt x="73" y="45"/>
                  <a:pt x="73" y="45"/>
                </a:cubicBezTo>
                <a:cubicBezTo>
                  <a:pt x="88" y="33"/>
                  <a:pt x="88" y="33"/>
                  <a:pt x="88" y="33"/>
                </a:cubicBezTo>
                <a:cubicBezTo>
                  <a:pt x="109" y="15"/>
                  <a:pt x="109" y="15"/>
                  <a:pt x="109" y="15"/>
                </a:cubicBezTo>
                <a:lnTo>
                  <a:pt x="109" y="75"/>
                </a:lnTo>
                <a:close/>
                <a:moveTo>
                  <a:pt x="58" y="6"/>
                </a:moveTo>
                <a:cubicBezTo>
                  <a:pt x="109" y="6"/>
                  <a:pt x="109" y="6"/>
                  <a:pt x="109" y="6"/>
                </a:cubicBezTo>
                <a:cubicBezTo>
                  <a:pt x="109" y="6"/>
                  <a:pt x="109" y="6"/>
                  <a:pt x="109" y="6"/>
                </a:cubicBezTo>
                <a:cubicBezTo>
                  <a:pt x="84" y="28"/>
                  <a:pt x="84" y="28"/>
                  <a:pt x="84" y="28"/>
                </a:cubicBezTo>
                <a:cubicBezTo>
                  <a:pt x="67" y="41"/>
                  <a:pt x="67" y="41"/>
                  <a:pt x="67" y="41"/>
                </a:cubicBezTo>
                <a:cubicBezTo>
                  <a:pt x="65" y="44"/>
                  <a:pt x="62" y="45"/>
                  <a:pt x="58" y="45"/>
                </a:cubicBezTo>
                <a:cubicBezTo>
                  <a:pt x="55" y="45"/>
                  <a:pt x="51" y="44"/>
                  <a:pt x="49" y="41"/>
                </a:cubicBezTo>
                <a:cubicBezTo>
                  <a:pt x="33" y="28"/>
                  <a:pt x="33" y="28"/>
                  <a:pt x="33" y="28"/>
                </a:cubicBezTo>
                <a:cubicBezTo>
                  <a:pt x="7" y="6"/>
                  <a:pt x="7" y="6"/>
                  <a:pt x="7" y="6"/>
                </a:cubicBezTo>
                <a:lnTo>
                  <a:pt x="5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34" name="Group 33"/>
          <p:cNvGrpSpPr/>
          <p:nvPr userDrawn="1"/>
        </p:nvGrpSpPr>
        <p:grpSpPr>
          <a:xfrm>
            <a:off x="6064250" y="1249363"/>
            <a:ext cx="385763" cy="382587"/>
            <a:chOff x="6064250" y="1249363"/>
            <a:chExt cx="385763" cy="382587"/>
          </a:xfrm>
        </p:grpSpPr>
        <p:sp>
          <p:nvSpPr>
            <p:cNvPr id="35" name="Freeform 23"/>
            <p:cNvSpPr>
              <a:spLocks/>
            </p:cNvSpPr>
            <p:nvPr userDrawn="1"/>
          </p:nvSpPr>
          <p:spPr bwMode="auto">
            <a:xfrm>
              <a:off x="6188075" y="1249363"/>
              <a:ext cx="261938" cy="258763"/>
            </a:xfrm>
            <a:custGeom>
              <a:avLst/>
              <a:gdLst>
                <a:gd name="T0" fmla="*/ 5 w 68"/>
                <a:gd name="T1" fmla="*/ 0 h 67"/>
                <a:gd name="T2" fmla="*/ 0 w 68"/>
                <a:gd name="T3" fmla="*/ 5 h 67"/>
                <a:gd name="T4" fmla="*/ 5 w 68"/>
                <a:gd name="T5" fmla="*/ 11 h 67"/>
                <a:gd name="T6" fmla="*/ 56 w 68"/>
                <a:gd name="T7" fmla="*/ 62 h 67"/>
                <a:gd name="T8" fmla="*/ 62 w 68"/>
                <a:gd name="T9" fmla="*/ 67 h 67"/>
                <a:gd name="T10" fmla="*/ 68 w 68"/>
                <a:gd name="T11" fmla="*/ 62 h 67"/>
                <a:gd name="T12" fmla="*/ 5 w 68"/>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68" h="67">
                  <a:moveTo>
                    <a:pt x="5" y="0"/>
                  </a:moveTo>
                  <a:cubicBezTo>
                    <a:pt x="2" y="0"/>
                    <a:pt x="0" y="2"/>
                    <a:pt x="0" y="5"/>
                  </a:cubicBezTo>
                  <a:cubicBezTo>
                    <a:pt x="0" y="8"/>
                    <a:pt x="2" y="11"/>
                    <a:pt x="5" y="11"/>
                  </a:cubicBezTo>
                  <a:cubicBezTo>
                    <a:pt x="33" y="11"/>
                    <a:pt x="56" y="34"/>
                    <a:pt x="56" y="62"/>
                  </a:cubicBezTo>
                  <a:cubicBezTo>
                    <a:pt x="56" y="65"/>
                    <a:pt x="59" y="67"/>
                    <a:pt x="62" y="67"/>
                  </a:cubicBezTo>
                  <a:cubicBezTo>
                    <a:pt x="65" y="67"/>
                    <a:pt x="68" y="65"/>
                    <a:pt x="68" y="62"/>
                  </a:cubicBezTo>
                  <a:cubicBezTo>
                    <a:pt x="68" y="28"/>
                    <a:pt x="40"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6" name="Freeform 24"/>
            <p:cNvSpPr>
              <a:spLocks/>
            </p:cNvSpPr>
            <p:nvPr userDrawn="1"/>
          </p:nvSpPr>
          <p:spPr bwMode="auto">
            <a:xfrm>
              <a:off x="6188075" y="1330325"/>
              <a:ext cx="176213" cy="177800"/>
            </a:xfrm>
            <a:custGeom>
              <a:avLst/>
              <a:gdLst>
                <a:gd name="T0" fmla="*/ 5 w 46"/>
                <a:gd name="T1" fmla="*/ 0 h 46"/>
                <a:gd name="T2" fmla="*/ 0 w 46"/>
                <a:gd name="T3" fmla="*/ 5 h 46"/>
                <a:gd name="T4" fmla="*/ 5 w 46"/>
                <a:gd name="T5" fmla="*/ 10 h 46"/>
                <a:gd name="T6" fmla="*/ 35 w 46"/>
                <a:gd name="T7" fmla="*/ 41 h 46"/>
                <a:gd name="T8" fmla="*/ 40 w 46"/>
                <a:gd name="T9" fmla="*/ 46 h 46"/>
                <a:gd name="T10" fmla="*/ 46 w 46"/>
                <a:gd name="T11" fmla="*/ 41 h 46"/>
                <a:gd name="T12" fmla="*/ 5 w 46"/>
                <a:gd name="T13" fmla="*/ 0 h 46"/>
              </a:gdLst>
              <a:ahLst/>
              <a:cxnLst>
                <a:cxn ang="0">
                  <a:pos x="T0" y="T1"/>
                </a:cxn>
                <a:cxn ang="0">
                  <a:pos x="T2" y="T3"/>
                </a:cxn>
                <a:cxn ang="0">
                  <a:pos x="T4" y="T5"/>
                </a:cxn>
                <a:cxn ang="0">
                  <a:pos x="T6" y="T7"/>
                </a:cxn>
                <a:cxn ang="0">
                  <a:pos x="T8" y="T9"/>
                </a:cxn>
                <a:cxn ang="0">
                  <a:pos x="T10" y="T11"/>
                </a:cxn>
                <a:cxn ang="0">
                  <a:pos x="T12" y="T13"/>
                </a:cxn>
              </a:cxnLst>
              <a:rect l="0" t="0" r="r" b="b"/>
              <a:pathLst>
                <a:path w="46" h="46">
                  <a:moveTo>
                    <a:pt x="5" y="0"/>
                  </a:moveTo>
                  <a:cubicBezTo>
                    <a:pt x="2" y="0"/>
                    <a:pt x="0" y="2"/>
                    <a:pt x="0" y="5"/>
                  </a:cubicBezTo>
                  <a:cubicBezTo>
                    <a:pt x="0" y="8"/>
                    <a:pt x="2" y="10"/>
                    <a:pt x="5" y="10"/>
                  </a:cubicBezTo>
                  <a:cubicBezTo>
                    <a:pt x="21" y="10"/>
                    <a:pt x="35" y="24"/>
                    <a:pt x="35" y="41"/>
                  </a:cubicBezTo>
                  <a:cubicBezTo>
                    <a:pt x="35" y="44"/>
                    <a:pt x="37" y="46"/>
                    <a:pt x="40" y="46"/>
                  </a:cubicBezTo>
                  <a:cubicBezTo>
                    <a:pt x="43" y="46"/>
                    <a:pt x="46" y="44"/>
                    <a:pt x="46" y="41"/>
                  </a:cubicBezTo>
                  <a:cubicBezTo>
                    <a:pt x="46" y="18"/>
                    <a:pt x="28"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7" name="Freeform 25"/>
            <p:cNvSpPr>
              <a:spLocks/>
            </p:cNvSpPr>
            <p:nvPr userDrawn="1"/>
          </p:nvSpPr>
          <p:spPr bwMode="auto">
            <a:xfrm>
              <a:off x="6064250" y="1381125"/>
              <a:ext cx="250825" cy="250825"/>
            </a:xfrm>
            <a:custGeom>
              <a:avLst/>
              <a:gdLst>
                <a:gd name="T0" fmla="*/ 24 w 65"/>
                <a:gd name="T1" fmla="*/ 1 h 65"/>
                <a:gd name="T2" fmla="*/ 20 w 65"/>
                <a:gd name="T3" fmla="*/ 0 h 65"/>
                <a:gd name="T4" fmla="*/ 18 w 65"/>
                <a:gd name="T5" fmla="*/ 1 h 65"/>
                <a:gd name="T6" fmla="*/ 17 w 65"/>
                <a:gd name="T7" fmla="*/ 3 h 65"/>
                <a:gd name="T8" fmla="*/ 13 w 65"/>
                <a:gd name="T9" fmla="*/ 29 h 65"/>
                <a:gd name="T10" fmla="*/ 1 w 65"/>
                <a:gd name="T11" fmla="*/ 42 h 65"/>
                <a:gd name="T12" fmla="*/ 1 w 65"/>
                <a:gd name="T13" fmla="*/ 46 h 65"/>
                <a:gd name="T14" fmla="*/ 20 w 65"/>
                <a:gd name="T15" fmla="*/ 64 h 65"/>
                <a:gd name="T16" fmla="*/ 23 w 65"/>
                <a:gd name="T17" fmla="*/ 64 h 65"/>
                <a:gd name="T18" fmla="*/ 36 w 65"/>
                <a:gd name="T19" fmla="*/ 52 h 65"/>
                <a:gd name="T20" fmla="*/ 62 w 65"/>
                <a:gd name="T21" fmla="*/ 48 h 65"/>
                <a:gd name="T22" fmla="*/ 65 w 65"/>
                <a:gd name="T23" fmla="*/ 45 h 65"/>
                <a:gd name="T24" fmla="*/ 64 w 65"/>
                <a:gd name="T25" fmla="*/ 41 h 65"/>
                <a:gd name="T26" fmla="*/ 24 w 65"/>
                <a:gd name="T27" fmla="*/ 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 h="65">
                  <a:moveTo>
                    <a:pt x="24" y="1"/>
                  </a:moveTo>
                  <a:cubicBezTo>
                    <a:pt x="23" y="0"/>
                    <a:pt x="22" y="0"/>
                    <a:pt x="20" y="0"/>
                  </a:cubicBezTo>
                  <a:cubicBezTo>
                    <a:pt x="20" y="0"/>
                    <a:pt x="19" y="0"/>
                    <a:pt x="18" y="1"/>
                  </a:cubicBezTo>
                  <a:cubicBezTo>
                    <a:pt x="18" y="2"/>
                    <a:pt x="17" y="2"/>
                    <a:pt x="17" y="3"/>
                  </a:cubicBezTo>
                  <a:cubicBezTo>
                    <a:pt x="13" y="29"/>
                    <a:pt x="13" y="29"/>
                    <a:pt x="13" y="29"/>
                  </a:cubicBezTo>
                  <a:cubicBezTo>
                    <a:pt x="1" y="42"/>
                    <a:pt x="1" y="42"/>
                    <a:pt x="1" y="42"/>
                  </a:cubicBezTo>
                  <a:cubicBezTo>
                    <a:pt x="0" y="43"/>
                    <a:pt x="0" y="45"/>
                    <a:pt x="1" y="46"/>
                  </a:cubicBezTo>
                  <a:cubicBezTo>
                    <a:pt x="20" y="64"/>
                    <a:pt x="20" y="64"/>
                    <a:pt x="20" y="64"/>
                  </a:cubicBezTo>
                  <a:cubicBezTo>
                    <a:pt x="21" y="65"/>
                    <a:pt x="22" y="65"/>
                    <a:pt x="23" y="64"/>
                  </a:cubicBezTo>
                  <a:cubicBezTo>
                    <a:pt x="36" y="52"/>
                    <a:pt x="36" y="52"/>
                    <a:pt x="36" y="52"/>
                  </a:cubicBezTo>
                  <a:cubicBezTo>
                    <a:pt x="62" y="48"/>
                    <a:pt x="62" y="48"/>
                    <a:pt x="62" y="48"/>
                  </a:cubicBezTo>
                  <a:cubicBezTo>
                    <a:pt x="64" y="48"/>
                    <a:pt x="65" y="46"/>
                    <a:pt x="65" y="45"/>
                  </a:cubicBezTo>
                  <a:cubicBezTo>
                    <a:pt x="65" y="43"/>
                    <a:pt x="65" y="42"/>
                    <a:pt x="64" y="41"/>
                  </a:cubicBezTo>
                  <a:lnTo>
                    <a:pt x="24"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38" name="Freeform 26"/>
          <p:cNvSpPr>
            <a:spLocks/>
          </p:cNvSpPr>
          <p:nvPr userDrawn="1"/>
        </p:nvSpPr>
        <p:spPr bwMode="auto">
          <a:xfrm>
            <a:off x="4283075" y="1782763"/>
            <a:ext cx="355600" cy="409575"/>
          </a:xfrm>
          <a:custGeom>
            <a:avLst/>
            <a:gdLst>
              <a:gd name="T0" fmla="*/ 90 w 92"/>
              <a:gd name="T1" fmla="*/ 49 h 106"/>
              <a:gd name="T2" fmla="*/ 6 w 92"/>
              <a:gd name="T3" fmla="*/ 1 h 106"/>
              <a:gd name="T4" fmla="*/ 2 w 92"/>
              <a:gd name="T5" fmla="*/ 1 h 106"/>
              <a:gd name="T6" fmla="*/ 0 w 92"/>
              <a:gd name="T7" fmla="*/ 4 h 106"/>
              <a:gd name="T8" fmla="*/ 0 w 92"/>
              <a:gd name="T9" fmla="*/ 102 h 106"/>
              <a:gd name="T10" fmla="*/ 2 w 92"/>
              <a:gd name="T11" fmla="*/ 105 h 106"/>
              <a:gd name="T12" fmla="*/ 4 w 92"/>
              <a:gd name="T13" fmla="*/ 106 h 106"/>
              <a:gd name="T14" fmla="*/ 6 w 92"/>
              <a:gd name="T15" fmla="*/ 105 h 106"/>
              <a:gd name="T16" fmla="*/ 90 w 92"/>
              <a:gd name="T17" fmla="*/ 56 h 106"/>
              <a:gd name="T18" fmla="*/ 92 w 92"/>
              <a:gd name="T19" fmla="*/ 53 h 106"/>
              <a:gd name="T20" fmla="*/ 90 w 92"/>
              <a:gd name="T21" fmla="*/ 49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106">
                <a:moveTo>
                  <a:pt x="90" y="49"/>
                </a:moveTo>
                <a:cubicBezTo>
                  <a:pt x="6" y="1"/>
                  <a:pt x="6" y="1"/>
                  <a:pt x="6" y="1"/>
                </a:cubicBezTo>
                <a:cubicBezTo>
                  <a:pt x="4" y="0"/>
                  <a:pt x="3" y="0"/>
                  <a:pt x="2" y="1"/>
                </a:cubicBezTo>
                <a:cubicBezTo>
                  <a:pt x="0" y="1"/>
                  <a:pt x="0" y="3"/>
                  <a:pt x="0" y="4"/>
                </a:cubicBezTo>
                <a:cubicBezTo>
                  <a:pt x="0" y="102"/>
                  <a:pt x="0" y="102"/>
                  <a:pt x="0" y="102"/>
                </a:cubicBezTo>
                <a:cubicBezTo>
                  <a:pt x="0" y="103"/>
                  <a:pt x="0" y="105"/>
                  <a:pt x="2" y="105"/>
                </a:cubicBezTo>
                <a:cubicBezTo>
                  <a:pt x="2" y="106"/>
                  <a:pt x="3" y="106"/>
                  <a:pt x="4" y="106"/>
                </a:cubicBezTo>
                <a:cubicBezTo>
                  <a:pt x="4" y="106"/>
                  <a:pt x="5" y="106"/>
                  <a:pt x="6" y="105"/>
                </a:cubicBezTo>
                <a:cubicBezTo>
                  <a:pt x="90" y="56"/>
                  <a:pt x="90" y="56"/>
                  <a:pt x="90" y="56"/>
                </a:cubicBezTo>
                <a:cubicBezTo>
                  <a:pt x="92" y="56"/>
                  <a:pt x="92" y="54"/>
                  <a:pt x="92" y="53"/>
                </a:cubicBezTo>
                <a:cubicBezTo>
                  <a:pt x="92" y="51"/>
                  <a:pt x="92" y="50"/>
                  <a:pt x="90"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39" name="Group 38"/>
          <p:cNvGrpSpPr/>
          <p:nvPr userDrawn="1"/>
        </p:nvGrpSpPr>
        <p:grpSpPr>
          <a:xfrm>
            <a:off x="6113463" y="3044825"/>
            <a:ext cx="460375" cy="158750"/>
            <a:chOff x="6113463" y="3044825"/>
            <a:chExt cx="460375" cy="158750"/>
          </a:xfrm>
        </p:grpSpPr>
        <p:sp>
          <p:nvSpPr>
            <p:cNvPr id="40" name="Freeform 27"/>
            <p:cNvSpPr>
              <a:spLocks/>
            </p:cNvSpPr>
            <p:nvPr userDrawn="1"/>
          </p:nvSpPr>
          <p:spPr bwMode="auto">
            <a:xfrm>
              <a:off x="6242050" y="3103563"/>
              <a:ext cx="204788" cy="42863"/>
            </a:xfrm>
            <a:custGeom>
              <a:avLst/>
              <a:gdLst>
                <a:gd name="T0" fmla="*/ 6 w 53"/>
                <a:gd name="T1" fmla="*/ 11 h 11"/>
                <a:gd name="T2" fmla="*/ 47 w 53"/>
                <a:gd name="T3" fmla="*/ 11 h 11"/>
                <a:gd name="T4" fmla="*/ 53 w 53"/>
                <a:gd name="T5" fmla="*/ 6 h 11"/>
                <a:gd name="T6" fmla="*/ 47 w 53"/>
                <a:gd name="T7" fmla="*/ 0 h 11"/>
                <a:gd name="T8" fmla="*/ 6 w 53"/>
                <a:gd name="T9" fmla="*/ 0 h 11"/>
                <a:gd name="T10" fmla="*/ 0 w 53"/>
                <a:gd name="T11" fmla="*/ 6 h 11"/>
                <a:gd name="T12" fmla="*/ 6 w 53"/>
                <a:gd name="T13" fmla="*/ 11 h 11"/>
              </a:gdLst>
              <a:ahLst/>
              <a:cxnLst>
                <a:cxn ang="0">
                  <a:pos x="T0" y="T1"/>
                </a:cxn>
                <a:cxn ang="0">
                  <a:pos x="T2" y="T3"/>
                </a:cxn>
                <a:cxn ang="0">
                  <a:pos x="T4" y="T5"/>
                </a:cxn>
                <a:cxn ang="0">
                  <a:pos x="T6" y="T7"/>
                </a:cxn>
                <a:cxn ang="0">
                  <a:pos x="T8" y="T9"/>
                </a:cxn>
                <a:cxn ang="0">
                  <a:pos x="T10" y="T11"/>
                </a:cxn>
                <a:cxn ang="0">
                  <a:pos x="T12" y="T13"/>
                </a:cxn>
              </a:cxnLst>
              <a:rect l="0" t="0" r="r" b="b"/>
              <a:pathLst>
                <a:path w="53" h="11">
                  <a:moveTo>
                    <a:pt x="6" y="11"/>
                  </a:moveTo>
                  <a:cubicBezTo>
                    <a:pt x="47" y="11"/>
                    <a:pt x="47" y="11"/>
                    <a:pt x="47" y="11"/>
                  </a:cubicBezTo>
                  <a:cubicBezTo>
                    <a:pt x="50" y="11"/>
                    <a:pt x="53" y="8"/>
                    <a:pt x="53" y="6"/>
                  </a:cubicBezTo>
                  <a:cubicBezTo>
                    <a:pt x="53" y="3"/>
                    <a:pt x="50" y="0"/>
                    <a:pt x="47" y="0"/>
                  </a:cubicBezTo>
                  <a:cubicBezTo>
                    <a:pt x="6" y="0"/>
                    <a:pt x="6" y="0"/>
                    <a:pt x="6" y="0"/>
                  </a:cubicBezTo>
                  <a:cubicBezTo>
                    <a:pt x="3" y="0"/>
                    <a:pt x="0" y="3"/>
                    <a:pt x="0" y="6"/>
                  </a:cubicBezTo>
                  <a:cubicBezTo>
                    <a:pt x="0" y="8"/>
                    <a:pt x="3" y="11"/>
                    <a:pt x="6"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1" name="Freeform 28"/>
            <p:cNvSpPr>
              <a:spLocks/>
            </p:cNvSpPr>
            <p:nvPr userDrawn="1"/>
          </p:nvSpPr>
          <p:spPr bwMode="auto">
            <a:xfrm>
              <a:off x="6113463" y="3044825"/>
              <a:ext cx="209550" cy="158750"/>
            </a:xfrm>
            <a:custGeom>
              <a:avLst/>
              <a:gdLst>
                <a:gd name="T0" fmla="*/ 54 w 54"/>
                <a:gd name="T1" fmla="*/ 29 h 41"/>
                <a:gd name="T2" fmla="*/ 44 w 54"/>
                <a:gd name="T3" fmla="*/ 29 h 41"/>
                <a:gd name="T4" fmla="*/ 40 w 54"/>
                <a:gd name="T5" fmla="*/ 31 h 41"/>
                <a:gd name="T6" fmla="*/ 13 w 54"/>
                <a:gd name="T7" fmla="*/ 31 h 41"/>
                <a:gd name="T8" fmla="*/ 9 w 54"/>
                <a:gd name="T9" fmla="*/ 27 h 41"/>
                <a:gd name="T10" fmla="*/ 9 w 54"/>
                <a:gd name="T11" fmla="*/ 14 h 41"/>
                <a:gd name="T12" fmla="*/ 13 w 54"/>
                <a:gd name="T13" fmla="*/ 10 h 41"/>
                <a:gd name="T14" fmla="*/ 40 w 54"/>
                <a:gd name="T15" fmla="*/ 10 h 41"/>
                <a:gd name="T16" fmla="*/ 44 w 54"/>
                <a:gd name="T17" fmla="*/ 12 h 41"/>
                <a:gd name="T18" fmla="*/ 54 w 54"/>
                <a:gd name="T19" fmla="*/ 12 h 41"/>
                <a:gd name="T20" fmla="*/ 40 w 54"/>
                <a:gd name="T21" fmla="*/ 0 h 41"/>
                <a:gd name="T22" fmla="*/ 13 w 54"/>
                <a:gd name="T23" fmla="*/ 0 h 41"/>
                <a:gd name="T24" fmla="*/ 0 w 54"/>
                <a:gd name="T25" fmla="*/ 14 h 41"/>
                <a:gd name="T26" fmla="*/ 0 w 54"/>
                <a:gd name="T27" fmla="*/ 27 h 41"/>
                <a:gd name="T28" fmla="*/ 13 w 54"/>
                <a:gd name="T29" fmla="*/ 41 h 41"/>
                <a:gd name="T30" fmla="*/ 40 w 54"/>
                <a:gd name="T31" fmla="*/ 41 h 41"/>
                <a:gd name="T32" fmla="*/ 54 w 54"/>
                <a:gd name="T33" fmla="*/ 2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9"/>
                  </a:moveTo>
                  <a:cubicBezTo>
                    <a:pt x="44" y="29"/>
                    <a:pt x="44" y="29"/>
                    <a:pt x="44" y="29"/>
                  </a:cubicBezTo>
                  <a:cubicBezTo>
                    <a:pt x="43" y="30"/>
                    <a:pt x="42" y="31"/>
                    <a:pt x="40" y="31"/>
                  </a:cubicBezTo>
                  <a:cubicBezTo>
                    <a:pt x="13" y="31"/>
                    <a:pt x="13" y="31"/>
                    <a:pt x="13" y="31"/>
                  </a:cubicBezTo>
                  <a:cubicBezTo>
                    <a:pt x="11" y="31"/>
                    <a:pt x="9" y="29"/>
                    <a:pt x="9" y="27"/>
                  </a:cubicBezTo>
                  <a:cubicBezTo>
                    <a:pt x="9" y="14"/>
                    <a:pt x="9" y="14"/>
                    <a:pt x="9" y="14"/>
                  </a:cubicBezTo>
                  <a:cubicBezTo>
                    <a:pt x="9" y="12"/>
                    <a:pt x="11" y="10"/>
                    <a:pt x="13" y="10"/>
                  </a:cubicBezTo>
                  <a:cubicBezTo>
                    <a:pt x="40" y="10"/>
                    <a:pt x="40" y="10"/>
                    <a:pt x="40" y="10"/>
                  </a:cubicBezTo>
                  <a:cubicBezTo>
                    <a:pt x="42" y="10"/>
                    <a:pt x="43" y="11"/>
                    <a:pt x="44" y="12"/>
                  </a:cubicBezTo>
                  <a:cubicBezTo>
                    <a:pt x="54" y="12"/>
                    <a:pt x="54" y="12"/>
                    <a:pt x="54" y="12"/>
                  </a:cubicBezTo>
                  <a:cubicBezTo>
                    <a:pt x="53" y="6"/>
                    <a:pt x="47" y="0"/>
                    <a:pt x="40" y="0"/>
                  </a:cubicBezTo>
                  <a:cubicBezTo>
                    <a:pt x="13" y="0"/>
                    <a:pt x="13" y="0"/>
                    <a:pt x="13" y="0"/>
                  </a:cubicBezTo>
                  <a:cubicBezTo>
                    <a:pt x="6" y="0"/>
                    <a:pt x="0" y="7"/>
                    <a:pt x="0" y="14"/>
                  </a:cubicBezTo>
                  <a:cubicBezTo>
                    <a:pt x="0" y="27"/>
                    <a:pt x="0" y="27"/>
                    <a:pt x="0" y="27"/>
                  </a:cubicBezTo>
                  <a:cubicBezTo>
                    <a:pt x="0" y="34"/>
                    <a:pt x="6" y="41"/>
                    <a:pt x="13" y="41"/>
                  </a:cubicBezTo>
                  <a:cubicBezTo>
                    <a:pt x="40" y="41"/>
                    <a:pt x="40" y="41"/>
                    <a:pt x="40" y="41"/>
                  </a:cubicBezTo>
                  <a:cubicBezTo>
                    <a:pt x="47" y="41"/>
                    <a:pt x="53" y="35"/>
                    <a:pt x="54"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2" name="Freeform 29"/>
            <p:cNvSpPr>
              <a:spLocks/>
            </p:cNvSpPr>
            <p:nvPr userDrawn="1"/>
          </p:nvSpPr>
          <p:spPr bwMode="auto">
            <a:xfrm>
              <a:off x="6364288" y="3044825"/>
              <a:ext cx="209550" cy="158750"/>
            </a:xfrm>
            <a:custGeom>
              <a:avLst/>
              <a:gdLst>
                <a:gd name="T0" fmla="*/ 54 w 54"/>
                <a:gd name="T1" fmla="*/ 27 h 41"/>
                <a:gd name="T2" fmla="*/ 54 w 54"/>
                <a:gd name="T3" fmla="*/ 14 h 41"/>
                <a:gd name="T4" fmla="*/ 41 w 54"/>
                <a:gd name="T5" fmla="*/ 0 h 41"/>
                <a:gd name="T6" fmla="*/ 14 w 54"/>
                <a:gd name="T7" fmla="*/ 0 h 41"/>
                <a:gd name="T8" fmla="*/ 0 w 54"/>
                <a:gd name="T9" fmla="*/ 12 h 41"/>
                <a:gd name="T10" fmla="*/ 10 w 54"/>
                <a:gd name="T11" fmla="*/ 12 h 41"/>
                <a:gd name="T12" fmla="*/ 14 w 54"/>
                <a:gd name="T13" fmla="*/ 10 h 41"/>
                <a:gd name="T14" fmla="*/ 41 w 54"/>
                <a:gd name="T15" fmla="*/ 10 h 41"/>
                <a:gd name="T16" fmla="*/ 45 w 54"/>
                <a:gd name="T17" fmla="*/ 14 h 41"/>
                <a:gd name="T18" fmla="*/ 45 w 54"/>
                <a:gd name="T19" fmla="*/ 27 h 41"/>
                <a:gd name="T20" fmla="*/ 41 w 54"/>
                <a:gd name="T21" fmla="*/ 31 h 41"/>
                <a:gd name="T22" fmla="*/ 14 w 54"/>
                <a:gd name="T23" fmla="*/ 31 h 41"/>
                <a:gd name="T24" fmla="*/ 10 w 54"/>
                <a:gd name="T25" fmla="*/ 29 h 41"/>
                <a:gd name="T26" fmla="*/ 0 w 54"/>
                <a:gd name="T27" fmla="*/ 29 h 41"/>
                <a:gd name="T28" fmla="*/ 14 w 54"/>
                <a:gd name="T29" fmla="*/ 41 h 41"/>
                <a:gd name="T30" fmla="*/ 41 w 54"/>
                <a:gd name="T31" fmla="*/ 41 h 41"/>
                <a:gd name="T32" fmla="*/ 54 w 54"/>
                <a:gd name="T33" fmla="*/ 27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7"/>
                  </a:moveTo>
                  <a:cubicBezTo>
                    <a:pt x="54" y="14"/>
                    <a:pt x="54" y="14"/>
                    <a:pt x="54" y="14"/>
                  </a:cubicBezTo>
                  <a:cubicBezTo>
                    <a:pt x="54" y="7"/>
                    <a:pt x="48" y="0"/>
                    <a:pt x="41" y="0"/>
                  </a:cubicBezTo>
                  <a:cubicBezTo>
                    <a:pt x="14" y="0"/>
                    <a:pt x="14" y="0"/>
                    <a:pt x="14" y="0"/>
                  </a:cubicBezTo>
                  <a:cubicBezTo>
                    <a:pt x="7" y="0"/>
                    <a:pt x="1" y="6"/>
                    <a:pt x="0" y="12"/>
                  </a:cubicBezTo>
                  <a:cubicBezTo>
                    <a:pt x="10" y="12"/>
                    <a:pt x="10" y="12"/>
                    <a:pt x="10" y="12"/>
                  </a:cubicBezTo>
                  <a:cubicBezTo>
                    <a:pt x="11" y="11"/>
                    <a:pt x="12" y="10"/>
                    <a:pt x="14" y="10"/>
                  </a:cubicBezTo>
                  <a:cubicBezTo>
                    <a:pt x="41" y="10"/>
                    <a:pt x="41" y="10"/>
                    <a:pt x="41" y="10"/>
                  </a:cubicBezTo>
                  <a:cubicBezTo>
                    <a:pt x="43" y="10"/>
                    <a:pt x="45" y="12"/>
                    <a:pt x="45" y="14"/>
                  </a:cubicBezTo>
                  <a:cubicBezTo>
                    <a:pt x="45" y="27"/>
                    <a:pt x="45" y="27"/>
                    <a:pt x="45" y="27"/>
                  </a:cubicBezTo>
                  <a:cubicBezTo>
                    <a:pt x="45" y="29"/>
                    <a:pt x="43" y="31"/>
                    <a:pt x="41" y="31"/>
                  </a:cubicBezTo>
                  <a:cubicBezTo>
                    <a:pt x="14" y="31"/>
                    <a:pt x="14" y="31"/>
                    <a:pt x="14" y="31"/>
                  </a:cubicBezTo>
                  <a:cubicBezTo>
                    <a:pt x="12" y="31"/>
                    <a:pt x="11" y="30"/>
                    <a:pt x="10" y="29"/>
                  </a:cubicBezTo>
                  <a:cubicBezTo>
                    <a:pt x="0" y="29"/>
                    <a:pt x="0" y="29"/>
                    <a:pt x="0" y="29"/>
                  </a:cubicBezTo>
                  <a:cubicBezTo>
                    <a:pt x="1" y="35"/>
                    <a:pt x="7" y="41"/>
                    <a:pt x="14" y="41"/>
                  </a:cubicBezTo>
                  <a:cubicBezTo>
                    <a:pt x="41" y="41"/>
                    <a:pt x="41" y="41"/>
                    <a:pt x="41" y="41"/>
                  </a:cubicBezTo>
                  <a:cubicBezTo>
                    <a:pt x="48" y="41"/>
                    <a:pt x="54" y="34"/>
                    <a:pt x="54"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43" name="Group 42"/>
          <p:cNvGrpSpPr/>
          <p:nvPr userDrawn="1"/>
        </p:nvGrpSpPr>
        <p:grpSpPr>
          <a:xfrm>
            <a:off x="4819650" y="1831975"/>
            <a:ext cx="436563" cy="441325"/>
            <a:chOff x="4819650" y="1831975"/>
            <a:chExt cx="436563" cy="441325"/>
          </a:xfrm>
        </p:grpSpPr>
        <p:sp>
          <p:nvSpPr>
            <p:cNvPr id="44" name="Freeform 30"/>
            <p:cNvSpPr>
              <a:spLocks noEditPoints="1"/>
            </p:cNvSpPr>
            <p:nvPr userDrawn="1"/>
          </p:nvSpPr>
          <p:spPr bwMode="auto">
            <a:xfrm>
              <a:off x="4819650" y="1831975"/>
              <a:ext cx="436563" cy="441325"/>
            </a:xfrm>
            <a:custGeom>
              <a:avLst/>
              <a:gdLst>
                <a:gd name="T0" fmla="*/ 57 w 113"/>
                <a:gd name="T1" fmla="*/ 114 h 114"/>
                <a:gd name="T2" fmla="*/ 16 w 113"/>
                <a:gd name="T3" fmla="*/ 97 h 114"/>
                <a:gd name="T4" fmla="*/ 0 w 113"/>
                <a:gd name="T5" fmla="*/ 57 h 114"/>
                <a:gd name="T6" fmla="*/ 16 w 113"/>
                <a:gd name="T7" fmla="*/ 17 h 114"/>
                <a:gd name="T8" fmla="*/ 57 w 113"/>
                <a:gd name="T9" fmla="*/ 0 h 114"/>
                <a:gd name="T10" fmla="*/ 97 w 113"/>
                <a:gd name="T11" fmla="*/ 17 h 114"/>
                <a:gd name="T12" fmla="*/ 113 w 113"/>
                <a:gd name="T13" fmla="*/ 57 h 114"/>
                <a:gd name="T14" fmla="*/ 97 w 113"/>
                <a:gd name="T15" fmla="*/ 97 h 114"/>
                <a:gd name="T16" fmla="*/ 57 w 113"/>
                <a:gd name="T17" fmla="*/ 114 h 114"/>
                <a:gd name="T18" fmla="*/ 57 w 113"/>
                <a:gd name="T19" fmla="*/ 4 h 114"/>
                <a:gd name="T20" fmla="*/ 20 w 113"/>
                <a:gd name="T21" fmla="*/ 20 h 114"/>
                <a:gd name="T22" fmla="*/ 4 w 113"/>
                <a:gd name="T23" fmla="*/ 57 h 114"/>
                <a:gd name="T24" fmla="*/ 20 w 113"/>
                <a:gd name="T25" fmla="*/ 94 h 114"/>
                <a:gd name="T26" fmla="*/ 57 w 113"/>
                <a:gd name="T27" fmla="*/ 109 h 114"/>
                <a:gd name="T28" fmla="*/ 94 w 113"/>
                <a:gd name="T29" fmla="*/ 94 h 114"/>
                <a:gd name="T30" fmla="*/ 109 w 113"/>
                <a:gd name="T31" fmla="*/ 57 h 114"/>
                <a:gd name="T32" fmla="*/ 94 w 113"/>
                <a:gd name="T33" fmla="*/ 20 h 114"/>
                <a:gd name="T34" fmla="*/ 57 w 113"/>
                <a:gd name="T35" fmla="*/ 4 h 114"/>
                <a:gd name="T36" fmla="*/ 57 w 113"/>
                <a:gd name="T37" fmla="*/ 107 h 114"/>
                <a:gd name="T38" fmla="*/ 6 w 113"/>
                <a:gd name="T39" fmla="*/ 57 h 114"/>
                <a:gd name="T40" fmla="*/ 57 w 113"/>
                <a:gd name="T41" fmla="*/ 6 h 114"/>
                <a:gd name="T42" fmla="*/ 107 w 113"/>
                <a:gd name="T43" fmla="*/ 57 h 114"/>
                <a:gd name="T44" fmla="*/ 57 w 113"/>
                <a:gd name="T45" fmla="*/ 107 h 114"/>
                <a:gd name="T46" fmla="*/ 57 w 113"/>
                <a:gd name="T47" fmla="*/ 11 h 114"/>
                <a:gd name="T48" fmla="*/ 10 w 113"/>
                <a:gd name="T49" fmla="*/ 57 h 114"/>
                <a:gd name="T50" fmla="*/ 57 w 113"/>
                <a:gd name="T51" fmla="*/ 103 h 114"/>
                <a:gd name="T52" fmla="*/ 103 w 113"/>
                <a:gd name="T53" fmla="*/ 57 h 114"/>
                <a:gd name="T54" fmla="*/ 57 w 113"/>
                <a:gd name="T55" fmla="*/ 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3" h="114">
                  <a:moveTo>
                    <a:pt x="57" y="114"/>
                  </a:moveTo>
                  <a:cubicBezTo>
                    <a:pt x="41" y="114"/>
                    <a:pt x="27" y="108"/>
                    <a:pt x="16" y="97"/>
                  </a:cubicBezTo>
                  <a:cubicBezTo>
                    <a:pt x="6" y="86"/>
                    <a:pt x="0" y="72"/>
                    <a:pt x="0" y="57"/>
                  </a:cubicBezTo>
                  <a:cubicBezTo>
                    <a:pt x="0" y="42"/>
                    <a:pt x="6" y="27"/>
                    <a:pt x="16" y="17"/>
                  </a:cubicBezTo>
                  <a:cubicBezTo>
                    <a:pt x="27" y="6"/>
                    <a:pt x="41" y="0"/>
                    <a:pt x="57" y="0"/>
                  </a:cubicBezTo>
                  <a:cubicBezTo>
                    <a:pt x="72" y="0"/>
                    <a:pt x="86" y="6"/>
                    <a:pt x="97" y="17"/>
                  </a:cubicBezTo>
                  <a:cubicBezTo>
                    <a:pt x="108" y="27"/>
                    <a:pt x="113" y="42"/>
                    <a:pt x="113" y="57"/>
                  </a:cubicBezTo>
                  <a:cubicBezTo>
                    <a:pt x="113" y="72"/>
                    <a:pt x="108" y="86"/>
                    <a:pt x="97" y="97"/>
                  </a:cubicBezTo>
                  <a:cubicBezTo>
                    <a:pt x="86" y="108"/>
                    <a:pt x="72" y="114"/>
                    <a:pt x="57" y="114"/>
                  </a:cubicBezTo>
                  <a:close/>
                  <a:moveTo>
                    <a:pt x="57" y="4"/>
                  </a:moveTo>
                  <a:cubicBezTo>
                    <a:pt x="43" y="4"/>
                    <a:pt x="30" y="10"/>
                    <a:pt x="20" y="20"/>
                  </a:cubicBezTo>
                  <a:cubicBezTo>
                    <a:pt x="10" y="30"/>
                    <a:pt x="4" y="43"/>
                    <a:pt x="4" y="57"/>
                  </a:cubicBezTo>
                  <a:cubicBezTo>
                    <a:pt x="4" y="71"/>
                    <a:pt x="10" y="84"/>
                    <a:pt x="20" y="94"/>
                  </a:cubicBezTo>
                  <a:cubicBezTo>
                    <a:pt x="30" y="104"/>
                    <a:pt x="43" y="109"/>
                    <a:pt x="57" y="109"/>
                  </a:cubicBezTo>
                  <a:cubicBezTo>
                    <a:pt x="71" y="109"/>
                    <a:pt x="84" y="104"/>
                    <a:pt x="94" y="94"/>
                  </a:cubicBezTo>
                  <a:cubicBezTo>
                    <a:pt x="104" y="84"/>
                    <a:pt x="109" y="71"/>
                    <a:pt x="109" y="57"/>
                  </a:cubicBezTo>
                  <a:cubicBezTo>
                    <a:pt x="109" y="43"/>
                    <a:pt x="104" y="30"/>
                    <a:pt x="94" y="20"/>
                  </a:cubicBezTo>
                  <a:cubicBezTo>
                    <a:pt x="84" y="10"/>
                    <a:pt x="71" y="4"/>
                    <a:pt x="57" y="4"/>
                  </a:cubicBezTo>
                  <a:close/>
                  <a:moveTo>
                    <a:pt x="57" y="107"/>
                  </a:moveTo>
                  <a:cubicBezTo>
                    <a:pt x="29" y="107"/>
                    <a:pt x="6" y="85"/>
                    <a:pt x="6" y="57"/>
                  </a:cubicBezTo>
                  <a:cubicBezTo>
                    <a:pt x="6" y="29"/>
                    <a:pt x="29" y="6"/>
                    <a:pt x="57" y="6"/>
                  </a:cubicBezTo>
                  <a:cubicBezTo>
                    <a:pt x="85" y="6"/>
                    <a:pt x="107" y="29"/>
                    <a:pt x="107" y="57"/>
                  </a:cubicBezTo>
                  <a:cubicBezTo>
                    <a:pt x="107" y="85"/>
                    <a:pt x="85" y="107"/>
                    <a:pt x="57" y="107"/>
                  </a:cubicBezTo>
                  <a:close/>
                  <a:moveTo>
                    <a:pt x="57" y="11"/>
                  </a:moveTo>
                  <a:cubicBezTo>
                    <a:pt x="31" y="11"/>
                    <a:pt x="10" y="31"/>
                    <a:pt x="10" y="57"/>
                  </a:cubicBezTo>
                  <a:cubicBezTo>
                    <a:pt x="10" y="82"/>
                    <a:pt x="31" y="103"/>
                    <a:pt x="57" y="103"/>
                  </a:cubicBezTo>
                  <a:cubicBezTo>
                    <a:pt x="82" y="103"/>
                    <a:pt x="103" y="82"/>
                    <a:pt x="103" y="57"/>
                  </a:cubicBezTo>
                  <a:cubicBezTo>
                    <a:pt x="103" y="31"/>
                    <a:pt x="82" y="11"/>
                    <a:pt x="57"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5" name="Freeform 31"/>
            <p:cNvSpPr>
              <a:spLocks/>
            </p:cNvSpPr>
            <p:nvPr userDrawn="1"/>
          </p:nvSpPr>
          <p:spPr bwMode="auto">
            <a:xfrm>
              <a:off x="5013325" y="1898650"/>
              <a:ext cx="50800" cy="53975"/>
            </a:xfrm>
            <a:custGeom>
              <a:avLst/>
              <a:gdLst>
                <a:gd name="T0" fmla="*/ 0 w 13"/>
                <a:gd name="T1" fmla="*/ 2 h 14"/>
                <a:gd name="T2" fmla="*/ 3 w 13"/>
                <a:gd name="T3" fmla="*/ 0 h 14"/>
                <a:gd name="T4" fmla="*/ 4 w 13"/>
                <a:gd name="T5" fmla="*/ 1 h 14"/>
                <a:gd name="T6" fmla="*/ 10 w 13"/>
                <a:gd name="T7" fmla="*/ 10 h 14"/>
                <a:gd name="T8" fmla="*/ 10 w 13"/>
                <a:gd name="T9" fmla="*/ 10 h 14"/>
                <a:gd name="T10" fmla="*/ 10 w 13"/>
                <a:gd name="T11" fmla="*/ 1 h 14"/>
                <a:gd name="T12" fmla="*/ 11 w 13"/>
                <a:gd name="T13" fmla="*/ 0 h 14"/>
                <a:gd name="T14" fmla="*/ 13 w 13"/>
                <a:gd name="T15" fmla="*/ 1 h 14"/>
                <a:gd name="T16" fmla="*/ 13 w 13"/>
                <a:gd name="T17" fmla="*/ 12 h 14"/>
                <a:gd name="T18" fmla="*/ 11 w 13"/>
                <a:gd name="T19" fmla="*/ 14 h 14"/>
                <a:gd name="T20" fmla="*/ 9 w 13"/>
                <a:gd name="T21" fmla="*/ 14 h 14"/>
                <a:gd name="T22" fmla="*/ 4 w 13"/>
                <a:gd name="T23" fmla="*/ 5 h 14"/>
                <a:gd name="T24" fmla="*/ 4 w 13"/>
                <a:gd name="T25" fmla="*/ 5 h 14"/>
                <a:gd name="T26" fmla="*/ 4 w 13"/>
                <a:gd name="T27" fmla="*/ 13 h 14"/>
                <a:gd name="T28" fmla="*/ 2 w 13"/>
                <a:gd name="T29" fmla="*/ 14 h 14"/>
                <a:gd name="T30" fmla="*/ 0 w 13"/>
                <a:gd name="T31" fmla="*/ 13 h 14"/>
                <a:gd name="T32" fmla="*/ 0 w 13"/>
                <a:gd name="T33"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4">
                  <a:moveTo>
                    <a:pt x="0" y="2"/>
                  </a:moveTo>
                  <a:cubicBezTo>
                    <a:pt x="0" y="0"/>
                    <a:pt x="1" y="0"/>
                    <a:pt x="3" y="0"/>
                  </a:cubicBezTo>
                  <a:cubicBezTo>
                    <a:pt x="3" y="0"/>
                    <a:pt x="4" y="0"/>
                    <a:pt x="4" y="1"/>
                  </a:cubicBezTo>
                  <a:cubicBezTo>
                    <a:pt x="10" y="10"/>
                    <a:pt x="10" y="10"/>
                    <a:pt x="10" y="10"/>
                  </a:cubicBezTo>
                  <a:cubicBezTo>
                    <a:pt x="10" y="10"/>
                    <a:pt x="10" y="10"/>
                    <a:pt x="10" y="10"/>
                  </a:cubicBezTo>
                  <a:cubicBezTo>
                    <a:pt x="10" y="1"/>
                    <a:pt x="10" y="1"/>
                    <a:pt x="10" y="1"/>
                  </a:cubicBezTo>
                  <a:cubicBezTo>
                    <a:pt x="10" y="0"/>
                    <a:pt x="10" y="0"/>
                    <a:pt x="11" y="0"/>
                  </a:cubicBezTo>
                  <a:cubicBezTo>
                    <a:pt x="12" y="0"/>
                    <a:pt x="13" y="0"/>
                    <a:pt x="13" y="1"/>
                  </a:cubicBezTo>
                  <a:cubicBezTo>
                    <a:pt x="13" y="12"/>
                    <a:pt x="13" y="12"/>
                    <a:pt x="13" y="12"/>
                  </a:cubicBezTo>
                  <a:cubicBezTo>
                    <a:pt x="13" y="14"/>
                    <a:pt x="12" y="14"/>
                    <a:pt x="11" y="14"/>
                  </a:cubicBezTo>
                  <a:cubicBezTo>
                    <a:pt x="10" y="14"/>
                    <a:pt x="10" y="14"/>
                    <a:pt x="9" y="14"/>
                  </a:cubicBezTo>
                  <a:cubicBezTo>
                    <a:pt x="4" y="5"/>
                    <a:pt x="4" y="5"/>
                    <a:pt x="4" y="5"/>
                  </a:cubicBezTo>
                  <a:cubicBezTo>
                    <a:pt x="4" y="5"/>
                    <a:pt x="4" y="5"/>
                    <a:pt x="4" y="5"/>
                  </a:cubicBezTo>
                  <a:cubicBezTo>
                    <a:pt x="4" y="13"/>
                    <a:pt x="4" y="13"/>
                    <a:pt x="4" y="13"/>
                  </a:cubicBezTo>
                  <a:cubicBezTo>
                    <a:pt x="4" y="14"/>
                    <a:pt x="3" y="14"/>
                    <a:pt x="2" y="14"/>
                  </a:cubicBezTo>
                  <a:cubicBezTo>
                    <a:pt x="1" y="14"/>
                    <a:pt x="0" y="14"/>
                    <a:pt x="0" y="13"/>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6" name="Freeform 32"/>
            <p:cNvSpPr>
              <a:spLocks/>
            </p:cNvSpPr>
            <p:nvPr userDrawn="1"/>
          </p:nvSpPr>
          <p:spPr bwMode="auto">
            <a:xfrm>
              <a:off x="5153025" y="2020888"/>
              <a:ext cx="41275" cy="55563"/>
            </a:xfrm>
            <a:custGeom>
              <a:avLst/>
              <a:gdLst>
                <a:gd name="T0" fmla="*/ 0 w 11"/>
                <a:gd name="T1" fmla="*/ 1 h 14"/>
                <a:gd name="T2" fmla="*/ 2 w 11"/>
                <a:gd name="T3" fmla="*/ 0 h 14"/>
                <a:gd name="T4" fmla="*/ 9 w 11"/>
                <a:gd name="T5" fmla="*/ 0 h 14"/>
                <a:gd name="T6" fmla="*/ 11 w 11"/>
                <a:gd name="T7" fmla="*/ 1 h 14"/>
                <a:gd name="T8" fmla="*/ 9 w 11"/>
                <a:gd name="T9" fmla="*/ 2 h 14"/>
                <a:gd name="T10" fmla="*/ 3 w 11"/>
                <a:gd name="T11" fmla="*/ 2 h 14"/>
                <a:gd name="T12" fmla="*/ 3 w 11"/>
                <a:gd name="T13" fmla="*/ 5 h 14"/>
                <a:gd name="T14" fmla="*/ 9 w 11"/>
                <a:gd name="T15" fmla="*/ 5 h 14"/>
                <a:gd name="T16" fmla="*/ 10 w 11"/>
                <a:gd name="T17" fmla="*/ 6 h 14"/>
                <a:gd name="T18" fmla="*/ 9 w 11"/>
                <a:gd name="T19" fmla="*/ 8 h 14"/>
                <a:gd name="T20" fmla="*/ 3 w 11"/>
                <a:gd name="T21" fmla="*/ 8 h 14"/>
                <a:gd name="T22" fmla="*/ 3 w 11"/>
                <a:gd name="T23" fmla="*/ 11 h 14"/>
                <a:gd name="T24" fmla="*/ 10 w 11"/>
                <a:gd name="T25" fmla="*/ 11 h 14"/>
                <a:gd name="T26" fmla="*/ 11 w 11"/>
                <a:gd name="T27" fmla="*/ 12 h 14"/>
                <a:gd name="T28" fmla="*/ 10 w 11"/>
                <a:gd name="T29" fmla="*/ 14 h 14"/>
                <a:gd name="T30" fmla="*/ 2 w 11"/>
                <a:gd name="T31" fmla="*/ 14 h 14"/>
                <a:gd name="T32" fmla="*/ 0 w 11"/>
                <a:gd name="T33" fmla="*/ 12 h 14"/>
                <a:gd name="T34" fmla="*/ 0 w 11"/>
                <a:gd name="T35"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1"/>
                  </a:moveTo>
                  <a:cubicBezTo>
                    <a:pt x="0" y="0"/>
                    <a:pt x="1" y="0"/>
                    <a:pt x="2" y="0"/>
                  </a:cubicBezTo>
                  <a:cubicBezTo>
                    <a:pt x="9" y="0"/>
                    <a:pt x="9" y="0"/>
                    <a:pt x="9" y="0"/>
                  </a:cubicBezTo>
                  <a:cubicBezTo>
                    <a:pt x="10" y="0"/>
                    <a:pt x="11" y="0"/>
                    <a:pt x="11" y="1"/>
                  </a:cubicBezTo>
                  <a:cubicBezTo>
                    <a:pt x="11" y="2"/>
                    <a:pt x="10" y="2"/>
                    <a:pt x="9" y="2"/>
                  </a:cubicBezTo>
                  <a:cubicBezTo>
                    <a:pt x="3" y="2"/>
                    <a:pt x="3" y="2"/>
                    <a:pt x="3" y="2"/>
                  </a:cubicBezTo>
                  <a:cubicBezTo>
                    <a:pt x="3" y="5"/>
                    <a:pt x="3" y="5"/>
                    <a:pt x="3" y="5"/>
                  </a:cubicBezTo>
                  <a:cubicBezTo>
                    <a:pt x="9" y="5"/>
                    <a:pt x="9" y="5"/>
                    <a:pt x="9" y="5"/>
                  </a:cubicBezTo>
                  <a:cubicBezTo>
                    <a:pt x="10" y="5"/>
                    <a:pt x="10" y="5"/>
                    <a:pt x="10" y="6"/>
                  </a:cubicBezTo>
                  <a:cubicBezTo>
                    <a:pt x="10" y="7"/>
                    <a:pt x="10" y="8"/>
                    <a:pt x="9" y="8"/>
                  </a:cubicBezTo>
                  <a:cubicBezTo>
                    <a:pt x="3" y="8"/>
                    <a:pt x="3" y="8"/>
                    <a:pt x="3" y="8"/>
                  </a:cubicBezTo>
                  <a:cubicBezTo>
                    <a:pt x="3" y="11"/>
                    <a:pt x="3" y="11"/>
                    <a:pt x="3" y="11"/>
                  </a:cubicBezTo>
                  <a:cubicBezTo>
                    <a:pt x="10" y="11"/>
                    <a:pt x="10" y="11"/>
                    <a:pt x="10" y="11"/>
                  </a:cubicBezTo>
                  <a:cubicBezTo>
                    <a:pt x="11" y="11"/>
                    <a:pt x="11" y="11"/>
                    <a:pt x="11" y="12"/>
                  </a:cubicBezTo>
                  <a:cubicBezTo>
                    <a:pt x="11" y="13"/>
                    <a:pt x="11" y="14"/>
                    <a:pt x="10" y="14"/>
                  </a:cubicBezTo>
                  <a:cubicBezTo>
                    <a:pt x="2" y="14"/>
                    <a:pt x="2" y="14"/>
                    <a:pt x="2" y="14"/>
                  </a:cubicBezTo>
                  <a:cubicBezTo>
                    <a:pt x="1" y="14"/>
                    <a:pt x="0" y="13"/>
                    <a:pt x="0" y="12"/>
                  </a:cubicBezTo>
                  <a:lnTo>
                    <a:pt x="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7" name="Freeform 33"/>
            <p:cNvSpPr>
              <a:spLocks/>
            </p:cNvSpPr>
            <p:nvPr userDrawn="1"/>
          </p:nvSpPr>
          <p:spPr bwMode="auto">
            <a:xfrm>
              <a:off x="5016500" y="2149475"/>
              <a:ext cx="42863" cy="53975"/>
            </a:xfrm>
            <a:custGeom>
              <a:avLst/>
              <a:gdLst>
                <a:gd name="T0" fmla="*/ 8 w 11"/>
                <a:gd name="T1" fmla="*/ 6 h 14"/>
                <a:gd name="T2" fmla="*/ 11 w 11"/>
                <a:gd name="T3" fmla="*/ 10 h 14"/>
                <a:gd name="T4" fmla="*/ 6 w 11"/>
                <a:gd name="T5" fmla="*/ 14 h 14"/>
                <a:gd name="T6" fmla="*/ 0 w 11"/>
                <a:gd name="T7" fmla="*/ 11 h 14"/>
                <a:gd name="T8" fmla="*/ 1 w 11"/>
                <a:gd name="T9" fmla="*/ 9 h 14"/>
                <a:gd name="T10" fmla="*/ 6 w 11"/>
                <a:gd name="T11" fmla="*/ 12 h 14"/>
                <a:gd name="T12" fmla="*/ 8 w 11"/>
                <a:gd name="T13" fmla="*/ 10 h 14"/>
                <a:gd name="T14" fmla="*/ 7 w 11"/>
                <a:gd name="T15" fmla="*/ 9 h 14"/>
                <a:gd name="T16" fmla="*/ 3 w 11"/>
                <a:gd name="T17" fmla="*/ 8 h 14"/>
                <a:gd name="T18" fmla="*/ 0 w 11"/>
                <a:gd name="T19" fmla="*/ 4 h 14"/>
                <a:gd name="T20" fmla="*/ 5 w 11"/>
                <a:gd name="T21" fmla="*/ 0 h 14"/>
                <a:gd name="T22" fmla="*/ 11 w 11"/>
                <a:gd name="T23" fmla="*/ 3 h 14"/>
                <a:gd name="T24" fmla="*/ 9 w 11"/>
                <a:gd name="T25" fmla="*/ 4 h 14"/>
                <a:gd name="T26" fmla="*/ 5 w 11"/>
                <a:gd name="T27" fmla="*/ 2 h 14"/>
                <a:gd name="T28" fmla="*/ 3 w 11"/>
                <a:gd name="T29" fmla="*/ 4 h 14"/>
                <a:gd name="T30" fmla="*/ 5 w 11"/>
                <a:gd name="T31" fmla="*/ 5 h 14"/>
                <a:gd name="T32" fmla="*/ 8 w 11"/>
                <a:gd name="T33"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4">
                  <a:moveTo>
                    <a:pt x="8" y="6"/>
                  </a:moveTo>
                  <a:cubicBezTo>
                    <a:pt x="11" y="6"/>
                    <a:pt x="11" y="8"/>
                    <a:pt x="11" y="10"/>
                  </a:cubicBezTo>
                  <a:cubicBezTo>
                    <a:pt x="11" y="12"/>
                    <a:pt x="10" y="14"/>
                    <a:pt x="6" y="14"/>
                  </a:cubicBezTo>
                  <a:cubicBezTo>
                    <a:pt x="2" y="14"/>
                    <a:pt x="0" y="12"/>
                    <a:pt x="0" y="11"/>
                  </a:cubicBezTo>
                  <a:cubicBezTo>
                    <a:pt x="0" y="10"/>
                    <a:pt x="0" y="9"/>
                    <a:pt x="1" y="9"/>
                  </a:cubicBezTo>
                  <a:cubicBezTo>
                    <a:pt x="3" y="9"/>
                    <a:pt x="2" y="12"/>
                    <a:pt x="6" y="12"/>
                  </a:cubicBezTo>
                  <a:cubicBezTo>
                    <a:pt x="7" y="12"/>
                    <a:pt x="8" y="11"/>
                    <a:pt x="8" y="10"/>
                  </a:cubicBezTo>
                  <a:cubicBezTo>
                    <a:pt x="8" y="10"/>
                    <a:pt x="8" y="9"/>
                    <a:pt x="7" y="9"/>
                  </a:cubicBezTo>
                  <a:cubicBezTo>
                    <a:pt x="3" y="8"/>
                    <a:pt x="3" y="8"/>
                    <a:pt x="3" y="8"/>
                  </a:cubicBezTo>
                  <a:cubicBezTo>
                    <a:pt x="0" y="7"/>
                    <a:pt x="0" y="5"/>
                    <a:pt x="0" y="4"/>
                  </a:cubicBezTo>
                  <a:cubicBezTo>
                    <a:pt x="0" y="1"/>
                    <a:pt x="3" y="0"/>
                    <a:pt x="5" y="0"/>
                  </a:cubicBezTo>
                  <a:cubicBezTo>
                    <a:pt x="8" y="0"/>
                    <a:pt x="11" y="1"/>
                    <a:pt x="11" y="3"/>
                  </a:cubicBezTo>
                  <a:cubicBezTo>
                    <a:pt x="11" y="4"/>
                    <a:pt x="10" y="4"/>
                    <a:pt x="9" y="4"/>
                  </a:cubicBezTo>
                  <a:cubicBezTo>
                    <a:pt x="8" y="4"/>
                    <a:pt x="8" y="2"/>
                    <a:pt x="5" y="2"/>
                  </a:cubicBezTo>
                  <a:cubicBezTo>
                    <a:pt x="4" y="2"/>
                    <a:pt x="3" y="3"/>
                    <a:pt x="3" y="4"/>
                  </a:cubicBezTo>
                  <a:cubicBezTo>
                    <a:pt x="3" y="5"/>
                    <a:pt x="4" y="5"/>
                    <a:pt x="5" y="5"/>
                  </a:cubicBezTo>
                  <a:lnTo>
                    <a:pt x="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8" name="Freeform 34"/>
            <p:cNvSpPr>
              <a:spLocks/>
            </p:cNvSpPr>
            <p:nvPr userDrawn="1"/>
          </p:nvSpPr>
          <p:spPr bwMode="auto">
            <a:xfrm>
              <a:off x="4881563" y="2017713"/>
              <a:ext cx="66675" cy="58738"/>
            </a:xfrm>
            <a:custGeom>
              <a:avLst/>
              <a:gdLst>
                <a:gd name="T0" fmla="*/ 15 w 17"/>
                <a:gd name="T1" fmla="*/ 13 h 15"/>
                <a:gd name="T2" fmla="*/ 13 w 17"/>
                <a:gd name="T3" fmla="*/ 15 h 15"/>
                <a:gd name="T4" fmla="*/ 11 w 17"/>
                <a:gd name="T5" fmla="*/ 13 h 15"/>
                <a:gd name="T6" fmla="*/ 9 w 17"/>
                <a:gd name="T7" fmla="*/ 5 h 15"/>
                <a:gd name="T8" fmla="*/ 9 w 17"/>
                <a:gd name="T9" fmla="*/ 5 h 15"/>
                <a:gd name="T10" fmla="*/ 7 w 17"/>
                <a:gd name="T11" fmla="*/ 13 h 15"/>
                <a:gd name="T12" fmla="*/ 5 w 17"/>
                <a:gd name="T13" fmla="*/ 15 h 15"/>
                <a:gd name="T14" fmla="*/ 3 w 17"/>
                <a:gd name="T15" fmla="*/ 13 h 15"/>
                <a:gd name="T16" fmla="*/ 0 w 17"/>
                <a:gd name="T17" fmla="*/ 3 h 15"/>
                <a:gd name="T18" fmla="*/ 0 w 17"/>
                <a:gd name="T19" fmla="*/ 2 h 15"/>
                <a:gd name="T20" fmla="*/ 1 w 17"/>
                <a:gd name="T21" fmla="*/ 0 h 15"/>
                <a:gd name="T22" fmla="*/ 3 w 17"/>
                <a:gd name="T23" fmla="*/ 2 h 15"/>
                <a:gd name="T24" fmla="*/ 5 w 17"/>
                <a:gd name="T25" fmla="*/ 11 h 15"/>
                <a:gd name="T26" fmla="*/ 5 w 17"/>
                <a:gd name="T27" fmla="*/ 11 h 15"/>
                <a:gd name="T28" fmla="*/ 7 w 17"/>
                <a:gd name="T29" fmla="*/ 2 h 15"/>
                <a:gd name="T30" fmla="*/ 9 w 17"/>
                <a:gd name="T31" fmla="*/ 0 h 15"/>
                <a:gd name="T32" fmla="*/ 10 w 17"/>
                <a:gd name="T33" fmla="*/ 2 h 15"/>
                <a:gd name="T34" fmla="*/ 13 w 17"/>
                <a:gd name="T35" fmla="*/ 11 h 15"/>
                <a:gd name="T36" fmla="*/ 13 w 17"/>
                <a:gd name="T37" fmla="*/ 11 h 15"/>
                <a:gd name="T38" fmla="*/ 15 w 17"/>
                <a:gd name="T39" fmla="*/ 2 h 15"/>
                <a:gd name="T40" fmla="*/ 16 w 17"/>
                <a:gd name="T41" fmla="*/ 0 h 15"/>
                <a:gd name="T42" fmla="*/ 17 w 17"/>
                <a:gd name="T43" fmla="*/ 2 h 15"/>
                <a:gd name="T44" fmla="*/ 17 w 17"/>
                <a:gd name="T45" fmla="*/ 3 h 15"/>
                <a:gd name="T46" fmla="*/ 15 w 17"/>
                <a:gd name="T47"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 h="15">
                  <a:moveTo>
                    <a:pt x="15" y="13"/>
                  </a:moveTo>
                  <a:cubicBezTo>
                    <a:pt x="14" y="14"/>
                    <a:pt x="14" y="15"/>
                    <a:pt x="13" y="15"/>
                  </a:cubicBezTo>
                  <a:cubicBezTo>
                    <a:pt x="11" y="15"/>
                    <a:pt x="11" y="14"/>
                    <a:pt x="11" y="13"/>
                  </a:cubicBezTo>
                  <a:cubicBezTo>
                    <a:pt x="9" y="5"/>
                    <a:pt x="9" y="5"/>
                    <a:pt x="9" y="5"/>
                  </a:cubicBezTo>
                  <a:cubicBezTo>
                    <a:pt x="9" y="5"/>
                    <a:pt x="9" y="5"/>
                    <a:pt x="9" y="5"/>
                  </a:cubicBezTo>
                  <a:cubicBezTo>
                    <a:pt x="7" y="13"/>
                    <a:pt x="7" y="13"/>
                    <a:pt x="7" y="13"/>
                  </a:cubicBezTo>
                  <a:cubicBezTo>
                    <a:pt x="6" y="14"/>
                    <a:pt x="6" y="15"/>
                    <a:pt x="5" y="15"/>
                  </a:cubicBezTo>
                  <a:cubicBezTo>
                    <a:pt x="3" y="15"/>
                    <a:pt x="3" y="14"/>
                    <a:pt x="3" y="13"/>
                  </a:cubicBezTo>
                  <a:cubicBezTo>
                    <a:pt x="0" y="3"/>
                    <a:pt x="0" y="3"/>
                    <a:pt x="0" y="3"/>
                  </a:cubicBezTo>
                  <a:cubicBezTo>
                    <a:pt x="0" y="2"/>
                    <a:pt x="0" y="2"/>
                    <a:pt x="0" y="2"/>
                  </a:cubicBezTo>
                  <a:cubicBezTo>
                    <a:pt x="0" y="1"/>
                    <a:pt x="1" y="0"/>
                    <a:pt x="1" y="0"/>
                  </a:cubicBezTo>
                  <a:cubicBezTo>
                    <a:pt x="2" y="0"/>
                    <a:pt x="3" y="1"/>
                    <a:pt x="3" y="2"/>
                  </a:cubicBezTo>
                  <a:cubicBezTo>
                    <a:pt x="5" y="11"/>
                    <a:pt x="5" y="11"/>
                    <a:pt x="5" y="11"/>
                  </a:cubicBezTo>
                  <a:cubicBezTo>
                    <a:pt x="5" y="11"/>
                    <a:pt x="5" y="11"/>
                    <a:pt x="5" y="11"/>
                  </a:cubicBezTo>
                  <a:cubicBezTo>
                    <a:pt x="7" y="2"/>
                    <a:pt x="7" y="2"/>
                    <a:pt x="7" y="2"/>
                  </a:cubicBezTo>
                  <a:cubicBezTo>
                    <a:pt x="7" y="1"/>
                    <a:pt x="7" y="0"/>
                    <a:pt x="9" y="0"/>
                  </a:cubicBezTo>
                  <a:cubicBezTo>
                    <a:pt x="10" y="0"/>
                    <a:pt x="10" y="1"/>
                    <a:pt x="10" y="2"/>
                  </a:cubicBezTo>
                  <a:cubicBezTo>
                    <a:pt x="13" y="11"/>
                    <a:pt x="13" y="11"/>
                    <a:pt x="13" y="11"/>
                  </a:cubicBezTo>
                  <a:cubicBezTo>
                    <a:pt x="13" y="11"/>
                    <a:pt x="13" y="11"/>
                    <a:pt x="13" y="11"/>
                  </a:cubicBezTo>
                  <a:cubicBezTo>
                    <a:pt x="15" y="2"/>
                    <a:pt x="15" y="2"/>
                    <a:pt x="15" y="2"/>
                  </a:cubicBezTo>
                  <a:cubicBezTo>
                    <a:pt x="15" y="1"/>
                    <a:pt x="15" y="0"/>
                    <a:pt x="16" y="0"/>
                  </a:cubicBezTo>
                  <a:cubicBezTo>
                    <a:pt x="17" y="0"/>
                    <a:pt x="17" y="1"/>
                    <a:pt x="17" y="2"/>
                  </a:cubicBezTo>
                  <a:cubicBezTo>
                    <a:pt x="17" y="2"/>
                    <a:pt x="17" y="2"/>
                    <a:pt x="17" y="3"/>
                  </a:cubicBezTo>
                  <a:lnTo>
                    <a:pt x="15"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9" name="Freeform 35"/>
            <p:cNvSpPr>
              <a:spLocks noEditPoints="1"/>
            </p:cNvSpPr>
            <p:nvPr userDrawn="1"/>
          </p:nvSpPr>
          <p:spPr bwMode="auto">
            <a:xfrm>
              <a:off x="5021263" y="2036763"/>
              <a:ext cx="34925" cy="31750"/>
            </a:xfrm>
            <a:custGeom>
              <a:avLst/>
              <a:gdLst>
                <a:gd name="T0" fmla="*/ 5 w 9"/>
                <a:gd name="T1" fmla="*/ 0 h 8"/>
                <a:gd name="T2" fmla="*/ 2 w 9"/>
                <a:gd name="T3" fmla="*/ 1 h 8"/>
                <a:gd name="T4" fmla="*/ 2 w 9"/>
                <a:gd name="T5" fmla="*/ 7 h 8"/>
                <a:gd name="T6" fmla="*/ 5 w 9"/>
                <a:gd name="T7" fmla="*/ 8 h 8"/>
                <a:gd name="T8" fmla="*/ 7 w 9"/>
                <a:gd name="T9" fmla="*/ 7 h 8"/>
                <a:gd name="T10" fmla="*/ 7 w 9"/>
                <a:gd name="T11" fmla="*/ 1 h 8"/>
                <a:gd name="T12" fmla="*/ 5 w 9"/>
                <a:gd name="T13" fmla="*/ 0 h 8"/>
                <a:gd name="T14" fmla="*/ 6 w 9"/>
                <a:gd name="T15" fmla="*/ 6 h 8"/>
                <a:gd name="T16" fmla="*/ 3 w 9"/>
                <a:gd name="T17" fmla="*/ 6 h 8"/>
                <a:gd name="T18" fmla="*/ 3 w 9"/>
                <a:gd name="T19" fmla="*/ 2 h 8"/>
                <a:gd name="T20" fmla="*/ 6 w 9"/>
                <a:gd name="T21" fmla="*/ 2 h 8"/>
                <a:gd name="T22" fmla="*/ 6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7"/>
                    <a:pt x="4" y="8"/>
                    <a:pt x="5" y="8"/>
                  </a:cubicBezTo>
                  <a:cubicBezTo>
                    <a:pt x="6" y="8"/>
                    <a:pt x="7" y="7"/>
                    <a:pt x="7" y="7"/>
                  </a:cubicBezTo>
                  <a:cubicBezTo>
                    <a:pt x="9" y="5"/>
                    <a:pt x="9" y="3"/>
                    <a:pt x="7" y="1"/>
                  </a:cubicBezTo>
                  <a:cubicBezTo>
                    <a:pt x="7" y="0"/>
                    <a:pt x="6" y="0"/>
                    <a:pt x="5" y="0"/>
                  </a:cubicBezTo>
                  <a:close/>
                  <a:moveTo>
                    <a:pt x="6" y="6"/>
                  </a:moveTo>
                  <a:cubicBezTo>
                    <a:pt x="5" y="7"/>
                    <a:pt x="4" y="7"/>
                    <a:pt x="3" y="6"/>
                  </a:cubicBezTo>
                  <a:cubicBezTo>
                    <a:pt x="2" y="5"/>
                    <a:pt x="2" y="3"/>
                    <a:pt x="3" y="2"/>
                  </a:cubicBezTo>
                  <a:cubicBezTo>
                    <a:pt x="4" y="1"/>
                    <a:pt x="5" y="1"/>
                    <a:pt x="6" y="2"/>
                  </a:cubicBezTo>
                  <a:cubicBezTo>
                    <a:pt x="7" y="3"/>
                    <a:pt x="7" y="5"/>
                    <a:pt x="6"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0" name="Freeform 36"/>
            <p:cNvSpPr>
              <a:spLocks noEditPoints="1"/>
            </p:cNvSpPr>
            <p:nvPr userDrawn="1"/>
          </p:nvSpPr>
          <p:spPr bwMode="auto">
            <a:xfrm>
              <a:off x="4948238" y="1960563"/>
              <a:ext cx="180975" cy="184150"/>
            </a:xfrm>
            <a:custGeom>
              <a:avLst/>
              <a:gdLst>
                <a:gd name="T0" fmla="*/ 16 w 47"/>
                <a:gd name="T1" fmla="*/ 17 h 48"/>
                <a:gd name="T2" fmla="*/ 0 w 47"/>
                <a:gd name="T3" fmla="*/ 48 h 48"/>
                <a:gd name="T4" fmla="*/ 31 w 47"/>
                <a:gd name="T5" fmla="*/ 31 h 48"/>
                <a:gd name="T6" fmla="*/ 47 w 47"/>
                <a:gd name="T7" fmla="*/ 0 h 48"/>
                <a:gd name="T8" fmla="*/ 16 w 47"/>
                <a:gd name="T9" fmla="*/ 17 h 48"/>
                <a:gd name="T10" fmla="*/ 27 w 47"/>
                <a:gd name="T11" fmla="*/ 27 h 48"/>
                <a:gd name="T12" fmla="*/ 24 w 47"/>
                <a:gd name="T13" fmla="*/ 29 h 48"/>
                <a:gd name="T14" fmla="*/ 20 w 47"/>
                <a:gd name="T15" fmla="*/ 27 h 48"/>
                <a:gd name="T16" fmla="*/ 20 w 47"/>
                <a:gd name="T17" fmla="*/ 20 h 48"/>
                <a:gd name="T18" fmla="*/ 24 w 47"/>
                <a:gd name="T19" fmla="*/ 19 h 48"/>
                <a:gd name="T20" fmla="*/ 27 w 47"/>
                <a:gd name="T21" fmla="*/ 20 h 48"/>
                <a:gd name="T22" fmla="*/ 27 w 47"/>
                <a:gd name="T23" fmla="*/ 2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7" h="48">
                  <a:moveTo>
                    <a:pt x="16" y="17"/>
                  </a:moveTo>
                  <a:cubicBezTo>
                    <a:pt x="0" y="48"/>
                    <a:pt x="0" y="48"/>
                    <a:pt x="0" y="48"/>
                  </a:cubicBezTo>
                  <a:cubicBezTo>
                    <a:pt x="31" y="31"/>
                    <a:pt x="31" y="31"/>
                    <a:pt x="31" y="31"/>
                  </a:cubicBezTo>
                  <a:cubicBezTo>
                    <a:pt x="47" y="0"/>
                    <a:pt x="47" y="0"/>
                    <a:pt x="47" y="0"/>
                  </a:cubicBezTo>
                  <a:lnTo>
                    <a:pt x="16" y="17"/>
                  </a:lnTo>
                  <a:close/>
                  <a:moveTo>
                    <a:pt x="27" y="27"/>
                  </a:moveTo>
                  <a:cubicBezTo>
                    <a:pt x="26" y="28"/>
                    <a:pt x="25" y="29"/>
                    <a:pt x="24" y="29"/>
                  </a:cubicBezTo>
                  <a:cubicBezTo>
                    <a:pt x="22" y="29"/>
                    <a:pt x="21" y="28"/>
                    <a:pt x="20" y="27"/>
                  </a:cubicBezTo>
                  <a:cubicBezTo>
                    <a:pt x="18" y="25"/>
                    <a:pt x="18" y="22"/>
                    <a:pt x="20" y="20"/>
                  </a:cubicBezTo>
                  <a:cubicBezTo>
                    <a:pt x="21" y="19"/>
                    <a:pt x="22" y="19"/>
                    <a:pt x="24" y="19"/>
                  </a:cubicBezTo>
                  <a:cubicBezTo>
                    <a:pt x="25" y="19"/>
                    <a:pt x="26" y="19"/>
                    <a:pt x="27" y="20"/>
                  </a:cubicBezTo>
                  <a:cubicBezTo>
                    <a:pt x="29" y="22"/>
                    <a:pt x="29" y="25"/>
                    <a:pt x="27"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1" name="Rectangle 37"/>
            <p:cNvSpPr>
              <a:spLocks noChangeArrowheads="1"/>
            </p:cNvSpPr>
            <p:nvPr userDrawn="1"/>
          </p:nvSpPr>
          <p:spPr bwMode="auto">
            <a:xfrm>
              <a:off x="4867275" y="2049463"/>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2" name="Freeform 38"/>
            <p:cNvSpPr>
              <a:spLocks/>
            </p:cNvSpPr>
            <p:nvPr userDrawn="1"/>
          </p:nvSpPr>
          <p:spPr bwMode="auto">
            <a:xfrm>
              <a:off x="4916488" y="2160588"/>
              <a:ext cx="12700" cy="15875"/>
            </a:xfrm>
            <a:custGeom>
              <a:avLst/>
              <a:gdLst>
                <a:gd name="T0" fmla="*/ 0 w 8"/>
                <a:gd name="T1" fmla="*/ 10 h 10"/>
                <a:gd name="T2" fmla="*/ 0 w 8"/>
                <a:gd name="T3" fmla="*/ 7 h 10"/>
                <a:gd name="T4" fmla="*/ 5 w 8"/>
                <a:gd name="T5" fmla="*/ 0 h 10"/>
                <a:gd name="T6" fmla="*/ 8 w 8"/>
                <a:gd name="T7" fmla="*/ 3 h 10"/>
                <a:gd name="T8" fmla="*/ 0 w 8"/>
                <a:gd name="T9" fmla="*/ 10 h 10"/>
              </a:gdLst>
              <a:ahLst/>
              <a:cxnLst>
                <a:cxn ang="0">
                  <a:pos x="T0" y="T1"/>
                </a:cxn>
                <a:cxn ang="0">
                  <a:pos x="T2" y="T3"/>
                </a:cxn>
                <a:cxn ang="0">
                  <a:pos x="T4" y="T5"/>
                </a:cxn>
                <a:cxn ang="0">
                  <a:pos x="T6" y="T7"/>
                </a:cxn>
                <a:cxn ang="0">
                  <a:pos x="T8" y="T9"/>
                </a:cxn>
              </a:cxnLst>
              <a:rect l="0" t="0" r="r" b="b"/>
              <a:pathLst>
                <a:path w="8" h="10">
                  <a:moveTo>
                    <a:pt x="0" y="10"/>
                  </a:moveTo>
                  <a:lnTo>
                    <a:pt x="0" y="7"/>
                  </a:lnTo>
                  <a:lnTo>
                    <a:pt x="5" y="0"/>
                  </a:lnTo>
                  <a:lnTo>
                    <a:pt x="8" y="3"/>
                  </a:lnTo>
                  <a:lnTo>
                    <a:pt x="0"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3" name="Rectangle 39"/>
            <p:cNvSpPr>
              <a:spLocks noChangeArrowheads="1"/>
            </p:cNvSpPr>
            <p:nvPr userDrawn="1"/>
          </p:nvSpPr>
          <p:spPr bwMode="auto">
            <a:xfrm>
              <a:off x="5037138" y="2211388"/>
              <a:ext cx="3175"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4" name="Freeform 40"/>
            <p:cNvSpPr>
              <a:spLocks/>
            </p:cNvSpPr>
            <p:nvPr userDrawn="1"/>
          </p:nvSpPr>
          <p:spPr bwMode="auto">
            <a:xfrm>
              <a:off x="5148263" y="2160588"/>
              <a:ext cx="15875" cy="15875"/>
            </a:xfrm>
            <a:custGeom>
              <a:avLst/>
              <a:gdLst>
                <a:gd name="T0" fmla="*/ 8 w 10"/>
                <a:gd name="T1" fmla="*/ 10 h 10"/>
                <a:gd name="T2" fmla="*/ 0 w 10"/>
                <a:gd name="T3" fmla="*/ 3 h 10"/>
                <a:gd name="T4" fmla="*/ 3 w 10"/>
                <a:gd name="T5" fmla="*/ 0 h 10"/>
                <a:gd name="T6" fmla="*/ 10 w 10"/>
                <a:gd name="T7" fmla="*/ 7 h 10"/>
                <a:gd name="T8" fmla="*/ 8 w 10"/>
                <a:gd name="T9" fmla="*/ 10 h 10"/>
              </a:gdLst>
              <a:ahLst/>
              <a:cxnLst>
                <a:cxn ang="0">
                  <a:pos x="T0" y="T1"/>
                </a:cxn>
                <a:cxn ang="0">
                  <a:pos x="T2" y="T3"/>
                </a:cxn>
                <a:cxn ang="0">
                  <a:pos x="T4" y="T5"/>
                </a:cxn>
                <a:cxn ang="0">
                  <a:pos x="T6" y="T7"/>
                </a:cxn>
                <a:cxn ang="0">
                  <a:pos x="T8" y="T9"/>
                </a:cxn>
              </a:cxnLst>
              <a:rect l="0" t="0" r="r" b="b"/>
              <a:pathLst>
                <a:path w="10" h="10">
                  <a:moveTo>
                    <a:pt x="8" y="10"/>
                  </a:moveTo>
                  <a:lnTo>
                    <a:pt x="0" y="3"/>
                  </a:lnTo>
                  <a:lnTo>
                    <a:pt x="3" y="0"/>
                  </a:lnTo>
                  <a:lnTo>
                    <a:pt x="10" y="7"/>
                  </a:lnTo>
                  <a:lnTo>
                    <a:pt x="8"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5" name="Rectangle 41"/>
            <p:cNvSpPr>
              <a:spLocks noChangeArrowheads="1"/>
            </p:cNvSpPr>
            <p:nvPr userDrawn="1"/>
          </p:nvSpPr>
          <p:spPr bwMode="auto">
            <a:xfrm>
              <a:off x="5199063" y="2049463"/>
              <a:ext cx="1111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6" name="Freeform 42"/>
            <p:cNvSpPr>
              <a:spLocks/>
            </p:cNvSpPr>
            <p:nvPr userDrawn="1"/>
          </p:nvSpPr>
          <p:spPr bwMode="auto">
            <a:xfrm>
              <a:off x="5148263" y="1925638"/>
              <a:ext cx="15875" cy="14288"/>
            </a:xfrm>
            <a:custGeom>
              <a:avLst/>
              <a:gdLst>
                <a:gd name="T0" fmla="*/ 3 w 10"/>
                <a:gd name="T1" fmla="*/ 9 h 9"/>
                <a:gd name="T2" fmla="*/ 0 w 10"/>
                <a:gd name="T3" fmla="*/ 7 h 9"/>
                <a:gd name="T4" fmla="*/ 8 w 10"/>
                <a:gd name="T5" fmla="*/ 0 h 9"/>
                <a:gd name="T6" fmla="*/ 10 w 10"/>
                <a:gd name="T7" fmla="*/ 2 h 9"/>
                <a:gd name="T8" fmla="*/ 3 w 10"/>
                <a:gd name="T9" fmla="*/ 9 h 9"/>
              </a:gdLst>
              <a:ahLst/>
              <a:cxnLst>
                <a:cxn ang="0">
                  <a:pos x="T0" y="T1"/>
                </a:cxn>
                <a:cxn ang="0">
                  <a:pos x="T2" y="T3"/>
                </a:cxn>
                <a:cxn ang="0">
                  <a:pos x="T4" y="T5"/>
                </a:cxn>
                <a:cxn ang="0">
                  <a:pos x="T6" y="T7"/>
                </a:cxn>
                <a:cxn ang="0">
                  <a:pos x="T8" y="T9"/>
                </a:cxn>
              </a:cxnLst>
              <a:rect l="0" t="0" r="r" b="b"/>
              <a:pathLst>
                <a:path w="10" h="9">
                  <a:moveTo>
                    <a:pt x="3" y="9"/>
                  </a:moveTo>
                  <a:lnTo>
                    <a:pt x="0" y="7"/>
                  </a:lnTo>
                  <a:lnTo>
                    <a:pt x="8" y="0"/>
                  </a:lnTo>
                  <a:lnTo>
                    <a:pt x="10" y="2"/>
                  </a:lnTo>
                  <a:lnTo>
                    <a:pt x="3"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7" name="Rectangle 43"/>
            <p:cNvSpPr>
              <a:spLocks noChangeArrowheads="1"/>
            </p:cNvSpPr>
            <p:nvPr userDrawn="1"/>
          </p:nvSpPr>
          <p:spPr bwMode="auto">
            <a:xfrm>
              <a:off x="5037138" y="1878013"/>
              <a:ext cx="3175" cy="127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8" name="Freeform 44"/>
            <p:cNvSpPr>
              <a:spLocks/>
            </p:cNvSpPr>
            <p:nvPr userDrawn="1"/>
          </p:nvSpPr>
          <p:spPr bwMode="auto">
            <a:xfrm>
              <a:off x="4916488" y="1925638"/>
              <a:ext cx="12700" cy="14288"/>
            </a:xfrm>
            <a:custGeom>
              <a:avLst/>
              <a:gdLst>
                <a:gd name="T0" fmla="*/ 5 w 8"/>
                <a:gd name="T1" fmla="*/ 9 h 9"/>
                <a:gd name="T2" fmla="*/ 0 w 8"/>
                <a:gd name="T3" fmla="*/ 2 h 9"/>
                <a:gd name="T4" fmla="*/ 0 w 8"/>
                <a:gd name="T5" fmla="*/ 0 h 9"/>
                <a:gd name="T6" fmla="*/ 8 w 8"/>
                <a:gd name="T7" fmla="*/ 7 h 9"/>
                <a:gd name="T8" fmla="*/ 5 w 8"/>
                <a:gd name="T9" fmla="*/ 9 h 9"/>
              </a:gdLst>
              <a:ahLst/>
              <a:cxnLst>
                <a:cxn ang="0">
                  <a:pos x="T0" y="T1"/>
                </a:cxn>
                <a:cxn ang="0">
                  <a:pos x="T2" y="T3"/>
                </a:cxn>
                <a:cxn ang="0">
                  <a:pos x="T4" y="T5"/>
                </a:cxn>
                <a:cxn ang="0">
                  <a:pos x="T6" y="T7"/>
                </a:cxn>
                <a:cxn ang="0">
                  <a:pos x="T8" y="T9"/>
                </a:cxn>
              </a:cxnLst>
              <a:rect l="0" t="0" r="r" b="b"/>
              <a:pathLst>
                <a:path w="8" h="9">
                  <a:moveTo>
                    <a:pt x="5" y="9"/>
                  </a:moveTo>
                  <a:lnTo>
                    <a:pt x="0" y="2"/>
                  </a:lnTo>
                  <a:lnTo>
                    <a:pt x="0" y="0"/>
                  </a:lnTo>
                  <a:lnTo>
                    <a:pt x="8" y="7"/>
                  </a:lnTo>
                  <a:lnTo>
                    <a:pt x="5"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59" name="Group 58"/>
          <p:cNvGrpSpPr/>
          <p:nvPr userDrawn="1"/>
        </p:nvGrpSpPr>
        <p:grpSpPr>
          <a:xfrm>
            <a:off x="5337175" y="1831975"/>
            <a:ext cx="449263" cy="449263"/>
            <a:chOff x="5337175" y="1831975"/>
            <a:chExt cx="449263" cy="449263"/>
          </a:xfrm>
        </p:grpSpPr>
        <p:sp>
          <p:nvSpPr>
            <p:cNvPr id="60" name="Freeform 45"/>
            <p:cNvSpPr>
              <a:spLocks noEditPoints="1"/>
            </p:cNvSpPr>
            <p:nvPr userDrawn="1"/>
          </p:nvSpPr>
          <p:spPr bwMode="auto">
            <a:xfrm>
              <a:off x="5337175" y="1831975"/>
              <a:ext cx="449263" cy="449263"/>
            </a:xfrm>
            <a:custGeom>
              <a:avLst/>
              <a:gdLst>
                <a:gd name="T0" fmla="*/ 58 w 116"/>
                <a:gd name="T1" fmla="*/ 116 h 116"/>
                <a:gd name="T2" fmla="*/ 17 w 116"/>
                <a:gd name="T3" fmla="*/ 99 h 116"/>
                <a:gd name="T4" fmla="*/ 0 w 116"/>
                <a:gd name="T5" fmla="*/ 58 h 116"/>
                <a:gd name="T6" fmla="*/ 17 w 116"/>
                <a:gd name="T7" fmla="*/ 17 h 116"/>
                <a:gd name="T8" fmla="*/ 58 w 116"/>
                <a:gd name="T9" fmla="*/ 0 h 116"/>
                <a:gd name="T10" fmla="*/ 99 w 116"/>
                <a:gd name="T11" fmla="*/ 17 h 116"/>
                <a:gd name="T12" fmla="*/ 116 w 116"/>
                <a:gd name="T13" fmla="*/ 58 h 116"/>
                <a:gd name="T14" fmla="*/ 99 w 116"/>
                <a:gd name="T15" fmla="*/ 99 h 116"/>
                <a:gd name="T16" fmla="*/ 58 w 116"/>
                <a:gd name="T17" fmla="*/ 116 h 116"/>
                <a:gd name="T18" fmla="*/ 58 w 116"/>
                <a:gd name="T19" fmla="*/ 4 h 116"/>
                <a:gd name="T20" fmla="*/ 20 w 116"/>
                <a:gd name="T21" fmla="*/ 20 h 116"/>
                <a:gd name="T22" fmla="*/ 4 w 116"/>
                <a:gd name="T23" fmla="*/ 58 h 116"/>
                <a:gd name="T24" fmla="*/ 20 w 116"/>
                <a:gd name="T25" fmla="*/ 96 h 116"/>
                <a:gd name="T26" fmla="*/ 58 w 116"/>
                <a:gd name="T27" fmla="*/ 112 h 116"/>
                <a:gd name="T28" fmla="*/ 96 w 116"/>
                <a:gd name="T29" fmla="*/ 96 h 116"/>
                <a:gd name="T30" fmla="*/ 112 w 116"/>
                <a:gd name="T31" fmla="*/ 58 h 116"/>
                <a:gd name="T32" fmla="*/ 96 w 116"/>
                <a:gd name="T33" fmla="*/ 20 h 116"/>
                <a:gd name="T34" fmla="*/ 58 w 116"/>
                <a:gd name="T35" fmla="*/ 4 h 116"/>
                <a:gd name="T36" fmla="*/ 58 w 116"/>
                <a:gd name="T37" fmla="*/ 110 h 116"/>
                <a:gd name="T38" fmla="*/ 6 w 116"/>
                <a:gd name="T39" fmla="*/ 58 h 116"/>
                <a:gd name="T40" fmla="*/ 58 w 116"/>
                <a:gd name="T41" fmla="*/ 6 h 116"/>
                <a:gd name="T42" fmla="*/ 110 w 116"/>
                <a:gd name="T43" fmla="*/ 58 h 116"/>
                <a:gd name="T44" fmla="*/ 58 w 116"/>
                <a:gd name="T45" fmla="*/ 110 h 116"/>
                <a:gd name="T46" fmla="*/ 58 w 116"/>
                <a:gd name="T47" fmla="*/ 11 h 116"/>
                <a:gd name="T48" fmla="*/ 11 w 116"/>
                <a:gd name="T49" fmla="*/ 58 h 116"/>
                <a:gd name="T50" fmla="*/ 58 w 116"/>
                <a:gd name="T51" fmla="*/ 105 h 116"/>
                <a:gd name="T52" fmla="*/ 105 w 116"/>
                <a:gd name="T53" fmla="*/ 58 h 116"/>
                <a:gd name="T54" fmla="*/ 58 w 116"/>
                <a:gd name="T55" fmla="*/ 1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6" h="116">
                  <a:moveTo>
                    <a:pt x="58" y="116"/>
                  </a:moveTo>
                  <a:cubicBezTo>
                    <a:pt x="42" y="116"/>
                    <a:pt x="28" y="110"/>
                    <a:pt x="17" y="99"/>
                  </a:cubicBezTo>
                  <a:cubicBezTo>
                    <a:pt x="6" y="88"/>
                    <a:pt x="0" y="74"/>
                    <a:pt x="0" y="58"/>
                  </a:cubicBezTo>
                  <a:cubicBezTo>
                    <a:pt x="0" y="43"/>
                    <a:pt x="6" y="28"/>
                    <a:pt x="17" y="17"/>
                  </a:cubicBezTo>
                  <a:cubicBezTo>
                    <a:pt x="28" y="6"/>
                    <a:pt x="42" y="0"/>
                    <a:pt x="58" y="0"/>
                  </a:cubicBezTo>
                  <a:cubicBezTo>
                    <a:pt x="73" y="0"/>
                    <a:pt x="88" y="6"/>
                    <a:pt x="99" y="17"/>
                  </a:cubicBezTo>
                  <a:cubicBezTo>
                    <a:pt x="110" y="28"/>
                    <a:pt x="116" y="43"/>
                    <a:pt x="116" y="58"/>
                  </a:cubicBezTo>
                  <a:cubicBezTo>
                    <a:pt x="116" y="74"/>
                    <a:pt x="110" y="88"/>
                    <a:pt x="99" y="99"/>
                  </a:cubicBezTo>
                  <a:cubicBezTo>
                    <a:pt x="88" y="110"/>
                    <a:pt x="73" y="116"/>
                    <a:pt x="58" y="116"/>
                  </a:cubicBezTo>
                  <a:close/>
                  <a:moveTo>
                    <a:pt x="58" y="4"/>
                  </a:moveTo>
                  <a:cubicBezTo>
                    <a:pt x="44" y="4"/>
                    <a:pt x="30" y="10"/>
                    <a:pt x="20" y="20"/>
                  </a:cubicBezTo>
                  <a:cubicBezTo>
                    <a:pt x="10" y="30"/>
                    <a:pt x="4" y="44"/>
                    <a:pt x="4" y="58"/>
                  </a:cubicBezTo>
                  <a:cubicBezTo>
                    <a:pt x="4" y="72"/>
                    <a:pt x="10" y="86"/>
                    <a:pt x="20" y="96"/>
                  </a:cubicBezTo>
                  <a:cubicBezTo>
                    <a:pt x="30" y="106"/>
                    <a:pt x="44" y="112"/>
                    <a:pt x="58" y="112"/>
                  </a:cubicBezTo>
                  <a:cubicBezTo>
                    <a:pt x="72" y="112"/>
                    <a:pt x="86" y="106"/>
                    <a:pt x="96" y="96"/>
                  </a:cubicBezTo>
                  <a:cubicBezTo>
                    <a:pt x="106" y="86"/>
                    <a:pt x="112" y="72"/>
                    <a:pt x="112" y="58"/>
                  </a:cubicBezTo>
                  <a:cubicBezTo>
                    <a:pt x="112" y="44"/>
                    <a:pt x="106" y="30"/>
                    <a:pt x="96" y="20"/>
                  </a:cubicBezTo>
                  <a:cubicBezTo>
                    <a:pt x="86" y="10"/>
                    <a:pt x="72" y="4"/>
                    <a:pt x="58" y="4"/>
                  </a:cubicBezTo>
                  <a:close/>
                  <a:moveTo>
                    <a:pt x="58" y="110"/>
                  </a:moveTo>
                  <a:cubicBezTo>
                    <a:pt x="29" y="110"/>
                    <a:pt x="6" y="87"/>
                    <a:pt x="6" y="58"/>
                  </a:cubicBezTo>
                  <a:cubicBezTo>
                    <a:pt x="6" y="30"/>
                    <a:pt x="29" y="6"/>
                    <a:pt x="58" y="6"/>
                  </a:cubicBezTo>
                  <a:cubicBezTo>
                    <a:pt x="86" y="6"/>
                    <a:pt x="110" y="30"/>
                    <a:pt x="110" y="58"/>
                  </a:cubicBezTo>
                  <a:cubicBezTo>
                    <a:pt x="110" y="87"/>
                    <a:pt x="86" y="110"/>
                    <a:pt x="58" y="110"/>
                  </a:cubicBezTo>
                  <a:close/>
                  <a:moveTo>
                    <a:pt x="58" y="11"/>
                  </a:moveTo>
                  <a:cubicBezTo>
                    <a:pt x="32" y="11"/>
                    <a:pt x="11" y="32"/>
                    <a:pt x="11" y="58"/>
                  </a:cubicBezTo>
                  <a:cubicBezTo>
                    <a:pt x="11" y="84"/>
                    <a:pt x="32" y="105"/>
                    <a:pt x="58" y="105"/>
                  </a:cubicBezTo>
                  <a:cubicBezTo>
                    <a:pt x="84" y="105"/>
                    <a:pt x="105" y="84"/>
                    <a:pt x="105" y="58"/>
                  </a:cubicBezTo>
                  <a:cubicBezTo>
                    <a:pt x="105" y="32"/>
                    <a:pt x="84" y="11"/>
                    <a:pt x="58"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1" name="Freeform 46"/>
            <p:cNvSpPr>
              <a:spLocks/>
            </p:cNvSpPr>
            <p:nvPr userDrawn="1"/>
          </p:nvSpPr>
          <p:spPr bwMode="auto">
            <a:xfrm>
              <a:off x="5538788" y="1898650"/>
              <a:ext cx="46038" cy="57150"/>
            </a:xfrm>
            <a:custGeom>
              <a:avLst/>
              <a:gdLst>
                <a:gd name="T0" fmla="*/ 0 w 12"/>
                <a:gd name="T1" fmla="*/ 2 h 15"/>
                <a:gd name="T2" fmla="*/ 2 w 12"/>
                <a:gd name="T3" fmla="*/ 0 h 15"/>
                <a:gd name="T4" fmla="*/ 3 w 12"/>
                <a:gd name="T5" fmla="*/ 1 h 15"/>
                <a:gd name="T6" fmla="*/ 9 w 12"/>
                <a:gd name="T7" fmla="*/ 10 h 15"/>
                <a:gd name="T8" fmla="*/ 9 w 12"/>
                <a:gd name="T9" fmla="*/ 10 h 15"/>
                <a:gd name="T10" fmla="*/ 9 w 12"/>
                <a:gd name="T11" fmla="*/ 2 h 15"/>
                <a:gd name="T12" fmla="*/ 11 w 12"/>
                <a:gd name="T13" fmla="*/ 0 h 15"/>
                <a:gd name="T14" fmla="*/ 12 w 12"/>
                <a:gd name="T15" fmla="*/ 2 h 15"/>
                <a:gd name="T16" fmla="*/ 12 w 12"/>
                <a:gd name="T17" fmla="*/ 13 h 15"/>
                <a:gd name="T18" fmla="*/ 10 w 12"/>
                <a:gd name="T19" fmla="*/ 15 h 15"/>
                <a:gd name="T20" fmla="*/ 9 w 12"/>
                <a:gd name="T21" fmla="*/ 14 h 15"/>
                <a:gd name="T22" fmla="*/ 3 w 12"/>
                <a:gd name="T23" fmla="*/ 5 h 15"/>
                <a:gd name="T24" fmla="*/ 3 w 12"/>
                <a:gd name="T25" fmla="*/ 5 h 15"/>
                <a:gd name="T26" fmla="*/ 3 w 12"/>
                <a:gd name="T27" fmla="*/ 14 h 15"/>
                <a:gd name="T28" fmla="*/ 1 w 12"/>
                <a:gd name="T29" fmla="*/ 15 h 15"/>
                <a:gd name="T30" fmla="*/ 0 w 12"/>
                <a:gd name="T31" fmla="*/ 14 h 15"/>
                <a:gd name="T32" fmla="*/ 0 w 12"/>
                <a:gd name="T33"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0" y="2"/>
                  </a:moveTo>
                  <a:cubicBezTo>
                    <a:pt x="0" y="1"/>
                    <a:pt x="0" y="0"/>
                    <a:pt x="2" y="0"/>
                  </a:cubicBezTo>
                  <a:cubicBezTo>
                    <a:pt x="2" y="0"/>
                    <a:pt x="3" y="0"/>
                    <a:pt x="3" y="1"/>
                  </a:cubicBezTo>
                  <a:cubicBezTo>
                    <a:pt x="9" y="10"/>
                    <a:pt x="9" y="10"/>
                    <a:pt x="9" y="10"/>
                  </a:cubicBezTo>
                  <a:cubicBezTo>
                    <a:pt x="9" y="10"/>
                    <a:pt x="9" y="10"/>
                    <a:pt x="9" y="10"/>
                  </a:cubicBezTo>
                  <a:cubicBezTo>
                    <a:pt x="9" y="2"/>
                    <a:pt x="9" y="2"/>
                    <a:pt x="9" y="2"/>
                  </a:cubicBezTo>
                  <a:cubicBezTo>
                    <a:pt x="9" y="1"/>
                    <a:pt x="10" y="0"/>
                    <a:pt x="11" y="0"/>
                  </a:cubicBezTo>
                  <a:cubicBezTo>
                    <a:pt x="12" y="0"/>
                    <a:pt x="12" y="1"/>
                    <a:pt x="12" y="2"/>
                  </a:cubicBezTo>
                  <a:cubicBezTo>
                    <a:pt x="12" y="13"/>
                    <a:pt x="12" y="13"/>
                    <a:pt x="12" y="13"/>
                  </a:cubicBezTo>
                  <a:cubicBezTo>
                    <a:pt x="12" y="14"/>
                    <a:pt x="12" y="15"/>
                    <a:pt x="10" y="15"/>
                  </a:cubicBezTo>
                  <a:cubicBezTo>
                    <a:pt x="9" y="15"/>
                    <a:pt x="9" y="15"/>
                    <a:pt x="9" y="14"/>
                  </a:cubicBezTo>
                  <a:cubicBezTo>
                    <a:pt x="3" y="5"/>
                    <a:pt x="3" y="5"/>
                    <a:pt x="3" y="5"/>
                  </a:cubicBezTo>
                  <a:cubicBezTo>
                    <a:pt x="3" y="5"/>
                    <a:pt x="3" y="5"/>
                    <a:pt x="3" y="5"/>
                  </a:cubicBezTo>
                  <a:cubicBezTo>
                    <a:pt x="3" y="14"/>
                    <a:pt x="3" y="14"/>
                    <a:pt x="3" y="14"/>
                  </a:cubicBezTo>
                  <a:cubicBezTo>
                    <a:pt x="3" y="15"/>
                    <a:pt x="2" y="15"/>
                    <a:pt x="1" y="15"/>
                  </a:cubicBezTo>
                  <a:cubicBezTo>
                    <a:pt x="0" y="15"/>
                    <a:pt x="0" y="15"/>
                    <a:pt x="0" y="14"/>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2" name="Freeform 47"/>
            <p:cNvSpPr>
              <a:spLocks/>
            </p:cNvSpPr>
            <p:nvPr userDrawn="1"/>
          </p:nvSpPr>
          <p:spPr bwMode="auto">
            <a:xfrm>
              <a:off x="5676900" y="2025650"/>
              <a:ext cx="42863" cy="53975"/>
            </a:xfrm>
            <a:custGeom>
              <a:avLst/>
              <a:gdLst>
                <a:gd name="T0" fmla="*/ 0 w 11"/>
                <a:gd name="T1" fmla="*/ 2 h 14"/>
                <a:gd name="T2" fmla="*/ 2 w 11"/>
                <a:gd name="T3" fmla="*/ 0 h 14"/>
                <a:gd name="T4" fmla="*/ 10 w 11"/>
                <a:gd name="T5" fmla="*/ 0 h 14"/>
                <a:gd name="T6" fmla="*/ 11 w 11"/>
                <a:gd name="T7" fmla="*/ 1 h 14"/>
                <a:gd name="T8" fmla="*/ 10 w 11"/>
                <a:gd name="T9" fmla="*/ 2 h 14"/>
                <a:gd name="T10" fmla="*/ 3 w 11"/>
                <a:gd name="T11" fmla="*/ 2 h 14"/>
                <a:gd name="T12" fmla="*/ 3 w 11"/>
                <a:gd name="T13" fmla="*/ 5 h 14"/>
                <a:gd name="T14" fmla="*/ 9 w 11"/>
                <a:gd name="T15" fmla="*/ 5 h 14"/>
                <a:gd name="T16" fmla="*/ 10 w 11"/>
                <a:gd name="T17" fmla="*/ 7 h 14"/>
                <a:gd name="T18" fmla="*/ 9 w 11"/>
                <a:gd name="T19" fmla="*/ 8 h 14"/>
                <a:gd name="T20" fmla="*/ 3 w 11"/>
                <a:gd name="T21" fmla="*/ 8 h 14"/>
                <a:gd name="T22" fmla="*/ 3 w 11"/>
                <a:gd name="T23" fmla="*/ 11 h 14"/>
                <a:gd name="T24" fmla="*/ 10 w 11"/>
                <a:gd name="T25" fmla="*/ 11 h 14"/>
                <a:gd name="T26" fmla="*/ 11 w 11"/>
                <a:gd name="T27" fmla="*/ 13 h 14"/>
                <a:gd name="T28" fmla="*/ 10 w 11"/>
                <a:gd name="T29" fmla="*/ 14 h 14"/>
                <a:gd name="T30" fmla="*/ 2 w 11"/>
                <a:gd name="T31" fmla="*/ 14 h 14"/>
                <a:gd name="T32" fmla="*/ 0 w 11"/>
                <a:gd name="T33" fmla="*/ 12 h 14"/>
                <a:gd name="T34" fmla="*/ 0 w 11"/>
                <a:gd name="T35"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2"/>
                  </a:moveTo>
                  <a:cubicBezTo>
                    <a:pt x="0" y="0"/>
                    <a:pt x="1" y="0"/>
                    <a:pt x="2" y="0"/>
                  </a:cubicBezTo>
                  <a:cubicBezTo>
                    <a:pt x="10" y="0"/>
                    <a:pt x="10" y="0"/>
                    <a:pt x="10" y="0"/>
                  </a:cubicBezTo>
                  <a:cubicBezTo>
                    <a:pt x="11" y="0"/>
                    <a:pt x="11" y="0"/>
                    <a:pt x="11" y="1"/>
                  </a:cubicBezTo>
                  <a:cubicBezTo>
                    <a:pt x="11" y="2"/>
                    <a:pt x="11" y="2"/>
                    <a:pt x="10" y="2"/>
                  </a:cubicBezTo>
                  <a:cubicBezTo>
                    <a:pt x="3" y="2"/>
                    <a:pt x="3" y="2"/>
                    <a:pt x="3" y="2"/>
                  </a:cubicBezTo>
                  <a:cubicBezTo>
                    <a:pt x="3" y="5"/>
                    <a:pt x="3" y="5"/>
                    <a:pt x="3" y="5"/>
                  </a:cubicBezTo>
                  <a:cubicBezTo>
                    <a:pt x="9" y="5"/>
                    <a:pt x="9" y="5"/>
                    <a:pt x="9" y="5"/>
                  </a:cubicBezTo>
                  <a:cubicBezTo>
                    <a:pt x="10" y="5"/>
                    <a:pt x="10" y="6"/>
                    <a:pt x="10" y="7"/>
                  </a:cubicBezTo>
                  <a:cubicBezTo>
                    <a:pt x="10" y="8"/>
                    <a:pt x="10" y="8"/>
                    <a:pt x="9" y="8"/>
                  </a:cubicBezTo>
                  <a:cubicBezTo>
                    <a:pt x="3" y="8"/>
                    <a:pt x="3" y="8"/>
                    <a:pt x="3" y="8"/>
                  </a:cubicBezTo>
                  <a:cubicBezTo>
                    <a:pt x="3" y="11"/>
                    <a:pt x="3" y="11"/>
                    <a:pt x="3" y="11"/>
                  </a:cubicBezTo>
                  <a:cubicBezTo>
                    <a:pt x="10" y="11"/>
                    <a:pt x="10" y="11"/>
                    <a:pt x="10" y="11"/>
                  </a:cubicBezTo>
                  <a:cubicBezTo>
                    <a:pt x="11" y="11"/>
                    <a:pt x="11" y="12"/>
                    <a:pt x="11" y="13"/>
                  </a:cubicBezTo>
                  <a:cubicBezTo>
                    <a:pt x="11" y="14"/>
                    <a:pt x="11" y="14"/>
                    <a:pt x="10" y="14"/>
                  </a:cubicBezTo>
                  <a:cubicBezTo>
                    <a:pt x="2" y="14"/>
                    <a:pt x="2" y="14"/>
                    <a:pt x="2" y="14"/>
                  </a:cubicBezTo>
                  <a:cubicBezTo>
                    <a:pt x="1" y="14"/>
                    <a:pt x="0" y="14"/>
                    <a:pt x="0" y="12"/>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3" name="Freeform 48"/>
            <p:cNvSpPr>
              <a:spLocks/>
            </p:cNvSpPr>
            <p:nvPr userDrawn="1"/>
          </p:nvSpPr>
          <p:spPr bwMode="auto">
            <a:xfrm>
              <a:off x="5538788" y="2152650"/>
              <a:ext cx="46038" cy="58738"/>
            </a:xfrm>
            <a:custGeom>
              <a:avLst/>
              <a:gdLst>
                <a:gd name="T0" fmla="*/ 8 w 12"/>
                <a:gd name="T1" fmla="*/ 7 h 15"/>
                <a:gd name="T2" fmla="*/ 12 w 12"/>
                <a:gd name="T3" fmla="*/ 11 h 15"/>
                <a:gd name="T4" fmla="*/ 6 w 12"/>
                <a:gd name="T5" fmla="*/ 15 h 15"/>
                <a:gd name="T6" fmla="*/ 0 w 12"/>
                <a:gd name="T7" fmla="*/ 12 h 15"/>
                <a:gd name="T8" fmla="*/ 1 w 12"/>
                <a:gd name="T9" fmla="*/ 10 h 15"/>
                <a:gd name="T10" fmla="*/ 6 w 12"/>
                <a:gd name="T11" fmla="*/ 13 h 15"/>
                <a:gd name="T12" fmla="*/ 9 w 12"/>
                <a:gd name="T13" fmla="*/ 11 h 15"/>
                <a:gd name="T14" fmla="*/ 7 w 12"/>
                <a:gd name="T15" fmla="*/ 10 h 15"/>
                <a:gd name="T16" fmla="*/ 4 w 12"/>
                <a:gd name="T17" fmla="*/ 9 h 15"/>
                <a:gd name="T18" fmla="*/ 0 w 12"/>
                <a:gd name="T19" fmla="*/ 5 h 15"/>
                <a:gd name="T20" fmla="*/ 6 w 12"/>
                <a:gd name="T21" fmla="*/ 0 h 15"/>
                <a:gd name="T22" fmla="*/ 11 w 12"/>
                <a:gd name="T23" fmla="*/ 4 h 15"/>
                <a:gd name="T24" fmla="*/ 10 w 12"/>
                <a:gd name="T25" fmla="*/ 5 h 15"/>
                <a:gd name="T26" fmla="*/ 6 w 12"/>
                <a:gd name="T27" fmla="*/ 3 h 15"/>
                <a:gd name="T28" fmla="*/ 3 w 12"/>
                <a:gd name="T29" fmla="*/ 5 h 15"/>
                <a:gd name="T30" fmla="*/ 5 w 12"/>
                <a:gd name="T31" fmla="*/ 6 h 15"/>
                <a:gd name="T32" fmla="*/ 8 w 12"/>
                <a:gd name="T33"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8" y="7"/>
                  </a:moveTo>
                  <a:cubicBezTo>
                    <a:pt x="11" y="7"/>
                    <a:pt x="12" y="9"/>
                    <a:pt x="12" y="11"/>
                  </a:cubicBezTo>
                  <a:cubicBezTo>
                    <a:pt x="12" y="13"/>
                    <a:pt x="10" y="15"/>
                    <a:pt x="6" y="15"/>
                  </a:cubicBezTo>
                  <a:cubicBezTo>
                    <a:pt x="2" y="15"/>
                    <a:pt x="0" y="13"/>
                    <a:pt x="0" y="12"/>
                  </a:cubicBezTo>
                  <a:cubicBezTo>
                    <a:pt x="0" y="11"/>
                    <a:pt x="1" y="10"/>
                    <a:pt x="1" y="10"/>
                  </a:cubicBezTo>
                  <a:cubicBezTo>
                    <a:pt x="3" y="10"/>
                    <a:pt x="3" y="13"/>
                    <a:pt x="6" y="13"/>
                  </a:cubicBezTo>
                  <a:cubicBezTo>
                    <a:pt x="8" y="13"/>
                    <a:pt x="9" y="12"/>
                    <a:pt x="9" y="11"/>
                  </a:cubicBezTo>
                  <a:cubicBezTo>
                    <a:pt x="9" y="11"/>
                    <a:pt x="8" y="10"/>
                    <a:pt x="7" y="10"/>
                  </a:cubicBezTo>
                  <a:cubicBezTo>
                    <a:pt x="4" y="9"/>
                    <a:pt x="4" y="9"/>
                    <a:pt x="4" y="9"/>
                  </a:cubicBezTo>
                  <a:cubicBezTo>
                    <a:pt x="1" y="8"/>
                    <a:pt x="0" y="6"/>
                    <a:pt x="0" y="5"/>
                  </a:cubicBezTo>
                  <a:cubicBezTo>
                    <a:pt x="0" y="2"/>
                    <a:pt x="3" y="0"/>
                    <a:pt x="6" y="0"/>
                  </a:cubicBezTo>
                  <a:cubicBezTo>
                    <a:pt x="8" y="0"/>
                    <a:pt x="11" y="2"/>
                    <a:pt x="11" y="4"/>
                  </a:cubicBezTo>
                  <a:cubicBezTo>
                    <a:pt x="11" y="5"/>
                    <a:pt x="11" y="5"/>
                    <a:pt x="10" y="5"/>
                  </a:cubicBezTo>
                  <a:cubicBezTo>
                    <a:pt x="8" y="5"/>
                    <a:pt x="9" y="3"/>
                    <a:pt x="6" y="3"/>
                  </a:cubicBezTo>
                  <a:cubicBezTo>
                    <a:pt x="4" y="3"/>
                    <a:pt x="3" y="4"/>
                    <a:pt x="3" y="5"/>
                  </a:cubicBezTo>
                  <a:cubicBezTo>
                    <a:pt x="3" y="6"/>
                    <a:pt x="4" y="6"/>
                    <a:pt x="5" y="6"/>
                  </a:cubicBez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4" name="Freeform 49"/>
            <p:cNvSpPr>
              <a:spLocks noEditPoints="1"/>
            </p:cNvSpPr>
            <p:nvPr userDrawn="1"/>
          </p:nvSpPr>
          <p:spPr bwMode="auto">
            <a:xfrm>
              <a:off x="5407025" y="2020888"/>
              <a:ext cx="53975" cy="58738"/>
            </a:xfrm>
            <a:custGeom>
              <a:avLst/>
              <a:gdLst>
                <a:gd name="T0" fmla="*/ 7 w 14"/>
                <a:gd name="T1" fmla="*/ 0 h 15"/>
                <a:gd name="T2" fmla="*/ 14 w 14"/>
                <a:gd name="T3" fmla="*/ 8 h 15"/>
                <a:gd name="T4" fmla="*/ 7 w 14"/>
                <a:gd name="T5" fmla="*/ 15 h 15"/>
                <a:gd name="T6" fmla="*/ 0 w 14"/>
                <a:gd name="T7" fmla="*/ 8 h 15"/>
                <a:gd name="T8" fmla="*/ 7 w 14"/>
                <a:gd name="T9" fmla="*/ 0 h 15"/>
                <a:gd name="T10" fmla="*/ 7 w 14"/>
                <a:gd name="T11" fmla="*/ 13 h 15"/>
                <a:gd name="T12" fmla="*/ 11 w 14"/>
                <a:gd name="T13" fmla="*/ 8 h 15"/>
                <a:gd name="T14" fmla="*/ 7 w 14"/>
                <a:gd name="T15" fmla="*/ 3 h 15"/>
                <a:gd name="T16" fmla="*/ 3 w 14"/>
                <a:gd name="T17" fmla="*/ 8 h 15"/>
                <a:gd name="T18" fmla="*/ 7 w 14"/>
                <a:gd name="T19"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5">
                  <a:moveTo>
                    <a:pt x="7" y="0"/>
                  </a:moveTo>
                  <a:cubicBezTo>
                    <a:pt x="12" y="0"/>
                    <a:pt x="14" y="3"/>
                    <a:pt x="14" y="8"/>
                  </a:cubicBezTo>
                  <a:cubicBezTo>
                    <a:pt x="14" y="12"/>
                    <a:pt x="12" y="15"/>
                    <a:pt x="7" y="15"/>
                  </a:cubicBezTo>
                  <a:cubicBezTo>
                    <a:pt x="2" y="15"/>
                    <a:pt x="0" y="12"/>
                    <a:pt x="0" y="8"/>
                  </a:cubicBezTo>
                  <a:cubicBezTo>
                    <a:pt x="0" y="3"/>
                    <a:pt x="3" y="0"/>
                    <a:pt x="7" y="0"/>
                  </a:cubicBezTo>
                  <a:close/>
                  <a:moveTo>
                    <a:pt x="7" y="13"/>
                  </a:moveTo>
                  <a:cubicBezTo>
                    <a:pt x="10" y="13"/>
                    <a:pt x="11" y="10"/>
                    <a:pt x="11" y="8"/>
                  </a:cubicBezTo>
                  <a:cubicBezTo>
                    <a:pt x="11" y="5"/>
                    <a:pt x="10" y="3"/>
                    <a:pt x="7" y="3"/>
                  </a:cubicBezTo>
                  <a:cubicBezTo>
                    <a:pt x="5" y="3"/>
                    <a:pt x="3" y="5"/>
                    <a:pt x="3" y="8"/>
                  </a:cubicBezTo>
                  <a:cubicBezTo>
                    <a:pt x="3" y="10"/>
                    <a:pt x="4" y="13"/>
                    <a:pt x="7" y="1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5" name="Rectangle 50"/>
            <p:cNvSpPr>
              <a:spLocks noChangeArrowheads="1"/>
            </p:cNvSpPr>
            <p:nvPr userDrawn="1"/>
          </p:nvSpPr>
          <p:spPr bwMode="auto">
            <a:xfrm>
              <a:off x="5384800"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6" name="Freeform 51"/>
            <p:cNvSpPr>
              <a:spLocks/>
            </p:cNvSpPr>
            <p:nvPr userDrawn="1"/>
          </p:nvSpPr>
          <p:spPr bwMode="auto">
            <a:xfrm>
              <a:off x="5434013" y="2168525"/>
              <a:ext cx="15875" cy="15875"/>
            </a:xfrm>
            <a:custGeom>
              <a:avLst/>
              <a:gdLst>
                <a:gd name="T0" fmla="*/ 3 w 10"/>
                <a:gd name="T1" fmla="*/ 10 h 10"/>
                <a:gd name="T2" fmla="*/ 0 w 10"/>
                <a:gd name="T3" fmla="*/ 7 h 10"/>
                <a:gd name="T4" fmla="*/ 8 w 10"/>
                <a:gd name="T5" fmla="*/ 0 h 10"/>
                <a:gd name="T6" fmla="*/ 10 w 10"/>
                <a:gd name="T7" fmla="*/ 2 h 10"/>
                <a:gd name="T8" fmla="*/ 3 w 10"/>
                <a:gd name="T9" fmla="*/ 10 h 10"/>
              </a:gdLst>
              <a:ahLst/>
              <a:cxnLst>
                <a:cxn ang="0">
                  <a:pos x="T0" y="T1"/>
                </a:cxn>
                <a:cxn ang="0">
                  <a:pos x="T2" y="T3"/>
                </a:cxn>
                <a:cxn ang="0">
                  <a:pos x="T4" y="T5"/>
                </a:cxn>
                <a:cxn ang="0">
                  <a:pos x="T6" y="T7"/>
                </a:cxn>
                <a:cxn ang="0">
                  <a:pos x="T8" y="T9"/>
                </a:cxn>
              </a:cxnLst>
              <a:rect l="0" t="0" r="r" b="b"/>
              <a:pathLst>
                <a:path w="10" h="10">
                  <a:moveTo>
                    <a:pt x="3" y="10"/>
                  </a:moveTo>
                  <a:lnTo>
                    <a:pt x="0" y="7"/>
                  </a:lnTo>
                  <a:lnTo>
                    <a:pt x="8" y="0"/>
                  </a:lnTo>
                  <a:lnTo>
                    <a:pt x="10" y="2"/>
                  </a:lnTo>
                  <a:lnTo>
                    <a:pt x="3"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7" name="Rectangle 52"/>
            <p:cNvSpPr>
              <a:spLocks noChangeArrowheads="1"/>
            </p:cNvSpPr>
            <p:nvPr userDrawn="1"/>
          </p:nvSpPr>
          <p:spPr bwMode="auto">
            <a:xfrm>
              <a:off x="5557838" y="2219325"/>
              <a:ext cx="3175" cy="142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8" name="Freeform 53"/>
            <p:cNvSpPr>
              <a:spLocks/>
            </p:cNvSpPr>
            <p:nvPr userDrawn="1"/>
          </p:nvSpPr>
          <p:spPr bwMode="auto">
            <a:xfrm>
              <a:off x="5673725" y="2168525"/>
              <a:ext cx="15875" cy="15875"/>
            </a:xfrm>
            <a:custGeom>
              <a:avLst/>
              <a:gdLst>
                <a:gd name="T0" fmla="*/ 7 w 10"/>
                <a:gd name="T1" fmla="*/ 10 h 10"/>
                <a:gd name="T2" fmla="*/ 0 w 10"/>
                <a:gd name="T3" fmla="*/ 2 h 10"/>
                <a:gd name="T4" fmla="*/ 2 w 10"/>
                <a:gd name="T5" fmla="*/ 0 h 10"/>
                <a:gd name="T6" fmla="*/ 10 w 10"/>
                <a:gd name="T7" fmla="*/ 7 h 10"/>
                <a:gd name="T8" fmla="*/ 7 w 10"/>
                <a:gd name="T9" fmla="*/ 10 h 10"/>
              </a:gdLst>
              <a:ahLst/>
              <a:cxnLst>
                <a:cxn ang="0">
                  <a:pos x="T0" y="T1"/>
                </a:cxn>
                <a:cxn ang="0">
                  <a:pos x="T2" y="T3"/>
                </a:cxn>
                <a:cxn ang="0">
                  <a:pos x="T4" y="T5"/>
                </a:cxn>
                <a:cxn ang="0">
                  <a:pos x="T6" y="T7"/>
                </a:cxn>
                <a:cxn ang="0">
                  <a:pos x="T8" y="T9"/>
                </a:cxn>
              </a:cxnLst>
              <a:rect l="0" t="0" r="r" b="b"/>
              <a:pathLst>
                <a:path w="10" h="10">
                  <a:moveTo>
                    <a:pt x="7" y="10"/>
                  </a:moveTo>
                  <a:lnTo>
                    <a:pt x="0" y="2"/>
                  </a:lnTo>
                  <a:lnTo>
                    <a:pt x="2" y="0"/>
                  </a:lnTo>
                  <a:lnTo>
                    <a:pt x="10" y="7"/>
                  </a:lnTo>
                  <a:lnTo>
                    <a:pt x="7"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9" name="Rectangle 54"/>
            <p:cNvSpPr>
              <a:spLocks noChangeArrowheads="1"/>
            </p:cNvSpPr>
            <p:nvPr userDrawn="1"/>
          </p:nvSpPr>
          <p:spPr bwMode="auto">
            <a:xfrm>
              <a:off x="5724525"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0" name="Freeform 55"/>
            <p:cNvSpPr>
              <a:spLocks/>
            </p:cNvSpPr>
            <p:nvPr userDrawn="1"/>
          </p:nvSpPr>
          <p:spPr bwMode="auto">
            <a:xfrm>
              <a:off x="5673725" y="1928813"/>
              <a:ext cx="15875" cy="11113"/>
            </a:xfrm>
            <a:custGeom>
              <a:avLst/>
              <a:gdLst>
                <a:gd name="T0" fmla="*/ 2 w 10"/>
                <a:gd name="T1" fmla="*/ 7 h 7"/>
                <a:gd name="T2" fmla="*/ 0 w 10"/>
                <a:gd name="T3" fmla="*/ 7 h 7"/>
                <a:gd name="T4" fmla="*/ 7 w 10"/>
                <a:gd name="T5" fmla="*/ 0 h 7"/>
                <a:gd name="T6" fmla="*/ 10 w 10"/>
                <a:gd name="T7" fmla="*/ 3 h 7"/>
                <a:gd name="T8" fmla="*/ 2 w 10"/>
                <a:gd name="T9" fmla="*/ 7 h 7"/>
              </a:gdLst>
              <a:ahLst/>
              <a:cxnLst>
                <a:cxn ang="0">
                  <a:pos x="T0" y="T1"/>
                </a:cxn>
                <a:cxn ang="0">
                  <a:pos x="T2" y="T3"/>
                </a:cxn>
                <a:cxn ang="0">
                  <a:pos x="T4" y="T5"/>
                </a:cxn>
                <a:cxn ang="0">
                  <a:pos x="T6" y="T7"/>
                </a:cxn>
                <a:cxn ang="0">
                  <a:pos x="T8" y="T9"/>
                </a:cxn>
              </a:cxnLst>
              <a:rect l="0" t="0" r="r" b="b"/>
              <a:pathLst>
                <a:path w="10" h="7">
                  <a:moveTo>
                    <a:pt x="2" y="7"/>
                  </a:moveTo>
                  <a:lnTo>
                    <a:pt x="0" y="7"/>
                  </a:lnTo>
                  <a:lnTo>
                    <a:pt x="7" y="0"/>
                  </a:lnTo>
                  <a:lnTo>
                    <a:pt x="10" y="3"/>
                  </a:lnTo>
                  <a:lnTo>
                    <a:pt x="2"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1" name="Rectangle 56"/>
            <p:cNvSpPr>
              <a:spLocks noChangeArrowheads="1"/>
            </p:cNvSpPr>
            <p:nvPr userDrawn="1"/>
          </p:nvSpPr>
          <p:spPr bwMode="auto">
            <a:xfrm>
              <a:off x="5557838" y="1878013"/>
              <a:ext cx="3175" cy="158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2" name="Freeform 57"/>
            <p:cNvSpPr>
              <a:spLocks/>
            </p:cNvSpPr>
            <p:nvPr userDrawn="1"/>
          </p:nvSpPr>
          <p:spPr bwMode="auto">
            <a:xfrm>
              <a:off x="5434013" y="1928813"/>
              <a:ext cx="15875" cy="11113"/>
            </a:xfrm>
            <a:custGeom>
              <a:avLst/>
              <a:gdLst>
                <a:gd name="T0" fmla="*/ 8 w 10"/>
                <a:gd name="T1" fmla="*/ 7 h 7"/>
                <a:gd name="T2" fmla="*/ 0 w 10"/>
                <a:gd name="T3" fmla="*/ 3 h 7"/>
                <a:gd name="T4" fmla="*/ 3 w 10"/>
                <a:gd name="T5" fmla="*/ 0 h 7"/>
                <a:gd name="T6" fmla="*/ 10 w 10"/>
                <a:gd name="T7" fmla="*/ 7 h 7"/>
                <a:gd name="T8" fmla="*/ 8 w 10"/>
                <a:gd name="T9" fmla="*/ 7 h 7"/>
              </a:gdLst>
              <a:ahLst/>
              <a:cxnLst>
                <a:cxn ang="0">
                  <a:pos x="T0" y="T1"/>
                </a:cxn>
                <a:cxn ang="0">
                  <a:pos x="T2" y="T3"/>
                </a:cxn>
                <a:cxn ang="0">
                  <a:pos x="T4" y="T5"/>
                </a:cxn>
                <a:cxn ang="0">
                  <a:pos x="T6" y="T7"/>
                </a:cxn>
                <a:cxn ang="0">
                  <a:pos x="T8" y="T9"/>
                </a:cxn>
              </a:cxnLst>
              <a:rect l="0" t="0" r="r" b="b"/>
              <a:pathLst>
                <a:path w="10" h="7">
                  <a:moveTo>
                    <a:pt x="8" y="7"/>
                  </a:moveTo>
                  <a:lnTo>
                    <a:pt x="0" y="3"/>
                  </a:lnTo>
                  <a:lnTo>
                    <a:pt x="3" y="0"/>
                  </a:lnTo>
                  <a:lnTo>
                    <a:pt x="10" y="7"/>
                  </a:ln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3" name="Freeform 58"/>
            <p:cNvSpPr>
              <a:spLocks noEditPoints="1"/>
            </p:cNvSpPr>
            <p:nvPr userDrawn="1"/>
          </p:nvSpPr>
          <p:spPr bwMode="auto">
            <a:xfrm>
              <a:off x="5541963" y="2041525"/>
              <a:ext cx="34925" cy="30163"/>
            </a:xfrm>
            <a:custGeom>
              <a:avLst/>
              <a:gdLst>
                <a:gd name="T0" fmla="*/ 5 w 9"/>
                <a:gd name="T1" fmla="*/ 0 h 8"/>
                <a:gd name="T2" fmla="*/ 2 w 9"/>
                <a:gd name="T3" fmla="*/ 1 h 8"/>
                <a:gd name="T4" fmla="*/ 2 w 9"/>
                <a:gd name="T5" fmla="*/ 7 h 8"/>
                <a:gd name="T6" fmla="*/ 5 w 9"/>
                <a:gd name="T7" fmla="*/ 8 h 8"/>
                <a:gd name="T8" fmla="*/ 8 w 9"/>
                <a:gd name="T9" fmla="*/ 7 h 8"/>
                <a:gd name="T10" fmla="*/ 8 w 9"/>
                <a:gd name="T11" fmla="*/ 1 h 8"/>
                <a:gd name="T12" fmla="*/ 5 w 9"/>
                <a:gd name="T13" fmla="*/ 0 h 8"/>
                <a:gd name="T14" fmla="*/ 7 w 9"/>
                <a:gd name="T15" fmla="*/ 6 h 8"/>
                <a:gd name="T16" fmla="*/ 3 w 9"/>
                <a:gd name="T17" fmla="*/ 6 h 8"/>
                <a:gd name="T18" fmla="*/ 3 w 9"/>
                <a:gd name="T19" fmla="*/ 2 h 8"/>
                <a:gd name="T20" fmla="*/ 7 w 9"/>
                <a:gd name="T21" fmla="*/ 2 h 8"/>
                <a:gd name="T22" fmla="*/ 7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8"/>
                    <a:pt x="4" y="8"/>
                    <a:pt x="5" y="8"/>
                  </a:cubicBezTo>
                  <a:cubicBezTo>
                    <a:pt x="6" y="8"/>
                    <a:pt x="7" y="8"/>
                    <a:pt x="8" y="7"/>
                  </a:cubicBezTo>
                  <a:cubicBezTo>
                    <a:pt x="9" y="5"/>
                    <a:pt x="9" y="3"/>
                    <a:pt x="8" y="1"/>
                  </a:cubicBezTo>
                  <a:cubicBezTo>
                    <a:pt x="7" y="0"/>
                    <a:pt x="6" y="0"/>
                    <a:pt x="5" y="0"/>
                  </a:cubicBezTo>
                  <a:close/>
                  <a:moveTo>
                    <a:pt x="7" y="6"/>
                  </a:moveTo>
                  <a:cubicBezTo>
                    <a:pt x="6" y="7"/>
                    <a:pt x="4" y="7"/>
                    <a:pt x="3" y="6"/>
                  </a:cubicBezTo>
                  <a:cubicBezTo>
                    <a:pt x="2" y="5"/>
                    <a:pt x="2" y="3"/>
                    <a:pt x="3" y="2"/>
                  </a:cubicBezTo>
                  <a:cubicBezTo>
                    <a:pt x="4" y="1"/>
                    <a:pt x="6" y="1"/>
                    <a:pt x="7" y="2"/>
                  </a:cubicBezTo>
                  <a:cubicBezTo>
                    <a:pt x="8" y="3"/>
                    <a:pt x="8" y="5"/>
                    <a:pt x="7"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4" name="Freeform 59"/>
            <p:cNvSpPr>
              <a:spLocks noEditPoints="1"/>
            </p:cNvSpPr>
            <p:nvPr userDrawn="1"/>
          </p:nvSpPr>
          <p:spPr bwMode="auto">
            <a:xfrm>
              <a:off x="5468938" y="1963738"/>
              <a:ext cx="185738" cy="185738"/>
            </a:xfrm>
            <a:custGeom>
              <a:avLst/>
              <a:gdLst>
                <a:gd name="T0" fmla="*/ 17 w 48"/>
                <a:gd name="T1" fmla="*/ 17 h 48"/>
                <a:gd name="T2" fmla="*/ 17 w 48"/>
                <a:gd name="T3" fmla="*/ 17 h 48"/>
                <a:gd name="T4" fmla="*/ 0 w 48"/>
                <a:gd name="T5" fmla="*/ 48 h 48"/>
                <a:gd name="T6" fmla="*/ 31 w 48"/>
                <a:gd name="T7" fmla="*/ 31 h 48"/>
                <a:gd name="T8" fmla="*/ 31 w 48"/>
                <a:gd name="T9" fmla="*/ 31 h 48"/>
                <a:gd name="T10" fmla="*/ 48 w 48"/>
                <a:gd name="T11" fmla="*/ 0 h 48"/>
                <a:gd name="T12" fmla="*/ 17 w 48"/>
                <a:gd name="T13" fmla="*/ 17 h 48"/>
                <a:gd name="T14" fmla="*/ 28 w 48"/>
                <a:gd name="T15" fmla="*/ 28 h 48"/>
                <a:gd name="T16" fmla="*/ 24 w 48"/>
                <a:gd name="T17" fmla="*/ 29 h 48"/>
                <a:gd name="T18" fmla="*/ 20 w 48"/>
                <a:gd name="T19" fmla="*/ 28 h 48"/>
                <a:gd name="T20" fmla="*/ 20 w 48"/>
                <a:gd name="T21" fmla="*/ 20 h 48"/>
                <a:gd name="T22" fmla="*/ 24 w 48"/>
                <a:gd name="T23" fmla="*/ 19 h 48"/>
                <a:gd name="T24" fmla="*/ 28 w 48"/>
                <a:gd name="T25" fmla="*/ 20 h 48"/>
                <a:gd name="T26" fmla="*/ 28 w 48"/>
                <a:gd name="T27" fmla="*/ 2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17" y="17"/>
                  </a:moveTo>
                  <a:cubicBezTo>
                    <a:pt x="17" y="17"/>
                    <a:pt x="17" y="17"/>
                    <a:pt x="17" y="17"/>
                  </a:cubicBezTo>
                  <a:cubicBezTo>
                    <a:pt x="0" y="48"/>
                    <a:pt x="0" y="48"/>
                    <a:pt x="0" y="48"/>
                  </a:cubicBezTo>
                  <a:cubicBezTo>
                    <a:pt x="31" y="31"/>
                    <a:pt x="31" y="31"/>
                    <a:pt x="31" y="31"/>
                  </a:cubicBezTo>
                  <a:cubicBezTo>
                    <a:pt x="31" y="31"/>
                    <a:pt x="31" y="31"/>
                    <a:pt x="31" y="31"/>
                  </a:cubicBezTo>
                  <a:cubicBezTo>
                    <a:pt x="48" y="0"/>
                    <a:pt x="48" y="0"/>
                    <a:pt x="48" y="0"/>
                  </a:cubicBezTo>
                  <a:lnTo>
                    <a:pt x="17" y="17"/>
                  </a:lnTo>
                  <a:close/>
                  <a:moveTo>
                    <a:pt x="28" y="28"/>
                  </a:moveTo>
                  <a:cubicBezTo>
                    <a:pt x="27" y="29"/>
                    <a:pt x="25" y="29"/>
                    <a:pt x="24" y="29"/>
                  </a:cubicBezTo>
                  <a:cubicBezTo>
                    <a:pt x="23" y="29"/>
                    <a:pt x="21" y="29"/>
                    <a:pt x="20" y="28"/>
                  </a:cubicBezTo>
                  <a:cubicBezTo>
                    <a:pt x="18" y="26"/>
                    <a:pt x="18" y="22"/>
                    <a:pt x="20" y="20"/>
                  </a:cubicBezTo>
                  <a:cubicBezTo>
                    <a:pt x="21" y="19"/>
                    <a:pt x="23" y="19"/>
                    <a:pt x="24" y="19"/>
                  </a:cubicBezTo>
                  <a:cubicBezTo>
                    <a:pt x="25" y="19"/>
                    <a:pt x="27" y="19"/>
                    <a:pt x="28" y="20"/>
                  </a:cubicBezTo>
                  <a:cubicBezTo>
                    <a:pt x="30" y="22"/>
                    <a:pt x="30" y="26"/>
                    <a:pt x="28" y="2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75" name="Freeform 60"/>
          <p:cNvSpPr>
            <a:spLocks noEditPoints="1"/>
          </p:cNvSpPr>
          <p:nvPr userDrawn="1"/>
        </p:nvSpPr>
        <p:spPr bwMode="auto">
          <a:xfrm>
            <a:off x="5619750" y="966788"/>
            <a:ext cx="215900" cy="215900"/>
          </a:xfrm>
          <a:custGeom>
            <a:avLst/>
            <a:gdLst>
              <a:gd name="T0" fmla="*/ 47 w 56"/>
              <a:gd name="T1" fmla="*/ 16 h 56"/>
              <a:gd name="T2" fmla="*/ 33 w 56"/>
              <a:gd name="T3" fmla="*/ 6 h 56"/>
              <a:gd name="T4" fmla="*/ 15 w 56"/>
              <a:gd name="T5" fmla="*/ 9 h 56"/>
              <a:gd name="T6" fmla="*/ 5 w 56"/>
              <a:gd name="T7" fmla="*/ 23 h 56"/>
              <a:gd name="T8" fmla="*/ 8 w 56"/>
              <a:gd name="T9" fmla="*/ 40 h 56"/>
              <a:gd name="T10" fmla="*/ 23 w 56"/>
              <a:gd name="T11" fmla="*/ 50 h 56"/>
              <a:gd name="T12" fmla="*/ 40 w 56"/>
              <a:gd name="T13" fmla="*/ 47 h 56"/>
              <a:gd name="T14" fmla="*/ 50 w 56"/>
              <a:gd name="T15" fmla="*/ 33 h 56"/>
              <a:gd name="T16" fmla="*/ 42 w 56"/>
              <a:gd name="T17" fmla="*/ 36 h 56"/>
              <a:gd name="T18" fmla="*/ 41 w 56"/>
              <a:gd name="T19" fmla="*/ 38 h 56"/>
              <a:gd name="T20" fmla="*/ 38 w 56"/>
              <a:gd name="T21" fmla="*/ 40 h 56"/>
              <a:gd name="T22" fmla="*/ 36 w 56"/>
              <a:gd name="T23" fmla="*/ 42 h 56"/>
              <a:gd name="T24" fmla="*/ 35 w 56"/>
              <a:gd name="T25" fmla="*/ 42 h 56"/>
              <a:gd name="T26" fmla="*/ 32 w 56"/>
              <a:gd name="T27" fmla="*/ 44 h 56"/>
              <a:gd name="T28" fmla="*/ 30 w 56"/>
              <a:gd name="T29" fmla="*/ 44 h 56"/>
              <a:gd name="T30" fmla="*/ 29 w 56"/>
              <a:gd name="T31" fmla="*/ 44 h 56"/>
              <a:gd name="T32" fmla="*/ 27 w 56"/>
              <a:gd name="T33" fmla="*/ 44 h 56"/>
              <a:gd name="T34" fmla="*/ 25 w 56"/>
              <a:gd name="T35" fmla="*/ 44 h 56"/>
              <a:gd name="T36" fmla="*/ 23 w 56"/>
              <a:gd name="T37" fmla="*/ 44 h 56"/>
              <a:gd name="T38" fmla="*/ 20 w 56"/>
              <a:gd name="T39" fmla="*/ 42 h 56"/>
              <a:gd name="T40" fmla="*/ 19 w 56"/>
              <a:gd name="T41" fmla="*/ 42 h 56"/>
              <a:gd name="T42" fmla="*/ 17 w 56"/>
              <a:gd name="T43" fmla="*/ 40 h 56"/>
              <a:gd name="T44" fmla="*/ 15 w 56"/>
              <a:gd name="T45" fmla="*/ 38 h 56"/>
              <a:gd name="T46" fmla="*/ 13 w 56"/>
              <a:gd name="T47" fmla="*/ 36 h 56"/>
              <a:gd name="T48" fmla="*/ 12 w 56"/>
              <a:gd name="T49" fmla="*/ 31 h 56"/>
              <a:gd name="T50" fmla="*/ 11 w 56"/>
              <a:gd name="T51" fmla="*/ 30 h 56"/>
              <a:gd name="T52" fmla="*/ 11 w 56"/>
              <a:gd name="T53" fmla="*/ 28 h 56"/>
              <a:gd name="T54" fmla="*/ 11 w 56"/>
              <a:gd name="T55" fmla="*/ 26 h 56"/>
              <a:gd name="T56" fmla="*/ 12 w 56"/>
              <a:gd name="T57" fmla="*/ 24 h 56"/>
              <a:gd name="T58" fmla="*/ 12 w 56"/>
              <a:gd name="T59" fmla="*/ 23 h 56"/>
              <a:gd name="T60" fmla="*/ 13 w 56"/>
              <a:gd name="T61" fmla="*/ 20 h 56"/>
              <a:gd name="T62" fmla="*/ 15 w 56"/>
              <a:gd name="T63" fmla="*/ 18 h 56"/>
              <a:gd name="T64" fmla="*/ 17 w 56"/>
              <a:gd name="T65" fmla="*/ 15 h 56"/>
              <a:gd name="T66" fmla="*/ 19 w 56"/>
              <a:gd name="T67" fmla="*/ 14 h 56"/>
              <a:gd name="T68" fmla="*/ 20 w 56"/>
              <a:gd name="T69" fmla="*/ 13 h 56"/>
              <a:gd name="T70" fmla="*/ 23 w 56"/>
              <a:gd name="T71" fmla="*/ 12 h 56"/>
              <a:gd name="T72" fmla="*/ 24 w 56"/>
              <a:gd name="T73" fmla="*/ 12 h 56"/>
              <a:gd name="T74" fmla="*/ 26 w 56"/>
              <a:gd name="T75" fmla="*/ 12 h 56"/>
              <a:gd name="T76" fmla="*/ 28 w 56"/>
              <a:gd name="T77" fmla="*/ 11 h 56"/>
              <a:gd name="T78" fmla="*/ 30 w 56"/>
              <a:gd name="T79" fmla="*/ 12 h 56"/>
              <a:gd name="T80" fmla="*/ 32 w 56"/>
              <a:gd name="T81" fmla="*/ 12 h 56"/>
              <a:gd name="T82" fmla="*/ 33 w 56"/>
              <a:gd name="T83" fmla="*/ 12 h 56"/>
              <a:gd name="T84" fmla="*/ 36 w 56"/>
              <a:gd name="T85" fmla="*/ 14 h 56"/>
              <a:gd name="T86" fmla="*/ 38 w 56"/>
              <a:gd name="T87" fmla="*/ 15 h 56"/>
              <a:gd name="T88" fmla="*/ 40 w 56"/>
              <a:gd name="T89" fmla="*/ 17 h 56"/>
              <a:gd name="T90" fmla="*/ 42 w 56"/>
              <a:gd name="T91" fmla="*/ 19 h 56"/>
              <a:gd name="T92" fmla="*/ 43 w 56"/>
              <a:gd name="T93" fmla="*/ 23 h 56"/>
              <a:gd name="T94" fmla="*/ 44 w 56"/>
              <a:gd name="T95" fmla="*/ 24 h 56"/>
              <a:gd name="T96" fmla="*/ 44 w 56"/>
              <a:gd name="T97" fmla="*/ 25 h 56"/>
              <a:gd name="T98" fmla="*/ 44 w 56"/>
              <a:gd name="T99" fmla="*/ 27 h 56"/>
              <a:gd name="T100" fmla="*/ 44 w 56"/>
              <a:gd name="T101" fmla="*/ 29 h 56"/>
              <a:gd name="T102" fmla="*/ 44 w 56"/>
              <a:gd name="T103" fmla="*/ 31 h 56"/>
              <a:gd name="T104" fmla="*/ 42 w 56"/>
              <a:gd name="T105" fmla="*/ 3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6" h="56">
                <a:moveTo>
                  <a:pt x="56" y="33"/>
                </a:moveTo>
                <a:cubicBezTo>
                  <a:pt x="56" y="23"/>
                  <a:pt x="56" y="23"/>
                  <a:pt x="56" y="23"/>
                </a:cubicBezTo>
                <a:cubicBezTo>
                  <a:pt x="50" y="23"/>
                  <a:pt x="50" y="23"/>
                  <a:pt x="50" y="23"/>
                </a:cubicBezTo>
                <a:cubicBezTo>
                  <a:pt x="49" y="20"/>
                  <a:pt x="48" y="18"/>
                  <a:pt x="47" y="16"/>
                </a:cubicBezTo>
                <a:cubicBezTo>
                  <a:pt x="51" y="12"/>
                  <a:pt x="51" y="12"/>
                  <a:pt x="51" y="12"/>
                </a:cubicBezTo>
                <a:cubicBezTo>
                  <a:pt x="44" y="5"/>
                  <a:pt x="44" y="5"/>
                  <a:pt x="44" y="5"/>
                </a:cubicBezTo>
                <a:cubicBezTo>
                  <a:pt x="40" y="9"/>
                  <a:pt x="40" y="9"/>
                  <a:pt x="40" y="9"/>
                </a:cubicBezTo>
                <a:cubicBezTo>
                  <a:pt x="38" y="7"/>
                  <a:pt x="35" y="6"/>
                  <a:pt x="33" y="6"/>
                </a:cubicBezTo>
                <a:cubicBezTo>
                  <a:pt x="33" y="0"/>
                  <a:pt x="33" y="0"/>
                  <a:pt x="33" y="0"/>
                </a:cubicBezTo>
                <a:cubicBezTo>
                  <a:pt x="23" y="0"/>
                  <a:pt x="23" y="0"/>
                  <a:pt x="23" y="0"/>
                </a:cubicBezTo>
                <a:cubicBezTo>
                  <a:pt x="23" y="6"/>
                  <a:pt x="23" y="6"/>
                  <a:pt x="23" y="6"/>
                </a:cubicBezTo>
                <a:cubicBezTo>
                  <a:pt x="20" y="6"/>
                  <a:pt x="18" y="7"/>
                  <a:pt x="15" y="9"/>
                </a:cubicBezTo>
                <a:cubicBezTo>
                  <a:pt x="11" y="5"/>
                  <a:pt x="11" y="5"/>
                  <a:pt x="11" y="5"/>
                </a:cubicBezTo>
                <a:cubicBezTo>
                  <a:pt x="4" y="12"/>
                  <a:pt x="4" y="12"/>
                  <a:pt x="4" y="12"/>
                </a:cubicBezTo>
                <a:cubicBezTo>
                  <a:pt x="8" y="16"/>
                  <a:pt x="8" y="16"/>
                  <a:pt x="8" y="16"/>
                </a:cubicBezTo>
                <a:cubicBezTo>
                  <a:pt x="7" y="18"/>
                  <a:pt x="6" y="20"/>
                  <a:pt x="5" y="23"/>
                </a:cubicBezTo>
                <a:cubicBezTo>
                  <a:pt x="0" y="23"/>
                  <a:pt x="0" y="23"/>
                  <a:pt x="0" y="23"/>
                </a:cubicBezTo>
                <a:cubicBezTo>
                  <a:pt x="0" y="33"/>
                  <a:pt x="0" y="33"/>
                  <a:pt x="0" y="33"/>
                </a:cubicBezTo>
                <a:cubicBezTo>
                  <a:pt x="5" y="33"/>
                  <a:pt x="5" y="33"/>
                  <a:pt x="5" y="33"/>
                </a:cubicBezTo>
                <a:cubicBezTo>
                  <a:pt x="6" y="36"/>
                  <a:pt x="7" y="38"/>
                  <a:pt x="8" y="40"/>
                </a:cubicBezTo>
                <a:cubicBezTo>
                  <a:pt x="4" y="44"/>
                  <a:pt x="4" y="44"/>
                  <a:pt x="4" y="44"/>
                </a:cubicBezTo>
                <a:cubicBezTo>
                  <a:pt x="11" y="51"/>
                  <a:pt x="11" y="51"/>
                  <a:pt x="11" y="51"/>
                </a:cubicBezTo>
                <a:cubicBezTo>
                  <a:pt x="15" y="47"/>
                  <a:pt x="15" y="47"/>
                  <a:pt x="15" y="47"/>
                </a:cubicBezTo>
                <a:cubicBezTo>
                  <a:pt x="18" y="49"/>
                  <a:pt x="20" y="50"/>
                  <a:pt x="23" y="50"/>
                </a:cubicBezTo>
                <a:cubicBezTo>
                  <a:pt x="23" y="56"/>
                  <a:pt x="23" y="56"/>
                  <a:pt x="23" y="56"/>
                </a:cubicBezTo>
                <a:cubicBezTo>
                  <a:pt x="33" y="56"/>
                  <a:pt x="33" y="56"/>
                  <a:pt x="33" y="56"/>
                </a:cubicBezTo>
                <a:cubicBezTo>
                  <a:pt x="33" y="50"/>
                  <a:pt x="33" y="50"/>
                  <a:pt x="33" y="50"/>
                </a:cubicBezTo>
                <a:cubicBezTo>
                  <a:pt x="35" y="50"/>
                  <a:pt x="38" y="49"/>
                  <a:pt x="40" y="47"/>
                </a:cubicBezTo>
                <a:cubicBezTo>
                  <a:pt x="44" y="51"/>
                  <a:pt x="44" y="51"/>
                  <a:pt x="44" y="51"/>
                </a:cubicBezTo>
                <a:cubicBezTo>
                  <a:pt x="51" y="44"/>
                  <a:pt x="51" y="44"/>
                  <a:pt x="51" y="44"/>
                </a:cubicBezTo>
                <a:cubicBezTo>
                  <a:pt x="47" y="40"/>
                  <a:pt x="47" y="40"/>
                  <a:pt x="47" y="40"/>
                </a:cubicBezTo>
                <a:cubicBezTo>
                  <a:pt x="48" y="38"/>
                  <a:pt x="49" y="36"/>
                  <a:pt x="50" y="33"/>
                </a:cubicBezTo>
                <a:lnTo>
                  <a:pt x="56" y="33"/>
                </a:lnTo>
                <a:close/>
                <a:moveTo>
                  <a:pt x="42" y="36"/>
                </a:moveTo>
                <a:cubicBezTo>
                  <a:pt x="42" y="36"/>
                  <a:pt x="42" y="36"/>
                  <a:pt x="42" y="36"/>
                </a:cubicBezTo>
                <a:cubicBezTo>
                  <a:pt x="42" y="36"/>
                  <a:pt x="42" y="36"/>
                  <a:pt x="42" y="36"/>
                </a:cubicBezTo>
                <a:cubicBezTo>
                  <a:pt x="42" y="36"/>
                  <a:pt x="42" y="36"/>
                  <a:pt x="42" y="37"/>
                </a:cubicBezTo>
                <a:cubicBezTo>
                  <a:pt x="42" y="37"/>
                  <a:pt x="42" y="37"/>
                  <a:pt x="42" y="37"/>
                </a:cubicBezTo>
                <a:cubicBezTo>
                  <a:pt x="41" y="37"/>
                  <a:pt x="41" y="38"/>
                  <a:pt x="41" y="38"/>
                </a:cubicBezTo>
                <a:cubicBezTo>
                  <a:pt x="41" y="38"/>
                  <a:pt x="41" y="38"/>
                  <a:pt x="41" y="38"/>
                </a:cubicBezTo>
                <a:cubicBezTo>
                  <a:pt x="40" y="38"/>
                  <a:pt x="40" y="38"/>
                  <a:pt x="40" y="39"/>
                </a:cubicBezTo>
                <a:cubicBezTo>
                  <a:pt x="40" y="39"/>
                  <a:pt x="40" y="39"/>
                  <a:pt x="40" y="39"/>
                </a:cubicBezTo>
                <a:cubicBezTo>
                  <a:pt x="40" y="39"/>
                  <a:pt x="39" y="40"/>
                  <a:pt x="38" y="40"/>
                </a:cubicBezTo>
                <a:cubicBezTo>
                  <a:pt x="38" y="40"/>
                  <a:pt x="38" y="40"/>
                  <a:pt x="38" y="40"/>
                </a:cubicBezTo>
                <a:cubicBezTo>
                  <a:pt x="38" y="41"/>
                  <a:pt x="38" y="41"/>
                  <a:pt x="38" y="41"/>
                </a:cubicBezTo>
                <a:cubicBezTo>
                  <a:pt x="38" y="41"/>
                  <a:pt x="38" y="41"/>
                  <a:pt x="38" y="41"/>
                </a:cubicBezTo>
                <a:cubicBezTo>
                  <a:pt x="37" y="41"/>
                  <a:pt x="37" y="42"/>
                  <a:pt x="36" y="42"/>
                </a:cubicBezTo>
                <a:cubicBezTo>
                  <a:pt x="36" y="42"/>
                  <a:pt x="36" y="42"/>
                  <a:pt x="36" y="42"/>
                </a:cubicBezTo>
                <a:cubicBezTo>
                  <a:pt x="36" y="42"/>
                  <a:pt x="36" y="42"/>
                  <a:pt x="36" y="42"/>
                </a:cubicBezTo>
                <a:cubicBezTo>
                  <a:pt x="36" y="42"/>
                  <a:pt x="36" y="42"/>
                  <a:pt x="36" y="42"/>
                </a:cubicBezTo>
                <a:cubicBezTo>
                  <a:pt x="36" y="42"/>
                  <a:pt x="36" y="42"/>
                  <a:pt x="35" y="42"/>
                </a:cubicBezTo>
                <a:cubicBezTo>
                  <a:pt x="35" y="42"/>
                  <a:pt x="35" y="42"/>
                  <a:pt x="35" y="42"/>
                </a:cubicBezTo>
                <a:cubicBezTo>
                  <a:pt x="34" y="43"/>
                  <a:pt x="34" y="43"/>
                  <a:pt x="33" y="44"/>
                </a:cubicBezTo>
                <a:cubicBezTo>
                  <a:pt x="33" y="44"/>
                  <a:pt x="33" y="44"/>
                  <a:pt x="33" y="44"/>
                </a:cubicBezTo>
                <a:cubicBezTo>
                  <a:pt x="33" y="44"/>
                  <a:pt x="33" y="44"/>
                  <a:pt x="33" y="44"/>
                </a:cubicBezTo>
                <a:cubicBezTo>
                  <a:pt x="32" y="44"/>
                  <a:pt x="32" y="44"/>
                  <a:pt x="32" y="44"/>
                </a:cubicBezTo>
                <a:cubicBezTo>
                  <a:pt x="32" y="44"/>
                  <a:pt x="32" y="44"/>
                  <a:pt x="32" y="44"/>
                </a:cubicBezTo>
                <a:cubicBezTo>
                  <a:pt x="31" y="44"/>
                  <a:pt x="31" y="44"/>
                  <a:pt x="31" y="44"/>
                </a:cubicBezTo>
                <a:cubicBezTo>
                  <a:pt x="31" y="44"/>
                  <a:pt x="31" y="44"/>
                  <a:pt x="31" y="44"/>
                </a:cubicBezTo>
                <a:cubicBezTo>
                  <a:pt x="31" y="44"/>
                  <a:pt x="30" y="44"/>
                  <a:pt x="30" y="44"/>
                </a:cubicBezTo>
                <a:cubicBezTo>
                  <a:pt x="30" y="44"/>
                  <a:pt x="30" y="44"/>
                  <a:pt x="30" y="44"/>
                </a:cubicBezTo>
                <a:cubicBezTo>
                  <a:pt x="30" y="44"/>
                  <a:pt x="30" y="44"/>
                  <a:pt x="29" y="44"/>
                </a:cubicBezTo>
                <a:cubicBezTo>
                  <a:pt x="29" y="44"/>
                  <a:pt x="29" y="44"/>
                  <a:pt x="29" y="44"/>
                </a:cubicBezTo>
                <a:cubicBezTo>
                  <a:pt x="29" y="44"/>
                  <a:pt x="29" y="44"/>
                  <a:pt x="29" y="44"/>
                </a:cubicBezTo>
                <a:cubicBezTo>
                  <a:pt x="29" y="44"/>
                  <a:pt x="29" y="44"/>
                  <a:pt x="28" y="44"/>
                </a:cubicBezTo>
                <a:cubicBezTo>
                  <a:pt x="28" y="44"/>
                  <a:pt x="28" y="44"/>
                  <a:pt x="28" y="44"/>
                </a:cubicBezTo>
                <a:cubicBezTo>
                  <a:pt x="27" y="44"/>
                  <a:pt x="27" y="44"/>
                  <a:pt x="27" y="44"/>
                </a:cubicBezTo>
                <a:cubicBezTo>
                  <a:pt x="27" y="44"/>
                  <a:pt x="27" y="44"/>
                  <a:pt x="27" y="44"/>
                </a:cubicBezTo>
                <a:cubicBezTo>
                  <a:pt x="26" y="44"/>
                  <a:pt x="26" y="44"/>
                  <a:pt x="26" y="44"/>
                </a:cubicBezTo>
                <a:cubicBezTo>
                  <a:pt x="26" y="44"/>
                  <a:pt x="26" y="44"/>
                  <a:pt x="26" y="44"/>
                </a:cubicBezTo>
                <a:cubicBezTo>
                  <a:pt x="26" y="44"/>
                  <a:pt x="25" y="44"/>
                  <a:pt x="25" y="44"/>
                </a:cubicBezTo>
                <a:cubicBezTo>
                  <a:pt x="25" y="44"/>
                  <a:pt x="25" y="44"/>
                  <a:pt x="25" y="44"/>
                </a:cubicBezTo>
                <a:cubicBezTo>
                  <a:pt x="25" y="44"/>
                  <a:pt x="25" y="44"/>
                  <a:pt x="24" y="44"/>
                </a:cubicBezTo>
                <a:cubicBezTo>
                  <a:pt x="24" y="44"/>
                  <a:pt x="24" y="44"/>
                  <a:pt x="24" y="44"/>
                </a:cubicBezTo>
                <a:cubicBezTo>
                  <a:pt x="24" y="44"/>
                  <a:pt x="24" y="44"/>
                  <a:pt x="24" y="44"/>
                </a:cubicBezTo>
                <a:cubicBezTo>
                  <a:pt x="24" y="44"/>
                  <a:pt x="24" y="44"/>
                  <a:pt x="23" y="44"/>
                </a:cubicBezTo>
                <a:cubicBezTo>
                  <a:pt x="23" y="44"/>
                  <a:pt x="23" y="44"/>
                  <a:pt x="23" y="44"/>
                </a:cubicBezTo>
                <a:cubicBezTo>
                  <a:pt x="23" y="44"/>
                  <a:pt x="23" y="44"/>
                  <a:pt x="23" y="44"/>
                </a:cubicBezTo>
                <a:cubicBezTo>
                  <a:pt x="23" y="44"/>
                  <a:pt x="23" y="44"/>
                  <a:pt x="23" y="44"/>
                </a:cubicBezTo>
                <a:cubicBezTo>
                  <a:pt x="22" y="43"/>
                  <a:pt x="21" y="43"/>
                  <a:pt x="20" y="42"/>
                </a:cubicBezTo>
                <a:cubicBezTo>
                  <a:pt x="20" y="42"/>
                  <a:pt x="20" y="42"/>
                  <a:pt x="20" y="42"/>
                </a:cubicBezTo>
                <a:cubicBezTo>
                  <a:pt x="19" y="42"/>
                  <a:pt x="19" y="42"/>
                  <a:pt x="19" y="42"/>
                </a:cubicBezTo>
                <a:cubicBezTo>
                  <a:pt x="19" y="42"/>
                  <a:pt x="19" y="42"/>
                  <a:pt x="19" y="42"/>
                </a:cubicBezTo>
                <a:cubicBezTo>
                  <a:pt x="19" y="42"/>
                  <a:pt x="19" y="42"/>
                  <a:pt x="19" y="42"/>
                </a:cubicBezTo>
                <a:cubicBezTo>
                  <a:pt x="18" y="42"/>
                  <a:pt x="18" y="41"/>
                  <a:pt x="17" y="41"/>
                </a:cubicBezTo>
                <a:cubicBezTo>
                  <a:pt x="17" y="41"/>
                  <a:pt x="17" y="41"/>
                  <a:pt x="17" y="41"/>
                </a:cubicBezTo>
                <a:cubicBezTo>
                  <a:pt x="17" y="41"/>
                  <a:pt x="17" y="41"/>
                  <a:pt x="17" y="40"/>
                </a:cubicBezTo>
                <a:cubicBezTo>
                  <a:pt x="17" y="40"/>
                  <a:pt x="17" y="40"/>
                  <a:pt x="17" y="40"/>
                </a:cubicBezTo>
                <a:cubicBezTo>
                  <a:pt x="16" y="40"/>
                  <a:pt x="16" y="39"/>
                  <a:pt x="15" y="39"/>
                </a:cubicBezTo>
                <a:cubicBezTo>
                  <a:pt x="15" y="39"/>
                  <a:pt x="15" y="39"/>
                  <a:pt x="15" y="39"/>
                </a:cubicBezTo>
                <a:cubicBezTo>
                  <a:pt x="15" y="38"/>
                  <a:pt x="15" y="38"/>
                  <a:pt x="15" y="38"/>
                </a:cubicBezTo>
                <a:cubicBezTo>
                  <a:pt x="15" y="38"/>
                  <a:pt x="15" y="38"/>
                  <a:pt x="15" y="38"/>
                </a:cubicBezTo>
                <a:cubicBezTo>
                  <a:pt x="14" y="38"/>
                  <a:pt x="14" y="37"/>
                  <a:pt x="14" y="37"/>
                </a:cubicBezTo>
                <a:cubicBezTo>
                  <a:pt x="14" y="37"/>
                  <a:pt x="14" y="37"/>
                  <a:pt x="14" y="37"/>
                </a:cubicBezTo>
                <a:cubicBezTo>
                  <a:pt x="14" y="36"/>
                  <a:pt x="14" y="36"/>
                  <a:pt x="13" y="36"/>
                </a:cubicBezTo>
                <a:cubicBezTo>
                  <a:pt x="13" y="36"/>
                  <a:pt x="13" y="36"/>
                  <a:pt x="13" y="36"/>
                </a:cubicBezTo>
                <a:cubicBezTo>
                  <a:pt x="13" y="36"/>
                  <a:pt x="13" y="36"/>
                  <a:pt x="13" y="36"/>
                </a:cubicBezTo>
                <a:cubicBezTo>
                  <a:pt x="13" y="34"/>
                  <a:pt x="12" y="33"/>
                  <a:pt x="12" y="32"/>
                </a:cubicBezTo>
                <a:cubicBezTo>
                  <a:pt x="12" y="32"/>
                  <a:pt x="12" y="32"/>
                  <a:pt x="12" y="32"/>
                </a:cubicBezTo>
                <a:cubicBezTo>
                  <a:pt x="12" y="32"/>
                  <a:pt x="12" y="32"/>
                  <a:pt x="12" y="31"/>
                </a:cubicBezTo>
                <a:cubicBezTo>
                  <a:pt x="12" y="31"/>
                  <a:pt x="12" y="31"/>
                  <a:pt x="12" y="31"/>
                </a:cubicBezTo>
                <a:cubicBezTo>
                  <a:pt x="11" y="31"/>
                  <a:pt x="11" y="31"/>
                  <a:pt x="11" y="30"/>
                </a:cubicBezTo>
                <a:cubicBezTo>
                  <a:pt x="11" y="30"/>
                  <a:pt x="11" y="30"/>
                  <a:pt x="11" y="30"/>
                </a:cubicBezTo>
                <a:cubicBezTo>
                  <a:pt x="11" y="30"/>
                  <a:pt x="11" y="30"/>
                  <a:pt x="11" y="30"/>
                </a:cubicBezTo>
                <a:cubicBezTo>
                  <a:pt x="11" y="30"/>
                  <a:pt x="11" y="30"/>
                  <a:pt x="11" y="29"/>
                </a:cubicBezTo>
                <a:cubicBezTo>
                  <a:pt x="11" y="29"/>
                  <a:pt x="11" y="29"/>
                  <a:pt x="11" y="29"/>
                </a:cubicBezTo>
                <a:cubicBezTo>
                  <a:pt x="11" y="29"/>
                  <a:pt x="11" y="29"/>
                  <a:pt x="11" y="29"/>
                </a:cubicBezTo>
                <a:cubicBezTo>
                  <a:pt x="11" y="28"/>
                  <a:pt x="11" y="28"/>
                  <a:pt x="11" y="28"/>
                </a:cubicBezTo>
                <a:cubicBezTo>
                  <a:pt x="11" y="28"/>
                  <a:pt x="11" y="27"/>
                  <a:pt x="11" y="27"/>
                </a:cubicBezTo>
                <a:cubicBezTo>
                  <a:pt x="11" y="27"/>
                  <a:pt x="11" y="27"/>
                  <a:pt x="11" y="27"/>
                </a:cubicBezTo>
                <a:cubicBezTo>
                  <a:pt x="11" y="27"/>
                  <a:pt x="11" y="27"/>
                  <a:pt x="11" y="26"/>
                </a:cubicBezTo>
                <a:cubicBezTo>
                  <a:pt x="11" y="26"/>
                  <a:pt x="11" y="26"/>
                  <a:pt x="11" y="26"/>
                </a:cubicBezTo>
                <a:cubicBezTo>
                  <a:pt x="11" y="26"/>
                  <a:pt x="11" y="26"/>
                  <a:pt x="11" y="25"/>
                </a:cubicBezTo>
                <a:cubicBezTo>
                  <a:pt x="11" y="25"/>
                  <a:pt x="11" y="25"/>
                  <a:pt x="11" y="25"/>
                </a:cubicBezTo>
                <a:cubicBezTo>
                  <a:pt x="11" y="25"/>
                  <a:pt x="11" y="25"/>
                  <a:pt x="12" y="25"/>
                </a:cubicBezTo>
                <a:cubicBezTo>
                  <a:pt x="12" y="25"/>
                  <a:pt x="12" y="25"/>
                  <a:pt x="12" y="24"/>
                </a:cubicBezTo>
                <a:cubicBezTo>
                  <a:pt x="12" y="24"/>
                  <a:pt x="12" y="24"/>
                  <a:pt x="12" y="24"/>
                </a:cubicBezTo>
                <a:cubicBezTo>
                  <a:pt x="12" y="24"/>
                  <a:pt x="12" y="24"/>
                  <a:pt x="12" y="24"/>
                </a:cubicBezTo>
                <a:cubicBezTo>
                  <a:pt x="12" y="23"/>
                  <a:pt x="12" y="23"/>
                  <a:pt x="12" y="23"/>
                </a:cubicBezTo>
                <a:cubicBezTo>
                  <a:pt x="12" y="23"/>
                  <a:pt x="12" y="23"/>
                  <a:pt x="12" y="23"/>
                </a:cubicBezTo>
                <a:cubicBezTo>
                  <a:pt x="12" y="23"/>
                  <a:pt x="12" y="23"/>
                  <a:pt x="12" y="23"/>
                </a:cubicBezTo>
                <a:cubicBezTo>
                  <a:pt x="12" y="22"/>
                  <a:pt x="13" y="21"/>
                  <a:pt x="13" y="20"/>
                </a:cubicBezTo>
                <a:cubicBezTo>
                  <a:pt x="13" y="20"/>
                  <a:pt x="13" y="20"/>
                  <a:pt x="13" y="20"/>
                </a:cubicBezTo>
                <a:cubicBezTo>
                  <a:pt x="13" y="20"/>
                  <a:pt x="13" y="20"/>
                  <a:pt x="13" y="20"/>
                </a:cubicBezTo>
                <a:cubicBezTo>
                  <a:pt x="13" y="20"/>
                  <a:pt x="13" y="20"/>
                  <a:pt x="13" y="20"/>
                </a:cubicBezTo>
                <a:cubicBezTo>
                  <a:pt x="14" y="19"/>
                  <a:pt x="14" y="19"/>
                  <a:pt x="14" y="19"/>
                </a:cubicBezTo>
                <a:cubicBezTo>
                  <a:pt x="14" y="19"/>
                  <a:pt x="14" y="19"/>
                  <a:pt x="14" y="19"/>
                </a:cubicBezTo>
                <a:cubicBezTo>
                  <a:pt x="14" y="19"/>
                  <a:pt x="14" y="18"/>
                  <a:pt x="15" y="18"/>
                </a:cubicBezTo>
                <a:cubicBezTo>
                  <a:pt x="15" y="18"/>
                  <a:pt x="15" y="18"/>
                  <a:pt x="15" y="18"/>
                </a:cubicBezTo>
                <a:cubicBezTo>
                  <a:pt x="15" y="17"/>
                  <a:pt x="15" y="17"/>
                  <a:pt x="15" y="17"/>
                </a:cubicBezTo>
                <a:cubicBezTo>
                  <a:pt x="15" y="17"/>
                  <a:pt x="15" y="17"/>
                  <a:pt x="15" y="17"/>
                </a:cubicBezTo>
                <a:cubicBezTo>
                  <a:pt x="16" y="17"/>
                  <a:pt x="16" y="16"/>
                  <a:pt x="17" y="15"/>
                </a:cubicBezTo>
                <a:cubicBezTo>
                  <a:pt x="17" y="15"/>
                  <a:pt x="17" y="15"/>
                  <a:pt x="17" y="15"/>
                </a:cubicBezTo>
                <a:cubicBezTo>
                  <a:pt x="17" y="15"/>
                  <a:pt x="17" y="15"/>
                  <a:pt x="17" y="15"/>
                </a:cubicBezTo>
                <a:cubicBezTo>
                  <a:pt x="17" y="15"/>
                  <a:pt x="17" y="15"/>
                  <a:pt x="17" y="15"/>
                </a:cubicBezTo>
                <a:cubicBezTo>
                  <a:pt x="18" y="15"/>
                  <a:pt x="18" y="14"/>
                  <a:pt x="19" y="14"/>
                </a:cubicBezTo>
                <a:cubicBezTo>
                  <a:pt x="19" y="14"/>
                  <a:pt x="19" y="14"/>
                  <a:pt x="19" y="14"/>
                </a:cubicBezTo>
                <a:cubicBezTo>
                  <a:pt x="19" y="14"/>
                  <a:pt x="19" y="14"/>
                  <a:pt x="19" y="14"/>
                </a:cubicBezTo>
                <a:cubicBezTo>
                  <a:pt x="19" y="14"/>
                  <a:pt x="19" y="14"/>
                  <a:pt x="19" y="14"/>
                </a:cubicBezTo>
                <a:cubicBezTo>
                  <a:pt x="20" y="14"/>
                  <a:pt x="20" y="13"/>
                  <a:pt x="20" y="13"/>
                </a:cubicBezTo>
                <a:cubicBezTo>
                  <a:pt x="20" y="13"/>
                  <a:pt x="20" y="13"/>
                  <a:pt x="20" y="13"/>
                </a:cubicBezTo>
                <a:cubicBezTo>
                  <a:pt x="21" y="13"/>
                  <a:pt x="22" y="12"/>
                  <a:pt x="23" y="12"/>
                </a:cubicBezTo>
                <a:cubicBezTo>
                  <a:pt x="23" y="12"/>
                  <a:pt x="23" y="12"/>
                  <a:pt x="23" y="12"/>
                </a:cubicBezTo>
                <a:cubicBezTo>
                  <a:pt x="23" y="12"/>
                  <a:pt x="23" y="12"/>
                  <a:pt x="23" y="12"/>
                </a:cubicBezTo>
                <a:cubicBezTo>
                  <a:pt x="23" y="12"/>
                  <a:pt x="23" y="12"/>
                  <a:pt x="23" y="12"/>
                </a:cubicBezTo>
                <a:cubicBezTo>
                  <a:pt x="24" y="12"/>
                  <a:pt x="24" y="12"/>
                  <a:pt x="24" y="12"/>
                </a:cubicBezTo>
                <a:cubicBezTo>
                  <a:pt x="24" y="12"/>
                  <a:pt x="24" y="12"/>
                  <a:pt x="24" y="12"/>
                </a:cubicBezTo>
                <a:cubicBezTo>
                  <a:pt x="24" y="12"/>
                  <a:pt x="24" y="12"/>
                  <a:pt x="24" y="12"/>
                </a:cubicBezTo>
                <a:cubicBezTo>
                  <a:pt x="25" y="12"/>
                  <a:pt x="25" y="12"/>
                  <a:pt x="25" y="12"/>
                </a:cubicBezTo>
                <a:cubicBezTo>
                  <a:pt x="25" y="12"/>
                  <a:pt x="25" y="12"/>
                  <a:pt x="25" y="12"/>
                </a:cubicBezTo>
                <a:cubicBezTo>
                  <a:pt x="25" y="12"/>
                  <a:pt x="26" y="12"/>
                  <a:pt x="26" y="12"/>
                </a:cubicBezTo>
                <a:cubicBezTo>
                  <a:pt x="26" y="12"/>
                  <a:pt x="26" y="12"/>
                  <a:pt x="26" y="12"/>
                </a:cubicBezTo>
                <a:cubicBezTo>
                  <a:pt x="26" y="11"/>
                  <a:pt x="26" y="11"/>
                  <a:pt x="27" y="11"/>
                </a:cubicBezTo>
                <a:cubicBezTo>
                  <a:pt x="27" y="11"/>
                  <a:pt x="27" y="11"/>
                  <a:pt x="27" y="11"/>
                </a:cubicBezTo>
                <a:cubicBezTo>
                  <a:pt x="27" y="11"/>
                  <a:pt x="27" y="11"/>
                  <a:pt x="28" y="11"/>
                </a:cubicBezTo>
                <a:cubicBezTo>
                  <a:pt x="28" y="11"/>
                  <a:pt x="28" y="11"/>
                  <a:pt x="28" y="11"/>
                </a:cubicBezTo>
                <a:cubicBezTo>
                  <a:pt x="29" y="11"/>
                  <a:pt x="29" y="11"/>
                  <a:pt x="29" y="11"/>
                </a:cubicBezTo>
                <a:cubicBezTo>
                  <a:pt x="29" y="11"/>
                  <a:pt x="29" y="11"/>
                  <a:pt x="29" y="12"/>
                </a:cubicBezTo>
                <a:cubicBezTo>
                  <a:pt x="29" y="12"/>
                  <a:pt x="29" y="12"/>
                  <a:pt x="29" y="12"/>
                </a:cubicBezTo>
                <a:cubicBezTo>
                  <a:pt x="30" y="12"/>
                  <a:pt x="30" y="12"/>
                  <a:pt x="30" y="12"/>
                </a:cubicBezTo>
                <a:cubicBezTo>
                  <a:pt x="30" y="12"/>
                  <a:pt x="30" y="12"/>
                  <a:pt x="30" y="12"/>
                </a:cubicBezTo>
                <a:cubicBezTo>
                  <a:pt x="30" y="12"/>
                  <a:pt x="31" y="12"/>
                  <a:pt x="31" y="12"/>
                </a:cubicBezTo>
                <a:cubicBezTo>
                  <a:pt x="31" y="12"/>
                  <a:pt x="31" y="12"/>
                  <a:pt x="31" y="12"/>
                </a:cubicBezTo>
                <a:cubicBezTo>
                  <a:pt x="31" y="12"/>
                  <a:pt x="31" y="12"/>
                  <a:pt x="32" y="12"/>
                </a:cubicBezTo>
                <a:cubicBezTo>
                  <a:pt x="32" y="12"/>
                  <a:pt x="32" y="12"/>
                  <a:pt x="32" y="12"/>
                </a:cubicBezTo>
                <a:cubicBezTo>
                  <a:pt x="32" y="12"/>
                  <a:pt x="32" y="12"/>
                  <a:pt x="33" y="12"/>
                </a:cubicBezTo>
                <a:cubicBezTo>
                  <a:pt x="33" y="12"/>
                  <a:pt x="33" y="12"/>
                  <a:pt x="33" y="12"/>
                </a:cubicBezTo>
                <a:cubicBezTo>
                  <a:pt x="33" y="12"/>
                  <a:pt x="33" y="12"/>
                  <a:pt x="33" y="12"/>
                </a:cubicBezTo>
                <a:cubicBezTo>
                  <a:pt x="34" y="12"/>
                  <a:pt x="34" y="13"/>
                  <a:pt x="35" y="13"/>
                </a:cubicBezTo>
                <a:cubicBezTo>
                  <a:pt x="35" y="13"/>
                  <a:pt x="35" y="13"/>
                  <a:pt x="35" y="13"/>
                </a:cubicBezTo>
                <a:cubicBezTo>
                  <a:pt x="36" y="13"/>
                  <a:pt x="36" y="14"/>
                  <a:pt x="36" y="14"/>
                </a:cubicBezTo>
                <a:cubicBezTo>
                  <a:pt x="36" y="14"/>
                  <a:pt x="36" y="14"/>
                  <a:pt x="36" y="14"/>
                </a:cubicBezTo>
                <a:cubicBezTo>
                  <a:pt x="36" y="14"/>
                  <a:pt x="36" y="14"/>
                  <a:pt x="36" y="14"/>
                </a:cubicBezTo>
                <a:cubicBezTo>
                  <a:pt x="36" y="14"/>
                  <a:pt x="36" y="14"/>
                  <a:pt x="36" y="14"/>
                </a:cubicBezTo>
                <a:cubicBezTo>
                  <a:pt x="37" y="14"/>
                  <a:pt x="37" y="15"/>
                  <a:pt x="38" y="15"/>
                </a:cubicBezTo>
                <a:cubicBezTo>
                  <a:pt x="38" y="15"/>
                  <a:pt x="38" y="15"/>
                  <a:pt x="38" y="15"/>
                </a:cubicBezTo>
                <a:cubicBezTo>
                  <a:pt x="38" y="15"/>
                  <a:pt x="38" y="15"/>
                  <a:pt x="38" y="15"/>
                </a:cubicBezTo>
                <a:cubicBezTo>
                  <a:pt x="38" y="15"/>
                  <a:pt x="38" y="15"/>
                  <a:pt x="38" y="15"/>
                </a:cubicBezTo>
                <a:cubicBezTo>
                  <a:pt x="39" y="16"/>
                  <a:pt x="40" y="17"/>
                  <a:pt x="40" y="17"/>
                </a:cubicBezTo>
                <a:cubicBezTo>
                  <a:pt x="40" y="17"/>
                  <a:pt x="40" y="17"/>
                  <a:pt x="40" y="17"/>
                </a:cubicBezTo>
                <a:cubicBezTo>
                  <a:pt x="40" y="17"/>
                  <a:pt x="40" y="17"/>
                  <a:pt x="41" y="18"/>
                </a:cubicBezTo>
                <a:cubicBezTo>
                  <a:pt x="41" y="18"/>
                  <a:pt x="41" y="18"/>
                  <a:pt x="41" y="18"/>
                </a:cubicBezTo>
                <a:cubicBezTo>
                  <a:pt x="41" y="18"/>
                  <a:pt x="41" y="19"/>
                  <a:pt x="42" y="19"/>
                </a:cubicBezTo>
                <a:cubicBezTo>
                  <a:pt x="42" y="19"/>
                  <a:pt x="42" y="19"/>
                  <a:pt x="42" y="19"/>
                </a:cubicBezTo>
                <a:cubicBezTo>
                  <a:pt x="42" y="19"/>
                  <a:pt x="42" y="19"/>
                  <a:pt x="42" y="20"/>
                </a:cubicBezTo>
                <a:cubicBezTo>
                  <a:pt x="42" y="20"/>
                  <a:pt x="42" y="20"/>
                  <a:pt x="42" y="20"/>
                </a:cubicBezTo>
                <a:cubicBezTo>
                  <a:pt x="42" y="20"/>
                  <a:pt x="42" y="20"/>
                  <a:pt x="42" y="20"/>
                </a:cubicBezTo>
                <a:cubicBezTo>
                  <a:pt x="43" y="21"/>
                  <a:pt x="43" y="22"/>
                  <a:pt x="43" y="23"/>
                </a:cubicBezTo>
                <a:cubicBezTo>
                  <a:pt x="43" y="23"/>
                  <a:pt x="43" y="23"/>
                  <a:pt x="43" y="23"/>
                </a:cubicBezTo>
                <a:cubicBezTo>
                  <a:pt x="43" y="23"/>
                  <a:pt x="43" y="23"/>
                  <a:pt x="43" y="23"/>
                </a:cubicBezTo>
                <a:cubicBezTo>
                  <a:pt x="43" y="23"/>
                  <a:pt x="44" y="23"/>
                  <a:pt x="44" y="24"/>
                </a:cubicBezTo>
                <a:cubicBezTo>
                  <a:pt x="44" y="24"/>
                  <a:pt x="44" y="24"/>
                  <a:pt x="44" y="24"/>
                </a:cubicBezTo>
                <a:cubicBezTo>
                  <a:pt x="44" y="24"/>
                  <a:pt x="44" y="24"/>
                  <a:pt x="44" y="24"/>
                </a:cubicBezTo>
                <a:cubicBezTo>
                  <a:pt x="44" y="25"/>
                  <a:pt x="44" y="25"/>
                  <a:pt x="44" y="25"/>
                </a:cubicBezTo>
                <a:cubicBezTo>
                  <a:pt x="44" y="25"/>
                  <a:pt x="44" y="25"/>
                  <a:pt x="44" y="25"/>
                </a:cubicBezTo>
                <a:cubicBezTo>
                  <a:pt x="44" y="25"/>
                  <a:pt x="44" y="25"/>
                  <a:pt x="44" y="25"/>
                </a:cubicBezTo>
                <a:cubicBezTo>
                  <a:pt x="44" y="26"/>
                  <a:pt x="44" y="26"/>
                  <a:pt x="44" y="26"/>
                </a:cubicBezTo>
                <a:cubicBezTo>
                  <a:pt x="44" y="26"/>
                  <a:pt x="44" y="26"/>
                  <a:pt x="44" y="26"/>
                </a:cubicBezTo>
                <a:cubicBezTo>
                  <a:pt x="44" y="27"/>
                  <a:pt x="44" y="27"/>
                  <a:pt x="44" y="27"/>
                </a:cubicBezTo>
                <a:cubicBezTo>
                  <a:pt x="44" y="27"/>
                  <a:pt x="44" y="27"/>
                  <a:pt x="44" y="27"/>
                </a:cubicBezTo>
                <a:cubicBezTo>
                  <a:pt x="44" y="27"/>
                  <a:pt x="44" y="28"/>
                  <a:pt x="44" y="28"/>
                </a:cubicBezTo>
                <a:cubicBezTo>
                  <a:pt x="44" y="28"/>
                  <a:pt x="44" y="28"/>
                  <a:pt x="44" y="29"/>
                </a:cubicBezTo>
                <a:cubicBezTo>
                  <a:pt x="44" y="29"/>
                  <a:pt x="44" y="29"/>
                  <a:pt x="44" y="29"/>
                </a:cubicBezTo>
                <a:cubicBezTo>
                  <a:pt x="44" y="29"/>
                  <a:pt x="44" y="29"/>
                  <a:pt x="44" y="29"/>
                </a:cubicBezTo>
                <a:cubicBezTo>
                  <a:pt x="44" y="30"/>
                  <a:pt x="44" y="30"/>
                  <a:pt x="44" y="30"/>
                </a:cubicBezTo>
                <a:cubicBezTo>
                  <a:pt x="44" y="30"/>
                  <a:pt x="44" y="30"/>
                  <a:pt x="44" y="30"/>
                </a:cubicBezTo>
                <a:cubicBezTo>
                  <a:pt x="44" y="30"/>
                  <a:pt x="44" y="30"/>
                  <a:pt x="44" y="30"/>
                </a:cubicBezTo>
                <a:cubicBezTo>
                  <a:pt x="44" y="31"/>
                  <a:pt x="44" y="31"/>
                  <a:pt x="44" y="31"/>
                </a:cubicBezTo>
                <a:cubicBezTo>
                  <a:pt x="44" y="31"/>
                  <a:pt x="44" y="31"/>
                  <a:pt x="44" y="31"/>
                </a:cubicBezTo>
                <a:cubicBezTo>
                  <a:pt x="44" y="32"/>
                  <a:pt x="44" y="32"/>
                  <a:pt x="44" y="32"/>
                </a:cubicBezTo>
                <a:cubicBezTo>
                  <a:pt x="44" y="32"/>
                  <a:pt x="44" y="32"/>
                  <a:pt x="44" y="32"/>
                </a:cubicBezTo>
                <a:cubicBezTo>
                  <a:pt x="43" y="33"/>
                  <a:pt x="43" y="34"/>
                  <a:pt x="42" y="3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6" name="Freeform 61"/>
          <p:cNvSpPr>
            <a:spLocks noEditPoints="1"/>
          </p:cNvSpPr>
          <p:nvPr userDrawn="1"/>
        </p:nvSpPr>
        <p:spPr bwMode="auto">
          <a:xfrm>
            <a:off x="5514975" y="1319213"/>
            <a:ext cx="301625" cy="382588"/>
          </a:xfrm>
          <a:custGeom>
            <a:avLst/>
            <a:gdLst>
              <a:gd name="T0" fmla="*/ 5 w 78"/>
              <a:gd name="T1" fmla="*/ 58 h 99"/>
              <a:gd name="T2" fmla="*/ 5 w 78"/>
              <a:gd name="T3" fmla="*/ 40 h 99"/>
              <a:gd name="T4" fmla="*/ 23 w 78"/>
              <a:gd name="T5" fmla="*/ 40 h 99"/>
              <a:gd name="T6" fmla="*/ 23 w 78"/>
              <a:gd name="T7" fmla="*/ 58 h 99"/>
              <a:gd name="T8" fmla="*/ 5 w 78"/>
              <a:gd name="T9" fmla="*/ 58 h 99"/>
              <a:gd name="T10" fmla="*/ 27 w 78"/>
              <a:gd name="T11" fmla="*/ 80 h 99"/>
              <a:gd name="T12" fmla="*/ 27 w 78"/>
              <a:gd name="T13" fmla="*/ 71 h 99"/>
              <a:gd name="T14" fmla="*/ 27 w 78"/>
              <a:gd name="T15" fmla="*/ 26 h 99"/>
              <a:gd name="T16" fmla="*/ 27 w 78"/>
              <a:gd name="T17" fmla="*/ 18 h 99"/>
              <a:gd name="T18" fmla="*/ 36 w 78"/>
              <a:gd name="T19" fmla="*/ 18 h 99"/>
              <a:gd name="T20" fmla="*/ 35 w 78"/>
              <a:gd name="T21" fmla="*/ 80 h 99"/>
              <a:gd name="T22" fmla="*/ 27 w 78"/>
              <a:gd name="T23" fmla="*/ 80 h 99"/>
              <a:gd name="T24" fmla="*/ 43 w 78"/>
              <a:gd name="T25" fmla="*/ 96 h 99"/>
              <a:gd name="T26" fmla="*/ 43 w 78"/>
              <a:gd name="T27" fmla="*/ 88 h 99"/>
              <a:gd name="T28" fmla="*/ 43 w 78"/>
              <a:gd name="T29" fmla="*/ 10 h 99"/>
              <a:gd name="T30" fmla="*/ 43 w 78"/>
              <a:gd name="T31" fmla="*/ 2 h 99"/>
              <a:gd name="T32" fmla="*/ 51 w 78"/>
              <a:gd name="T33" fmla="*/ 2 h 99"/>
              <a:gd name="T34" fmla="*/ 52 w 78"/>
              <a:gd name="T35" fmla="*/ 96 h 99"/>
              <a:gd name="T36" fmla="*/ 43 w 78"/>
              <a:gd name="T37" fmla="*/ 96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8" h="99">
                <a:moveTo>
                  <a:pt x="5" y="58"/>
                </a:moveTo>
                <a:cubicBezTo>
                  <a:pt x="0" y="53"/>
                  <a:pt x="0" y="45"/>
                  <a:pt x="5" y="40"/>
                </a:cubicBezTo>
                <a:cubicBezTo>
                  <a:pt x="10" y="35"/>
                  <a:pt x="18" y="36"/>
                  <a:pt x="23" y="40"/>
                </a:cubicBezTo>
                <a:cubicBezTo>
                  <a:pt x="28" y="45"/>
                  <a:pt x="28" y="53"/>
                  <a:pt x="23" y="58"/>
                </a:cubicBezTo>
                <a:cubicBezTo>
                  <a:pt x="18" y="63"/>
                  <a:pt x="10" y="63"/>
                  <a:pt x="5" y="58"/>
                </a:cubicBezTo>
                <a:close/>
                <a:moveTo>
                  <a:pt x="27" y="80"/>
                </a:moveTo>
                <a:cubicBezTo>
                  <a:pt x="24" y="77"/>
                  <a:pt x="24" y="74"/>
                  <a:pt x="27" y="71"/>
                </a:cubicBezTo>
                <a:cubicBezTo>
                  <a:pt x="39" y="59"/>
                  <a:pt x="40" y="38"/>
                  <a:pt x="27" y="26"/>
                </a:cubicBezTo>
                <a:cubicBezTo>
                  <a:pt x="25" y="24"/>
                  <a:pt x="25" y="20"/>
                  <a:pt x="27" y="18"/>
                </a:cubicBezTo>
                <a:cubicBezTo>
                  <a:pt x="30" y="15"/>
                  <a:pt x="33" y="15"/>
                  <a:pt x="36" y="18"/>
                </a:cubicBezTo>
                <a:cubicBezTo>
                  <a:pt x="53" y="35"/>
                  <a:pt x="52" y="63"/>
                  <a:pt x="35" y="80"/>
                </a:cubicBezTo>
                <a:cubicBezTo>
                  <a:pt x="33" y="82"/>
                  <a:pt x="29" y="82"/>
                  <a:pt x="27" y="80"/>
                </a:cubicBezTo>
                <a:close/>
                <a:moveTo>
                  <a:pt x="43" y="96"/>
                </a:moveTo>
                <a:cubicBezTo>
                  <a:pt x="41" y="94"/>
                  <a:pt x="41" y="90"/>
                  <a:pt x="43" y="88"/>
                </a:cubicBezTo>
                <a:cubicBezTo>
                  <a:pt x="65" y="67"/>
                  <a:pt x="65" y="32"/>
                  <a:pt x="43" y="10"/>
                </a:cubicBezTo>
                <a:cubicBezTo>
                  <a:pt x="41" y="8"/>
                  <a:pt x="41" y="4"/>
                  <a:pt x="43" y="2"/>
                </a:cubicBezTo>
                <a:cubicBezTo>
                  <a:pt x="45" y="0"/>
                  <a:pt x="49" y="0"/>
                  <a:pt x="51" y="2"/>
                </a:cubicBezTo>
                <a:cubicBezTo>
                  <a:pt x="78" y="28"/>
                  <a:pt x="78" y="70"/>
                  <a:pt x="52" y="96"/>
                </a:cubicBezTo>
                <a:cubicBezTo>
                  <a:pt x="49" y="99"/>
                  <a:pt x="46" y="99"/>
                  <a:pt x="43" y="9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7" name="Freeform 62"/>
          <p:cNvSpPr>
            <a:spLocks/>
          </p:cNvSpPr>
          <p:nvPr userDrawn="1"/>
        </p:nvSpPr>
        <p:spPr bwMode="auto">
          <a:xfrm>
            <a:off x="4078288" y="1295400"/>
            <a:ext cx="266700" cy="274638"/>
          </a:xfrm>
          <a:custGeom>
            <a:avLst/>
            <a:gdLst>
              <a:gd name="T0" fmla="*/ 33 w 69"/>
              <a:gd name="T1" fmla="*/ 0 h 71"/>
              <a:gd name="T2" fmla="*/ 69 w 69"/>
              <a:gd name="T3" fmla="*/ 28 h 71"/>
              <a:gd name="T4" fmla="*/ 43 w 69"/>
              <a:gd name="T5" fmla="*/ 60 h 71"/>
              <a:gd name="T6" fmla="*/ 32 w 69"/>
              <a:gd name="T7" fmla="*/ 71 h 71"/>
              <a:gd name="T8" fmla="*/ 23 w 69"/>
              <a:gd name="T9" fmla="*/ 62 h 71"/>
              <a:gd name="T10" fmla="*/ 47 w 69"/>
              <a:gd name="T11" fmla="*/ 28 h 71"/>
              <a:gd name="T12" fmla="*/ 34 w 69"/>
              <a:gd name="T13" fmla="*/ 16 h 71"/>
              <a:gd name="T14" fmla="*/ 9 w 69"/>
              <a:gd name="T15" fmla="*/ 34 h 71"/>
              <a:gd name="T16" fmla="*/ 0 w 69"/>
              <a:gd name="T17" fmla="*/ 26 h 71"/>
              <a:gd name="T18" fmla="*/ 33 w 69"/>
              <a:gd name="T19"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71">
                <a:moveTo>
                  <a:pt x="33" y="0"/>
                </a:moveTo>
                <a:cubicBezTo>
                  <a:pt x="51" y="0"/>
                  <a:pt x="69" y="8"/>
                  <a:pt x="69" y="28"/>
                </a:cubicBezTo>
                <a:cubicBezTo>
                  <a:pt x="69" y="46"/>
                  <a:pt x="48" y="53"/>
                  <a:pt x="43" y="60"/>
                </a:cubicBezTo>
                <a:cubicBezTo>
                  <a:pt x="40" y="65"/>
                  <a:pt x="41" y="71"/>
                  <a:pt x="32" y="71"/>
                </a:cubicBezTo>
                <a:cubicBezTo>
                  <a:pt x="26" y="71"/>
                  <a:pt x="23" y="67"/>
                  <a:pt x="23" y="62"/>
                </a:cubicBezTo>
                <a:cubicBezTo>
                  <a:pt x="23" y="45"/>
                  <a:pt x="47" y="42"/>
                  <a:pt x="47" y="28"/>
                </a:cubicBezTo>
                <a:cubicBezTo>
                  <a:pt x="47" y="20"/>
                  <a:pt x="42" y="16"/>
                  <a:pt x="34" y="16"/>
                </a:cubicBezTo>
                <a:cubicBezTo>
                  <a:pt x="16" y="16"/>
                  <a:pt x="23" y="34"/>
                  <a:pt x="9" y="34"/>
                </a:cubicBezTo>
                <a:cubicBezTo>
                  <a:pt x="5" y="34"/>
                  <a:pt x="0" y="31"/>
                  <a:pt x="0" y="26"/>
                </a:cubicBezTo>
                <a:cubicBezTo>
                  <a:pt x="0" y="12"/>
                  <a:pt x="16"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8" name="Oval 63"/>
          <p:cNvSpPr>
            <a:spLocks noChangeArrowheads="1"/>
          </p:cNvSpPr>
          <p:nvPr userDrawn="1"/>
        </p:nvSpPr>
        <p:spPr bwMode="auto">
          <a:xfrm>
            <a:off x="4159250" y="1589088"/>
            <a:ext cx="88900" cy="920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79" name="Group 78"/>
          <p:cNvGrpSpPr/>
          <p:nvPr userDrawn="1"/>
        </p:nvGrpSpPr>
        <p:grpSpPr>
          <a:xfrm>
            <a:off x="2784475" y="1724025"/>
            <a:ext cx="325438" cy="679450"/>
            <a:chOff x="2784475" y="1724025"/>
            <a:chExt cx="325438" cy="679450"/>
          </a:xfrm>
        </p:grpSpPr>
        <p:sp>
          <p:nvSpPr>
            <p:cNvPr id="80" name="Oval 64"/>
            <p:cNvSpPr>
              <a:spLocks noChangeArrowheads="1"/>
            </p:cNvSpPr>
            <p:nvPr userDrawn="1"/>
          </p:nvSpPr>
          <p:spPr bwMode="auto">
            <a:xfrm>
              <a:off x="2894013" y="1724025"/>
              <a:ext cx="107950" cy="1079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1" name="Line 65"/>
            <p:cNvSpPr>
              <a:spLocks noChangeShapeType="1"/>
            </p:cNvSpPr>
            <p:nvPr userDrawn="1"/>
          </p:nvSpPr>
          <p:spPr bwMode="auto">
            <a:xfrm>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2" name="Line 66"/>
            <p:cNvSpPr>
              <a:spLocks noChangeShapeType="1"/>
            </p:cNvSpPr>
            <p:nvPr userDrawn="1"/>
          </p:nvSpPr>
          <p:spPr bwMode="auto">
            <a:xfrm>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3" name="Freeform 67"/>
            <p:cNvSpPr>
              <a:spLocks/>
            </p:cNvSpPr>
            <p:nvPr userDrawn="1"/>
          </p:nvSpPr>
          <p:spPr bwMode="auto">
            <a:xfrm>
              <a:off x="2784475" y="1847850"/>
              <a:ext cx="325438" cy="555625"/>
            </a:xfrm>
            <a:custGeom>
              <a:avLst/>
              <a:gdLst>
                <a:gd name="T0" fmla="*/ 40 w 84"/>
                <a:gd name="T1" fmla="*/ 86 h 144"/>
                <a:gd name="T2" fmla="*/ 40 w 84"/>
                <a:gd name="T3" fmla="*/ 135 h 144"/>
                <a:gd name="T4" fmla="*/ 27 w 84"/>
                <a:gd name="T5" fmla="*/ 135 h 144"/>
                <a:gd name="T6" fmla="*/ 26 w 84"/>
                <a:gd name="T7" fmla="*/ 86 h 144"/>
                <a:gd name="T8" fmla="*/ 9 w 84"/>
                <a:gd name="T9" fmla="*/ 86 h 144"/>
                <a:gd name="T10" fmla="*/ 28 w 84"/>
                <a:gd name="T11" fmla="*/ 20 h 144"/>
                <a:gd name="T12" fmla="*/ 25 w 84"/>
                <a:gd name="T13" fmla="*/ 20 h 144"/>
                <a:gd name="T14" fmla="*/ 14 w 84"/>
                <a:gd name="T15" fmla="*/ 58 h 144"/>
                <a:gd name="T16" fmla="*/ 2 w 84"/>
                <a:gd name="T17" fmla="*/ 54 h 144"/>
                <a:gd name="T18" fmla="*/ 15 w 84"/>
                <a:gd name="T19" fmla="*/ 13 h 144"/>
                <a:gd name="T20" fmla="*/ 32 w 84"/>
                <a:gd name="T21" fmla="*/ 0 h 144"/>
                <a:gd name="T22" fmla="*/ 41 w 84"/>
                <a:gd name="T23" fmla="*/ 0 h 144"/>
                <a:gd name="T24" fmla="*/ 41 w 84"/>
                <a:gd name="T25" fmla="*/ 0 h 144"/>
                <a:gd name="T26" fmla="*/ 51 w 84"/>
                <a:gd name="T27" fmla="*/ 0 h 144"/>
                <a:gd name="T28" fmla="*/ 69 w 84"/>
                <a:gd name="T29" fmla="*/ 13 h 144"/>
                <a:gd name="T30" fmla="*/ 81 w 84"/>
                <a:gd name="T31" fmla="*/ 54 h 144"/>
                <a:gd name="T32" fmla="*/ 70 w 84"/>
                <a:gd name="T33" fmla="*/ 58 h 144"/>
                <a:gd name="T34" fmla="*/ 59 w 84"/>
                <a:gd name="T35" fmla="*/ 20 h 144"/>
                <a:gd name="T36" fmla="*/ 56 w 84"/>
                <a:gd name="T37" fmla="*/ 20 h 144"/>
                <a:gd name="T38" fmla="*/ 75 w 84"/>
                <a:gd name="T39" fmla="*/ 86 h 144"/>
                <a:gd name="T40" fmla="*/ 57 w 84"/>
                <a:gd name="T41" fmla="*/ 86 h 144"/>
                <a:gd name="T42" fmla="*/ 57 w 84"/>
                <a:gd name="T43" fmla="*/ 135 h 144"/>
                <a:gd name="T44" fmla="*/ 44 w 84"/>
                <a:gd name="T45" fmla="*/ 135 h 144"/>
                <a:gd name="T46" fmla="*/ 44 w 84"/>
                <a:gd name="T47" fmla="*/ 86 h 144"/>
                <a:gd name="T48" fmla="*/ 40 w 84"/>
                <a:gd name="T49" fmla="*/ 86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4" h="144">
                  <a:moveTo>
                    <a:pt x="40" y="86"/>
                  </a:moveTo>
                  <a:cubicBezTo>
                    <a:pt x="40" y="135"/>
                    <a:pt x="40" y="135"/>
                    <a:pt x="40" y="135"/>
                  </a:cubicBezTo>
                  <a:cubicBezTo>
                    <a:pt x="40" y="144"/>
                    <a:pt x="27" y="144"/>
                    <a:pt x="27" y="135"/>
                  </a:cubicBezTo>
                  <a:cubicBezTo>
                    <a:pt x="26" y="86"/>
                    <a:pt x="26" y="86"/>
                    <a:pt x="26" y="86"/>
                  </a:cubicBezTo>
                  <a:cubicBezTo>
                    <a:pt x="9" y="86"/>
                    <a:pt x="9" y="86"/>
                    <a:pt x="9" y="86"/>
                  </a:cubicBezTo>
                  <a:cubicBezTo>
                    <a:pt x="28" y="20"/>
                    <a:pt x="28" y="20"/>
                    <a:pt x="28" y="20"/>
                  </a:cubicBezTo>
                  <a:cubicBezTo>
                    <a:pt x="25" y="20"/>
                    <a:pt x="25" y="20"/>
                    <a:pt x="25" y="20"/>
                  </a:cubicBezTo>
                  <a:cubicBezTo>
                    <a:pt x="14" y="58"/>
                    <a:pt x="14" y="58"/>
                    <a:pt x="14" y="58"/>
                  </a:cubicBezTo>
                  <a:cubicBezTo>
                    <a:pt x="11" y="66"/>
                    <a:pt x="0" y="63"/>
                    <a:pt x="2" y="54"/>
                  </a:cubicBezTo>
                  <a:cubicBezTo>
                    <a:pt x="15" y="13"/>
                    <a:pt x="15" y="13"/>
                    <a:pt x="15" y="13"/>
                  </a:cubicBezTo>
                  <a:cubicBezTo>
                    <a:pt x="16" y="9"/>
                    <a:pt x="22" y="0"/>
                    <a:pt x="32" y="0"/>
                  </a:cubicBezTo>
                  <a:cubicBezTo>
                    <a:pt x="41" y="0"/>
                    <a:pt x="41" y="0"/>
                    <a:pt x="41" y="0"/>
                  </a:cubicBezTo>
                  <a:cubicBezTo>
                    <a:pt x="41" y="0"/>
                    <a:pt x="41" y="0"/>
                    <a:pt x="41" y="0"/>
                  </a:cubicBezTo>
                  <a:cubicBezTo>
                    <a:pt x="51" y="0"/>
                    <a:pt x="51" y="0"/>
                    <a:pt x="51" y="0"/>
                  </a:cubicBezTo>
                  <a:cubicBezTo>
                    <a:pt x="61" y="0"/>
                    <a:pt x="67" y="9"/>
                    <a:pt x="69" y="13"/>
                  </a:cubicBezTo>
                  <a:cubicBezTo>
                    <a:pt x="81" y="54"/>
                    <a:pt x="81" y="54"/>
                    <a:pt x="81" y="54"/>
                  </a:cubicBezTo>
                  <a:cubicBezTo>
                    <a:pt x="84" y="62"/>
                    <a:pt x="73" y="66"/>
                    <a:pt x="70" y="58"/>
                  </a:cubicBezTo>
                  <a:cubicBezTo>
                    <a:pt x="59" y="20"/>
                    <a:pt x="59" y="20"/>
                    <a:pt x="59" y="20"/>
                  </a:cubicBezTo>
                  <a:cubicBezTo>
                    <a:pt x="56" y="20"/>
                    <a:pt x="56" y="20"/>
                    <a:pt x="56" y="20"/>
                  </a:cubicBezTo>
                  <a:cubicBezTo>
                    <a:pt x="75" y="86"/>
                    <a:pt x="75" y="86"/>
                    <a:pt x="75" y="86"/>
                  </a:cubicBezTo>
                  <a:cubicBezTo>
                    <a:pt x="57" y="86"/>
                    <a:pt x="57" y="86"/>
                    <a:pt x="57" y="86"/>
                  </a:cubicBezTo>
                  <a:cubicBezTo>
                    <a:pt x="57" y="135"/>
                    <a:pt x="57" y="135"/>
                    <a:pt x="57" y="135"/>
                  </a:cubicBezTo>
                  <a:cubicBezTo>
                    <a:pt x="57" y="144"/>
                    <a:pt x="44" y="144"/>
                    <a:pt x="44" y="135"/>
                  </a:cubicBezTo>
                  <a:cubicBezTo>
                    <a:pt x="44" y="86"/>
                    <a:pt x="44" y="86"/>
                    <a:pt x="44" y="86"/>
                  </a:cubicBezTo>
                  <a:lnTo>
                    <a:pt x="40" y="8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84" name="Group 83"/>
          <p:cNvGrpSpPr/>
          <p:nvPr userDrawn="1"/>
        </p:nvGrpSpPr>
        <p:grpSpPr>
          <a:xfrm>
            <a:off x="3194050" y="1724025"/>
            <a:ext cx="255588" cy="684213"/>
            <a:chOff x="3194050" y="1724025"/>
            <a:chExt cx="255588" cy="684213"/>
          </a:xfrm>
        </p:grpSpPr>
        <p:sp>
          <p:nvSpPr>
            <p:cNvPr id="85" name="Freeform 68"/>
            <p:cNvSpPr>
              <a:spLocks/>
            </p:cNvSpPr>
            <p:nvPr userDrawn="1"/>
          </p:nvSpPr>
          <p:spPr bwMode="auto">
            <a:xfrm>
              <a:off x="3194050" y="1847850"/>
              <a:ext cx="255588" cy="560388"/>
            </a:xfrm>
            <a:custGeom>
              <a:avLst/>
              <a:gdLst>
                <a:gd name="T0" fmla="*/ 18 w 66"/>
                <a:gd name="T1" fmla="*/ 0 h 145"/>
                <a:gd name="T2" fmla="*/ 0 w 66"/>
                <a:gd name="T3" fmla="*/ 19 h 145"/>
                <a:gd name="T4" fmla="*/ 0 w 66"/>
                <a:gd name="T5" fmla="*/ 63 h 145"/>
                <a:gd name="T6" fmla="*/ 12 w 66"/>
                <a:gd name="T7" fmla="*/ 63 h 145"/>
                <a:gd name="T8" fmla="*/ 12 w 66"/>
                <a:gd name="T9" fmla="*/ 23 h 145"/>
                <a:gd name="T10" fmla="*/ 15 w 66"/>
                <a:gd name="T11" fmla="*/ 23 h 145"/>
                <a:gd name="T12" fmla="*/ 15 w 66"/>
                <a:gd name="T13" fmla="*/ 133 h 145"/>
                <a:gd name="T14" fmla="*/ 31 w 66"/>
                <a:gd name="T15" fmla="*/ 133 h 145"/>
                <a:gd name="T16" fmla="*/ 31 w 66"/>
                <a:gd name="T17" fmla="*/ 69 h 145"/>
                <a:gd name="T18" fmla="*/ 34 w 66"/>
                <a:gd name="T19" fmla="*/ 69 h 145"/>
                <a:gd name="T20" fmla="*/ 34 w 66"/>
                <a:gd name="T21" fmla="*/ 133 h 145"/>
                <a:gd name="T22" fmla="*/ 51 w 66"/>
                <a:gd name="T23" fmla="*/ 133 h 145"/>
                <a:gd name="T24" fmla="*/ 51 w 66"/>
                <a:gd name="T25" fmla="*/ 23 h 145"/>
                <a:gd name="T26" fmla="*/ 54 w 66"/>
                <a:gd name="T27" fmla="*/ 23 h 145"/>
                <a:gd name="T28" fmla="*/ 54 w 66"/>
                <a:gd name="T29" fmla="*/ 63 h 145"/>
                <a:gd name="T30" fmla="*/ 66 w 66"/>
                <a:gd name="T31" fmla="*/ 63 h 145"/>
                <a:gd name="T32" fmla="*/ 66 w 66"/>
                <a:gd name="T33" fmla="*/ 19 h 145"/>
                <a:gd name="T34" fmla="*/ 48 w 66"/>
                <a:gd name="T35" fmla="*/ 0 h 145"/>
                <a:gd name="T36" fmla="*/ 18 w 66"/>
                <a:gd name="T3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5">
                  <a:moveTo>
                    <a:pt x="18" y="0"/>
                  </a:moveTo>
                  <a:cubicBezTo>
                    <a:pt x="8" y="0"/>
                    <a:pt x="0" y="9"/>
                    <a:pt x="0" y="19"/>
                  </a:cubicBezTo>
                  <a:cubicBezTo>
                    <a:pt x="0" y="63"/>
                    <a:pt x="0" y="63"/>
                    <a:pt x="0" y="63"/>
                  </a:cubicBezTo>
                  <a:cubicBezTo>
                    <a:pt x="0" y="71"/>
                    <a:pt x="12" y="71"/>
                    <a:pt x="12" y="63"/>
                  </a:cubicBezTo>
                  <a:cubicBezTo>
                    <a:pt x="12" y="23"/>
                    <a:pt x="12" y="23"/>
                    <a:pt x="12" y="23"/>
                  </a:cubicBezTo>
                  <a:cubicBezTo>
                    <a:pt x="15" y="23"/>
                    <a:pt x="15" y="23"/>
                    <a:pt x="15" y="23"/>
                  </a:cubicBezTo>
                  <a:cubicBezTo>
                    <a:pt x="15" y="133"/>
                    <a:pt x="15" y="133"/>
                    <a:pt x="15" y="133"/>
                  </a:cubicBezTo>
                  <a:cubicBezTo>
                    <a:pt x="15" y="145"/>
                    <a:pt x="31" y="144"/>
                    <a:pt x="31" y="133"/>
                  </a:cubicBezTo>
                  <a:cubicBezTo>
                    <a:pt x="31" y="69"/>
                    <a:pt x="31" y="69"/>
                    <a:pt x="31" y="69"/>
                  </a:cubicBezTo>
                  <a:cubicBezTo>
                    <a:pt x="34" y="69"/>
                    <a:pt x="34" y="69"/>
                    <a:pt x="34" y="69"/>
                  </a:cubicBezTo>
                  <a:cubicBezTo>
                    <a:pt x="34" y="133"/>
                    <a:pt x="34" y="133"/>
                    <a:pt x="34" y="133"/>
                  </a:cubicBezTo>
                  <a:cubicBezTo>
                    <a:pt x="34" y="144"/>
                    <a:pt x="51" y="145"/>
                    <a:pt x="51" y="133"/>
                  </a:cubicBezTo>
                  <a:cubicBezTo>
                    <a:pt x="51" y="23"/>
                    <a:pt x="51" y="23"/>
                    <a:pt x="51" y="23"/>
                  </a:cubicBezTo>
                  <a:cubicBezTo>
                    <a:pt x="54" y="23"/>
                    <a:pt x="54" y="23"/>
                    <a:pt x="54" y="23"/>
                  </a:cubicBezTo>
                  <a:cubicBezTo>
                    <a:pt x="54" y="63"/>
                    <a:pt x="54" y="63"/>
                    <a:pt x="54" y="63"/>
                  </a:cubicBezTo>
                  <a:cubicBezTo>
                    <a:pt x="54" y="71"/>
                    <a:pt x="66" y="71"/>
                    <a:pt x="66" y="63"/>
                  </a:cubicBezTo>
                  <a:cubicBezTo>
                    <a:pt x="66" y="19"/>
                    <a:pt x="66" y="19"/>
                    <a:pt x="66" y="19"/>
                  </a:cubicBezTo>
                  <a:cubicBezTo>
                    <a:pt x="66" y="10"/>
                    <a:pt x="58" y="0"/>
                    <a:pt x="48" y="0"/>
                  </a:cubicBezTo>
                  <a:lnTo>
                    <a:pt x="1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6" name="Oval 69"/>
            <p:cNvSpPr>
              <a:spLocks noChangeArrowheads="1"/>
            </p:cNvSpPr>
            <p:nvPr userDrawn="1"/>
          </p:nvSpPr>
          <p:spPr bwMode="auto">
            <a:xfrm>
              <a:off x="3268663" y="1724025"/>
              <a:ext cx="107950" cy="1127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7" name="Line 70"/>
            <p:cNvSpPr>
              <a:spLocks noChangeShapeType="1"/>
            </p:cNvSpPr>
            <p:nvPr userDrawn="1"/>
          </p:nvSpPr>
          <p:spPr bwMode="auto">
            <a:xfrm>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8" name="Line 71"/>
            <p:cNvSpPr>
              <a:spLocks noChangeShapeType="1"/>
            </p:cNvSpPr>
            <p:nvPr userDrawn="1"/>
          </p:nvSpPr>
          <p:spPr bwMode="auto">
            <a:xfrm>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89" name="Group 88"/>
          <p:cNvGrpSpPr/>
          <p:nvPr userDrawn="1"/>
        </p:nvGrpSpPr>
        <p:grpSpPr>
          <a:xfrm>
            <a:off x="6180138" y="1743075"/>
            <a:ext cx="469900" cy="649288"/>
            <a:chOff x="6180138" y="1743075"/>
            <a:chExt cx="469900" cy="649288"/>
          </a:xfrm>
        </p:grpSpPr>
        <p:sp>
          <p:nvSpPr>
            <p:cNvPr id="90" name="Freeform 72"/>
            <p:cNvSpPr>
              <a:spLocks/>
            </p:cNvSpPr>
            <p:nvPr userDrawn="1"/>
          </p:nvSpPr>
          <p:spPr bwMode="auto">
            <a:xfrm>
              <a:off x="6330950" y="1966913"/>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1" name="Freeform 73"/>
            <p:cNvSpPr>
              <a:spLocks/>
            </p:cNvSpPr>
            <p:nvPr userDrawn="1"/>
          </p:nvSpPr>
          <p:spPr bwMode="auto">
            <a:xfrm>
              <a:off x="6330950" y="2098675"/>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2" name="Freeform 74"/>
            <p:cNvSpPr>
              <a:spLocks/>
            </p:cNvSpPr>
            <p:nvPr userDrawn="1"/>
          </p:nvSpPr>
          <p:spPr bwMode="auto">
            <a:xfrm>
              <a:off x="6330950" y="2230438"/>
              <a:ext cx="242888" cy="38100"/>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3" name="Freeform 75"/>
            <p:cNvSpPr>
              <a:spLocks/>
            </p:cNvSpPr>
            <p:nvPr userDrawn="1"/>
          </p:nvSpPr>
          <p:spPr bwMode="auto">
            <a:xfrm>
              <a:off x="6342063" y="1743075"/>
              <a:ext cx="146050" cy="120650"/>
            </a:xfrm>
            <a:custGeom>
              <a:avLst/>
              <a:gdLst>
                <a:gd name="T0" fmla="*/ 4 w 38"/>
                <a:gd name="T1" fmla="*/ 31 h 31"/>
                <a:gd name="T2" fmla="*/ 34 w 38"/>
                <a:gd name="T3" fmla="*/ 31 h 31"/>
                <a:gd name="T4" fmla="*/ 38 w 38"/>
                <a:gd name="T5" fmla="*/ 28 h 31"/>
                <a:gd name="T6" fmla="*/ 38 w 38"/>
                <a:gd name="T7" fmla="*/ 13 h 31"/>
                <a:gd name="T8" fmla="*/ 34 w 38"/>
                <a:gd name="T9" fmla="*/ 9 h 31"/>
                <a:gd name="T10" fmla="*/ 29 w 38"/>
                <a:gd name="T11" fmla="*/ 9 h 31"/>
                <a:gd name="T12" fmla="*/ 29 w 38"/>
                <a:gd name="T13" fmla="*/ 9 h 31"/>
                <a:gd name="T14" fmla="*/ 29 w 38"/>
                <a:gd name="T15" fmla="*/ 1 h 31"/>
                <a:gd name="T16" fmla="*/ 27 w 38"/>
                <a:gd name="T17" fmla="*/ 0 h 31"/>
                <a:gd name="T18" fmla="*/ 11 w 38"/>
                <a:gd name="T19" fmla="*/ 0 h 31"/>
                <a:gd name="T20" fmla="*/ 9 w 38"/>
                <a:gd name="T21" fmla="*/ 1 h 31"/>
                <a:gd name="T22" fmla="*/ 9 w 38"/>
                <a:gd name="T23" fmla="*/ 9 h 31"/>
                <a:gd name="T24" fmla="*/ 9 w 38"/>
                <a:gd name="T25" fmla="*/ 9 h 31"/>
                <a:gd name="T26" fmla="*/ 4 w 38"/>
                <a:gd name="T27" fmla="*/ 9 h 31"/>
                <a:gd name="T28" fmla="*/ 0 w 38"/>
                <a:gd name="T29" fmla="*/ 13 h 31"/>
                <a:gd name="T30" fmla="*/ 0 w 38"/>
                <a:gd name="T31" fmla="*/ 28 h 31"/>
                <a:gd name="T32" fmla="*/ 4 w 38"/>
                <a:gd name="T33"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31">
                  <a:moveTo>
                    <a:pt x="4" y="31"/>
                  </a:moveTo>
                  <a:cubicBezTo>
                    <a:pt x="34" y="31"/>
                    <a:pt x="34" y="31"/>
                    <a:pt x="34" y="31"/>
                  </a:cubicBezTo>
                  <a:cubicBezTo>
                    <a:pt x="36" y="31"/>
                    <a:pt x="38" y="30"/>
                    <a:pt x="38" y="28"/>
                  </a:cubicBezTo>
                  <a:cubicBezTo>
                    <a:pt x="38" y="13"/>
                    <a:pt x="38" y="13"/>
                    <a:pt x="38" y="13"/>
                  </a:cubicBezTo>
                  <a:cubicBezTo>
                    <a:pt x="38" y="11"/>
                    <a:pt x="36" y="9"/>
                    <a:pt x="34" y="9"/>
                  </a:cubicBezTo>
                  <a:cubicBezTo>
                    <a:pt x="29" y="9"/>
                    <a:pt x="29" y="9"/>
                    <a:pt x="29" y="9"/>
                  </a:cubicBezTo>
                  <a:cubicBezTo>
                    <a:pt x="29" y="9"/>
                    <a:pt x="29" y="9"/>
                    <a:pt x="29" y="9"/>
                  </a:cubicBezTo>
                  <a:cubicBezTo>
                    <a:pt x="29" y="1"/>
                    <a:pt x="29" y="1"/>
                    <a:pt x="29" y="1"/>
                  </a:cubicBezTo>
                  <a:cubicBezTo>
                    <a:pt x="29" y="1"/>
                    <a:pt x="28" y="0"/>
                    <a:pt x="27" y="0"/>
                  </a:cubicBezTo>
                  <a:cubicBezTo>
                    <a:pt x="11" y="0"/>
                    <a:pt x="11" y="0"/>
                    <a:pt x="11" y="0"/>
                  </a:cubicBezTo>
                  <a:cubicBezTo>
                    <a:pt x="10" y="0"/>
                    <a:pt x="9" y="1"/>
                    <a:pt x="9" y="1"/>
                  </a:cubicBezTo>
                  <a:cubicBezTo>
                    <a:pt x="9" y="9"/>
                    <a:pt x="9" y="9"/>
                    <a:pt x="9" y="9"/>
                  </a:cubicBezTo>
                  <a:cubicBezTo>
                    <a:pt x="9" y="9"/>
                    <a:pt x="9" y="9"/>
                    <a:pt x="9" y="9"/>
                  </a:cubicBezTo>
                  <a:cubicBezTo>
                    <a:pt x="4" y="9"/>
                    <a:pt x="4" y="9"/>
                    <a:pt x="4" y="9"/>
                  </a:cubicBezTo>
                  <a:cubicBezTo>
                    <a:pt x="2" y="9"/>
                    <a:pt x="0" y="11"/>
                    <a:pt x="0" y="13"/>
                  </a:cubicBezTo>
                  <a:cubicBezTo>
                    <a:pt x="0" y="28"/>
                    <a:pt x="0" y="28"/>
                    <a:pt x="0" y="28"/>
                  </a:cubicBezTo>
                  <a:cubicBezTo>
                    <a:pt x="0" y="30"/>
                    <a:pt x="2" y="31"/>
                    <a:pt x="4" y="31"/>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4" name="Freeform 76"/>
            <p:cNvSpPr>
              <a:spLocks/>
            </p:cNvSpPr>
            <p:nvPr userDrawn="1"/>
          </p:nvSpPr>
          <p:spPr bwMode="auto">
            <a:xfrm>
              <a:off x="6180138" y="1804988"/>
              <a:ext cx="469900" cy="587375"/>
            </a:xfrm>
            <a:custGeom>
              <a:avLst/>
              <a:gdLst>
                <a:gd name="T0" fmla="*/ 108 w 122"/>
                <a:gd name="T1" fmla="*/ 0 h 152"/>
                <a:gd name="T2" fmla="*/ 85 w 122"/>
                <a:gd name="T3" fmla="*/ 0 h 152"/>
                <a:gd name="T4" fmla="*/ 85 w 122"/>
                <a:gd name="T5" fmla="*/ 10 h 152"/>
                <a:gd name="T6" fmla="*/ 108 w 122"/>
                <a:gd name="T7" fmla="*/ 10 h 152"/>
                <a:gd name="T8" fmla="*/ 112 w 122"/>
                <a:gd name="T9" fmla="*/ 12 h 152"/>
                <a:gd name="T10" fmla="*/ 112 w 122"/>
                <a:gd name="T11" fmla="*/ 140 h 152"/>
                <a:gd name="T12" fmla="*/ 108 w 122"/>
                <a:gd name="T13" fmla="*/ 142 h 152"/>
                <a:gd name="T14" fmla="*/ 14 w 122"/>
                <a:gd name="T15" fmla="*/ 142 h 152"/>
                <a:gd name="T16" fmla="*/ 10 w 122"/>
                <a:gd name="T17" fmla="*/ 140 h 152"/>
                <a:gd name="T18" fmla="*/ 10 w 122"/>
                <a:gd name="T19" fmla="*/ 12 h 152"/>
                <a:gd name="T20" fmla="*/ 14 w 122"/>
                <a:gd name="T21" fmla="*/ 10 h 152"/>
                <a:gd name="T22" fmla="*/ 37 w 122"/>
                <a:gd name="T23" fmla="*/ 10 h 152"/>
                <a:gd name="T24" fmla="*/ 37 w 122"/>
                <a:gd name="T25" fmla="*/ 0 h 152"/>
                <a:gd name="T26" fmla="*/ 14 w 122"/>
                <a:gd name="T27" fmla="*/ 0 h 152"/>
                <a:gd name="T28" fmla="*/ 0 w 122"/>
                <a:gd name="T29" fmla="*/ 12 h 152"/>
                <a:gd name="T30" fmla="*/ 0 w 122"/>
                <a:gd name="T31" fmla="*/ 140 h 152"/>
                <a:gd name="T32" fmla="*/ 14 w 122"/>
                <a:gd name="T33" fmla="*/ 152 h 152"/>
                <a:gd name="T34" fmla="*/ 108 w 122"/>
                <a:gd name="T35" fmla="*/ 152 h 152"/>
                <a:gd name="T36" fmla="*/ 122 w 122"/>
                <a:gd name="T37" fmla="*/ 140 h 152"/>
                <a:gd name="T38" fmla="*/ 122 w 122"/>
                <a:gd name="T39" fmla="*/ 12 h 152"/>
                <a:gd name="T40" fmla="*/ 108 w 122"/>
                <a:gd name="T41"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2" h="152">
                  <a:moveTo>
                    <a:pt x="108" y="0"/>
                  </a:moveTo>
                  <a:cubicBezTo>
                    <a:pt x="85" y="0"/>
                    <a:pt x="85" y="0"/>
                    <a:pt x="85" y="0"/>
                  </a:cubicBezTo>
                  <a:cubicBezTo>
                    <a:pt x="85" y="10"/>
                    <a:pt x="85" y="10"/>
                    <a:pt x="85" y="10"/>
                  </a:cubicBezTo>
                  <a:cubicBezTo>
                    <a:pt x="108" y="10"/>
                    <a:pt x="108" y="10"/>
                    <a:pt x="108" y="10"/>
                  </a:cubicBezTo>
                  <a:cubicBezTo>
                    <a:pt x="110" y="10"/>
                    <a:pt x="112" y="11"/>
                    <a:pt x="112" y="12"/>
                  </a:cubicBezTo>
                  <a:cubicBezTo>
                    <a:pt x="112" y="140"/>
                    <a:pt x="112" y="140"/>
                    <a:pt x="112" y="140"/>
                  </a:cubicBezTo>
                  <a:cubicBezTo>
                    <a:pt x="112" y="141"/>
                    <a:pt x="110" y="142"/>
                    <a:pt x="108" y="142"/>
                  </a:cubicBezTo>
                  <a:cubicBezTo>
                    <a:pt x="14" y="142"/>
                    <a:pt x="14" y="142"/>
                    <a:pt x="14" y="142"/>
                  </a:cubicBezTo>
                  <a:cubicBezTo>
                    <a:pt x="12" y="142"/>
                    <a:pt x="10" y="141"/>
                    <a:pt x="10" y="140"/>
                  </a:cubicBezTo>
                  <a:cubicBezTo>
                    <a:pt x="10" y="12"/>
                    <a:pt x="10" y="12"/>
                    <a:pt x="10" y="12"/>
                  </a:cubicBezTo>
                  <a:cubicBezTo>
                    <a:pt x="10" y="11"/>
                    <a:pt x="12" y="10"/>
                    <a:pt x="14" y="10"/>
                  </a:cubicBezTo>
                  <a:cubicBezTo>
                    <a:pt x="37" y="10"/>
                    <a:pt x="37" y="10"/>
                    <a:pt x="37" y="10"/>
                  </a:cubicBezTo>
                  <a:cubicBezTo>
                    <a:pt x="37" y="0"/>
                    <a:pt x="37" y="0"/>
                    <a:pt x="37" y="0"/>
                  </a:cubicBezTo>
                  <a:cubicBezTo>
                    <a:pt x="14" y="0"/>
                    <a:pt x="14" y="0"/>
                    <a:pt x="14" y="0"/>
                  </a:cubicBezTo>
                  <a:cubicBezTo>
                    <a:pt x="6" y="0"/>
                    <a:pt x="0" y="5"/>
                    <a:pt x="0" y="12"/>
                  </a:cubicBezTo>
                  <a:cubicBezTo>
                    <a:pt x="0" y="140"/>
                    <a:pt x="0" y="140"/>
                    <a:pt x="0" y="140"/>
                  </a:cubicBezTo>
                  <a:cubicBezTo>
                    <a:pt x="0" y="147"/>
                    <a:pt x="6" y="152"/>
                    <a:pt x="14" y="152"/>
                  </a:cubicBezTo>
                  <a:cubicBezTo>
                    <a:pt x="108" y="152"/>
                    <a:pt x="108" y="152"/>
                    <a:pt x="108" y="152"/>
                  </a:cubicBezTo>
                  <a:cubicBezTo>
                    <a:pt x="115" y="152"/>
                    <a:pt x="122" y="147"/>
                    <a:pt x="122" y="140"/>
                  </a:cubicBezTo>
                  <a:cubicBezTo>
                    <a:pt x="122" y="12"/>
                    <a:pt x="122" y="12"/>
                    <a:pt x="122" y="12"/>
                  </a:cubicBezTo>
                  <a:cubicBezTo>
                    <a:pt x="122" y="5"/>
                    <a:pt x="115" y="0"/>
                    <a:pt x="108" y="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5" name="Freeform 77"/>
            <p:cNvSpPr>
              <a:spLocks/>
            </p:cNvSpPr>
            <p:nvPr userDrawn="1"/>
          </p:nvSpPr>
          <p:spPr bwMode="auto">
            <a:xfrm>
              <a:off x="6242050" y="1909763"/>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8 h 30"/>
                <a:gd name="T14" fmla="*/ 2 w 30"/>
                <a:gd name="T15" fmla="*/ 26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5 h 30"/>
                <a:gd name="T28" fmla="*/ 6 w 30"/>
                <a:gd name="T29" fmla="*/ 17 h 30"/>
                <a:gd name="T30" fmla="*/ 7 w 30"/>
                <a:gd name="T31" fmla="*/ 18 h 30"/>
                <a:gd name="T32" fmla="*/ 8 w 30"/>
                <a:gd name="T33" fmla="*/ 21 h 30"/>
                <a:gd name="T34" fmla="*/ 12 w 30"/>
                <a:gd name="T35" fmla="*/ 15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0"/>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29"/>
                    <a:pt x="3" y="29"/>
                    <a:pt x="3" y="28"/>
                  </a:cubicBezTo>
                  <a:cubicBezTo>
                    <a:pt x="3" y="28"/>
                    <a:pt x="2" y="27"/>
                    <a:pt x="2" y="26"/>
                  </a:cubicBezTo>
                  <a:cubicBezTo>
                    <a:pt x="2" y="26"/>
                    <a:pt x="1" y="24"/>
                    <a:pt x="1" y="23"/>
                  </a:cubicBezTo>
                  <a:cubicBezTo>
                    <a:pt x="1" y="23"/>
                    <a:pt x="1" y="22"/>
                    <a:pt x="1" y="22"/>
                  </a:cubicBezTo>
                  <a:cubicBezTo>
                    <a:pt x="0" y="20"/>
                    <a:pt x="0" y="19"/>
                    <a:pt x="0" y="19"/>
                  </a:cubicBezTo>
                  <a:cubicBezTo>
                    <a:pt x="0" y="18"/>
                    <a:pt x="0" y="17"/>
                    <a:pt x="1" y="16"/>
                  </a:cubicBezTo>
                  <a:cubicBezTo>
                    <a:pt x="3" y="15"/>
                    <a:pt x="4" y="15"/>
                    <a:pt x="5" y="15"/>
                  </a:cubicBezTo>
                  <a:cubicBezTo>
                    <a:pt x="5" y="15"/>
                    <a:pt x="5" y="15"/>
                    <a:pt x="6" y="15"/>
                  </a:cubicBezTo>
                  <a:cubicBezTo>
                    <a:pt x="6" y="16"/>
                    <a:pt x="6" y="16"/>
                    <a:pt x="6" y="17"/>
                  </a:cubicBezTo>
                  <a:cubicBezTo>
                    <a:pt x="6" y="17"/>
                    <a:pt x="7" y="18"/>
                    <a:pt x="7" y="18"/>
                  </a:cubicBezTo>
                  <a:cubicBezTo>
                    <a:pt x="7" y="20"/>
                    <a:pt x="8" y="21"/>
                    <a:pt x="8" y="21"/>
                  </a:cubicBezTo>
                  <a:cubicBezTo>
                    <a:pt x="9" y="21"/>
                    <a:pt x="10" y="19"/>
                    <a:pt x="12" y="15"/>
                  </a:cubicBezTo>
                  <a:cubicBezTo>
                    <a:pt x="14" y="12"/>
                    <a:pt x="12" y="15"/>
                    <a:pt x="14" y="13"/>
                  </a:cubicBezTo>
                  <a:cubicBezTo>
                    <a:pt x="16" y="9"/>
                    <a:pt x="18" y="7"/>
                    <a:pt x="19" y="6"/>
                  </a:cubicBezTo>
                  <a:cubicBezTo>
                    <a:pt x="20" y="4"/>
                    <a:pt x="21" y="3"/>
                    <a:pt x="22" y="2"/>
                  </a:cubicBezTo>
                  <a:cubicBezTo>
                    <a:pt x="23" y="2"/>
                    <a:pt x="24" y="1"/>
                    <a:pt x="25" y="1"/>
                  </a:cubicBezTo>
                  <a:cubicBezTo>
                    <a:pt x="26" y="0"/>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6" name="Freeform 78"/>
            <p:cNvSpPr>
              <a:spLocks/>
            </p:cNvSpPr>
            <p:nvPr userDrawn="1"/>
          </p:nvSpPr>
          <p:spPr bwMode="auto">
            <a:xfrm>
              <a:off x="6242050" y="2041525"/>
              <a:ext cx="115888" cy="115888"/>
            </a:xfrm>
            <a:custGeom>
              <a:avLst/>
              <a:gdLst>
                <a:gd name="T0" fmla="*/ 30 w 30"/>
                <a:gd name="T1" fmla="*/ 0 h 30"/>
                <a:gd name="T2" fmla="*/ 18 w 30"/>
                <a:gd name="T3" fmla="*/ 15 h 30"/>
                <a:gd name="T4" fmla="*/ 12 w 30"/>
                <a:gd name="T5" fmla="*/ 25 h 30"/>
                <a:gd name="T6" fmla="*/ 11 w 30"/>
                <a:gd name="T7" fmla="*/ 26 h 30"/>
                <a:gd name="T8" fmla="*/ 6 w 30"/>
                <a:gd name="T9" fmla="*/ 30 h 30"/>
                <a:gd name="T10" fmla="*/ 4 w 30"/>
                <a:gd name="T11" fmla="*/ 29 h 30"/>
                <a:gd name="T12" fmla="*/ 3 w 30"/>
                <a:gd name="T13" fmla="*/ 28 h 30"/>
                <a:gd name="T14" fmla="*/ 2 w 30"/>
                <a:gd name="T15" fmla="*/ 26 h 30"/>
                <a:gd name="T16" fmla="*/ 1 w 30"/>
                <a:gd name="T17" fmla="*/ 22 h 30"/>
                <a:gd name="T18" fmla="*/ 1 w 30"/>
                <a:gd name="T19" fmla="*/ 22 h 30"/>
                <a:gd name="T20" fmla="*/ 0 w 30"/>
                <a:gd name="T21" fmla="*/ 18 h 30"/>
                <a:gd name="T22" fmla="*/ 1 w 30"/>
                <a:gd name="T23" fmla="*/ 16 h 30"/>
                <a:gd name="T24" fmla="*/ 5 w 30"/>
                <a:gd name="T25" fmla="*/ 15 h 30"/>
                <a:gd name="T26" fmla="*/ 6 w 30"/>
                <a:gd name="T27" fmla="*/ 15 h 30"/>
                <a:gd name="T28" fmla="*/ 6 w 30"/>
                <a:gd name="T29" fmla="*/ 16 h 30"/>
                <a:gd name="T30" fmla="*/ 7 w 30"/>
                <a:gd name="T31" fmla="*/ 18 h 30"/>
                <a:gd name="T32" fmla="*/ 8 w 30"/>
                <a:gd name="T33" fmla="*/ 20 h 30"/>
                <a:gd name="T34" fmla="*/ 12 w 30"/>
                <a:gd name="T35" fmla="*/ 15 h 30"/>
                <a:gd name="T36" fmla="*/ 14 w 30"/>
                <a:gd name="T37" fmla="*/ 12 h 30"/>
                <a:gd name="T38" fmla="*/ 19 w 30"/>
                <a:gd name="T39" fmla="*/ 5 h 30"/>
                <a:gd name="T40" fmla="*/ 22 w 30"/>
                <a:gd name="T41" fmla="*/ 2 h 30"/>
                <a:gd name="T42" fmla="*/ 25 w 30"/>
                <a:gd name="T43" fmla="*/ 0 h 30"/>
                <a:gd name="T44" fmla="*/ 30 w 30"/>
                <a:gd name="T45"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0" h="30">
                  <a:moveTo>
                    <a:pt x="30" y="0"/>
                  </a:moveTo>
                  <a:cubicBezTo>
                    <a:pt x="26" y="5"/>
                    <a:pt x="22" y="10"/>
                    <a:pt x="18" y="15"/>
                  </a:cubicBezTo>
                  <a:cubicBezTo>
                    <a:pt x="14" y="20"/>
                    <a:pt x="15" y="19"/>
                    <a:pt x="12" y="25"/>
                  </a:cubicBezTo>
                  <a:cubicBezTo>
                    <a:pt x="12" y="25"/>
                    <a:pt x="11" y="26"/>
                    <a:pt x="11" y="26"/>
                  </a:cubicBezTo>
                  <a:cubicBezTo>
                    <a:pt x="10" y="29"/>
                    <a:pt x="8" y="30"/>
                    <a:pt x="6" y="30"/>
                  </a:cubicBezTo>
                  <a:cubicBezTo>
                    <a:pt x="6" y="30"/>
                    <a:pt x="5" y="29"/>
                    <a:pt x="4" y="29"/>
                  </a:cubicBezTo>
                  <a:cubicBezTo>
                    <a:pt x="4" y="29"/>
                    <a:pt x="3" y="29"/>
                    <a:pt x="3" y="28"/>
                  </a:cubicBezTo>
                  <a:cubicBezTo>
                    <a:pt x="3" y="27"/>
                    <a:pt x="2" y="27"/>
                    <a:pt x="2" y="26"/>
                  </a:cubicBezTo>
                  <a:cubicBezTo>
                    <a:pt x="2" y="25"/>
                    <a:pt x="1" y="24"/>
                    <a:pt x="1" y="22"/>
                  </a:cubicBezTo>
                  <a:cubicBezTo>
                    <a:pt x="1" y="22"/>
                    <a:pt x="1" y="22"/>
                    <a:pt x="1" y="22"/>
                  </a:cubicBezTo>
                  <a:cubicBezTo>
                    <a:pt x="0" y="20"/>
                    <a:pt x="0" y="19"/>
                    <a:pt x="0" y="18"/>
                  </a:cubicBezTo>
                  <a:cubicBezTo>
                    <a:pt x="0" y="17"/>
                    <a:pt x="0" y="17"/>
                    <a:pt x="1" y="16"/>
                  </a:cubicBezTo>
                  <a:cubicBezTo>
                    <a:pt x="3" y="15"/>
                    <a:pt x="4" y="15"/>
                    <a:pt x="5" y="15"/>
                  </a:cubicBezTo>
                  <a:cubicBezTo>
                    <a:pt x="5" y="15"/>
                    <a:pt x="5" y="15"/>
                    <a:pt x="6" y="15"/>
                  </a:cubicBezTo>
                  <a:cubicBezTo>
                    <a:pt x="6" y="15"/>
                    <a:pt x="6" y="16"/>
                    <a:pt x="6" y="16"/>
                  </a:cubicBezTo>
                  <a:cubicBezTo>
                    <a:pt x="6" y="17"/>
                    <a:pt x="7" y="17"/>
                    <a:pt x="7" y="18"/>
                  </a:cubicBezTo>
                  <a:cubicBezTo>
                    <a:pt x="7" y="20"/>
                    <a:pt x="8" y="20"/>
                    <a:pt x="8" y="20"/>
                  </a:cubicBezTo>
                  <a:cubicBezTo>
                    <a:pt x="9" y="20"/>
                    <a:pt x="10" y="19"/>
                    <a:pt x="12" y="15"/>
                  </a:cubicBezTo>
                  <a:cubicBezTo>
                    <a:pt x="14" y="12"/>
                    <a:pt x="12" y="15"/>
                    <a:pt x="14" y="12"/>
                  </a:cubicBezTo>
                  <a:cubicBezTo>
                    <a:pt x="16" y="9"/>
                    <a:pt x="18" y="7"/>
                    <a:pt x="19" y="5"/>
                  </a:cubicBezTo>
                  <a:cubicBezTo>
                    <a:pt x="20" y="4"/>
                    <a:pt x="21" y="3"/>
                    <a:pt x="22" y="2"/>
                  </a:cubicBezTo>
                  <a:cubicBezTo>
                    <a:pt x="23" y="1"/>
                    <a:pt x="24" y="1"/>
                    <a:pt x="25" y="0"/>
                  </a:cubicBezTo>
                  <a:cubicBezTo>
                    <a:pt x="26" y="0"/>
                    <a:pt x="28" y="0"/>
                    <a:pt x="3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7" name="Freeform 79"/>
            <p:cNvSpPr>
              <a:spLocks/>
            </p:cNvSpPr>
            <p:nvPr userDrawn="1"/>
          </p:nvSpPr>
          <p:spPr bwMode="auto">
            <a:xfrm>
              <a:off x="6242050" y="2171700"/>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9 h 30"/>
                <a:gd name="T14" fmla="*/ 2 w 30"/>
                <a:gd name="T15" fmla="*/ 27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6 h 30"/>
                <a:gd name="T28" fmla="*/ 6 w 30"/>
                <a:gd name="T29" fmla="*/ 17 h 30"/>
                <a:gd name="T30" fmla="*/ 7 w 30"/>
                <a:gd name="T31" fmla="*/ 19 h 30"/>
                <a:gd name="T32" fmla="*/ 8 w 30"/>
                <a:gd name="T33" fmla="*/ 21 h 30"/>
                <a:gd name="T34" fmla="*/ 12 w 30"/>
                <a:gd name="T35" fmla="*/ 16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1"/>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30"/>
                    <a:pt x="3" y="29"/>
                    <a:pt x="3" y="29"/>
                  </a:cubicBezTo>
                  <a:cubicBezTo>
                    <a:pt x="3" y="28"/>
                    <a:pt x="2" y="27"/>
                    <a:pt x="2" y="27"/>
                  </a:cubicBezTo>
                  <a:cubicBezTo>
                    <a:pt x="2" y="26"/>
                    <a:pt x="1" y="24"/>
                    <a:pt x="1" y="23"/>
                  </a:cubicBezTo>
                  <a:cubicBezTo>
                    <a:pt x="1" y="23"/>
                    <a:pt x="1" y="23"/>
                    <a:pt x="1" y="22"/>
                  </a:cubicBezTo>
                  <a:cubicBezTo>
                    <a:pt x="0" y="21"/>
                    <a:pt x="0" y="19"/>
                    <a:pt x="0" y="19"/>
                  </a:cubicBezTo>
                  <a:cubicBezTo>
                    <a:pt x="0" y="18"/>
                    <a:pt x="0" y="17"/>
                    <a:pt x="1" y="16"/>
                  </a:cubicBezTo>
                  <a:cubicBezTo>
                    <a:pt x="3" y="16"/>
                    <a:pt x="4" y="15"/>
                    <a:pt x="5" y="15"/>
                  </a:cubicBezTo>
                  <a:cubicBezTo>
                    <a:pt x="5" y="15"/>
                    <a:pt x="5" y="15"/>
                    <a:pt x="6" y="16"/>
                  </a:cubicBezTo>
                  <a:cubicBezTo>
                    <a:pt x="6" y="16"/>
                    <a:pt x="6" y="16"/>
                    <a:pt x="6" y="17"/>
                  </a:cubicBezTo>
                  <a:cubicBezTo>
                    <a:pt x="6" y="17"/>
                    <a:pt x="7" y="18"/>
                    <a:pt x="7" y="19"/>
                  </a:cubicBezTo>
                  <a:cubicBezTo>
                    <a:pt x="7" y="20"/>
                    <a:pt x="8" y="21"/>
                    <a:pt x="8" y="21"/>
                  </a:cubicBezTo>
                  <a:cubicBezTo>
                    <a:pt x="9" y="21"/>
                    <a:pt x="10" y="19"/>
                    <a:pt x="12" y="16"/>
                  </a:cubicBezTo>
                  <a:cubicBezTo>
                    <a:pt x="14" y="12"/>
                    <a:pt x="12" y="15"/>
                    <a:pt x="14" y="13"/>
                  </a:cubicBezTo>
                  <a:cubicBezTo>
                    <a:pt x="16" y="10"/>
                    <a:pt x="18" y="7"/>
                    <a:pt x="19" y="6"/>
                  </a:cubicBezTo>
                  <a:cubicBezTo>
                    <a:pt x="20" y="4"/>
                    <a:pt x="21" y="3"/>
                    <a:pt x="22" y="2"/>
                  </a:cubicBezTo>
                  <a:cubicBezTo>
                    <a:pt x="23" y="2"/>
                    <a:pt x="24" y="1"/>
                    <a:pt x="25" y="1"/>
                  </a:cubicBezTo>
                  <a:cubicBezTo>
                    <a:pt x="26" y="1"/>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98" name="Freeform 80"/>
          <p:cNvSpPr>
            <a:spLocks/>
          </p:cNvSpPr>
          <p:nvPr userDrawn="1"/>
        </p:nvSpPr>
        <p:spPr bwMode="auto">
          <a:xfrm>
            <a:off x="6396038" y="754063"/>
            <a:ext cx="274638" cy="271463"/>
          </a:xfrm>
          <a:custGeom>
            <a:avLst/>
            <a:gdLst>
              <a:gd name="T0" fmla="*/ 71 w 71"/>
              <a:gd name="T1" fmla="*/ 2 h 70"/>
              <a:gd name="T2" fmla="*/ 43 w 71"/>
              <a:gd name="T3" fmla="*/ 36 h 70"/>
              <a:gd name="T4" fmla="*/ 29 w 71"/>
              <a:gd name="T5" fmla="*/ 59 h 70"/>
              <a:gd name="T6" fmla="*/ 27 w 71"/>
              <a:gd name="T7" fmla="*/ 63 h 70"/>
              <a:gd name="T8" fmla="*/ 16 w 71"/>
              <a:gd name="T9" fmla="*/ 70 h 70"/>
              <a:gd name="T10" fmla="*/ 11 w 71"/>
              <a:gd name="T11" fmla="*/ 69 h 70"/>
              <a:gd name="T12" fmla="*/ 8 w 71"/>
              <a:gd name="T13" fmla="*/ 66 h 70"/>
              <a:gd name="T14" fmla="*/ 5 w 71"/>
              <a:gd name="T15" fmla="*/ 62 h 70"/>
              <a:gd name="T16" fmla="*/ 2 w 71"/>
              <a:gd name="T17" fmla="*/ 53 h 70"/>
              <a:gd name="T18" fmla="*/ 2 w 71"/>
              <a:gd name="T19" fmla="*/ 52 h 70"/>
              <a:gd name="T20" fmla="*/ 0 w 71"/>
              <a:gd name="T21" fmla="*/ 44 h 70"/>
              <a:gd name="T22" fmla="*/ 4 w 71"/>
              <a:gd name="T23" fmla="*/ 38 h 70"/>
              <a:gd name="T24" fmla="*/ 12 w 71"/>
              <a:gd name="T25" fmla="*/ 35 h 70"/>
              <a:gd name="T26" fmla="*/ 14 w 71"/>
              <a:gd name="T27" fmla="*/ 36 h 70"/>
              <a:gd name="T28" fmla="*/ 15 w 71"/>
              <a:gd name="T29" fmla="*/ 39 h 70"/>
              <a:gd name="T30" fmla="*/ 17 w 71"/>
              <a:gd name="T31" fmla="*/ 43 h 70"/>
              <a:gd name="T32" fmla="*/ 20 w 71"/>
              <a:gd name="T33" fmla="*/ 49 h 70"/>
              <a:gd name="T34" fmla="*/ 29 w 71"/>
              <a:gd name="T35" fmla="*/ 36 h 70"/>
              <a:gd name="T36" fmla="*/ 33 w 71"/>
              <a:gd name="T37" fmla="*/ 29 h 70"/>
              <a:gd name="T38" fmla="*/ 45 w 71"/>
              <a:gd name="T39" fmla="*/ 13 h 70"/>
              <a:gd name="T40" fmla="*/ 52 w 71"/>
              <a:gd name="T41" fmla="*/ 5 h 70"/>
              <a:gd name="T42" fmla="*/ 59 w 71"/>
              <a:gd name="T43" fmla="*/ 2 h 70"/>
              <a:gd name="T44" fmla="*/ 70 w 71"/>
              <a:gd name="T45" fmla="*/ 0 h 70"/>
              <a:gd name="T46" fmla="*/ 71 w 71"/>
              <a:gd name="T47" fmla="*/ 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 h="70">
                <a:moveTo>
                  <a:pt x="71" y="2"/>
                </a:moveTo>
                <a:cubicBezTo>
                  <a:pt x="61" y="13"/>
                  <a:pt x="52" y="24"/>
                  <a:pt x="43" y="36"/>
                </a:cubicBezTo>
                <a:cubicBezTo>
                  <a:pt x="35" y="48"/>
                  <a:pt x="36" y="46"/>
                  <a:pt x="29" y="59"/>
                </a:cubicBezTo>
                <a:cubicBezTo>
                  <a:pt x="28" y="60"/>
                  <a:pt x="27" y="61"/>
                  <a:pt x="27" y="63"/>
                </a:cubicBezTo>
                <a:cubicBezTo>
                  <a:pt x="24" y="68"/>
                  <a:pt x="20" y="70"/>
                  <a:pt x="16" y="70"/>
                </a:cubicBezTo>
                <a:cubicBezTo>
                  <a:pt x="14" y="70"/>
                  <a:pt x="12" y="70"/>
                  <a:pt x="11" y="69"/>
                </a:cubicBezTo>
                <a:cubicBezTo>
                  <a:pt x="10" y="69"/>
                  <a:pt x="9" y="68"/>
                  <a:pt x="8" y="66"/>
                </a:cubicBezTo>
                <a:cubicBezTo>
                  <a:pt x="7" y="65"/>
                  <a:pt x="6" y="64"/>
                  <a:pt x="5" y="62"/>
                </a:cubicBezTo>
                <a:cubicBezTo>
                  <a:pt x="4" y="60"/>
                  <a:pt x="3" y="57"/>
                  <a:pt x="2" y="53"/>
                </a:cubicBezTo>
                <a:cubicBezTo>
                  <a:pt x="2" y="53"/>
                  <a:pt x="2" y="52"/>
                  <a:pt x="2" y="52"/>
                </a:cubicBezTo>
                <a:cubicBezTo>
                  <a:pt x="1" y="48"/>
                  <a:pt x="0" y="45"/>
                  <a:pt x="0" y="44"/>
                </a:cubicBezTo>
                <a:cubicBezTo>
                  <a:pt x="0" y="42"/>
                  <a:pt x="2" y="40"/>
                  <a:pt x="4" y="38"/>
                </a:cubicBezTo>
                <a:cubicBezTo>
                  <a:pt x="7" y="36"/>
                  <a:pt x="9" y="35"/>
                  <a:pt x="12" y="35"/>
                </a:cubicBezTo>
                <a:cubicBezTo>
                  <a:pt x="13" y="35"/>
                  <a:pt x="13" y="35"/>
                  <a:pt x="14" y="36"/>
                </a:cubicBezTo>
                <a:cubicBezTo>
                  <a:pt x="14" y="36"/>
                  <a:pt x="15" y="37"/>
                  <a:pt x="15" y="39"/>
                </a:cubicBezTo>
                <a:cubicBezTo>
                  <a:pt x="16" y="40"/>
                  <a:pt x="16" y="41"/>
                  <a:pt x="17" y="43"/>
                </a:cubicBezTo>
                <a:cubicBezTo>
                  <a:pt x="18" y="47"/>
                  <a:pt x="19" y="49"/>
                  <a:pt x="20" y="49"/>
                </a:cubicBezTo>
                <a:cubicBezTo>
                  <a:pt x="21" y="49"/>
                  <a:pt x="24" y="44"/>
                  <a:pt x="29" y="36"/>
                </a:cubicBezTo>
                <a:cubicBezTo>
                  <a:pt x="34" y="28"/>
                  <a:pt x="29" y="35"/>
                  <a:pt x="33" y="29"/>
                </a:cubicBezTo>
                <a:cubicBezTo>
                  <a:pt x="38" y="22"/>
                  <a:pt x="42" y="16"/>
                  <a:pt x="45" y="13"/>
                </a:cubicBezTo>
                <a:cubicBezTo>
                  <a:pt x="47" y="10"/>
                  <a:pt x="50" y="7"/>
                  <a:pt x="52" y="5"/>
                </a:cubicBezTo>
                <a:cubicBezTo>
                  <a:pt x="54" y="4"/>
                  <a:pt x="56" y="2"/>
                  <a:pt x="59" y="2"/>
                </a:cubicBezTo>
                <a:cubicBezTo>
                  <a:pt x="62" y="1"/>
                  <a:pt x="66" y="0"/>
                  <a:pt x="70" y="0"/>
                </a:cubicBezTo>
                <a:lnTo>
                  <a:pt x="71"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99" name="Group 98"/>
          <p:cNvGrpSpPr/>
          <p:nvPr userDrawn="1"/>
        </p:nvGrpSpPr>
        <p:grpSpPr>
          <a:xfrm>
            <a:off x="4956175" y="2465388"/>
            <a:ext cx="455613" cy="352425"/>
            <a:chOff x="4956175" y="2465388"/>
            <a:chExt cx="455613" cy="352425"/>
          </a:xfrm>
        </p:grpSpPr>
        <p:sp>
          <p:nvSpPr>
            <p:cNvPr id="100" name="Line 81"/>
            <p:cNvSpPr>
              <a:spLocks noChangeShapeType="1"/>
            </p:cNvSpPr>
            <p:nvPr userDrawn="1"/>
          </p:nvSpPr>
          <p:spPr bwMode="auto">
            <a:xfrm>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1" name="Line 82"/>
            <p:cNvSpPr>
              <a:spLocks noChangeShapeType="1"/>
            </p:cNvSpPr>
            <p:nvPr userDrawn="1"/>
          </p:nvSpPr>
          <p:spPr bwMode="auto">
            <a:xfrm>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2" name="Freeform 83"/>
            <p:cNvSpPr>
              <a:spLocks/>
            </p:cNvSpPr>
            <p:nvPr userDrawn="1"/>
          </p:nvSpPr>
          <p:spPr bwMode="auto">
            <a:xfrm>
              <a:off x="5183188" y="2465388"/>
              <a:ext cx="207963" cy="101600"/>
            </a:xfrm>
            <a:custGeom>
              <a:avLst/>
              <a:gdLst>
                <a:gd name="T0" fmla="*/ 0 w 131"/>
                <a:gd name="T1" fmla="*/ 42 h 64"/>
                <a:gd name="T2" fmla="*/ 34 w 131"/>
                <a:gd name="T3" fmla="*/ 0 h 64"/>
                <a:gd name="T4" fmla="*/ 131 w 131"/>
                <a:gd name="T5" fmla="*/ 17 h 64"/>
                <a:gd name="T6" fmla="*/ 93 w 131"/>
                <a:gd name="T7" fmla="*/ 64 h 64"/>
                <a:gd name="T8" fmla="*/ 0 w 131"/>
                <a:gd name="T9" fmla="*/ 42 h 64"/>
              </a:gdLst>
              <a:ahLst/>
              <a:cxnLst>
                <a:cxn ang="0">
                  <a:pos x="T0" y="T1"/>
                </a:cxn>
                <a:cxn ang="0">
                  <a:pos x="T2" y="T3"/>
                </a:cxn>
                <a:cxn ang="0">
                  <a:pos x="T4" y="T5"/>
                </a:cxn>
                <a:cxn ang="0">
                  <a:pos x="T6" y="T7"/>
                </a:cxn>
                <a:cxn ang="0">
                  <a:pos x="T8" y="T9"/>
                </a:cxn>
              </a:cxnLst>
              <a:rect l="0" t="0" r="r" b="b"/>
              <a:pathLst>
                <a:path w="131" h="64">
                  <a:moveTo>
                    <a:pt x="0" y="42"/>
                  </a:moveTo>
                  <a:lnTo>
                    <a:pt x="34" y="0"/>
                  </a:lnTo>
                  <a:lnTo>
                    <a:pt x="131" y="17"/>
                  </a:lnTo>
                  <a:lnTo>
                    <a:pt x="93" y="64"/>
                  </a:lnTo>
                  <a:lnTo>
                    <a:pt x="0" y="4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3" name="Freeform 84"/>
            <p:cNvSpPr>
              <a:spLocks/>
            </p:cNvSpPr>
            <p:nvPr userDrawn="1"/>
          </p:nvSpPr>
          <p:spPr bwMode="auto">
            <a:xfrm>
              <a:off x="4959350" y="2481263"/>
              <a:ext cx="220663" cy="85725"/>
            </a:xfrm>
            <a:custGeom>
              <a:avLst/>
              <a:gdLst>
                <a:gd name="T0" fmla="*/ 0 w 139"/>
                <a:gd name="T1" fmla="*/ 20 h 54"/>
                <a:gd name="T2" fmla="*/ 41 w 139"/>
                <a:gd name="T3" fmla="*/ 54 h 54"/>
                <a:gd name="T4" fmla="*/ 139 w 139"/>
                <a:gd name="T5" fmla="*/ 32 h 54"/>
                <a:gd name="T6" fmla="*/ 97 w 139"/>
                <a:gd name="T7" fmla="*/ 0 h 54"/>
                <a:gd name="T8" fmla="*/ 0 w 139"/>
                <a:gd name="T9" fmla="*/ 20 h 54"/>
              </a:gdLst>
              <a:ahLst/>
              <a:cxnLst>
                <a:cxn ang="0">
                  <a:pos x="T0" y="T1"/>
                </a:cxn>
                <a:cxn ang="0">
                  <a:pos x="T2" y="T3"/>
                </a:cxn>
                <a:cxn ang="0">
                  <a:pos x="T4" y="T5"/>
                </a:cxn>
                <a:cxn ang="0">
                  <a:pos x="T6" y="T7"/>
                </a:cxn>
                <a:cxn ang="0">
                  <a:pos x="T8" y="T9"/>
                </a:cxn>
              </a:cxnLst>
              <a:rect l="0" t="0" r="r" b="b"/>
              <a:pathLst>
                <a:path w="139" h="54">
                  <a:moveTo>
                    <a:pt x="0" y="20"/>
                  </a:moveTo>
                  <a:lnTo>
                    <a:pt x="41" y="54"/>
                  </a:lnTo>
                  <a:lnTo>
                    <a:pt x="139" y="32"/>
                  </a:lnTo>
                  <a:lnTo>
                    <a:pt x="97" y="0"/>
                  </a:lnTo>
                  <a:lnTo>
                    <a:pt x="0" y="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4" name="Freeform 85"/>
            <p:cNvSpPr>
              <a:spLocks/>
            </p:cNvSpPr>
            <p:nvPr userDrawn="1"/>
          </p:nvSpPr>
          <p:spPr bwMode="auto">
            <a:xfrm>
              <a:off x="5024438" y="2613025"/>
              <a:ext cx="150813" cy="204788"/>
            </a:xfrm>
            <a:custGeom>
              <a:avLst/>
              <a:gdLst>
                <a:gd name="T0" fmla="*/ 47 w 95"/>
                <a:gd name="T1" fmla="*/ 58 h 129"/>
                <a:gd name="T2" fmla="*/ 44 w 95"/>
                <a:gd name="T3" fmla="*/ 58 h 129"/>
                <a:gd name="T4" fmla="*/ 0 w 95"/>
                <a:gd name="T5" fmla="*/ 41 h 129"/>
                <a:gd name="T6" fmla="*/ 0 w 95"/>
                <a:gd name="T7" fmla="*/ 90 h 129"/>
                <a:gd name="T8" fmla="*/ 95 w 95"/>
                <a:gd name="T9" fmla="*/ 129 h 129"/>
                <a:gd name="T10" fmla="*/ 95 w 95"/>
                <a:gd name="T11" fmla="*/ 0 h 129"/>
                <a:gd name="T12" fmla="*/ 47 w 95"/>
                <a:gd name="T13" fmla="*/ 58 h 129"/>
              </a:gdLst>
              <a:ahLst/>
              <a:cxnLst>
                <a:cxn ang="0">
                  <a:pos x="T0" y="T1"/>
                </a:cxn>
                <a:cxn ang="0">
                  <a:pos x="T2" y="T3"/>
                </a:cxn>
                <a:cxn ang="0">
                  <a:pos x="T4" y="T5"/>
                </a:cxn>
                <a:cxn ang="0">
                  <a:pos x="T6" y="T7"/>
                </a:cxn>
                <a:cxn ang="0">
                  <a:pos x="T8" y="T9"/>
                </a:cxn>
                <a:cxn ang="0">
                  <a:pos x="T10" y="T11"/>
                </a:cxn>
                <a:cxn ang="0">
                  <a:pos x="T12" y="T13"/>
                </a:cxn>
              </a:cxnLst>
              <a:rect l="0" t="0" r="r" b="b"/>
              <a:pathLst>
                <a:path w="95" h="129">
                  <a:moveTo>
                    <a:pt x="47" y="58"/>
                  </a:moveTo>
                  <a:lnTo>
                    <a:pt x="44" y="58"/>
                  </a:lnTo>
                  <a:lnTo>
                    <a:pt x="0" y="41"/>
                  </a:lnTo>
                  <a:lnTo>
                    <a:pt x="0" y="90"/>
                  </a:lnTo>
                  <a:lnTo>
                    <a:pt x="95" y="129"/>
                  </a:lnTo>
                  <a:lnTo>
                    <a:pt x="95" y="0"/>
                  </a:lnTo>
                  <a:lnTo>
                    <a:pt x="47"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5" name="Freeform 86"/>
            <p:cNvSpPr>
              <a:spLocks/>
            </p:cNvSpPr>
            <p:nvPr userDrawn="1"/>
          </p:nvSpPr>
          <p:spPr bwMode="auto">
            <a:xfrm>
              <a:off x="4956175" y="2570163"/>
              <a:ext cx="211138" cy="127000"/>
            </a:xfrm>
            <a:custGeom>
              <a:avLst/>
              <a:gdLst>
                <a:gd name="T0" fmla="*/ 43 w 133"/>
                <a:gd name="T1" fmla="*/ 0 h 80"/>
                <a:gd name="T2" fmla="*/ 43 w 133"/>
                <a:gd name="T3" fmla="*/ 0 h 80"/>
                <a:gd name="T4" fmla="*/ 0 w 133"/>
                <a:gd name="T5" fmla="*/ 46 h 80"/>
                <a:gd name="T6" fmla="*/ 43 w 133"/>
                <a:gd name="T7" fmla="*/ 63 h 80"/>
                <a:gd name="T8" fmla="*/ 87 w 133"/>
                <a:gd name="T9" fmla="*/ 80 h 80"/>
                <a:gd name="T10" fmla="*/ 133 w 133"/>
                <a:gd name="T11" fmla="*/ 24 h 80"/>
                <a:gd name="T12" fmla="*/ 43 w 133"/>
                <a:gd name="T13" fmla="*/ 0 h 80"/>
              </a:gdLst>
              <a:ahLst/>
              <a:cxnLst>
                <a:cxn ang="0">
                  <a:pos x="T0" y="T1"/>
                </a:cxn>
                <a:cxn ang="0">
                  <a:pos x="T2" y="T3"/>
                </a:cxn>
                <a:cxn ang="0">
                  <a:pos x="T4" y="T5"/>
                </a:cxn>
                <a:cxn ang="0">
                  <a:pos x="T6" y="T7"/>
                </a:cxn>
                <a:cxn ang="0">
                  <a:pos x="T8" y="T9"/>
                </a:cxn>
                <a:cxn ang="0">
                  <a:pos x="T10" y="T11"/>
                </a:cxn>
                <a:cxn ang="0">
                  <a:pos x="T12" y="T13"/>
                </a:cxn>
              </a:cxnLst>
              <a:rect l="0" t="0" r="r" b="b"/>
              <a:pathLst>
                <a:path w="133" h="80">
                  <a:moveTo>
                    <a:pt x="43" y="0"/>
                  </a:moveTo>
                  <a:lnTo>
                    <a:pt x="43" y="0"/>
                  </a:lnTo>
                  <a:lnTo>
                    <a:pt x="0" y="46"/>
                  </a:lnTo>
                  <a:lnTo>
                    <a:pt x="43" y="63"/>
                  </a:lnTo>
                  <a:lnTo>
                    <a:pt x="87" y="80"/>
                  </a:lnTo>
                  <a:lnTo>
                    <a:pt x="133" y="24"/>
                  </a:lnTo>
                  <a:lnTo>
                    <a:pt x="43"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6" name="Freeform 87"/>
            <p:cNvSpPr>
              <a:spLocks/>
            </p:cNvSpPr>
            <p:nvPr userDrawn="1"/>
          </p:nvSpPr>
          <p:spPr bwMode="auto">
            <a:xfrm>
              <a:off x="5183188" y="2613025"/>
              <a:ext cx="150813" cy="204788"/>
            </a:xfrm>
            <a:custGeom>
              <a:avLst/>
              <a:gdLst>
                <a:gd name="T0" fmla="*/ 0 w 95"/>
                <a:gd name="T1" fmla="*/ 0 h 129"/>
                <a:gd name="T2" fmla="*/ 0 w 95"/>
                <a:gd name="T3" fmla="*/ 129 h 129"/>
                <a:gd name="T4" fmla="*/ 95 w 95"/>
                <a:gd name="T5" fmla="*/ 90 h 129"/>
                <a:gd name="T6" fmla="*/ 95 w 95"/>
                <a:gd name="T7" fmla="*/ 29 h 129"/>
                <a:gd name="T8" fmla="*/ 54 w 95"/>
                <a:gd name="T9" fmla="*/ 44 h 129"/>
                <a:gd name="T10" fmla="*/ 0 w 95"/>
                <a:gd name="T11" fmla="*/ 0 h 129"/>
              </a:gdLst>
              <a:ahLst/>
              <a:cxnLst>
                <a:cxn ang="0">
                  <a:pos x="T0" y="T1"/>
                </a:cxn>
                <a:cxn ang="0">
                  <a:pos x="T2" y="T3"/>
                </a:cxn>
                <a:cxn ang="0">
                  <a:pos x="T4" y="T5"/>
                </a:cxn>
                <a:cxn ang="0">
                  <a:pos x="T6" y="T7"/>
                </a:cxn>
                <a:cxn ang="0">
                  <a:pos x="T8" y="T9"/>
                </a:cxn>
                <a:cxn ang="0">
                  <a:pos x="T10" y="T11"/>
                </a:cxn>
              </a:cxnLst>
              <a:rect l="0" t="0" r="r" b="b"/>
              <a:pathLst>
                <a:path w="95" h="129">
                  <a:moveTo>
                    <a:pt x="0" y="0"/>
                  </a:moveTo>
                  <a:lnTo>
                    <a:pt x="0" y="129"/>
                  </a:lnTo>
                  <a:lnTo>
                    <a:pt x="95" y="90"/>
                  </a:lnTo>
                  <a:lnTo>
                    <a:pt x="95" y="29"/>
                  </a:lnTo>
                  <a:lnTo>
                    <a:pt x="54" y="44"/>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7" name="Freeform 88"/>
            <p:cNvSpPr>
              <a:spLocks/>
            </p:cNvSpPr>
            <p:nvPr userDrawn="1"/>
          </p:nvSpPr>
          <p:spPr bwMode="auto">
            <a:xfrm>
              <a:off x="5191125" y="2570163"/>
              <a:ext cx="220663" cy="104775"/>
            </a:xfrm>
            <a:custGeom>
              <a:avLst/>
              <a:gdLst>
                <a:gd name="T0" fmla="*/ 92 w 139"/>
                <a:gd name="T1" fmla="*/ 0 h 66"/>
                <a:gd name="T2" fmla="*/ 90 w 139"/>
                <a:gd name="T3" fmla="*/ 0 h 66"/>
                <a:gd name="T4" fmla="*/ 0 w 139"/>
                <a:gd name="T5" fmla="*/ 27 h 66"/>
                <a:gd name="T6" fmla="*/ 51 w 139"/>
                <a:gd name="T7" fmla="*/ 66 h 66"/>
                <a:gd name="T8" fmla="*/ 90 w 139"/>
                <a:gd name="T9" fmla="*/ 51 h 66"/>
                <a:gd name="T10" fmla="*/ 139 w 139"/>
                <a:gd name="T11" fmla="*/ 34 h 66"/>
                <a:gd name="T12" fmla="*/ 92 w 139"/>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139" h="66">
                  <a:moveTo>
                    <a:pt x="92" y="0"/>
                  </a:moveTo>
                  <a:lnTo>
                    <a:pt x="90" y="0"/>
                  </a:lnTo>
                  <a:lnTo>
                    <a:pt x="0" y="27"/>
                  </a:lnTo>
                  <a:lnTo>
                    <a:pt x="51" y="66"/>
                  </a:lnTo>
                  <a:lnTo>
                    <a:pt x="90" y="51"/>
                  </a:lnTo>
                  <a:lnTo>
                    <a:pt x="139" y="34"/>
                  </a:lnTo>
                  <a:lnTo>
                    <a:pt x="9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08" name="Freeform 89"/>
          <p:cNvSpPr>
            <a:spLocks noEditPoints="1"/>
          </p:cNvSpPr>
          <p:nvPr userDrawn="1"/>
        </p:nvSpPr>
        <p:spPr bwMode="auto">
          <a:xfrm>
            <a:off x="5110163" y="1287463"/>
            <a:ext cx="266700" cy="398463"/>
          </a:xfrm>
          <a:custGeom>
            <a:avLst/>
            <a:gdLst>
              <a:gd name="T0" fmla="*/ 34 w 69"/>
              <a:gd name="T1" fmla="*/ 0 h 103"/>
              <a:gd name="T2" fmla="*/ 0 w 69"/>
              <a:gd name="T3" fmla="*/ 34 h 103"/>
              <a:gd name="T4" fmla="*/ 34 w 69"/>
              <a:gd name="T5" fmla="*/ 103 h 103"/>
              <a:gd name="T6" fmla="*/ 69 w 69"/>
              <a:gd name="T7" fmla="*/ 34 h 103"/>
              <a:gd name="T8" fmla="*/ 34 w 69"/>
              <a:gd name="T9" fmla="*/ 0 h 103"/>
              <a:gd name="T10" fmla="*/ 34 w 69"/>
              <a:gd name="T11" fmla="*/ 61 h 103"/>
              <a:gd name="T12" fmla="*/ 10 w 69"/>
              <a:gd name="T13" fmla="*/ 37 h 103"/>
              <a:gd name="T14" fmla="*/ 34 w 69"/>
              <a:gd name="T15" fmla="*/ 13 h 103"/>
              <a:gd name="T16" fmla="*/ 58 w 69"/>
              <a:gd name="T17" fmla="*/ 37 h 103"/>
              <a:gd name="T18" fmla="*/ 34 w 69"/>
              <a:gd name="T19" fmla="*/ 6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103">
                <a:moveTo>
                  <a:pt x="34" y="0"/>
                </a:moveTo>
                <a:cubicBezTo>
                  <a:pt x="15" y="0"/>
                  <a:pt x="0" y="15"/>
                  <a:pt x="0" y="34"/>
                </a:cubicBezTo>
                <a:cubicBezTo>
                  <a:pt x="0" y="53"/>
                  <a:pt x="34" y="103"/>
                  <a:pt x="34" y="103"/>
                </a:cubicBezTo>
                <a:cubicBezTo>
                  <a:pt x="34" y="103"/>
                  <a:pt x="69" y="53"/>
                  <a:pt x="69" y="34"/>
                </a:cubicBezTo>
                <a:cubicBezTo>
                  <a:pt x="69" y="15"/>
                  <a:pt x="53" y="0"/>
                  <a:pt x="34" y="0"/>
                </a:cubicBezTo>
                <a:close/>
                <a:moveTo>
                  <a:pt x="34" y="61"/>
                </a:moveTo>
                <a:cubicBezTo>
                  <a:pt x="21" y="61"/>
                  <a:pt x="10" y="50"/>
                  <a:pt x="10" y="37"/>
                </a:cubicBezTo>
                <a:cubicBezTo>
                  <a:pt x="10" y="24"/>
                  <a:pt x="21" y="13"/>
                  <a:pt x="34" y="13"/>
                </a:cubicBezTo>
                <a:cubicBezTo>
                  <a:pt x="47" y="13"/>
                  <a:pt x="58" y="24"/>
                  <a:pt x="58" y="37"/>
                </a:cubicBezTo>
                <a:cubicBezTo>
                  <a:pt x="58" y="50"/>
                  <a:pt x="47" y="61"/>
                  <a:pt x="34" y="6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9" name="Freeform 92"/>
          <p:cNvSpPr>
            <a:spLocks/>
          </p:cNvSpPr>
          <p:nvPr userDrawn="1"/>
        </p:nvSpPr>
        <p:spPr bwMode="auto">
          <a:xfrm>
            <a:off x="4511675" y="977900"/>
            <a:ext cx="390525" cy="328613"/>
          </a:xfrm>
          <a:custGeom>
            <a:avLst/>
            <a:gdLst>
              <a:gd name="T0" fmla="*/ 101 w 101"/>
              <a:gd name="T1" fmla="*/ 35 h 85"/>
              <a:gd name="T2" fmla="*/ 50 w 101"/>
              <a:gd name="T3" fmla="*/ 0 h 85"/>
              <a:gd name="T4" fmla="*/ 0 w 101"/>
              <a:gd name="T5" fmla="*/ 35 h 85"/>
              <a:gd name="T6" fmla="*/ 50 w 101"/>
              <a:gd name="T7" fmla="*/ 71 h 85"/>
              <a:gd name="T8" fmla="*/ 58 w 101"/>
              <a:gd name="T9" fmla="*/ 70 h 85"/>
              <a:gd name="T10" fmla="*/ 59 w 101"/>
              <a:gd name="T11" fmla="*/ 71 h 85"/>
              <a:gd name="T12" fmla="*/ 60 w 101"/>
              <a:gd name="T13" fmla="*/ 73 h 85"/>
              <a:gd name="T14" fmla="*/ 55 w 101"/>
              <a:gd name="T15" fmla="*/ 83 h 85"/>
              <a:gd name="T16" fmla="*/ 54 w 101"/>
              <a:gd name="T17" fmla="*/ 84 h 85"/>
              <a:gd name="T18" fmla="*/ 56 w 101"/>
              <a:gd name="T19" fmla="*/ 85 h 85"/>
              <a:gd name="T20" fmla="*/ 78 w 101"/>
              <a:gd name="T21" fmla="*/ 68 h 85"/>
              <a:gd name="T22" fmla="*/ 82 w 101"/>
              <a:gd name="T23" fmla="*/ 63 h 85"/>
              <a:gd name="T24" fmla="*/ 101 w 101"/>
              <a:gd name="T25" fmla="*/ 3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 h="85">
                <a:moveTo>
                  <a:pt x="101" y="35"/>
                </a:moveTo>
                <a:cubicBezTo>
                  <a:pt x="101" y="16"/>
                  <a:pt x="78" y="0"/>
                  <a:pt x="50" y="0"/>
                </a:cubicBezTo>
                <a:cubicBezTo>
                  <a:pt x="23" y="0"/>
                  <a:pt x="0" y="16"/>
                  <a:pt x="0" y="35"/>
                </a:cubicBezTo>
                <a:cubicBezTo>
                  <a:pt x="0" y="55"/>
                  <a:pt x="23" y="71"/>
                  <a:pt x="50" y="71"/>
                </a:cubicBezTo>
                <a:cubicBezTo>
                  <a:pt x="53" y="71"/>
                  <a:pt x="55" y="71"/>
                  <a:pt x="58" y="70"/>
                </a:cubicBezTo>
                <a:cubicBezTo>
                  <a:pt x="58" y="70"/>
                  <a:pt x="59" y="71"/>
                  <a:pt x="59" y="71"/>
                </a:cubicBezTo>
                <a:cubicBezTo>
                  <a:pt x="60" y="72"/>
                  <a:pt x="60" y="72"/>
                  <a:pt x="60" y="73"/>
                </a:cubicBezTo>
                <a:cubicBezTo>
                  <a:pt x="59" y="77"/>
                  <a:pt x="57" y="80"/>
                  <a:pt x="55" y="83"/>
                </a:cubicBezTo>
                <a:cubicBezTo>
                  <a:pt x="54" y="83"/>
                  <a:pt x="54" y="84"/>
                  <a:pt x="54" y="84"/>
                </a:cubicBezTo>
                <a:cubicBezTo>
                  <a:pt x="55" y="85"/>
                  <a:pt x="55" y="85"/>
                  <a:pt x="56" y="85"/>
                </a:cubicBezTo>
                <a:cubicBezTo>
                  <a:pt x="66" y="83"/>
                  <a:pt x="74" y="76"/>
                  <a:pt x="78" y="68"/>
                </a:cubicBezTo>
                <a:cubicBezTo>
                  <a:pt x="78" y="66"/>
                  <a:pt x="80" y="64"/>
                  <a:pt x="82" y="63"/>
                </a:cubicBezTo>
                <a:cubicBezTo>
                  <a:pt x="93" y="57"/>
                  <a:pt x="101" y="47"/>
                  <a:pt x="101" y="3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0" name="Freeform 93"/>
          <p:cNvSpPr>
            <a:spLocks/>
          </p:cNvSpPr>
          <p:nvPr userDrawn="1"/>
        </p:nvSpPr>
        <p:spPr bwMode="auto">
          <a:xfrm>
            <a:off x="2889250" y="2655888"/>
            <a:ext cx="393700" cy="458788"/>
          </a:xfrm>
          <a:custGeom>
            <a:avLst/>
            <a:gdLst>
              <a:gd name="T0" fmla="*/ 83 w 102"/>
              <a:gd name="T1" fmla="*/ 80 h 119"/>
              <a:gd name="T2" fmla="*/ 70 w 102"/>
              <a:gd name="T3" fmla="*/ 85 h 119"/>
              <a:gd name="T4" fmla="*/ 38 w 102"/>
              <a:gd name="T5" fmla="*/ 65 h 119"/>
              <a:gd name="T6" fmla="*/ 38 w 102"/>
              <a:gd name="T7" fmla="*/ 59 h 119"/>
              <a:gd name="T8" fmla="*/ 38 w 102"/>
              <a:gd name="T9" fmla="*/ 54 h 119"/>
              <a:gd name="T10" fmla="*/ 70 w 102"/>
              <a:gd name="T11" fmla="*/ 34 h 119"/>
              <a:gd name="T12" fmla="*/ 83 w 102"/>
              <a:gd name="T13" fmla="*/ 39 h 119"/>
              <a:gd name="T14" fmla="*/ 102 w 102"/>
              <a:gd name="T15" fmla="*/ 19 h 119"/>
              <a:gd name="T16" fmla="*/ 83 w 102"/>
              <a:gd name="T17" fmla="*/ 0 h 119"/>
              <a:gd name="T18" fmla="*/ 63 w 102"/>
              <a:gd name="T19" fmla="*/ 19 h 119"/>
              <a:gd name="T20" fmla="*/ 64 w 102"/>
              <a:gd name="T21" fmla="*/ 25 h 119"/>
              <a:gd name="T22" fmla="*/ 32 w 102"/>
              <a:gd name="T23" fmla="*/ 45 h 119"/>
              <a:gd name="T24" fmla="*/ 19 w 102"/>
              <a:gd name="T25" fmla="*/ 40 h 119"/>
              <a:gd name="T26" fmla="*/ 0 w 102"/>
              <a:gd name="T27" fmla="*/ 59 h 119"/>
              <a:gd name="T28" fmla="*/ 19 w 102"/>
              <a:gd name="T29" fmla="*/ 79 h 119"/>
              <a:gd name="T30" fmla="*/ 32 w 102"/>
              <a:gd name="T31" fmla="*/ 74 h 119"/>
              <a:gd name="T32" fmla="*/ 64 w 102"/>
              <a:gd name="T33" fmla="*/ 94 h 119"/>
              <a:gd name="T34" fmla="*/ 63 w 102"/>
              <a:gd name="T35" fmla="*/ 99 h 119"/>
              <a:gd name="T36" fmla="*/ 83 w 102"/>
              <a:gd name="T37" fmla="*/ 119 h 119"/>
              <a:gd name="T38" fmla="*/ 102 w 102"/>
              <a:gd name="T39" fmla="*/ 99 h 119"/>
              <a:gd name="T40" fmla="*/ 83 w 102"/>
              <a:gd name="T41" fmla="*/ 8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 h="119">
                <a:moveTo>
                  <a:pt x="83" y="80"/>
                </a:moveTo>
                <a:cubicBezTo>
                  <a:pt x="78" y="80"/>
                  <a:pt x="73" y="82"/>
                  <a:pt x="70" y="85"/>
                </a:cubicBezTo>
                <a:cubicBezTo>
                  <a:pt x="38" y="65"/>
                  <a:pt x="38" y="65"/>
                  <a:pt x="38" y="65"/>
                </a:cubicBezTo>
                <a:cubicBezTo>
                  <a:pt x="38" y="63"/>
                  <a:pt x="38" y="61"/>
                  <a:pt x="38" y="59"/>
                </a:cubicBezTo>
                <a:cubicBezTo>
                  <a:pt x="38" y="57"/>
                  <a:pt x="38" y="56"/>
                  <a:pt x="38" y="54"/>
                </a:cubicBezTo>
                <a:cubicBezTo>
                  <a:pt x="70" y="34"/>
                  <a:pt x="70" y="34"/>
                  <a:pt x="70" y="34"/>
                </a:cubicBezTo>
                <a:cubicBezTo>
                  <a:pt x="73" y="37"/>
                  <a:pt x="78" y="39"/>
                  <a:pt x="83" y="39"/>
                </a:cubicBezTo>
                <a:cubicBezTo>
                  <a:pt x="94" y="39"/>
                  <a:pt x="102" y="30"/>
                  <a:pt x="102" y="19"/>
                </a:cubicBezTo>
                <a:cubicBezTo>
                  <a:pt x="102" y="9"/>
                  <a:pt x="94" y="0"/>
                  <a:pt x="83" y="0"/>
                </a:cubicBezTo>
                <a:cubicBezTo>
                  <a:pt x="72" y="0"/>
                  <a:pt x="63" y="9"/>
                  <a:pt x="63" y="19"/>
                </a:cubicBezTo>
                <a:cubicBezTo>
                  <a:pt x="63" y="21"/>
                  <a:pt x="64" y="23"/>
                  <a:pt x="64" y="25"/>
                </a:cubicBezTo>
                <a:cubicBezTo>
                  <a:pt x="32" y="45"/>
                  <a:pt x="32" y="45"/>
                  <a:pt x="32" y="45"/>
                </a:cubicBezTo>
                <a:cubicBezTo>
                  <a:pt x="28" y="42"/>
                  <a:pt x="24" y="40"/>
                  <a:pt x="19" y="40"/>
                </a:cubicBezTo>
                <a:cubicBezTo>
                  <a:pt x="8" y="40"/>
                  <a:pt x="0" y="49"/>
                  <a:pt x="0" y="59"/>
                </a:cubicBezTo>
                <a:cubicBezTo>
                  <a:pt x="0" y="70"/>
                  <a:pt x="8" y="79"/>
                  <a:pt x="19" y="79"/>
                </a:cubicBezTo>
                <a:cubicBezTo>
                  <a:pt x="24" y="79"/>
                  <a:pt x="29" y="77"/>
                  <a:pt x="32" y="74"/>
                </a:cubicBezTo>
                <a:cubicBezTo>
                  <a:pt x="64" y="94"/>
                  <a:pt x="64" y="94"/>
                  <a:pt x="64" y="94"/>
                </a:cubicBezTo>
                <a:cubicBezTo>
                  <a:pt x="64" y="96"/>
                  <a:pt x="63" y="97"/>
                  <a:pt x="63" y="99"/>
                </a:cubicBezTo>
                <a:cubicBezTo>
                  <a:pt x="63" y="110"/>
                  <a:pt x="72" y="119"/>
                  <a:pt x="83" y="119"/>
                </a:cubicBezTo>
                <a:cubicBezTo>
                  <a:pt x="94" y="119"/>
                  <a:pt x="102" y="110"/>
                  <a:pt x="102" y="99"/>
                </a:cubicBezTo>
                <a:cubicBezTo>
                  <a:pt x="102" y="88"/>
                  <a:pt x="94" y="80"/>
                  <a:pt x="83"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1" name="Freeform 94"/>
          <p:cNvSpPr>
            <a:spLocks noEditPoints="1"/>
          </p:cNvSpPr>
          <p:nvPr userDrawn="1"/>
        </p:nvSpPr>
        <p:spPr bwMode="auto">
          <a:xfrm>
            <a:off x="1958975" y="1349375"/>
            <a:ext cx="231775" cy="277813"/>
          </a:xfrm>
          <a:custGeom>
            <a:avLst/>
            <a:gdLst>
              <a:gd name="T0" fmla="*/ 36 w 146"/>
              <a:gd name="T1" fmla="*/ 44 h 175"/>
              <a:gd name="T2" fmla="*/ 44 w 146"/>
              <a:gd name="T3" fmla="*/ 0 h 175"/>
              <a:gd name="T4" fmla="*/ 73 w 146"/>
              <a:gd name="T5" fmla="*/ 0 h 175"/>
              <a:gd name="T6" fmla="*/ 63 w 146"/>
              <a:gd name="T7" fmla="*/ 44 h 175"/>
              <a:gd name="T8" fmla="*/ 102 w 146"/>
              <a:gd name="T9" fmla="*/ 44 h 175"/>
              <a:gd name="T10" fmla="*/ 109 w 146"/>
              <a:gd name="T11" fmla="*/ 0 h 175"/>
              <a:gd name="T12" fmla="*/ 139 w 146"/>
              <a:gd name="T13" fmla="*/ 0 h 175"/>
              <a:gd name="T14" fmla="*/ 129 w 146"/>
              <a:gd name="T15" fmla="*/ 44 h 175"/>
              <a:gd name="T16" fmla="*/ 146 w 146"/>
              <a:gd name="T17" fmla="*/ 44 h 175"/>
              <a:gd name="T18" fmla="*/ 146 w 146"/>
              <a:gd name="T19" fmla="*/ 71 h 175"/>
              <a:gd name="T20" fmla="*/ 124 w 146"/>
              <a:gd name="T21" fmla="*/ 71 h 175"/>
              <a:gd name="T22" fmla="*/ 117 w 146"/>
              <a:gd name="T23" fmla="*/ 102 h 175"/>
              <a:gd name="T24" fmla="*/ 146 w 146"/>
              <a:gd name="T25" fmla="*/ 102 h 175"/>
              <a:gd name="T26" fmla="*/ 146 w 146"/>
              <a:gd name="T27" fmla="*/ 129 h 175"/>
              <a:gd name="T28" fmla="*/ 109 w 146"/>
              <a:gd name="T29" fmla="*/ 129 h 175"/>
              <a:gd name="T30" fmla="*/ 102 w 146"/>
              <a:gd name="T31" fmla="*/ 175 h 175"/>
              <a:gd name="T32" fmla="*/ 73 w 146"/>
              <a:gd name="T33" fmla="*/ 175 h 175"/>
              <a:gd name="T34" fmla="*/ 83 w 146"/>
              <a:gd name="T35" fmla="*/ 129 h 175"/>
              <a:gd name="T36" fmla="*/ 46 w 146"/>
              <a:gd name="T37" fmla="*/ 129 h 175"/>
              <a:gd name="T38" fmla="*/ 36 w 146"/>
              <a:gd name="T39" fmla="*/ 175 h 175"/>
              <a:gd name="T40" fmla="*/ 7 w 146"/>
              <a:gd name="T41" fmla="*/ 175 h 175"/>
              <a:gd name="T42" fmla="*/ 17 w 146"/>
              <a:gd name="T43" fmla="*/ 129 h 175"/>
              <a:gd name="T44" fmla="*/ 0 w 146"/>
              <a:gd name="T45" fmla="*/ 129 h 175"/>
              <a:gd name="T46" fmla="*/ 0 w 146"/>
              <a:gd name="T47" fmla="*/ 102 h 175"/>
              <a:gd name="T48" fmla="*/ 22 w 146"/>
              <a:gd name="T49" fmla="*/ 102 h 175"/>
              <a:gd name="T50" fmla="*/ 29 w 146"/>
              <a:gd name="T51" fmla="*/ 71 h 175"/>
              <a:gd name="T52" fmla="*/ 0 w 146"/>
              <a:gd name="T53" fmla="*/ 71 h 175"/>
              <a:gd name="T54" fmla="*/ 0 w 146"/>
              <a:gd name="T55" fmla="*/ 44 h 175"/>
              <a:gd name="T56" fmla="*/ 36 w 146"/>
              <a:gd name="T57" fmla="*/ 44 h 175"/>
              <a:gd name="T58" fmla="*/ 51 w 146"/>
              <a:gd name="T59" fmla="*/ 102 h 175"/>
              <a:gd name="T60" fmla="*/ 87 w 146"/>
              <a:gd name="T61" fmla="*/ 102 h 175"/>
              <a:gd name="T62" fmla="*/ 95 w 146"/>
              <a:gd name="T63" fmla="*/ 71 h 175"/>
              <a:gd name="T64" fmla="*/ 58 w 146"/>
              <a:gd name="T65" fmla="*/ 71 h 175"/>
              <a:gd name="T66" fmla="*/ 51 w 146"/>
              <a:gd name="T67" fmla="*/ 102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6" h="175">
                <a:moveTo>
                  <a:pt x="36" y="44"/>
                </a:moveTo>
                <a:lnTo>
                  <a:pt x="44" y="0"/>
                </a:lnTo>
                <a:lnTo>
                  <a:pt x="73" y="0"/>
                </a:lnTo>
                <a:lnTo>
                  <a:pt x="63" y="44"/>
                </a:lnTo>
                <a:lnTo>
                  <a:pt x="102" y="44"/>
                </a:lnTo>
                <a:lnTo>
                  <a:pt x="109" y="0"/>
                </a:lnTo>
                <a:lnTo>
                  <a:pt x="139" y="0"/>
                </a:lnTo>
                <a:lnTo>
                  <a:pt x="129" y="44"/>
                </a:lnTo>
                <a:lnTo>
                  <a:pt x="146" y="44"/>
                </a:lnTo>
                <a:lnTo>
                  <a:pt x="146" y="71"/>
                </a:lnTo>
                <a:lnTo>
                  <a:pt x="124" y="71"/>
                </a:lnTo>
                <a:lnTo>
                  <a:pt x="117" y="102"/>
                </a:lnTo>
                <a:lnTo>
                  <a:pt x="146" y="102"/>
                </a:lnTo>
                <a:lnTo>
                  <a:pt x="146" y="129"/>
                </a:lnTo>
                <a:lnTo>
                  <a:pt x="109" y="129"/>
                </a:lnTo>
                <a:lnTo>
                  <a:pt x="102" y="175"/>
                </a:lnTo>
                <a:lnTo>
                  <a:pt x="73" y="175"/>
                </a:lnTo>
                <a:lnTo>
                  <a:pt x="83" y="129"/>
                </a:lnTo>
                <a:lnTo>
                  <a:pt x="46" y="129"/>
                </a:lnTo>
                <a:lnTo>
                  <a:pt x="36" y="175"/>
                </a:lnTo>
                <a:lnTo>
                  <a:pt x="7" y="175"/>
                </a:lnTo>
                <a:lnTo>
                  <a:pt x="17" y="129"/>
                </a:lnTo>
                <a:lnTo>
                  <a:pt x="0" y="129"/>
                </a:lnTo>
                <a:lnTo>
                  <a:pt x="0" y="102"/>
                </a:lnTo>
                <a:lnTo>
                  <a:pt x="22" y="102"/>
                </a:lnTo>
                <a:lnTo>
                  <a:pt x="29" y="71"/>
                </a:lnTo>
                <a:lnTo>
                  <a:pt x="0" y="71"/>
                </a:lnTo>
                <a:lnTo>
                  <a:pt x="0" y="44"/>
                </a:lnTo>
                <a:lnTo>
                  <a:pt x="36" y="44"/>
                </a:lnTo>
                <a:close/>
                <a:moveTo>
                  <a:pt x="51" y="102"/>
                </a:moveTo>
                <a:lnTo>
                  <a:pt x="87" y="102"/>
                </a:lnTo>
                <a:lnTo>
                  <a:pt x="95" y="71"/>
                </a:lnTo>
                <a:lnTo>
                  <a:pt x="58" y="71"/>
                </a:lnTo>
                <a:lnTo>
                  <a:pt x="51"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12" name="Group 111"/>
          <p:cNvGrpSpPr/>
          <p:nvPr userDrawn="1"/>
        </p:nvGrpSpPr>
        <p:grpSpPr>
          <a:xfrm>
            <a:off x="5932488" y="708025"/>
            <a:ext cx="363538" cy="366713"/>
            <a:chOff x="5932488" y="708025"/>
            <a:chExt cx="363538" cy="366713"/>
          </a:xfrm>
        </p:grpSpPr>
        <p:sp>
          <p:nvSpPr>
            <p:cNvPr id="113" name="Freeform 95"/>
            <p:cNvSpPr>
              <a:spLocks/>
            </p:cNvSpPr>
            <p:nvPr userDrawn="1"/>
          </p:nvSpPr>
          <p:spPr bwMode="auto">
            <a:xfrm>
              <a:off x="5932488" y="769938"/>
              <a:ext cx="161925" cy="131763"/>
            </a:xfrm>
            <a:custGeom>
              <a:avLst/>
              <a:gdLst>
                <a:gd name="T0" fmla="*/ 0 w 42"/>
                <a:gd name="T1" fmla="*/ 34 h 34"/>
                <a:gd name="T2" fmla="*/ 2 w 42"/>
                <a:gd name="T3" fmla="*/ 16 h 34"/>
                <a:gd name="T4" fmla="*/ 12 w 42"/>
                <a:gd name="T5" fmla="*/ 0 h 34"/>
                <a:gd name="T6" fmla="*/ 42 w 42"/>
                <a:gd name="T7" fmla="*/ 30 h 34"/>
                <a:gd name="T8" fmla="*/ 0 w 42"/>
                <a:gd name="T9" fmla="*/ 34 h 34"/>
              </a:gdLst>
              <a:ahLst/>
              <a:cxnLst>
                <a:cxn ang="0">
                  <a:pos x="T0" y="T1"/>
                </a:cxn>
                <a:cxn ang="0">
                  <a:pos x="T2" y="T3"/>
                </a:cxn>
                <a:cxn ang="0">
                  <a:pos x="T4" y="T5"/>
                </a:cxn>
                <a:cxn ang="0">
                  <a:pos x="T6" y="T7"/>
                </a:cxn>
                <a:cxn ang="0">
                  <a:pos x="T8" y="T9"/>
                </a:cxn>
              </a:cxnLst>
              <a:rect l="0" t="0" r="r" b="b"/>
              <a:pathLst>
                <a:path w="42" h="34">
                  <a:moveTo>
                    <a:pt x="0" y="34"/>
                  </a:moveTo>
                  <a:cubicBezTo>
                    <a:pt x="0" y="28"/>
                    <a:pt x="0" y="21"/>
                    <a:pt x="2" y="16"/>
                  </a:cubicBezTo>
                  <a:cubicBezTo>
                    <a:pt x="4" y="10"/>
                    <a:pt x="8" y="5"/>
                    <a:pt x="12" y="0"/>
                  </a:cubicBezTo>
                  <a:cubicBezTo>
                    <a:pt x="42" y="30"/>
                    <a:pt x="42" y="30"/>
                    <a:pt x="42" y="30"/>
                  </a:cubicBezTo>
                  <a:lnTo>
                    <a:pt x="0" y="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4" name="Freeform 96"/>
            <p:cNvSpPr>
              <a:spLocks/>
            </p:cNvSpPr>
            <p:nvPr userDrawn="1"/>
          </p:nvSpPr>
          <p:spPr bwMode="auto">
            <a:xfrm>
              <a:off x="5932488" y="750888"/>
              <a:ext cx="363538" cy="323850"/>
            </a:xfrm>
            <a:custGeom>
              <a:avLst/>
              <a:gdLst>
                <a:gd name="T0" fmla="*/ 83 w 94"/>
                <a:gd name="T1" fmla="*/ 64 h 84"/>
                <a:gd name="T2" fmla="*/ 53 w 94"/>
                <a:gd name="T3" fmla="*/ 82 h 84"/>
                <a:gd name="T4" fmla="*/ 18 w 94"/>
                <a:gd name="T5" fmla="*/ 73 h 84"/>
                <a:gd name="T6" fmla="*/ 13 w 94"/>
                <a:gd name="T7" fmla="*/ 69 h 84"/>
                <a:gd name="T8" fmla="*/ 13 w 94"/>
                <a:gd name="T9" fmla="*/ 69 h 84"/>
                <a:gd name="T10" fmla="*/ 0 w 94"/>
                <a:gd name="T11" fmla="*/ 43 h 84"/>
                <a:gd name="T12" fmla="*/ 47 w 94"/>
                <a:gd name="T13" fmla="*/ 38 h 84"/>
                <a:gd name="T14" fmla="*/ 47 w 94"/>
                <a:gd name="T15" fmla="*/ 38 h 84"/>
                <a:gd name="T16" fmla="*/ 48 w 94"/>
                <a:gd name="T17" fmla="*/ 37 h 84"/>
                <a:gd name="T18" fmla="*/ 76 w 94"/>
                <a:gd name="T19" fmla="*/ 0 h 84"/>
                <a:gd name="T20" fmla="*/ 79 w 94"/>
                <a:gd name="T21" fmla="*/ 3 h 84"/>
                <a:gd name="T22" fmla="*/ 93 w 94"/>
                <a:gd name="T23" fmla="*/ 33 h 84"/>
                <a:gd name="T24" fmla="*/ 83 w 94"/>
                <a:gd name="T25" fmla="*/ 6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 h="84">
                  <a:moveTo>
                    <a:pt x="83" y="64"/>
                  </a:moveTo>
                  <a:cubicBezTo>
                    <a:pt x="76" y="74"/>
                    <a:pt x="65" y="81"/>
                    <a:pt x="53" y="82"/>
                  </a:cubicBezTo>
                  <a:cubicBezTo>
                    <a:pt x="41" y="84"/>
                    <a:pt x="28" y="81"/>
                    <a:pt x="18" y="73"/>
                  </a:cubicBezTo>
                  <a:cubicBezTo>
                    <a:pt x="16" y="72"/>
                    <a:pt x="15" y="70"/>
                    <a:pt x="13" y="69"/>
                  </a:cubicBezTo>
                  <a:cubicBezTo>
                    <a:pt x="13" y="69"/>
                    <a:pt x="13" y="69"/>
                    <a:pt x="13" y="69"/>
                  </a:cubicBezTo>
                  <a:cubicBezTo>
                    <a:pt x="6" y="62"/>
                    <a:pt x="2" y="53"/>
                    <a:pt x="0" y="43"/>
                  </a:cubicBezTo>
                  <a:cubicBezTo>
                    <a:pt x="47" y="38"/>
                    <a:pt x="47" y="38"/>
                    <a:pt x="47" y="38"/>
                  </a:cubicBezTo>
                  <a:cubicBezTo>
                    <a:pt x="47" y="38"/>
                    <a:pt x="47" y="38"/>
                    <a:pt x="47" y="38"/>
                  </a:cubicBezTo>
                  <a:cubicBezTo>
                    <a:pt x="48" y="37"/>
                    <a:pt x="48" y="37"/>
                    <a:pt x="48" y="37"/>
                  </a:cubicBezTo>
                  <a:cubicBezTo>
                    <a:pt x="76" y="0"/>
                    <a:pt x="76" y="0"/>
                    <a:pt x="76" y="0"/>
                  </a:cubicBezTo>
                  <a:cubicBezTo>
                    <a:pt x="77" y="1"/>
                    <a:pt x="78" y="2"/>
                    <a:pt x="79" y="3"/>
                  </a:cubicBezTo>
                  <a:cubicBezTo>
                    <a:pt x="87" y="11"/>
                    <a:pt x="92" y="22"/>
                    <a:pt x="93" y="33"/>
                  </a:cubicBezTo>
                  <a:cubicBezTo>
                    <a:pt x="94" y="44"/>
                    <a:pt x="90" y="55"/>
                    <a:pt x="83" y="6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5" name="Freeform 97"/>
            <p:cNvSpPr>
              <a:spLocks/>
            </p:cNvSpPr>
            <p:nvPr userDrawn="1"/>
          </p:nvSpPr>
          <p:spPr bwMode="auto">
            <a:xfrm>
              <a:off x="5991225" y="708025"/>
              <a:ext cx="223838" cy="169863"/>
            </a:xfrm>
            <a:custGeom>
              <a:avLst/>
              <a:gdLst>
                <a:gd name="T0" fmla="*/ 58 w 58"/>
                <a:gd name="T1" fmla="*/ 9 h 44"/>
                <a:gd name="T2" fmla="*/ 31 w 58"/>
                <a:gd name="T3" fmla="*/ 44 h 44"/>
                <a:gd name="T4" fmla="*/ 0 w 58"/>
                <a:gd name="T5" fmla="*/ 13 h 44"/>
                <a:gd name="T6" fmla="*/ 28 w 58"/>
                <a:gd name="T7" fmla="*/ 1 h 44"/>
                <a:gd name="T8" fmla="*/ 58 w 58"/>
                <a:gd name="T9" fmla="*/ 9 h 44"/>
              </a:gdLst>
              <a:ahLst/>
              <a:cxnLst>
                <a:cxn ang="0">
                  <a:pos x="T0" y="T1"/>
                </a:cxn>
                <a:cxn ang="0">
                  <a:pos x="T2" y="T3"/>
                </a:cxn>
                <a:cxn ang="0">
                  <a:pos x="T4" y="T5"/>
                </a:cxn>
                <a:cxn ang="0">
                  <a:pos x="T6" y="T7"/>
                </a:cxn>
                <a:cxn ang="0">
                  <a:pos x="T8" y="T9"/>
                </a:cxn>
              </a:cxnLst>
              <a:rect l="0" t="0" r="r" b="b"/>
              <a:pathLst>
                <a:path w="58" h="44">
                  <a:moveTo>
                    <a:pt x="58" y="9"/>
                  </a:moveTo>
                  <a:cubicBezTo>
                    <a:pt x="31" y="44"/>
                    <a:pt x="31" y="44"/>
                    <a:pt x="31" y="44"/>
                  </a:cubicBezTo>
                  <a:cubicBezTo>
                    <a:pt x="0" y="13"/>
                    <a:pt x="0" y="13"/>
                    <a:pt x="0" y="13"/>
                  </a:cubicBezTo>
                  <a:cubicBezTo>
                    <a:pt x="8" y="6"/>
                    <a:pt x="18" y="1"/>
                    <a:pt x="28" y="1"/>
                  </a:cubicBezTo>
                  <a:cubicBezTo>
                    <a:pt x="38" y="0"/>
                    <a:pt x="49" y="3"/>
                    <a:pt x="58" y="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16" name="Group 115"/>
          <p:cNvGrpSpPr/>
          <p:nvPr userDrawn="1"/>
        </p:nvGrpSpPr>
        <p:grpSpPr>
          <a:xfrm>
            <a:off x="3406775" y="1298575"/>
            <a:ext cx="528638" cy="374650"/>
            <a:chOff x="3406775" y="1298575"/>
            <a:chExt cx="528638" cy="374650"/>
          </a:xfrm>
        </p:grpSpPr>
        <p:sp>
          <p:nvSpPr>
            <p:cNvPr id="117" name="Freeform 98"/>
            <p:cNvSpPr>
              <a:spLocks/>
            </p:cNvSpPr>
            <p:nvPr userDrawn="1"/>
          </p:nvSpPr>
          <p:spPr bwMode="auto">
            <a:xfrm>
              <a:off x="3684588"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8" name="Freeform 99"/>
            <p:cNvSpPr>
              <a:spLocks/>
            </p:cNvSpPr>
            <p:nvPr userDrawn="1"/>
          </p:nvSpPr>
          <p:spPr bwMode="auto">
            <a:xfrm>
              <a:off x="3546475" y="1298575"/>
              <a:ext cx="250825" cy="374650"/>
            </a:xfrm>
            <a:custGeom>
              <a:avLst/>
              <a:gdLst>
                <a:gd name="T0" fmla="*/ 99 w 158"/>
                <a:gd name="T1" fmla="*/ 120 h 236"/>
                <a:gd name="T2" fmla="*/ 0 w 158"/>
                <a:gd name="T3" fmla="*/ 236 h 236"/>
                <a:gd name="T4" fmla="*/ 31 w 158"/>
                <a:gd name="T5" fmla="*/ 236 h 236"/>
                <a:gd name="T6" fmla="*/ 58 w 158"/>
                <a:gd name="T7" fmla="*/ 236 h 236"/>
                <a:gd name="T8" fmla="*/ 158 w 158"/>
                <a:gd name="T9" fmla="*/ 120 h 236"/>
                <a:gd name="T10" fmla="*/ 58 w 158"/>
                <a:gd name="T11" fmla="*/ 0 h 236"/>
                <a:gd name="T12" fmla="*/ 31 w 158"/>
                <a:gd name="T13" fmla="*/ 0 h 236"/>
                <a:gd name="T14" fmla="*/ 0 w 158"/>
                <a:gd name="T15" fmla="*/ 0 h 236"/>
                <a:gd name="T16" fmla="*/ 99 w 158"/>
                <a:gd name="T17" fmla="*/ 120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99" y="120"/>
                  </a:moveTo>
                  <a:lnTo>
                    <a:pt x="0" y="236"/>
                  </a:lnTo>
                  <a:lnTo>
                    <a:pt x="31" y="236"/>
                  </a:lnTo>
                  <a:lnTo>
                    <a:pt x="58" y="236"/>
                  </a:lnTo>
                  <a:lnTo>
                    <a:pt x="158" y="120"/>
                  </a:lnTo>
                  <a:lnTo>
                    <a:pt x="58" y="0"/>
                  </a:lnTo>
                  <a:lnTo>
                    <a:pt x="31" y="0"/>
                  </a:lnTo>
                  <a:lnTo>
                    <a:pt x="0" y="0"/>
                  </a:lnTo>
                  <a:lnTo>
                    <a:pt x="99" y="1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9" name="Freeform 100"/>
            <p:cNvSpPr>
              <a:spLocks/>
            </p:cNvSpPr>
            <p:nvPr userDrawn="1"/>
          </p:nvSpPr>
          <p:spPr bwMode="auto">
            <a:xfrm>
              <a:off x="3406775"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20" name="Group 119"/>
          <p:cNvGrpSpPr/>
          <p:nvPr userDrawn="1"/>
        </p:nvGrpSpPr>
        <p:grpSpPr>
          <a:xfrm>
            <a:off x="2136775" y="796925"/>
            <a:ext cx="512763" cy="447675"/>
            <a:chOff x="2136775" y="796925"/>
            <a:chExt cx="512763" cy="447675"/>
          </a:xfrm>
        </p:grpSpPr>
        <p:sp>
          <p:nvSpPr>
            <p:cNvPr id="121" name="Freeform 101"/>
            <p:cNvSpPr>
              <a:spLocks/>
            </p:cNvSpPr>
            <p:nvPr userDrawn="1"/>
          </p:nvSpPr>
          <p:spPr bwMode="auto">
            <a:xfrm>
              <a:off x="2368550" y="796925"/>
              <a:ext cx="280988" cy="250825"/>
            </a:xfrm>
            <a:custGeom>
              <a:avLst/>
              <a:gdLst>
                <a:gd name="T0" fmla="*/ 7 w 73"/>
                <a:gd name="T1" fmla="*/ 0 h 65"/>
                <a:gd name="T2" fmla="*/ 66 w 73"/>
                <a:gd name="T3" fmla="*/ 0 h 65"/>
                <a:gd name="T4" fmla="*/ 73 w 73"/>
                <a:gd name="T5" fmla="*/ 7 h 65"/>
                <a:gd name="T6" fmla="*/ 73 w 73"/>
                <a:gd name="T7" fmla="*/ 36 h 65"/>
                <a:gd name="T8" fmla="*/ 66 w 73"/>
                <a:gd name="T9" fmla="*/ 43 h 65"/>
                <a:gd name="T10" fmla="*/ 24 w 73"/>
                <a:gd name="T11" fmla="*/ 43 h 65"/>
                <a:gd name="T12" fmla="*/ 8 w 73"/>
                <a:gd name="T13" fmla="*/ 65 h 65"/>
                <a:gd name="T14" fmla="*/ 8 w 73"/>
                <a:gd name="T15" fmla="*/ 43 h 65"/>
                <a:gd name="T16" fmla="*/ 7 w 73"/>
                <a:gd name="T17" fmla="*/ 43 h 65"/>
                <a:gd name="T18" fmla="*/ 0 w 73"/>
                <a:gd name="T19" fmla="*/ 36 h 65"/>
                <a:gd name="T20" fmla="*/ 0 w 73"/>
                <a:gd name="T21" fmla="*/ 7 h 65"/>
                <a:gd name="T22" fmla="*/ 7 w 73"/>
                <a:gd name="T23"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3" h="65">
                  <a:moveTo>
                    <a:pt x="7" y="0"/>
                  </a:moveTo>
                  <a:cubicBezTo>
                    <a:pt x="66" y="0"/>
                    <a:pt x="66" y="0"/>
                    <a:pt x="66" y="0"/>
                  </a:cubicBezTo>
                  <a:cubicBezTo>
                    <a:pt x="70" y="0"/>
                    <a:pt x="73" y="4"/>
                    <a:pt x="73" y="7"/>
                  </a:cubicBezTo>
                  <a:cubicBezTo>
                    <a:pt x="73" y="36"/>
                    <a:pt x="73" y="36"/>
                    <a:pt x="73" y="36"/>
                  </a:cubicBezTo>
                  <a:cubicBezTo>
                    <a:pt x="73" y="40"/>
                    <a:pt x="70" y="43"/>
                    <a:pt x="66" y="43"/>
                  </a:cubicBezTo>
                  <a:cubicBezTo>
                    <a:pt x="24" y="43"/>
                    <a:pt x="24" y="43"/>
                    <a:pt x="24" y="43"/>
                  </a:cubicBezTo>
                  <a:cubicBezTo>
                    <a:pt x="8" y="65"/>
                    <a:pt x="8" y="65"/>
                    <a:pt x="8" y="65"/>
                  </a:cubicBezTo>
                  <a:cubicBezTo>
                    <a:pt x="8" y="43"/>
                    <a:pt x="8" y="43"/>
                    <a:pt x="8" y="43"/>
                  </a:cubicBezTo>
                  <a:cubicBezTo>
                    <a:pt x="7" y="43"/>
                    <a:pt x="7" y="43"/>
                    <a:pt x="7" y="43"/>
                  </a:cubicBezTo>
                  <a:cubicBezTo>
                    <a:pt x="4" y="43"/>
                    <a:pt x="0" y="40"/>
                    <a:pt x="0" y="36"/>
                  </a:cubicBezTo>
                  <a:cubicBezTo>
                    <a:pt x="0" y="7"/>
                    <a:pt x="0" y="7"/>
                    <a:pt x="0" y="7"/>
                  </a:cubicBezTo>
                  <a:cubicBezTo>
                    <a:pt x="0" y="4"/>
                    <a:pt x="4" y="0"/>
                    <a:pt x="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2" name="Oval 102"/>
            <p:cNvSpPr>
              <a:spLocks noChangeArrowheads="1"/>
            </p:cNvSpPr>
            <p:nvPr userDrawn="1"/>
          </p:nvSpPr>
          <p:spPr bwMode="auto">
            <a:xfrm>
              <a:off x="2198688" y="947738"/>
              <a:ext cx="180975" cy="1809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3" name="Freeform 103"/>
            <p:cNvSpPr>
              <a:spLocks/>
            </p:cNvSpPr>
            <p:nvPr userDrawn="1"/>
          </p:nvSpPr>
          <p:spPr bwMode="auto">
            <a:xfrm>
              <a:off x="2136775" y="1136650"/>
              <a:ext cx="304800" cy="107950"/>
            </a:xfrm>
            <a:custGeom>
              <a:avLst/>
              <a:gdLst>
                <a:gd name="T0" fmla="*/ 59 w 79"/>
                <a:gd name="T1" fmla="*/ 5 h 28"/>
                <a:gd name="T2" fmla="*/ 39 w 79"/>
                <a:gd name="T3" fmla="*/ 0 h 28"/>
                <a:gd name="T4" fmla="*/ 20 w 79"/>
                <a:gd name="T5" fmla="*/ 5 h 28"/>
                <a:gd name="T6" fmla="*/ 0 w 79"/>
                <a:gd name="T7" fmla="*/ 28 h 28"/>
                <a:gd name="T8" fmla="*/ 79 w 79"/>
                <a:gd name="T9" fmla="*/ 28 h 28"/>
                <a:gd name="T10" fmla="*/ 59 w 79"/>
                <a:gd name="T11" fmla="*/ 5 h 28"/>
              </a:gdLst>
              <a:ahLst/>
              <a:cxnLst>
                <a:cxn ang="0">
                  <a:pos x="T0" y="T1"/>
                </a:cxn>
                <a:cxn ang="0">
                  <a:pos x="T2" y="T3"/>
                </a:cxn>
                <a:cxn ang="0">
                  <a:pos x="T4" y="T5"/>
                </a:cxn>
                <a:cxn ang="0">
                  <a:pos x="T6" y="T7"/>
                </a:cxn>
                <a:cxn ang="0">
                  <a:pos x="T8" y="T9"/>
                </a:cxn>
                <a:cxn ang="0">
                  <a:pos x="T10" y="T11"/>
                </a:cxn>
              </a:cxnLst>
              <a:rect l="0" t="0" r="r" b="b"/>
              <a:pathLst>
                <a:path w="79" h="28">
                  <a:moveTo>
                    <a:pt x="59" y="5"/>
                  </a:moveTo>
                  <a:cubicBezTo>
                    <a:pt x="53" y="2"/>
                    <a:pt x="46" y="0"/>
                    <a:pt x="39" y="0"/>
                  </a:cubicBezTo>
                  <a:cubicBezTo>
                    <a:pt x="32" y="0"/>
                    <a:pt x="26" y="2"/>
                    <a:pt x="20" y="5"/>
                  </a:cubicBezTo>
                  <a:cubicBezTo>
                    <a:pt x="10" y="10"/>
                    <a:pt x="3" y="18"/>
                    <a:pt x="0" y="28"/>
                  </a:cubicBezTo>
                  <a:cubicBezTo>
                    <a:pt x="79" y="28"/>
                    <a:pt x="79" y="28"/>
                    <a:pt x="79" y="28"/>
                  </a:cubicBezTo>
                  <a:cubicBezTo>
                    <a:pt x="76" y="18"/>
                    <a:pt x="69" y="10"/>
                    <a:pt x="59"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24" name="Freeform 104"/>
          <p:cNvSpPr>
            <a:spLocks/>
          </p:cNvSpPr>
          <p:nvPr userDrawn="1"/>
        </p:nvSpPr>
        <p:spPr bwMode="auto">
          <a:xfrm>
            <a:off x="4341813" y="2867025"/>
            <a:ext cx="361950" cy="328613"/>
          </a:xfrm>
          <a:custGeom>
            <a:avLst/>
            <a:gdLst>
              <a:gd name="T0" fmla="*/ 85 w 94"/>
              <a:gd name="T1" fmla="*/ 0 h 85"/>
              <a:gd name="T2" fmla="*/ 9 w 94"/>
              <a:gd name="T3" fmla="*/ 0 h 85"/>
              <a:gd name="T4" fmla="*/ 0 w 94"/>
              <a:gd name="T5" fmla="*/ 9 h 85"/>
              <a:gd name="T6" fmla="*/ 0 w 94"/>
              <a:gd name="T7" fmla="*/ 46 h 85"/>
              <a:gd name="T8" fmla="*/ 9 w 94"/>
              <a:gd name="T9" fmla="*/ 55 h 85"/>
              <a:gd name="T10" fmla="*/ 64 w 94"/>
              <a:gd name="T11" fmla="*/ 55 h 85"/>
              <a:gd name="T12" fmla="*/ 84 w 94"/>
              <a:gd name="T13" fmla="*/ 85 h 85"/>
              <a:gd name="T14" fmla="*/ 84 w 94"/>
              <a:gd name="T15" fmla="*/ 55 h 85"/>
              <a:gd name="T16" fmla="*/ 85 w 94"/>
              <a:gd name="T17" fmla="*/ 55 h 85"/>
              <a:gd name="T18" fmla="*/ 94 w 94"/>
              <a:gd name="T19" fmla="*/ 46 h 85"/>
              <a:gd name="T20" fmla="*/ 94 w 94"/>
              <a:gd name="T21" fmla="*/ 9 h 85"/>
              <a:gd name="T22" fmla="*/ 85 w 94"/>
              <a:gd name="T23"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 h="85">
                <a:moveTo>
                  <a:pt x="85" y="0"/>
                </a:moveTo>
                <a:cubicBezTo>
                  <a:pt x="9" y="0"/>
                  <a:pt x="9" y="0"/>
                  <a:pt x="9" y="0"/>
                </a:cubicBezTo>
                <a:cubicBezTo>
                  <a:pt x="4" y="0"/>
                  <a:pt x="0" y="4"/>
                  <a:pt x="0" y="9"/>
                </a:cubicBezTo>
                <a:cubicBezTo>
                  <a:pt x="0" y="46"/>
                  <a:pt x="0" y="46"/>
                  <a:pt x="0" y="46"/>
                </a:cubicBezTo>
                <a:cubicBezTo>
                  <a:pt x="0" y="51"/>
                  <a:pt x="4" y="55"/>
                  <a:pt x="9" y="55"/>
                </a:cubicBezTo>
                <a:cubicBezTo>
                  <a:pt x="64" y="55"/>
                  <a:pt x="64" y="55"/>
                  <a:pt x="64" y="55"/>
                </a:cubicBezTo>
                <a:cubicBezTo>
                  <a:pt x="84" y="85"/>
                  <a:pt x="84" y="85"/>
                  <a:pt x="84" y="85"/>
                </a:cubicBezTo>
                <a:cubicBezTo>
                  <a:pt x="84" y="55"/>
                  <a:pt x="84" y="55"/>
                  <a:pt x="84" y="55"/>
                </a:cubicBezTo>
                <a:cubicBezTo>
                  <a:pt x="85" y="55"/>
                  <a:pt x="85" y="55"/>
                  <a:pt x="85" y="55"/>
                </a:cubicBezTo>
                <a:cubicBezTo>
                  <a:pt x="90" y="55"/>
                  <a:pt x="94" y="51"/>
                  <a:pt x="94" y="46"/>
                </a:cubicBezTo>
                <a:cubicBezTo>
                  <a:pt x="94" y="9"/>
                  <a:pt x="94" y="9"/>
                  <a:pt x="94" y="9"/>
                </a:cubicBezTo>
                <a:cubicBezTo>
                  <a:pt x="94" y="4"/>
                  <a:pt x="90" y="0"/>
                  <a:pt x="8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5" name="Freeform 105"/>
          <p:cNvSpPr>
            <a:spLocks/>
          </p:cNvSpPr>
          <p:nvPr userDrawn="1"/>
        </p:nvSpPr>
        <p:spPr bwMode="auto">
          <a:xfrm>
            <a:off x="3843338" y="2578100"/>
            <a:ext cx="377825" cy="385763"/>
          </a:xfrm>
          <a:custGeom>
            <a:avLst/>
            <a:gdLst>
              <a:gd name="T0" fmla="*/ 93 w 98"/>
              <a:gd name="T1" fmla="*/ 19 h 100"/>
              <a:gd name="T2" fmla="*/ 79 w 98"/>
              <a:gd name="T3" fmla="*/ 14 h 100"/>
              <a:gd name="T4" fmla="*/ 79 w 98"/>
              <a:gd name="T5" fmla="*/ 14 h 100"/>
              <a:gd name="T6" fmla="*/ 23 w 98"/>
              <a:gd name="T7" fmla="*/ 14 h 100"/>
              <a:gd name="T8" fmla="*/ 22 w 98"/>
              <a:gd name="T9" fmla="*/ 14 h 100"/>
              <a:gd name="T10" fmla="*/ 0 w 98"/>
              <a:gd name="T11" fmla="*/ 0 h 100"/>
              <a:gd name="T12" fmla="*/ 3 w 98"/>
              <a:gd name="T13" fmla="*/ 4 h 100"/>
              <a:gd name="T14" fmla="*/ 9 w 98"/>
              <a:gd name="T15" fmla="*/ 19 h 100"/>
              <a:gd name="T16" fmla="*/ 4 w 98"/>
              <a:gd name="T17" fmla="*/ 33 h 100"/>
              <a:gd name="T18" fmla="*/ 4 w 98"/>
              <a:gd name="T19" fmla="*/ 80 h 100"/>
              <a:gd name="T20" fmla="*/ 9 w 98"/>
              <a:gd name="T21" fmla="*/ 94 h 100"/>
              <a:gd name="T22" fmla="*/ 23 w 98"/>
              <a:gd name="T23" fmla="*/ 100 h 100"/>
              <a:gd name="T24" fmla="*/ 79 w 98"/>
              <a:gd name="T25" fmla="*/ 100 h 100"/>
              <a:gd name="T26" fmla="*/ 93 w 98"/>
              <a:gd name="T27" fmla="*/ 94 h 100"/>
              <a:gd name="T28" fmla="*/ 98 w 98"/>
              <a:gd name="T29" fmla="*/ 80 h 100"/>
              <a:gd name="T30" fmla="*/ 98 w 98"/>
              <a:gd name="T31" fmla="*/ 33 h 100"/>
              <a:gd name="T32" fmla="*/ 93 w 98"/>
              <a:gd name="T33" fmla="*/ 19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00">
                <a:moveTo>
                  <a:pt x="93" y="19"/>
                </a:moveTo>
                <a:cubicBezTo>
                  <a:pt x="89" y="16"/>
                  <a:pt x="84" y="14"/>
                  <a:pt x="79" y="14"/>
                </a:cubicBezTo>
                <a:cubicBezTo>
                  <a:pt x="79" y="14"/>
                  <a:pt x="79" y="14"/>
                  <a:pt x="79" y="14"/>
                </a:cubicBezTo>
                <a:cubicBezTo>
                  <a:pt x="23" y="14"/>
                  <a:pt x="23" y="14"/>
                  <a:pt x="23" y="14"/>
                </a:cubicBezTo>
                <a:cubicBezTo>
                  <a:pt x="23" y="14"/>
                  <a:pt x="23" y="14"/>
                  <a:pt x="22" y="14"/>
                </a:cubicBezTo>
                <a:cubicBezTo>
                  <a:pt x="17" y="6"/>
                  <a:pt x="9" y="2"/>
                  <a:pt x="0" y="0"/>
                </a:cubicBezTo>
                <a:cubicBezTo>
                  <a:pt x="1" y="2"/>
                  <a:pt x="2" y="3"/>
                  <a:pt x="3" y="4"/>
                </a:cubicBezTo>
                <a:cubicBezTo>
                  <a:pt x="7" y="9"/>
                  <a:pt x="9" y="14"/>
                  <a:pt x="9" y="19"/>
                </a:cubicBezTo>
                <a:cubicBezTo>
                  <a:pt x="6" y="23"/>
                  <a:pt x="4" y="28"/>
                  <a:pt x="4" y="33"/>
                </a:cubicBezTo>
                <a:cubicBezTo>
                  <a:pt x="4" y="80"/>
                  <a:pt x="4" y="80"/>
                  <a:pt x="4" y="80"/>
                </a:cubicBezTo>
                <a:cubicBezTo>
                  <a:pt x="4" y="85"/>
                  <a:pt x="6" y="90"/>
                  <a:pt x="9" y="94"/>
                </a:cubicBezTo>
                <a:cubicBezTo>
                  <a:pt x="13" y="98"/>
                  <a:pt x="18" y="100"/>
                  <a:pt x="23" y="100"/>
                </a:cubicBezTo>
                <a:cubicBezTo>
                  <a:pt x="79" y="100"/>
                  <a:pt x="79" y="100"/>
                  <a:pt x="79" y="100"/>
                </a:cubicBezTo>
                <a:cubicBezTo>
                  <a:pt x="84" y="100"/>
                  <a:pt x="89" y="98"/>
                  <a:pt x="93" y="94"/>
                </a:cubicBezTo>
                <a:cubicBezTo>
                  <a:pt x="96" y="90"/>
                  <a:pt x="98" y="85"/>
                  <a:pt x="98" y="80"/>
                </a:cubicBezTo>
                <a:cubicBezTo>
                  <a:pt x="98" y="33"/>
                  <a:pt x="98" y="33"/>
                  <a:pt x="98" y="33"/>
                </a:cubicBezTo>
                <a:cubicBezTo>
                  <a:pt x="98" y="28"/>
                  <a:pt x="96" y="23"/>
                  <a:pt x="93"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6" name="Freeform 106"/>
          <p:cNvSpPr>
            <a:spLocks noEditPoints="1"/>
          </p:cNvSpPr>
          <p:nvPr userDrawn="1"/>
        </p:nvSpPr>
        <p:spPr bwMode="auto">
          <a:xfrm>
            <a:off x="1920875" y="2184400"/>
            <a:ext cx="377825" cy="331788"/>
          </a:xfrm>
          <a:custGeom>
            <a:avLst/>
            <a:gdLst>
              <a:gd name="T0" fmla="*/ 97 w 98"/>
              <a:gd name="T1" fmla="*/ 80 h 86"/>
              <a:gd name="T2" fmla="*/ 52 w 98"/>
              <a:gd name="T3" fmla="*/ 2 h 86"/>
              <a:gd name="T4" fmla="*/ 49 w 98"/>
              <a:gd name="T5" fmla="*/ 0 h 86"/>
              <a:gd name="T6" fmla="*/ 46 w 98"/>
              <a:gd name="T7" fmla="*/ 2 h 86"/>
              <a:gd name="T8" fmla="*/ 1 w 98"/>
              <a:gd name="T9" fmla="*/ 80 h 86"/>
              <a:gd name="T10" fmla="*/ 1 w 98"/>
              <a:gd name="T11" fmla="*/ 84 h 86"/>
              <a:gd name="T12" fmla="*/ 4 w 98"/>
              <a:gd name="T13" fmla="*/ 86 h 86"/>
              <a:gd name="T14" fmla="*/ 94 w 98"/>
              <a:gd name="T15" fmla="*/ 86 h 86"/>
              <a:gd name="T16" fmla="*/ 97 w 98"/>
              <a:gd name="T17" fmla="*/ 84 h 86"/>
              <a:gd name="T18" fmla="*/ 98 w 98"/>
              <a:gd name="T19" fmla="*/ 82 h 86"/>
              <a:gd name="T20" fmla="*/ 97 w 98"/>
              <a:gd name="T21" fmla="*/ 80 h 86"/>
              <a:gd name="T22" fmla="*/ 55 w 98"/>
              <a:gd name="T23" fmla="*/ 22 h 86"/>
              <a:gd name="T24" fmla="*/ 54 w 98"/>
              <a:gd name="T25" fmla="*/ 58 h 86"/>
              <a:gd name="T26" fmla="*/ 44 w 98"/>
              <a:gd name="T27" fmla="*/ 58 h 86"/>
              <a:gd name="T28" fmla="*/ 43 w 98"/>
              <a:gd name="T29" fmla="*/ 22 h 86"/>
              <a:gd name="T30" fmla="*/ 55 w 98"/>
              <a:gd name="T31" fmla="*/ 22 h 86"/>
              <a:gd name="T32" fmla="*/ 49 w 98"/>
              <a:gd name="T33" fmla="*/ 77 h 86"/>
              <a:gd name="T34" fmla="*/ 42 w 98"/>
              <a:gd name="T35" fmla="*/ 69 h 86"/>
              <a:gd name="T36" fmla="*/ 49 w 98"/>
              <a:gd name="T37" fmla="*/ 62 h 86"/>
              <a:gd name="T38" fmla="*/ 56 w 98"/>
              <a:gd name="T39" fmla="*/ 69 h 86"/>
              <a:gd name="T40" fmla="*/ 49 w 98"/>
              <a:gd name="T41" fmla="*/ 7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86">
                <a:moveTo>
                  <a:pt x="97" y="80"/>
                </a:moveTo>
                <a:cubicBezTo>
                  <a:pt x="52" y="2"/>
                  <a:pt x="52" y="2"/>
                  <a:pt x="52" y="2"/>
                </a:cubicBezTo>
                <a:cubicBezTo>
                  <a:pt x="52" y="1"/>
                  <a:pt x="50" y="0"/>
                  <a:pt x="49" y="0"/>
                </a:cubicBezTo>
                <a:cubicBezTo>
                  <a:pt x="48" y="0"/>
                  <a:pt x="46" y="1"/>
                  <a:pt x="46" y="2"/>
                </a:cubicBezTo>
                <a:cubicBezTo>
                  <a:pt x="1" y="80"/>
                  <a:pt x="1" y="80"/>
                  <a:pt x="1" y="80"/>
                </a:cubicBezTo>
                <a:cubicBezTo>
                  <a:pt x="0" y="81"/>
                  <a:pt x="0" y="83"/>
                  <a:pt x="1" y="84"/>
                </a:cubicBezTo>
                <a:cubicBezTo>
                  <a:pt x="1" y="85"/>
                  <a:pt x="3" y="86"/>
                  <a:pt x="4" y="86"/>
                </a:cubicBezTo>
                <a:cubicBezTo>
                  <a:pt x="94" y="86"/>
                  <a:pt x="94" y="86"/>
                  <a:pt x="94" y="86"/>
                </a:cubicBezTo>
                <a:cubicBezTo>
                  <a:pt x="95" y="86"/>
                  <a:pt x="96" y="85"/>
                  <a:pt x="97" y="84"/>
                </a:cubicBezTo>
                <a:cubicBezTo>
                  <a:pt x="97" y="83"/>
                  <a:pt x="98" y="83"/>
                  <a:pt x="98" y="82"/>
                </a:cubicBezTo>
                <a:cubicBezTo>
                  <a:pt x="98" y="81"/>
                  <a:pt x="97" y="81"/>
                  <a:pt x="97" y="80"/>
                </a:cubicBezTo>
                <a:close/>
                <a:moveTo>
                  <a:pt x="55" y="22"/>
                </a:moveTo>
                <a:cubicBezTo>
                  <a:pt x="54" y="58"/>
                  <a:pt x="54" y="58"/>
                  <a:pt x="54" y="58"/>
                </a:cubicBezTo>
                <a:cubicBezTo>
                  <a:pt x="44" y="58"/>
                  <a:pt x="44" y="58"/>
                  <a:pt x="44" y="58"/>
                </a:cubicBezTo>
                <a:cubicBezTo>
                  <a:pt x="43" y="22"/>
                  <a:pt x="43" y="22"/>
                  <a:pt x="43" y="22"/>
                </a:cubicBezTo>
                <a:lnTo>
                  <a:pt x="55" y="22"/>
                </a:lnTo>
                <a:close/>
                <a:moveTo>
                  <a:pt x="49" y="77"/>
                </a:moveTo>
                <a:cubicBezTo>
                  <a:pt x="45" y="77"/>
                  <a:pt x="42" y="73"/>
                  <a:pt x="42" y="69"/>
                </a:cubicBezTo>
                <a:cubicBezTo>
                  <a:pt x="42" y="65"/>
                  <a:pt x="45" y="62"/>
                  <a:pt x="49" y="62"/>
                </a:cubicBezTo>
                <a:cubicBezTo>
                  <a:pt x="53" y="62"/>
                  <a:pt x="56" y="65"/>
                  <a:pt x="56" y="69"/>
                </a:cubicBezTo>
                <a:cubicBezTo>
                  <a:pt x="56" y="73"/>
                  <a:pt x="53" y="77"/>
                  <a:pt x="49"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7" name="Freeform 107"/>
          <p:cNvSpPr>
            <a:spLocks noEditPoints="1"/>
          </p:cNvSpPr>
          <p:nvPr userDrawn="1"/>
        </p:nvSpPr>
        <p:spPr bwMode="auto">
          <a:xfrm>
            <a:off x="3662363" y="1847850"/>
            <a:ext cx="528638" cy="528638"/>
          </a:xfrm>
          <a:custGeom>
            <a:avLst/>
            <a:gdLst>
              <a:gd name="T0" fmla="*/ 0 w 137"/>
              <a:gd name="T1" fmla="*/ 51 h 137"/>
              <a:gd name="T2" fmla="*/ 0 w 137"/>
              <a:gd name="T3" fmla="*/ 51 h 137"/>
              <a:gd name="T4" fmla="*/ 15 w 137"/>
              <a:gd name="T5" fmla="*/ 86 h 137"/>
              <a:gd name="T6" fmla="*/ 51 w 137"/>
              <a:gd name="T7" fmla="*/ 101 h 137"/>
              <a:gd name="T8" fmla="*/ 80 w 137"/>
              <a:gd name="T9" fmla="*/ 92 h 137"/>
              <a:gd name="T10" fmla="*/ 122 w 137"/>
              <a:gd name="T11" fmla="*/ 134 h 137"/>
              <a:gd name="T12" fmla="*/ 132 w 137"/>
              <a:gd name="T13" fmla="*/ 134 h 137"/>
              <a:gd name="T14" fmla="*/ 134 w 137"/>
              <a:gd name="T15" fmla="*/ 133 h 137"/>
              <a:gd name="T16" fmla="*/ 134 w 137"/>
              <a:gd name="T17" fmla="*/ 122 h 137"/>
              <a:gd name="T18" fmla="*/ 92 w 137"/>
              <a:gd name="T19" fmla="*/ 80 h 137"/>
              <a:gd name="T20" fmla="*/ 101 w 137"/>
              <a:gd name="T21" fmla="*/ 51 h 137"/>
              <a:gd name="T22" fmla="*/ 86 w 137"/>
              <a:gd name="T23" fmla="*/ 15 h 137"/>
              <a:gd name="T24" fmla="*/ 51 w 137"/>
              <a:gd name="T25" fmla="*/ 1 h 137"/>
              <a:gd name="T26" fmla="*/ 15 w 137"/>
              <a:gd name="T27" fmla="*/ 15 h 137"/>
              <a:gd name="T28" fmla="*/ 0 w 137"/>
              <a:gd name="T29" fmla="*/ 51 h 137"/>
              <a:gd name="T30" fmla="*/ 8 w 137"/>
              <a:gd name="T31" fmla="*/ 51 h 137"/>
              <a:gd name="T32" fmla="*/ 20 w 137"/>
              <a:gd name="T33" fmla="*/ 21 h 137"/>
              <a:gd name="T34" fmla="*/ 80 w 137"/>
              <a:gd name="T35" fmla="*/ 21 h 137"/>
              <a:gd name="T36" fmla="*/ 93 w 137"/>
              <a:gd name="T37" fmla="*/ 51 h 137"/>
              <a:gd name="T38" fmla="*/ 81 w 137"/>
              <a:gd name="T39" fmla="*/ 81 h 137"/>
              <a:gd name="T40" fmla="*/ 21 w 137"/>
              <a:gd name="T41" fmla="*/ 81 h 137"/>
              <a:gd name="T42" fmla="*/ 8 w 137"/>
              <a:gd name="T43" fmla="*/ 51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7" h="137">
                <a:moveTo>
                  <a:pt x="0" y="51"/>
                </a:moveTo>
                <a:cubicBezTo>
                  <a:pt x="0" y="51"/>
                  <a:pt x="0" y="51"/>
                  <a:pt x="0" y="51"/>
                </a:cubicBezTo>
                <a:cubicBezTo>
                  <a:pt x="0" y="64"/>
                  <a:pt x="6" y="77"/>
                  <a:pt x="15" y="86"/>
                </a:cubicBezTo>
                <a:cubicBezTo>
                  <a:pt x="25" y="96"/>
                  <a:pt x="37" y="101"/>
                  <a:pt x="51" y="101"/>
                </a:cubicBezTo>
                <a:cubicBezTo>
                  <a:pt x="62" y="101"/>
                  <a:pt x="72" y="98"/>
                  <a:pt x="80" y="92"/>
                </a:cubicBezTo>
                <a:cubicBezTo>
                  <a:pt x="122" y="134"/>
                  <a:pt x="122" y="134"/>
                  <a:pt x="122" y="134"/>
                </a:cubicBezTo>
                <a:cubicBezTo>
                  <a:pt x="125" y="137"/>
                  <a:pt x="130" y="137"/>
                  <a:pt x="132" y="134"/>
                </a:cubicBezTo>
                <a:cubicBezTo>
                  <a:pt x="134" y="133"/>
                  <a:pt x="134" y="133"/>
                  <a:pt x="134" y="133"/>
                </a:cubicBezTo>
                <a:cubicBezTo>
                  <a:pt x="137" y="130"/>
                  <a:pt x="137" y="125"/>
                  <a:pt x="134" y="122"/>
                </a:cubicBezTo>
                <a:cubicBezTo>
                  <a:pt x="92" y="80"/>
                  <a:pt x="92" y="80"/>
                  <a:pt x="92" y="80"/>
                </a:cubicBezTo>
                <a:cubicBezTo>
                  <a:pt x="98" y="72"/>
                  <a:pt x="101" y="62"/>
                  <a:pt x="101" y="51"/>
                </a:cubicBezTo>
                <a:cubicBezTo>
                  <a:pt x="101" y="38"/>
                  <a:pt x="96" y="25"/>
                  <a:pt x="86" y="15"/>
                </a:cubicBezTo>
                <a:cubicBezTo>
                  <a:pt x="77" y="6"/>
                  <a:pt x="64" y="1"/>
                  <a:pt x="51" y="1"/>
                </a:cubicBezTo>
                <a:cubicBezTo>
                  <a:pt x="37" y="0"/>
                  <a:pt x="24" y="6"/>
                  <a:pt x="15" y="15"/>
                </a:cubicBezTo>
                <a:cubicBezTo>
                  <a:pt x="6" y="25"/>
                  <a:pt x="0" y="37"/>
                  <a:pt x="0" y="51"/>
                </a:cubicBezTo>
                <a:close/>
                <a:moveTo>
                  <a:pt x="8" y="51"/>
                </a:moveTo>
                <a:cubicBezTo>
                  <a:pt x="8" y="40"/>
                  <a:pt x="12" y="29"/>
                  <a:pt x="20" y="21"/>
                </a:cubicBezTo>
                <a:cubicBezTo>
                  <a:pt x="37" y="4"/>
                  <a:pt x="64" y="4"/>
                  <a:pt x="80" y="21"/>
                </a:cubicBezTo>
                <a:cubicBezTo>
                  <a:pt x="89" y="29"/>
                  <a:pt x="93" y="40"/>
                  <a:pt x="93" y="51"/>
                </a:cubicBezTo>
                <a:cubicBezTo>
                  <a:pt x="93" y="62"/>
                  <a:pt x="89" y="73"/>
                  <a:pt x="81" y="81"/>
                </a:cubicBezTo>
                <a:cubicBezTo>
                  <a:pt x="64" y="98"/>
                  <a:pt x="37" y="97"/>
                  <a:pt x="21" y="81"/>
                </a:cubicBezTo>
                <a:cubicBezTo>
                  <a:pt x="12" y="72"/>
                  <a:pt x="8" y="61"/>
                  <a:pt x="8" y="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8" name="Freeform 108"/>
          <p:cNvSpPr>
            <a:spLocks/>
          </p:cNvSpPr>
          <p:nvPr userDrawn="1"/>
        </p:nvSpPr>
        <p:spPr bwMode="auto">
          <a:xfrm>
            <a:off x="1878013" y="1712913"/>
            <a:ext cx="533400" cy="339725"/>
          </a:xfrm>
          <a:custGeom>
            <a:avLst/>
            <a:gdLst>
              <a:gd name="T0" fmla="*/ 92 w 138"/>
              <a:gd name="T1" fmla="*/ 80 h 88"/>
              <a:gd name="T2" fmla="*/ 88 w 138"/>
              <a:gd name="T3" fmla="*/ 73 h 88"/>
              <a:gd name="T4" fmla="*/ 88 w 138"/>
              <a:gd name="T5" fmla="*/ 73 h 88"/>
              <a:gd name="T6" fmla="*/ 89 w 138"/>
              <a:gd name="T7" fmla="*/ 73 h 88"/>
              <a:gd name="T8" fmla="*/ 97 w 138"/>
              <a:gd name="T9" fmla="*/ 65 h 88"/>
              <a:gd name="T10" fmla="*/ 92 w 138"/>
              <a:gd name="T11" fmla="*/ 57 h 88"/>
              <a:gd name="T12" fmla="*/ 93 w 138"/>
              <a:gd name="T13" fmla="*/ 57 h 88"/>
              <a:gd name="T14" fmla="*/ 101 w 138"/>
              <a:gd name="T15" fmla="*/ 50 h 88"/>
              <a:gd name="T16" fmla="*/ 96 w 138"/>
              <a:gd name="T17" fmla="*/ 42 h 88"/>
              <a:gd name="T18" fmla="*/ 130 w 138"/>
              <a:gd name="T19" fmla="*/ 42 h 88"/>
              <a:gd name="T20" fmla="*/ 138 w 138"/>
              <a:gd name="T21" fmla="*/ 34 h 88"/>
              <a:gd name="T22" fmla="*/ 130 w 138"/>
              <a:gd name="T23" fmla="*/ 27 h 88"/>
              <a:gd name="T24" fmla="*/ 87 w 138"/>
              <a:gd name="T25" fmla="*/ 27 h 88"/>
              <a:gd name="T26" fmla="*/ 87 w 138"/>
              <a:gd name="T27" fmla="*/ 27 h 88"/>
              <a:gd name="T28" fmla="*/ 77 w 138"/>
              <a:gd name="T29" fmla="*/ 27 h 88"/>
              <a:gd name="T30" fmla="*/ 93 w 138"/>
              <a:gd name="T31" fmla="*/ 17 h 88"/>
              <a:gd name="T32" fmla="*/ 99 w 138"/>
              <a:gd name="T33" fmla="*/ 5 h 88"/>
              <a:gd name="T34" fmla="*/ 86 w 138"/>
              <a:gd name="T35" fmla="*/ 3 h 88"/>
              <a:gd name="T36" fmla="*/ 46 w 138"/>
              <a:gd name="T37" fmla="*/ 27 h 88"/>
              <a:gd name="T38" fmla="*/ 40 w 138"/>
              <a:gd name="T39" fmla="*/ 32 h 88"/>
              <a:gd name="T40" fmla="*/ 0 w 138"/>
              <a:gd name="T41" fmla="*/ 38 h 88"/>
              <a:gd name="T42" fmla="*/ 0 w 138"/>
              <a:gd name="T43" fmla="*/ 75 h 88"/>
              <a:gd name="T44" fmla="*/ 39 w 138"/>
              <a:gd name="T45" fmla="*/ 78 h 88"/>
              <a:gd name="T46" fmla="*/ 56 w 138"/>
              <a:gd name="T47" fmla="*/ 88 h 88"/>
              <a:gd name="T48" fmla="*/ 62 w 138"/>
              <a:gd name="T49" fmla="*/ 88 h 88"/>
              <a:gd name="T50" fmla="*/ 63 w 138"/>
              <a:gd name="T51" fmla="*/ 88 h 88"/>
              <a:gd name="T52" fmla="*/ 84 w 138"/>
              <a:gd name="T53" fmla="*/ 88 h 88"/>
              <a:gd name="T54" fmla="*/ 92 w 138"/>
              <a:gd name="T55" fmla="*/ 8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8" h="88">
                <a:moveTo>
                  <a:pt x="92" y="80"/>
                </a:moveTo>
                <a:cubicBezTo>
                  <a:pt x="92" y="77"/>
                  <a:pt x="91" y="74"/>
                  <a:pt x="88" y="73"/>
                </a:cubicBezTo>
                <a:cubicBezTo>
                  <a:pt x="88" y="73"/>
                  <a:pt x="88" y="73"/>
                  <a:pt x="88" y="73"/>
                </a:cubicBezTo>
                <a:cubicBezTo>
                  <a:pt x="89" y="73"/>
                  <a:pt x="89" y="73"/>
                  <a:pt x="89" y="73"/>
                </a:cubicBezTo>
                <a:cubicBezTo>
                  <a:pt x="94" y="73"/>
                  <a:pt x="97" y="69"/>
                  <a:pt x="97" y="65"/>
                </a:cubicBezTo>
                <a:cubicBezTo>
                  <a:pt x="97" y="61"/>
                  <a:pt x="95" y="59"/>
                  <a:pt x="92" y="57"/>
                </a:cubicBezTo>
                <a:cubicBezTo>
                  <a:pt x="93" y="57"/>
                  <a:pt x="93" y="57"/>
                  <a:pt x="93" y="57"/>
                </a:cubicBezTo>
                <a:cubicBezTo>
                  <a:pt x="97" y="57"/>
                  <a:pt x="101" y="54"/>
                  <a:pt x="101" y="50"/>
                </a:cubicBezTo>
                <a:cubicBezTo>
                  <a:pt x="101" y="46"/>
                  <a:pt x="99" y="44"/>
                  <a:pt x="96" y="42"/>
                </a:cubicBezTo>
                <a:cubicBezTo>
                  <a:pt x="130" y="42"/>
                  <a:pt x="130" y="42"/>
                  <a:pt x="130" y="42"/>
                </a:cubicBezTo>
                <a:cubicBezTo>
                  <a:pt x="134" y="42"/>
                  <a:pt x="138" y="39"/>
                  <a:pt x="138" y="34"/>
                </a:cubicBezTo>
                <a:cubicBezTo>
                  <a:pt x="138" y="30"/>
                  <a:pt x="134" y="27"/>
                  <a:pt x="130" y="27"/>
                </a:cubicBezTo>
                <a:cubicBezTo>
                  <a:pt x="87" y="27"/>
                  <a:pt x="87" y="27"/>
                  <a:pt x="87" y="27"/>
                </a:cubicBezTo>
                <a:cubicBezTo>
                  <a:pt x="87" y="27"/>
                  <a:pt x="87" y="27"/>
                  <a:pt x="87" y="27"/>
                </a:cubicBezTo>
                <a:cubicBezTo>
                  <a:pt x="77" y="27"/>
                  <a:pt x="77" y="27"/>
                  <a:pt x="77" y="27"/>
                </a:cubicBezTo>
                <a:cubicBezTo>
                  <a:pt x="93" y="17"/>
                  <a:pt x="93" y="17"/>
                  <a:pt x="93" y="17"/>
                </a:cubicBezTo>
                <a:cubicBezTo>
                  <a:pt x="99" y="14"/>
                  <a:pt x="101" y="8"/>
                  <a:pt x="99" y="5"/>
                </a:cubicBezTo>
                <a:cubicBezTo>
                  <a:pt x="97" y="1"/>
                  <a:pt x="91" y="0"/>
                  <a:pt x="86" y="3"/>
                </a:cubicBezTo>
                <a:cubicBezTo>
                  <a:pt x="46" y="27"/>
                  <a:pt x="46" y="27"/>
                  <a:pt x="46" y="27"/>
                </a:cubicBezTo>
                <a:cubicBezTo>
                  <a:pt x="43" y="28"/>
                  <a:pt x="42" y="30"/>
                  <a:pt x="40" y="32"/>
                </a:cubicBezTo>
                <a:cubicBezTo>
                  <a:pt x="0" y="38"/>
                  <a:pt x="0" y="38"/>
                  <a:pt x="0" y="38"/>
                </a:cubicBezTo>
                <a:cubicBezTo>
                  <a:pt x="0" y="75"/>
                  <a:pt x="0" y="75"/>
                  <a:pt x="0" y="75"/>
                </a:cubicBezTo>
                <a:cubicBezTo>
                  <a:pt x="39" y="78"/>
                  <a:pt x="39" y="78"/>
                  <a:pt x="39" y="78"/>
                </a:cubicBezTo>
                <a:cubicBezTo>
                  <a:pt x="42" y="84"/>
                  <a:pt x="48" y="88"/>
                  <a:pt x="56" y="88"/>
                </a:cubicBezTo>
                <a:cubicBezTo>
                  <a:pt x="62" y="88"/>
                  <a:pt x="62" y="88"/>
                  <a:pt x="62" y="88"/>
                </a:cubicBezTo>
                <a:cubicBezTo>
                  <a:pt x="62" y="88"/>
                  <a:pt x="63" y="88"/>
                  <a:pt x="63" y="88"/>
                </a:cubicBezTo>
                <a:cubicBezTo>
                  <a:pt x="84" y="88"/>
                  <a:pt x="84" y="88"/>
                  <a:pt x="84" y="88"/>
                </a:cubicBezTo>
                <a:cubicBezTo>
                  <a:pt x="89" y="88"/>
                  <a:pt x="92" y="84"/>
                  <a:pt x="92"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9" name="Freeform 109"/>
          <p:cNvSpPr>
            <a:spLocks noEditPoints="1"/>
          </p:cNvSpPr>
          <p:nvPr userDrawn="1"/>
        </p:nvSpPr>
        <p:spPr bwMode="auto">
          <a:xfrm>
            <a:off x="2781300" y="735013"/>
            <a:ext cx="498475" cy="441325"/>
          </a:xfrm>
          <a:custGeom>
            <a:avLst/>
            <a:gdLst>
              <a:gd name="T0" fmla="*/ 114 w 129"/>
              <a:gd name="T1" fmla="*/ 63 h 114"/>
              <a:gd name="T2" fmla="*/ 114 w 129"/>
              <a:gd name="T3" fmla="*/ 68 h 114"/>
              <a:gd name="T4" fmla="*/ 107 w 129"/>
              <a:gd name="T5" fmla="*/ 68 h 114"/>
              <a:gd name="T6" fmla="*/ 107 w 129"/>
              <a:gd name="T7" fmla="*/ 75 h 114"/>
              <a:gd name="T8" fmla="*/ 74 w 129"/>
              <a:gd name="T9" fmla="*/ 75 h 114"/>
              <a:gd name="T10" fmla="*/ 74 w 129"/>
              <a:gd name="T11" fmla="*/ 45 h 114"/>
              <a:gd name="T12" fmla="*/ 77 w 129"/>
              <a:gd name="T13" fmla="*/ 45 h 114"/>
              <a:gd name="T14" fmla="*/ 77 w 129"/>
              <a:gd name="T15" fmla="*/ 37 h 114"/>
              <a:gd name="T16" fmla="*/ 72 w 129"/>
              <a:gd name="T17" fmla="*/ 37 h 114"/>
              <a:gd name="T18" fmla="*/ 69 w 129"/>
              <a:gd name="T19" fmla="*/ 15 h 114"/>
              <a:gd name="T20" fmla="*/ 66 w 129"/>
              <a:gd name="T21" fmla="*/ 15 h 114"/>
              <a:gd name="T22" fmla="*/ 66 w 129"/>
              <a:gd name="T23" fmla="*/ 0 h 114"/>
              <a:gd name="T24" fmla="*/ 64 w 129"/>
              <a:gd name="T25" fmla="*/ 0 h 114"/>
              <a:gd name="T26" fmla="*/ 63 w 129"/>
              <a:gd name="T27" fmla="*/ 0 h 114"/>
              <a:gd name="T28" fmla="*/ 56 w 129"/>
              <a:gd name="T29" fmla="*/ 0 h 114"/>
              <a:gd name="T30" fmla="*/ 56 w 129"/>
              <a:gd name="T31" fmla="*/ 6 h 114"/>
              <a:gd name="T32" fmla="*/ 63 w 129"/>
              <a:gd name="T33" fmla="*/ 6 h 114"/>
              <a:gd name="T34" fmla="*/ 63 w 129"/>
              <a:gd name="T35" fmla="*/ 15 h 114"/>
              <a:gd name="T36" fmla="*/ 60 w 129"/>
              <a:gd name="T37" fmla="*/ 15 h 114"/>
              <a:gd name="T38" fmla="*/ 57 w 129"/>
              <a:gd name="T39" fmla="*/ 37 h 114"/>
              <a:gd name="T40" fmla="*/ 52 w 129"/>
              <a:gd name="T41" fmla="*/ 37 h 114"/>
              <a:gd name="T42" fmla="*/ 52 w 129"/>
              <a:gd name="T43" fmla="*/ 45 h 114"/>
              <a:gd name="T44" fmla="*/ 55 w 129"/>
              <a:gd name="T45" fmla="*/ 45 h 114"/>
              <a:gd name="T46" fmla="*/ 55 w 129"/>
              <a:gd name="T47" fmla="*/ 75 h 114"/>
              <a:gd name="T48" fmla="*/ 22 w 129"/>
              <a:gd name="T49" fmla="*/ 75 h 114"/>
              <a:gd name="T50" fmla="*/ 22 w 129"/>
              <a:gd name="T51" fmla="*/ 68 h 114"/>
              <a:gd name="T52" fmla="*/ 15 w 129"/>
              <a:gd name="T53" fmla="*/ 68 h 114"/>
              <a:gd name="T54" fmla="*/ 15 w 129"/>
              <a:gd name="T55" fmla="*/ 63 h 114"/>
              <a:gd name="T56" fmla="*/ 0 w 129"/>
              <a:gd name="T57" fmla="*/ 63 h 114"/>
              <a:gd name="T58" fmla="*/ 0 w 129"/>
              <a:gd name="T59" fmla="*/ 75 h 114"/>
              <a:gd name="T60" fmla="*/ 0 w 129"/>
              <a:gd name="T61" fmla="*/ 114 h 114"/>
              <a:gd name="T62" fmla="*/ 6 w 129"/>
              <a:gd name="T63" fmla="*/ 114 h 114"/>
              <a:gd name="T64" fmla="*/ 15 w 129"/>
              <a:gd name="T65" fmla="*/ 114 h 114"/>
              <a:gd name="T66" fmla="*/ 22 w 129"/>
              <a:gd name="T67" fmla="*/ 114 h 114"/>
              <a:gd name="T68" fmla="*/ 107 w 129"/>
              <a:gd name="T69" fmla="*/ 114 h 114"/>
              <a:gd name="T70" fmla="*/ 114 w 129"/>
              <a:gd name="T71" fmla="*/ 114 h 114"/>
              <a:gd name="T72" fmla="*/ 123 w 129"/>
              <a:gd name="T73" fmla="*/ 114 h 114"/>
              <a:gd name="T74" fmla="*/ 129 w 129"/>
              <a:gd name="T75" fmla="*/ 114 h 114"/>
              <a:gd name="T76" fmla="*/ 129 w 129"/>
              <a:gd name="T77" fmla="*/ 75 h 114"/>
              <a:gd name="T78" fmla="*/ 129 w 129"/>
              <a:gd name="T79" fmla="*/ 63 h 114"/>
              <a:gd name="T80" fmla="*/ 114 w 129"/>
              <a:gd name="T81" fmla="*/ 63 h 114"/>
              <a:gd name="T82" fmla="*/ 65 w 129"/>
              <a:gd name="T83" fmla="*/ 53 h 114"/>
              <a:gd name="T84" fmla="*/ 60 w 129"/>
              <a:gd name="T85" fmla="*/ 48 h 114"/>
              <a:gd name="T86" fmla="*/ 65 w 129"/>
              <a:gd name="T87" fmla="*/ 44 h 114"/>
              <a:gd name="T88" fmla="*/ 69 w 129"/>
              <a:gd name="T89" fmla="*/ 48 h 114"/>
              <a:gd name="T90" fmla="*/ 65 w 129"/>
              <a:gd name="T91" fmla="*/ 5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9" h="114">
                <a:moveTo>
                  <a:pt x="114" y="63"/>
                </a:moveTo>
                <a:cubicBezTo>
                  <a:pt x="114" y="68"/>
                  <a:pt x="114" y="68"/>
                  <a:pt x="114" y="68"/>
                </a:cubicBezTo>
                <a:cubicBezTo>
                  <a:pt x="107" y="68"/>
                  <a:pt x="107" y="68"/>
                  <a:pt x="107" y="68"/>
                </a:cubicBezTo>
                <a:cubicBezTo>
                  <a:pt x="107" y="75"/>
                  <a:pt x="107" y="75"/>
                  <a:pt x="107" y="75"/>
                </a:cubicBezTo>
                <a:cubicBezTo>
                  <a:pt x="74" y="75"/>
                  <a:pt x="74" y="75"/>
                  <a:pt x="74" y="75"/>
                </a:cubicBezTo>
                <a:cubicBezTo>
                  <a:pt x="74" y="45"/>
                  <a:pt x="74" y="45"/>
                  <a:pt x="74" y="45"/>
                </a:cubicBezTo>
                <a:cubicBezTo>
                  <a:pt x="77" y="45"/>
                  <a:pt x="77" y="45"/>
                  <a:pt x="77" y="45"/>
                </a:cubicBezTo>
                <a:cubicBezTo>
                  <a:pt x="77" y="37"/>
                  <a:pt x="77" y="37"/>
                  <a:pt x="77" y="37"/>
                </a:cubicBezTo>
                <a:cubicBezTo>
                  <a:pt x="72" y="37"/>
                  <a:pt x="72" y="37"/>
                  <a:pt x="72" y="37"/>
                </a:cubicBezTo>
                <a:cubicBezTo>
                  <a:pt x="69" y="15"/>
                  <a:pt x="69" y="15"/>
                  <a:pt x="69" y="15"/>
                </a:cubicBezTo>
                <a:cubicBezTo>
                  <a:pt x="66" y="15"/>
                  <a:pt x="66" y="15"/>
                  <a:pt x="66" y="15"/>
                </a:cubicBezTo>
                <a:cubicBezTo>
                  <a:pt x="66" y="0"/>
                  <a:pt x="66" y="0"/>
                  <a:pt x="66" y="0"/>
                </a:cubicBezTo>
                <a:cubicBezTo>
                  <a:pt x="64" y="0"/>
                  <a:pt x="64" y="0"/>
                  <a:pt x="64" y="0"/>
                </a:cubicBezTo>
                <a:cubicBezTo>
                  <a:pt x="63" y="0"/>
                  <a:pt x="63" y="0"/>
                  <a:pt x="63" y="0"/>
                </a:cubicBezTo>
                <a:cubicBezTo>
                  <a:pt x="56" y="0"/>
                  <a:pt x="56" y="0"/>
                  <a:pt x="56" y="0"/>
                </a:cubicBezTo>
                <a:cubicBezTo>
                  <a:pt x="56" y="6"/>
                  <a:pt x="56" y="6"/>
                  <a:pt x="56" y="6"/>
                </a:cubicBezTo>
                <a:cubicBezTo>
                  <a:pt x="63" y="6"/>
                  <a:pt x="63" y="6"/>
                  <a:pt x="63" y="6"/>
                </a:cubicBezTo>
                <a:cubicBezTo>
                  <a:pt x="63" y="15"/>
                  <a:pt x="63" y="15"/>
                  <a:pt x="63" y="15"/>
                </a:cubicBezTo>
                <a:cubicBezTo>
                  <a:pt x="60" y="15"/>
                  <a:pt x="60" y="15"/>
                  <a:pt x="60" y="15"/>
                </a:cubicBezTo>
                <a:cubicBezTo>
                  <a:pt x="57" y="37"/>
                  <a:pt x="57" y="37"/>
                  <a:pt x="57" y="37"/>
                </a:cubicBezTo>
                <a:cubicBezTo>
                  <a:pt x="52" y="37"/>
                  <a:pt x="52" y="37"/>
                  <a:pt x="52" y="37"/>
                </a:cubicBezTo>
                <a:cubicBezTo>
                  <a:pt x="52" y="45"/>
                  <a:pt x="52" y="45"/>
                  <a:pt x="52" y="45"/>
                </a:cubicBezTo>
                <a:cubicBezTo>
                  <a:pt x="55" y="45"/>
                  <a:pt x="55" y="45"/>
                  <a:pt x="55" y="45"/>
                </a:cubicBezTo>
                <a:cubicBezTo>
                  <a:pt x="55" y="75"/>
                  <a:pt x="55" y="75"/>
                  <a:pt x="55" y="75"/>
                </a:cubicBezTo>
                <a:cubicBezTo>
                  <a:pt x="22" y="75"/>
                  <a:pt x="22" y="75"/>
                  <a:pt x="22" y="75"/>
                </a:cubicBezTo>
                <a:cubicBezTo>
                  <a:pt x="22" y="68"/>
                  <a:pt x="22" y="68"/>
                  <a:pt x="22" y="68"/>
                </a:cubicBezTo>
                <a:cubicBezTo>
                  <a:pt x="15" y="68"/>
                  <a:pt x="15" y="68"/>
                  <a:pt x="15" y="68"/>
                </a:cubicBezTo>
                <a:cubicBezTo>
                  <a:pt x="15" y="63"/>
                  <a:pt x="15" y="63"/>
                  <a:pt x="15" y="63"/>
                </a:cubicBezTo>
                <a:cubicBezTo>
                  <a:pt x="0" y="63"/>
                  <a:pt x="0" y="63"/>
                  <a:pt x="0" y="63"/>
                </a:cubicBezTo>
                <a:cubicBezTo>
                  <a:pt x="0" y="75"/>
                  <a:pt x="0" y="75"/>
                  <a:pt x="0" y="75"/>
                </a:cubicBezTo>
                <a:cubicBezTo>
                  <a:pt x="0" y="114"/>
                  <a:pt x="0" y="114"/>
                  <a:pt x="0" y="114"/>
                </a:cubicBezTo>
                <a:cubicBezTo>
                  <a:pt x="6" y="114"/>
                  <a:pt x="6" y="114"/>
                  <a:pt x="6" y="114"/>
                </a:cubicBezTo>
                <a:cubicBezTo>
                  <a:pt x="15" y="114"/>
                  <a:pt x="15" y="114"/>
                  <a:pt x="15" y="114"/>
                </a:cubicBezTo>
                <a:cubicBezTo>
                  <a:pt x="22" y="114"/>
                  <a:pt x="22" y="114"/>
                  <a:pt x="22" y="114"/>
                </a:cubicBezTo>
                <a:cubicBezTo>
                  <a:pt x="107" y="114"/>
                  <a:pt x="107" y="114"/>
                  <a:pt x="107" y="114"/>
                </a:cubicBezTo>
                <a:cubicBezTo>
                  <a:pt x="114" y="114"/>
                  <a:pt x="114" y="114"/>
                  <a:pt x="114" y="114"/>
                </a:cubicBezTo>
                <a:cubicBezTo>
                  <a:pt x="123" y="114"/>
                  <a:pt x="123" y="114"/>
                  <a:pt x="123" y="114"/>
                </a:cubicBezTo>
                <a:cubicBezTo>
                  <a:pt x="129" y="114"/>
                  <a:pt x="129" y="114"/>
                  <a:pt x="129" y="114"/>
                </a:cubicBezTo>
                <a:cubicBezTo>
                  <a:pt x="129" y="75"/>
                  <a:pt x="129" y="75"/>
                  <a:pt x="129" y="75"/>
                </a:cubicBezTo>
                <a:cubicBezTo>
                  <a:pt x="129" y="63"/>
                  <a:pt x="129" y="63"/>
                  <a:pt x="129" y="63"/>
                </a:cubicBezTo>
                <a:lnTo>
                  <a:pt x="114" y="63"/>
                </a:lnTo>
                <a:close/>
                <a:moveTo>
                  <a:pt x="65" y="53"/>
                </a:moveTo>
                <a:cubicBezTo>
                  <a:pt x="62" y="53"/>
                  <a:pt x="60" y="51"/>
                  <a:pt x="60" y="48"/>
                </a:cubicBezTo>
                <a:cubicBezTo>
                  <a:pt x="60" y="46"/>
                  <a:pt x="62" y="44"/>
                  <a:pt x="65" y="44"/>
                </a:cubicBezTo>
                <a:cubicBezTo>
                  <a:pt x="67" y="44"/>
                  <a:pt x="69" y="46"/>
                  <a:pt x="69" y="48"/>
                </a:cubicBezTo>
                <a:cubicBezTo>
                  <a:pt x="69" y="51"/>
                  <a:pt x="67" y="53"/>
                  <a:pt x="65" y="5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30" name="Group 129"/>
          <p:cNvGrpSpPr/>
          <p:nvPr userDrawn="1"/>
        </p:nvGrpSpPr>
        <p:grpSpPr>
          <a:xfrm>
            <a:off x="3368675" y="2287588"/>
            <a:ext cx="369888" cy="557213"/>
            <a:chOff x="3368675" y="2287588"/>
            <a:chExt cx="369888" cy="557213"/>
          </a:xfrm>
        </p:grpSpPr>
        <p:sp>
          <p:nvSpPr>
            <p:cNvPr id="131" name="Freeform 110"/>
            <p:cNvSpPr>
              <a:spLocks/>
            </p:cNvSpPr>
            <p:nvPr userDrawn="1"/>
          </p:nvSpPr>
          <p:spPr bwMode="auto">
            <a:xfrm>
              <a:off x="3514725" y="2287588"/>
              <a:ext cx="77788" cy="101600"/>
            </a:xfrm>
            <a:custGeom>
              <a:avLst/>
              <a:gdLst>
                <a:gd name="T0" fmla="*/ 20 w 49"/>
                <a:gd name="T1" fmla="*/ 54 h 64"/>
                <a:gd name="T2" fmla="*/ 32 w 49"/>
                <a:gd name="T3" fmla="*/ 61 h 64"/>
                <a:gd name="T4" fmla="*/ 44 w 49"/>
                <a:gd name="T5" fmla="*/ 54 h 64"/>
                <a:gd name="T6" fmla="*/ 49 w 49"/>
                <a:gd name="T7" fmla="*/ 59 h 64"/>
                <a:gd name="T8" fmla="*/ 49 w 49"/>
                <a:gd name="T9" fmla="*/ 0 h 64"/>
                <a:gd name="T10" fmla="*/ 25 w 49"/>
                <a:gd name="T11" fmla="*/ 27 h 64"/>
                <a:gd name="T12" fmla="*/ 0 w 49"/>
                <a:gd name="T13" fmla="*/ 0 h 64"/>
                <a:gd name="T14" fmla="*/ 0 w 49"/>
                <a:gd name="T15" fmla="*/ 61 h 64"/>
                <a:gd name="T16" fmla="*/ 8 w 49"/>
                <a:gd name="T17" fmla="*/ 64 h 64"/>
                <a:gd name="T18" fmla="*/ 20 w 49"/>
                <a:gd name="T1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4">
                  <a:moveTo>
                    <a:pt x="20" y="54"/>
                  </a:moveTo>
                  <a:lnTo>
                    <a:pt x="32" y="61"/>
                  </a:lnTo>
                  <a:lnTo>
                    <a:pt x="44" y="54"/>
                  </a:lnTo>
                  <a:lnTo>
                    <a:pt x="49" y="59"/>
                  </a:lnTo>
                  <a:lnTo>
                    <a:pt x="49" y="0"/>
                  </a:lnTo>
                  <a:lnTo>
                    <a:pt x="25" y="27"/>
                  </a:lnTo>
                  <a:lnTo>
                    <a:pt x="0" y="0"/>
                  </a:lnTo>
                  <a:lnTo>
                    <a:pt x="0" y="61"/>
                  </a:lnTo>
                  <a:lnTo>
                    <a:pt x="8" y="64"/>
                  </a:lnTo>
                  <a:lnTo>
                    <a:pt x="2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2" name="Freeform 111"/>
            <p:cNvSpPr>
              <a:spLocks/>
            </p:cNvSpPr>
            <p:nvPr userDrawn="1"/>
          </p:nvSpPr>
          <p:spPr bwMode="auto">
            <a:xfrm>
              <a:off x="3514725" y="2744788"/>
              <a:ext cx="77788" cy="100013"/>
            </a:xfrm>
            <a:custGeom>
              <a:avLst/>
              <a:gdLst>
                <a:gd name="T0" fmla="*/ 32 w 49"/>
                <a:gd name="T1" fmla="*/ 9 h 63"/>
                <a:gd name="T2" fmla="*/ 20 w 49"/>
                <a:gd name="T3" fmla="*/ 2 h 63"/>
                <a:gd name="T4" fmla="*/ 8 w 49"/>
                <a:gd name="T5" fmla="*/ 9 h 63"/>
                <a:gd name="T6" fmla="*/ 0 w 49"/>
                <a:gd name="T7" fmla="*/ 4 h 63"/>
                <a:gd name="T8" fmla="*/ 0 w 49"/>
                <a:gd name="T9" fmla="*/ 63 h 63"/>
                <a:gd name="T10" fmla="*/ 25 w 49"/>
                <a:gd name="T11" fmla="*/ 36 h 63"/>
                <a:gd name="T12" fmla="*/ 49 w 49"/>
                <a:gd name="T13" fmla="*/ 63 h 63"/>
                <a:gd name="T14" fmla="*/ 49 w 49"/>
                <a:gd name="T15" fmla="*/ 2 h 63"/>
                <a:gd name="T16" fmla="*/ 44 w 49"/>
                <a:gd name="T17" fmla="*/ 0 h 63"/>
                <a:gd name="T18" fmla="*/ 32 w 49"/>
                <a:gd name="T19" fmla="*/ 9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3">
                  <a:moveTo>
                    <a:pt x="32" y="9"/>
                  </a:moveTo>
                  <a:lnTo>
                    <a:pt x="20" y="2"/>
                  </a:lnTo>
                  <a:lnTo>
                    <a:pt x="8" y="9"/>
                  </a:lnTo>
                  <a:lnTo>
                    <a:pt x="0" y="4"/>
                  </a:lnTo>
                  <a:lnTo>
                    <a:pt x="0" y="63"/>
                  </a:lnTo>
                  <a:lnTo>
                    <a:pt x="25" y="36"/>
                  </a:lnTo>
                  <a:lnTo>
                    <a:pt x="49" y="63"/>
                  </a:lnTo>
                  <a:lnTo>
                    <a:pt x="49" y="2"/>
                  </a:lnTo>
                  <a:lnTo>
                    <a:pt x="44" y="0"/>
                  </a:lnTo>
                  <a:lnTo>
                    <a:pt x="32"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3" name="Freeform 112"/>
            <p:cNvSpPr>
              <a:spLocks noEditPoints="1"/>
            </p:cNvSpPr>
            <p:nvPr userDrawn="1"/>
          </p:nvSpPr>
          <p:spPr bwMode="auto">
            <a:xfrm>
              <a:off x="3368675" y="2381250"/>
              <a:ext cx="369888" cy="369888"/>
            </a:xfrm>
            <a:custGeom>
              <a:avLst/>
              <a:gdLst>
                <a:gd name="T0" fmla="*/ 82 w 96"/>
                <a:gd name="T1" fmla="*/ 14 h 96"/>
                <a:gd name="T2" fmla="*/ 75 w 96"/>
                <a:gd name="T3" fmla="*/ 8 h 96"/>
                <a:gd name="T4" fmla="*/ 66 w 96"/>
                <a:gd name="T5" fmla="*/ 3 h 96"/>
                <a:gd name="T6" fmla="*/ 56 w 96"/>
                <a:gd name="T7" fmla="*/ 1 h 96"/>
                <a:gd name="T8" fmla="*/ 46 w 96"/>
                <a:gd name="T9" fmla="*/ 0 h 96"/>
                <a:gd name="T10" fmla="*/ 36 w 96"/>
                <a:gd name="T11" fmla="*/ 2 h 96"/>
                <a:gd name="T12" fmla="*/ 27 w 96"/>
                <a:gd name="T13" fmla="*/ 5 h 96"/>
                <a:gd name="T14" fmla="*/ 18 w 96"/>
                <a:gd name="T15" fmla="*/ 11 h 96"/>
                <a:gd name="T16" fmla="*/ 11 w 96"/>
                <a:gd name="T17" fmla="*/ 18 h 96"/>
                <a:gd name="T18" fmla="*/ 6 w 96"/>
                <a:gd name="T19" fmla="*/ 26 h 96"/>
                <a:gd name="T20" fmla="*/ 2 w 96"/>
                <a:gd name="T21" fmla="*/ 36 h 96"/>
                <a:gd name="T22" fmla="*/ 0 w 96"/>
                <a:gd name="T23" fmla="*/ 45 h 96"/>
                <a:gd name="T24" fmla="*/ 1 w 96"/>
                <a:gd name="T25" fmla="*/ 56 h 96"/>
                <a:gd name="T26" fmla="*/ 4 w 96"/>
                <a:gd name="T27" fmla="*/ 65 h 96"/>
                <a:gd name="T28" fmla="*/ 8 w 96"/>
                <a:gd name="T29" fmla="*/ 74 h 96"/>
                <a:gd name="T30" fmla="*/ 14 w 96"/>
                <a:gd name="T31" fmla="*/ 82 h 96"/>
                <a:gd name="T32" fmla="*/ 22 w 96"/>
                <a:gd name="T33" fmla="*/ 88 h 96"/>
                <a:gd name="T34" fmla="*/ 31 w 96"/>
                <a:gd name="T35" fmla="*/ 93 h 96"/>
                <a:gd name="T36" fmla="*/ 41 w 96"/>
                <a:gd name="T37" fmla="*/ 96 h 96"/>
                <a:gd name="T38" fmla="*/ 51 w 96"/>
                <a:gd name="T39" fmla="*/ 96 h 96"/>
                <a:gd name="T40" fmla="*/ 61 w 96"/>
                <a:gd name="T41" fmla="*/ 94 h 96"/>
                <a:gd name="T42" fmla="*/ 70 w 96"/>
                <a:gd name="T43" fmla="*/ 91 h 96"/>
                <a:gd name="T44" fmla="*/ 79 w 96"/>
                <a:gd name="T45" fmla="*/ 85 h 96"/>
                <a:gd name="T46" fmla="*/ 86 w 96"/>
                <a:gd name="T47" fmla="*/ 78 h 96"/>
                <a:gd name="T48" fmla="*/ 91 w 96"/>
                <a:gd name="T49" fmla="*/ 70 h 96"/>
                <a:gd name="T50" fmla="*/ 95 w 96"/>
                <a:gd name="T51" fmla="*/ 60 h 96"/>
                <a:gd name="T52" fmla="*/ 96 w 96"/>
                <a:gd name="T53" fmla="*/ 51 h 96"/>
                <a:gd name="T54" fmla="*/ 96 w 96"/>
                <a:gd name="T55" fmla="*/ 41 h 96"/>
                <a:gd name="T56" fmla="*/ 93 w 96"/>
                <a:gd name="T57" fmla="*/ 31 h 96"/>
                <a:gd name="T58" fmla="*/ 89 w 96"/>
                <a:gd name="T59" fmla="*/ 22 h 96"/>
                <a:gd name="T60" fmla="*/ 71 w 96"/>
                <a:gd name="T61" fmla="*/ 71 h 96"/>
                <a:gd name="T62" fmla="*/ 26 w 96"/>
                <a:gd name="T63" fmla="*/ 25 h 96"/>
                <a:gd name="T64" fmla="*/ 71 w 96"/>
                <a:gd name="T65"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6" h="96">
                  <a:moveTo>
                    <a:pt x="83" y="20"/>
                  </a:moveTo>
                  <a:cubicBezTo>
                    <a:pt x="82" y="14"/>
                    <a:pt x="82" y="14"/>
                    <a:pt x="82" y="14"/>
                  </a:cubicBezTo>
                  <a:cubicBezTo>
                    <a:pt x="77" y="13"/>
                    <a:pt x="77" y="13"/>
                    <a:pt x="77" y="13"/>
                  </a:cubicBezTo>
                  <a:cubicBezTo>
                    <a:pt x="75" y="8"/>
                    <a:pt x="75" y="8"/>
                    <a:pt x="75" y="8"/>
                  </a:cubicBezTo>
                  <a:cubicBezTo>
                    <a:pt x="69" y="8"/>
                    <a:pt x="69" y="8"/>
                    <a:pt x="69" y="8"/>
                  </a:cubicBezTo>
                  <a:cubicBezTo>
                    <a:pt x="66" y="3"/>
                    <a:pt x="66" y="3"/>
                    <a:pt x="66" y="3"/>
                  </a:cubicBezTo>
                  <a:cubicBezTo>
                    <a:pt x="60" y="5"/>
                    <a:pt x="60" y="5"/>
                    <a:pt x="60" y="5"/>
                  </a:cubicBezTo>
                  <a:cubicBezTo>
                    <a:pt x="56" y="1"/>
                    <a:pt x="56" y="1"/>
                    <a:pt x="56" y="1"/>
                  </a:cubicBezTo>
                  <a:cubicBezTo>
                    <a:pt x="51" y="3"/>
                    <a:pt x="51" y="3"/>
                    <a:pt x="51" y="3"/>
                  </a:cubicBezTo>
                  <a:cubicBezTo>
                    <a:pt x="46" y="0"/>
                    <a:pt x="46" y="0"/>
                    <a:pt x="46" y="0"/>
                  </a:cubicBezTo>
                  <a:cubicBezTo>
                    <a:pt x="41" y="4"/>
                    <a:pt x="41" y="4"/>
                    <a:pt x="41" y="4"/>
                  </a:cubicBezTo>
                  <a:cubicBezTo>
                    <a:pt x="36" y="2"/>
                    <a:pt x="36" y="2"/>
                    <a:pt x="36" y="2"/>
                  </a:cubicBezTo>
                  <a:cubicBezTo>
                    <a:pt x="32" y="6"/>
                    <a:pt x="32" y="6"/>
                    <a:pt x="32" y="6"/>
                  </a:cubicBezTo>
                  <a:cubicBezTo>
                    <a:pt x="27" y="5"/>
                    <a:pt x="27" y="5"/>
                    <a:pt x="27" y="5"/>
                  </a:cubicBezTo>
                  <a:cubicBezTo>
                    <a:pt x="24" y="10"/>
                    <a:pt x="24" y="10"/>
                    <a:pt x="24" y="10"/>
                  </a:cubicBezTo>
                  <a:cubicBezTo>
                    <a:pt x="18" y="11"/>
                    <a:pt x="18" y="11"/>
                    <a:pt x="18" y="11"/>
                  </a:cubicBezTo>
                  <a:cubicBezTo>
                    <a:pt x="17" y="16"/>
                    <a:pt x="17" y="16"/>
                    <a:pt x="17" y="16"/>
                  </a:cubicBezTo>
                  <a:cubicBezTo>
                    <a:pt x="11" y="18"/>
                    <a:pt x="11" y="18"/>
                    <a:pt x="11" y="18"/>
                  </a:cubicBezTo>
                  <a:cubicBezTo>
                    <a:pt x="11" y="24"/>
                    <a:pt x="11" y="24"/>
                    <a:pt x="11" y="24"/>
                  </a:cubicBezTo>
                  <a:cubicBezTo>
                    <a:pt x="6" y="26"/>
                    <a:pt x="6" y="26"/>
                    <a:pt x="6" y="26"/>
                  </a:cubicBezTo>
                  <a:cubicBezTo>
                    <a:pt x="6" y="32"/>
                    <a:pt x="6" y="32"/>
                    <a:pt x="6" y="32"/>
                  </a:cubicBezTo>
                  <a:cubicBezTo>
                    <a:pt x="2" y="36"/>
                    <a:pt x="2" y="36"/>
                    <a:pt x="2" y="36"/>
                  </a:cubicBezTo>
                  <a:cubicBezTo>
                    <a:pt x="4" y="41"/>
                    <a:pt x="4" y="41"/>
                    <a:pt x="4" y="41"/>
                  </a:cubicBezTo>
                  <a:cubicBezTo>
                    <a:pt x="0" y="45"/>
                    <a:pt x="0" y="45"/>
                    <a:pt x="0" y="45"/>
                  </a:cubicBezTo>
                  <a:cubicBezTo>
                    <a:pt x="3" y="50"/>
                    <a:pt x="3" y="50"/>
                    <a:pt x="3" y="50"/>
                  </a:cubicBezTo>
                  <a:cubicBezTo>
                    <a:pt x="1" y="56"/>
                    <a:pt x="1" y="56"/>
                    <a:pt x="1" y="56"/>
                  </a:cubicBezTo>
                  <a:cubicBezTo>
                    <a:pt x="5" y="60"/>
                    <a:pt x="5" y="60"/>
                    <a:pt x="5" y="60"/>
                  </a:cubicBezTo>
                  <a:cubicBezTo>
                    <a:pt x="4" y="65"/>
                    <a:pt x="4" y="65"/>
                    <a:pt x="4" y="65"/>
                  </a:cubicBezTo>
                  <a:cubicBezTo>
                    <a:pt x="8" y="68"/>
                    <a:pt x="8" y="68"/>
                    <a:pt x="8" y="68"/>
                  </a:cubicBezTo>
                  <a:cubicBezTo>
                    <a:pt x="8" y="74"/>
                    <a:pt x="8" y="74"/>
                    <a:pt x="8" y="74"/>
                  </a:cubicBezTo>
                  <a:cubicBezTo>
                    <a:pt x="13" y="76"/>
                    <a:pt x="13" y="76"/>
                    <a:pt x="13" y="76"/>
                  </a:cubicBezTo>
                  <a:cubicBezTo>
                    <a:pt x="14" y="82"/>
                    <a:pt x="14" y="82"/>
                    <a:pt x="14" y="82"/>
                  </a:cubicBezTo>
                  <a:cubicBezTo>
                    <a:pt x="20" y="83"/>
                    <a:pt x="20" y="83"/>
                    <a:pt x="20" y="83"/>
                  </a:cubicBezTo>
                  <a:cubicBezTo>
                    <a:pt x="22" y="88"/>
                    <a:pt x="22" y="88"/>
                    <a:pt x="22" y="88"/>
                  </a:cubicBezTo>
                  <a:cubicBezTo>
                    <a:pt x="28" y="88"/>
                    <a:pt x="28" y="88"/>
                    <a:pt x="28" y="88"/>
                  </a:cubicBezTo>
                  <a:cubicBezTo>
                    <a:pt x="31" y="93"/>
                    <a:pt x="31" y="93"/>
                    <a:pt x="31" y="93"/>
                  </a:cubicBezTo>
                  <a:cubicBezTo>
                    <a:pt x="37" y="91"/>
                    <a:pt x="37" y="91"/>
                    <a:pt x="37" y="91"/>
                  </a:cubicBezTo>
                  <a:cubicBezTo>
                    <a:pt x="41" y="96"/>
                    <a:pt x="41" y="96"/>
                    <a:pt x="41" y="96"/>
                  </a:cubicBezTo>
                  <a:cubicBezTo>
                    <a:pt x="46" y="93"/>
                    <a:pt x="46" y="93"/>
                    <a:pt x="46" y="93"/>
                  </a:cubicBezTo>
                  <a:cubicBezTo>
                    <a:pt x="51" y="96"/>
                    <a:pt x="51" y="96"/>
                    <a:pt x="51" y="96"/>
                  </a:cubicBezTo>
                  <a:cubicBezTo>
                    <a:pt x="55" y="92"/>
                    <a:pt x="55" y="92"/>
                    <a:pt x="55" y="92"/>
                  </a:cubicBezTo>
                  <a:cubicBezTo>
                    <a:pt x="61" y="94"/>
                    <a:pt x="61" y="94"/>
                    <a:pt x="61" y="94"/>
                  </a:cubicBezTo>
                  <a:cubicBezTo>
                    <a:pt x="65" y="90"/>
                    <a:pt x="65" y="90"/>
                    <a:pt x="65" y="90"/>
                  </a:cubicBezTo>
                  <a:cubicBezTo>
                    <a:pt x="70" y="91"/>
                    <a:pt x="70" y="91"/>
                    <a:pt x="70" y="91"/>
                  </a:cubicBezTo>
                  <a:cubicBezTo>
                    <a:pt x="73" y="86"/>
                    <a:pt x="73" y="86"/>
                    <a:pt x="73" y="86"/>
                  </a:cubicBezTo>
                  <a:cubicBezTo>
                    <a:pt x="79" y="85"/>
                    <a:pt x="79" y="85"/>
                    <a:pt x="79" y="85"/>
                  </a:cubicBezTo>
                  <a:cubicBezTo>
                    <a:pt x="80" y="80"/>
                    <a:pt x="80" y="80"/>
                    <a:pt x="80" y="80"/>
                  </a:cubicBezTo>
                  <a:cubicBezTo>
                    <a:pt x="86" y="78"/>
                    <a:pt x="86" y="78"/>
                    <a:pt x="86" y="78"/>
                  </a:cubicBezTo>
                  <a:cubicBezTo>
                    <a:pt x="86" y="73"/>
                    <a:pt x="86" y="73"/>
                    <a:pt x="86" y="73"/>
                  </a:cubicBezTo>
                  <a:cubicBezTo>
                    <a:pt x="91" y="70"/>
                    <a:pt x="91" y="70"/>
                    <a:pt x="91" y="70"/>
                  </a:cubicBezTo>
                  <a:cubicBezTo>
                    <a:pt x="90" y="64"/>
                    <a:pt x="90" y="64"/>
                    <a:pt x="90" y="64"/>
                  </a:cubicBezTo>
                  <a:cubicBezTo>
                    <a:pt x="95" y="60"/>
                    <a:pt x="95" y="60"/>
                    <a:pt x="95" y="60"/>
                  </a:cubicBezTo>
                  <a:cubicBezTo>
                    <a:pt x="93" y="55"/>
                    <a:pt x="93" y="55"/>
                    <a:pt x="93" y="55"/>
                  </a:cubicBezTo>
                  <a:cubicBezTo>
                    <a:pt x="96" y="51"/>
                    <a:pt x="96" y="51"/>
                    <a:pt x="96" y="51"/>
                  </a:cubicBezTo>
                  <a:cubicBezTo>
                    <a:pt x="93" y="46"/>
                    <a:pt x="93" y="46"/>
                    <a:pt x="93" y="46"/>
                  </a:cubicBezTo>
                  <a:cubicBezTo>
                    <a:pt x="96" y="41"/>
                    <a:pt x="96" y="41"/>
                    <a:pt x="96" y="41"/>
                  </a:cubicBezTo>
                  <a:cubicBezTo>
                    <a:pt x="92" y="36"/>
                    <a:pt x="92" y="36"/>
                    <a:pt x="92" y="36"/>
                  </a:cubicBezTo>
                  <a:cubicBezTo>
                    <a:pt x="93" y="31"/>
                    <a:pt x="93" y="31"/>
                    <a:pt x="93" y="31"/>
                  </a:cubicBezTo>
                  <a:cubicBezTo>
                    <a:pt x="88" y="28"/>
                    <a:pt x="88" y="28"/>
                    <a:pt x="88" y="28"/>
                  </a:cubicBezTo>
                  <a:cubicBezTo>
                    <a:pt x="89" y="22"/>
                    <a:pt x="89" y="22"/>
                    <a:pt x="89" y="22"/>
                  </a:cubicBezTo>
                  <a:lnTo>
                    <a:pt x="83" y="20"/>
                  </a:lnTo>
                  <a:close/>
                  <a:moveTo>
                    <a:pt x="71" y="71"/>
                  </a:moveTo>
                  <a:cubicBezTo>
                    <a:pt x="59" y="83"/>
                    <a:pt x="38" y="83"/>
                    <a:pt x="26" y="71"/>
                  </a:cubicBezTo>
                  <a:cubicBezTo>
                    <a:pt x="13" y="58"/>
                    <a:pt x="13" y="38"/>
                    <a:pt x="26" y="25"/>
                  </a:cubicBezTo>
                  <a:cubicBezTo>
                    <a:pt x="38" y="13"/>
                    <a:pt x="59" y="13"/>
                    <a:pt x="71" y="25"/>
                  </a:cubicBezTo>
                  <a:cubicBezTo>
                    <a:pt x="84" y="38"/>
                    <a:pt x="84" y="58"/>
                    <a:pt x="71" y="7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34" name="Freeform 113"/>
          <p:cNvSpPr>
            <a:spLocks/>
          </p:cNvSpPr>
          <p:nvPr userDrawn="1"/>
        </p:nvSpPr>
        <p:spPr bwMode="auto">
          <a:xfrm>
            <a:off x="2425700" y="1492250"/>
            <a:ext cx="320675" cy="304800"/>
          </a:xfrm>
          <a:custGeom>
            <a:avLst/>
            <a:gdLst>
              <a:gd name="T0" fmla="*/ 48 w 83"/>
              <a:gd name="T1" fmla="*/ 6 h 79"/>
              <a:gd name="T2" fmla="*/ 54 w 83"/>
              <a:gd name="T3" fmla="*/ 18 h 79"/>
              <a:gd name="T4" fmla="*/ 60 w 83"/>
              <a:gd name="T5" fmla="*/ 22 h 79"/>
              <a:gd name="T6" fmla="*/ 74 w 83"/>
              <a:gd name="T7" fmla="*/ 24 h 79"/>
              <a:gd name="T8" fmla="*/ 78 w 83"/>
              <a:gd name="T9" fmla="*/ 38 h 79"/>
              <a:gd name="T10" fmla="*/ 68 w 83"/>
              <a:gd name="T11" fmla="*/ 47 h 79"/>
              <a:gd name="T12" fmla="*/ 66 w 83"/>
              <a:gd name="T13" fmla="*/ 54 h 79"/>
              <a:gd name="T14" fmla="*/ 68 w 83"/>
              <a:gd name="T15" fmla="*/ 68 h 79"/>
              <a:gd name="T16" fmla="*/ 57 w 83"/>
              <a:gd name="T17" fmla="*/ 76 h 79"/>
              <a:gd name="T18" fmla="*/ 45 w 83"/>
              <a:gd name="T19" fmla="*/ 70 h 79"/>
              <a:gd name="T20" fmla="*/ 37 w 83"/>
              <a:gd name="T21" fmla="*/ 70 h 79"/>
              <a:gd name="T22" fmla="*/ 25 w 83"/>
              <a:gd name="T23" fmla="*/ 76 h 79"/>
              <a:gd name="T24" fmla="*/ 14 w 83"/>
              <a:gd name="T25" fmla="*/ 68 h 79"/>
              <a:gd name="T26" fmla="*/ 16 w 83"/>
              <a:gd name="T27" fmla="*/ 54 h 79"/>
              <a:gd name="T28" fmla="*/ 14 w 83"/>
              <a:gd name="T29" fmla="*/ 47 h 79"/>
              <a:gd name="T30" fmla="*/ 4 w 83"/>
              <a:gd name="T31" fmla="*/ 38 h 79"/>
              <a:gd name="T32" fmla="*/ 9 w 83"/>
              <a:gd name="T33" fmla="*/ 24 h 79"/>
              <a:gd name="T34" fmla="*/ 22 w 83"/>
              <a:gd name="T35" fmla="*/ 22 h 79"/>
              <a:gd name="T36" fmla="*/ 28 w 83"/>
              <a:gd name="T37" fmla="*/ 18 h 79"/>
              <a:gd name="T38" fmla="*/ 34 w 83"/>
              <a:gd name="T39" fmla="*/ 6 h 79"/>
              <a:gd name="T40" fmla="*/ 48 w 83"/>
              <a:gd name="T41" fmla="*/ 6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3" h="79">
                <a:moveTo>
                  <a:pt x="48" y="6"/>
                </a:moveTo>
                <a:cubicBezTo>
                  <a:pt x="54" y="18"/>
                  <a:pt x="54" y="18"/>
                  <a:pt x="54" y="18"/>
                </a:cubicBezTo>
                <a:cubicBezTo>
                  <a:pt x="55" y="20"/>
                  <a:pt x="58" y="22"/>
                  <a:pt x="60" y="22"/>
                </a:cubicBezTo>
                <a:cubicBezTo>
                  <a:pt x="74" y="24"/>
                  <a:pt x="74" y="24"/>
                  <a:pt x="74" y="24"/>
                </a:cubicBezTo>
                <a:cubicBezTo>
                  <a:pt x="80" y="25"/>
                  <a:pt x="83" y="33"/>
                  <a:pt x="78" y="38"/>
                </a:cubicBezTo>
                <a:cubicBezTo>
                  <a:pt x="68" y="47"/>
                  <a:pt x="68" y="47"/>
                  <a:pt x="68" y="47"/>
                </a:cubicBezTo>
                <a:cubicBezTo>
                  <a:pt x="67" y="49"/>
                  <a:pt x="66" y="52"/>
                  <a:pt x="66" y="54"/>
                </a:cubicBezTo>
                <a:cubicBezTo>
                  <a:pt x="68" y="68"/>
                  <a:pt x="68" y="68"/>
                  <a:pt x="68" y="68"/>
                </a:cubicBezTo>
                <a:cubicBezTo>
                  <a:pt x="70" y="74"/>
                  <a:pt x="63" y="79"/>
                  <a:pt x="57" y="76"/>
                </a:cubicBezTo>
                <a:cubicBezTo>
                  <a:pt x="45" y="70"/>
                  <a:pt x="45" y="70"/>
                  <a:pt x="45" y="70"/>
                </a:cubicBezTo>
                <a:cubicBezTo>
                  <a:pt x="43" y="69"/>
                  <a:pt x="40" y="69"/>
                  <a:pt x="37" y="70"/>
                </a:cubicBezTo>
                <a:cubicBezTo>
                  <a:pt x="25" y="76"/>
                  <a:pt x="25" y="76"/>
                  <a:pt x="25" y="76"/>
                </a:cubicBezTo>
                <a:cubicBezTo>
                  <a:pt x="20" y="79"/>
                  <a:pt x="13" y="74"/>
                  <a:pt x="14" y="68"/>
                </a:cubicBezTo>
                <a:cubicBezTo>
                  <a:pt x="16" y="54"/>
                  <a:pt x="16" y="54"/>
                  <a:pt x="16" y="54"/>
                </a:cubicBezTo>
                <a:cubicBezTo>
                  <a:pt x="17" y="52"/>
                  <a:pt x="16" y="49"/>
                  <a:pt x="14" y="47"/>
                </a:cubicBezTo>
                <a:cubicBezTo>
                  <a:pt x="4" y="38"/>
                  <a:pt x="4" y="38"/>
                  <a:pt x="4" y="38"/>
                </a:cubicBezTo>
                <a:cubicBezTo>
                  <a:pt x="0" y="33"/>
                  <a:pt x="2" y="25"/>
                  <a:pt x="9" y="24"/>
                </a:cubicBezTo>
                <a:cubicBezTo>
                  <a:pt x="22" y="22"/>
                  <a:pt x="22" y="22"/>
                  <a:pt x="22" y="22"/>
                </a:cubicBezTo>
                <a:cubicBezTo>
                  <a:pt x="25" y="22"/>
                  <a:pt x="27" y="20"/>
                  <a:pt x="28" y="18"/>
                </a:cubicBezTo>
                <a:cubicBezTo>
                  <a:pt x="34" y="6"/>
                  <a:pt x="34" y="6"/>
                  <a:pt x="34" y="6"/>
                </a:cubicBezTo>
                <a:cubicBezTo>
                  <a:pt x="37" y="0"/>
                  <a:pt x="45" y="0"/>
                  <a:pt x="48"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5" name="Freeform 114"/>
          <p:cNvSpPr>
            <a:spLocks/>
          </p:cNvSpPr>
          <p:nvPr userDrawn="1"/>
        </p:nvSpPr>
        <p:spPr bwMode="auto">
          <a:xfrm>
            <a:off x="5581650" y="2287588"/>
            <a:ext cx="582613" cy="325438"/>
          </a:xfrm>
          <a:custGeom>
            <a:avLst/>
            <a:gdLst>
              <a:gd name="T0" fmla="*/ 367 w 367"/>
              <a:gd name="T1" fmla="*/ 103 h 205"/>
              <a:gd name="T2" fmla="*/ 189 w 367"/>
              <a:gd name="T3" fmla="*/ 0 h 205"/>
              <a:gd name="T4" fmla="*/ 189 w 367"/>
              <a:gd name="T5" fmla="*/ 69 h 205"/>
              <a:gd name="T6" fmla="*/ 0 w 367"/>
              <a:gd name="T7" fmla="*/ 69 h 205"/>
              <a:gd name="T8" fmla="*/ 0 w 367"/>
              <a:gd name="T9" fmla="*/ 137 h 205"/>
              <a:gd name="T10" fmla="*/ 189 w 367"/>
              <a:gd name="T11" fmla="*/ 137 h 205"/>
              <a:gd name="T12" fmla="*/ 189 w 367"/>
              <a:gd name="T13" fmla="*/ 205 h 205"/>
              <a:gd name="T14" fmla="*/ 367 w 367"/>
              <a:gd name="T15" fmla="*/ 103 h 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7" h="205">
                <a:moveTo>
                  <a:pt x="367" y="103"/>
                </a:moveTo>
                <a:lnTo>
                  <a:pt x="189" y="0"/>
                </a:lnTo>
                <a:lnTo>
                  <a:pt x="189" y="69"/>
                </a:lnTo>
                <a:lnTo>
                  <a:pt x="0" y="69"/>
                </a:lnTo>
                <a:lnTo>
                  <a:pt x="0" y="137"/>
                </a:lnTo>
                <a:lnTo>
                  <a:pt x="189" y="137"/>
                </a:lnTo>
                <a:lnTo>
                  <a:pt x="189" y="205"/>
                </a:lnTo>
                <a:lnTo>
                  <a:pt x="367" y="10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6" name="Freeform 115"/>
          <p:cNvSpPr>
            <a:spLocks/>
          </p:cNvSpPr>
          <p:nvPr userDrawn="1"/>
        </p:nvSpPr>
        <p:spPr bwMode="auto">
          <a:xfrm>
            <a:off x="5461000" y="2613025"/>
            <a:ext cx="579438" cy="323850"/>
          </a:xfrm>
          <a:custGeom>
            <a:avLst/>
            <a:gdLst>
              <a:gd name="T0" fmla="*/ 0 w 365"/>
              <a:gd name="T1" fmla="*/ 102 h 204"/>
              <a:gd name="T2" fmla="*/ 175 w 365"/>
              <a:gd name="T3" fmla="*/ 204 h 204"/>
              <a:gd name="T4" fmla="*/ 175 w 365"/>
              <a:gd name="T5" fmla="*/ 136 h 204"/>
              <a:gd name="T6" fmla="*/ 365 w 365"/>
              <a:gd name="T7" fmla="*/ 136 h 204"/>
              <a:gd name="T8" fmla="*/ 365 w 365"/>
              <a:gd name="T9" fmla="*/ 68 h 204"/>
              <a:gd name="T10" fmla="*/ 175 w 365"/>
              <a:gd name="T11" fmla="*/ 68 h 204"/>
              <a:gd name="T12" fmla="*/ 175 w 365"/>
              <a:gd name="T13" fmla="*/ 0 h 204"/>
              <a:gd name="T14" fmla="*/ 0 w 365"/>
              <a:gd name="T15" fmla="*/ 102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5" h="204">
                <a:moveTo>
                  <a:pt x="0" y="102"/>
                </a:moveTo>
                <a:lnTo>
                  <a:pt x="175" y="204"/>
                </a:lnTo>
                <a:lnTo>
                  <a:pt x="175" y="136"/>
                </a:lnTo>
                <a:lnTo>
                  <a:pt x="365" y="136"/>
                </a:lnTo>
                <a:lnTo>
                  <a:pt x="365" y="68"/>
                </a:lnTo>
                <a:lnTo>
                  <a:pt x="175" y="68"/>
                </a:lnTo>
                <a:lnTo>
                  <a:pt x="175" y="0"/>
                </a:lnTo>
                <a:lnTo>
                  <a:pt x="0"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7" name="Freeform 116"/>
          <p:cNvSpPr>
            <a:spLocks/>
          </p:cNvSpPr>
          <p:nvPr userDrawn="1"/>
        </p:nvSpPr>
        <p:spPr bwMode="auto">
          <a:xfrm>
            <a:off x="4786313" y="2971800"/>
            <a:ext cx="346075" cy="347663"/>
          </a:xfrm>
          <a:custGeom>
            <a:avLst/>
            <a:gdLst>
              <a:gd name="T0" fmla="*/ 109 w 218"/>
              <a:gd name="T1" fmla="*/ 0 h 219"/>
              <a:gd name="T2" fmla="*/ 121 w 218"/>
              <a:gd name="T3" fmla="*/ 37 h 219"/>
              <a:gd name="T4" fmla="*/ 143 w 218"/>
              <a:gd name="T5" fmla="*/ 5 h 219"/>
              <a:gd name="T6" fmla="*/ 143 w 218"/>
              <a:gd name="T7" fmla="*/ 44 h 219"/>
              <a:gd name="T8" fmla="*/ 175 w 218"/>
              <a:gd name="T9" fmla="*/ 20 h 219"/>
              <a:gd name="T10" fmla="*/ 163 w 218"/>
              <a:gd name="T11" fmla="*/ 56 h 219"/>
              <a:gd name="T12" fmla="*/ 199 w 218"/>
              <a:gd name="T13" fmla="*/ 44 h 219"/>
              <a:gd name="T14" fmla="*/ 177 w 218"/>
              <a:gd name="T15" fmla="*/ 76 h 219"/>
              <a:gd name="T16" fmla="*/ 214 w 218"/>
              <a:gd name="T17" fmla="*/ 76 h 219"/>
              <a:gd name="T18" fmla="*/ 184 w 218"/>
              <a:gd name="T19" fmla="*/ 97 h 219"/>
              <a:gd name="T20" fmla="*/ 218 w 218"/>
              <a:gd name="T21" fmla="*/ 110 h 219"/>
              <a:gd name="T22" fmla="*/ 184 w 218"/>
              <a:gd name="T23" fmla="*/ 122 h 219"/>
              <a:gd name="T24" fmla="*/ 214 w 218"/>
              <a:gd name="T25" fmla="*/ 144 h 219"/>
              <a:gd name="T26" fmla="*/ 177 w 218"/>
              <a:gd name="T27" fmla="*/ 144 h 219"/>
              <a:gd name="T28" fmla="*/ 199 w 218"/>
              <a:gd name="T29" fmla="*/ 173 h 219"/>
              <a:gd name="T30" fmla="*/ 163 w 218"/>
              <a:gd name="T31" fmla="*/ 161 h 219"/>
              <a:gd name="T32" fmla="*/ 175 w 218"/>
              <a:gd name="T33" fmla="*/ 197 h 219"/>
              <a:gd name="T34" fmla="*/ 143 w 218"/>
              <a:gd name="T35" fmla="*/ 175 h 219"/>
              <a:gd name="T36" fmla="*/ 143 w 218"/>
              <a:gd name="T37" fmla="*/ 214 h 219"/>
              <a:gd name="T38" fmla="*/ 121 w 218"/>
              <a:gd name="T39" fmla="*/ 183 h 219"/>
              <a:gd name="T40" fmla="*/ 109 w 218"/>
              <a:gd name="T41" fmla="*/ 219 h 219"/>
              <a:gd name="T42" fmla="*/ 99 w 218"/>
              <a:gd name="T43" fmla="*/ 183 h 219"/>
              <a:gd name="T44" fmla="*/ 75 w 218"/>
              <a:gd name="T45" fmla="*/ 214 h 219"/>
              <a:gd name="T46" fmla="*/ 77 w 218"/>
              <a:gd name="T47" fmla="*/ 175 h 219"/>
              <a:gd name="T48" fmla="*/ 46 w 218"/>
              <a:gd name="T49" fmla="*/ 197 h 219"/>
              <a:gd name="T50" fmla="*/ 58 w 218"/>
              <a:gd name="T51" fmla="*/ 161 h 219"/>
              <a:gd name="T52" fmla="*/ 21 w 218"/>
              <a:gd name="T53" fmla="*/ 173 h 219"/>
              <a:gd name="T54" fmla="*/ 43 w 218"/>
              <a:gd name="T55" fmla="*/ 144 h 219"/>
              <a:gd name="T56" fmla="*/ 7 w 218"/>
              <a:gd name="T57" fmla="*/ 144 h 219"/>
              <a:gd name="T58" fmla="*/ 36 w 218"/>
              <a:gd name="T59" fmla="*/ 122 h 219"/>
              <a:gd name="T60" fmla="*/ 0 w 218"/>
              <a:gd name="T61" fmla="*/ 110 h 219"/>
              <a:gd name="T62" fmla="*/ 36 w 218"/>
              <a:gd name="T63" fmla="*/ 97 h 219"/>
              <a:gd name="T64" fmla="*/ 7 w 218"/>
              <a:gd name="T65" fmla="*/ 76 h 219"/>
              <a:gd name="T66" fmla="*/ 43 w 218"/>
              <a:gd name="T67" fmla="*/ 76 h 219"/>
              <a:gd name="T68" fmla="*/ 21 w 218"/>
              <a:gd name="T69" fmla="*/ 44 h 219"/>
              <a:gd name="T70" fmla="*/ 58 w 218"/>
              <a:gd name="T71" fmla="*/ 56 h 219"/>
              <a:gd name="T72" fmla="*/ 46 w 218"/>
              <a:gd name="T73" fmla="*/ 20 h 219"/>
              <a:gd name="T74" fmla="*/ 77 w 218"/>
              <a:gd name="T75" fmla="*/ 44 h 219"/>
              <a:gd name="T76" fmla="*/ 75 w 218"/>
              <a:gd name="T77" fmla="*/ 5 h 219"/>
              <a:gd name="T78" fmla="*/ 99 w 218"/>
              <a:gd name="T79" fmla="*/ 37 h 219"/>
              <a:gd name="T80" fmla="*/ 109 w 218"/>
              <a:gd name="T81"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8" h="219">
                <a:moveTo>
                  <a:pt x="109" y="0"/>
                </a:moveTo>
                <a:lnTo>
                  <a:pt x="121" y="37"/>
                </a:lnTo>
                <a:lnTo>
                  <a:pt x="143" y="5"/>
                </a:lnTo>
                <a:lnTo>
                  <a:pt x="143" y="44"/>
                </a:lnTo>
                <a:lnTo>
                  <a:pt x="175" y="20"/>
                </a:lnTo>
                <a:lnTo>
                  <a:pt x="163" y="56"/>
                </a:lnTo>
                <a:lnTo>
                  <a:pt x="199" y="44"/>
                </a:lnTo>
                <a:lnTo>
                  <a:pt x="177" y="76"/>
                </a:lnTo>
                <a:lnTo>
                  <a:pt x="214" y="76"/>
                </a:lnTo>
                <a:lnTo>
                  <a:pt x="184" y="97"/>
                </a:lnTo>
                <a:lnTo>
                  <a:pt x="218" y="110"/>
                </a:lnTo>
                <a:lnTo>
                  <a:pt x="184" y="122"/>
                </a:lnTo>
                <a:lnTo>
                  <a:pt x="214" y="144"/>
                </a:lnTo>
                <a:lnTo>
                  <a:pt x="177" y="144"/>
                </a:lnTo>
                <a:lnTo>
                  <a:pt x="199" y="173"/>
                </a:lnTo>
                <a:lnTo>
                  <a:pt x="163" y="161"/>
                </a:lnTo>
                <a:lnTo>
                  <a:pt x="175" y="197"/>
                </a:lnTo>
                <a:lnTo>
                  <a:pt x="143" y="175"/>
                </a:lnTo>
                <a:lnTo>
                  <a:pt x="143" y="214"/>
                </a:lnTo>
                <a:lnTo>
                  <a:pt x="121" y="183"/>
                </a:lnTo>
                <a:lnTo>
                  <a:pt x="109" y="219"/>
                </a:lnTo>
                <a:lnTo>
                  <a:pt x="99" y="183"/>
                </a:lnTo>
                <a:lnTo>
                  <a:pt x="75" y="214"/>
                </a:lnTo>
                <a:lnTo>
                  <a:pt x="77" y="175"/>
                </a:lnTo>
                <a:lnTo>
                  <a:pt x="46" y="197"/>
                </a:lnTo>
                <a:lnTo>
                  <a:pt x="58" y="161"/>
                </a:lnTo>
                <a:lnTo>
                  <a:pt x="21" y="173"/>
                </a:lnTo>
                <a:lnTo>
                  <a:pt x="43" y="144"/>
                </a:lnTo>
                <a:lnTo>
                  <a:pt x="7" y="144"/>
                </a:lnTo>
                <a:lnTo>
                  <a:pt x="36" y="122"/>
                </a:lnTo>
                <a:lnTo>
                  <a:pt x="0" y="110"/>
                </a:lnTo>
                <a:lnTo>
                  <a:pt x="36" y="97"/>
                </a:lnTo>
                <a:lnTo>
                  <a:pt x="7" y="76"/>
                </a:lnTo>
                <a:lnTo>
                  <a:pt x="43" y="76"/>
                </a:lnTo>
                <a:lnTo>
                  <a:pt x="21" y="44"/>
                </a:lnTo>
                <a:lnTo>
                  <a:pt x="58" y="56"/>
                </a:lnTo>
                <a:lnTo>
                  <a:pt x="46" y="20"/>
                </a:lnTo>
                <a:lnTo>
                  <a:pt x="77" y="44"/>
                </a:lnTo>
                <a:lnTo>
                  <a:pt x="75" y="5"/>
                </a:lnTo>
                <a:lnTo>
                  <a:pt x="99" y="37"/>
                </a:lnTo>
                <a:lnTo>
                  <a:pt x="10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8" name="Freeform 117"/>
          <p:cNvSpPr>
            <a:spLocks noEditPoints="1"/>
          </p:cNvSpPr>
          <p:nvPr userDrawn="1"/>
        </p:nvSpPr>
        <p:spPr bwMode="auto">
          <a:xfrm>
            <a:off x="2314575" y="2006600"/>
            <a:ext cx="327025" cy="358775"/>
          </a:xfrm>
          <a:custGeom>
            <a:avLst/>
            <a:gdLst>
              <a:gd name="T0" fmla="*/ 41 w 85"/>
              <a:gd name="T1" fmla="*/ 15 h 93"/>
              <a:gd name="T2" fmla="*/ 43 w 85"/>
              <a:gd name="T3" fmla="*/ 0 h 93"/>
              <a:gd name="T4" fmla="*/ 45 w 85"/>
              <a:gd name="T5" fmla="*/ 15 h 93"/>
              <a:gd name="T6" fmla="*/ 85 w 85"/>
              <a:gd name="T7" fmla="*/ 41 h 93"/>
              <a:gd name="T8" fmla="*/ 70 w 85"/>
              <a:gd name="T9" fmla="*/ 39 h 93"/>
              <a:gd name="T10" fmla="*/ 70 w 85"/>
              <a:gd name="T11" fmla="*/ 44 h 93"/>
              <a:gd name="T12" fmla="*/ 85 w 85"/>
              <a:gd name="T13" fmla="*/ 41 h 93"/>
              <a:gd name="T14" fmla="*/ 15 w 85"/>
              <a:gd name="T15" fmla="*/ 39 h 93"/>
              <a:gd name="T16" fmla="*/ 0 w 85"/>
              <a:gd name="T17" fmla="*/ 41 h 93"/>
              <a:gd name="T18" fmla="*/ 15 w 85"/>
              <a:gd name="T19" fmla="*/ 44 h 93"/>
              <a:gd name="T20" fmla="*/ 64 w 85"/>
              <a:gd name="T21" fmla="*/ 23 h 93"/>
              <a:gd name="T22" fmla="*/ 72 w 85"/>
              <a:gd name="T23" fmla="*/ 12 h 93"/>
              <a:gd name="T24" fmla="*/ 61 w 85"/>
              <a:gd name="T25" fmla="*/ 20 h 93"/>
              <a:gd name="T26" fmla="*/ 62 w 85"/>
              <a:gd name="T27" fmla="*/ 24 h 93"/>
              <a:gd name="T28" fmla="*/ 17 w 85"/>
              <a:gd name="T29" fmla="*/ 70 h 93"/>
              <a:gd name="T30" fmla="*/ 25 w 85"/>
              <a:gd name="T31" fmla="*/ 59 h 93"/>
              <a:gd name="T32" fmla="*/ 14 w 85"/>
              <a:gd name="T33" fmla="*/ 67 h 93"/>
              <a:gd name="T34" fmla="*/ 15 w 85"/>
              <a:gd name="T35" fmla="*/ 71 h 93"/>
              <a:gd name="T36" fmla="*/ 25 w 85"/>
              <a:gd name="T37" fmla="*/ 23 h 93"/>
              <a:gd name="T38" fmla="*/ 17 w 85"/>
              <a:gd name="T39" fmla="*/ 12 h 93"/>
              <a:gd name="T40" fmla="*/ 14 w 85"/>
              <a:gd name="T41" fmla="*/ 16 h 93"/>
              <a:gd name="T42" fmla="*/ 23 w 85"/>
              <a:gd name="T43" fmla="*/ 24 h 93"/>
              <a:gd name="T44" fmla="*/ 72 w 85"/>
              <a:gd name="T45" fmla="*/ 70 h 93"/>
              <a:gd name="T46" fmla="*/ 64 w 85"/>
              <a:gd name="T47" fmla="*/ 59 h 93"/>
              <a:gd name="T48" fmla="*/ 61 w 85"/>
              <a:gd name="T49" fmla="*/ 62 h 93"/>
              <a:gd name="T50" fmla="*/ 70 w 85"/>
              <a:gd name="T51" fmla="*/ 71 h 93"/>
              <a:gd name="T52" fmla="*/ 65 w 85"/>
              <a:gd name="T53" fmla="*/ 42 h 93"/>
              <a:gd name="T54" fmla="*/ 59 w 85"/>
              <a:gd name="T55" fmla="*/ 56 h 93"/>
              <a:gd name="T56" fmla="*/ 54 w 85"/>
              <a:gd name="T57" fmla="*/ 69 h 93"/>
              <a:gd name="T58" fmla="*/ 54 w 85"/>
              <a:gd name="T59" fmla="*/ 71 h 93"/>
              <a:gd name="T60" fmla="*/ 52 w 85"/>
              <a:gd name="T61" fmla="*/ 73 h 93"/>
              <a:gd name="T62" fmla="*/ 32 w 85"/>
              <a:gd name="T63" fmla="*/ 71 h 93"/>
              <a:gd name="T64" fmla="*/ 31 w 85"/>
              <a:gd name="T65" fmla="*/ 71 h 93"/>
              <a:gd name="T66" fmla="*/ 26 w 85"/>
              <a:gd name="T67" fmla="*/ 56 h 93"/>
              <a:gd name="T68" fmla="*/ 26 w 85"/>
              <a:gd name="T69" fmla="*/ 56 h 93"/>
              <a:gd name="T70" fmla="*/ 43 w 85"/>
              <a:gd name="T71" fmla="*/ 20 h 93"/>
              <a:gd name="T72" fmla="*/ 61 w 85"/>
              <a:gd name="T73" fmla="*/ 42 h 93"/>
              <a:gd name="T74" fmla="*/ 25 w 85"/>
              <a:gd name="T75" fmla="*/ 42 h 93"/>
              <a:gd name="T76" fmla="*/ 30 w 85"/>
              <a:gd name="T77" fmla="*/ 55 h 93"/>
              <a:gd name="T78" fmla="*/ 35 w 85"/>
              <a:gd name="T79" fmla="*/ 69 h 93"/>
              <a:gd name="T80" fmla="*/ 35 w 85"/>
              <a:gd name="T81" fmla="*/ 70 h 93"/>
              <a:gd name="T82" fmla="*/ 51 w 85"/>
              <a:gd name="T83" fmla="*/ 69 h 93"/>
              <a:gd name="T84" fmla="*/ 55 w 85"/>
              <a:gd name="T85" fmla="*/ 55 h 93"/>
              <a:gd name="T86" fmla="*/ 61 w 85"/>
              <a:gd name="T87" fmla="*/ 42 h 93"/>
              <a:gd name="T88" fmla="*/ 54 w 85"/>
              <a:gd name="T89" fmla="*/ 76 h 93"/>
              <a:gd name="T90" fmla="*/ 33 w 85"/>
              <a:gd name="T91" fmla="*/ 74 h 93"/>
              <a:gd name="T92" fmla="*/ 32 w 85"/>
              <a:gd name="T93" fmla="*/ 76 h 93"/>
              <a:gd name="T94" fmla="*/ 52 w 85"/>
              <a:gd name="T95" fmla="*/ 78 h 93"/>
              <a:gd name="T96" fmla="*/ 54 w 85"/>
              <a:gd name="T97" fmla="*/ 81 h 93"/>
              <a:gd name="T98" fmla="*/ 52 w 85"/>
              <a:gd name="T99" fmla="*/ 79 h 93"/>
              <a:gd name="T100" fmla="*/ 32 w 85"/>
              <a:gd name="T101" fmla="*/ 81 h 93"/>
              <a:gd name="T102" fmla="*/ 33 w 85"/>
              <a:gd name="T103" fmla="*/ 82 h 93"/>
              <a:gd name="T104" fmla="*/ 54 w 85"/>
              <a:gd name="T105" fmla="*/ 81 h 93"/>
              <a:gd name="T106" fmla="*/ 54 w 85"/>
              <a:gd name="T107" fmla="*/ 85 h 93"/>
              <a:gd name="T108" fmla="*/ 33 w 85"/>
              <a:gd name="T109" fmla="*/ 84 h 93"/>
              <a:gd name="T110" fmla="*/ 32 w 85"/>
              <a:gd name="T111" fmla="*/ 85 h 93"/>
              <a:gd name="T112" fmla="*/ 52 w 85"/>
              <a:gd name="T113" fmla="*/ 87 h 93"/>
              <a:gd name="T114" fmla="*/ 47 w 85"/>
              <a:gd name="T115" fmla="*/ 88 h 93"/>
              <a:gd name="T116" fmla="*/ 38 w 85"/>
              <a:gd name="T117" fmla="*/ 90 h 93"/>
              <a:gd name="T118" fmla="*/ 45 w 85"/>
              <a:gd name="T119" fmla="*/ 92 h 93"/>
              <a:gd name="T120" fmla="*/ 47 w 85"/>
              <a:gd name="T121" fmla="*/ 88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5" h="93">
                <a:moveTo>
                  <a:pt x="43" y="17"/>
                </a:moveTo>
                <a:cubicBezTo>
                  <a:pt x="42" y="17"/>
                  <a:pt x="41" y="16"/>
                  <a:pt x="41" y="15"/>
                </a:cubicBezTo>
                <a:cubicBezTo>
                  <a:pt x="41" y="2"/>
                  <a:pt x="41" y="2"/>
                  <a:pt x="41" y="2"/>
                </a:cubicBezTo>
                <a:cubicBezTo>
                  <a:pt x="41" y="1"/>
                  <a:pt x="42" y="0"/>
                  <a:pt x="43" y="0"/>
                </a:cubicBezTo>
                <a:cubicBezTo>
                  <a:pt x="44" y="0"/>
                  <a:pt x="45" y="1"/>
                  <a:pt x="45" y="2"/>
                </a:cubicBezTo>
                <a:cubicBezTo>
                  <a:pt x="45" y="15"/>
                  <a:pt x="45" y="15"/>
                  <a:pt x="45" y="15"/>
                </a:cubicBezTo>
                <a:cubicBezTo>
                  <a:pt x="45" y="16"/>
                  <a:pt x="44" y="17"/>
                  <a:pt x="43" y="17"/>
                </a:cubicBezTo>
                <a:close/>
                <a:moveTo>
                  <a:pt x="85" y="41"/>
                </a:moveTo>
                <a:cubicBezTo>
                  <a:pt x="85" y="40"/>
                  <a:pt x="84" y="39"/>
                  <a:pt x="83" y="39"/>
                </a:cubicBezTo>
                <a:cubicBezTo>
                  <a:pt x="70" y="39"/>
                  <a:pt x="70" y="39"/>
                  <a:pt x="70" y="39"/>
                </a:cubicBezTo>
                <a:cubicBezTo>
                  <a:pt x="69" y="39"/>
                  <a:pt x="68" y="40"/>
                  <a:pt x="68" y="41"/>
                </a:cubicBezTo>
                <a:cubicBezTo>
                  <a:pt x="68" y="43"/>
                  <a:pt x="69" y="44"/>
                  <a:pt x="70" y="44"/>
                </a:cubicBezTo>
                <a:cubicBezTo>
                  <a:pt x="83" y="44"/>
                  <a:pt x="83" y="44"/>
                  <a:pt x="83" y="44"/>
                </a:cubicBezTo>
                <a:cubicBezTo>
                  <a:pt x="84" y="44"/>
                  <a:pt x="85" y="43"/>
                  <a:pt x="85" y="41"/>
                </a:cubicBezTo>
                <a:close/>
                <a:moveTo>
                  <a:pt x="17" y="41"/>
                </a:moveTo>
                <a:cubicBezTo>
                  <a:pt x="17" y="40"/>
                  <a:pt x="16" y="39"/>
                  <a:pt x="15" y="39"/>
                </a:cubicBezTo>
                <a:cubicBezTo>
                  <a:pt x="2" y="39"/>
                  <a:pt x="2" y="39"/>
                  <a:pt x="2" y="39"/>
                </a:cubicBezTo>
                <a:cubicBezTo>
                  <a:pt x="1" y="39"/>
                  <a:pt x="0" y="40"/>
                  <a:pt x="0" y="41"/>
                </a:cubicBezTo>
                <a:cubicBezTo>
                  <a:pt x="0" y="43"/>
                  <a:pt x="1" y="44"/>
                  <a:pt x="2" y="44"/>
                </a:cubicBezTo>
                <a:cubicBezTo>
                  <a:pt x="15" y="44"/>
                  <a:pt x="15" y="44"/>
                  <a:pt x="15" y="44"/>
                </a:cubicBezTo>
                <a:cubicBezTo>
                  <a:pt x="16" y="44"/>
                  <a:pt x="17" y="43"/>
                  <a:pt x="17" y="41"/>
                </a:cubicBezTo>
                <a:close/>
                <a:moveTo>
                  <a:pt x="64" y="23"/>
                </a:moveTo>
                <a:cubicBezTo>
                  <a:pt x="72" y="16"/>
                  <a:pt x="72" y="16"/>
                  <a:pt x="72" y="16"/>
                </a:cubicBezTo>
                <a:cubicBezTo>
                  <a:pt x="73" y="15"/>
                  <a:pt x="73" y="13"/>
                  <a:pt x="72" y="12"/>
                </a:cubicBezTo>
                <a:cubicBezTo>
                  <a:pt x="71" y="11"/>
                  <a:pt x="70" y="11"/>
                  <a:pt x="69" y="12"/>
                </a:cubicBezTo>
                <a:cubicBezTo>
                  <a:pt x="61" y="20"/>
                  <a:pt x="61" y="20"/>
                  <a:pt x="61" y="20"/>
                </a:cubicBezTo>
                <a:cubicBezTo>
                  <a:pt x="60" y="21"/>
                  <a:pt x="60" y="23"/>
                  <a:pt x="61" y="23"/>
                </a:cubicBezTo>
                <a:cubicBezTo>
                  <a:pt x="61" y="24"/>
                  <a:pt x="62" y="24"/>
                  <a:pt x="62" y="24"/>
                </a:cubicBezTo>
                <a:cubicBezTo>
                  <a:pt x="63" y="24"/>
                  <a:pt x="64" y="24"/>
                  <a:pt x="64" y="23"/>
                </a:cubicBezTo>
                <a:close/>
                <a:moveTo>
                  <a:pt x="17" y="70"/>
                </a:moveTo>
                <a:cubicBezTo>
                  <a:pt x="25" y="62"/>
                  <a:pt x="25" y="62"/>
                  <a:pt x="25" y="62"/>
                </a:cubicBezTo>
                <a:cubicBezTo>
                  <a:pt x="26" y="62"/>
                  <a:pt x="26" y="60"/>
                  <a:pt x="25" y="59"/>
                </a:cubicBezTo>
                <a:cubicBezTo>
                  <a:pt x="24" y="58"/>
                  <a:pt x="23" y="58"/>
                  <a:pt x="22" y="59"/>
                </a:cubicBezTo>
                <a:cubicBezTo>
                  <a:pt x="14" y="67"/>
                  <a:pt x="14" y="67"/>
                  <a:pt x="14" y="67"/>
                </a:cubicBezTo>
                <a:cubicBezTo>
                  <a:pt x="13" y="68"/>
                  <a:pt x="13" y="70"/>
                  <a:pt x="14" y="70"/>
                </a:cubicBezTo>
                <a:cubicBezTo>
                  <a:pt x="14" y="71"/>
                  <a:pt x="15" y="71"/>
                  <a:pt x="15" y="71"/>
                </a:cubicBezTo>
                <a:cubicBezTo>
                  <a:pt x="16" y="71"/>
                  <a:pt x="17" y="71"/>
                  <a:pt x="17" y="70"/>
                </a:cubicBezTo>
                <a:close/>
                <a:moveTo>
                  <a:pt x="25" y="23"/>
                </a:moveTo>
                <a:cubicBezTo>
                  <a:pt x="26" y="23"/>
                  <a:pt x="26" y="21"/>
                  <a:pt x="25" y="20"/>
                </a:cubicBezTo>
                <a:cubicBezTo>
                  <a:pt x="17" y="12"/>
                  <a:pt x="17" y="12"/>
                  <a:pt x="17" y="12"/>
                </a:cubicBezTo>
                <a:cubicBezTo>
                  <a:pt x="16" y="11"/>
                  <a:pt x="15" y="11"/>
                  <a:pt x="14" y="12"/>
                </a:cubicBezTo>
                <a:cubicBezTo>
                  <a:pt x="13" y="13"/>
                  <a:pt x="13" y="15"/>
                  <a:pt x="14" y="16"/>
                </a:cubicBezTo>
                <a:cubicBezTo>
                  <a:pt x="22" y="23"/>
                  <a:pt x="22" y="23"/>
                  <a:pt x="22" y="23"/>
                </a:cubicBezTo>
                <a:cubicBezTo>
                  <a:pt x="22" y="24"/>
                  <a:pt x="23" y="24"/>
                  <a:pt x="23" y="24"/>
                </a:cubicBezTo>
                <a:cubicBezTo>
                  <a:pt x="24" y="24"/>
                  <a:pt x="24" y="24"/>
                  <a:pt x="25" y="23"/>
                </a:cubicBezTo>
                <a:close/>
                <a:moveTo>
                  <a:pt x="72" y="70"/>
                </a:moveTo>
                <a:cubicBezTo>
                  <a:pt x="73" y="70"/>
                  <a:pt x="73" y="68"/>
                  <a:pt x="72" y="67"/>
                </a:cubicBezTo>
                <a:cubicBezTo>
                  <a:pt x="64" y="59"/>
                  <a:pt x="64" y="59"/>
                  <a:pt x="64" y="59"/>
                </a:cubicBezTo>
                <a:cubicBezTo>
                  <a:pt x="63" y="58"/>
                  <a:pt x="62" y="58"/>
                  <a:pt x="61" y="59"/>
                </a:cubicBezTo>
                <a:cubicBezTo>
                  <a:pt x="60" y="60"/>
                  <a:pt x="60" y="62"/>
                  <a:pt x="61" y="62"/>
                </a:cubicBezTo>
                <a:cubicBezTo>
                  <a:pt x="69" y="70"/>
                  <a:pt x="69" y="70"/>
                  <a:pt x="69" y="70"/>
                </a:cubicBezTo>
                <a:cubicBezTo>
                  <a:pt x="69" y="71"/>
                  <a:pt x="70" y="71"/>
                  <a:pt x="70" y="71"/>
                </a:cubicBezTo>
                <a:cubicBezTo>
                  <a:pt x="71" y="71"/>
                  <a:pt x="71" y="71"/>
                  <a:pt x="72" y="70"/>
                </a:cubicBezTo>
                <a:close/>
                <a:moveTo>
                  <a:pt x="65" y="42"/>
                </a:moveTo>
                <a:cubicBezTo>
                  <a:pt x="65" y="47"/>
                  <a:pt x="63" y="52"/>
                  <a:pt x="59" y="56"/>
                </a:cubicBezTo>
                <a:cubicBezTo>
                  <a:pt x="59" y="56"/>
                  <a:pt x="59" y="56"/>
                  <a:pt x="59" y="56"/>
                </a:cubicBezTo>
                <a:cubicBezTo>
                  <a:pt x="59" y="56"/>
                  <a:pt x="54" y="62"/>
                  <a:pt x="54" y="69"/>
                </a:cubicBezTo>
                <a:cubicBezTo>
                  <a:pt x="54" y="69"/>
                  <a:pt x="54" y="69"/>
                  <a:pt x="54" y="69"/>
                </a:cubicBezTo>
                <a:cubicBezTo>
                  <a:pt x="54" y="71"/>
                  <a:pt x="54" y="71"/>
                  <a:pt x="54" y="71"/>
                </a:cubicBezTo>
                <a:cubicBezTo>
                  <a:pt x="54" y="71"/>
                  <a:pt x="54" y="71"/>
                  <a:pt x="54" y="71"/>
                </a:cubicBezTo>
                <a:cubicBezTo>
                  <a:pt x="54" y="71"/>
                  <a:pt x="54" y="71"/>
                  <a:pt x="54" y="71"/>
                </a:cubicBezTo>
                <a:cubicBezTo>
                  <a:pt x="54" y="72"/>
                  <a:pt x="53" y="73"/>
                  <a:pt x="52" y="73"/>
                </a:cubicBezTo>
                <a:cubicBezTo>
                  <a:pt x="33" y="73"/>
                  <a:pt x="33" y="73"/>
                  <a:pt x="33" y="73"/>
                </a:cubicBezTo>
                <a:cubicBezTo>
                  <a:pt x="32" y="73"/>
                  <a:pt x="32" y="72"/>
                  <a:pt x="32" y="71"/>
                </a:cubicBezTo>
                <a:cubicBezTo>
                  <a:pt x="32" y="71"/>
                  <a:pt x="32" y="71"/>
                  <a:pt x="32" y="71"/>
                </a:cubicBezTo>
                <a:cubicBezTo>
                  <a:pt x="31" y="71"/>
                  <a:pt x="31" y="71"/>
                  <a:pt x="31" y="71"/>
                </a:cubicBezTo>
                <a:cubicBezTo>
                  <a:pt x="31" y="69"/>
                  <a:pt x="31" y="69"/>
                  <a:pt x="31" y="69"/>
                </a:cubicBezTo>
                <a:cubicBezTo>
                  <a:pt x="31" y="62"/>
                  <a:pt x="26" y="56"/>
                  <a:pt x="26" y="56"/>
                </a:cubicBezTo>
                <a:cubicBezTo>
                  <a:pt x="26" y="56"/>
                  <a:pt x="26" y="56"/>
                  <a:pt x="26" y="56"/>
                </a:cubicBezTo>
                <a:cubicBezTo>
                  <a:pt x="26" y="56"/>
                  <a:pt x="26" y="56"/>
                  <a:pt x="26" y="56"/>
                </a:cubicBezTo>
                <a:cubicBezTo>
                  <a:pt x="23" y="52"/>
                  <a:pt x="21" y="47"/>
                  <a:pt x="21" y="42"/>
                </a:cubicBezTo>
                <a:cubicBezTo>
                  <a:pt x="21" y="30"/>
                  <a:pt x="31" y="20"/>
                  <a:pt x="43" y="20"/>
                </a:cubicBezTo>
                <a:cubicBezTo>
                  <a:pt x="55" y="20"/>
                  <a:pt x="65" y="30"/>
                  <a:pt x="65" y="42"/>
                </a:cubicBezTo>
                <a:close/>
                <a:moveTo>
                  <a:pt x="61" y="42"/>
                </a:moveTo>
                <a:cubicBezTo>
                  <a:pt x="61" y="32"/>
                  <a:pt x="53" y="24"/>
                  <a:pt x="43" y="24"/>
                </a:cubicBezTo>
                <a:cubicBezTo>
                  <a:pt x="33" y="24"/>
                  <a:pt x="25" y="32"/>
                  <a:pt x="25" y="42"/>
                </a:cubicBezTo>
                <a:cubicBezTo>
                  <a:pt x="25" y="46"/>
                  <a:pt x="26" y="50"/>
                  <a:pt x="29" y="54"/>
                </a:cubicBezTo>
                <a:cubicBezTo>
                  <a:pt x="30" y="55"/>
                  <a:pt x="30" y="55"/>
                  <a:pt x="30" y="55"/>
                </a:cubicBezTo>
                <a:cubicBezTo>
                  <a:pt x="30" y="55"/>
                  <a:pt x="30" y="55"/>
                  <a:pt x="30" y="55"/>
                </a:cubicBezTo>
                <a:cubicBezTo>
                  <a:pt x="32" y="58"/>
                  <a:pt x="35" y="63"/>
                  <a:pt x="35" y="69"/>
                </a:cubicBezTo>
                <a:cubicBezTo>
                  <a:pt x="35" y="69"/>
                  <a:pt x="35" y="69"/>
                  <a:pt x="35" y="69"/>
                </a:cubicBezTo>
                <a:cubicBezTo>
                  <a:pt x="35" y="70"/>
                  <a:pt x="35" y="70"/>
                  <a:pt x="35" y="70"/>
                </a:cubicBezTo>
                <a:cubicBezTo>
                  <a:pt x="51" y="70"/>
                  <a:pt x="51" y="70"/>
                  <a:pt x="51" y="70"/>
                </a:cubicBezTo>
                <a:cubicBezTo>
                  <a:pt x="51" y="69"/>
                  <a:pt x="51" y="69"/>
                  <a:pt x="51" y="69"/>
                </a:cubicBezTo>
                <a:cubicBezTo>
                  <a:pt x="51" y="63"/>
                  <a:pt x="53" y="58"/>
                  <a:pt x="55" y="56"/>
                </a:cubicBezTo>
                <a:cubicBezTo>
                  <a:pt x="55" y="55"/>
                  <a:pt x="55" y="55"/>
                  <a:pt x="55" y="55"/>
                </a:cubicBezTo>
                <a:cubicBezTo>
                  <a:pt x="56" y="54"/>
                  <a:pt x="56" y="54"/>
                  <a:pt x="56" y="54"/>
                </a:cubicBezTo>
                <a:cubicBezTo>
                  <a:pt x="59" y="50"/>
                  <a:pt x="61" y="46"/>
                  <a:pt x="61" y="42"/>
                </a:cubicBezTo>
                <a:close/>
                <a:moveTo>
                  <a:pt x="54" y="76"/>
                </a:moveTo>
                <a:cubicBezTo>
                  <a:pt x="54" y="76"/>
                  <a:pt x="54" y="76"/>
                  <a:pt x="54" y="76"/>
                </a:cubicBezTo>
                <a:cubicBezTo>
                  <a:pt x="54" y="75"/>
                  <a:pt x="53" y="74"/>
                  <a:pt x="52" y="74"/>
                </a:cubicBezTo>
                <a:cubicBezTo>
                  <a:pt x="33" y="74"/>
                  <a:pt x="33" y="74"/>
                  <a:pt x="33" y="74"/>
                </a:cubicBezTo>
                <a:cubicBezTo>
                  <a:pt x="32" y="74"/>
                  <a:pt x="32" y="75"/>
                  <a:pt x="32" y="76"/>
                </a:cubicBezTo>
                <a:cubicBezTo>
                  <a:pt x="32" y="76"/>
                  <a:pt x="32" y="76"/>
                  <a:pt x="32" y="76"/>
                </a:cubicBezTo>
                <a:cubicBezTo>
                  <a:pt x="32" y="77"/>
                  <a:pt x="32" y="78"/>
                  <a:pt x="33" y="78"/>
                </a:cubicBezTo>
                <a:cubicBezTo>
                  <a:pt x="52" y="78"/>
                  <a:pt x="52" y="78"/>
                  <a:pt x="52" y="78"/>
                </a:cubicBezTo>
                <a:cubicBezTo>
                  <a:pt x="53" y="78"/>
                  <a:pt x="54" y="77"/>
                  <a:pt x="54" y="76"/>
                </a:cubicBezTo>
                <a:close/>
                <a:moveTo>
                  <a:pt x="54" y="81"/>
                </a:moveTo>
                <a:cubicBezTo>
                  <a:pt x="54" y="81"/>
                  <a:pt x="54" y="81"/>
                  <a:pt x="54" y="81"/>
                </a:cubicBezTo>
                <a:cubicBezTo>
                  <a:pt x="54" y="80"/>
                  <a:pt x="53" y="79"/>
                  <a:pt x="52" y="79"/>
                </a:cubicBezTo>
                <a:cubicBezTo>
                  <a:pt x="33" y="79"/>
                  <a:pt x="33" y="79"/>
                  <a:pt x="33" y="79"/>
                </a:cubicBezTo>
                <a:cubicBezTo>
                  <a:pt x="32" y="79"/>
                  <a:pt x="32" y="80"/>
                  <a:pt x="32" y="81"/>
                </a:cubicBezTo>
                <a:cubicBezTo>
                  <a:pt x="32" y="81"/>
                  <a:pt x="32" y="81"/>
                  <a:pt x="32" y="81"/>
                </a:cubicBezTo>
                <a:cubicBezTo>
                  <a:pt x="32" y="82"/>
                  <a:pt x="32" y="82"/>
                  <a:pt x="33" y="82"/>
                </a:cubicBezTo>
                <a:cubicBezTo>
                  <a:pt x="52" y="82"/>
                  <a:pt x="52" y="82"/>
                  <a:pt x="52" y="82"/>
                </a:cubicBezTo>
                <a:cubicBezTo>
                  <a:pt x="53" y="82"/>
                  <a:pt x="54" y="82"/>
                  <a:pt x="54" y="81"/>
                </a:cubicBezTo>
                <a:close/>
                <a:moveTo>
                  <a:pt x="54" y="85"/>
                </a:moveTo>
                <a:cubicBezTo>
                  <a:pt x="54" y="85"/>
                  <a:pt x="54" y="85"/>
                  <a:pt x="54" y="85"/>
                </a:cubicBezTo>
                <a:cubicBezTo>
                  <a:pt x="54" y="84"/>
                  <a:pt x="53" y="84"/>
                  <a:pt x="52" y="84"/>
                </a:cubicBezTo>
                <a:cubicBezTo>
                  <a:pt x="33" y="84"/>
                  <a:pt x="33" y="84"/>
                  <a:pt x="33" y="84"/>
                </a:cubicBezTo>
                <a:cubicBezTo>
                  <a:pt x="32" y="84"/>
                  <a:pt x="32" y="84"/>
                  <a:pt x="32" y="85"/>
                </a:cubicBezTo>
                <a:cubicBezTo>
                  <a:pt x="32" y="85"/>
                  <a:pt x="32" y="85"/>
                  <a:pt x="32" y="85"/>
                </a:cubicBezTo>
                <a:cubicBezTo>
                  <a:pt x="32" y="86"/>
                  <a:pt x="32" y="87"/>
                  <a:pt x="33" y="87"/>
                </a:cubicBezTo>
                <a:cubicBezTo>
                  <a:pt x="52" y="87"/>
                  <a:pt x="52" y="87"/>
                  <a:pt x="52" y="87"/>
                </a:cubicBezTo>
                <a:cubicBezTo>
                  <a:pt x="53" y="87"/>
                  <a:pt x="54" y="86"/>
                  <a:pt x="54" y="85"/>
                </a:cubicBezTo>
                <a:close/>
                <a:moveTo>
                  <a:pt x="47" y="88"/>
                </a:moveTo>
                <a:cubicBezTo>
                  <a:pt x="39" y="88"/>
                  <a:pt x="39" y="88"/>
                  <a:pt x="39" y="88"/>
                </a:cubicBezTo>
                <a:cubicBezTo>
                  <a:pt x="37" y="88"/>
                  <a:pt x="37" y="90"/>
                  <a:pt x="38" y="90"/>
                </a:cubicBezTo>
                <a:cubicBezTo>
                  <a:pt x="40" y="92"/>
                  <a:pt x="40" y="92"/>
                  <a:pt x="40" y="92"/>
                </a:cubicBezTo>
                <a:cubicBezTo>
                  <a:pt x="42" y="93"/>
                  <a:pt x="44" y="93"/>
                  <a:pt x="45" y="92"/>
                </a:cubicBezTo>
                <a:cubicBezTo>
                  <a:pt x="48" y="90"/>
                  <a:pt x="48" y="90"/>
                  <a:pt x="48" y="90"/>
                </a:cubicBezTo>
                <a:cubicBezTo>
                  <a:pt x="49" y="90"/>
                  <a:pt x="48" y="88"/>
                  <a:pt x="47" y="8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9" name="Freeform 118"/>
          <p:cNvSpPr>
            <a:spLocks noEditPoints="1"/>
          </p:cNvSpPr>
          <p:nvPr userDrawn="1"/>
        </p:nvSpPr>
        <p:spPr bwMode="auto">
          <a:xfrm>
            <a:off x="2554288" y="2373313"/>
            <a:ext cx="169863" cy="282575"/>
          </a:xfrm>
          <a:custGeom>
            <a:avLst/>
            <a:gdLst>
              <a:gd name="T0" fmla="*/ 38 w 44"/>
              <a:gd name="T1" fmla="*/ 36 h 73"/>
              <a:gd name="T2" fmla="*/ 33 w 44"/>
              <a:gd name="T3" fmla="*/ 49 h 73"/>
              <a:gd name="T4" fmla="*/ 33 w 44"/>
              <a:gd name="T5" fmla="*/ 51 h 73"/>
              <a:gd name="T6" fmla="*/ 33 w 44"/>
              <a:gd name="T7" fmla="*/ 51 h 73"/>
              <a:gd name="T8" fmla="*/ 12 w 44"/>
              <a:gd name="T9" fmla="*/ 53 h 73"/>
              <a:gd name="T10" fmla="*/ 10 w 44"/>
              <a:gd name="T11" fmla="*/ 51 h 73"/>
              <a:gd name="T12" fmla="*/ 10 w 44"/>
              <a:gd name="T13" fmla="*/ 49 h 73"/>
              <a:gd name="T14" fmla="*/ 5 w 44"/>
              <a:gd name="T15" fmla="*/ 36 h 73"/>
              <a:gd name="T16" fmla="*/ 0 w 44"/>
              <a:gd name="T17" fmla="*/ 22 h 73"/>
              <a:gd name="T18" fmla="*/ 44 w 44"/>
              <a:gd name="T19" fmla="*/ 22 h 73"/>
              <a:gd name="T20" fmla="*/ 22 w 44"/>
              <a:gd name="T21" fmla="*/ 4 h 73"/>
              <a:gd name="T22" fmla="*/ 8 w 44"/>
              <a:gd name="T23" fmla="*/ 34 h 73"/>
              <a:gd name="T24" fmla="*/ 9 w 44"/>
              <a:gd name="T25" fmla="*/ 35 h 73"/>
              <a:gd name="T26" fmla="*/ 14 w 44"/>
              <a:gd name="T27" fmla="*/ 49 h 73"/>
              <a:gd name="T28" fmla="*/ 29 w 44"/>
              <a:gd name="T29" fmla="*/ 50 h 73"/>
              <a:gd name="T30" fmla="*/ 34 w 44"/>
              <a:gd name="T31" fmla="*/ 36 h 73"/>
              <a:gd name="T32" fmla="*/ 35 w 44"/>
              <a:gd name="T33" fmla="*/ 34 h 73"/>
              <a:gd name="T34" fmla="*/ 33 w 44"/>
              <a:gd name="T35" fmla="*/ 56 h 73"/>
              <a:gd name="T36" fmla="*/ 31 w 44"/>
              <a:gd name="T37" fmla="*/ 54 h 73"/>
              <a:gd name="T38" fmla="*/ 10 w 44"/>
              <a:gd name="T39" fmla="*/ 56 h 73"/>
              <a:gd name="T40" fmla="*/ 12 w 44"/>
              <a:gd name="T41" fmla="*/ 58 h 73"/>
              <a:gd name="T42" fmla="*/ 33 w 44"/>
              <a:gd name="T43" fmla="*/ 56 h 73"/>
              <a:gd name="T44" fmla="*/ 33 w 44"/>
              <a:gd name="T45" fmla="*/ 61 h 73"/>
              <a:gd name="T46" fmla="*/ 12 w 44"/>
              <a:gd name="T47" fmla="*/ 59 h 73"/>
              <a:gd name="T48" fmla="*/ 10 w 44"/>
              <a:gd name="T49" fmla="*/ 61 h 73"/>
              <a:gd name="T50" fmla="*/ 31 w 44"/>
              <a:gd name="T51" fmla="*/ 62 h 73"/>
              <a:gd name="T52" fmla="*/ 33 w 44"/>
              <a:gd name="T53" fmla="*/ 65 h 73"/>
              <a:gd name="T54" fmla="*/ 31 w 44"/>
              <a:gd name="T55" fmla="*/ 64 h 73"/>
              <a:gd name="T56" fmla="*/ 10 w 44"/>
              <a:gd name="T57" fmla="*/ 65 h 73"/>
              <a:gd name="T58" fmla="*/ 12 w 44"/>
              <a:gd name="T59" fmla="*/ 67 h 73"/>
              <a:gd name="T60" fmla="*/ 33 w 44"/>
              <a:gd name="T61" fmla="*/ 65 h 73"/>
              <a:gd name="T62" fmla="*/ 17 w 44"/>
              <a:gd name="T63" fmla="*/ 68 h 73"/>
              <a:gd name="T64" fmla="*/ 19 w 44"/>
              <a:gd name="T65" fmla="*/ 72 h 73"/>
              <a:gd name="T66" fmla="*/ 27 w 44"/>
              <a:gd name="T67" fmla="*/ 7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4" h="73">
                <a:moveTo>
                  <a:pt x="44" y="22"/>
                </a:moveTo>
                <a:cubicBezTo>
                  <a:pt x="44" y="27"/>
                  <a:pt x="42" y="32"/>
                  <a:pt x="38" y="36"/>
                </a:cubicBezTo>
                <a:cubicBezTo>
                  <a:pt x="38" y="36"/>
                  <a:pt x="38" y="36"/>
                  <a:pt x="38" y="36"/>
                </a:cubicBezTo>
                <a:cubicBezTo>
                  <a:pt x="38" y="36"/>
                  <a:pt x="33" y="42"/>
                  <a:pt x="33" y="49"/>
                </a:cubicBezTo>
                <a:cubicBezTo>
                  <a:pt x="33" y="49"/>
                  <a:pt x="33" y="49"/>
                  <a:pt x="33" y="49"/>
                </a:cubicBezTo>
                <a:cubicBezTo>
                  <a:pt x="33" y="51"/>
                  <a:pt x="33" y="51"/>
                  <a:pt x="33" y="51"/>
                </a:cubicBezTo>
                <a:cubicBezTo>
                  <a:pt x="33" y="51"/>
                  <a:pt x="33" y="51"/>
                  <a:pt x="33" y="51"/>
                </a:cubicBezTo>
                <a:cubicBezTo>
                  <a:pt x="33" y="51"/>
                  <a:pt x="33" y="51"/>
                  <a:pt x="33" y="51"/>
                </a:cubicBezTo>
                <a:cubicBezTo>
                  <a:pt x="33" y="52"/>
                  <a:pt x="32" y="53"/>
                  <a:pt x="31" y="53"/>
                </a:cubicBezTo>
                <a:cubicBezTo>
                  <a:pt x="12" y="53"/>
                  <a:pt x="12" y="53"/>
                  <a:pt x="12" y="53"/>
                </a:cubicBezTo>
                <a:cubicBezTo>
                  <a:pt x="11" y="53"/>
                  <a:pt x="10" y="52"/>
                  <a:pt x="10" y="51"/>
                </a:cubicBezTo>
                <a:cubicBezTo>
                  <a:pt x="10" y="51"/>
                  <a:pt x="10" y="51"/>
                  <a:pt x="10" y="51"/>
                </a:cubicBezTo>
                <a:cubicBezTo>
                  <a:pt x="10" y="51"/>
                  <a:pt x="10" y="51"/>
                  <a:pt x="10" y="51"/>
                </a:cubicBezTo>
                <a:cubicBezTo>
                  <a:pt x="10" y="49"/>
                  <a:pt x="10" y="49"/>
                  <a:pt x="10" y="49"/>
                </a:cubicBezTo>
                <a:cubicBezTo>
                  <a:pt x="10" y="42"/>
                  <a:pt x="5" y="36"/>
                  <a:pt x="5" y="36"/>
                </a:cubicBezTo>
                <a:cubicBezTo>
                  <a:pt x="5" y="36"/>
                  <a:pt x="5" y="36"/>
                  <a:pt x="5" y="36"/>
                </a:cubicBezTo>
                <a:cubicBezTo>
                  <a:pt x="5" y="36"/>
                  <a:pt x="5" y="36"/>
                  <a:pt x="5" y="36"/>
                </a:cubicBezTo>
                <a:cubicBezTo>
                  <a:pt x="2" y="32"/>
                  <a:pt x="0" y="27"/>
                  <a:pt x="0" y="22"/>
                </a:cubicBezTo>
                <a:cubicBezTo>
                  <a:pt x="0" y="10"/>
                  <a:pt x="10" y="0"/>
                  <a:pt x="22" y="0"/>
                </a:cubicBezTo>
                <a:cubicBezTo>
                  <a:pt x="34" y="0"/>
                  <a:pt x="44" y="10"/>
                  <a:pt x="44" y="22"/>
                </a:cubicBezTo>
                <a:close/>
                <a:moveTo>
                  <a:pt x="40" y="22"/>
                </a:moveTo>
                <a:cubicBezTo>
                  <a:pt x="40" y="12"/>
                  <a:pt x="32" y="4"/>
                  <a:pt x="22" y="4"/>
                </a:cubicBezTo>
                <a:cubicBezTo>
                  <a:pt x="12" y="4"/>
                  <a:pt x="4" y="12"/>
                  <a:pt x="4" y="22"/>
                </a:cubicBezTo>
                <a:cubicBezTo>
                  <a:pt x="4" y="26"/>
                  <a:pt x="5" y="30"/>
                  <a:pt x="8" y="34"/>
                </a:cubicBezTo>
                <a:cubicBezTo>
                  <a:pt x="9" y="35"/>
                  <a:pt x="9" y="35"/>
                  <a:pt x="9" y="35"/>
                </a:cubicBezTo>
                <a:cubicBezTo>
                  <a:pt x="9" y="35"/>
                  <a:pt x="9" y="35"/>
                  <a:pt x="9" y="35"/>
                </a:cubicBezTo>
                <a:cubicBezTo>
                  <a:pt x="11" y="38"/>
                  <a:pt x="14" y="43"/>
                  <a:pt x="14" y="49"/>
                </a:cubicBezTo>
                <a:cubicBezTo>
                  <a:pt x="14" y="49"/>
                  <a:pt x="14" y="49"/>
                  <a:pt x="14" y="49"/>
                </a:cubicBezTo>
                <a:cubicBezTo>
                  <a:pt x="14" y="50"/>
                  <a:pt x="14" y="50"/>
                  <a:pt x="14" y="50"/>
                </a:cubicBezTo>
                <a:cubicBezTo>
                  <a:pt x="29" y="50"/>
                  <a:pt x="29" y="50"/>
                  <a:pt x="29" y="50"/>
                </a:cubicBezTo>
                <a:cubicBezTo>
                  <a:pt x="29" y="49"/>
                  <a:pt x="29" y="49"/>
                  <a:pt x="29" y="49"/>
                </a:cubicBezTo>
                <a:cubicBezTo>
                  <a:pt x="30" y="43"/>
                  <a:pt x="32" y="38"/>
                  <a:pt x="34" y="36"/>
                </a:cubicBezTo>
                <a:cubicBezTo>
                  <a:pt x="34" y="35"/>
                  <a:pt x="34" y="35"/>
                  <a:pt x="34" y="35"/>
                </a:cubicBezTo>
                <a:cubicBezTo>
                  <a:pt x="35" y="34"/>
                  <a:pt x="35" y="34"/>
                  <a:pt x="35" y="34"/>
                </a:cubicBezTo>
                <a:cubicBezTo>
                  <a:pt x="38" y="30"/>
                  <a:pt x="40" y="26"/>
                  <a:pt x="40" y="22"/>
                </a:cubicBezTo>
                <a:close/>
                <a:moveTo>
                  <a:pt x="33" y="56"/>
                </a:moveTo>
                <a:cubicBezTo>
                  <a:pt x="33" y="56"/>
                  <a:pt x="33" y="56"/>
                  <a:pt x="33" y="56"/>
                </a:cubicBezTo>
                <a:cubicBezTo>
                  <a:pt x="33" y="55"/>
                  <a:pt x="32" y="54"/>
                  <a:pt x="31" y="54"/>
                </a:cubicBezTo>
                <a:cubicBezTo>
                  <a:pt x="12" y="54"/>
                  <a:pt x="12" y="54"/>
                  <a:pt x="12" y="54"/>
                </a:cubicBezTo>
                <a:cubicBezTo>
                  <a:pt x="11" y="54"/>
                  <a:pt x="10" y="55"/>
                  <a:pt x="10" y="56"/>
                </a:cubicBezTo>
                <a:cubicBezTo>
                  <a:pt x="10" y="56"/>
                  <a:pt x="10" y="56"/>
                  <a:pt x="10" y="56"/>
                </a:cubicBezTo>
                <a:cubicBezTo>
                  <a:pt x="10" y="57"/>
                  <a:pt x="11" y="58"/>
                  <a:pt x="12" y="58"/>
                </a:cubicBezTo>
                <a:cubicBezTo>
                  <a:pt x="31" y="58"/>
                  <a:pt x="31" y="58"/>
                  <a:pt x="31" y="58"/>
                </a:cubicBezTo>
                <a:cubicBezTo>
                  <a:pt x="32" y="58"/>
                  <a:pt x="33" y="57"/>
                  <a:pt x="33" y="56"/>
                </a:cubicBezTo>
                <a:close/>
                <a:moveTo>
                  <a:pt x="33" y="61"/>
                </a:moveTo>
                <a:cubicBezTo>
                  <a:pt x="33" y="61"/>
                  <a:pt x="33" y="61"/>
                  <a:pt x="33" y="61"/>
                </a:cubicBezTo>
                <a:cubicBezTo>
                  <a:pt x="33" y="60"/>
                  <a:pt x="32" y="59"/>
                  <a:pt x="31" y="59"/>
                </a:cubicBezTo>
                <a:cubicBezTo>
                  <a:pt x="12" y="59"/>
                  <a:pt x="12" y="59"/>
                  <a:pt x="12" y="59"/>
                </a:cubicBezTo>
                <a:cubicBezTo>
                  <a:pt x="11" y="59"/>
                  <a:pt x="10" y="60"/>
                  <a:pt x="10" y="61"/>
                </a:cubicBezTo>
                <a:cubicBezTo>
                  <a:pt x="10" y="61"/>
                  <a:pt x="10" y="61"/>
                  <a:pt x="10" y="61"/>
                </a:cubicBezTo>
                <a:cubicBezTo>
                  <a:pt x="10" y="62"/>
                  <a:pt x="11" y="62"/>
                  <a:pt x="12" y="62"/>
                </a:cubicBezTo>
                <a:cubicBezTo>
                  <a:pt x="31" y="62"/>
                  <a:pt x="31" y="62"/>
                  <a:pt x="31" y="62"/>
                </a:cubicBezTo>
                <a:cubicBezTo>
                  <a:pt x="32" y="62"/>
                  <a:pt x="33" y="62"/>
                  <a:pt x="33" y="61"/>
                </a:cubicBezTo>
                <a:close/>
                <a:moveTo>
                  <a:pt x="33" y="65"/>
                </a:moveTo>
                <a:cubicBezTo>
                  <a:pt x="33" y="65"/>
                  <a:pt x="33" y="65"/>
                  <a:pt x="33" y="65"/>
                </a:cubicBezTo>
                <a:cubicBezTo>
                  <a:pt x="33" y="64"/>
                  <a:pt x="32" y="64"/>
                  <a:pt x="31" y="64"/>
                </a:cubicBezTo>
                <a:cubicBezTo>
                  <a:pt x="12" y="64"/>
                  <a:pt x="12" y="64"/>
                  <a:pt x="12" y="64"/>
                </a:cubicBezTo>
                <a:cubicBezTo>
                  <a:pt x="11" y="64"/>
                  <a:pt x="10" y="64"/>
                  <a:pt x="10" y="65"/>
                </a:cubicBezTo>
                <a:cubicBezTo>
                  <a:pt x="10" y="65"/>
                  <a:pt x="10" y="65"/>
                  <a:pt x="10" y="65"/>
                </a:cubicBezTo>
                <a:cubicBezTo>
                  <a:pt x="10" y="66"/>
                  <a:pt x="11" y="67"/>
                  <a:pt x="12" y="67"/>
                </a:cubicBezTo>
                <a:cubicBezTo>
                  <a:pt x="31" y="67"/>
                  <a:pt x="31" y="67"/>
                  <a:pt x="31" y="67"/>
                </a:cubicBezTo>
                <a:cubicBezTo>
                  <a:pt x="32" y="67"/>
                  <a:pt x="33" y="66"/>
                  <a:pt x="33" y="65"/>
                </a:cubicBezTo>
                <a:close/>
                <a:moveTo>
                  <a:pt x="26" y="68"/>
                </a:moveTo>
                <a:cubicBezTo>
                  <a:pt x="17" y="68"/>
                  <a:pt x="17" y="68"/>
                  <a:pt x="17" y="68"/>
                </a:cubicBezTo>
                <a:cubicBezTo>
                  <a:pt x="16" y="68"/>
                  <a:pt x="16" y="70"/>
                  <a:pt x="17" y="70"/>
                </a:cubicBezTo>
                <a:cubicBezTo>
                  <a:pt x="19" y="72"/>
                  <a:pt x="19" y="72"/>
                  <a:pt x="19" y="72"/>
                </a:cubicBezTo>
                <a:cubicBezTo>
                  <a:pt x="21" y="73"/>
                  <a:pt x="23" y="73"/>
                  <a:pt x="24" y="72"/>
                </a:cubicBezTo>
                <a:cubicBezTo>
                  <a:pt x="27" y="70"/>
                  <a:pt x="27" y="70"/>
                  <a:pt x="27" y="70"/>
                </a:cubicBezTo>
                <a:cubicBezTo>
                  <a:pt x="28" y="70"/>
                  <a:pt x="27" y="68"/>
                  <a:pt x="26" y="6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0" name="Freeform 119"/>
          <p:cNvSpPr>
            <a:spLocks noEditPoints="1"/>
          </p:cNvSpPr>
          <p:nvPr userDrawn="1"/>
        </p:nvSpPr>
        <p:spPr bwMode="auto">
          <a:xfrm>
            <a:off x="1835150" y="3125788"/>
            <a:ext cx="644525" cy="468313"/>
          </a:xfrm>
          <a:custGeom>
            <a:avLst/>
            <a:gdLst>
              <a:gd name="T0" fmla="*/ 57 w 167"/>
              <a:gd name="T1" fmla="*/ 50 h 121"/>
              <a:gd name="T2" fmla="*/ 38 w 167"/>
              <a:gd name="T3" fmla="*/ 0 h 121"/>
              <a:gd name="T4" fmla="*/ 87 w 167"/>
              <a:gd name="T5" fmla="*/ 30 h 121"/>
              <a:gd name="T6" fmla="*/ 108 w 167"/>
              <a:gd name="T7" fmla="*/ 29 h 121"/>
              <a:gd name="T8" fmla="*/ 113 w 167"/>
              <a:gd name="T9" fmla="*/ 37 h 121"/>
              <a:gd name="T10" fmla="*/ 108 w 167"/>
              <a:gd name="T11" fmla="*/ 46 h 121"/>
              <a:gd name="T12" fmla="*/ 94 w 167"/>
              <a:gd name="T13" fmla="*/ 47 h 121"/>
              <a:gd name="T14" fmla="*/ 142 w 167"/>
              <a:gd name="T15" fmla="*/ 50 h 121"/>
              <a:gd name="T16" fmla="*/ 138 w 167"/>
              <a:gd name="T17" fmla="*/ 52 h 121"/>
              <a:gd name="T18" fmla="*/ 155 w 167"/>
              <a:gd name="T19" fmla="*/ 56 h 121"/>
              <a:gd name="T20" fmla="*/ 142 w 167"/>
              <a:gd name="T21" fmla="*/ 79 h 121"/>
              <a:gd name="T22" fmla="*/ 10 w 167"/>
              <a:gd name="T23" fmla="*/ 61 h 121"/>
              <a:gd name="T24" fmla="*/ 0 w 167"/>
              <a:gd name="T25" fmla="*/ 34 h 121"/>
              <a:gd name="T26" fmla="*/ 18 w 167"/>
              <a:gd name="T27" fmla="*/ 46 h 121"/>
              <a:gd name="T28" fmla="*/ 14 w 167"/>
              <a:gd name="T29" fmla="*/ 34 h 121"/>
              <a:gd name="T30" fmla="*/ 30 w 167"/>
              <a:gd name="T31" fmla="*/ 23 h 121"/>
              <a:gd name="T32" fmla="*/ 101 w 167"/>
              <a:gd name="T33" fmla="*/ 88 h 121"/>
              <a:gd name="T34" fmla="*/ 112 w 167"/>
              <a:gd name="T35" fmla="*/ 88 h 121"/>
              <a:gd name="T36" fmla="*/ 116 w 167"/>
              <a:gd name="T37" fmla="*/ 95 h 121"/>
              <a:gd name="T38" fmla="*/ 112 w 167"/>
              <a:gd name="T39" fmla="*/ 102 h 121"/>
              <a:gd name="T40" fmla="*/ 96 w 167"/>
              <a:gd name="T41" fmla="*/ 102 h 121"/>
              <a:gd name="T42" fmla="*/ 74 w 167"/>
              <a:gd name="T43" fmla="*/ 121 h 121"/>
              <a:gd name="T44" fmla="*/ 66 w 167"/>
              <a:gd name="T45" fmla="*/ 85 h 121"/>
              <a:gd name="T46" fmla="*/ 101 w 167"/>
              <a:gd name="T47" fmla="*/ 88 h 121"/>
              <a:gd name="T48" fmla="*/ 112 w 167"/>
              <a:gd name="T49" fmla="*/ 91 h 121"/>
              <a:gd name="T50" fmla="*/ 112 w 167"/>
              <a:gd name="T51" fmla="*/ 95 h 121"/>
              <a:gd name="T52" fmla="*/ 112 w 167"/>
              <a:gd name="T53" fmla="*/ 98 h 121"/>
              <a:gd name="T54" fmla="*/ 113 w 167"/>
              <a:gd name="T55" fmla="*/ 95 h 121"/>
              <a:gd name="T56" fmla="*/ 108 w 167"/>
              <a:gd name="T57" fmla="*/ 32 h 121"/>
              <a:gd name="T58" fmla="*/ 108 w 167"/>
              <a:gd name="T59" fmla="*/ 32 h 121"/>
              <a:gd name="T60" fmla="*/ 106 w 167"/>
              <a:gd name="T61" fmla="*/ 37 h 121"/>
              <a:gd name="T62" fmla="*/ 108 w 167"/>
              <a:gd name="T63" fmla="*/ 43 h 121"/>
              <a:gd name="T64" fmla="*/ 110 w 167"/>
              <a:gd name="T65" fmla="*/ 37 h 121"/>
              <a:gd name="T66" fmla="*/ 108 w 167"/>
              <a:gd name="T67" fmla="*/ 3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7" h="121">
                <a:moveTo>
                  <a:pt x="40" y="50"/>
                </a:moveTo>
                <a:cubicBezTo>
                  <a:pt x="57" y="50"/>
                  <a:pt x="57" y="50"/>
                  <a:pt x="57" y="50"/>
                </a:cubicBezTo>
                <a:cubicBezTo>
                  <a:pt x="30" y="0"/>
                  <a:pt x="30" y="0"/>
                  <a:pt x="30" y="0"/>
                </a:cubicBezTo>
                <a:cubicBezTo>
                  <a:pt x="38" y="0"/>
                  <a:pt x="38" y="0"/>
                  <a:pt x="38" y="0"/>
                </a:cubicBezTo>
                <a:cubicBezTo>
                  <a:pt x="76" y="31"/>
                  <a:pt x="76" y="31"/>
                  <a:pt x="76" y="31"/>
                </a:cubicBezTo>
                <a:cubicBezTo>
                  <a:pt x="79" y="31"/>
                  <a:pt x="83" y="30"/>
                  <a:pt x="87" y="30"/>
                </a:cubicBezTo>
                <a:cubicBezTo>
                  <a:pt x="93" y="29"/>
                  <a:pt x="100" y="29"/>
                  <a:pt x="106" y="29"/>
                </a:cubicBezTo>
                <a:cubicBezTo>
                  <a:pt x="107" y="29"/>
                  <a:pt x="107" y="29"/>
                  <a:pt x="108" y="29"/>
                </a:cubicBezTo>
                <a:cubicBezTo>
                  <a:pt x="110" y="29"/>
                  <a:pt x="111" y="30"/>
                  <a:pt x="112" y="32"/>
                </a:cubicBezTo>
                <a:cubicBezTo>
                  <a:pt x="112" y="33"/>
                  <a:pt x="113" y="35"/>
                  <a:pt x="113" y="37"/>
                </a:cubicBezTo>
                <a:cubicBezTo>
                  <a:pt x="113" y="40"/>
                  <a:pt x="112" y="42"/>
                  <a:pt x="112" y="43"/>
                </a:cubicBezTo>
                <a:cubicBezTo>
                  <a:pt x="111" y="45"/>
                  <a:pt x="110" y="46"/>
                  <a:pt x="108" y="46"/>
                </a:cubicBezTo>
                <a:cubicBezTo>
                  <a:pt x="108" y="46"/>
                  <a:pt x="108" y="46"/>
                  <a:pt x="107" y="46"/>
                </a:cubicBezTo>
                <a:cubicBezTo>
                  <a:pt x="103" y="47"/>
                  <a:pt x="99" y="47"/>
                  <a:pt x="94" y="47"/>
                </a:cubicBezTo>
                <a:cubicBezTo>
                  <a:pt x="98" y="50"/>
                  <a:pt x="98" y="50"/>
                  <a:pt x="98" y="50"/>
                </a:cubicBezTo>
                <a:cubicBezTo>
                  <a:pt x="142" y="50"/>
                  <a:pt x="142" y="50"/>
                  <a:pt x="142" y="50"/>
                </a:cubicBezTo>
                <a:cubicBezTo>
                  <a:pt x="144" y="51"/>
                  <a:pt x="146" y="51"/>
                  <a:pt x="147" y="52"/>
                </a:cubicBezTo>
                <a:cubicBezTo>
                  <a:pt x="138" y="52"/>
                  <a:pt x="138" y="52"/>
                  <a:pt x="138" y="52"/>
                </a:cubicBezTo>
                <a:cubicBezTo>
                  <a:pt x="141" y="56"/>
                  <a:pt x="141" y="56"/>
                  <a:pt x="141" y="56"/>
                </a:cubicBezTo>
                <a:cubicBezTo>
                  <a:pt x="155" y="56"/>
                  <a:pt x="155" y="56"/>
                  <a:pt x="155" y="56"/>
                </a:cubicBezTo>
                <a:cubicBezTo>
                  <a:pt x="160" y="59"/>
                  <a:pt x="164" y="64"/>
                  <a:pt x="167" y="69"/>
                </a:cubicBezTo>
                <a:cubicBezTo>
                  <a:pt x="167" y="76"/>
                  <a:pt x="156" y="78"/>
                  <a:pt x="142" y="79"/>
                </a:cubicBezTo>
                <a:cubicBezTo>
                  <a:pt x="65" y="79"/>
                  <a:pt x="65" y="79"/>
                  <a:pt x="65" y="79"/>
                </a:cubicBezTo>
                <a:cubicBezTo>
                  <a:pt x="10" y="61"/>
                  <a:pt x="10" y="61"/>
                  <a:pt x="10" y="61"/>
                </a:cubicBezTo>
                <a:cubicBezTo>
                  <a:pt x="10" y="51"/>
                  <a:pt x="10" y="51"/>
                  <a:pt x="10" y="51"/>
                </a:cubicBezTo>
                <a:cubicBezTo>
                  <a:pt x="0" y="34"/>
                  <a:pt x="0" y="34"/>
                  <a:pt x="0" y="34"/>
                </a:cubicBezTo>
                <a:cubicBezTo>
                  <a:pt x="7" y="34"/>
                  <a:pt x="7" y="34"/>
                  <a:pt x="7" y="34"/>
                </a:cubicBezTo>
                <a:cubicBezTo>
                  <a:pt x="18" y="46"/>
                  <a:pt x="18" y="46"/>
                  <a:pt x="18" y="46"/>
                </a:cubicBezTo>
                <a:cubicBezTo>
                  <a:pt x="19" y="45"/>
                  <a:pt x="19" y="45"/>
                  <a:pt x="19" y="45"/>
                </a:cubicBezTo>
                <a:cubicBezTo>
                  <a:pt x="14" y="34"/>
                  <a:pt x="14" y="34"/>
                  <a:pt x="14" y="34"/>
                </a:cubicBezTo>
                <a:cubicBezTo>
                  <a:pt x="16" y="23"/>
                  <a:pt x="16" y="23"/>
                  <a:pt x="16" y="23"/>
                </a:cubicBezTo>
                <a:cubicBezTo>
                  <a:pt x="30" y="23"/>
                  <a:pt x="30" y="23"/>
                  <a:pt x="30" y="23"/>
                </a:cubicBezTo>
                <a:cubicBezTo>
                  <a:pt x="40" y="50"/>
                  <a:pt x="40" y="50"/>
                  <a:pt x="40" y="50"/>
                </a:cubicBezTo>
                <a:close/>
                <a:moveTo>
                  <a:pt x="101" y="88"/>
                </a:moveTo>
                <a:cubicBezTo>
                  <a:pt x="105" y="88"/>
                  <a:pt x="108" y="88"/>
                  <a:pt x="112" y="88"/>
                </a:cubicBezTo>
                <a:cubicBezTo>
                  <a:pt x="112" y="88"/>
                  <a:pt x="112" y="88"/>
                  <a:pt x="112" y="88"/>
                </a:cubicBezTo>
                <a:cubicBezTo>
                  <a:pt x="114" y="88"/>
                  <a:pt x="115" y="89"/>
                  <a:pt x="116" y="90"/>
                </a:cubicBezTo>
                <a:cubicBezTo>
                  <a:pt x="116" y="92"/>
                  <a:pt x="116" y="93"/>
                  <a:pt x="116" y="95"/>
                </a:cubicBezTo>
                <a:cubicBezTo>
                  <a:pt x="116" y="96"/>
                  <a:pt x="116" y="98"/>
                  <a:pt x="116" y="99"/>
                </a:cubicBezTo>
                <a:cubicBezTo>
                  <a:pt x="115" y="101"/>
                  <a:pt x="114" y="102"/>
                  <a:pt x="112" y="102"/>
                </a:cubicBezTo>
                <a:cubicBezTo>
                  <a:pt x="112" y="102"/>
                  <a:pt x="112" y="102"/>
                  <a:pt x="112" y="102"/>
                </a:cubicBezTo>
                <a:cubicBezTo>
                  <a:pt x="107" y="102"/>
                  <a:pt x="101" y="102"/>
                  <a:pt x="96" y="102"/>
                </a:cubicBezTo>
                <a:cubicBezTo>
                  <a:pt x="94" y="102"/>
                  <a:pt x="92" y="102"/>
                  <a:pt x="90" y="101"/>
                </a:cubicBezTo>
                <a:cubicBezTo>
                  <a:pt x="74" y="121"/>
                  <a:pt x="74" y="121"/>
                  <a:pt x="74" y="121"/>
                </a:cubicBezTo>
                <a:cubicBezTo>
                  <a:pt x="64" y="119"/>
                  <a:pt x="64" y="119"/>
                  <a:pt x="64" y="119"/>
                </a:cubicBezTo>
                <a:cubicBezTo>
                  <a:pt x="66" y="85"/>
                  <a:pt x="66" y="85"/>
                  <a:pt x="66" y="85"/>
                </a:cubicBezTo>
                <a:cubicBezTo>
                  <a:pt x="103" y="85"/>
                  <a:pt x="103" y="85"/>
                  <a:pt x="103" y="85"/>
                </a:cubicBezTo>
                <a:cubicBezTo>
                  <a:pt x="101" y="88"/>
                  <a:pt x="101" y="88"/>
                  <a:pt x="101" y="88"/>
                </a:cubicBezTo>
                <a:close/>
                <a:moveTo>
                  <a:pt x="113" y="92"/>
                </a:moveTo>
                <a:cubicBezTo>
                  <a:pt x="113" y="91"/>
                  <a:pt x="112" y="91"/>
                  <a:pt x="112" y="91"/>
                </a:cubicBezTo>
                <a:cubicBezTo>
                  <a:pt x="112" y="91"/>
                  <a:pt x="112" y="91"/>
                  <a:pt x="112" y="92"/>
                </a:cubicBezTo>
                <a:cubicBezTo>
                  <a:pt x="112" y="92"/>
                  <a:pt x="112" y="94"/>
                  <a:pt x="112" y="95"/>
                </a:cubicBezTo>
                <a:cubicBezTo>
                  <a:pt x="112" y="96"/>
                  <a:pt x="112" y="97"/>
                  <a:pt x="112" y="98"/>
                </a:cubicBezTo>
                <a:cubicBezTo>
                  <a:pt x="112" y="98"/>
                  <a:pt x="112" y="98"/>
                  <a:pt x="112" y="98"/>
                </a:cubicBezTo>
                <a:cubicBezTo>
                  <a:pt x="112" y="98"/>
                  <a:pt x="113" y="98"/>
                  <a:pt x="113" y="98"/>
                </a:cubicBezTo>
                <a:cubicBezTo>
                  <a:pt x="113" y="97"/>
                  <a:pt x="113" y="96"/>
                  <a:pt x="113" y="95"/>
                </a:cubicBezTo>
                <a:cubicBezTo>
                  <a:pt x="113" y="94"/>
                  <a:pt x="113" y="92"/>
                  <a:pt x="113" y="92"/>
                </a:cubicBezTo>
                <a:close/>
                <a:moveTo>
                  <a:pt x="108" y="32"/>
                </a:moveTo>
                <a:cubicBezTo>
                  <a:pt x="108" y="32"/>
                  <a:pt x="108" y="32"/>
                  <a:pt x="108" y="32"/>
                </a:cubicBezTo>
                <a:cubicBezTo>
                  <a:pt x="108" y="32"/>
                  <a:pt x="108" y="32"/>
                  <a:pt x="108" y="32"/>
                </a:cubicBezTo>
                <a:cubicBezTo>
                  <a:pt x="108" y="33"/>
                  <a:pt x="107" y="33"/>
                  <a:pt x="107" y="33"/>
                </a:cubicBezTo>
                <a:cubicBezTo>
                  <a:pt x="107" y="34"/>
                  <a:pt x="106" y="36"/>
                  <a:pt x="106" y="37"/>
                </a:cubicBezTo>
                <a:cubicBezTo>
                  <a:pt x="106" y="39"/>
                  <a:pt x="107" y="41"/>
                  <a:pt x="107" y="42"/>
                </a:cubicBezTo>
                <a:cubicBezTo>
                  <a:pt x="108" y="42"/>
                  <a:pt x="108" y="43"/>
                  <a:pt x="108" y="43"/>
                </a:cubicBezTo>
                <a:cubicBezTo>
                  <a:pt x="108" y="43"/>
                  <a:pt x="108" y="42"/>
                  <a:pt x="109" y="42"/>
                </a:cubicBezTo>
                <a:cubicBezTo>
                  <a:pt x="109" y="41"/>
                  <a:pt x="110" y="39"/>
                  <a:pt x="110" y="37"/>
                </a:cubicBezTo>
                <a:cubicBezTo>
                  <a:pt x="110" y="36"/>
                  <a:pt x="109" y="34"/>
                  <a:pt x="109" y="33"/>
                </a:cubicBezTo>
                <a:cubicBezTo>
                  <a:pt x="108" y="33"/>
                  <a:pt x="108" y="32"/>
                  <a:pt x="108" y="32"/>
                </a:cubicBezTo>
                <a:cubicBezTo>
                  <a:pt x="108" y="32"/>
                  <a:pt x="108" y="32"/>
                  <a:pt x="108"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1" name="Freeform 120"/>
          <p:cNvSpPr>
            <a:spLocks noEditPoints="1"/>
          </p:cNvSpPr>
          <p:nvPr userDrawn="1"/>
        </p:nvSpPr>
        <p:spPr bwMode="auto">
          <a:xfrm>
            <a:off x="3390900" y="3049588"/>
            <a:ext cx="587375" cy="382588"/>
          </a:xfrm>
          <a:custGeom>
            <a:avLst/>
            <a:gdLst>
              <a:gd name="T0" fmla="*/ 137 w 152"/>
              <a:gd name="T1" fmla="*/ 26 h 99"/>
              <a:gd name="T2" fmla="*/ 137 w 152"/>
              <a:gd name="T3" fmla="*/ 26 h 99"/>
              <a:gd name="T4" fmla="*/ 121 w 152"/>
              <a:gd name="T5" fmla="*/ 0 h 99"/>
              <a:gd name="T6" fmla="*/ 31 w 152"/>
              <a:gd name="T7" fmla="*/ 0 h 99"/>
              <a:gd name="T8" fmla="*/ 14 w 152"/>
              <a:gd name="T9" fmla="*/ 26 h 99"/>
              <a:gd name="T10" fmla="*/ 14 w 152"/>
              <a:gd name="T11" fmla="*/ 26 h 99"/>
              <a:gd name="T12" fmla="*/ 0 w 152"/>
              <a:gd name="T13" fmla="*/ 26 h 99"/>
              <a:gd name="T14" fmla="*/ 2 w 152"/>
              <a:gd name="T15" fmla="*/ 47 h 99"/>
              <a:gd name="T16" fmla="*/ 6 w 152"/>
              <a:gd name="T17" fmla="*/ 47 h 99"/>
              <a:gd name="T18" fmla="*/ 6 w 152"/>
              <a:gd name="T19" fmla="*/ 85 h 99"/>
              <a:gd name="T20" fmla="*/ 6 w 152"/>
              <a:gd name="T21" fmla="*/ 88 h 99"/>
              <a:gd name="T22" fmla="*/ 6 w 152"/>
              <a:gd name="T23" fmla="*/ 99 h 99"/>
              <a:gd name="T24" fmla="*/ 30 w 152"/>
              <a:gd name="T25" fmla="*/ 99 h 99"/>
              <a:gd name="T26" fmla="*/ 30 w 152"/>
              <a:gd name="T27" fmla="*/ 88 h 99"/>
              <a:gd name="T28" fmla="*/ 122 w 152"/>
              <a:gd name="T29" fmla="*/ 88 h 99"/>
              <a:gd name="T30" fmla="*/ 122 w 152"/>
              <a:gd name="T31" fmla="*/ 99 h 99"/>
              <a:gd name="T32" fmla="*/ 146 w 152"/>
              <a:gd name="T33" fmla="*/ 99 h 99"/>
              <a:gd name="T34" fmla="*/ 146 w 152"/>
              <a:gd name="T35" fmla="*/ 88 h 99"/>
              <a:gd name="T36" fmla="*/ 146 w 152"/>
              <a:gd name="T37" fmla="*/ 85 h 99"/>
              <a:gd name="T38" fmla="*/ 146 w 152"/>
              <a:gd name="T39" fmla="*/ 47 h 99"/>
              <a:gd name="T40" fmla="*/ 150 w 152"/>
              <a:gd name="T41" fmla="*/ 47 h 99"/>
              <a:gd name="T42" fmla="*/ 152 w 152"/>
              <a:gd name="T43" fmla="*/ 26 h 99"/>
              <a:gd name="T44" fmla="*/ 137 w 152"/>
              <a:gd name="T45" fmla="*/ 26 h 99"/>
              <a:gd name="T46" fmla="*/ 36 w 152"/>
              <a:gd name="T47" fmla="*/ 10 h 99"/>
              <a:gd name="T48" fmla="*/ 116 w 152"/>
              <a:gd name="T49" fmla="*/ 10 h 99"/>
              <a:gd name="T50" fmla="*/ 131 w 152"/>
              <a:gd name="T51" fmla="*/ 33 h 99"/>
              <a:gd name="T52" fmla="*/ 21 w 152"/>
              <a:gd name="T53" fmla="*/ 33 h 99"/>
              <a:gd name="T54" fmla="*/ 36 w 152"/>
              <a:gd name="T55" fmla="*/ 10 h 99"/>
              <a:gd name="T56" fmla="*/ 28 w 152"/>
              <a:gd name="T57" fmla="*/ 67 h 99"/>
              <a:gd name="T58" fmla="*/ 21 w 152"/>
              <a:gd name="T59" fmla="*/ 60 h 99"/>
              <a:gd name="T60" fmla="*/ 28 w 152"/>
              <a:gd name="T61" fmla="*/ 53 h 99"/>
              <a:gd name="T62" fmla="*/ 35 w 152"/>
              <a:gd name="T63" fmla="*/ 60 h 99"/>
              <a:gd name="T64" fmla="*/ 28 w 152"/>
              <a:gd name="T65" fmla="*/ 67 h 99"/>
              <a:gd name="T66" fmla="*/ 40 w 152"/>
              <a:gd name="T67" fmla="*/ 74 h 99"/>
              <a:gd name="T68" fmla="*/ 35 w 152"/>
              <a:gd name="T69" fmla="*/ 69 h 99"/>
              <a:gd name="T70" fmla="*/ 40 w 152"/>
              <a:gd name="T71" fmla="*/ 65 h 99"/>
              <a:gd name="T72" fmla="*/ 45 w 152"/>
              <a:gd name="T73" fmla="*/ 69 h 99"/>
              <a:gd name="T74" fmla="*/ 40 w 152"/>
              <a:gd name="T75" fmla="*/ 74 h 99"/>
              <a:gd name="T76" fmla="*/ 98 w 152"/>
              <a:gd name="T77" fmla="*/ 73 h 99"/>
              <a:gd name="T78" fmla="*/ 54 w 152"/>
              <a:gd name="T79" fmla="*/ 73 h 99"/>
              <a:gd name="T80" fmla="*/ 54 w 152"/>
              <a:gd name="T81" fmla="*/ 66 h 99"/>
              <a:gd name="T82" fmla="*/ 98 w 152"/>
              <a:gd name="T83" fmla="*/ 66 h 99"/>
              <a:gd name="T84" fmla="*/ 98 w 152"/>
              <a:gd name="T85" fmla="*/ 73 h 99"/>
              <a:gd name="T86" fmla="*/ 98 w 152"/>
              <a:gd name="T87" fmla="*/ 64 h 99"/>
              <a:gd name="T88" fmla="*/ 54 w 152"/>
              <a:gd name="T89" fmla="*/ 64 h 99"/>
              <a:gd name="T90" fmla="*/ 54 w 152"/>
              <a:gd name="T91" fmla="*/ 56 h 99"/>
              <a:gd name="T92" fmla="*/ 98 w 152"/>
              <a:gd name="T93" fmla="*/ 56 h 99"/>
              <a:gd name="T94" fmla="*/ 98 w 152"/>
              <a:gd name="T95" fmla="*/ 64 h 99"/>
              <a:gd name="T96" fmla="*/ 112 w 152"/>
              <a:gd name="T97" fmla="*/ 74 h 99"/>
              <a:gd name="T98" fmla="*/ 107 w 152"/>
              <a:gd name="T99" fmla="*/ 69 h 99"/>
              <a:gd name="T100" fmla="*/ 112 w 152"/>
              <a:gd name="T101" fmla="*/ 65 h 99"/>
              <a:gd name="T102" fmla="*/ 117 w 152"/>
              <a:gd name="T103" fmla="*/ 69 h 99"/>
              <a:gd name="T104" fmla="*/ 112 w 152"/>
              <a:gd name="T105" fmla="*/ 74 h 99"/>
              <a:gd name="T106" fmla="*/ 124 w 152"/>
              <a:gd name="T107" fmla="*/ 67 h 99"/>
              <a:gd name="T108" fmla="*/ 117 w 152"/>
              <a:gd name="T109" fmla="*/ 60 h 99"/>
              <a:gd name="T110" fmla="*/ 124 w 152"/>
              <a:gd name="T111" fmla="*/ 53 h 99"/>
              <a:gd name="T112" fmla="*/ 131 w 152"/>
              <a:gd name="T113" fmla="*/ 60 h 99"/>
              <a:gd name="T114" fmla="*/ 124 w 152"/>
              <a:gd name="T115" fmla="*/ 67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2" h="99">
                <a:moveTo>
                  <a:pt x="137" y="26"/>
                </a:moveTo>
                <a:cubicBezTo>
                  <a:pt x="137" y="26"/>
                  <a:pt x="137" y="26"/>
                  <a:pt x="137" y="26"/>
                </a:cubicBezTo>
                <a:cubicBezTo>
                  <a:pt x="121" y="0"/>
                  <a:pt x="121" y="0"/>
                  <a:pt x="121" y="0"/>
                </a:cubicBezTo>
                <a:cubicBezTo>
                  <a:pt x="31" y="0"/>
                  <a:pt x="31" y="0"/>
                  <a:pt x="31" y="0"/>
                </a:cubicBezTo>
                <a:cubicBezTo>
                  <a:pt x="14" y="26"/>
                  <a:pt x="14" y="26"/>
                  <a:pt x="14" y="26"/>
                </a:cubicBezTo>
                <a:cubicBezTo>
                  <a:pt x="14" y="26"/>
                  <a:pt x="14" y="26"/>
                  <a:pt x="14" y="26"/>
                </a:cubicBezTo>
                <a:cubicBezTo>
                  <a:pt x="0" y="26"/>
                  <a:pt x="0" y="26"/>
                  <a:pt x="0" y="26"/>
                </a:cubicBezTo>
                <a:cubicBezTo>
                  <a:pt x="2" y="47"/>
                  <a:pt x="2" y="47"/>
                  <a:pt x="2" y="47"/>
                </a:cubicBezTo>
                <a:cubicBezTo>
                  <a:pt x="6" y="47"/>
                  <a:pt x="6" y="47"/>
                  <a:pt x="6" y="47"/>
                </a:cubicBezTo>
                <a:cubicBezTo>
                  <a:pt x="6" y="85"/>
                  <a:pt x="6" y="85"/>
                  <a:pt x="6" y="85"/>
                </a:cubicBezTo>
                <a:cubicBezTo>
                  <a:pt x="6" y="88"/>
                  <a:pt x="6" y="88"/>
                  <a:pt x="6" y="88"/>
                </a:cubicBezTo>
                <a:cubicBezTo>
                  <a:pt x="6" y="99"/>
                  <a:pt x="6" y="99"/>
                  <a:pt x="6" y="99"/>
                </a:cubicBezTo>
                <a:cubicBezTo>
                  <a:pt x="30" y="99"/>
                  <a:pt x="30" y="99"/>
                  <a:pt x="30" y="99"/>
                </a:cubicBezTo>
                <a:cubicBezTo>
                  <a:pt x="30" y="88"/>
                  <a:pt x="30" y="88"/>
                  <a:pt x="30" y="88"/>
                </a:cubicBezTo>
                <a:cubicBezTo>
                  <a:pt x="122" y="88"/>
                  <a:pt x="122" y="88"/>
                  <a:pt x="122" y="88"/>
                </a:cubicBezTo>
                <a:cubicBezTo>
                  <a:pt x="122" y="99"/>
                  <a:pt x="122" y="99"/>
                  <a:pt x="122" y="99"/>
                </a:cubicBezTo>
                <a:cubicBezTo>
                  <a:pt x="146" y="99"/>
                  <a:pt x="146" y="99"/>
                  <a:pt x="146" y="99"/>
                </a:cubicBezTo>
                <a:cubicBezTo>
                  <a:pt x="146" y="88"/>
                  <a:pt x="146" y="88"/>
                  <a:pt x="146" y="88"/>
                </a:cubicBezTo>
                <a:cubicBezTo>
                  <a:pt x="146" y="85"/>
                  <a:pt x="146" y="85"/>
                  <a:pt x="146" y="85"/>
                </a:cubicBezTo>
                <a:cubicBezTo>
                  <a:pt x="146" y="47"/>
                  <a:pt x="146" y="47"/>
                  <a:pt x="146" y="47"/>
                </a:cubicBezTo>
                <a:cubicBezTo>
                  <a:pt x="150" y="47"/>
                  <a:pt x="150" y="47"/>
                  <a:pt x="150" y="47"/>
                </a:cubicBezTo>
                <a:cubicBezTo>
                  <a:pt x="152" y="26"/>
                  <a:pt x="152" y="26"/>
                  <a:pt x="152" y="26"/>
                </a:cubicBezTo>
                <a:lnTo>
                  <a:pt x="137" y="26"/>
                </a:lnTo>
                <a:close/>
                <a:moveTo>
                  <a:pt x="36" y="10"/>
                </a:moveTo>
                <a:cubicBezTo>
                  <a:pt x="116" y="10"/>
                  <a:pt x="116" y="10"/>
                  <a:pt x="116" y="10"/>
                </a:cubicBezTo>
                <a:cubicBezTo>
                  <a:pt x="131" y="33"/>
                  <a:pt x="131" y="33"/>
                  <a:pt x="131" y="33"/>
                </a:cubicBezTo>
                <a:cubicBezTo>
                  <a:pt x="21" y="33"/>
                  <a:pt x="21" y="33"/>
                  <a:pt x="21" y="33"/>
                </a:cubicBezTo>
                <a:lnTo>
                  <a:pt x="36" y="10"/>
                </a:lnTo>
                <a:close/>
                <a:moveTo>
                  <a:pt x="28" y="67"/>
                </a:moveTo>
                <a:cubicBezTo>
                  <a:pt x="24" y="67"/>
                  <a:pt x="21" y="64"/>
                  <a:pt x="21" y="60"/>
                </a:cubicBezTo>
                <a:cubicBezTo>
                  <a:pt x="21" y="56"/>
                  <a:pt x="24" y="53"/>
                  <a:pt x="28" y="53"/>
                </a:cubicBezTo>
                <a:cubicBezTo>
                  <a:pt x="32" y="53"/>
                  <a:pt x="35" y="56"/>
                  <a:pt x="35" y="60"/>
                </a:cubicBezTo>
                <a:cubicBezTo>
                  <a:pt x="35" y="64"/>
                  <a:pt x="32" y="67"/>
                  <a:pt x="28" y="67"/>
                </a:cubicBezTo>
                <a:close/>
                <a:moveTo>
                  <a:pt x="40" y="74"/>
                </a:moveTo>
                <a:cubicBezTo>
                  <a:pt x="37" y="74"/>
                  <a:pt x="35" y="72"/>
                  <a:pt x="35" y="69"/>
                </a:cubicBezTo>
                <a:cubicBezTo>
                  <a:pt x="35" y="67"/>
                  <a:pt x="37" y="65"/>
                  <a:pt x="40" y="65"/>
                </a:cubicBezTo>
                <a:cubicBezTo>
                  <a:pt x="42" y="65"/>
                  <a:pt x="45" y="67"/>
                  <a:pt x="45" y="69"/>
                </a:cubicBezTo>
                <a:cubicBezTo>
                  <a:pt x="45" y="72"/>
                  <a:pt x="42" y="74"/>
                  <a:pt x="40" y="74"/>
                </a:cubicBezTo>
                <a:close/>
                <a:moveTo>
                  <a:pt x="98" y="73"/>
                </a:moveTo>
                <a:cubicBezTo>
                  <a:pt x="54" y="73"/>
                  <a:pt x="54" y="73"/>
                  <a:pt x="54" y="73"/>
                </a:cubicBezTo>
                <a:cubicBezTo>
                  <a:pt x="54" y="66"/>
                  <a:pt x="54" y="66"/>
                  <a:pt x="54" y="66"/>
                </a:cubicBezTo>
                <a:cubicBezTo>
                  <a:pt x="98" y="66"/>
                  <a:pt x="98" y="66"/>
                  <a:pt x="98" y="66"/>
                </a:cubicBezTo>
                <a:lnTo>
                  <a:pt x="98" y="73"/>
                </a:lnTo>
                <a:close/>
                <a:moveTo>
                  <a:pt x="98" y="64"/>
                </a:moveTo>
                <a:cubicBezTo>
                  <a:pt x="54" y="64"/>
                  <a:pt x="54" y="64"/>
                  <a:pt x="54" y="64"/>
                </a:cubicBezTo>
                <a:cubicBezTo>
                  <a:pt x="54" y="56"/>
                  <a:pt x="54" y="56"/>
                  <a:pt x="54" y="56"/>
                </a:cubicBezTo>
                <a:cubicBezTo>
                  <a:pt x="98" y="56"/>
                  <a:pt x="98" y="56"/>
                  <a:pt x="98" y="56"/>
                </a:cubicBezTo>
                <a:lnTo>
                  <a:pt x="98" y="64"/>
                </a:lnTo>
                <a:close/>
                <a:moveTo>
                  <a:pt x="112" y="74"/>
                </a:moveTo>
                <a:cubicBezTo>
                  <a:pt x="109" y="74"/>
                  <a:pt x="107" y="72"/>
                  <a:pt x="107" y="69"/>
                </a:cubicBezTo>
                <a:cubicBezTo>
                  <a:pt x="107" y="67"/>
                  <a:pt x="109" y="65"/>
                  <a:pt x="112" y="65"/>
                </a:cubicBezTo>
                <a:cubicBezTo>
                  <a:pt x="115" y="65"/>
                  <a:pt x="117" y="67"/>
                  <a:pt x="117" y="69"/>
                </a:cubicBezTo>
                <a:cubicBezTo>
                  <a:pt x="117" y="72"/>
                  <a:pt x="115" y="74"/>
                  <a:pt x="112" y="74"/>
                </a:cubicBezTo>
                <a:close/>
                <a:moveTo>
                  <a:pt x="124" y="67"/>
                </a:moveTo>
                <a:cubicBezTo>
                  <a:pt x="120" y="67"/>
                  <a:pt x="117" y="64"/>
                  <a:pt x="117" y="60"/>
                </a:cubicBezTo>
                <a:cubicBezTo>
                  <a:pt x="117" y="56"/>
                  <a:pt x="120" y="53"/>
                  <a:pt x="124" y="53"/>
                </a:cubicBezTo>
                <a:cubicBezTo>
                  <a:pt x="128" y="53"/>
                  <a:pt x="131" y="56"/>
                  <a:pt x="131" y="60"/>
                </a:cubicBezTo>
                <a:cubicBezTo>
                  <a:pt x="131" y="64"/>
                  <a:pt x="128" y="67"/>
                  <a:pt x="124" y="6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2" name="Freeform 121"/>
          <p:cNvSpPr>
            <a:spLocks noEditPoints="1"/>
          </p:cNvSpPr>
          <p:nvPr userDrawn="1"/>
        </p:nvSpPr>
        <p:spPr bwMode="auto">
          <a:xfrm>
            <a:off x="5318125" y="3405188"/>
            <a:ext cx="374650" cy="377825"/>
          </a:xfrm>
          <a:custGeom>
            <a:avLst/>
            <a:gdLst>
              <a:gd name="T0" fmla="*/ 0 w 97"/>
              <a:gd name="T1" fmla="*/ 49 h 98"/>
              <a:gd name="T2" fmla="*/ 48 w 97"/>
              <a:gd name="T3" fmla="*/ 98 h 98"/>
              <a:gd name="T4" fmla="*/ 97 w 97"/>
              <a:gd name="T5" fmla="*/ 49 h 98"/>
              <a:gd name="T6" fmla="*/ 48 w 97"/>
              <a:gd name="T7" fmla="*/ 0 h 98"/>
              <a:gd name="T8" fmla="*/ 0 w 97"/>
              <a:gd name="T9" fmla="*/ 49 h 98"/>
              <a:gd name="T10" fmla="*/ 10 w 97"/>
              <a:gd name="T11" fmla="*/ 49 h 98"/>
              <a:gd name="T12" fmla="*/ 11 w 97"/>
              <a:gd name="T13" fmla="*/ 40 h 98"/>
              <a:gd name="T14" fmla="*/ 20 w 97"/>
              <a:gd name="T15" fmla="*/ 49 h 98"/>
              <a:gd name="T16" fmla="*/ 18 w 97"/>
              <a:gd name="T17" fmla="*/ 61 h 98"/>
              <a:gd name="T18" fmla="*/ 26 w 97"/>
              <a:gd name="T19" fmla="*/ 70 h 98"/>
              <a:gd name="T20" fmla="*/ 26 w 97"/>
              <a:gd name="T21" fmla="*/ 81 h 98"/>
              <a:gd name="T22" fmla="*/ 10 w 97"/>
              <a:gd name="T23" fmla="*/ 49 h 98"/>
              <a:gd name="T24" fmla="*/ 40 w 97"/>
              <a:gd name="T25" fmla="*/ 12 h 98"/>
              <a:gd name="T26" fmla="*/ 48 w 97"/>
              <a:gd name="T27" fmla="*/ 11 h 98"/>
              <a:gd name="T28" fmla="*/ 58 w 97"/>
              <a:gd name="T29" fmla="*/ 12 h 98"/>
              <a:gd name="T30" fmla="*/ 57 w 97"/>
              <a:gd name="T31" fmla="*/ 15 h 98"/>
              <a:gd name="T32" fmla="*/ 59 w 97"/>
              <a:gd name="T33" fmla="*/ 17 h 98"/>
              <a:gd name="T34" fmla="*/ 65 w 97"/>
              <a:gd name="T35" fmla="*/ 17 h 98"/>
              <a:gd name="T36" fmla="*/ 66 w 97"/>
              <a:gd name="T37" fmla="*/ 15 h 98"/>
              <a:gd name="T38" fmla="*/ 70 w 97"/>
              <a:gd name="T39" fmla="*/ 17 h 98"/>
              <a:gd name="T40" fmla="*/ 67 w 97"/>
              <a:gd name="T41" fmla="*/ 19 h 98"/>
              <a:gd name="T42" fmla="*/ 63 w 97"/>
              <a:gd name="T43" fmla="*/ 23 h 98"/>
              <a:gd name="T44" fmla="*/ 67 w 97"/>
              <a:gd name="T45" fmla="*/ 25 h 98"/>
              <a:gd name="T46" fmla="*/ 67 w 97"/>
              <a:gd name="T47" fmla="*/ 27 h 98"/>
              <a:gd name="T48" fmla="*/ 63 w 97"/>
              <a:gd name="T49" fmla="*/ 27 h 98"/>
              <a:gd name="T50" fmla="*/ 63 w 97"/>
              <a:gd name="T51" fmla="*/ 31 h 98"/>
              <a:gd name="T52" fmla="*/ 69 w 97"/>
              <a:gd name="T53" fmla="*/ 33 h 98"/>
              <a:gd name="T54" fmla="*/ 73 w 97"/>
              <a:gd name="T55" fmla="*/ 27 h 98"/>
              <a:gd name="T56" fmla="*/ 78 w 97"/>
              <a:gd name="T57" fmla="*/ 26 h 98"/>
              <a:gd name="T58" fmla="*/ 79 w 97"/>
              <a:gd name="T59" fmla="*/ 26 h 98"/>
              <a:gd name="T60" fmla="*/ 85 w 97"/>
              <a:gd name="T61" fmla="*/ 37 h 98"/>
              <a:gd name="T62" fmla="*/ 85 w 97"/>
              <a:gd name="T63" fmla="*/ 37 h 98"/>
              <a:gd name="T64" fmla="*/ 77 w 97"/>
              <a:gd name="T65" fmla="*/ 35 h 98"/>
              <a:gd name="T66" fmla="*/ 67 w 97"/>
              <a:gd name="T67" fmla="*/ 37 h 98"/>
              <a:gd name="T68" fmla="*/ 61 w 97"/>
              <a:gd name="T69" fmla="*/ 43 h 98"/>
              <a:gd name="T70" fmla="*/ 63 w 97"/>
              <a:gd name="T71" fmla="*/ 53 h 98"/>
              <a:gd name="T72" fmla="*/ 73 w 97"/>
              <a:gd name="T73" fmla="*/ 59 h 98"/>
              <a:gd name="T74" fmla="*/ 73 w 97"/>
              <a:gd name="T75" fmla="*/ 79 h 98"/>
              <a:gd name="T76" fmla="*/ 48 w 97"/>
              <a:gd name="T77" fmla="*/ 88 h 98"/>
              <a:gd name="T78" fmla="*/ 36 w 97"/>
              <a:gd name="T79" fmla="*/ 86 h 98"/>
              <a:gd name="T80" fmla="*/ 46 w 97"/>
              <a:gd name="T81" fmla="*/ 61 h 98"/>
              <a:gd name="T82" fmla="*/ 44 w 97"/>
              <a:gd name="T83" fmla="*/ 51 h 98"/>
              <a:gd name="T84" fmla="*/ 32 w 97"/>
              <a:gd name="T85" fmla="*/ 41 h 98"/>
              <a:gd name="T86" fmla="*/ 26 w 97"/>
              <a:gd name="T87" fmla="*/ 47 h 98"/>
              <a:gd name="T88" fmla="*/ 22 w 97"/>
              <a:gd name="T89" fmla="*/ 39 h 98"/>
              <a:gd name="T90" fmla="*/ 34 w 97"/>
              <a:gd name="T91" fmla="*/ 31 h 98"/>
              <a:gd name="T92" fmla="*/ 40 w 97"/>
              <a:gd name="T93" fmla="*/ 15 h 98"/>
              <a:gd name="T94" fmla="*/ 40 w 97"/>
              <a:gd name="T95" fmla="*/ 12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7" h="98">
                <a:moveTo>
                  <a:pt x="0" y="49"/>
                </a:moveTo>
                <a:cubicBezTo>
                  <a:pt x="0" y="76"/>
                  <a:pt x="21" y="98"/>
                  <a:pt x="48" y="98"/>
                </a:cubicBezTo>
                <a:cubicBezTo>
                  <a:pt x="75" y="98"/>
                  <a:pt x="97" y="76"/>
                  <a:pt x="97" y="49"/>
                </a:cubicBezTo>
                <a:cubicBezTo>
                  <a:pt x="97" y="22"/>
                  <a:pt x="75" y="0"/>
                  <a:pt x="48" y="0"/>
                </a:cubicBezTo>
                <a:cubicBezTo>
                  <a:pt x="21" y="0"/>
                  <a:pt x="0" y="22"/>
                  <a:pt x="0" y="49"/>
                </a:cubicBezTo>
                <a:close/>
                <a:moveTo>
                  <a:pt x="10" y="49"/>
                </a:moveTo>
                <a:cubicBezTo>
                  <a:pt x="10" y="46"/>
                  <a:pt x="10" y="43"/>
                  <a:pt x="11" y="40"/>
                </a:cubicBezTo>
                <a:cubicBezTo>
                  <a:pt x="20" y="49"/>
                  <a:pt x="20" y="49"/>
                  <a:pt x="20" y="49"/>
                </a:cubicBezTo>
                <a:cubicBezTo>
                  <a:pt x="18" y="61"/>
                  <a:pt x="18" y="61"/>
                  <a:pt x="18" y="61"/>
                </a:cubicBezTo>
                <a:cubicBezTo>
                  <a:pt x="26" y="70"/>
                  <a:pt x="26" y="70"/>
                  <a:pt x="26" y="70"/>
                </a:cubicBezTo>
                <a:cubicBezTo>
                  <a:pt x="26" y="81"/>
                  <a:pt x="26" y="81"/>
                  <a:pt x="26" y="81"/>
                </a:cubicBezTo>
                <a:cubicBezTo>
                  <a:pt x="16" y="74"/>
                  <a:pt x="10" y="62"/>
                  <a:pt x="10" y="49"/>
                </a:cubicBezTo>
                <a:close/>
                <a:moveTo>
                  <a:pt x="40" y="12"/>
                </a:moveTo>
                <a:cubicBezTo>
                  <a:pt x="42" y="11"/>
                  <a:pt x="45" y="11"/>
                  <a:pt x="48" y="11"/>
                </a:cubicBezTo>
                <a:cubicBezTo>
                  <a:pt x="52" y="11"/>
                  <a:pt x="55" y="11"/>
                  <a:pt x="58" y="12"/>
                </a:cubicBezTo>
                <a:cubicBezTo>
                  <a:pt x="57" y="15"/>
                  <a:pt x="57" y="15"/>
                  <a:pt x="57" y="15"/>
                </a:cubicBezTo>
                <a:cubicBezTo>
                  <a:pt x="59" y="17"/>
                  <a:pt x="59" y="17"/>
                  <a:pt x="59" y="17"/>
                </a:cubicBezTo>
                <a:cubicBezTo>
                  <a:pt x="65" y="17"/>
                  <a:pt x="65" y="17"/>
                  <a:pt x="65" y="17"/>
                </a:cubicBezTo>
                <a:cubicBezTo>
                  <a:pt x="66" y="15"/>
                  <a:pt x="66" y="15"/>
                  <a:pt x="66" y="15"/>
                </a:cubicBezTo>
                <a:cubicBezTo>
                  <a:pt x="68" y="16"/>
                  <a:pt x="69" y="17"/>
                  <a:pt x="70" y="17"/>
                </a:cubicBezTo>
                <a:cubicBezTo>
                  <a:pt x="67" y="19"/>
                  <a:pt x="67" y="19"/>
                  <a:pt x="67" y="19"/>
                </a:cubicBezTo>
                <a:cubicBezTo>
                  <a:pt x="63" y="23"/>
                  <a:pt x="63" y="23"/>
                  <a:pt x="63" y="23"/>
                </a:cubicBezTo>
                <a:cubicBezTo>
                  <a:pt x="67" y="25"/>
                  <a:pt x="67" y="25"/>
                  <a:pt x="67" y="25"/>
                </a:cubicBezTo>
                <a:cubicBezTo>
                  <a:pt x="67" y="27"/>
                  <a:pt x="67" y="27"/>
                  <a:pt x="67" y="27"/>
                </a:cubicBezTo>
                <a:cubicBezTo>
                  <a:pt x="63" y="27"/>
                  <a:pt x="63" y="27"/>
                  <a:pt x="63" y="27"/>
                </a:cubicBezTo>
                <a:cubicBezTo>
                  <a:pt x="63" y="31"/>
                  <a:pt x="63" y="31"/>
                  <a:pt x="63" y="31"/>
                </a:cubicBezTo>
                <a:cubicBezTo>
                  <a:pt x="63" y="31"/>
                  <a:pt x="65" y="33"/>
                  <a:pt x="69" y="33"/>
                </a:cubicBezTo>
                <a:cubicBezTo>
                  <a:pt x="72" y="33"/>
                  <a:pt x="71" y="29"/>
                  <a:pt x="73" y="27"/>
                </a:cubicBezTo>
                <a:cubicBezTo>
                  <a:pt x="75" y="25"/>
                  <a:pt x="78" y="26"/>
                  <a:pt x="78" y="26"/>
                </a:cubicBezTo>
                <a:cubicBezTo>
                  <a:pt x="79" y="26"/>
                  <a:pt x="79" y="26"/>
                  <a:pt x="79" y="26"/>
                </a:cubicBezTo>
                <a:cubicBezTo>
                  <a:pt x="82" y="29"/>
                  <a:pt x="84" y="33"/>
                  <a:pt x="85" y="37"/>
                </a:cubicBezTo>
                <a:cubicBezTo>
                  <a:pt x="85" y="37"/>
                  <a:pt x="85" y="37"/>
                  <a:pt x="85" y="37"/>
                </a:cubicBezTo>
                <a:cubicBezTo>
                  <a:pt x="85" y="37"/>
                  <a:pt x="82" y="35"/>
                  <a:pt x="77" y="35"/>
                </a:cubicBezTo>
                <a:cubicBezTo>
                  <a:pt x="72" y="35"/>
                  <a:pt x="67" y="37"/>
                  <a:pt x="67" y="37"/>
                </a:cubicBezTo>
                <a:cubicBezTo>
                  <a:pt x="67" y="37"/>
                  <a:pt x="61" y="39"/>
                  <a:pt x="61" y="43"/>
                </a:cubicBezTo>
                <a:cubicBezTo>
                  <a:pt x="60" y="51"/>
                  <a:pt x="63" y="53"/>
                  <a:pt x="63" y="53"/>
                </a:cubicBezTo>
                <a:cubicBezTo>
                  <a:pt x="73" y="59"/>
                  <a:pt x="73" y="59"/>
                  <a:pt x="73" y="59"/>
                </a:cubicBezTo>
                <a:cubicBezTo>
                  <a:pt x="73" y="79"/>
                  <a:pt x="73" y="79"/>
                  <a:pt x="73" y="79"/>
                </a:cubicBezTo>
                <a:cubicBezTo>
                  <a:pt x="66" y="85"/>
                  <a:pt x="58" y="88"/>
                  <a:pt x="48" y="88"/>
                </a:cubicBezTo>
                <a:cubicBezTo>
                  <a:pt x="44" y="88"/>
                  <a:pt x="40" y="87"/>
                  <a:pt x="36" y="86"/>
                </a:cubicBezTo>
                <a:cubicBezTo>
                  <a:pt x="46" y="61"/>
                  <a:pt x="46" y="61"/>
                  <a:pt x="46" y="61"/>
                </a:cubicBezTo>
                <a:cubicBezTo>
                  <a:pt x="44" y="51"/>
                  <a:pt x="44" y="51"/>
                  <a:pt x="44" y="51"/>
                </a:cubicBezTo>
                <a:cubicBezTo>
                  <a:pt x="44" y="51"/>
                  <a:pt x="36" y="41"/>
                  <a:pt x="32" y="41"/>
                </a:cubicBezTo>
                <a:cubicBezTo>
                  <a:pt x="28" y="41"/>
                  <a:pt x="26" y="47"/>
                  <a:pt x="26" y="47"/>
                </a:cubicBezTo>
                <a:cubicBezTo>
                  <a:pt x="22" y="39"/>
                  <a:pt x="22" y="39"/>
                  <a:pt x="22" y="39"/>
                </a:cubicBezTo>
                <a:cubicBezTo>
                  <a:pt x="34" y="31"/>
                  <a:pt x="34" y="31"/>
                  <a:pt x="34" y="31"/>
                </a:cubicBezTo>
                <a:cubicBezTo>
                  <a:pt x="40" y="15"/>
                  <a:pt x="40" y="15"/>
                  <a:pt x="40" y="15"/>
                </a:cubicBezTo>
                <a:lnTo>
                  <a:pt x="40" y="1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3" name="Freeform 122"/>
          <p:cNvSpPr>
            <a:spLocks noEditPoints="1"/>
          </p:cNvSpPr>
          <p:nvPr userDrawn="1"/>
        </p:nvSpPr>
        <p:spPr bwMode="auto">
          <a:xfrm>
            <a:off x="5854700" y="3400425"/>
            <a:ext cx="374650" cy="374650"/>
          </a:xfrm>
          <a:custGeom>
            <a:avLst/>
            <a:gdLst>
              <a:gd name="T0" fmla="*/ 0 w 97"/>
              <a:gd name="T1" fmla="*/ 82 h 97"/>
              <a:gd name="T2" fmla="*/ 14 w 97"/>
              <a:gd name="T3" fmla="*/ 96 h 97"/>
              <a:gd name="T4" fmla="*/ 24 w 97"/>
              <a:gd name="T5" fmla="*/ 92 h 97"/>
              <a:gd name="T6" fmla="*/ 50 w 97"/>
              <a:gd name="T7" fmla="*/ 67 h 97"/>
              <a:gd name="T8" fmla="*/ 57 w 97"/>
              <a:gd name="T9" fmla="*/ 73 h 97"/>
              <a:gd name="T10" fmla="*/ 59 w 97"/>
              <a:gd name="T11" fmla="*/ 83 h 97"/>
              <a:gd name="T12" fmla="*/ 69 w 97"/>
              <a:gd name="T13" fmla="*/ 93 h 97"/>
              <a:gd name="T14" fmla="*/ 84 w 97"/>
              <a:gd name="T15" fmla="*/ 93 h 97"/>
              <a:gd name="T16" fmla="*/ 84 w 97"/>
              <a:gd name="T17" fmla="*/ 79 h 97"/>
              <a:gd name="T18" fmla="*/ 74 w 97"/>
              <a:gd name="T19" fmla="*/ 69 h 97"/>
              <a:gd name="T20" fmla="*/ 64 w 97"/>
              <a:gd name="T21" fmla="*/ 66 h 97"/>
              <a:gd name="T22" fmla="*/ 57 w 97"/>
              <a:gd name="T23" fmla="*/ 60 h 97"/>
              <a:gd name="T24" fmla="*/ 61 w 97"/>
              <a:gd name="T25" fmla="*/ 55 h 97"/>
              <a:gd name="T26" fmla="*/ 88 w 97"/>
              <a:gd name="T27" fmla="*/ 48 h 97"/>
              <a:gd name="T28" fmla="*/ 97 w 97"/>
              <a:gd name="T29" fmla="*/ 30 h 97"/>
              <a:gd name="T30" fmla="*/ 97 w 97"/>
              <a:gd name="T31" fmla="*/ 30 h 97"/>
              <a:gd name="T32" fmla="*/ 93 w 97"/>
              <a:gd name="T33" fmla="*/ 26 h 97"/>
              <a:gd name="T34" fmla="*/ 90 w 97"/>
              <a:gd name="T35" fmla="*/ 27 h 97"/>
              <a:gd name="T36" fmla="*/ 89 w 97"/>
              <a:gd name="T37" fmla="*/ 28 h 97"/>
              <a:gd name="T38" fmla="*/ 85 w 97"/>
              <a:gd name="T39" fmla="*/ 32 h 97"/>
              <a:gd name="T40" fmla="*/ 74 w 97"/>
              <a:gd name="T41" fmla="*/ 36 h 97"/>
              <a:gd name="T42" fmla="*/ 64 w 97"/>
              <a:gd name="T43" fmla="*/ 32 h 97"/>
              <a:gd name="T44" fmla="*/ 60 w 97"/>
              <a:gd name="T45" fmla="*/ 22 h 97"/>
              <a:gd name="T46" fmla="*/ 64 w 97"/>
              <a:gd name="T47" fmla="*/ 12 h 97"/>
              <a:gd name="T48" fmla="*/ 68 w 97"/>
              <a:gd name="T49" fmla="*/ 8 h 97"/>
              <a:gd name="T50" fmla="*/ 69 w 97"/>
              <a:gd name="T51" fmla="*/ 7 h 97"/>
              <a:gd name="T52" fmla="*/ 71 w 97"/>
              <a:gd name="T53" fmla="*/ 4 h 97"/>
              <a:gd name="T54" fmla="*/ 67 w 97"/>
              <a:gd name="T55" fmla="*/ 0 h 97"/>
              <a:gd name="T56" fmla="*/ 66 w 97"/>
              <a:gd name="T57" fmla="*/ 0 h 97"/>
              <a:gd name="T58" fmla="*/ 48 w 97"/>
              <a:gd name="T59" fmla="*/ 8 h 97"/>
              <a:gd name="T60" fmla="*/ 41 w 97"/>
              <a:gd name="T61" fmla="*/ 35 h 97"/>
              <a:gd name="T62" fmla="*/ 37 w 97"/>
              <a:gd name="T63" fmla="*/ 39 h 97"/>
              <a:gd name="T64" fmla="*/ 18 w 97"/>
              <a:gd name="T65" fmla="*/ 21 h 97"/>
              <a:gd name="T66" fmla="*/ 18 w 97"/>
              <a:gd name="T67" fmla="*/ 16 h 97"/>
              <a:gd name="T68" fmla="*/ 6 w 97"/>
              <a:gd name="T69" fmla="*/ 10 h 97"/>
              <a:gd name="T70" fmla="*/ 0 w 97"/>
              <a:gd name="T71" fmla="*/ 16 h 97"/>
              <a:gd name="T72" fmla="*/ 6 w 97"/>
              <a:gd name="T73" fmla="*/ 28 h 97"/>
              <a:gd name="T74" fmla="*/ 11 w 97"/>
              <a:gd name="T75" fmla="*/ 28 h 97"/>
              <a:gd name="T76" fmla="*/ 30 w 97"/>
              <a:gd name="T77" fmla="*/ 46 h 97"/>
              <a:gd name="T78" fmla="*/ 4 w 97"/>
              <a:gd name="T79" fmla="*/ 72 h 97"/>
              <a:gd name="T80" fmla="*/ 0 w 97"/>
              <a:gd name="T81" fmla="*/ 82 h 97"/>
              <a:gd name="T82" fmla="*/ 10 w 97"/>
              <a:gd name="T83" fmla="*/ 81 h 97"/>
              <a:gd name="T84" fmla="*/ 15 w 97"/>
              <a:gd name="T85" fmla="*/ 76 h 97"/>
              <a:gd name="T86" fmla="*/ 20 w 97"/>
              <a:gd name="T87" fmla="*/ 81 h 97"/>
              <a:gd name="T88" fmla="*/ 15 w 97"/>
              <a:gd name="T89" fmla="*/ 86 h 97"/>
              <a:gd name="T90" fmla="*/ 10 w 97"/>
              <a:gd name="T91" fmla="*/ 8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7">
                <a:moveTo>
                  <a:pt x="0" y="82"/>
                </a:moveTo>
                <a:cubicBezTo>
                  <a:pt x="0" y="90"/>
                  <a:pt x="6" y="96"/>
                  <a:pt x="14" y="96"/>
                </a:cubicBezTo>
                <a:cubicBezTo>
                  <a:pt x="18" y="96"/>
                  <a:pt x="22" y="95"/>
                  <a:pt x="24" y="92"/>
                </a:cubicBezTo>
                <a:cubicBezTo>
                  <a:pt x="50" y="67"/>
                  <a:pt x="50" y="67"/>
                  <a:pt x="50" y="67"/>
                </a:cubicBezTo>
                <a:cubicBezTo>
                  <a:pt x="57" y="73"/>
                  <a:pt x="57" y="73"/>
                  <a:pt x="57" y="73"/>
                </a:cubicBezTo>
                <a:cubicBezTo>
                  <a:pt x="56" y="77"/>
                  <a:pt x="57" y="81"/>
                  <a:pt x="59" y="83"/>
                </a:cubicBezTo>
                <a:cubicBezTo>
                  <a:pt x="69" y="93"/>
                  <a:pt x="69" y="93"/>
                  <a:pt x="69" y="93"/>
                </a:cubicBezTo>
                <a:cubicBezTo>
                  <a:pt x="73" y="97"/>
                  <a:pt x="80" y="97"/>
                  <a:pt x="84" y="93"/>
                </a:cubicBezTo>
                <a:cubicBezTo>
                  <a:pt x="88" y="90"/>
                  <a:pt x="88" y="83"/>
                  <a:pt x="84" y="79"/>
                </a:cubicBezTo>
                <a:cubicBezTo>
                  <a:pt x="74" y="69"/>
                  <a:pt x="74" y="69"/>
                  <a:pt x="74" y="69"/>
                </a:cubicBezTo>
                <a:cubicBezTo>
                  <a:pt x="71" y="66"/>
                  <a:pt x="67" y="66"/>
                  <a:pt x="64" y="66"/>
                </a:cubicBezTo>
                <a:cubicBezTo>
                  <a:pt x="57" y="60"/>
                  <a:pt x="57" y="60"/>
                  <a:pt x="57" y="60"/>
                </a:cubicBezTo>
                <a:cubicBezTo>
                  <a:pt x="61" y="55"/>
                  <a:pt x="61" y="55"/>
                  <a:pt x="61" y="55"/>
                </a:cubicBezTo>
                <a:cubicBezTo>
                  <a:pt x="71" y="58"/>
                  <a:pt x="81" y="55"/>
                  <a:pt x="88" y="48"/>
                </a:cubicBezTo>
                <a:cubicBezTo>
                  <a:pt x="94" y="43"/>
                  <a:pt x="96" y="37"/>
                  <a:pt x="97" y="30"/>
                </a:cubicBezTo>
                <a:cubicBezTo>
                  <a:pt x="97" y="30"/>
                  <a:pt x="97" y="30"/>
                  <a:pt x="97" y="30"/>
                </a:cubicBezTo>
                <a:cubicBezTo>
                  <a:pt x="97" y="28"/>
                  <a:pt x="95" y="26"/>
                  <a:pt x="93" y="26"/>
                </a:cubicBezTo>
                <a:cubicBezTo>
                  <a:pt x="92" y="26"/>
                  <a:pt x="91" y="26"/>
                  <a:pt x="90" y="27"/>
                </a:cubicBezTo>
                <a:cubicBezTo>
                  <a:pt x="89" y="28"/>
                  <a:pt x="89" y="28"/>
                  <a:pt x="89" y="28"/>
                </a:cubicBezTo>
                <a:cubicBezTo>
                  <a:pt x="85" y="32"/>
                  <a:pt x="85" y="32"/>
                  <a:pt x="85" y="32"/>
                </a:cubicBezTo>
                <a:cubicBezTo>
                  <a:pt x="82" y="35"/>
                  <a:pt x="78" y="36"/>
                  <a:pt x="74" y="36"/>
                </a:cubicBezTo>
                <a:cubicBezTo>
                  <a:pt x="70" y="36"/>
                  <a:pt x="67" y="34"/>
                  <a:pt x="64" y="32"/>
                </a:cubicBezTo>
                <a:cubicBezTo>
                  <a:pt x="62" y="29"/>
                  <a:pt x="60" y="26"/>
                  <a:pt x="60" y="22"/>
                </a:cubicBezTo>
                <a:cubicBezTo>
                  <a:pt x="60" y="18"/>
                  <a:pt x="62" y="14"/>
                  <a:pt x="64" y="12"/>
                </a:cubicBezTo>
                <a:cubicBezTo>
                  <a:pt x="68" y="8"/>
                  <a:pt x="68" y="8"/>
                  <a:pt x="68" y="8"/>
                </a:cubicBezTo>
                <a:cubicBezTo>
                  <a:pt x="69" y="7"/>
                  <a:pt x="69" y="7"/>
                  <a:pt x="69" y="7"/>
                </a:cubicBezTo>
                <a:cubicBezTo>
                  <a:pt x="70" y="6"/>
                  <a:pt x="71" y="5"/>
                  <a:pt x="71" y="4"/>
                </a:cubicBezTo>
                <a:cubicBezTo>
                  <a:pt x="71" y="1"/>
                  <a:pt x="69" y="0"/>
                  <a:pt x="67" y="0"/>
                </a:cubicBezTo>
                <a:cubicBezTo>
                  <a:pt x="66" y="0"/>
                  <a:pt x="66" y="0"/>
                  <a:pt x="66" y="0"/>
                </a:cubicBezTo>
                <a:cubicBezTo>
                  <a:pt x="60" y="0"/>
                  <a:pt x="53" y="3"/>
                  <a:pt x="48" y="8"/>
                </a:cubicBezTo>
                <a:cubicBezTo>
                  <a:pt x="41" y="15"/>
                  <a:pt x="39" y="26"/>
                  <a:pt x="41" y="35"/>
                </a:cubicBezTo>
                <a:cubicBezTo>
                  <a:pt x="37" y="39"/>
                  <a:pt x="37" y="39"/>
                  <a:pt x="37" y="39"/>
                </a:cubicBezTo>
                <a:cubicBezTo>
                  <a:pt x="18" y="21"/>
                  <a:pt x="18" y="21"/>
                  <a:pt x="18" y="21"/>
                </a:cubicBezTo>
                <a:cubicBezTo>
                  <a:pt x="18" y="16"/>
                  <a:pt x="18" y="16"/>
                  <a:pt x="18" y="16"/>
                </a:cubicBezTo>
                <a:cubicBezTo>
                  <a:pt x="6" y="10"/>
                  <a:pt x="6" y="10"/>
                  <a:pt x="6" y="10"/>
                </a:cubicBezTo>
                <a:cubicBezTo>
                  <a:pt x="0" y="16"/>
                  <a:pt x="0" y="16"/>
                  <a:pt x="0" y="16"/>
                </a:cubicBezTo>
                <a:cubicBezTo>
                  <a:pt x="6" y="28"/>
                  <a:pt x="6" y="28"/>
                  <a:pt x="6" y="28"/>
                </a:cubicBezTo>
                <a:cubicBezTo>
                  <a:pt x="11" y="28"/>
                  <a:pt x="11" y="28"/>
                  <a:pt x="11" y="28"/>
                </a:cubicBezTo>
                <a:cubicBezTo>
                  <a:pt x="30" y="46"/>
                  <a:pt x="30" y="46"/>
                  <a:pt x="30" y="46"/>
                </a:cubicBezTo>
                <a:cubicBezTo>
                  <a:pt x="4" y="72"/>
                  <a:pt x="4" y="72"/>
                  <a:pt x="4" y="72"/>
                </a:cubicBezTo>
                <a:cubicBezTo>
                  <a:pt x="1" y="75"/>
                  <a:pt x="0" y="78"/>
                  <a:pt x="0" y="82"/>
                </a:cubicBezTo>
                <a:close/>
                <a:moveTo>
                  <a:pt x="10" y="81"/>
                </a:moveTo>
                <a:cubicBezTo>
                  <a:pt x="10" y="78"/>
                  <a:pt x="12" y="76"/>
                  <a:pt x="15" y="76"/>
                </a:cubicBezTo>
                <a:cubicBezTo>
                  <a:pt x="18" y="76"/>
                  <a:pt x="20" y="78"/>
                  <a:pt x="20" y="81"/>
                </a:cubicBezTo>
                <a:cubicBezTo>
                  <a:pt x="20" y="84"/>
                  <a:pt x="18" y="86"/>
                  <a:pt x="15" y="86"/>
                </a:cubicBezTo>
                <a:cubicBezTo>
                  <a:pt x="12" y="86"/>
                  <a:pt x="10" y="84"/>
                  <a:pt x="10"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44" name="Group 143"/>
          <p:cNvGrpSpPr/>
          <p:nvPr userDrawn="1"/>
        </p:nvGrpSpPr>
        <p:grpSpPr>
          <a:xfrm>
            <a:off x="7372350" y="2392363"/>
            <a:ext cx="155575" cy="355600"/>
            <a:chOff x="7372350" y="2392363"/>
            <a:chExt cx="155575" cy="355600"/>
          </a:xfrm>
        </p:grpSpPr>
        <p:sp>
          <p:nvSpPr>
            <p:cNvPr id="145" name="Freeform 123"/>
            <p:cNvSpPr>
              <a:spLocks/>
            </p:cNvSpPr>
            <p:nvPr userDrawn="1"/>
          </p:nvSpPr>
          <p:spPr bwMode="auto">
            <a:xfrm>
              <a:off x="7372350" y="2505075"/>
              <a:ext cx="155575" cy="242888"/>
            </a:xfrm>
            <a:custGeom>
              <a:avLst/>
              <a:gdLst>
                <a:gd name="T0" fmla="*/ 76 w 98"/>
                <a:gd name="T1" fmla="*/ 134 h 153"/>
                <a:gd name="T2" fmla="*/ 76 w 98"/>
                <a:gd name="T3" fmla="*/ 0 h 153"/>
                <a:gd name="T4" fmla="*/ 0 w 98"/>
                <a:gd name="T5" fmla="*/ 0 h 153"/>
                <a:gd name="T6" fmla="*/ 0 w 98"/>
                <a:gd name="T7" fmla="*/ 19 h 153"/>
                <a:gd name="T8" fmla="*/ 22 w 98"/>
                <a:gd name="T9" fmla="*/ 19 h 153"/>
                <a:gd name="T10" fmla="*/ 22 w 98"/>
                <a:gd name="T11" fmla="*/ 134 h 153"/>
                <a:gd name="T12" fmla="*/ 0 w 98"/>
                <a:gd name="T13" fmla="*/ 134 h 153"/>
                <a:gd name="T14" fmla="*/ 0 w 98"/>
                <a:gd name="T15" fmla="*/ 153 h 153"/>
                <a:gd name="T16" fmla="*/ 98 w 98"/>
                <a:gd name="T17" fmla="*/ 153 h 153"/>
                <a:gd name="T18" fmla="*/ 98 w 98"/>
                <a:gd name="T19" fmla="*/ 134 h 153"/>
                <a:gd name="T20" fmla="*/ 76 w 98"/>
                <a:gd name="T21" fmla="*/ 134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8" h="153">
                  <a:moveTo>
                    <a:pt x="76" y="134"/>
                  </a:moveTo>
                  <a:lnTo>
                    <a:pt x="76" y="0"/>
                  </a:lnTo>
                  <a:lnTo>
                    <a:pt x="0" y="0"/>
                  </a:lnTo>
                  <a:lnTo>
                    <a:pt x="0" y="19"/>
                  </a:lnTo>
                  <a:lnTo>
                    <a:pt x="22" y="19"/>
                  </a:lnTo>
                  <a:lnTo>
                    <a:pt x="22" y="134"/>
                  </a:lnTo>
                  <a:lnTo>
                    <a:pt x="0" y="134"/>
                  </a:lnTo>
                  <a:lnTo>
                    <a:pt x="0" y="153"/>
                  </a:lnTo>
                  <a:lnTo>
                    <a:pt x="98" y="153"/>
                  </a:lnTo>
                  <a:lnTo>
                    <a:pt x="98" y="134"/>
                  </a:lnTo>
                  <a:lnTo>
                    <a:pt x="76" y="1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6" name="Freeform 124"/>
            <p:cNvSpPr>
              <a:spLocks/>
            </p:cNvSpPr>
            <p:nvPr userDrawn="1"/>
          </p:nvSpPr>
          <p:spPr bwMode="auto">
            <a:xfrm>
              <a:off x="7399338" y="2392363"/>
              <a:ext cx="101600" cy="85725"/>
            </a:xfrm>
            <a:custGeom>
              <a:avLst/>
              <a:gdLst>
                <a:gd name="T0" fmla="*/ 4 w 26"/>
                <a:gd name="T1" fmla="*/ 19 h 22"/>
                <a:gd name="T2" fmla="*/ 13 w 26"/>
                <a:gd name="T3" fmla="*/ 22 h 22"/>
                <a:gd name="T4" fmla="*/ 23 w 26"/>
                <a:gd name="T5" fmla="*/ 19 h 22"/>
                <a:gd name="T6" fmla="*/ 26 w 26"/>
                <a:gd name="T7" fmla="*/ 11 h 22"/>
                <a:gd name="T8" fmla="*/ 23 w 26"/>
                <a:gd name="T9" fmla="*/ 3 h 22"/>
                <a:gd name="T10" fmla="*/ 13 w 26"/>
                <a:gd name="T11" fmla="*/ 0 h 22"/>
                <a:gd name="T12" fmla="*/ 4 w 26"/>
                <a:gd name="T13" fmla="*/ 3 h 22"/>
                <a:gd name="T14" fmla="*/ 0 w 26"/>
                <a:gd name="T15" fmla="*/ 11 h 22"/>
                <a:gd name="T16" fmla="*/ 4 w 26"/>
                <a:gd name="T17" fmla="*/ 19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2">
                  <a:moveTo>
                    <a:pt x="4" y="19"/>
                  </a:moveTo>
                  <a:cubicBezTo>
                    <a:pt x="6" y="21"/>
                    <a:pt x="9" y="22"/>
                    <a:pt x="13" y="22"/>
                  </a:cubicBezTo>
                  <a:cubicBezTo>
                    <a:pt x="17" y="22"/>
                    <a:pt x="20" y="21"/>
                    <a:pt x="23" y="19"/>
                  </a:cubicBezTo>
                  <a:cubicBezTo>
                    <a:pt x="25" y="17"/>
                    <a:pt x="26" y="15"/>
                    <a:pt x="26" y="11"/>
                  </a:cubicBezTo>
                  <a:cubicBezTo>
                    <a:pt x="26" y="8"/>
                    <a:pt x="25" y="5"/>
                    <a:pt x="23" y="3"/>
                  </a:cubicBezTo>
                  <a:cubicBezTo>
                    <a:pt x="20" y="1"/>
                    <a:pt x="17" y="0"/>
                    <a:pt x="13" y="0"/>
                  </a:cubicBezTo>
                  <a:cubicBezTo>
                    <a:pt x="9" y="0"/>
                    <a:pt x="6" y="1"/>
                    <a:pt x="4" y="3"/>
                  </a:cubicBezTo>
                  <a:cubicBezTo>
                    <a:pt x="1" y="5"/>
                    <a:pt x="0" y="8"/>
                    <a:pt x="0" y="11"/>
                  </a:cubicBezTo>
                  <a:cubicBezTo>
                    <a:pt x="0" y="15"/>
                    <a:pt x="1" y="17"/>
                    <a:pt x="4"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47" name="Freeform 125"/>
          <p:cNvSpPr>
            <a:spLocks noEditPoints="1"/>
          </p:cNvSpPr>
          <p:nvPr userDrawn="1"/>
        </p:nvSpPr>
        <p:spPr bwMode="auto">
          <a:xfrm>
            <a:off x="2619375" y="3184525"/>
            <a:ext cx="439738" cy="385763"/>
          </a:xfrm>
          <a:custGeom>
            <a:avLst/>
            <a:gdLst>
              <a:gd name="T0" fmla="*/ 97 w 114"/>
              <a:gd name="T1" fmla="*/ 67 h 100"/>
              <a:gd name="T2" fmla="*/ 92 w 114"/>
              <a:gd name="T3" fmla="*/ 59 h 100"/>
              <a:gd name="T4" fmla="*/ 56 w 114"/>
              <a:gd name="T5" fmla="*/ 87 h 100"/>
              <a:gd name="T6" fmla="*/ 23 w 114"/>
              <a:gd name="T7" fmla="*/ 66 h 100"/>
              <a:gd name="T8" fmla="*/ 34 w 114"/>
              <a:gd name="T9" fmla="*/ 66 h 100"/>
              <a:gd name="T10" fmla="*/ 17 w 114"/>
              <a:gd name="T11" fmla="*/ 37 h 100"/>
              <a:gd name="T12" fmla="*/ 0 w 114"/>
              <a:gd name="T13" fmla="*/ 66 h 100"/>
              <a:gd name="T14" fmla="*/ 9 w 114"/>
              <a:gd name="T15" fmla="*/ 66 h 100"/>
              <a:gd name="T16" fmla="*/ 56 w 114"/>
              <a:gd name="T17" fmla="*/ 100 h 100"/>
              <a:gd name="T18" fmla="*/ 107 w 114"/>
              <a:gd name="T19" fmla="*/ 50 h 100"/>
              <a:gd name="T20" fmla="*/ 107 w 114"/>
              <a:gd name="T21" fmla="*/ 50 h 100"/>
              <a:gd name="T22" fmla="*/ 97 w 114"/>
              <a:gd name="T23" fmla="*/ 67 h 100"/>
              <a:gd name="T24" fmla="*/ 17 w 114"/>
              <a:gd name="T25" fmla="*/ 31 h 100"/>
              <a:gd name="T26" fmla="*/ 21 w 114"/>
              <a:gd name="T27" fmla="*/ 38 h 100"/>
              <a:gd name="T28" fmla="*/ 56 w 114"/>
              <a:gd name="T29" fmla="*/ 13 h 100"/>
              <a:gd name="T30" fmla="*/ 88 w 114"/>
              <a:gd name="T31" fmla="*/ 31 h 100"/>
              <a:gd name="T32" fmla="*/ 80 w 114"/>
              <a:gd name="T33" fmla="*/ 31 h 100"/>
              <a:gd name="T34" fmla="*/ 97 w 114"/>
              <a:gd name="T35" fmla="*/ 60 h 100"/>
              <a:gd name="T36" fmla="*/ 114 w 114"/>
              <a:gd name="T37" fmla="*/ 31 h 100"/>
              <a:gd name="T38" fmla="*/ 103 w 114"/>
              <a:gd name="T39" fmla="*/ 31 h 100"/>
              <a:gd name="T40" fmla="*/ 56 w 114"/>
              <a:gd name="T41" fmla="*/ 0 h 100"/>
              <a:gd name="T42" fmla="*/ 6 w 114"/>
              <a:gd name="T43" fmla="*/ 50 h 100"/>
              <a:gd name="T44" fmla="*/ 6 w 114"/>
              <a:gd name="T45" fmla="*/ 50 h 100"/>
              <a:gd name="T46" fmla="*/ 17 w 114"/>
              <a:gd name="T47" fmla="*/ 3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 h="100">
                <a:moveTo>
                  <a:pt x="97" y="67"/>
                </a:moveTo>
                <a:cubicBezTo>
                  <a:pt x="92" y="59"/>
                  <a:pt x="92" y="59"/>
                  <a:pt x="92" y="59"/>
                </a:cubicBezTo>
                <a:cubicBezTo>
                  <a:pt x="88" y="75"/>
                  <a:pt x="74" y="87"/>
                  <a:pt x="56" y="87"/>
                </a:cubicBezTo>
                <a:cubicBezTo>
                  <a:pt x="42" y="87"/>
                  <a:pt x="29" y="79"/>
                  <a:pt x="23" y="66"/>
                </a:cubicBezTo>
                <a:cubicBezTo>
                  <a:pt x="34" y="66"/>
                  <a:pt x="34" y="66"/>
                  <a:pt x="34" y="66"/>
                </a:cubicBezTo>
                <a:cubicBezTo>
                  <a:pt x="17" y="37"/>
                  <a:pt x="17" y="37"/>
                  <a:pt x="17" y="37"/>
                </a:cubicBezTo>
                <a:cubicBezTo>
                  <a:pt x="0" y="66"/>
                  <a:pt x="0" y="66"/>
                  <a:pt x="0" y="66"/>
                </a:cubicBezTo>
                <a:cubicBezTo>
                  <a:pt x="9" y="66"/>
                  <a:pt x="9" y="66"/>
                  <a:pt x="9" y="66"/>
                </a:cubicBezTo>
                <a:cubicBezTo>
                  <a:pt x="16" y="86"/>
                  <a:pt x="35" y="100"/>
                  <a:pt x="56" y="100"/>
                </a:cubicBezTo>
                <a:cubicBezTo>
                  <a:pt x="84" y="100"/>
                  <a:pt x="107" y="77"/>
                  <a:pt x="107" y="50"/>
                </a:cubicBezTo>
                <a:cubicBezTo>
                  <a:pt x="107" y="50"/>
                  <a:pt x="107" y="50"/>
                  <a:pt x="107" y="50"/>
                </a:cubicBezTo>
                <a:lnTo>
                  <a:pt x="97" y="67"/>
                </a:lnTo>
                <a:close/>
                <a:moveTo>
                  <a:pt x="17" y="31"/>
                </a:moveTo>
                <a:cubicBezTo>
                  <a:pt x="21" y="38"/>
                  <a:pt x="21" y="38"/>
                  <a:pt x="21" y="38"/>
                </a:cubicBezTo>
                <a:cubicBezTo>
                  <a:pt x="26" y="23"/>
                  <a:pt x="40" y="13"/>
                  <a:pt x="56" y="13"/>
                </a:cubicBezTo>
                <a:cubicBezTo>
                  <a:pt x="70" y="13"/>
                  <a:pt x="82" y="20"/>
                  <a:pt x="88" y="31"/>
                </a:cubicBezTo>
                <a:cubicBezTo>
                  <a:pt x="80" y="31"/>
                  <a:pt x="80" y="31"/>
                  <a:pt x="80" y="31"/>
                </a:cubicBezTo>
                <a:cubicBezTo>
                  <a:pt x="97" y="60"/>
                  <a:pt x="97" y="60"/>
                  <a:pt x="97" y="60"/>
                </a:cubicBezTo>
                <a:cubicBezTo>
                  <a:pt x="114" y="31"/>
                  <a:pt x="114" y="31"/>
                  <a:pt x="114" y="31"/>
                </a:cubicBezTo>
                <a:cubicBezTo>
                  <a:pt x="103" y="31"/>
                  <a:pt x="103" y="31"/>
                  <a:pt x="103" y="31"/>
                </a:cubicBezTo>
                <a:cubicBezTo>
                  <a:pt x="95" y="13"/>
                  <a:pt x="77" y="0"/>
                  <a:pt x="56" y="0"/>
                </a:cubicBezTo>
                <a:cubicBezTo>
                  <a:pt x="29" y="0"/>
                  <a:pt x="6" y="22"/>
                  <a:pt x="6" y="50"/>
                </a:cubicBezTo>
                <a:cubicBezTo>
                  <a:pt x="6" y="50"/>
                  <a:pt x="6" y="50"/>
                  <a:pt x="6" y="50"/>
                </a:cubicBezTo>
                <a:lnTo>
                  <a:pt x="17"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8" name="Freeform 126"/>
          <p:cNvSpPr>
            <a:spLocks noEditPoints="1"/>
          </p:cNvSpPr>
          <p:nvPr userDrawn="1"/>
        </p:nvSpPr>
        <p:spPr bwMode="auto">
          <a:xfrm>
            <a:off x="7453313" y="1839913"/>
            <a:ext cx="193675" cy="390525"/>
          </a:xfrm>
          <a:custGeom>
            <a:avLst/>
            <a:gdLst>
              <a:gd name="T0" fmla="*/ 25 w 50"/>
              <a:gd name="T1" fmla="*/ 11 h 101"/>
              <a:gd name="T2" fmla="*/ 13 w 50"/>
              <a:gd name="T3" fmla="*/ 23 h 101"/>
              <a:gd name="T4" fmla="*/ 25 w 50"/>
              <a:gd name="T5" fmla="*/ 35 h 101"/>
              <a:gd name="T6" fmla="*/ 37 w 50"/>
              <a:gd name="T7" fmla="*/ 23 h 101"/>
              <a:gd name="T8" fmla="*/ 25 w 50"/>
              <a:gd name="T9" fmla="*/ 11 h 101"/>
              <a:gd name="T10" fmla="*/ 50 w 50"/>
              <a:gd name="T11" fmla="*/ 81 h 101"/>
              <a:gd name="T12" fmla="*/ 48 w 50"/>
              <a:gd name="T13" fmla="*/ 78 h 101"/>
              <a:gd name="T14" fmla="*/ 26 w 50"/>
              <a:gd name="T15" fmla="*/ 87 h 101"/>
              <a:gd name="T16" fmla="*/ 38 w 50"/>
              <a:gd name="T17" fmla="*/ 42 h 101"/>
              <a:gd name="T18" fmla="*/ 48 w 50"/>
              <a:gd name="T19" fmla="*/ 23 h 101"/>
              <a:gd name="T20" fmla="*/ 25 w 50"/>
              <a:gd name="T21" fmla="*/ 0 h 101"/>
              <a:gd name="T22" fmla="*/ 2 w 50"/>
              <a:gd name="T23" fmla="*/ 23 h 101"/>
              <a:gd name="T24" fmla="*/ 12 w 50"/>
              <a:gd name="T25" fmla="*/ 42 h 101"/>
              <a:gd name="T26" fmla="*/ 24 w 50"/>
              <a:gd name="T27" fmla="*/ 87 h 101"/>
              <a:gd name="T28" fmla="*/ 2 w 50"/>
              <a:gd name="T29" fmla="*/ 78 h 101"/>
              <a:gd name="T30" fmla="*/ 0 w 50"/>
              <a:gd name="T31" fmla="*/ 81 h 101"/>
              <a:gd name="T32" fmla="*/ 20 w 50"/>
              <a:gd name="T33" fmla="*/ 89 h 101"/>
              <a:gd name="T34" fmla="*/ 0 w 50"/>
              <a:gd name="T35" fmla="*/ 97 h 101"/>
              <a:gd name="T36" fmla="*/ 2 w 50"/>
              <a:gd name="T37" fmla="*/ 101 h 101"/>
              <a:gd name="T38" fmla="*/ 25 w 50"/>
              <a:gd name="T39" fmla="*/ 91 h 101"/>
              <a:gd name="T40" fmla="*/ 25 w 50"/>
              <a:gd name="T41" fmla="*/ 91 h 101"/>
              <a:gd name="T42" fmla="*/ 25 w 50"/>
              <a:gd name="T43" fmla="*/ 91 h 101"/>
              <a:gd name="T44" fmla="*/ 48 w 50"/>
              <a:gd name="T45" fmla="*/ 101 h 101"/>
              <a:gd name="T46" fmla="*/ 50 w 50"/>
              <a:gd name="T47" fmla="*/ 97 h 101"/>
              <a:gd name="T48" fmla="*/ 30 w 50"/>
              <a:gd name="T49" fmla="*/ 89 h 101"/>
              <a:gd name="T50" fmla="*/ 50 w 50"/>
              <a:gd name="T51" fmla="*/ 81 h 101"/>
              <a:gd name="T52" fmla="*/ 25 w 50"/>
              <a:gd name="T53" fmla="*/ 41 h 101"/>
              <a:gd name="T54" fmla="*/ 15 w 50"/>
              <a:gd name="T55" fmla="*/ 38 h 101"/>
              <a:gd name="T56" fmla="*/ 7 w 50"/>
              <a:gd name="T57" fmla="*/ 23 h 101"/>
              <a:gd name="T58" fmla="*/ 25 w 50"/>
              <a:gd name="T59" fmla="*/ 4 h 101"/>
              <a:gd name="T60" fmla="*/ 44 w 50"/>
              <a:gd name="T61" fmla="*/ 23 h 101"/>
              <a:gd name="T62" fmla="*/ 35 w 50"/>
              <a:gd name="T63" fmla="*/ 38 h 101"/>
              <a:gd name="T64" fmla="*/ 25 w 50"/>
              <a:gd name="T65" fmla="*/ 4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0" h="101">
                <a:moveTo>
                  <a:pt x="25" y="11"/>
                </a:moveTo>
                <a:cubicBezTo>
                  <a:pt x="19" y="11"/>
                  <a:pt x="13" y="17"/>
                  <a:pt x="13" y="23"/>
                </a:cubicBezTo>
                <a:cubicBezTo>
                  <a:pt x="13" y="29"/>
                  <a:pt x="19" y="35"/>
                  <a:pt x="25" y="35"/>
                </a:cubicBezTo>
                <a:cubicBezTo>
                  <a:pt x="31" y="35"/>
                  <a:pt x="37" y="29"/>
                  <a:pt x="37" y="23"/>
                </a:cubicBezTo>
                <a:cubicBezTo>
                  <a:pt x="37" y="17"/>
                  <a:pt x="31" y="11"/>
                  <a:pt x="25" y="11"/>
                </a:cubicBezTo>
                <a:close/>
                <a:moveTo>
                  <a:pt x="50" y="81"/>
                </a:moveTo>
                <a:cubicBezTo>
                  <a:pt x="48" y="78"/>
                  <a:pt x="48" y="78"/>
                  <a:pt x="48" y="78"/>
                </a:cubicBezTo>
                <a:cubicBezTo>
                  <a:pt x="26" y="87"/>
                  <a:pt x="26" y="87"/>
                  <a:pt x="26" y="87"/>
                </a:cubicBezTo>
                <a:cubicBezTo>
                  <a:pt x="38" y="42"/>
                  <a:pt x="38" y="42"/>
                  <a:pt x="38" y="42"/>
                </a:cubicBezTo>
                <a:cubicBezTo>
                  <a:pt x="44" y="38"/>
                  <a:pt x="48" y="31"/>
                  <a:pt x="48" y="23"/>
                </a:cubicBezTo>
                <a:cubicBezTo>
                  <a:pt x="48" y="10"/>
                  <a:pt x="38" y="0"/>
                  <a:pt x="25" y="0"/>
                </a:cubicBezTo>
                <a:cubicBezTo>
                  <a:pt x="12" y="0"/>
                  <a:pt x="2" y="10"/>
                  <a:pt x="2" y="23"/>
                </a:cubicBezTo>
                <a:cubicBezTo>
                  <a:pt x="2" y="31"/>
                  <a:pt x="6" y="38"/>
                  <a:pt x="12" y="42"/>
                </a:cubicBezTo>
                <a:cubicBezTo>
                  <a:pt x="24" y="87"/>
                  <a:pt x="24" y="87"/>
                  <a:pt x="24" y="87"/>
                </a:cubicBezTo>
                <a:cubicBezTo>
                  <a:pt x="2" y="78"/>
                  <a:pt x="2" y="78"/>
                  <a:pt x="2" y="78"/>
                </a:cubicBezTo>
                <a:cubicBezTo>
                  <a:pt x="0" y="81"/>
                  <a:pt x="0" y="81"/>
                  <a:pt x="0" y="81"/>
                </a:cubicBezTo>
                <a:cubicBezTo>
                  <a:pt x="20" y="89"/>
                  <a:pt x="20" y="89"/>
                  <a:pt x="20" y="89"/>
                </a:cubicBezTo>
                <a:cubicBezTo>
                  <a:pt x="0" y="97"/>
                  <a:pt x="0" y="97"/>
                  <a:pt x="0" y="97"/>
                </a:cubicBezTo>
                <a:cubicBezTo>
                  <a:pt x="2" y="101"/>
                  <a:pt x="2" y="101"/>
                  <a:pt x="2" y="101"/>
                </a:cubicBezTo>
                <a:cubicBezTo>
                  <a:pt x="25" y="91"/>
                  <a:pt x="25" y="91"/>
                  <a:pt x="25" y="91"/>
                </a:cubicBezTo>
                <a:cubicBezTo>
                  <a:pt x="25" y="91"/>
                  <a:pt x="25" y="91"/>
                  <a:pt x="25" y="91"/>
                </a:cubicBezTo>
                <a:cubicBezTo>
                  <a:pt x="25" y="91"/>
                  <a:pt x="25" y="91"/>
                  <a:pt x="25" y="91"/>
                </a:cubicBezTo>
                <a:cubicBezTo>
                  <a:pt x="48" y="101"/>
                  <a:pt x="48" y="101"/>
                  <a:pt x="48" y="101"/>
                </a:cubicBezTo>
                <a:cubicBezTo>
                  <a:pt x="50" y="97"/>
                  <a:pt x="50" y="97"/>
                  <a:pt x="50" y="97"/>
                </a:cubicBezTo>
                <a:cubicBezTo>
                  <a:pt x="30" y="89"/>
                  <a:pt x="30" y="89"/>
                  <a:pt x="30" y="89"/>
                </a:cubicBezTo>
                <a:lnTo>
                  <a:pt x="50" y="81"/>
                </a:lnTo>
                <a:close/>
                <a:moveTo>
                  <a:pt x="25" y="41"/>
                </a:moveTo>
                <a:cubicBezTo>
                  <a:pt x="21" y="41"/>
                  <a:pt x="18" y="40"/>
                  <a:pt x="15" y="38"/>
                </a:cubicBezTo>
                <a:cubicBezTo>
                  <a:pt x="10" y="35"/>
                  <a:pt x="7" y="29"/>
                  <a:pt x="7" y="23"/>
                </a:cubicBezTo>
                <a:cubicBezTo>
                  <a:pt x="7" y="13"/>
                  <a:pt x="15" y="4"/>
                  <a:pt x="25" y="4"/>
                </a:cubicBezTo>
                <a:cubicBezTo>
                  <a:pt x="35" y="4"/>
                  <a:pt x="44" y="13"/>
                  <a:pt x="44" y="23"/>
                </a:cubicBezTo>
                <a:cubicBezTo>
                  <a:pt x="44" y="29"/>
                  <a:pt x="40" y="35"/>
                  <a:pt x="35" y="38"/>
                </a:cubicBezTo>
                <a:cubicBezTo>
                  <a:pt x="32" y="40"/>
                  <a:pt x="29" y="41"/>
                  <a:pt x="25" y="4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9" name="Freeform 127"/>
          <p:cNvSpPr>
            <a:spLocks noEditPoints="1"/>
          </p:cNvSpPr>
          <p:nvPr userDrawn="1"/>
        </p:nvSpPr>
        <p:spPr bwMode="auto">
          <a:xfrm>
            <a:off x="2185988" y="3602038"/>
            <a:ext cx="406400" cy="363538"/>
          </a:xfrm>
          <a:custGeom>
            <a:avLst/>
            <a:gdLst>
              <a:gd name="T0" fmla="*/ 52 w 105"/>
              <a:gd name="T1" fmla="*/ 0 h 94"/>
              <a:gd name="T2" fmla="*/ 0 w 105"/>
              <a:gd name="T3" fmla="*/ 50 h 94"/>
              <a:gd name="T4" fmla="*/ 8 w 105"/>
              <a:gd name="T5" fmla="*/ 57 h 94"/>
              <a:gd name="T6" fmla="*/ 14 w 105"/>
              <a:gd name="T7" fmla="*/ 51 h 94"/>
              <a:gd name="T8" fmla="*/ 14 w 105"/>
              <a:gd name="T9" fmla="*/ 94 h 94"/>
              <a:gd name="T10" fmla="*/ 91 w 105"/>
              <a:gd name="T11" fmla="*/ 94 h 94"/>
              <a:gd name="T12" fmla="*/ 91 w 105"/>
              <a:gd name="T13" fmla="*/ 52 h 94"/>
              <a:gd name="T14" fmla="*/ 97 w 105"/>
              <a:gd name="T15" fmla="*/ 57 h 94"/>
              <a:gd name="T16" fmla="*/ 105 w 105"/>
              <a:gd name="T17" fmla="*/ 50 h 94"/>
              <a:gd name="T18" fmla="*/ 52 w 105"/>
              <a:gd name="T19" fmla="*/ 0 h 94"/>
              <a:gd name="T20" fmla="*/ 51 w 105"/>
              <a:gd name="T21" fmla="*/ 79 h 94"/>
              <a:gd name="T22" fmla="*/ 40 w 105"/>
              <a:gd name="T23" fmla="*/ 79 h 94"/>
              <a:gd name="T24" fmla="*/ 40 w 105"/>
              <a:gd name="T25" fmla="*/ 66 h 94"/>
              <a:gd name="T26" fmla="*/ 51 w 105"/>
              <a:gd name="T27" fmla="*/ 66 h 94"/>
              <a:gd name="T28" fmla="*/ 51 w 105"/>
              <a:gd name="T29" fmla="*/ 79 h 94"/>
              <a:gd name="T30" fmla="*/ 51 w 105"/>
              <a:gd name="T31" fmla="*/ 63 h 94"/>
              <a:gd name="T32" fmla="*/ 40 w 105"/>
              <a:gd name="T33" fmla="*/ 63 h 94"/>
              <a:gd name="T34" fmla="*/ 40 w 105"/>
              <a:gd name="T35" fmla="*/ 51 h 94"/>
              <a:gd name="T36" fmla="*/ 51 w 105"/>
              <a:gd name="T37" fmla="*/ 51 h 94"/>
              <a:gd name="T38" fmla="*/ 51 w 105"/>
              <a:gd name="T39" fmla="*/ 63 h 94"/>
              <a:gd name="T40" fmla="*/ 65 w 105"/>
              <a:gd name="T41" fmla="*/ 79 h 94"/>
              <a:gd name="T42" fmla="*/ 54 w 105"/>
              <a:gd name="T43" fmla="*/ 79 h 94"/>
              <a:gd name="T44" fmla="*/ 54 w 105"/>
              <a:gd name="T45" fmla="*/ 66 h 94"/>
              <a:gd name="T46" fmla="*/ 65 w 105"/>
              <a:gd name="T47" fmla="*/ 66 h 94"/>
              <a:gd name="T48" fmla="*/ 65 w 105"/>
              <a:gd name="T49" fmla="*/ 79 h 94"/>
              <a:gd name="T50" fmla="*/ 65 w 105"/>
              <a:gd name="T51" fmla="*/ 63 h 94"/>
              <a:gd name="T52" fmla="*/ 54 w 105"/>
              <a:gd name="T53" fmla="*/ 63 h 94"/>
              <a:gd name="T54" fmla="*/ 54 w 105"/>
              <a:gd name="T55" fmla="*/ 51 h 94"/>
              <a:gd name="T56" fmla="*/ 65 w 105"/>
              <a:gd name="T57" fmla="*/ 51 h 94"/>
              <a:gd name="T58" fmla="*/ 65 w 105"/>
              <a:gd name="T59" fmla="*/ 6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5" h="94">
                <a:moveTo>
                  <a:pt x="52" y="0"/>
                </a:moveTo>
                <a:cubicBezTo>
                  <a:pt x="35" y="17"/>
                  <a:pt x="18" y="33"/>
                  <a:pt x="0" y="50"/>
                </a:cubicBezTo>
                <a:cubicBezTo>
                  <a:pt x="8" y="57"/>
                  <a:pt x="8" y="57"/>
                  <a:pt x="8" y="57"/>
                </a:cubicBezTo>
                <a:cubicBezTo>
                  <a:pt x="14" y="51"/>
                  <a:pt x="14" y="51"/>
                  <a:pt x="14" y="51"/>
                </a:cubicBezTo>
                <a:cubicBezTo>
                  <a:pt x="14" y="94"/>
                  <a:pt x="14" y="94"/>
                  <a:pt x="14" y="94"/>
                </a:cubicBezTo>
                <a:cubicBezTo>
                  <a:pt x="91" y="94"/>
                  <a:pt x="91" y="94"/>
                  <a:pt x="91" y="94"/>
                </a:cubicBezTo>
                <a:cubicBezTo>
                  <a:pt x="91" y="52"/>
                  <a:pt x="91" y="52"/>
                  <a:pt x="91" y="52"/>
                </a:cubicBezTo>
                <a:cubicBezTo>
                  <a:pt x="97" y="57"/>
                  <a:pt x="97" y="57"/>
                  <a:pt x="97" y="57"/>
                </a:cubicBezTo>
                <a:cubicBezTo>
                  <a:pt x="105" y="50"/>
                  <a:pt x="105" y="50"/>
                  <a:pt x="105" y="50"/>
                </a:cubicBezTo>
                <a:lnTo>
                  <a:pt x="52" y="0"/>
                </a:lnTo>
                <a:close/>
                <a:moveTo>
                  <a:pt x="51" y="79"/>
                </a:moveTo>
                <a:cubicBezTo>
                  <a:pt x="40" y="79"/>
                  <a:pt x="40" y="79"/>
                  <a:pt x="40" y="79"/>
                </a:cubicBezTo>
                <a:cubicBezTo>
                  <a:pt x="40" y="66"/>
                  <a:pt x="40" y="66"/>
                  <a:pt x="40" y="66"/>
                </a:cubicBezTo>
                <a:cubicBezTo>
                  <a:pt x="51" y="66"/>
                  <a:pt x="51" y="66"/>
                  <a:pt x="51" y="66"/>
                </a:cubicBezTo>
                <a:lnTo>
                  <a:pt x="51" y="79"/>
                </a:lnTo>
                <a:close/>
                <a:moveTo>
                  <a:pt x="51" y="63"/>
                </a:moveTo>
                <a:cubicBezTo>
                  <a:pt x="40" y="63"/>
                  <a:pt x="40" y="63"/>
                  <a:pt x="40" y="63"/>
                </a:cubicBezTo>
                <a:cubicBezTo>
                  <a:pt x="40" y="51"/>
                  <a:pt x="40" y="51"/>
                  <a:pt x="40" y="51"/>
                </a:cubicBezTo>
                <a:cubicBezTo>
                  <a:pt x="51" y="51"/>
                  <a:pt x="51" y="51"/>
                  <a:pt x="51" y="51"/>
                </a:cubicBezTo>
                <a:lnTo>
                  <a:pt x="51" y="63"/>
                </a:lnTo>
                <a:close/>
                <a:moveTo>
                  <a:pt x="65" y="79"/>
                </a:moveTo>
                <a:cubicBezTo>
                  <a:pt x="54" y="79"/>
                  <a:pt x="54" y="79"/>
                  <a:pt x="54" y="79"/>
                </a:cubicBezTo>
                <a:cubicBezTo>
                  <a:pt x="54" y="66"/>
                  <a:pt x="54" y="66"/>
                  <a:pt x="54" y="66"/>
                </a:cubicBezTo>
                <a:cubicBezTo>
                  <a:pt x="65" y="66"/>
                  <a:pt x="65" y="66"/>
                  <a:pt x="65" y="66"/>
                </a:cubicBezTo>
                <a:lnTo>
                  <a:pt x="65" y="79"/>
                </a:lnTo>
                <a:close/>
                <a:moveTo>
                  <a:pt x="65" y="63"/>
                </a:moveTo>
                <a:cubicBezTo>
                  <a:pt x="54" y="63"/>
                  <a:pt x="54" y="63"/>
                  <a:pt x="54" y="63"/>
                </a:cubicBezTo>
                <a:cubicBezTo>
                  <a:pt x="54" y="51"/>
                  <a:pt x="54" y="51"/>
                  <a:pt x="54" y="51"/>
                </a:cubicBezTo>
                <a:cubicBezTo>
                  <a:pt x="65" y="51"/>
                  <a:pt x="65" y="51"/>
                  <a:pt x="65" y="51"/>
                </a:cubicBezTo>
                <a:lnTo>
                  <a:pt x="65" y="6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50" name="Group 149"/>
          <p:cNvGrpSpPr/>
          <p:nvPr userDrawn="1"/>
        </p:nvGrpSpPr>
        <p:grpSpPr>
          <a:xfrm>
            <a:off x="7221538" y="2921000"/>
            <a:ext cx="355600" cy="279400"/>
            <a:chOff x="7221538" y="2921000"/>
            <a:chExt cx="355600" cy="279400"/>
          </a:xfrm>
        </p:grpSpPr>
        <p:sp>
          <p:nvSpPr>
            <p:cNvPr id="151" name="Freeform 128"/>
            <p:cNvSpPr>
              <a:spLocks/>
            </p:cNvSpPr>
            <p:nvPr userDrawn="1"/>
          </p:nvSpPr>
          <p:spPr bwMode="auto">
            <a:xfrm>
              <a:off x="7221538" y="2921000"/>
              <a:ext cx="355600" cy="279400"/>
            </a:xfrm>
            <a:custGeom>
              <a:avLst/>
              <a:gdLst>
                <a:gd name="T0" fmla="*/ 15 w 224"/>
                <a:gd name="T1" fmla="*/ 166 h 176"/>
                <a:gd name="T2" fmla="*/ 15 w 224"/>
                <a:gd name="T3" fmla="*/ 0 h 176"/>
                <a:gd name="T4" fmla="*/ 0 w 224"/>
                <a:gd name="T5" fmla="*/ 0 h 176"/>
                <a:gd name="T6" fmla="*/ 0 w 224"/>
                <a:gd name="T7" fmla="*/ 176 h 176"/>
                <a:gd name="T8" fmla="*/ 224 w 224"/>
                <a:gd name="T9" fmla="*/ 176 h 176"/>
                <a:gd name="T10" fmla="*/ 224 w 224"/>
                <a:gd name="T11" fmla="*/ 166 h 176"/>
                <a:gd name="T12" fmla="*/ 15 w 224"/>
                <a:gd name="T13" fmla="*/ 166 h 176"/>
              </a:gdLst>
              <a:ahLst/>
              <a:cxnLst>
                <a:cxn ang="0">
                  <a:pos x="T0" y="T1"/>
                </a:cxn>
                <a:cxn ang="0">
                  <a:pos x="T2" y="T3"/>
                </a:cxn>
                <a:cxn ang="0">
                  <a:pos x="T4" y="T5"/>
                </a:cxn>
                <a:cxn ang="0">
                  <a:pos x="T6" y="T7"/>
                </a:cxn>
                <a:cxn ang="0">
                  <a:pos x="T8" y="T9"/>
                </a:cxn>
                <a:cxn ang="0">
                  <a:pos x="T10" y="T11"/>
                </a:cxn>
                <a:cxn ang="0">
                  <a:pos x="T12" y="T13"/>
                </a:cxn>
              </a:cxnLst>
              <a:rect l="0" t="0" r="r" b="b"/>
              <a:pathLst>
                <a:path w="224" h="176">
                  <a:moveTo>
                    <a:pt x="15" y="166"/>
                  </a:moveTo>
                  <a:lnTo>
                    <a:pt x="15" y="0"/>
                  </a:lnTo>
                  <a:lnTo>
                    <a:pt x="0" y="0"/>
                  </a:lnTo>
                  <a:lnTo>
                    <a:pt x="0" y="176"/>
                  </a:lnTo>
                  <a:lnTo>
                    <a:pt x="224" y="176"/>
                  </a:lnTo>
                  <a:lnTo>
                    <a:pt x="224" y="166"/>
                  </a:lnTo>
                  <a:lnTo>
                    <a:pt x="15" y="16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2" name="Rectangle 129"/>
            <p:cNvSpPr>
              <a:spLocks noChangeArrowheads="1"/>
            </p:cNvSpPr>
            <p:nvPr userDrawn="1"/>
          </p:nvSpPr>
          <p:spPr bwMode="auto">
            <a:xfrm>
              <a:off x="7256463" y="3084513"/>
              <a:ext cx="66675" cy="920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3" name="Rectangle 130"/>
            <p:cNvSpPr>
              <a:spLocks noChangeArrowheads="1"/>
            </p:cNvSpPr>
            <p:nvPr userDrawn="1"/>
          </p:nvSpPr>
          <p:spPr bwMode="auto">
            <a:xfrm>
              <a:off x="7337425" y="3076575"/>
              <a:ext cx="66675" cy="1000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4" name="Rectangle 131"/>
            <p:cNvSpPr>
              <a:spLocks noChangeArrowheads="1"/>
            </p:cNvSpPr>
            <p:nvPr userDrawn="1"/>
          </p:nvSpPr>
          <p:spPr bwMode="auto">
            <a:xfrm>
              <a:off x="7423150" y="3025775"/>
              <a:ext cx="65088" cy="150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5" name="Rectangle 132"/>
            <p:cNvSpPr>
              <a:spLocks noChangeArrowheads="1"/>
            </p:cNvSpPr>
            <p:nvPr userDrawn="1"/>
          </p:nvSpPr>
          <p:spPr bwMode="auto">
            <a:xfrm>
              <a:off x="7504113" y="2960688"/>
              <a:ext cx="65088" cy="2159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6" name="Freeform 133"/>
            <p:cNvSpPr>
              <a:spLocks/>
            </p:cNvSpPr>
            <p:nvPr userDrawn="1"/>
          </p:nvSpPr>
          <p:spPr bwMode="auto">
            <a:xfrm>
              <a:off x="7280275" y="2925763"/>
              <a:ext cx="169863" cy="119063"/>
            </a:xfrm>
            <a:custGeom>
              <a:avLst/>
              <a:gdLst>
                <a:gd name="T0" fmla="*/ 10 w 107"/>
                <a:gd name="T1" fmla="*/ 75 h 75"/>
                <a:gd name="T2" fmla="*/ 71 w 107"/>
                <a:gd name="T3" fmla="*/ 36 h 75"/>
                <a:gd name="T4" fmla="*/ 78 w 107"/>
                <a:gd name="T5" fmla="*/ 49 h 75"/>
                <a:gd name="T6" fmla="*/ 107 w 107"/>
                <a:gd name="T7" fmla="*/ 0 h 75"/>
                <a:gd name="T8" fmla="*/ 53 w 107"/>
                <a:gd name="T9" fmla="*/ 10 h 75"/>
                <a:gd name="T10" fmla="*/ 61 w 107"/>
                <a:gd name="T11" fmla="*/ 19 h 75"/>
                <a:gd name="T12" fmla="*/ 0 w 107"/>
                <a:gd name="T13" fmla="*/ 61 h 75"/>
                <a:gd name="T14" fmla="*/ 10 w 107"/>
                <a:gd name="T15" fmla="*/ 75 h 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75">
                  <a:moveTo>
                    <a:pt x="10" y="75"/>
                  </a:moveTo>
                  <a:lnTo>
                    <a:pt x="71" y="36"/>
                  </a:lnTo>
                  <a:lnTo>
                    <a:pt x="78" y="49"/>
                  </a:lnTo>
                  <a:lnTo>
                    <a:pt x="107" y="0"/>
                  </a:lnTo>
                  <a:lnTo>
                    <a:pt x="53" y="10"/>
                  </a:lnTo>
                  <a:lnTo>
                    <a:pt x="61" y="19"/>
                  </a:lnTo>
                  <a:lnTo>
                    <a:pt x="0" y="61"/>
                  </a:lnTo>
                  <a:lnTo>
                    <a:pt x="10" y="7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57" name="Group 156"/>
          <p:cNvGrpSpPr/>
          <p:nvPr userDrawn="1"/>
        </p:nvGrpSpPr>
        <p:grpSpPr>
          <a:xfrm>
            <a:off x="1862138" y="2570163"/>
            <a:ext cx="528637" cy="495300"/>
            <a:chOff x="1862138" y="2570163"/>
            <a:chExt cx="528637" cy="495300"/>
          </a:xfrm>
        </p:grpSpPr>
        <p:sp>
          <p:nvSpPr>
            <p:cNvPr id="158" name="Freeform 90"/>
            <p:cNvSpPr>
              <a:spLocks/>
            </p:cNvSpPr>
            <p:nvPr userDrawn="1"/>
          </p:nvSpPr>
          <p:spPr bwMode="auto">
            <a:xfrm>
              <a:off x="2155825" y="2717800"/>
              <a:ext cx="200025" cy="107950"/>
            </a:xfrm>
            <a:custGeom>
              <a:avLst/>
              <a:gdLst>
                <a:gd name="T0" fmla="*/ 42 w 52"/>
                <a:gd name="T1" fmla="*/ 1 h 28"/>
                <a:gd name="T2" fmla="*/ 5 w 52"/>
                <a:gd name="T3" fmla="*/ 11 h 28"/>
                <a:gd name="T4" fmla="*/ 0 w 52"/>
                <a:gd name="T5" fmla="*/ 28 h 28"/>
                <a:gd name="T6" fmla="*/ 46 w 52"/>
                <a:gd name="T7" fmla="*/ 16 h 28"/>
                <a:gd name="T8" fmla="*/ 51 w 52"/>
                <a:gd name="T9" fmla="*/ 7 h 28"/>
                <a:gd name="T10" fmla="*/ 42 w 52"/>
                <a:gd name="T11" fmla="*/ 1 h 28"/>
              </a:gdLst>
              <a:ahLst/>
              <a:cxnLst>
                <a:cxn ang="0">
                  <a:pos x="T0" y="T1"/>
                </a:cxn>
                <a:cxn ang="0">
                  <a:pos x="T2" y="T3"/>
                </a:cxn>
                <a:cxn ang="0">
                  <a:pos x="T4" y="T5"/>
                </a:cxn>
                <a:cxn ang="0">
                  <a:pos x="T6" y="T7"/>
                </a:cxn>
                <a:cxn ang="0">
                  <a:pos x="T8" y="T9"/>
                </a:cxn>
                <a:cxn ang="0">
                  <a:pos x="T10" y="T11"/>
                </a:cxn>
              </a:cxnLst>
              <a:rect l="0" t="0" r="r" b="b"/>
              <a:pathLst>
                <a:path w="52" h="28">
                  <a:moveTo>
                    <a:pt x="42" y="1"/>
                  </a:moveTo>
                  <a:cubicBezTo>
                    <a:pt x="5" y="11"/>
                    <a:pt x="5" y="11"/>
                    <a:pt x="5" y="11"/>
                  </a:cubicBezTo>
                  <a:cubicBezTo>
                    <a:pt x="0" y="28"/>
                    <a:pt x="0" y="28"/>
                    <a:pt x="0" y="28"/>
                  </a:cubicBezTo>
                  <a:cubicBezTo>
                    <a:pt x="46" y="16"/>
                    <a:pt x="46" y="16"/>
                    <a:pt x="46" y="16"/>
                  </a:cubicBezTo>
                  <a:cubicBezTo>
                    <a:pt x="50" y="15"/>
                    <a:pt x="52" y="11"/>
                    <a:pt x="51" y="7"/>
                  </a:cubicBezTo>
                  <a:cubicBezTo>
                    <a:pt x="50" y="2"/>
                    <a:pt x="46" y="0"/>
                    <a:pt x="42"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9" name="Freeform 91"/>
            <p:cNvSpPr>
              <a:spLocks noEditPoints="1"/>
            </p:cNvSpPr>
            <p:nvPr userDrawn="1"/>
          </p:nvSpPr>
          <p:spPr bwMode="auto">
            <a:xfrm>
              <a:off x="1862138" y="2570163"/>
              <a:ext cx="347663" cy="495300"/>
            </a:xfrm>
            <a:custGeom>
              <a:avLst/>
              <a:gdLst>
                <a:gd name="T0" fmla="*/ 88 w 90"/>
                <a:gd name="T1" fmla="*/ 11 h 128"/>
                <a:gd name="T2" fmla="*/ 88 w 90"/>
                <a:gd name="T3" fmla="*/ 11 h 128"/>
                <a:gd name="T4" fmla="*/ 89 w 90"/>
                <a:gd name="T5" fmla="*/ 10 h 128"/>
                <a:gd name="T6" fmla="*/ 83 w 90"/>
                <a:gd name="T7" fmla="*/ 1 h 128"/>
                <a:gd name="T8" fmla="*/ 74 w 90"/>
                <a:gd name="T9" fmla="*/ 6 h 128"/>
                <a:gd name="T10" fmla="*/ 61 w 90"/>
                <a:gd name="T11" fmla="*/ 54 h 128"/>
                <a:gd name="T12" fmla="*/ 42 w 90"/>
                <a:gd name="T13" fmla="*/ 59 h 128"/>
                <a:gd name="T14" fmla="*/ 17 w 90"/>
                <a:gd name="T15" fmla="*/ 49 h 128"/>
                <a:gd name="T16" fmla="*/ 7 w 90"/>
                <a:gd name="T17" fmla="*/ 54 h 128"/>
                <a:gd name="T18" fmla="*/ 2 w 90"/>
                <a:gd name="T19" fmla="*/ 75 h 128"/>
                <a:gd name="T20" fmla="*/ 28 w 90"/>
                <a:gd name="T21" fmla="*/ 91 h 128"/>
                <a:gd name="T22" fmla="*/ 38 w 90"/>
                <a:gd name="T23" fmla="*/ 85 h 128"/>
                <a:gd name="T24" fmla="*/ 38 w 90"/>
                <a:gd name="T25" fmla="*/ 85 h 128"/>
                <a:gd name="T26" fmla="*/ 44 w 90"/>
                <a:gd name="T27" fmla="*/ 69 h 128"/>
                <a:gd name="T28" fmla="*/ 64 w 90"/>
                <a:gd name="T29" fmla="*/ 64 h 128"/>
                <a:gd name="T30" fmla="*/ 59 w 90"/>
                <a:gd name="T31" fmla="*/ 84 h 128"/>
                <a:gd name="T32" fmla="*/ 43 w 90"/>
                <a:gd name="T33" fmla="*/ 90 h 128"/>
                <a:gd name="T34" fmla="*/ 37 w 90"/>
                <a:gd name="T35" fmla="*/ 100 h 128"/>
                <a:gd name="T36" fmla="*/ 39 w 90"/>
                <a:gd name="T37" fmla="*/ 116 h 128"/>
                <a:gd name="T38" fmla="*/ 53 w 90"/>
                <a:gd name="T39" fmla="*/ 126 h 128"/>
                <a:gd name="T40" fmla="*/ 74 w 90"/>
                <a:gd name="T41" fmla="*/ 121 h 128"/>
                <a:gd name="T42" fmla="*/ 79 w 90"/>
                <a:gd name="T43" fmla="*/ 111 h 128"/>
                <a:gd name="T44" fmla="*/ 77 w 90"/>
                <a:gd name="T45" fmla="*/ 94 h 128"/>
                <a:gd name="T46" fmla="*/ 68 w 90"/>
                <a:gd name="T47" fmla="*/ 86 h 128"/>
                <a:gd name="T48" fmla="*/ 88 w 90"/>
                <a:gd name="T49" fmla="*/ 11 h 128"/>
                <a:gd name="T50" fmla="*/ 71 w 90"/>
                <a:gd name="T51" fmla="*/ 54 h 128"/>
                <a:gd name="T52" fmla="*/ 71 w 90"/>
                <a:gd name="T53" fmla="*/ 59 h 128"/>
                <a:gd name="T54" fmla="*/ 66 w 90"/>
                <a:gd name="T55" fmla="*/ 59 h 128"/>
                <a:gd name="T56" fmla="*/ 66 w 90"/>
                <a:gd name="T57" fmla="*/ 54 h 128"/>
                <a:gd name="T58" fmla="*/ 71 w 90"/>
                <a:gd name="T59" fmla="*/ 54 h 128"/>
                <a:gd name="T60" fmla="*/ 33 w 90"/>
                <a:gd name="T61" fmla="*/ 80 h 128"/>
                <a:gd name="T62" fmla="*/ 26 w 90"/>
                <a:gd name="T63" fmla="*/ 84 h 128"/>
                <a:gd name="T64" fmla="*/ 8 w 90"/>
                <a:gd name="T65" fmla="*/ 73 h 128"/>
                <a:gd name="T66" fmla="*/ 12 w 90"/>
                <a:gd name="T67" fmla="*/ 59 h 128"/>
                <a:gd name="T68" fmla="*/ 19 w 90"/>
                <a:gd name="T69" fmla="*/ 55 h 128"/>
                <a:gd name="T70" fmla="*/ 37 w 90"/>
                <a:gd name="T71" fmla="*/ 66 h 128"/>
                <a:gd name="T72" fmla="*/ 33 w 90"/>
                <a:gd name="T73" fmla="*/ 80 h 128"/>
                <a:gd name="T74" fmla="*/ 71 w 90"/>
                <a:gd name="T75" fmla="*/ 98 h 128"/>
                <a:gd name="T76" fmla="*/ 72 w 90"/>
                <a:gd name="T77" fmla="*/ 109 h 128"/>
                <a:gd name="T78" fmla="*/ 69 w 90"/>
                <a:gd name="T79" fmla="*/ 116 h 128"/>
                <a:gd name="T80" fmla="*/ 54 w 90"/>
                <a:gd name="T81" fmla="*/ 120 h 128"/>
                <a:gd name="T82" fmla="*/ 45 w 90"/>
                <a:gd name="T83" fmla="*/ 113 h 128"/>
                <a:gd name="T84" fmla="*/ 44 w 90"/>
                <a:gd name="T85" fmla="*/ 102 h 128"/>
                <a:gd name="T86" fmla="*/ 48 w 90"/>
                <a:gd name="T87" fmla="*/ 95 h 128"/>
                <a:gd name="T88" fmla="*/ 62 w 90"/>
                <a:gd name="T89" fmla="*/ 91 h 128"/>
                <a:gd name="T90" fmla="*/ 71 w 90"/>
                <a:gd name="T91" fmla="*/ 9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 h="128">
                  <a:moveTo>
                    <a:pt x="88" y="11"/>
                  </a:moveTo>
                  <a:cubicBezTo>
                    <a:pt x="88" y="11"/>
                    <a:pt x="88" y="11"/>
                    <a:pt x="88" y="11"/>
                  </a:cubicBezTo>
                  <a:cubicBezTo>
                    <a:pt x="89" y="10"/>
                    <a:pt x="89" y="10"/>
                    <a:pt x="89" y="10"/>
                  </a:cubicBezTo>
                  <a:cubicBezTo>
                    <a:pt x="90" y="6"/>
                    <a:pt x="87" y="2"/>
                    <a:pt x="83" y="1"/>
                  </a:cubicBezTo>
                  <a:cubicBezTo>
                    <a:pt x="79" y="0"/>
                    <a:pt x="75" y="2"/>
                    <a:pt x="74" y="6"/>
                  </a:cubicBezTo>
                  <a:cubicBezTo>
                    <a:pt x="61" y="54"/>
                    <a:pt x="61" y="54"/>
                    <a:pt x="61" y="54"/>
                  </a:cubicBezTo>
                  <a:cubicBezTo>
                    <a:pt x="42" y="59"/>
                    <a:pt x="42" y="59"/>
                    <a:pt x="42" y="59"/>
                  </a:cubicBezTo>
                  <a:cubicBezTo>
                    <a:pt x="37" y="51"/>
                    <a:pt x="27" y="46"/>
                    <a:pt x="17" y="49"/>
                  </a:cubicBezTo>
                  <a:cubicBezTo>
                    <a:pt x="13" y="50"/>
                    <a:pt x="10" y="52"/>
                    <a:pt x="7" y="54"/>
                  </a:cubicBezTo>
                  <a:cubicBezTo>
                    <a:pt x="2" y="60"/>
                    <a:pt x="0" y="68"/>
                    <a:pt x="2" y="75"/>
                  </a:cubicBezTo>
                  <a:cubicBezTo>
                    <a:pt x="5" y="87"/>
                    <a:pt x="17" y="94"/>
                    <a:pt x="28" y="91"/>
                  </a:cubicBezTo>
                  <a:cubicBezTo>
                    <a:pt x="32" y="90"/>
                    <a:pt x="35" y="88"/>
                    <a:pt x="38" y="85"/>
                  </a:cubicBezTo>
                  <a:cubicBezTo>
                    <a:pt x="38" y="85"/>
                    <a:pt x="38" y="85"/>
                    <a:pt x="38" y="85"/>
                  </a:cubicBezTo>
                  <a:cubicBezTo>
                    <a:pt x="42" y="81"/>
                    <a:pt x="44" y="75"/>
                    <a:pt x="44" y="69"/>
                  </a:cubicBezTo>
                  <a:cubicBezTo>
                    <a:pt x="64" y="64"/>
                    <a:pt x="64" y="64"/>
                    <a:pt x="64" y="64"/>
                  </a:cubicBezTo>
                  <a:cubicBezTo>
                    <a:pt x="59" y="84"/>
                    <a:pt x="59" y="84"/>
                    <a:pt x="59" y="84"/>
                  </a:cubicBezTo>
                  <a:cubicBezTo>
                    <a:pt x="53" y="83"/>
                    <a:pt x="47" y="86"/>
                    <a:pt x="43" y="90"/>
                  </a:cubicBezTo>
                  <a:cubicBezTo>
                    <a:pt x="40" y="93"/>
                    <a:pt x="38" y="96"/>
                    <a:pt x="37" y="100"/>
                  </a:cubicBezTo>
                  <a:cubicBezTo>
                    <a:pt x="36" y="105"/>
                    <a:pt x="36" y="111"/>
                    <a:pt x="39" y="116"/>
                  </a:cubicBezTo>
                  <a:cubicBezTo>
                    <a:pt x="42" y="121"/>
                    <a:pt x="47" y="125"/>
                    <a:pt x="53" y="126"/>
                  </a:cubicBezTo>
                  <a:cubicBezTo>
                    <a:pt x="60" y="128"/>
                    <a:pt x="68" y="126"/>
                    <a:pt x="74" y="121"/>
                  </a:cubicBezTo>
                  <a:cubicBezTo>
                    <a:pt x="76" y="118"/>
                    <a:pt x="78" y="115"/>
                    <a:pt x="79" y="111"/>
                  </a:cubicBezTo>
                  <a:cubicBezTo>
                    <a:pt x="81" y="105"/>
                    <a:pt x="80" y="100"/>
                    <a:pt x="77" y="94"/>
                  </a:cubicBezTo>
                  <a:cubicBezTo>
                    <a:pt x="75" y="91"/>
                    <a:pt x="72" y="88"/>
                    <a:pt x="68" y="86"/>
                  </a:cubicBezTo>
                  <a:lnTo>
                    <a:pt x="88" y="11"/>
                  </a:lnTo>
                  <a:close/>
                  <a:moveTo>
                    <a:pt x="71" y="54"/>
                  </a:moveTo>
                  <a:cubicBezTo>
                    <a:pt x="72" y="55"/>
                    <a:pt x="72" y="58"/>
                    <a:pt x="71" y="59"/>
                  </a:cubicBezTo>
                  <a:cubicBezTo>
                    <a:pt x="70" y="60"/>
                    <a:pt x="67" y="60"/>
                    <a:pt x="66" y="59"/>
                  </a:cubicBezTo>
                  <a:cubicBezTo>
                    <a:pt x="65" y="58"/>
                    <a:pt x="65" y="55"/>
                    <a:pt x="66" y="54"/>
                  </a:cubicBezTo>
                  <a:cubicBezTo>
                    <a:pt x="67" y="53"/>
                    <a:pt x="70" y="53"/>
                    <a:pt x="71" y="54"/>
                  </a:cubicBezTo>
                  <a:close/>
                  <a:moveTo>
                    <a:pt x="33" y="80"/>
                  </a:moveTo>
                  <a:cubicBezTo>
                    <a:pt x="31" y="82"/>
                    <a:pt x="29" y="83"/>
                    <a:pt x="26" y="84"/>
                  </a:cubicBezTo>
                  <a:cubicBezTo>
                    <a:pt x="19" y="86"/>
                    <a:pt x="10" y="81"/>
                    <a:pt x="8" y="73"/>
                  </a:cubicBezTo>
                  <a:cubicBezTo>
                    <a:pt x="7" y="68"/>
                    <a:pt x="8" y="63"/>
                    <a:pt x="12" y="59"/>
                  </a:cubicBezTo>
                  <a:cubicBezTo>
                    <a:pt x="14" y="57"/>
                    <a:pt x="16" y="56"/>
                    <a:pt x="19" y="55"/>
                  </a:cubicBezTo>
                  <a:cubicBezTo>
                    <a:pt x="27" y="53"/>
                    <a:pt x="35" y="58"/>
                    <a:pt x="37" y="66"/>
                  </a:cubicBezTo>
                  <a:cubicBezTo>
                    <a:pt x="38" y="71"/>
                    <a:pt x="37" y="76"/>
                    <a:pt x="33" y="80"/>
                  </a:cubicBezTo>
                  <a:close/>
                  <a:moveTo>
                    <a:pt x="71" y="98"/>
                  </a:moveTo>
                  <a:cubicBezTo>
                    <a:pt x="73" y="101"/>
                    <a:pt x="73" y="105"/>
                    <a:pt x="72" y="109"/>
                  </a:cubicBezTo>
                  <a:cubicBezTo>
                    <a:pt x="72" y="112"/>
                    <a:pt x="70" y="114"/>
                    <a:pt x="69" y="116"/>
                  </a:cubicBezTo>
                  <a:cubicBezTo>
                    <a:pt x="65" y="119"/>
                    <a:pt x="59" y="121"/>
                    <a:pt x="54" y="120"/>
                  </a:cubicBezTo>
                  <a:cubicBezTo>
                    <a:pt x="51" y="119"/>
                    <a:pt x="47" y="116"/>
                    <a:pt x="45" y="113"/>
                  </a:cubicBezTo>
                  <a:cubicBezTo>
                    <a:pt x="44" y="109"/>
                    <a:pt x="43" y="105"/>
                    <a:pt x="44" y="102"/>
                  </a:cubicBezTo>
                  <a:cubicBezTo>
                    <a:pt x="45" y="99"/>
                    <a:pt x="46" y="97"/>
                    <a:pt x="48" y="95"/>
                  </a:cubicBezTo>
                  <a:cubicBezTo>
                    <a:pt x="52" y="91"/>
                    <a:pt x="57" y="90"/>
                    <a:pt x="62" y="91"/>
                  </a:cubicBezTo>
                  <a:cubicBezTo>
                    <a:pt x="66" y="92"/>
                    <a:pt x="69" y="95"/>
                    <a:pt x="71" y="9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0" name="Freeform 134"/>
            <p:cNvSpPr>
              <a:spLocks/>
            </p:cNvSpPr>
            <p:nvPr userDrawn="1"/>
          </p:nvSpPr>
          <p:spPr bwMode="auto">
            <a:xfrm>
              <a:off x="2390775" y="2952750"/>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61" name="Freeform 135"/>
          <p:cNvSpPr>
            <a:spLocks noEditPoints="1"/>
          </p:cNvSpPr>
          <p:nvPr userDrawn="1"/>
        </p:nvSpPr>
        <p:spPr bwMode="auto">
          <a:xfrm>
            <a:off x="2390775" y="2709863"/>
            <a:ext cx="387350" cy="388938"/>
          </a:xfrm>
          <a:custGeom>
            <a:avLst/>
            <a:gdLst>
              <a:gd name="T0" fmla="*/ 53 w 100"/>
              <a:gd name="T1" fmla="*/ 85 h 101"/>
              <a:gd name="T2" fmla="*/ 53 w 100"/>
              <a:gd name="T3" fmla="*/ 20 h 101"/>
              <a:gd name="T4" fmla="*/ 58 w 100"/>
              <a:gd name="T5" fmla="*/ 13 h 101"/>
              <a:gd name="T6" fmla="*/ 58 w 100"/>
              <a:gd name="T7" fmla="*/ 11 h 101"/>
              <a:gd name="T8" fmla="*/ 84 w 100"/>
              <a:gd name="T9" fmla="*/ 4 h 101"/>
              <a:gd name="T10" fmla="*/ 69 w 100"/>
              <a:gd name="T11" fmla="*/ 43 h 101"/>
              <a:gd name="T12" fmla="*/ 69 w 100"/>
              <a:gd name="T13" fmla="*/ 43 h 101"/>
              <a:gd name="T14" fmla="*/ 84 w 100"/>
              <a:gd name="T15" fmla="*/ 56 h 101"/>
              <a:gd name="T16" fmla="*/ 100 w 100"/>
              <a:gd name="T17" fmla="*/ 43 h 101"/>
              <a:gd name="T18" fmla="*/ 100 w 100"/>
              <a:gd name="T19" fmla="*/ 43 h 101"/>
              <a:gd name="T20" fmla="*/ 85 w 100"/>
              <a:gd name="T21" fmla="*/ 4 h 101"/>
              <a:gd name="T22" fmla="*/ 86 w 100"/>
              <a:gd name="T23" fmla="*/ 3 h 101"/>
              <a:gd name="T24" fmla="*/ 85 w 100"/>
              <a:gd name="T25" fmla="*/ 0 h 101"/>
              <a:gd name="T26" fmla="*/ 57 w 100"/>
              <a:gd name="T27" fmla="*/ 9 h 101"/>
              <a:gd name="T28" fmla="*/ 50 w 100"/>
              <a:gd name="T29" fmla="*/ 5 h 101"/>
              <a:gd name="T30" fmla="*/ 42 w 100"/>
              <a:gd name="T31" fmla="*/ 13 h 101"/>
              <a:gd name="T32" fmla="*/ 42 w 100"/>
              <a:gd name="T33" fmla="*/ 14 h 101"/>
              <a:gd name="T34" fmla="*/ 13 w 100"/>
              <a:gd name="T35" fmla="*/ 22 h 101"/>
              <a:gd name="T36" fmla="*/ 14 w 100"/>
              <a:gd name="T37" fmla="*/ 25 h 101"/>
              <a:gd name="T38" fmla="*/ 15 w 100"/>
              <a:gd name="T39" fmla="*/ 25 h 101"/>
              <a:gd name="T40" fmla="*/ 0 w 100"/>
              <a:gd name="T41" fmla="*/ 63 h 101"/>
              <a:gd name="T42" fmla="*/ 0 w 100"/>
              <a:gd name="T43" fmla="*/ 63 h 101"/>
              <a:gd name="T44" fmla="*/ 16 w 100"/>
              <a:gd name="T45" fmla="*/ 77 h 101"/>
              <a:gd name="T46" fmla="*/ 31 w 100"/>
              <a:gd name="T47" fmla="*/ 63 h 101"/>
              <a:gd name="T48" fmla="*/ 31 w 100"/>
              <a:gd name="T49" fmla="*/ 63 h 101"/>
              <a:gd name="T50" fmla="*/ 16 w 100"/>
              <a:gd name="T51" fmla="*/ 24 h 101"/>
              <a:gd name="T52" fmla="*/ 43 w 100"/>
              <a:gd name="T53" fmla="*/ 17 h 101"/>
              <a:gd name="T54" fmla="*/ 48 w 100"/>
              <a:gd name="T55" fmla="*/ 20 h 101"/>
              <a:gd name="T56" fmla="*/ 48 w 100"/>
              <a:gd name="T57" fmla="*/ 85 h 101"/>
              <a:gd name="T58" fmla="*/ 0 w 100"/>
              <a:gd name="T59" fmla="*/ 101 h 101"/>
              <a:gd name="T60" fmla="*/ 100 w 100"/>
              <a:gd name="T61" fmla="*/ 101 h 101"/>
              <a:gd name="T62" fmla="*/ 53 w 100"/>
              <a:gd name="T63" fmla="*/ 85 h 101"/>
              <a:gd name="T64" fmla="*/ 96 w 100"/>
              <a:gd name="T65" fmla="*/ 40 h 101"/>
              <a:gd name="T66" fmla="*/ 73 w 100"/>
              <a:gd name="T67" fmla="*/ 40 h 101"/>
              <a:gd name="T68" fmla="*/ 85 w 100"/>
              <a:gd name="T69" fmla="*/ 9 h 101"/>
              <a:gd name="T70" fmla="*/ 96 w 100"/>
              <a:gd name="T71" fmla="*/ 40 h 101"/>
              <a:gd name="T72" fmla="*/ 27 w 100"/>
              <a:gd name="T73" fmla="*/ 61 h 101"/>
              <a:gd name="T74" fmla="*/ 4 w 100"/>
              <a:gd name="T75" fmla="*/ 61 h 101"/>
              <a:gd name="T76" fmla="*/ 16 w 100"/>
              <a:gd name="T77" fmla="*/ 30 h 101"/>
              <a:gd name="T78" fmla="*/ 27 w 100"/>
              <a:gd name="T79" fmla="*/ 6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0" h="101">
                <a:moveTo>
                  <a:pt x="53" y="85"/>
                </a:moveTo>
                <a:cubicBezTo>
                  <a:pt x="53" y="20"/>
                  <a:pt x="53" y="20"/>
                  <a:pt x="53" y="20"/>
                </a:cubicBezTo>
                <a:cubicBezTo>
                  <a:pt x="56" y="19"/>
                  <a:pt x="58" y="16"/>
                  <a:pt x="58" y="13"/>
                </a:cubicBezTo>
                <a:cubicBezTo>
                  <a:pt x="58" y="12"/>
                  <a:pt x="58" y="12"/>
                  <a:pt x="58" y="11"/>
                </a:cubicBezTo>
                <a:cubicBezTo>
                  <a:pt x="84" y="4"/>
                  <a:pt x="84" y="4"/>
                  <a:pt x="84" y="4"/>
                </a:cubicBezTo>
                <a:cubicBezTo>
                  <a:pt x="69" y="43"/>
                  <a:pt x="69" y="43"/>
                  <a:pt x="69" y="43"/>
                </a:cubicBezTo>
                <a:cubicBezTo>
                  <a:pt x="69" y="43"/>
                  <a:pt x="69" y="43"/>
                  <a:pt x="69" y="43"/>
                </a:cubicBezTo>
                <a:cubicBezTo>
                  <a:pt x="69" y="50"/>
                  <a:pt x="76" y="56"/>
                  <a:pt x="84" y="56"/>
                </a:cubicBezTo>
                <a:cubicBezTo>
                  <a:pt x="93" y="56"/>
                  <a:pt x="100" y="50"/>
                  <a:pt x="100" y="43"/>
                </a:cubicBezTo>
                <a:cubicBezTo>
                  <a:pt x="100" y="43"/>
                  <a:pt x="100" y="43"/>
                  <a:pt x="100" y="43"/>
                </a:cubicBezTo>
                <a:cubicBezTo>
                  <a:pt x="85" y="4"/>
                  <a:pt x="85" y="4"/>
                  <a:pt x="85" y="4"/>
                </a:cubicBezTo>
                <a:cubicBezTo>
                  <a:pt x="86" y="3"/>
                  <a:pt x="86" y="3"/>
                  <a:pt x="86" y="3"/>
                </a:cubicBezTo>
                <a:cubicBezTo>
                  <a:pt x="85" y="0"/>
                  <a:pt x="85" y="0"/>
                  <a:pt x="85" y="0"/>
                </a:cubicBezTo>
                <a:cubicBezTo>
                  <a:pt x="57" y="9"/>
                  <a:pt x="57" y="9"/>
                  <a:pt x="57" y="9"/>
                </a:cubicBezTo>
                <a:cubicBezTo>
                  <a:pt x="55" y="6"/>
                  <a:pt x="53" y="5"/>
                  <a:pt x="50" y="5"/>
                </a:cubicBezTo>
                <a:cubicBezTo>
                  <a:pt x="46" y="5"/>
                  <a:pt x="42" y="9"/>
                  <a:pt x="42" y="13"/>
                </a:cubicBezTo>
                <a:cubicBezTo>
                  <a:pt x="42" y="13"/>
                  <a:pt x="42" y="13"/>
                  <a:pt x="42" y="14"/>
                </a:cubicBezTo>
                <a:cubicBezTo>
                  <a:pt x="13" y="22"/>
                  <a:pt x="13" y="22"/>
                  <a:pt x="13" y="22"/>
                </a:cubicBezTo>
                <a:cubicBezTo>
                  <a:pt x="14" y="25"/>
                  <a:pt x="14" y="25"/>
                  <a:pt x="14" y="25"/>
                </a:cubicBezTo>
                <a:cubicBezTo>
                  <a:pt x="15" y="25"/>
                  <a:pt x="15" y="25"/>
                  <a:pt x="15" y="25"/>
                </a:cubicBezTo>
                <a:cubicBezTo>
                  <a:pt x="0" y="63"/>
                  <a:pt x="0" y="63"/>
                  <a:pt x="0" y="63"/>
                </a:cubicBezTo>
                <a:cubicBezTo>
                  <a:pt x="0" y="63"/>
                  <a:pt x="0" y="63"/>
                  <a:pt x="0" y="63"/>
                </a:cubicBezTo>
                <a:cubicBezTo>
                  <a:pt x="0" y="71"/>
                  <a:pt x="7" y="77"/>
                  <a:pt x="16" y="77"/>
                </a:cubicBezTo>
                <a:cubicBezTo>
                  <a:pt x="24" y="77"/>
                  <a:pt x="31" y="71"/>
                  <a:pt x="31" y="63"/>
                </a:cubicBezTo>
                <a:cubicBezTo>
                  <a:pt x="31" y="63"/>
                  <a:pt x="31" y="63"/>
                  <a:pt x="31" y="63"/>
                </a:cubicBezTo>
                <a:cubicBezTo>
                  <a:pt x="16" y="24"/>
                  <a:pt x="16" y="24"/>
                  <a:pt x="16" y="24"/>
                </a:cubicBezTo>
                <a:cubicBezTo>
                  <a:pt x="43" y="17"/>
                  <a:pt x="43" y="17"/>
                  <a:pt x="43" y="17"/>
                </a:cubicBezTo>
                <a:cubicBezTo>
                  <a:pt x="44" y="18"/>
                  <a:pt x="46" y="20"/>
                  <a:pt x="48" y="20"/>
                </a:cubicBezTo>
                <a:cubicBezTo>
                  <a:pt x="48" y="85"/>
                  <a:pt x="48" y="85"/>
                  <a:pt x="48" y="85"/>
                </a:cubicBezTo>
                <a:cubicBezTo>
                  <a:pt x="21" y="86"/>
                  <a:pt x="0" y="93"/>
                  <a:pt x="0" y="101"/>
                </a:cubicBezTo>
                <a:cubicBezTo>
                  <a:pt x="100" y="101"/>
                  <a:pt x="100" y="101"/>
                  <a:pt x="100" y="101"/>
                </a:cubicBezTo>
                <a:cubicBezTo>
                  <a:pt x="100" y="93"/>
                  <a:pt x="79" y="86"/>
                  <a:pt x="53" y="85"/>
                </a:cubicBezTo>
                <a:close/>
                <a:moveTo>
                  <a:pt x="96" y="40"/>
                </a:moveTo>
                <a:cubicBezTo>
                  <a:pt x="73" y="40"/>
                  <a:pt x="73" y="40"/>
                  <a:pt x="73" y="40"/>
                </a:cubicBezTo>
                <a:cubicBezTo>
                  <a:pt x="85" y="9"/>
                  <a:pt x="85" y="9"/>
                  <a:pt x="85" y="9"/>
                </a:cubicBezTo>
                <a:lnTo>
                  <a:pt x="96" y="40"/>
                </a:lnTo>
                <a:close/>
                <a:moveTo>
                  <a:pt x="27" y="61"/>
                </a:moveTo>
                <a:cubicBezTo>
                  <a:pt x="4" y="61"/>
                  <a:pt x="4" y="61"/>
                  <a:pt x="4" y="61"/>
                </a:cubicBezTo>
                <a:cubicBezTo>
                  <a:pt x="16" y="30"/>
                  <a:pt x="16" y="30"/>
                  <a:pt x="16" y="30"/>
                </a:cubicBezTo>
                <a:lnTo>
                  <a:pt x="27"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2" name="Freeform 136"/>
          <p:cNvSpPr>
            <a:spLocks/>
          </p:cNvSpPr>
          <p:nvPr userDrawn="1"/>
        </p:nvSpPr>
        <p:spPr bwMode="auto">
          <a:xfrm>
            <a:off x="2657475" y="28749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3" name="Freeform 137"/>
          <p:cNvSpPr>
            <a:spLocks/>
          </p:cNvSpPr>
          <p:nvPr userDrawn="1"/>
        </p:nvSpPr>
        <p:spPr bwMode="auto">
          <a:xfrm>
            <a:off x="7264400" y="715963"/>
            <a:ext cx="387350" cy="390525"/>
          </a:xfrm>
          <a:custGeom>
            <a:avLst/>
            <a:gdLst>
              <a:gd name="T0" fmla="*/ 97 w 100"/>
              <a:gd name="T1" fmla="*/ 36 h 101"/>
              <a:gd name="T2" fmla="*/ 99 w 100"/>
              <a:gd name="T3" fmla="*/ 52 h 101"/>
              <a:gd name="T4" fmla="*/ 95 w 100"/>
              <a:gd name="T5" fmla="*/ 55 h 101"/>
              <a:gd name="T6" fmla="*/ 100 w 100"/>
              <a:gd name="T7" fmla="*/ 60 h 101"/>
              <a:gd name="T8" fmla="*/ 98 w 100"/>
              <a:gd name="T9" fmla="*/ 68 h 101"/>
              <a:gd name="T10" fmla="*/ 94 w 100"/>
              <a:gd name="T11" fmla="*/ 70 h 101"/>
              <a:gd name="T12" fmla="*/ 97 w 100"/>
              <a:gd name="T13" fmla="*/ 73 h 101"/>
              <a:gd name="T14" fmla="*/ 96 w 100"/>
              <a:gd name="T15" fmla="*/ 82 h 101"/>
              <a:gd name="T16" fmla="*/ 92 w 100"/>
              <a:gd name="T17" fmla="*/ 84 h 101"/>
              <a:gd name="T18" fmla="*/ 95 w 100"/>
              <a:gd name="T19" fmla="*/ 88 h 101"/>
              <a:gd name="T20" fmla="*/ 93 w 100"/>
              <a:gd name="T21" fmla="*/ 98 h 101"/>
              <a:gd name="T22" fmla="*/ 86 w 100"/>
              <a:gd name="T23" fmla="*/ 101 h 101"/>
              <a:gd name="T24" fmla="*/ 36 w 100"/>
              <a:gd name="T25" fmla="*/ 88 h 101"/>
              <a:gd name="T26" fmla="*/ 24 w 100"/>
              <a:gd name="T27" fmla="*/ 88 h 101"/>
              <a:gd name="T28" fmla="*/ 24 w 100"/>
              <a:gd name="T29" fmla="*/ 94 h 101"/>
              <a:gd name="T30" fmla="*/ 0 w 100"/>
              <a:gd name="T31" fmla="*/ 94 h 101"/>
              <a:gd name="T32" fmla="*/ 0 w 100"/>
              <a:gd name="T33" fmla="*/ 32 h 101"/>
              <a:gd name="T34" fmla="*/ 24 w 100"/>
              <a:gd name="T35" fmla="*/ 32 h 101"/>
              <a:gd name="T36" fmla="*/ 24 w 100"/>
              <a:gd name="T37" fmla="*/ 41 h 101"/>
              <a:gd name="T38" fmla="*/ 34 w 100"/>
              <a:gd name="T39" fmla="*/ 41 h 101"/>
              <a:gd name="T40" fmla="*/ 73 w 100"/>
              <a:gd name="T41" fmla="*/ 0 h 101"/>
              <a:gd name="T42" fmla="*/ 62 w 100"/>
              <a:gd name="T43" fmla="*/ 38 h 101"/>
              <a:gd name="T44" fmla="*/ 97 w 100"/>
              <a:gd name="T45" fmla="*/ 36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0" h="101">
                <a:moveTo>
                  <a:pt x="97" y="36"/>
                </a:moveTo>
                <a:cubicBezTo>
                  <a:pt x="99" y="52"/>
                  <a:pt x="99" y="52"/>
                  <a:pt x="99" y="52"/>
                </a:cubicBezTo>
                <a:cubicBezTo>
                  <a:pt x="95" y="55"/>
                  <a:pt x="95" y="55"/>
                  <a:pt x="95" y="55"/>
                </a:cubicBezTo>
                <a:cubicBezTo>
                  <a:pt x="100" y="60"/>
                  <a:pt x="100" y="60"/>
                  <a:pt x="100" y="60"/>
                </a:cubicBezTo>
                <a:cubicBezTo>
                  <a:pt x="98" y="68"/>
                  <a:pt x="98" y="68"/>
                  <a:pt x="98" y="68"/>
                </a:cubicBezTo>
                <a:cubicBezTo>
                  <a:pt x="94" y="70"/>
                  <a:pt x="94" y="70"/>
                  <a:pt x="94" y="70"/>
                </a:cubicBezTo>
                <a:cubicBezTo>
                  <a:pt x="97" y="73"/>
                  <a:pt x="97" y="73"/>
                  <a:pt x="97" y="73"/>
                </a:cubicBezTo>
                <a:cubicBezTo>
                  <a:pt x="96" y="82"/>
                  <a:pt x="96" y="82"/>
                  <a:pt x="96" y="82"/>
                </a:cubicBezTo>
                <a:cubicBezTo>
                  <a:pt x="92" y="84"/>
                  <a:pt x="92" y="84"/>
                  <a:pt x="92" y="84"/>
                </a:cubicBezTo>
                <a:cubicBezTo>
                  <a:pt x="95" y="88"/>
                  <a:pt x="95" y="88"/>
                  <a:pt x="95" y="88"/>
                </a:cubicBezTo>
                <a:cubicBezTo>
                  <a:pt x="93" y="98"/>
                  <a:pt x="93" y="98"/>
                  <a:pt x="93" y="98"/>
                </a:cubicBezTo>
                <a:cubicBezTo>
                  <a:pt x="86" y="101"/>
                  <a:pt x="86" y="101"/>
                  <a:pt x="86" y="101"/>
                </a:cubicBezTo>
                <a:cubicBezTo>
                  <a:pt x="36" y="88"/>
                  <a:pt x="36" y="88"/>
                  <a:pt x="36" y="88"/>
                </a:cubicBezTo>
                <a:cubicBezTo>
                  <a:pt x="24" y="88"/>
                  <a:pt x="24" y="88"/>
                  <a:pt x="24" y="88"/>
                </a:cubicBezTo>
                <a:cubicBezTo>
                  <a:pt x="24" y="94"/>
                  <a:pt x="24" y="94"/>
                  <a:pt x="24" y="94"/>
                </a:cubicBezTo>
                <a:cubicBezTo>
                  <a:pt x="0" y="94"/>
                  <a:pt x="0" y="94"/>
                  <a:pt x="0" y="94"/>
                </a:cubicBezTo>
                <a:cubicBezTo>
                  <a:pt x="0" y="32"/>
                  <a:pt x="0" y="32"/>
                  <a:pt x="0" y="32"/>
                </a:cubicBezTo>
                <a:cubicBezTo>
                  <a:pt x="24" y="32"/>
                  <a:pt x="24" y="32"/>
                  <a:pt x="24" y="32"/>
                </a:cubicBezTo>
                <a:cubicBezTo>
                  <a:pt x="24" y="41"/>
                  <a:pt x="24" y="41"/>
                  <a:pt x="24" y="41"/>
                </a:cubicBezTo>
                <a:cubicBezTo>
                  <a:pt x="34" y="41"/>
                  <a:pt x="34" y="41"/>
                  <a:pt x="34" y="41"/>
                </a:cubicBezTo>
                <a:cubicBezTo>
                  <a:pt x="73" y="0"/>
                  <a:pt x="73" y="0"/>
                  <a:pt x="73" y="0"/>
                </a:cubicBezTo>
                <a:cubicBezTo>
                  <a:pt x="92" y="14"/>
                  <a:pt x="75" y="28"/>
                  <a:pt x="62" y="38"/>
                </a:cubicBezTo>
                <a:lnTo>
                  <a:pt x="97" y="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4" name="Freeform 138"/>
          <p:cNvSpPr>
            <a:spLocks noEditPoints="1"/>
          </p:cNvSpPr>
          <p:nvPr userDrawn="1"/>
        </p:nvSpPr>
        <p:spPr bwMode="auto">
          <a:xfrm>
            <a:off x="4476750" y="1414463"/>
            <a:ext cx="471488" cy="398463"/>
          </a:xfrm>
          <a:custGeom>
            <a:avLst/>
            <a:gdLst>
              <a:gd name="T0" fmla="*/ 105 w 122"/>
              <a:gd name="T1" fmla="*/ 75 h 103"/>
              <a:gd name="T2" fmla="*/ 113 w 122"/>
              <a:gd name="T3" fmla="*/ 78 h 103"/>
              <a:gd name="T4" fmla="*/ 120 w 122"/>
              <a:gd name="T5" fmla="*/ 91 h 103"/>
              <a:gd name="T6" fmla="*/ 105 w 122"/>
              <a:gd name="T7" fmla="*/ 92 h 103"/>
              <a:gd name="T8" fmla="*/ 99 w 122"/>
              <a:gd name="T9" fmla="*/ 86 h 103"/>
              <a:gd name="T10" fmla="*/ 72 w 122"/>
              <a:gd name="T11" fmla="*/ 93 h 103"/>
              <a:gd name="T12" fmla="*/ 78 w 122"/>
              <a:gd name="T13" fmla="*/ 87 h 103"/>
              <a:gd name="T14" fmla="*/ 77 w 122"/>
              <a:gd name="T15" fmla="*/ 74 h 103"/>
              <a:gd name="T16" fmla="*/ 65 w 122"/>
              <a:gd name="T17" fmla="*/ 80 h 103"/>
              <a:gd name="T18" fmla="*/ 63 w 122"/>
              <a:gd name="T19" fmla="*/ 88 h 103"/>
              <a:gd name="T20" fmla="*/ 55 w 122"/>
              <a:gd name="T21" fmla="*/ 59 h 103"/>
              <a:gd name="T22" fmla="*/ 61 w 122"/>
              <a:gd name="T23" fmla="*/ 64 h 103"/>
              <a:gd name="T24" fmla="*/ 74 w 122"/>
              <a:gd name="T25" fmla="*/ 64 h 103"/>
              <a:gd name="T26" fmla="*/ 68 w 122"/>
              <a:gd name="T27" fmla="*/ 52 h 103"/>
              <a:gd name="T28" fmla="*/ 60 w 122"/>
              <a:gd name="T29" fmla="*/ 50 h 103"/>
              <a:gd name="T30" fmla="*/ 88 w 122"/>
              <a:gd name="T31" fmla="*/ 43 h 103"/>
              <a:gd name="T32" fmla="*/ 90 w 122"/>
              <a:gd name="T33" fmla="*/ 35 h 103"/>
              <a:gd name="T34" fmla="*/ 103 w 122"/>
              <a:gd name="T35" fmla="*/ 29 h 103"/>
              <a:gd name="T36" fmla="*/ 103 w 122"/>
              <a:gd name="T37" fmla="*/ 43 h 103"/>
              <a:gd name="T38" fmla="*/ 97 w 122"/>
              <a:gd name="T39" fmla="*/ 49 h 103"/>
              <a:gd name="T40" fmla="*/ 53 w 122"/>
              <a:gd name="T41" fmla="*/ 23 h 103"/>
              <a:gd name="T42" fmla="*/ 59 w 122"/>
              <a:gd name="T43" fmla="*/ 17 h 103"/>
              <a:gd name="T44" fmla="*/ 58 w 122"/>
              <a:gd name="T45" fmla="*/ 2 h 103"/>
              <a:gd name="T46" fmla="*/ 45 w 122"/>
              <a:gd name="T47" fmla="*/ 9 h 103"/>
              <a:gd name="T48" fmla="*/ 43 w 122"/>
              <a:gd name="T49" fmla="*/ 17 h 103"/>
              <a:gd name="T50" fmla="*/ 16 w 122"/>
              <a:gd name="T51" fmla="*/ 24 h 103"/>
              <a:gd name="T52" fmla="*/ 23 w 122"/>
              <a:gd name="T53" fmla="*/ 25 h 103"/>
              <a:gd name="T54" fmla="*/ 30 w 122"/>
              <a:gd name="T55" fmla="*/ 38 h 103"/>
              <a:gd name="T56" fmla="*/ 16 w 122"/>
              <a:gd name="T57" fmla="*/ 38 h 103"/>
              <a:gd name="T58" fmla="*/ 11 w 122"/>
              <a:gd name="T59" fmla="*/ 33 h 103"/>
              <a:gd name="T60" fmla="*/ 19 w 122"/>
              <a:gd name="T61" fmla="*/ 61 h 103"/>
              <a:gd name="T62" fmla="*/ 20 w 122"/>
              <a:gd name="T63" fmla="*/ 54 h 103"/>
              <a:gd name="T64" fmla="*/ 32 w 122"/>
              <a:gd name="T65" fmla="*/ 48 h 103"/>
              <a:gd name="T66" fmla="*/ 33 w 122"/>
              <a:gd name="T67" fmla="*/ 61 h 103"/>
              <a:gd name="T68" fmla="*/ 27 w 122"/>
              <a:gd name="T69" fmla="*/ 66 h 103"/>
              <a:gd name="T70" fmla="*/ 54 w 122"/>
              <a:gd name="T71" fmla="*/ 56 h 103"/>
              <a:gd name="T72" fmla="*/ 62 w 122"/>
              <a:gd name="T73" fmla="*/ 62 h 103"/>
              <a:gd name="T74" fmla="*/ 61 w 122"/>
              <a:gd name="T75" fmla="*/ 54 h 103"/>
              <a:gd name="T76" fmla="*/ 68 w 122"/>
              <a:gd name="T77" fmla="*/ 3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2" h="103">
                <a:moveTo>
                  <a:pt x="115" y="59"/>
                </a:moveTo>
                <a:cubicBezTo>
                  <a:pt x="105" y="75"/>
                  <a:pt x="105" y="75"/>
                  <a:pt x="105" y="75"/>
                </a:cubicBezTo>
                <a:cubicBezTo>
                  <a:pt x="105" y="77"/>
                  <a:pt x="105" y="78"/>
                  <a:pt x="107" y="78"/>
                </a:cubicBezTo>
                <a:cubicBezTo>
                  <a:pt x="109" y="79"/>
                  <a:pt x="111" y="78"/>
                  <a:pt x="113" y="78"/>
                </a:cubicBezTo>
                <a:cubicBezTo>
                  <a:pt x="117" y="78"/>
                  <a:pt x="120" y="80"/>
                  <a:pt x="121" y="83"/>
                </a:cubicBezTo>
                <a:cubicBezTo>
                  <a:pt x="122" y="87"/>
                  <a:pt x="120" y="91"/>
                  <a:pt x="120" y="91"/>
                </a:cubicBezTo>
                <a:cubicBezTo>
                  <a:pt x="120" y="91"/>
                  <a:pt x="118" y="95"/>
                  <a:pt x="114" y="96"/>
                </a:cubicBezTo>
                <a:cubicBezTo>
                  <a:pt x="111" y="97"/>
                  <a:pt x="107" y="95"/>
                  <a:pt x="105" y="92"/>
                </a:cubicBezTo>
                <a:cubicBezTo>
                  <a:pt x="104" y="90"/>
                  <a:pt x="104" y="88"/>
                  <a:pt x="103" y="86"/>
                </a:cubicBezTo>
                <a:cubicBezTo>
                  <a:pt x="102" y="85"/>
                  <a:pt x="100" y="85"/>
                  <a:pt x="99" y="86"/>
                </a:cubicBezTo>
                <a:cubicBezTo>
                  <a:pt x="89" y="103"/>
                  <a:pt x="89" y="103"/>
                  <a:pt x="89" y="103"/>
                </a:cubicBezTo>
                <a:cubicBezTo>
                  <a:pt x="72" y="93"/>
                  <a:pt x="72" y="93"/>
                  <a:pt x="72" y="93"/>
                </a:cubicBezTo>
                <a:cubicBezTo>
                  <a:pt x="72" y="92"/>
                  <a:pt x="72" y="91"/>
                  <a:pt x="73" y="90"/>
                </a:cubicBezTo>
                <a:cubicBezTo>
                  <a:pt x="74" y="89"/>
                  <a:pt x="76" y="88"/>
                  <a:pt x="78" y="87"/>
                </a:cubicBezTo>
                <a:cubicBezTo>
                  <a:pt x="80" y="86"/>
                  <a:pt x="82" y="82"/>
                  <a:pt x="81" y="79"/>
                </a:cubicBezTo>
                <a:cubicBezTo>
                  <a:pt x="80" y="76"/>
                  <a:pt x="77" y="74"/>
                  <a:pt x="77" y="74"/>
                </a:cubicBezTo>
                <a:cubicBezTo>
                  <a:pt x="77" y="74"/>
                  <a:pt x="74" y="72"/>
                  <a:pt x="70" y="73"/>
                </a:cubicBezTo>
                <a:cubicBezTo>
                  <a:pt x="67" y="74"/>
                  <a:pt x="65" y="77"/>
                  <a:pt x="65" y="80"/>
                </a:cubicBezTo>
                <a:cubicBezTo>
                  <a:pt x="65" y="82"/>
                  <a:pt x="66" y="84"/>
                  <a:pt x="66" y="86"/>
                </a:cubicBezTo>
                <a:cubicBezTo>
                  <a:pt x="65" y="87"/>
                  <a:pt x="64" y="88"/>
                  <a:pt x="63" y="88"/>
                </a:cubicBezTo>
                <a:cubicBezTo>
                  <a:pt x="45" y="77"/>
                  <a:pt x="45" y="77"/>
                  <a:pt x="45" y="77"/>
                </a:cubicBezTo>
                <a:cubicBezTo>
                  <a:pt x="55" y="59"/>
                  <a:pt x="55" y="59"/>
                  <a:pt x="55" y="59"/>
                </a:cubicBezTo>
                <a:cubicBezTo>
                  <a:pt x="56" y="58"/>
                  <a:pt x="57" y="58"/>
                  <a:pt x="58" y="59"/>
                </a:cubicBezTo>
                <a:cubicBezTo>
                  <a:pt x="59" y="61"/>
                  <a:pt x="60" y="63"/>
                  <a:pt x="61" y="64"/>
                </a:cubicBezTo>
                <a:cubicBezTo>
                  <a:pt x="62" y="67"/>
                  <a:pt x="66" y="69"/>
                  <a:pt x="69" y="68"/>
                </a:cubicBezTo>
                <a:cubicBezTo>
                  <a:pt x="72" y="67"/>
                  <a:pt x="74" y="64"/>
                  <a:pt x="74" y="64"/>
                </a:cubicBezTo>
                <a:cubicBezTo>
                  <a:pt x="74" y="64"/>
                  <a:pt x="76" y="60"/>
                  <a:pt x="75" y="57"/>
                </a:cubicBezTo>
                <a:cubicBezTo>
                  <a:pt x="74" y="54"/>
                  <a:pt x="71" y="51"/>
                  <a:pt x="68" y="52"/>
                </a:cubicBezTo>
                <a:cubicBezTo>
                  <a:pt x="66" y="52"/>
                  <a:pt x="64" y="52"/>
                  <a:pt x="62" y="52"/>
                </a:cubicBezTo>
                <a:cubicBezTo>
                  <a:pt x="61" y="52"/>
                  <a:pt x="60" y="51"/>
                  <a:pt x="60" y="50"/>
                </a:cubicBezTo>
                <a:cubicBezTo>
                  <a:pt x="70" y="33"/>
                  <a:pt x="70" y="33"/>
                  <a:pt x="70" y="33"/>
                </a:cubicBezTo>
                <a:cubicBezTo>
                  <a:pt x="88" y="43"/>
                  <a:pt x="88" y="43"/>
                  <a:pt x="88" y="43"/>
                </a:cubicBezTo>
                <a:cubicBezTo>
                  <a:pt x="89" y="43"/>
                  <a:pt x="90" y="43"/>
                  <a:pt x="90" y="41"/>
                </a:cubicBezTo>
                <a:cubicBezTo>
                  <a:pt x="91" y="39"/>
                  <a:pt x="90" y="37"/>
                  <a:pt x="90" y="35"/>
                </a:cubicBezTo>
                <a:cubicBezTo>
                  <a:pt x="90" y="32"/>
                  <a:pt x="92" y="28"/>
                  <a:pt x="95" y="27"/>
                </a:cubicBezTo>
                <a:cubicBezTo>
                  <a:pt x="99" y="26"/>
                  <a:pt x="103" y="29"/>
                  <a:pt x="103" y="29"/>
                </a:cubicBezTo>
                <a:cubicBezTo>
                  <a:pt x="103" y="29"/>
                  <a:pt x="106" y="31"/>
                  <a:pt x="107" y="34"/>
                </a:cubicBezTo>
                <a:cubicBezTo>
                  <a:pt x="108" y="37"/>
                  <a:pt x="106" y="41"/>
                  <a:pt x="103" y="43"/>
                </a:cubicBezTo>
                <a:cubicBezTo>
                  <a:pt x="102" y="44"/>
                  <a:pt x="100" y="44"/>
                  <a:pt x="98" y="45"/>
                </a:cubicBezTo>
                <a:cubicBezTo>
                  <a:pt x="97" y="46"/>
                  <a:pt x="97" y="48"/>
                  <a:pt x="97" y="49"/>
                </a:cubicBezTo>
                <a:cubicBezTo>
                  <a:pt x="115" y="59"/>
                  <a:pt x="115" y="59"/>
                  <a:pt x="115" y="59"/>
                </a:cubicBezTo>
                <a:close/>
                <a:moveTo>
                  <a:pt x="53" y="23"/>
                </a:moveTo>
                <a:cubicBezTo>
                  <a:pt x="52" y="22"/>
                  <a:pt x="52" y="20"/>
                  <a:pt x="53" y="19"/>
                </a:cubicBezTo>
                <a:cubicBezTo>
                  <a:pt x="55" y="18"/>
                  <a:pt x="57" y="18"/>
                  <a:pt x="59" y="17"/>
                </a:cubicBezTo>
                <a:cubicBezTo>
                  <a:pt x="62" y="15"/>
                  <a:pt x="64" y="11"/>
                  <a:pt x="63" y="8"/>
                </a:cubicBezTo>
                <a:cubicBezTo>
                  <a:pt x="62" y="4"/>
                  <a:pt x="58" y="2"/>
                  <a:pt x="58" y="2"/>
                </a:cubicBezTo>
                <a:cubicBezTo>
                  <a:pt x="58" y="2"/>
                  <a:pt x="54" y="0"/>
                  <a:pt x="51" y="1"/>
                </a:cubicBezTo>
                <a:cubicBezTo>
                  <a:pt x="48" y="2"/>
                  <a:pt x="45" y="6"/>
                  <a:pt x="45" y="9"/>
                </a:cubicBezTo>
                <a:cubicBezTo>
                  <a:pt x="45" y="11"/>
                  <a:pt x="46" y="13"/>
                  <a:pt x="46" y="15"/>
                </a:cubicBezTo>
                <a:cubicBezTo>
                  <a:pt x="46" y="16"/>
                  <a:pt x="44" y="17"/>
                  <a:pt x="43" y="17"/>
                </a:cubicBezTo>
                <a:cubicBezTo>
                  <a:pt x="25" y="7"/>
                  <a:pt x="25" y="7"/>
                  <a:pt x="25" y="7"/>
                </a:cubicBezTo>
                <a:cubicBezTo>
                  <a:pt x="16" y="24"/>
                  <a:pt x="16" y="24"/>
                  <a:pt x="16" y="24"/>
                </a:cubicBezTo>
                <a:cubicBezTo>
                  <a:pt x="16" y="25"/>
                  <a:pt x="16" y="26"/>
                  <a:pt x="18" y="26"/>
                </a:cubicBezTo>
                <a:cubicBezTo>
                  <a:pt x="20" y="26"/>
                  <a:pt x="21" y="26"/>
                  <a:pt x="23" y="25"/>
                </a:cubicBezTo>
                <a:cubicBezTo>
                  <a:pt x="27" y="25"/>
                  <a:pt x="30" y="28"/>
                  <a:pt x="31" y="31"/>
                </a:cubicBezTo>
                <a:cubicBezTo>
                  <a:pt x="32" y="34"/>
                  <a:pt x="30" y="38"/>
                  <a:pt x="30" y="38"/>
                </a:cubicBezTo>
                <a:cubicBezTo>
                  <a:pt x="30" y="38"/>
                  <a:pt x="28" y="41"/>
                  <a:pt x="24" y="42"/>
                </a:cubicBezTo>
                <a:cubicBezTo>
                  <a:pt x="21" y="43"/>
                  <a:pt x="17" y="41"/>
                  <a:pt x="16" y="38"/>
                </a:cubicBezTo>
                <a:cubicBezTo>
                  <a:pt x="15" y="37"/>
                  <a:pt x="15" y="35"/>
                  <a:pt x="14" y="33"/>
                </a:cubicBezTo>
                <a:cubicBezTo>
                  <a:pt x="13" y="32"/>
                  <a:pt x="12" y="32"/>
                  <a:pt x="11" y="33"/>
                </a:cubicBezTo>
                <a:cubicBezTo>
                  <a:pt x="0" y="51"/>
                  <a:pt x="0" y="51"/>
                  <a:pt x="0" y="51"/>
                </a:cubicBezTo>
                <a:cubicBezTo>
                  <a:pt x="19" y="61"/>
                  <a:pt x="19" y="61"/>
                  <a:pt x="19" y="61"/>
                </a:cubicBezTo>
                <a:cubicBezTo>
                  <a:pt x="20" y="61"/>
                  <a:pt x="21" y="61"/>
                  <a:pt x="21" y="59"/>
                </a:cubicBezTo>
                <a:cubicBezTo>
                  <a:pt x="21" y="58"/>
                  <a:pt x="21" y="56"/>
                  <a:pt x="20" y="54"/>
                </a:cubicBezTo>
                <a:cubicBezTo>
                  <a:pt x="20" y="51"/>
                  <a:pt x="23" y="48"/>
                  <a:pt x="26" y="47"/>
                </a:cubicBezTo>
                <a:cubicBezTo>
                  <a:pt x="29" y="46"/>
                  <a:pt x="32" y="48"/>
                  <a:pt x="32" y="48"/>
                </a:cubicBezTo>
                <a:cubicBezTo>
                  <a:pt x="32" y="48"/>
                  <a:pt x="36" y="50"/>
                  <a:pt x="37" y="53"/>
                </a:cubicBezTo>
                <a:cubicBezTo>
                  <a:pt x="37" y="56"/>
                  <a:pt x="36" y="60"/>
                  <a:pt x="33" y="61"/>
                </a:cubicBezTo>
                <a:cubicBezTo>
                  <a:pt x="31" y="62"/>
                  <a:pt x="29" y="62"/>
                  <a:pt x="28" y="64"/>
                </a:cubicBezTo>
                <a:cubicBezTo>
                  <a:pt x="27" y="64"/>
                  <a:pt x="27" y="65"/>
                  <a:pt x="27" y="66"/>
                </a:cubicBezTo>
                <a:cubicBezTo>
                  <a:pt x="43" y="75"/>
                  <a:pt x="43" y="75"/>
                  <a:pt x="43" y="75"/>
                </a:cubicBezTo>
                <a:cubicBezTo>
                  <a:pt x="54" y="56"/>
                  <a:pt x="54" y="56"/>
                  <a:pt x="54" y="56"/>
                </a:cubicBezTo>
                <a:cubicBezTo>
                  <a:pt x="55" y="55"/>
                  <a:pt x="58" y="55"/>
                  <a:pt x="59" y="57"/>
                </a:cubicBezTo>
                <a:cubicBezTo>
                  <a:pt x="60" y="58"/>
                  <a:pt x="61" y="60"/>
                  <a:pt x="62" y="62"/>
                </a:cubicBezTo>
                <a:cubicBezTo>
                  <a:pt x="68" y="74"/>
                  <a:pt x="80" y="55"/>
                  <a:pt x="67" y="54"/>
                </a:cubicBezTo>
                <a:cubicBezTo>
                  <a:pt x="65" y="54"/>
                  <a:pt x="63" y="55"/>
                  <a:pt x="61" y="54"/>
                </a:cubicBezTo>
                <a:cubicBezTo>
                  <a:pt x="59" y="54"/>
                  <a:pt x="57" y="51"/>
                  <a:pt x="57" y="49"/>
                </a:cubicBezTo>
                <a:cubicBezTo>
                  <a:pt x="68" y="31"/>
                  <a:pt x="68" y="31"/>
                  <a:pt x="68" y="31"/>
                </a:cubicBezTo>
                <a:lnTo>
                  <a:pt x="53" y="2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65" name="Group 164"/>
          <p:cNvGrpSpPr/>
          <p:nvPr userDrawn="1"/>
        </p:nvGrpSpPr>
        <p:grpSpPr>
          <a:xfrm>
            <a:off x="2581275" y="4216400"/>
            <a:ext cx="539750" cy="285750"/>
            <a:chOff x="2581275" y="4216400"/>
            <a:chExt cx="539750" cy="285750"/>
          </a:xfrm>
        </p:grpSpPr>
        <p:sp>
          <p:nvSpPr>
            <p:cNvPr id="166" name="Freeform 139"/>
            <p:cNvSpPr>
              <a:spLocks/>
            </p:cNvSpPr>
            <p:nvPr userDrawn="1"/>
          </p:nvSpPr>
          <p:spPr bwMode="auto">
            <a:xfrm>
              <a:off x="2581275"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7 w 140"/>
                <a:gd name="T31" fmla="*/ 9 h 69"/>
                <a:gd name="T32" fmla="*/ 35 w 140"/>
                <a:gd name="T33" fmla="*/ 10 h 69"/>
                <a:gd name="T34" fmla="*/ 32 w 140"/>
                <a:gd name="T35" fmla="*/ 12 h 69"/>
                <a:gd name="T36" fmla="*/ 18 w 140"/>
                <a:gd name="T37" fmla="*/ 24 h 69"/>
                <a:gd name="T38" fmla="*/ 14 w 140"/>
                <a:gd name="T39" fmla="*/ 28 h 69"/>
                <a:gd name="T40" fmla="*/ 5 w 140"/>
                <a:gd name="T41" fmla="*/ 44 h 69"/>
                <a:gd name="T42" fmla="*/ 4 w 140"/>
                <a:gd name="T43" fmla="*/ 47 h 69"/>
                <a:gd name="T44" fmla="*/ 3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0 w 140"/>
                <a:gd name="T59" fmla="*/ 14 h 69"/>
                <a:gd name="T60" fmla="*/ 58 w 140"/>
                <a:gd name="T61" fmla="*/ 19 h 69"/>
                <a:gd name="T62" fmla="*/ 62 w 140"/>
                <a:gd name="T63" fmla="*/ 7 h 69"/>
                <a:gd name="T64" fmla="*/ 76 w 140"/>
                <a:gd name="T65" fmla="*/ 17 h 69"/>
                <a:gd name="T66" fmla="*/ 84 w 140"/>
                <a:gd name="T67" fmla="*/ 8 h 69"/>
                <a:gd name="T68" fmla="*/ 94 w 140"/>
                <a:gd name="T69" fmla="*/ 23 h 69"/>
                <a:gd name="T70" fmla="*/ 105 w 140"/>
                <a:gd name="T71" fmla="*/ 17 h 69"/>
                <a:gd name="T72" fmla="*/ 109 w 140"/>
                <a:gd name="T73" fmla="*/ 34 h 69"/>
                <a:gd name="T74" fmla="*/ 121 w 140"/>
                <a:gd name="T75" fmla="*/ 32 h 69"/>
                <a:gd name="T76" fmla="*/ 119 w 140"/>
                <a:gd name="T77" fmla="*/ 50 h 69"/>
                <a:gd name="T78" fmla="*/ 131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7" y="9"/>
                  </a:cubicBezTo>
                  <a:cubicBezTo>
                    <a:pt x="37" y="9"/>
                    <a:pt x="37" y="9"/>
                    <a:pt x="37"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2" y="19"/>
                    <a:pt x="18" y="24"/>
                  </a:cubicBezTo>
                  <a:cubicBezTo>
                    <a:pt x="18" y="24"/>
                    <a:pt x="18" y="24"/>
                    <a:pt x="18" y="24"/>
                  </a:cubicBezTo>
                  <a:cubicBezTo>
                    <a:pt x="16" y="26"/>
                    <a:pt x="16" y="26"/>
                    <a:pt x="16" y="26"/>
                  </a:cubicBezTo>
                  <a:cubicBezTo>
                    <a:pt x="14" y="28"/>
                    <a:pt x="14" y="28"/>
                    <a:pt x="14" y="28"/>
                  </a:cubicBezTo>
                  <a:cubicBezTo>
                    <a:pt x="14" y="28"/>
                    <a:pt x="14" y="28"/>
                    <a:pt x="14" y="28"/>
                  </a:cubicBezTo>
                  <a:cubicBezTo>
                    <a:pt x="11" y="33"/>
                    <a:pt x="8" y="39"/>
                    <a:pt x="5" y="44"/>
                  </a:cubicBezTo>
                  <a:cubicBezTo>
                    <a:pt x="5" y="44"/>
                    <a:pt x="5" y="44"/>
                    <a:pt x="5" y="44"/>
                  </a:cubicBezTo>
                  <a:cubicBezTo>
                    <a:pt x="4" y="47"/>
                    <a:pt x="4" y="47"/>
                    <a:pt x="4" y="47"/>
                  </a:cubicBezTo>
                  <a:cubicBezTo>
                    <a:pt x="3" y="50"/>
                    <a:pt x="3" y="50"/>
                    <a:pt x="3" y="50"/>
                  </a:cubicBezTo>
                  <a:cubicBezTo>
                    <a:pt x="3" y="50"/>
                    <a:pt x="3" y="50"/>
                    <a:pt x="3" y="50"/>
                  </a:cubicBezTo>
                  <a:cubicBezTo>
                    <a:pt x="1" y="56"/>
                    <a:pt x="0" y="63"/>
                    <a:pt x="0" y="69"/>
                  </a:cubicBezTo>
                  <a:cubicBezTo>
                    <a:pt x="6" y="69"/>
                    <a:pt x="6" y="69"/>
                    <a:pt x="6" y="69"/>
                  </a:cubicBezTo>
                  <a:cubicBezTo>
                    <a:pt x="6"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6" y="23"/>
                    <a:pt x="31" y="20"/>
                    <a:pt x="35" y="17"/>
                  </a:cubicBezTo>
                  <a:cubicBezTo>
                    <a:pt x="41" y="26"/>
                    <a:pt x="41" y="26"/>
                    <a:pt x="41" y="26"/>
                  </a:cubicBezTo>
                  <a:cubicBezTo>
                    <a:pt x="46" y="23"/>
                    <a:pt x="46" y="23"/>
                    <a:pt x="46" y="23"/>
                  </a:cubicBezTo>
                  <a:cubicBezTo>
                    <a:pt x="40" y="14"/>
                    <a:pt x="40" y="14"/>
                    <a:pt x="40" y="14"/>
                  </a:cubicBezTo>
                  <a:cubicBezTo>
                    <a:pt x="45" y="11"/>
                    <a:pt x="50" y="9"/>
                    <a:pt x="56" y="8"/>
                  </a:cubicBezTo>
                  <a:cubicBezTo>
                    <a:pt x="58" y="19"/>
                    <a:pt x="58" y="19"/>
                    <a:pt x="58" y="19"/>
                  </a:cubicBezTo>
                  <a:cubicBezTo>
                    <a:pt x="64" y="17"/>
                    <a:pt x="64" y="17"/>
                    <a:pt x="64" y="17"/>
                  </a:cubicBezTo>
                  <a:cubicBezTo>
                    <a:pt x="62" y="7"/>
                    <a:pt x="62" y="7"/>
                    <a:pt x="62" y="7"/>
                  </a:cubicBezTo>
                  <a:cubicBezTo>
                    <a:pt x="67" y="6"/>
                    <a:pt x="73" y="6"/>
                    <a:pt x="78" y="7"/>
                  </a:cubicBezTo>
                  <a:cubicBezTo>
                    <a:pt x="76" y="17"/>
                    <a:pt x="76" y="17"/>
                    <a:pt x="76" y="17"/>
                  </a:cubicBezTo>
                  <a:cubicBezTo>
                    <a:pt x="82" y="18"/>
                    <a:pt x="82" y="18"/>
                    <a:pt x="82" y="18"/>
                  </a:cubicBezTo>
                  <a:cubicBezTo>
                    <a:pt x="84" y="8"/>
                    <a:pt x="84" y="8"/>
                    <a:pt x="84" y="8"/>
                  </a:cubicBezTo>
                  <a:cubicBezTo>
                    <a:pt x="90" y="9"/>
                    <a:pt x="95" y="11"/>
                    <a:pt x="100" y="14"/>
                  </a:cubicBezTo>
                  <a:cubicBezTo>
                    <a:pt x="94" y="23"/>
                    <a:pt x="94" y="23"/>
                    <a:pt x="94" y="23"/>
                  </a:cubicBezTo>
                  <a:cubicBezTo>
                    <a:pt x="99" y="26"/>
                    <a:pt x="99" y="26"/>
                    <a:pt x="99" y="26"/>
                  </a:cubicBezTo>
                  <a:cubicBezTo>
                    <a:pt x="105" y="17"/>
                    <a:pt x="105" y="17"/>
                    <a:pt x="105" y="17"/>
                  </a:cubicBezTo>
                  <a:cubicBezTo>
                    <a:pt x="109" y="20"/>
                    <a:pt x="114" y="23"/>
                    <a:pt x="117" y="27"/>
                  </a:cubicBezTo>
                  <a:cubicBezTo>
                    <a:pt x="109" y="34"/>
                    <a:pt x="109" y="34"/>
                    <a:pt x="109" y="34"/>
                  </a:cubicBezTo>
                  <a:cubicBezTo>
                    <a:pt x="113" y="39"/>
                    <a:pt x="113" y="39"/>
                    <a:pt x="113" y="39"/>
                  </a:cubicBezTo>
                  <a:cubicBezTo>
                    <a:pt x="121" y="32"/>
                    <a:pt x="121" y="32"/>
                    <a:pt x="121" y="32"/>
                  </a:cubicBezTo>
                  <a:cubicBezTo>
                    <a:pt x="125" y="36"/>
                    <a:pt x="127" y="41"/>
                    <a:pt x="129" y="46"/>
                  </a:cubicBezTo>
                  <a:cubicBezTo>
                    <a:pt x="119" y="50"/>
                    <a:pt x="119" y="50"/>
                    <a:pt x="119" y="50"/>
                  </a:cubicBezTo>
                  <a:cubicBezTo>
                    <a:pt x="121" y="55"/>
                    <a:pt x="121" y="55"/>
                    <a:pt x="121" y="55"/>
                  </a:cubicBezTo>
                  <a:cubicBezTo>
                    <a:pt x="131" y="52"/>
                    <a:pt x="131" y="52"/>
                    <a:pt x="131"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7" name="Freeform 140"/>
            <p:cNvSpPr>
              <a:spLocks/>
            </p:cNvSpPr>
            <p:nvPr userDrawn="1"/>
          </p:nvSpPr>
          <p:spPr bwMode="auto">
            <a:xfrm>
              <a:off x="2619375" y="4448175"/>
              <a:ext cx="34925" cy="41275"/>
            </a:xfrm>
            <a:custGeom>
              <a:avLst/>
              <a:gdLst>
                <a:gd name="T0" fmla="*/ 7 w 22"/>
                <a:gd name="T1" fmla="*/ 17 h 26"/>
                <a:gd name="T2" fmla="*/ 17 w 22"/>
                <a:gd name="T3" fmla="*/ 17 h 26"/>
                <a:gd name="T4" fmla="*/ 17 w 22"/>
                <a:gd name="T5" fmla="*/ 9 h 26"/>
                <a:gd name="T6" fmla="*/ 7 w 22"/>
                <a:gd name="T7" fmla="*/ 9 h 26"/>
                <a:gd name="T8" fmla="*/ 7 w 22"/>
                <a:gd name="T9" fmla="*/ 7 h 26"/>
                <a:gd name="T10" fmla="*/ 22 w 22"/>
                <a:gd name="T11" fmla="*/ 7 h 26"/>
                <a:gd name="T12" fmla="*/ 22 w 22"/>
                <a:gd name="T13" fmla="*/ 0 h 26"/>
                <a:gd name="T14" fmla="*/ 0 w 22"/>
                <a:gd name="T15" fmla="*/ 0 h 26"/>
                <a:gd name="T16" fmla="*/ 0 w 22"/>
                <a:gd name="T17" fmla="*/ 26 h 26"/>
                <a:gd name="T18" fmla="*/ 22 w 22"/>
                <a:gd name="T19" fmla="*/ 26 h 26"/>
                <a:gd name="T20" fmla="*/ 22 w 22"/>
                <a:gd name="T21" fmla="*/ 22 h 26"/>
                <a:gd name="T22" fmla="*/ 7 w 22"/>
                <a:gd name="T23" fmla="*/ 22 h 26"/>
                <a:gd name="T24" fmla="*/ 7 w 22"/>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 h="26">
                  <a:moveTo>
                    <a:pt x="7" y="17"/>
                  </a:moveTo>
                  <a:lnTo>
                    <a:pt x="17" y="17"/>
                  </a:lnTo>
                  <a:lnTo>
                    <a:pt x="17" y="9"/>
                  </a:lnTo>
                  <a:lnTo>
                    <a:pt x="7" y="9"/>
                  </a:lnTo>
                  <a:lnTo>
                    <a:pt x="7" y="7"/>
                  </a:lnTo>
                  <a:lnTo>
                    <a:pt x="22" y="7"/>
                  </a:lnTo>
                  <a:lnTo>
                    <a:pt x="22" y="0"/>
                  </a:lnTo>
                  <a:lnTo>
                    <a:pt x="0" y="0"/>
                  </a:lnTo>
                  <a:lnTo>
                    <a:pt x="0" y="26"/>
                  </a:lnTo>
                  <a:lnTo>
                    <a:pt x="22" y="26"/>
                  </a:lnTo>
                  <a:lnTo>
                    <a:pt x="22" y="22"/>
                  </a:lnTo>
                  <a:lnTo>
                    <a:pt x="7" y="22"/>
                  </a:lnTo>
                  <a:lnTo>
                    <a:pt x="7"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8" name="Freeform 141"/>
            <p:cNvSpPr>
              <a:spLocks/>
            </p:cNvSpPr>
            <p:nvPr userDrawn="1"/>
          </p:nvSpPr>
          <p:spPr bwMode="auto">
            <a:xfrm>
              <a:off x="2638425" y="4362450"/>
              <a:ext cx="261938" cy="139700"/>
            </a:xfrm>
            <a:custGeom>
              <a:avLst/>
              <a:gdLst>
                <a:gd name="T0" fmla="*/ 58 w 68"/>
                <a:gd name="T1" fmla="*/ 20 h 36"/>
                <a:gd name="T2" fmla="*/ 49 w 68"/>
                <a:gd name="T3" fmla="*/ 21 h 36"/>
                <a:gd name="T4" fmla="*/ 0 w 68"/>
                <a:gd name="T5" fmla="*/ 0 h 36"/>
                <a:gd name="T6" fmla="*/ 47 w 68"/>
                <a:gd name="T7" fmla="*/ 26 h 36"/>
                <a:gd name="T8" fmla="*/ 51 w 68"/>
                <a:gd name="T9" fmla="*/ 33 h 36"/>
                <a:gd name="T10" fmla="*/ 59 w 68"/>
                <a:gd name="T11" fmla="*/ 32 h 36"/>
                <a:gd name="T12" fmla="*/ 65 w 68"/>
                <a:gd name="T13" fmla="*/ 36 h 36"/>
                <a:gd name="T14" fmla="*/ 68 w 68"/>
                <a:gd name="T15" fmla="*/ 29 h 36"/>
                <a:gd name="T16" fmla="*/ 62 w 68"/>
                <a:gd name="T17" fmla="*/ 27 h 36"/>
                <a:gd name="T18" fmla="*/ 58 w 68"/>
                <a:gd name="T19"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58" y="20"/>
                  </a:moveTo>
                  <a:cubicBezTo>
                    <a:pt x="55" y="18"/>
                    <a:pt x="52" y="19"/>
                    <a:pt x="49" y="21"/>
                  </a:cubicBezTo>
                  <a:cubicBezTo>
                    <a:pt x="0" y="0"/>
                    <a:pt x="0" y="0"/>
                    <a:pt x="0" y="0"/>
                  </a:cubicBezTo>
                  <a:cubicBezTo>
                    <a:pt x="47" y="26"/>
                    <a:pt x="47" y="26"/>
                    <a:pt x="47" y="26"/>
                  </a:cubicBezTo>
                  <a:cubicBezTo>
                    <a:pt x="47" y="29"/>
                    <a:pt x="49" y="31"/>
                    <a:pt x="51" y="33"/>
                  </a:cubicBezTo>
                  <a:cubicBezTo>
                    <a:pt x="54" y="34"/>
                    <a:pt x="56" y="34"/>
                    <a:pt x="59" y="32"/>
                  </a:cubicBezTo>
                  <a:cubicBezTo>
                    <a:pt x="65" y="36"/>
                    <a:pt x="65" y="36"/>
                    <a:pt x="65" y="36"/>
                  </a:cubicBezTo>
                  <a:cubicBezTo>
                    <a:pt x="68" y="29"/>
                    <a:pt x="68" y="29"/>
                    <a:pt x="68" y="29"/>
                  </a:cubicBezTo>
                  <a:cubicBezTo>
                    <a:pt x="62" y="27"/>
                    <a:pt x="62" y="27"/>
                    <a:pt x="62" y="27"/>
                  </a:cubicBezTo>
                  <a:cubicBezTo>
                    <a:pt x="62" y="24"/>
                    <a:pt x="60" y="21"/>
                    <a:pt x="58" y="2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9" name="Freeform 142"/>
            <p:cNvSpPr>
              <a:spLocks/>
            </p:cNvSpPr>
            <p:nvPr userDrawn="1"/>
          </p:nvSpPr>
          <p:spPr bwMode="auto">
            <a:xfrm>
              <a:off x="3055938"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70" name="Group 169"/>
          <p:cNvGrpSpPr/>
          <p:nvPr userDrawn="1"/>
        </p:nvGrpSpPr>
        <p:grpSpPr>
          <a:xfrm>
            <a:off x="3322638" y="4216400"/>
            <a:ext cx="539750" cy="285750"/>
            <a:chOff x="3322638" y="4216400"/>
            <a:chExt cx="539750" cy="285750"/>
          </a:xfrm>
        </p:grpSpPr>
        <p:sp>
          <p:nvSpPr>
            <p:cNvPr id="171" name="Freeform 143"/>
            <p:cNvSpPr>
              <a:spLocks/>
            </p:cNvSpPr>
            <p:nvPr userDrawn="1"/>
          </p:nvSpPr>
          <p:spPr bwMode="auto">
            <a:xfrm>
              <a:off x="3322638"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8 w 140"/>
                <a:gd name="T31" fmla="*/ 9 h 69"/>
                <a:gd name="T32" fmla="*/ 35 w 140"/>
                <a:gd name="T33" fmla="*/ 10 h 69"/>
                <a:gd name="T34" fmla="*/ 32 w 140"/>
                <a:gd name="T35" fmla="*/ 12 h 69"/>
                <a:gd name="T36" fmla="*/ 18 w 140"/>
                <a:gd name="T37" fmla="*/ 24 h 69"/>
                <a:gd name="T38" fmla="*/ 15 w 140"/>
                <a:gd name="T39" fmla="*/ 28 h 69"/>
                <a:gd name="T40" fmla="*/ 6 w 140"/>
                <a:gd name="T41" fmla="*/ 44 h 69"/>
                <a:gd name="T42" fmla="*/ 4 w 140"/>
                <a:gd name="T43" fmla="*/ 47 h 69"/>
                <a:gd name="T44" fmla="*/ 4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1 w 140"/>
                <a:gd name="T59" fmla="*/ 14 h 69"/>
                <a:gd name="T60" fmla="*/ 58 w 140"/>
                <a:gd name="T61" fmla="*/ 19 h 69"/>
                <a:gd name="T62" fmla="*/ 62 w 140"/>
                <a:gd name="T63" fmla="*/ 7 h 69"/>
                <a:gd name="T64" fmla="*/ 77 w 140"/>
                <a:gd name="T65" fmla="*/ 17 h 69"/>
                <a:gd name="T66" fmla="*/ 84 w 140"/>
                <a:gd name="T67" fmla="*/ 8 h 69"/>
                <a:gd name="T68" fmla="*/ 95 w 140"/>
                <a:gd name="T69" fmla="*/ 23 h 69"/>
                <a:gd name="T70" fmla="*/ 105 w 140"/>
                <a:gd name="T71" fmla="*/ 17 h 69"/>
                <a:gd name="T72" fmla="*/ 109 w 140"/>
                <a:gd name="T73" fmla="*/ 34 h 69"/>
                <a:gd name="T74" fmla="*/ 121 w 140"/>
                <a:gd name="T75" fmla="*/ 32 h 69"/>
                <a:gd name="T76" fmla="*/ 119 w 140"/>
                <a:gd name="T77" fmla="*/ 50 h 69"/>
                <a:gd name="T78" fmla="*/ 132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8" y="9"/>
                  </a:cubicBezTo>
                  <a:cubicBezTo>
                    <a:pt x="38" y="9"/>
                    <a:pt x="38" y="9"/>
                    <a:pt x="38"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3" y="19"/>
                    <a:pt x="18" y="24"/>
                  </a:cubicBezTo>
                  <a:cubicBezTo>
                    <a:pt x="18" y="24"/>
                    <a:pt x="18" y="24"/>
                    <a:pt x="18" y="24"/>
                  </a:cubicBezTo>
                  <a:cubicBezTo>
                    <a:pt x="16" y="26"/>
                    <a:pt x="16" y="26"/>
                    <a:pt x="16" y="26"/>
                  </a:cubicBezTo>
                  <a:cubicBezTo>
                    <a:pt x="15" y="28"/>
                    <a:pt x="15" y="28"/>
                    <a:pt x="15" y="28"/>
                  </a:cubicBezTo>
                  <a:cubicBezTo>
                    <a:pt x="15" y="28"/>
                    <a:pt x="15" y="28"/>
                    <a:pt x="15" y="28"/>
                  </a:cubicBezTo>
                  <a:cubicBezTo>
                    <a:pt x="11" y="33"/>
                    <a:pt x="8" y="39"/>
                    <a:pt x="6" y="44"/>
                  </a:cubicBezTo>
                  <a:cubicBezTo>
                    <a:pt x="5" y="44"/>
                    <a:pt x="5" y="44"/>
                    <a:pt x="5" y="44"/>
                  </a:cubicBezTo>
                  <a:cubicBezTo>
                    <a:pt x="4" y="47"/>
                    <a:pt x="4" y="47"/>
                    <a:pt x="4" y="47"/>
                  </a:cubicBezTo>
                  <a:cubicBezTo>
                    <a:pt x="3" y="50"/>
                    <a:pt x="3" y="50"/>
                    <a:pt x="3" y="50"/>
                  </a:cubicBezTo>
                  <a:cubicBezTo>
                    <a:pt x="4" y="50"/>
                    <a:pt x="4" y="50"/>
                    <a:pt x="4" y="50"/>
                  </a:cubicBezTo>
                  <a:cubicBezTo>
                    <a:pt x="2" y="56"/>
                    <a:pt x="1" y="63"/>
                    <a:pt x="0" y="69"/>
                  </a:cubicBezTo>
                  <a:cubicBezTo>
                    <a:pt x="6" y="69"/>
                    <a:pt x="6" y="69"/>
                    <a:pt x="6" y="69"/>
                  </a:cubicBezTo>
                  <a:cubicBezTo>
                    <a:pt x="7"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7" y="23"/>
                    <a:pt x="31" y="20"/>
                    <a:pt x="35" y="17"/>
                  </a:cubicBezTo>
                  <a:cubicBezTo>
                    <a:pt x="41" y="26"/>
                    <a:pt x="41" y="26"/>
                    <a:pt x="41" y="26"/>
                  </a:cubicBezTo>
                  <a:cubicBezTo>
                    <a:pt x="46" y="23"/>
                    <a:pt x="46" y="23"/>
                    <a:pt x="46" y="23"/>
                  </a:cubicBezTo>
                  <a:cubicBezTo>
                    <a:pt x="41" y="14"/>
                    <a:pt x="41" y="14"/>
                    <a:pt x="41" y="14"/>
                  </a:cubicBezTo>
                  <a:cubicBezTo>
                    <a:pt x="45" y="11"/>
                    <a:pt x="51" y="9"/>
                    <a:pt x="56" y="8"/>
                  </a:cubicBezTo>
                  <a:cubicBezTo>
                    <a:pt x="58" y="19"/>
                    <a:pt x="58" y="19"/>
                    <a:pt x="58" y="19"/>
                  </a:cubicBezTo>
                  <a:cubicBezTo>
                    <a:pt x="64" y="17"/>
                    <a:pt x="64" y="17"/>
                    <a:pt x="64" y="17"/>
                  </a:cubicBezTo>
                  <a:cubicBezTo>
                    <a:pt x="62" y="7"/>
                    <a:pt x="62" y="7"/>
                    <a:pt x="62" y="7"/>
                  </a:cubicBezTo>
                  <a:cubicBezTo>
                    <a:pt x="67" y="6"/>
                    <a:pt x="73" y="6"/>
                    <a:pt x="78" y="7"/>
                  </a:cubicBezTo>
                  <a:cubicBezTo>
                    <a:pt x="77" y="17"/>
                    <a:pt x="77" y="17"/>
                    <a:pt x="77" y="17"/>
                  </a:cubicBezTo>
                  <a:cubicBezTo>
                    <a:pt x="82" y="18"/>
                    <a:pt x="82" y="18"/>
                    <a:pt x="82" y="18"/>
                  </a:cubicBezTo>
                  <a:cubicBezTo>
                    <a:pt x="84" y="8"/>
                    <a:pt x="84" y="8"/>
                    <a:pt x="84" y="8"/>
                  </a:cubicBezTo>
                  <a:cubicBezTo>
                    <a:pt x="90" y="9"/>
                    <a:pt x="95" y="11"/>
                    <a:pt x="100" y="14"/>
                  </a:cubicBezTo>
                  <a:cubicBezTo>
                    <a:pt x="95" y="23"/>
                    <a:pt x="95" y="23"/>
                    <a:pt x="95" y="23"/>
                  </a:cubicBezTo>
                  <a:cubicBezTo>
                    <a:pt x="100" y="26"/>
                    <a:pt x="100" y="26"/>
                    <a:pt x="100" y="26"/>
                  </a:cubicBezTo>
                  <a:cubicBezTo>
                    <a:pt x="105" y="17"/>
                    <a:pt x="105" y="17"/>
                    <a:pt x="105" y="17"/>
                  </a:cubicBezTo>
                  <a:cubicBezTo>
                    <a:pt x="110" y="20"/>
                    <a:pt x="114" y="23"/>
                    <a:pt x="118" y="27"/>
                  </a:cubicBezTo>
                  <a:cubicBezTo>
                    <a:pt x="109" y="34"/>
                    <a:pt x="109" y="34"/>
                    <a:pt x="109" y="34"/>
                  </a:cubicBezTo>
                  <a:cubicBezTo>
                    <a:pt x="113" y="39"/>
                    <a:pt x="113" y="39"/>
                    <a:pt x="113" y="39"/>
                  </a:cubicBezTo>
                  <a:cubicBezTo>
                    <a:pt x="121" y="32"/>
                    <a:pt x="121" y="32"/>
                    <a:pt x="121" y="32"/>
                  </a:cubicBezTo>
                  <a:cubicBezTo>
                    <a:pt x="125" y="36"/>
                    <a:pt x="127" y="41"/>
                    <a:pt x="130" y="46"/>
                  </a:cubicBezTo>
                  <a:cubicBezTo>
                    <a:pt x="119" y="50"/>
                    <a:pt x="119" y="50"/>
                    <a:pt x="119" y="50"/>
                  </a:cubicBezTo>
                  <a:cubicBezTo>
                    <a:pt x="121" y="55"/>
                    <a:pt x="121" y="55"/>
                    <a:pt x="121" y="55"/>
                  </a:cubicBezTo>
                  <a:cubicBezTo>
                    <a:pt x="132" y="52"/>
                    <a:pt x="132" y="52"/>
                    <a:pt x="132"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2" name="Freeform 144"/>
            <p:cNvSpPr>
              <a:spLocks/>
            </p:cNvSpPr>
            <p:nvPr userDrawn="1"/>
          </p:nvSpPr>
          <p:spPr bwMode="auto">
            <a:xfrm>
              <a:off x="3363913" y="4448175"/>
              <a:ext cx="31750" cy="41275"/>
            </a:xfrm>
            <a:custGeom>
              <a:avLst/>
              <a:gdLst>
                <a:gd name="T0" fmla="*/ 8 w 20"/>
                <a:gd name="T1" fmla="*/ 17 h 26"/>
                <a:gd name="T2" fmla="*/ 15 w 20"/>
                <a:gd name="T3" fmla="*/ 17 h 26"/>
                <a:gd name="T4" fmla="*/ 15 w 20"/>
                <a:gd name="T5" fmla="*/ 9 h 26"/>
                <a:gd name="T6" fmla="*/ 8 w 20"/>
                <a:gd name="T7" fmla="*/ 9 h 26"/>
                <a:gd name="T8" fmla="*/ 8 w 20"/>
                <a:gd name="T9" fmla="*/ 7 h 26"/>
                <a:gd name="T10" fmla="*/ 20 w 20"/>
                <a:gd name="T11" fmla="*/ 7 h 26"/>
                <a:gd name="T12" fmla="*/ 20 w 20"/>
                <a:gd name="T13" fmla="*/ 0 h 26"/>
                <a:gd name="T14" fmla="*/ 0 w 20"/>
                <a:gd name="T15" fmla="*/ 0 h 26"/>
                <a:gd name="T16" fmla="*/ 0 w 20"/>
                <a:gd name="T17" fmla="*/ 26 h 26"/>
                <a:gd name="T18" fmla="*/ 20 w 20"/>
                <a:gd name="T19" fmla="*/ 26 h 26"/>
                <a:gd name="T20" fmla="*/ 20 w 20"/>
                <a:gd name="T21" fmla="*/ 22 h 26"/>
                <a:gd name="T22" fmla="*/ 8 w 20"/>
                <a:gd name="T23" fmla="*/ 22 h 26"/>
                <a:gd name="T24" fmla="*/ 8 w 20"/>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26">
                  <a:moveTo>
                    <a:pt x="8" y="17"/>
                  </a:moveTo>
                  <a:lnTo>
                    <a:pt x="15" y="17"/>
                  </a:lnTo>
                  <a:lnTo>
                    <a:pt x="15" y="9"/>
                  </a:lnTo>
                  <a:lnTo>
                    <a:pt x="8" y="9"/>
                  </a:lnTo>
                  <a:lnTo>
                    <a:pt x="8" y="7"/>
                  </a:lnTo>
                  <a:lnTo>
                    <a:pt x="20" y="7"/>
                  </a:lnTo>
                  <a:lnTo>
                    <a:pt x="20" y="0"/>
                  </a:lnTo>
                  <a:lnTo>
                    <a:pt x="0" y="0"/>
                  </a:lnTo>
                  <a:lnTo>
                    <a:pt x="0" y="26"/>
                  </a:lnTo>
                  <a:lnTo>
                    <a:pt x="20" y="26"/>
                  </a:lnTo>
                  <a:lnTo>
                    <a:pt x="20" y="22"/>
                  </a:lnTo>
                  <a:lnTo>
                    <a:pt x="8" y="22"/>
                  </a:lnTo>
                  <a:lnTo>
                    <a:pt x="8"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3" name="Freeform 145"/>
            <p:cNvSpPr>
              <a:spLocks/>
            </p:cNvSpPr>
            <p:nvPr userDrawn="1"/>
          </p:nvSpPr>
          <p:spPr bwMode="auto">
            <a:xfrm>
              <a:off x="3541713" y="4362450"/>
              <a:ext cx="263525" cy="139700"/>
            </a:xfrm>
            <a:custGeom>
              <a:avLst/>
              <a:gdLst>
                <a:gd name="T0" fmla="*/ 19 w 68"/>
                <a:gd name="T1" fmla="*/ 21 h 36"/>
                <a:gd name="T2" fmla="*/ 11 w 68"/>
                <a:gd name="T3" fmla="*/ 20 h 36"/>
                <a:gd name="T4" fmla="*/ 6 w 68"/>
                <a:gd name="T5" fmla="*/ 27 h 36"/>
                <a:gd name="T6" fmla="*/ 0 w 68"/>
                <a:gd name="T7" fmla="*/ 29 h 36"/>
                <a:gd name="T8" fmla="*/ 4 w 68"/>
                <a:gd name="T9" fmla="*/ 36 h 36"/>
                <a:gd name="T10" fmla="*/ 10 w 68"/>
                <a:gd name="T11" fmla="*/ 32 h 36"/>
                <a:gd name="T12" fmla="*/ 17 w 68"/>
                <a:gd name="T13" fmla="*/ 33 h 36"/>
                <a:gd name="T14" fmla="*/ 21 w 68"/>
                <a:gd name="T15" fmla="*/ 26 h 36"/>
                <a:gd name="T16" fmla="*/ 68 w 68"/>
                <a:gd name="T17" fmla="*/ 0 h 36"/>
                <a:gd name="T18" fmla="*/ 19 w 68"/>
                <a:gd name="T19" fmla="*/ 2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19" y="21"/>
                  </a:moveTo>
                  <a:cubicBezTo>
                    <a:pt x="17" y="19"/>
                    <a:pt x="13" y="18"/>
                    <a:pt x="11" y="20"/>
                  </a:cubicBezTo>
                  <a:cubicBezTo>
                    <a:pt x="8" y="21"/>
                    <a:pt x="6" y="24"/>
                    <a:pt x="6" y="27"/>
                  </a:cubicBezTo>
                  <a:cubicBezTo>
                    <a:pt x="0" y="29"/>
                    <a:pt x="0" y="29"/>
                    <a:pt x="0" y="29"/>
                  </a:cubicBezTo>
                  <a:cubicBezTo>
                    <a:pt x="4" y="36"/>
                    <a:pt x="4" y="36"/>
                    <a:pt x="4" y="36"/>
                  </a:cubicBezTo>
                  <a:cubicBezTo>
                    <a:pt x="10" y="32"/>
                    <a:pt x="10" y="32"/>
                    <a:pt x="10" y="32"/>
                  </a:cubicBezTo>
                  <a:cubicBezTo>
                    <a:pt x="12" y="34"/>
                    <a:pt x="15" y="34"/>
                    <a:pt x="17" y="33"/>
                  </a:cubicBezTo>
                  <a:cubicBezTo>
                    <a:pt x="19" y="31"/>
                    <a:pt x="21" y="29"/>
                    <a:pt x="21" y="26"/>
                  </a:cubicBezTo>
                  <a:cubicBezTo>
                    <a:pt x="68" y="0"/>
                    <a:pt x="68" y="0"/>
                    <a:pt x="68" y="0"/>
                  </a:cubicBezTo>
                  <a:lnTo>
                    <a:pt x="19" y="2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4" name="Freeform 146"/>
            <p:cNvSpPr>
              <a:spLocks/>
            </p:cNvSpPr>
            <p:nvPr userDrawn="1"/>
          </p:nvSpPr>
          <p:spPr bwMode="auto">
            <a:xfrm>
              <a:off x="3797300"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75" name="Group 174"/>
          <p:cNvGrpSpPr/>
          <p:nvPr userDrawn="1"/>
        </p:nvGrpSpPr>
        <p:grpSpPr>
          <a:xfrm>
            <a:off x="6916738" y="4011613"/>
            <a:ext cx="436562" cy="563563"/>
            <a:chOff x="6916738" y="4011613"/>
            <a:chExt cx="436562" cy="563563"/>
          </a:xfrm>
        </p:grpSpPr>
        <p:sp>
          <p:nvSpPr>
            <p:cNvPr id="176" name="Rectangle 147"/>
            <p:cNvSpPr>
              <a:spLocks noChangeArrowheads="1"/>
            </p:cNvSpPr>
            <p:nvPr userDrawn="1"/>
          </p:nvSpPr>
          <p:spPr bwMode="auto">
            <a:xfrm>
              <a:off x="6916738" y="4529138"/>
              <a:ext cx="355600" cy="460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7" name="Freeform 148"/>
            <p:cNvSpPr>
              <a:spLocks noEditPoints="1"/>
            </p:cNvSpPr>
            <p:nvPr userDrawn="1"/>
          </p:nvSpPr>
          <p:spPr bwMode="auto">
            <a:xfrm>
              <a:off x="6924675" y="4011613"/>
              <a:ext cx="428625" cy="490538"/>
            </a:xfrm>
            <a:custGeom>
              <a:avLst/>
              <a:gdLst>
                <a:gd name="T0" fmla="*/ 106 w 111"/>
                <a:gd name="T1" fmla="*/ 22 h 127"/>
                <a:gd name="T2" fmla="*/ 106 w 111"/>
                <a:gd name="T3" fmla="*/ 22 h 127"/>
                <a:gd name="T4" fmla="*/ 85 w 111"/>
                <a:gd name="T5" fmla="*/ 0 h 127"/>
                <a:gd name="T6" fmla="*/ 80 w 111"/>
                <a:gd name="T7" fmla="*/ 4 h 127"/>
                <a:gd name="T8" fmla="*/ 90 w 111"/>
                <a:gd name="T9" fmla="*/ 15 h 127"/>
                <a:gd name="T10" fmla="*/ 90 w 111"/>
                <a:gd name="T11" fmla="*/ 33 h 127"/>
                <a:gd name="T12" fmla="*/ 104 w 111"/>
                <a:gd name="T13" fmla="*/ 48 h 127"/>
                <a:gd name="T14" fmla="*/ 104 w 111"/>
                <a:gd name="T15" fmla="*/ 105 h 127"/>
                <a:gd name="T16" fmla="*/ 99 w 111"/>
                <a:gd name="T17" fmla="*/ 108 h 127"/>
                <a:gd name="T18" fmla="*/ 92 w 111"/>
                <a:gd name="T19" fmla="*/ 105 h 127"/>
                <a:gd name="T20" fmla="*/ 92 w 111"/>
                <a:gd name="T21" fmla="*/ 62 h 127"/>
                <a:gd name="T22" fmla="*/ 80 w 111"/>
                <a:gd name="T23" fmla="*/ 51 h 127"/>
                <a:gd name="T24" fmla="*/ 80 w 111"/>
                <a:gd name="T25" fmla="*/ 15 h 127"/>
                <a:gd name="T26" fmla="*/ 69 w 111"/>
                <a:gd name="T27" fmla="*/ 3 h 127"/>
                <a:gd name="T28" fmla="*/ 12 w 111"/>
                <a:gd name="T29" fmla="*/ 3 h 127"/>
                <a:gd name="T30" fmla="*/ 0 w 111"/>
                <a:gd name="T31" fmla="*/ 15 h 127"/>
                <a:gd name="T32" fmla="*/ 0 w 111"/>
                <a:gd name="T33" fmla="*/ 115 h 127"/>
                <a:gd name="T34" fmla="*/ 12 w 111"/>
                <a:gd name="T35" fmla="*/ 127 h 127"/>
                <a:gd name="T36" fmla="*/ 69 w 111"/>
                <a:gd name="T37" fmla="*/ 127 h 127"/>
                <a:gd name="T38" fmla="*/ 80 w 111"/>
                <a:gd name="T39" fmla="*/ 115 h 127"/>
                <a:gd name="T40" fmla="*/ 80 w 111"/>
                <a:gd name="T41" fmla="*/ 60 h 127"/>
                <a:gd name="T42" fmla="*/ 85 w 111"/>
                <a:gd name="T43" fmla="*/ 65 h 127"/>
                <a:gd name="T44" fmla="*/ 85 w 111"/>
                <a:gd name="T45" fmla="*/ 108 h 127"/>
                <a:gd name="T46" fmla="*/ 86 w 111"/>
                <a:gd name="T47" fmla="*/ 109 h 127"/>
                <a:gd name="T48" fmla="*/ 98 w 111"/>
                <a:gd name="T49" fmla="*/ 115 h 127"/>
                <a:gd name="T50" fmla="*/ 99 w 111"/>
                <a:gd name="T51" fmla="*/ 115 h 127"/>
                <a:gd name="T52" fmla="*/ 110 w 111"/>
                <a:gd name="T53" fmla="*/ 109 h 127"/>
                <a:gd name="T54" fmla="*/ 111 w 111"/>
                <a:gd name="T55" fmla="*/ 108 h 127"/>
                <a:gd name="T56" fmla="*/ 111 w 111"/>
                <a:gd name="T57" fmla="*/ 56 h 127"/>
                <a:gd name="T58" fmla="*/ 111 w 111"/>
                <a:gd name="T59" fmla="*/ 38 h 127"/>
                <a:gd name="T60" fmla="*/ 111 w 111"/>
                <a:gd name="T61" fmla="*/ 28 h 127"/>
                <a:gd name="T62" fmla="*/ 106 w 111"/>
                <a:gd name="T63" fmla="*/ 22 h 127"/>
                <a:gd name="T64" fmla="*/ 73 w 111"/>
                <a:gd name="T65" fmla="*/ 46 h 127"/>
                <a:gd name="T66" fmla="*/ 61 w 111"/>
                <a:gd name="T67" fmla="*/ 57 h 127"/>
                <a:gd name="T68" fmla="*/ 20 w 111"/>
                <a:gd name="T69" fmla="*/ 57 h 127"/>
                <a:gd name="T70" fmla="*/ 9 w 111"/>
                <a:gd name="T71" fmla="*/ 46 h 127"/>
                <a:gd name="T72" fmla="*/ 9 w 111"/>
                <a:gd name="T73" fmla="*/ 26 h 127"/>
                <a:gd name="T74" fmla="*/ 20 w 111"/>
                <a:gd name="T75" fmla="*/ 15 h 127"/>
                <a:gd name="T76" fmla="*/ 61 w 111"/>
                <a:gd name="T77" fmla="*/ 15 h 127"/>
                <a:gd name="T78" fmla="*/ 73 w 111"/>
                <a:gd name="T79" fmla="*/ 26 h 127"/>
                <a:gd name="T80" fmla="*/ 73 w 111"/>
                <a:gd name="T81" fmla="*/ 46 h 127"/>
                <a:gd name="T82" fmla="*/ 104 w 111"/>
                <a:gd name="T83" fmla="*/ 38 h 127"/>
                <a:gd name="T84" fmla="*/ 104 w 111"/>
                <a:gd name="T85" fmla="*/ 38 h 127"/>
                <a:gd name="T86" fmla="*/ 97 w 111"/>
                <a:gd name="T87" fmla="*/ 30 h 127"/>
                <a:gd name="T88" fmla="*/ 97 w 111"/>
                <a:gd name="T89" fmla="*/ 23 h 127"/>
                <a:gd name="T90" fmla="*/ 104 w 111"/>
                <a:gd name="T91" fmla="*/ 31 h 127"/>
                <a:gd name="T92" fmla="*/ 104 w 111"/>
                <a:gd name="T93" fmla="*/ 38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1" h="127">
                  <a:moveTo>
                    <a:pt x="106" y="22"/>
                  </a:moveTo>
                  <a:cubicBezTo>
                    <a:pt x="106" y="22"/>
                    <a:pt x="106" y="22"/>
                    <a:pt x="106" y="22"/>
                  </a:cubicBezTo>
                  <a:cubicBezTo>
                    <a:pt x="85" y="0"/>
                    <a:pt x="85" y="0"/>
                    <a:pt x="85" y="0"/>
                  </a:cubicBezTo>
                  <a:cubicBezTo>
                    <a:pt x="80" y="4"/>
                    <a:pt x="80" y="4"/>
                    <a:pt x="80" y="4"/>
                  </a:cubicBezTo>
                  <a:cubicBezTo>
                    <a:pt x="90" y="15"/>
                    <a:pt x="90" y="15"/>
                    <a:pt x="90" y="15"/>
                  </a:cubicBezTo>
                  <a:cubicBezTo>
                    <a:pt x="90" y="33"/>
                    <a:pt x="90" y="33"/>
                    <a:pt x="90" y="33"/>
                  </a:cubicBezTo>
                  <a:cubicBezTo>
                    <a:pt x="104" y="48"/>
                    <a:pt x="104" y="48"/>
                    <a:pt x="104" y="48"/>
                  </a:cubicBezTo>
                  <a:cubicBezTo>
                    <a:pt x="104" y="105"/>
                    <a:pt x="104" y="105"/>
                    <a:pt x="104" y="105"/>
                  </a:cubicBezTo>
                  <a:cubicBezTo>
                    <a:pt x="103" y="106"/>
                    <a:pt x="101" y="108"/>
                    <a:pt x="99" y="108"/>
                  </a:cubicBezTo>
                  <a:cubicBezTo>
                    <a:pt x="96" y="108"/>
                    <a:pt x="94" y="107"/>
                    <a:pt x="92" y="105"/>
                  </a:cubicBezTo>
                  <a:cubicBezTo>
                    <a:pt x="92" y="62"/>
                    <a:pt x="92" y="62"/>
                    <a:pt x="92" y="62"/>
                  </a:cubicBezTo>
                  <a:cubicBezTo>
                    <a:pt x="80" y="51"/>
                    <a:pt x="80" y="51"/>
                    <a:pt x="80" y="51"/>
                  </a:cubicBezTo>
                  <a:cubicBezTo>
                    <a:pt x="80" y="15"/>
                    <a:pt x="80" y="15"/>
                    <a:pt x="80" y="15"/>
                  </a:cubicBezTo>
                  <a:cubicBezTo>
                    <a:pt x="80" y="9"/>
                    <a:pt x="75" y="3"/>
                    <a:pt x="69" y="3"/>
                  </a:cubicBezTo>
                  <a:cubicBezTo>
                    <a:pt x="12" y="3"/>
                    <a:pt x="12" y="3"/>
                    <a:pt x="12" y="3"/>
                  </a:cubicBezTo>
                  <a:cubicBezTo>
                    <a:pt x="5" y="3"/>
                    <a:pt x="0" y="9"/>
                    <a:pt x="0" y="15"/>
                  </a:cubicBezTo>
                  <a:cubicBezTo>
                    <a:pt x="0" y="115"/>
                    <a:pt x="0" y="115"/>
                    <a:pt x="0" y="115"/>
                  </a:cubicBezTo>
                  <a:cubicBezTo>
                    <a:pt x="0" y="122"/>
                    <a:pt x="5" y="127"/>
                    <a:pt x="12" y="127"/>
                  </a:cubicBezTo>
                  <a:cubicBezTo>
                    <a:pt x="69" y="127"/>
                    <a:pt x="69" y="127"/>
                    <a:pt x="69" y="127"/>
                  </a:cubicBezTo>
                  <a:cubicBezTo>
                    <a:pt x="75" y="127"/>
                    <a:pt x="80" y="122"/>
                    <a:pt x="80" y="115"/>
                  </a:cubicBezTo>
                  <a:cubicBezTo>
                    <a:pt x="80" y="60"/>
                    <a:pt x="80" y="60"/>
                    <a:pt x="80" y="60"/>
                  </a:cubicBezTo>
                  <a:cubicBezTo>
                    <a:pt x="85" y="65"/>
                    <a:pt x="85" y="65"/>
                    <a:pt x="85" y="65"/>
                  </a:cubicBezTo>
                  <a:cubicBezTo>
                    <a:pt x="85" y="108"/>
                    <a:pt x="85" y="108"/>
                    <a:pt x="85" y="108"/>
                  </a:cubicBezTo>
                  <a:cubicBezTo>
                    <a:pt x="86" y="109"/>
                    <a:pt x="86" y="109"/>
                    <a:pt x="86" y="109"/>
                  </a:cubicBezTo>
                  <a:cubicBezTo>
                    <a:pt x="90" y="113"/>
                    <a:pt x="94" y="115"/>
                    <a:pt x="98" y="115"/>
                  </a:cubicBezTo>
                  <a:cubicBezTo>
                    <a:pt x="98" y="115"/>
                    <a:pt x="99" y="115"/>
                    <a:pt x="99" y="115"/>
                  </a:cubicBezTo>
                  <a:cubicBezTo>
                    <a:pt x="106" y="115"/>
                    <a:pt x="110" y="109"/>
                    <a:pt x="110" y="109"/>
                  </a:cubicBezTo>
                  <a:cubicBezTo>
                    <a:pt x="111" y="108"/>
                    <a:pt x="111" y="108"/>
                    <a:pt x="111" y="108"/>
                  </a:cubicBezTo>
                  <a:cubicBezTo>
                    <a:pt x="111" y="56"/>
                    <a:pt x="111" y="56"/>
                    <a:pt x="111" y="56"/>
                  </a:cubicBezTo>
                  <a:cubicBezTo>
                    <a:pt x="111" y="38"/>
                    <a:pt x="111" y="38"/>
                    <a:pt x="111" y="38"/>
                  </a:cubicBezTo>
                  <a:cubicBezTo>
                    <a:pt x="111" y="28"/>
                    <a:pt x="111" y="28"/>
                    <a:pt x="111" y="28"/>
                  </a:cubicBezTo>
                  <a:lnTo>
                    <a:pt x="106" y="22"/>
                  </a:lnTo>
                  <a:close/>
                  <a:moveTo>
                    <a:pt x="73" y="46"/>
                  </a:moveTo>
                  <a:cubicBezTo>
                    <a:pt x="73" y="52"/>
                    <a:pt x="68" y="57"/>
                    <a:pt x="61" y="57"/>
                  </a:cubicBezTo>
                  <a:cubicBezTo>
                    <a:pt x="20" y="57"/>
                    <a:pt x="20" y="57"/>
                    <a:pt x="20" y="57"/>
                  </a:cubicBezTo>
                  <a:cubicBezTo>
                    <a:pt x="14" y="57"/>
                    <a:pt x="9" y="52"/>
                    <a:pt x="9" y="46"/>
                  </a:cubicBezTo>
                  <a:cubicBezTo>
                    <a:pt x="9" y="26"/>
                    <a:pt x="9" y="26"/>
                    <a:pt x="9" y="26"/>
                  </a:cubicBezTo>
                  <a:cubicBezTo>
                    <a:pt x="9" y="20"/>
                    <a:pt x="14" y="15"/>
                    <a:pt x="20" y="15"/>
                  </a:cubicBezTo>
                  <a:cubicBezTo>
                    <a:pt x="61" y="15"/>
                    <a:pt x="61" y="15"/>
                    <a:pt x="61" y="15"/>
                  </a:cubicBezTo>
                  <a:cubicBezTo>
                    <a:pt x="68" y="15"/>
                    <a:pt x="73" y="20"/>
                    <a:pt x="73" y="26"/>
                  </a:cubicBezTo>
                  <a:lnTo>
                    <a:pt x="73" y="46"/>
                  </a:lnTo>
                  <a:close/>
                  <a:moveTo>
                    <a:pt x="104" y="38"/>
                  </a:moveTo>
                  <a:cubicBezTo>
                    <a:pt x="104" y="38"/>
                    <a:pt x="104" y="38"/>
                    <a:pt x="104" y="38"/>
                  </a:cubicBezTo>
                  <a:cubicBezTo>
                    <a:pt x="97" y="30"/>
                    <a:pt x="97" y="30"/>
                    <a:pt x="97" y="30"/>
                  </a:cubicBezTo>
                  <a:cubicBezTo>
                    <a:pt x="97" y="23"/>
                    <a:pt x="97" y="23"/>
                    <a:pt x="97" y="23"/>
                  </a:cubicBezTo>
                  <a:cubicBezTo>
                    <a:pt x="104" y="31"/>
                    <a:pt x="104" y="31"/>
                    <a:pt x="104" y="31"/>
                  </a:cubicBezTo>
                  <a:lnTo>
                    <a:pt x="104" y="3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78" name="Freeform 149"/>
          <p:cNvSpPr>
            <a:spLocks noEditPoints="1"/>
          </p:cNvSpPr>
          <p:nvPr userDrawn="1"/>
        </p:nvSpPr>
        <p:spPr bwMode="auto">
          <a:xfrm>
            <a:off x="7585075" y="4003675"/>
            <a:ext cx="296863" cy="404813"/>
          </a:xfrm>
          <a:custGeom>
            <a:avLst/>
            <a:gdLst>
              <a:gd name="T0" fmla="*/ 66 w 77"/>
              <a:gd name="T1" fmla="*/ 57 h 105"/>
              <a:gd name="T2" fmla="*/ 66 w 77"/>
              <a:gd name="T3" fmla="*/ 6 h 105"/>
              <a:gd name="T4" fmla="*/ 60 w 77"/>
              <a:gd name="T5" fmla="*/ 0 h 105"/>
              <a:gd name="T6" fmla="*/ 22 w 77"/>
              <a:gd name="T7" fmla="*/ 0 h 105"/>
              <a:gd name="T8" fmla="*/ 0 w 77"/>
              <a:gd name="T9" fmla="*/ 22 h 105"/>
              <a:gd name="T10" fmla="*/ 0 w 77"/>
              <a:gd name="T11" fmla="*/ 86 h 105"/>
              <a:gd name="T12" fmla="*/ 6 w 77"/>
              <a:gd name="T13" fmla="*/ 92 h 105"/>
              <a:gd name="T14" fmla="*/ 26 w 77"/>
              <a:gd name="T15" fmla="*/ 92 h 105"/>
              <a:gd name="T16" fmla="*/ 50 w 77"/>
              <a:gd name="T17" fmla="*/ 105 h 105"/>
              <a:gd name="T18" fmla="*/ 77 w 77"/>
              <a:gd name="T19" fmla="*/ 78 h 105"/>
              <a:gd name="T20" fmla="*/ 66 w 77"/>
              <a:gd name="T21" fmla="*/ 57 h 105"/>
              <a:gd name="T22" fmla="*/ 20 w 77"/>
              <a:gd name="T23" fmla="*/ 9 h 105"/>
              <a:gd name="T24" fmla="*/ 20 w 77"/>
              <a:gd name="T25" fmla="*/ 19 h 105"/>
              <a:gd name="T26" fmla="*/ 20 w 77"/>
              <a:gd name="T27" fmla="*/ 20 h 105"/>
              <a:gd name="T28" fmla="*/ 9 w 77"/>
              <a:gd name="T29" fmla="*/ 20 h 105"/>
              <a:gd name="T30" fmla="*/ 20 w 77"/>
              <a:gd name="T31" fmla="*/ 9 h 105"/>
              <a:gd name="T32" fmla="*/ 23 w 77"/>
              <a:gd name="T33" fmla="*/ 72 h 105"/>
              <a:gd name="T34" fmla="*/ 10 w 77"/>
              <a:gd name="T35" fmla="*/ 72 h 105"/>
              <a:gd name="T36" fmla="*/ 10 w 77"/>
              <a:gd name="T37" fmla="*/ 78 h 105"/>
              <a:gd name="T38" fmla="*/ 23 w 77"/>
              <a:gd name="T39" fmla="*/ 78 h 105"/>
              <a:gd name="T40" fmla="*/ 23 w 77"/>
              <a:gd name="T41" fmla="*/ 78 h 105"/>
              <a:gd name="T42" fmla="*/ 24 w 77"/>
              <a:gd name="T43" fmla="*/ 86 h 105"/>
              <a:gd name="T44" fmla="*/ 6 w 77"/>
              <a:gd name="T45" fmla="*/ 86 h 105"/>
              <a:gd name="T46" fmla="*/ 5 w 77"/>
              <a:gd name="T47" fmla="*/ 86 h 105"/>
              <a:gd name="T48" fmla="*/ 5 w 77"/>
              <a:gd name="T49" fmla="*/ 26 h 105"/>
              <a:gd name="T50" fmla="*/ 20 w 77"/>
              <a:gd name="T51" fmla="*/ 26 h 105"/>
              <a:gd name="T52" fmla="*/ 26 w 77"/>
              <a:gd name="T53" fmla="*/ 19 h 105"/>
              <a:gd name="T54" fmla="*/ 26 w 77"/>
              <a:gd name="T55" fmla="*/ 5 h 105"/>
              <a:gd name="T56" fmla="*/ 60 w 77"/>
              <a:gd name="T57" fmla="*/ 5 h 105"/>
              <a:gd name="T58" fmla="*/ 61 w 77"/>
              <a:gd name="T59" fmla="*/ 6 h 105"/>
              <a:gd name="T60" fmla="*/ 61 w 77"/>
              <a:gd name="T61" fmla="*/ 53 h 105"/>
              <a:gd name="T62" fmla="*/ 50 w 77"/>
              <a:gd name="T63" fmla="*/ 51 h 105"/>
              <a:gd name="T64" fmla="*/ 32 w 77"/>
              <a:gd name="T65" fmla="*/ 58 h 105"/>
              <a:gd name="T66" fmla="*/ 10 w 77"/>
              <a:gd name="T67" fmla="*/ 58 h 105"/>
              <a:gd name="T68" fmla="*/ 10 w 77"/>
              <a:gd name="T69" fmla="*/ 63 h 105"/>
              <a:gd name="T70" fmla="*/ 27 w 77"/>
              <a:gd name="T71" fmla="*/ 63 h 105"/>
              <a:gd name="T72" fmla="*/ 23 w 77"/>
              <a:gd name="T73" fmla="*/ 72 h 105"/>
              <a:gd name="T74" fmla="*/ 50 w 77"/>
              <a:gd name="T75" fmla="*/ 100 h 105"/>
              <a:gd name="T76" fmla="*/ 28 w 77"/>
              <a:gd name="T77" fmla="*/ 78 h 105"/>
              <a:gd name="T78" fmla="*/ 50 w 77"/>
              <a:gd name="T79" fmla="*/ 56 h 105"/>
              <a:gd name="T80" fmla="*/ 71 w 77"/>
              <a:gd name="T81" fmla="*/ 78 h 105"/>
              <a:gd name="T82" fmla="*/ 50 w 77"/>
              <a:gd name="T83" fmla="*/ 10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7" h="105">
                <a:moveTo>
                  <a:pt x="66" y="57"/>
                </a:moveTo>
                <a:cubicBezTo>
                  <a:pt x="66" y="6"/>
                  <a:pt x="66" y="6"/>
                  <a:pt x="66" y="6"/>
                </a:cubicBezTo>
                <a:cubicBezTo>
                  <a:pt x="66" y="2"/>
                  <a:pt x="63" y="0"/>
                  <a:pt x="60" y="0"/>
                </a:cubicBezTo>
                <a:cubicBezTo>
                  <a:pt x="22" y="0"/>
                  <a:pt x="22" y="0"/>
                  <a:pt x="22" y="0"/>
                </a:cubicBezTo>
                <a:cubicBezTo>
                  <a:pt x="0" y="22"/>
                  <a:pt x="0" y="22"/>
                  <a:pt x="0" y="22"/>
                </a:cubicBezTo>
                <a:cubicBezTo>
                  <a:pt x="0" y="86"/>
                  <a:pt x="0" y="86"/>
                  <a:pt x="0" y="86"/>
                </a:cubicBezTo>
                <a:cubicBezTo>
                  <a:pt x="0" y="89"/>
                  <a:pt x="3" y="92"/>
                  <a:pt x="6" y="92"/>
                </a:cubicBezTo>
                <a:cubicBezTo>
                  <a:pt x="26" y="92"/>
                  <a:pt x="26" y="92"/>
                  <a:pt x="26" y="92"/>
                </a:cubicBezTo>
                <a:cubicBezTo>
                  <a:pt x="31" y="100"/>
                  <a:pt x="40" y="105"/>
                  <a:pt x="50" y="105"/>
                </a:cubicBezTo>
                <a:cubicBezTo>
                  <a:pt x="65" y="105"/>
                  <a:pt x="77" y="93"/>
                  <a:pt x="77" y="78"/>
                </a:cubicBezTo>
                <a:cubicBezTo>
                  <a:pt x="77" y="69"/>
                  <a:pt x="73" y="62"/>
                  <a:pt x="66" y="57"/>
                </a:cubicBezTo>
                <a:close/>
                <a:moveTo>
                  <a:pt x="20" y="9"/>
                </a:moveTo>
                <a:cubicBezTo>
                  <a:pt x="20" y="19"/>
                  <a:pt x="20" y="19"/>
                  <a:pt x="20" y="19"/>
                </a:cubicBezTo>
                <a:cubicBezTo>
                  <a:pt x="20" y="20"/>
                  <a:pt x="20" y="20"/>
                  <a:pt x="20" y="20"/>
                </a:cubicBezTo>
                <a:cubicBezTo>
                  <a:pt x="9" y="20"/>
                  <a:pt x="9" y="20"/>
                  <a:pt x="9" y="20"/>
                </a:cubicBezTo>
                <a:lnTo>
                  <a:pt x="20" y="9"/>
                </a:lnTo>
                <a:close/>
                <a:moveTo>
                  <a:pt x="23" y="72"/>
                </a:moveTo>
                <a:cubicBezTo>
                  <a:pt x="10" y="72"/>
                  <a:pt x="10" y="72"/>
                  <a:pt x="10" y="72"/>
                </a:cubicBezTo>
                <a:cubicBezTo>
                  <a:pt x="10" y="78"/>
                  <a:pt x="10" y="78"/>
                  <a:pt x="10" y="78"/>
                </a:cubicBezTo>
                <a:cubicBezTo>
                  <a:pt x="23" y="78"/>
                  <a:pt x="23" y="78"/>
                  <a:pt x="23" y="78"/>
                </a:cubicBezTo>
                <a:cubicBezTo>
                  <a:pt x="23" y="78"/>
                  <a:pt x="23" y="78"/>
                  <a:pt x="23" y="78"/>
                </a:cubicBezTo>
                <a:cubicBezTo>
                  <a:pt x="23" y="81"/>
                  <a:pt x="23" y="84"/>
                  <a:pt x="24" y="86"/>
                </a:cubicBezTo>
                <a:cubicBezTo>
                  <a:pt x="6" y="86"/>
                  <a:pt x="6" y="86"/>
                  <a:pt x="6" y="86"/>
                </a:cubicBezTo>
                <a:cubicBezTo>
                  <a:pt x="6" y="86"/>
                  <a:pt x="5" y="86"/>
                  <a:pt x="5" y="86"/>
                </a:cubicBezTo>
                <a:cubicBezTo>
                  <a:pt x="5" y="26"/>
                  <a:pt x="5" y="26"/>
                  <a:pt x="5" y="26"/>
                </a:cubicBezTo>
                <a:cubicBezTo>
                  <a:pt x="20" y="26"/>
                  <a:pt x="20" y="26"/>
                  <a:pt x="20" y="26"/>
                </a:cubicBezTo>
                <a:cubicBezTo>
                  <a:pt x="23" y="26"/>
                  <a:pt x="26" y="23"/>
                  <a:pt x="26" y="19"/>
                </a:cubicBezTo>
                <a:cubicBezTo>
                  <a:pt x="26" y="5"/>
                  <a:pt x="26" y="5"/>
                  <a:pt x="26" y="5"/>
                </a:cubicBezTo>
                <a:cubicBezTo>
                  <a:pt x="60" y="5"/>
                  <a:pt x="60" y="5"/>
                  <a:pt x="60" y="5"/>
                </a:cubicBezTo>
                <a:cubicBezTo>
                  <a:pt x="60" y="5"/>
                  <a:pt x="61" y="5"/>
                  <a:pt x="61" y="6"/>
                </a:cubicBezTo>
                <a:cubicBezTo>
                  <a:pt x="61" y="53"/>
                  <a:pt x="61" y="53"/>
                  <a:pt x="61" y="53"/>
                </a:cubicBezTo>
                <a:cubicBezTo>
                  <a:pt x="57" y="52"/>
                  <a:pt x="54" y="51"/>
                  <a:pt x="50" y="51"/>
                </a:cubicBezTo>
                <a:cubicBezTo>
                  <a:pt x="43" y="51"/>
                  <a:pt x="36" y="54"/>
                  <a:pt x="32" y="58"/>
                </a:cubicBezTo>
                <a:cubicBezTo>
                  <a:pt x="10" y="58"/>
                  <a:pt x="10" y="58"/>
                  <a:pt x="10" y="58"/>
                </a:cubicBezTo>
                <a:cubicBezTo>
                  <a:pt x="10" y="63"/>
                  <a:pt x="10" y="63"/>
                  <a:pt x="10" y="63"/>
                </a:cubicBezTo>
                <a:cubicBezTo>
                  <a:pt x="27" y="63"/>
                  <a:pt x="27" y="63"/>
                  <a:pt x="27" y="63"/>
                </a:cubicBezTo>
                <a:cubicBezTo>
                  <a:pt x="25" y="66"/>
                  <a:pt x="24" y="69"/>
                  <a:pt x="23" y="72"/>
                </a:cubicBezTo>
                <a:close/>
                <a:moveTo>
                  <a:pt x="50" y="100"/>
                </a:moveTo>
                <a:cubicBezTo>
                  <a:pt x="38" y="100"/>
                  <a:pt x="28" y="90"/>
                  <a:pt x="28" y="78"/>
                </a:cubicBezTo>
                <a:cubicBezTo>
                  <a:pt x="28" y="66"/>
                  <a:pt x="38" y="56"/>
                  <a:pt x="50" y="56"/>
                </a:cubicBezTo>
                <a:cubicBezTo>
                  <a:pt x="62" y="56"/>
                  <a:pt x="71" y="66"/>
                  <a:pt x="71" y="78"/>
                </a:cubicBezTo>
                <a:cubicBezTo>
                  <a:pt x="71" y="90"/>
                  <a:pt x="62" y="100"/>
                  <a:pt x="50" y="10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9" name="Rectangle 150"/>
          <p:cNvSpPr>
            <a:spLocks noChangeArrowheads="1"/>
          </p:cNvSpPr>
          <p:nvPr userDrawn="1"/>
        </p:nvSpPr>
        <p:spPr bwMode="auto">
          <a:xfrm>
            <a:off x="7705725" y="4057650"/>
            <a:ext cx="95250" cy="23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0" name="Rectangle 151"/>
          <p:cNvSpPr>
            <a:spLocks noChangeArrowheads="1"/>
          </p:cNvSpPr>
          <p:nvPr userDrawn="1"/>
        </p:nvSpPr>
        <p:spPr bwMode="auto">
          <a:xfrm>
            <a:off x="7623175" y="4114800"/>
            <a:ext cx="177800" cy="206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1" name="Rectangle 152"/>
          <p:cNvSpPr>
            <a:spLocks noChangeArrowheads="1"/>
          </p:cNvSpPr>
          <p:nvPr userDrawn="1"/>
        </p:nvSpPr>
        <p:spPr bwMode="auto">
          <a:xfrm>
            <a:off x="7623175" y="4170363"/>
            <a:ext cx="177800" cy="222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2" name="Freeform 153"/>
          <p:cNvSpPr>
            <a:spLocks/>
          </p:cNvSpPr>
          <p:nvPr userDrawn="1"/>
        </p:nvSpPr>
        <p:spPr bwMode="auto">
          <a:xfrm>
            <a:off x="7724775" y="4254500"/>
            <a:ext cx="123825" cy="65088"/>
          </a:xfrm>
          <a:custGeom>
            <a:avLst/>
            <a:gdLst>
              <a:gd name="T0" fmla="*/ 16 w 32"/>
              <a:gd name="T1" fmla="*/ 10 h 17"/>
              <a:gd name="T2" fmla="*/ 14 w 32"/>
              <a:gd name="T3" fmla="*/ 9 h 17"/>
              <a:gd name="T4" fmla="*/ 4 w 32"/>
              <a:gd name="T5" fmla="*/ 0 h 17"/>
              <a:gd name="T6" fmla="*/ 0 w 32"/>
              <a:gd name="T7" fmla="*/ 4 h 17"/>
              <a:gd name="T8" fmla="*/ 10 w 32"/>
              <a:gd name="T9" fmla="*/ 13 h 17"/>
              <a:gd name="T10" fmla="*/ 14 w 32"/>
              <a:gd name="T11" fmla="*/ 17 h 17"/>
              <a:gd name="T12" fmla="*/ 16 w 32"/>
              <a:gd name="T13" fmla="*/ 16 h 17"/>
              <a:gd name="T14" fmla="*/ 32 w 32"/>
              <a:gd name="T15" fmla="*/ 16 h 17"/>
              <a:gd name="T16" fmla="*/ 32 w 32"/>
              <a:gd name="T17" fmla="*/ 10 h 17"/>
              <a:gd name="T18" fmla="*/ 16 w 32"/>
              <a:gd name="T19" fmla="*/ 1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17">
                <a:moveTo>
                  <a:pt x="16" y="10"/>
                </a:moveTo>
                <a:cubicBezTo>
                  <a:pt x="16" y="10"/>
                  <a:pt x="15" y="9"/>
                  <a:pt x="14" y="9"/>
                </a:cubicBezTo>
                <a:cubicBezTo>
                  <a:pt x="4" y="0"/>
                  <a:pt x="4" y="0"/>
                  <a:pt x="4" y="0"/>
                </a:cubicBezTo>
                <a:cubicBezTo>
                  <a:pt x="0" y="4"/>
                  <a:pt x="0" y="4"/>
                  <a:pt x="0" y="4"/>
                </a:cubicBezTo>
                <a:cubicBezTo>
                  <a:pt x="10" y="13"/>
                  <a:pt x="10" y="13"/>
                  <a:pt x="10" y="13"/>
                </a:cubicBezTo>
                <a:cubicBezTo>
                  <a:pt x="10" y="15"/>
                  <a:pt x="12" y="17"/>
                  <a:pt x="14" y="17"/>
                </a:cubicBezTo>
                <a:cubicBezTo>
                  <a:pt x="15" y="17"/>
                  <a:pt x="16" y="16"/>
                  <a:pt x="16" y="16"/>
                </a:cubicBezTo>
                <a:cubicBezTo>
                  <a:pt x="32" y="16"/>
                  <a:pt x="32" y="16"/>
                  <a:pt x="32" y="16"/>
                </a:cubicBezTo>
                <a:cubicBezTo>
                  <a:pt x="32" y="10"/>
                  <a:pt x="32" y="10"/>
                  <a:pt x="32" y="10"/>
                </a:cubicBezTo>
                <a:lnTo>
                  <a:pt x="16"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3" name="Freeform 154"/>
          <p:cNvSpPr>
            <a:spLocks noEditPoints="1"/>
          </p:cNvSpPr>
          <p:nvPr userDrawn="1"/>
        </p:nvSpPr>
        <p:spPr bwMode="auto">
          <a:xfrm>
            <a:off x="8310563" y="3467100"/>
            <a:ext cx="560388" cy="296863"/>
          </a:xfrm>
          <a:custGeom>
            <a:avLst/>
            <a:gdLst>
              <a:gd name="T0" fmla="*/ 73 w 145"/>
              <a:gd name="T1" fmla="*/ 0 h 77"/>
              <a:gd name="T2" fmla="*/ 0 w 145"/>
              <a:gd name="T3" fmla="*/ 38 h 77"/>
              <a:gd name="T4" fmla="*/ 0 w 145"/>
              <a:gd name="T5" fmla="*/ 38 h 77"/>
              <a:gd name="T6" fmla="*/ 73 w 145"/>
              <a:gd name="T7" fmla="*/ 77 h 77"/>
              <a:gd name="T8" fmla="*/ 145 w 145"/>
              <a:gd name="T9" fmla="*/ 38 h 77"/>
              <a:gd name="T10" fmla="*/ 145 w 145"/>
              <a:gd name="T11" fmla="*/ 38 h 77"/>
              <a:gd name="T12" fmla="*/ 73 w 145"/>
              <a:gd name="T13" fmla="*/ 0 h 77"/>
              <a:gd name="T14" fmla="*/ 54 w 145"/>
              <a:gd name="T15" fmla="*/ 25 h 77"/>
              <a:gd name="T16" fmla="*/ 63 w 145"/>
              <a:gd name="T17" fmla="*/ 16 h 77"/>
              <a:gd name="T18" fmla="*/ 71 w 145"/>
              <a:gd name="T19" fmla="*/ 25 h 77"/>
              <a:gd name="T20" fmla="*/ 63 w 145"/>
              <a:gd name="T21" fmla="*/ 33 h 77"/>
              <a:gd name="T22" fmla="*/ 54 w 145"/>
              <a:gd name="T23" fmla="*/ 25 h 77"/>
              <a:gd name="T24" fmla="*/ 10 w 145"/>
              <a:gd name="T25" fmla="*/ 38 h 77"/>
              <a:gd name="T26" fmla="*/ 57 w 145"/>
              <a:gd name="T27" fmla="*/ 10 h 77"/>
              <a:gd name="T28" fmla="*/ 40 w 145"/>
              <a:gd name="T29" fmla="*/ 38 h 77"/>
              <a:gd name="T30" fmla="*/ 56 w 145"/>
              <a:gd name="T31" fmla="*/ 66 h 77"/>
              <a:gd name="T32" fmla="*/ 31 w 145"/>
              <a:gd name="T33" fmla="*/ 58 h 77"/>
              <a:gd name="T34" fmla="*/ 10 w 145"/>
              <a:gd name="T35" fmla="*/ 38 h 77"/>
              <a:gd name="T36" fmla="*/ 89 w 145"/>
              <a:gd name="T37" fmla="*/ 66 h 77"/>
              <a:gd name="T38" fmla="*/ 105 w 145"/>
              <a:gd name="T39" fmla="*/ 38 h 77"/>
              <a:gd name="T40" fmla="*/ 88 w 145"/>
              <a:gd name="T41" fmla="*/ 10 h 77"/>
              <a:gd name="T42" fmla="*/ 135 w 145"/>
              <a:gd name="T43" fmla="*/ 38 h 77"/>
              <a:gd name="T44" fmla="*/ 89 w 145"/>
              <a:gd name="T45" fmla="*/ 66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5" h="77">
                <a:moveTo>
                  <a:pt x="73" y="0"/>
                </a:moveTo>
                <a:cubicBezTo>
                  <a:pt x="38" y="0"/>
                  <a:pt x="9" y="16"/>
                  <a:pt x="0" y="38"/>
                </a:cubicBezTo>
                <a:cubicBezTo>
                  <a:pt x="0" y="38"/>
                  <a:pt x="0" y="38"/>
                  <a:pt x="0" y="38"/>
                </a:cubicBezTo>
                <a:cubicBezTo>
                  <a:pt x="9" y="60"/>
                  <a:pt x="38" y="77"/>
                  <a:pt x="73" y="77"/>
                </a:cubicBezTo>
                <a:cubicBezTo>
                  <a:pt x="107" y="77"/>
                  <a:pt x="137" y="60"/>
                  <a:pt x="145" y="38"/>
                </a:cubicBezTo>
                <a:cubicBezTo>
                  <a:pt x="145" y="38"/>
                  <a:pt x="145" y="38"/>
                  <a:pt x="145" y="38"/>
                </a:cubicBezTo>
                <a:cubicBezTo>
                  <a:pt x="137" y="16"/>
                  <a:pt x="107" y="0"/>
                  <a:pt x="73" y="0"/>
                </a:cubicBezTo>
                <a:close/>
                <a:moveTo>
                  <a:pt x="54" y="25"/>
                </a:moveTo>
                <a:cubicBezTo>
                  <a:pt x="54" y="20"/>
                  <a:pt x="58" y="16"/>
                  <a:pt x="63" y="16"/>
                </a:cubicBezTo>
                <a:cubicBezTo>
                  <a:pt x="67" y="16"/>
                  <a:pt x="71" y="20"/>
                  <a:pt x="71" y="25"/>
                </a:cubicBezTo>
                <a:cubicBezTo>
                  <a:pt x="71" y="29"/>
                  <a:pt x="67" y="33"/>
                  <a:pt x="63" y="33"/>
                </a:cubicBezTo>
                <a:cubicBezTo>
                  <a:pt x="58" y="33"/>
                  <a:pt x="54" y="29"/>
                  <a:pt x="54" y="25"/>
                </a:cubicBezTo>
                <a:close/>
                <a:moveTo>
                  <a:pt x="10" y="38"/>
                </a:moveTo>
                <a:cubicBezTo>
                  <a:pt x="18" y="24"/>
                  <a:pt x="36" y="14"/>
                  <a:pt x="57" y="10"/>
                </a:cubicBezTo>
                <a:cubicBezTo>
                  <a:pt x="47" y="16"/>
                  <a:pt x="40" y="26"/>
                  <a:pt x="40" y="38"/>
                </a:cubicBezTo>
                <a:cubicBezTo>
                  <a:pt x="40" y="50"/>
                  <a:pt x="47" y="61"/>
                  <a:pt x="56" y="66"/>
                </a:cubicBezTo>
                <a:cubicBezTo>
                  <a:pt x="47" y="65"/>
                  <a:pt x="39" y="62"/>
                  <a:pt x="31" y="58"/>
                </a:cubicBezTo>
                <a:cubicBezTo>
                  <a:pt x="21" y="53"/>
                  <a:pt x="14" y="46"/>
                  <a:pt x="10" y="38"/>
                </a:cubicBezTo>
                <a:close/>
                <a:moveTo>
                  <a:pt x="89" y="66"/>
                </a:moveTo>
                <a:cubicBezTo>
                  <a:pt x="99" y="61"/>
                  <a:pt x="105" y="50"/>
                  <a:pt x="105" y="38"/>
                </a:cubicBezTo>
                <a:cubicBezTo>
                  <a:pt x="105" y="26"/>
                  <a:pt x="98" y="16"/>
                  <a:pt x="88" y="10"/>
                </a:cubicBezTo>
                <a:cubicBezTo>
                  <a:pt x="110" y="14"/>
                  <a:pt x="128" y="24"/>
                  <a:pt x="135" y="38"/>
                </a:cubicBezTo>
                <a:cubicBezTo>
                  <a:pt x="128" y="52"/>
                  <a:pt x="110" y="62"/>
                  <a:pt x="89" y="6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4" name="Freeform 155"/>
          <p:cNvSpPr>
            <a:spLocks noEditPoints="1"/>
          </p:cNvSpPr>
          <p:nvPr userDrawn="1"/>
        </p:nvSpPr>
        <p:spPr bwMode="auto">
          <a:xfrm>
            <a:off x="8423275" y="2354263"/>
            <a:ext cx="544513" cy="838200"/>
          </a:xfrm>
          <a:custGeom>
            <a:avLst/>
            <a:gdLst>
              <a:gd name="T0" fmla="*/ 0 w 141"/>
              <a:gd name="T1" fmla="*/ 200 h 217"/>
              <a:gd name="T2" fmla="*/ 141 w 141"/>
              <a:gd name="T3" fmla="*/ 17 h 217"/>
              <a:gd name="T4" fmla="*/ 126 w 141"/>
              <a:gd name="T5" fmla="*/ 67 h 217"/>
              <a:gd name="T6" fmla="*/ 40 w 141"/>
              <a:gd name="T7" fmla="*/ 200 h 217"/>
              <a:gd name="T8" fmla="*/ 20 w 141"/>
              <a:gd name="T9" fmla="*/ 183 h 217"/>
              <a:gd name="T10" fmla="*/ 46 w 141"/>
              <a:gd name="T11" fmla="*/ 168 h 217"/>
              <a:gd name="T12" fmla="*/ 14 w 141"/>
              <a:gd name="T13" fmla="*/ 163 h 217"/>
              <a:gd name="T14" fmla="*/ 46 w 141"/>
              <a:gd name="T15" fmla="*/ 168 h 217"/>
              <a:gd name="T16" fmla="*/ 14 w 141"/>
              <a:gd name="T17" fmla="*/ 143 h 217"/>
              <a:gd name="T18" fmla="*/ 46 w 141"/>
              <a:gd name="T19" fmla="*/ 137 h 217"/>
              <a:gd name="T20" fmla="*/ 20 w 141"/>
              <a:gd name="T21" fmla="*/ 123 h 217"/>
              <a:gd name="T22" fmla="*/ 40 w 141"/>
              <a:gd name="T23" fmla="*/ 106 h 217"/>
              <a:gd name="T24" fmla="*/ 80 w 141"/>
              <a:gd name="T25" fmla="*/ 200 h 217"/>
              <a:gd name="T26" fmla="*/ 61 w 141"/>
              <a:gd name="T27" fmla="*/ 183 h 217"/>
              <a:gd name="T28" fmla="*/ 86 w 141"/>
              <a:gd name="T29" fmla="*/ 168 h 217"/>
              <a:gd name="T30" fmla="*/ 55 w 141"/>
              <a:gd name="T31" fmla="*/ 163 h 217"/>
              <a:gd name="T32" fmla="*/ 86 w 141"/>
              <a:gd name="T33" fmla="*/ 168 h 217"/>
              <a:gd name="T34" fmla="*/ 55 w 141"/>
              <a:gd name="T35" fmla="*/ 143 h 217"/>
              <a:gd name="T36" fmla="*/ 86 w 141"/>
              <a:gd name="T37" fmla="*/ 137 h 217"/>
              <a:gd name="T38" fmla="*/ 61 w 141"/>
              <a:gd name="T39" fmla="*/ 123 h 217"/>
              <a:gd name="T40" fmla="*/ 80 w 141"/>
              <a:gd name="T41" fmla="*/ 106 h 217"/>
              <a:gd name="T42" fmla="*/ 121 w 141"/>
              <a:gd name="T43" fmla="*/ 200 h 217"/>
              <a:gd name="T44" fmla="*/ 102 w 141"/>
              <a:gd name="T45" fmla="*/ 183 h 217"/>
              <a:gd name="T46" fmla="*/ 127 w 141"/>
              <a:gd name="T47" fmla="*/ 168 h 217"/>
              <a:gd name="T48" fmla="*/ 95 w 141"/>
              <a:gd name="T49" fmla="*/ 163 h 217"/>
              <a:gd name="T50" fmla="*/ 127 w 141"/>
              <a:gd name="T51" fmla="*/ 168 h 217"/>
              <a:gd name="T52" fmla="*/ 95 w 141"/>
              <a:gd name="T53" fmla="*/ 143 h 217"/>
              <a:gd name="T54" fmla="*/ 127 w 141"/>
              <a:gd name="T55" fmla="*/ 137 h 217"/>
              <a:gd name="T56" fmla="*/ 102 w 141"/>
              <a:gd name="T57" fmla="*/ 123 h 217"/>
              <a:gd name="T58" fmla="*/ 121 w 141"/>
              <a:gd name="T59" fmla="*/ 106 h 217"/>
              <a:gd name="T60" fmla="*/ 29 w 141"/>
              <a:gd name="T61" fmla="*/ 84 h 217"/>
              <a:gd name="T62" fmla="*/ 18 w 141"/>
              <a:gd name="T63" fmla="*/ 75 h 217"/>
              <a:gd name="T64" fmla="*/ 56 w 141"/>
              <a:gd name="T65" fmla="*/ 81 h 217"/>
              <a:gd name="T66" fmla="*/ 38 w 141"/>
              <a:gd name="T67" fmla="*/ 78 h 217"/>
              <a:gd name="T68" fmla="*/ 56 w 141"/>
              <a:gd name="T69" fmla="*/ 81 h 217"/>
              <a:gd name="T70" fmla="*/ 61 w 141"/>
              <a:gd name="T71" fmla="*/ 81 h 217"/>
              <a:gd name="T72" fmla="*/ 80 w 141"/>
              <a:gd name="T73" fmla="*/ 78 h 217"/>
              <a:gd name="T74" fmla="*/ 88 w 141"/>
              <a:gd name="T75" fmla="*/ 84 h 217"/>
              <a:gd name="T76" fmla="*/ 99 w 141"/>
              <a:gd name="T77" fmla="*/ 75 h 217"/>
              <a:gd name="T78" fmla="*/ 123 w 141"/>
              <a:gd name="T79" fmla="*/ 84 h 217"/>
              <a:gd name="T80" fmla="*/ 111 w 141"/>
              <a:gd name="T81" fmla="*/ 75 h 217"/>
              <a:gd name="T82" fmla="*/ 33 w 141"/>
              <a:gd name="T83" fmla="*/ 96 h 217"/>
              <a:gd name="T84" fmla="*/ 14 w 141"/>
              <a:gd name="T85" fmla="*/ 93 h 217"/>
              <a:gd name="T86" fmla="*/ 33 w 141"/>
              <a:gd name="T87" fmla="*/ 96 h 217"/>
              <a:gd name="T88" fmla="*/ 38 w 141"/>
              <a:gd name="T89" fmla="*/ 96 h 217"/>
              <a:gd name="T90" fmla="*/ 56 w 141"/>
              <a:gd name="T91" fmla="*/ 93 h 217"/>
              <a:gd name="T92" fmla="*/ 65 w 141"/>
              <a:gd name="T93" fmla="*/ 99 h 217"/>
              <a:gd name="T94" fmla="*/ 76 w 141"/>
              <a:gd name="T95" fmla="*/ 90 h 217"/>
              <a:gd name="T96" fmla="*/ 99 w 141"/>
              <a:gd name="T97" fmla="*/ 99 h 217"/>
              <a:gd name="T98" fmla="*/ 88 w 141"/>
              <a:gd name="T99" fmla="*/ 90 h 217"/>
              <a:gd name="T100" fmla="*/ 126 w 141"/>
              <a:gd name="T101" fmla="*/ 96 h 217"/>
              <a:gd name="T102" fmla="*/ 108 w 141"/>
              <a:gd name="T103" fmla="*/ 93 h 217"/>
              <a:gd name="T104" fmla="*/ 126 w 141"/>
              <a:gd name="T105" fmla="*/ 9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1" h="217">
                <a:moveTo>
                  <a:pt x="126" y="0"/>
                </a:moveTo>
                <a:cubicBezTo>
                  <a:pt x="15" y="0"/>
                  <a:pt x="15" y="0"/>
                  <a:pt x="15" y="0"/>
                </a:cubicBezTo>
                <a:cubicBezTo>
                  <a:pt x="6" y="0"/>
                  <a:pt x="0" y="8"/>
                  <a:pt x="0" y="17"/>
                </a:cubicBezTo>
                <a:cubicBezTo>
                  <a:pt x="0" y="200"/>
                  <a:pt x="0" y="200"/>
                  <a:pt x="0" y="200"/>
                </a:cubicBezTo>
                <a:cubicBezTo>
                  <a:pt x="0" y="210"/>
                  <a:pt x="6" y="217"/>
                  <a:pt x="15" y="217"/>
                </a:cubicBezTo>
                <a:cubicBezTo>
                  <a:pt x="126" y="217"/>
                  <a:pt x="126" y="217"/>
                  <a:pt x="126" y="217"/>
                </a:cubicBezTo>
                <a:cubicBezTo>
                  <a:pt x="135" y="217"/>
                  <a:pt x="141" y="210"/>
                  <a:pt x="141" y="200"/>
                </a:cubicBezTo>
                <a:cubicBezTo>
                  <a:pt x="141" y="17"/>
                  <a:pt x="141" y="17"/>
                  <a:pt x="141" y="17"/>
                </a:cubicBezTo>
                <a:cubicBezTo>
                  <a:pt x="141" y="8"/>
                  <a:pt x="135" y="0"/>
                  <a:pt x="126" y="0"/>
                </a:cubicBezTo>
                <a:close/>
                <a:moveTo>
                  <a:pt x="15" y="16"/>
                </a:moveTo>
                <a:cubicBezTo>
                  <a:pt x="126" y="16"/>
                  <a:pt x="126" y="16"/>
                  <a:pt x="126" y="16"/>
                </a:cubicBezTo>
                <a:cubicBezTo>
                  <a:pt x="126" y="67"/>
                  <a:pt x="126" y="67"/>
                  <a:pt x="126" y="67"/>
                </a:cubicBezTo>
                <a:cubicBezTo>
                  <a:pt x="15" y="67"/>
                  <a:pt x="15" y="67"/>
                  <a:pt x="15" y="67"/>
                </a:cubicBezTo>
                <a:lnTo>
                  <a:pt x="15" y="16"/>
                </a:lnTo>
                <a:close/>
                <a:moveTo>
                  <a:pt x="46" y="194"/>
                </a:moveTo>
                <a:cubicBezTo>
                  <a:pt x="46" y="197"/>
                  <a:pt x="43" y="200"/>
                  <a:pt x="40" y="200"/>
                </a:cubicBezTo>
                <a:cubicBezTo>
                  <a:pt x="20" y="200"/>
                  <a:pt x="20" y="200"/>
                  <a:pt x="20" y="200"/>
                </a:cubicBezTo>
                <a:cubicBezTo>
                  <a:pt x="17" y="200"/>
                  <a:pt x="14" y="197"/>
                  <a:pt x="14" y="194"/>
                </a:cubicBezTo>
                <a:cubicBezTo>
                  <a:pt x="14" y="189"/>
                  <a:pt x="14" y="189"/>
                  <a:pt x="14" y="189"/>
                </a:cubicBezTo>
                <a:cubicBezTo>
                  <a:pt x="14" y="186"/>
                  <a:pt x="17" y="183"/>
                  <a:pt x="20" y="183"/>
                </a:cubicBezTo>
                <a:cubicBezTo>
                  <a:pt x="40" y="183"/>
                  <a:pt x="40" y="183"/>
                  <a:pt x="40" y="183"/>
                </a:cubicBezTo>
                <a:cubicBezTo>
                  <a:pt x="43" y="183"/>
                  <a:pt x="46" y="186"/>
                  <a:pt x="46" y="189"/>
                </a:cubicBezTo>
                <a:lnTo>
                  <a:pt x="46" y="194"/>
                </a:lnTo>
                <a:close/>
                <a:moveTo>
                  <a:pt x="46" y="168"/>
                </a:moveTo>
                <a:cubicBezTo>
                  <a:pt x="46" y="171"/>
                  <a:pt x="43" y="174"/>
                  <a:pt x="40" y="174"/>
                </a:cubicBezTo>
                <a:cubicBezTo>
                  <a:pt x="20" y="174"/>
                  <a:pt x="20" y="174"/>
                  <a:pt x="20" y="174"/>
                </a:cubicBezTo>
                <a:cubicBezTo>
                  <a:pt x="17" y="174"/>
                  <a:pt x="14" y="171"/>
                  <a:pt x="14" y="168"/>
                </a:cubicBezTo>
                <a:cubicBezTo>
                  <a:pt x="14" y="163"/>
                  <a:pt x="14" y="163"/>
                  <a:pt x="14" y="163"/>
                </a:cubicBezTo>
                <a:cubicBezTo>
                  <a:pt x="14" y="160"/>
                  <a:pt x="17" y="157"/>
                  <a:pt x="20" y="157"/>
                </a:cubicBezTo>
                <a:cubicBezTo>
                  <a:pt x="40" y="157"/>
                  <a:pt x="40" y="157"/>
                  <a:pt x="40" y="157"/>
                </a:cubicBezTo>
                <a:cubicBezTo>
                  <a:pt x="43" y="157"/>
                  <a:pt x="46" y="160"/>
                  <a:pt x="46" y="163"/>
                </a:cubicBezTo>
                <a:lnTo>
                  <a:pt x="46" y="168"/>
                </a:lnTo>
                <a:close/>
                <a:moveTo>
                  <a:pt x="46" y="143"/>
                </a:moveTo>
                <a:cubicBezTo>
                  <a:pt x="46" y="146"/>
                  <a:pt x="43" y="148"/>
                  <a:pt x="40" y="148"/>
                </a:cubicBezTo>
                <a:cubicBezTo>
                  <a:pt x="20" y="148"/>
                  <a:pt x="20" y="148"/>
                  <a:pt x="20" y="148"/>
                </a:cubicBezTo>
                <a:cubicBezTo>
                  <a:pt x="17" y="148"/>
                  <a:pt x="14" y="146"/>
                  <a:pt x="14" y="143"/>
                </a:cubicBezTo>
                <a:cubicBezTo>
                  <a:pt x="14" y="137"/>
                  <a:pt x="14" y="137"/>
                  <a:pt x="14" y="137"/>
                </a:cubicBezTo>
                <a:cubicBezTo>
                  <a:pt x="14" y="134"/>
                  <a:pt x="17" y="132"/>
                  <a:pt x="20" y="132"/>
                </a:cubicBezTo>
                <a:cubicBezTo>
                  <a:pt x="40" y="132"/>
                  <a:pt x="40" y="132"/>
                  <a:pt x="40" y="132"/>
                </a:cubicBezTo>
                <a:cubicBezTo>
                  <a:pt x="43" y="132"/>
                  <a:pt x="46" y="134"/>
                  <a:pt x="46" y="137"/>
                </a:cubicBezTo>
                <a:lnTo>
                  <a:pt x="46" y="143"/>
                </a:lnTo>
                <a:close/>
                <a:moveTo>
                  <a:pt x="46" y="117"/>
                </a:moveTo>
                <a:cubicBezTo>
                  <a:pt x="46" y="120"/>
                  <a:pt x="43" y="123"/>
                  <a:pt x="40" y="123"/>
                </a:cubicBezTo>
                <a:cubicBezTo>
                  <a:pt x="20" y="123"/>
                  <a:pt x="20" y="123"/>
                  <a:pt x="20" y="123"/>
                </a:cubicBezTo>
                <a:cubicBezTo>
                  <a:pt x="17" y="123"/>
                  <a:pt x="14" y="120"/>
                  <a:pt x="14" y="117"/>
                </a:cubicBezTo>
                <a:cubicBezTo>
                  <a:pt x="14" y="111"/>
                  <a:pt x="14" y="111"/>
                  <a:pt x="14" y="111"/>
                </a:cubicBezTo>
                <a:cubicBezTo>
                  <a:pt x="14" y="108"/>
                  <a:pt x="17" y="106"/>
                  <a:pt x="20" y="106"/>
                </a:cubicBezTo>
                <a:cubicBezTo>
                  <a:pt x="40" y="106"/>
                  <a:pt x="40" y="106"/>
                  <a:pt x="40" y="106"/>
                </a:cubicBezTo>
                <a:cubicBezTo>
                  <a:pt x="43" y="106"/>
                  <a:pt x="46" y="108"/>
                  <a:pt x="46" y="111"/>
                </a:cubicBezTo>
                <a:lnTo>
                  <a:pt x="46" y="117"/>
                </a:lnTo>
                <a:close/>
                <a:moveTo>
                  <a:pt x="86" y="194"/>
                </a:moveTo>
                <a:cubicBezTo>
                  <a:pt x="86" y="197"/>
                  <a:pt x="84" y="200"/>
                  <a:pt x="80" y="200"/>
                </a:cubicBezTo>
                <a:cubicBezTo>
                  <a:pt x="61" y="200"/>
                  <a:pt x="61" y="200"/>
                  <a:pt x="61" y="200"/>
                </a:cubicBezTo>
                <a:cubicBezTo>
                  <a:pt x="58" y="200"/>
                  <a:pt x="55" y="197"/>
                  <a:pt x="55" y="194"/>
                </a:cubicBezTo>
                <a:cubicBezTo>
                  <a:pt x="55" y="189"/>
                  <a:pt x="55" y="189"/>
                  <a:pt x="55" y="189"/>
                </a:cubicBezTo>
                <a:cubicBezTo>
                  <a:pt x="55" y="186"/>
                  <a:pt x="58" y="183"/>
                  <a:pt x="61" y="183"/>
                </a:cubicBezTo>
                <a:cubicBezTo>
                  <a:pt x="80" y="183"/>
                  <a:pt x="80" y="183"/>
                  <a:pt x="80" y="183"/>
                </a:cubicBezTo>
                <a:cubicBezTo>
                  <a:pt x="84" y="183"/>
                  <a:pt x="86" y="186"/>
                  <a:pt x="86" y="189"/>
                </a:cubicBezTo>
                <a:lnTo>
                  <a:pt x="86" y="194"/>
                </a:lnTo>
                <a:close/>
                <a:moveTo>
                  <a:pt x="86" y="168"/>
                </a:moveTo>
                <a:cubicBezTo>
                  <a:pt x="86" y="171"/>
                  <a:pt x="84" y="174"/>
                  <a:pt x="80" y="174"/>
                </a:cubicBezTo>
                <a:cubicBezTo>
                  <a:pt x="61" y="174"/>
                  <a:pt x="61" y="174"/>
                  <a:pt x="61" y="174"/>
                </a:cubicBezTo>
                <a:cubicBezTo>
                  <a:pt x="58" y="174"/>
                  <a:pt x="55" y="171"/>
                  <a:pt x="55" y="168"/>
                </a:cubicBezTo>
                <a:cubicBezTo>
                  <a:pt x="55" y="163"/>
                  <a:pt x="55" y="163"/>
                  <a:pt x="55" y="163"/>
                </a:cubicBezTo>
                <a:cubicBezTo>
                  <a:pt x="55" y="160"/>
                  <a:pt x="58" y="157"/>
                  <a:pt x="61" y="157"/>
                </a:cubicBezTo>
                <a:cubicBezTo>
                  <a:pt x="80" y="157"/>
                  <a:pt x="80" y="157"/>
                  <a:pt x="80" y="157"/>
                </a:cubicBezTo>
                <a:cubicBezTo>
                  <a:pt x="84" y="157"/>
                  <a:pt x="86" y="160"/>
                  <a:pt x="86" y="163"/>
                </a:cubicBezTo>
                <a:lnTo>
                  <a:pt x="86" y="168"/>
                </a:lnTo>
                <a:close/>
                <a:moveTo>
                  <a:pt x="86" y="143"/>
                </a:moveTo>
                <a:cubicBezTo>
                  <a:pt x="86" y="146"/>
                  <a:pt x="84" y="148"/>
                  <a:pt x="80" y="148"/>
                </a:cubicBezTo>
                <a:cubicBezTo>
                  <a:pt x="61" y="148"/>
                  <a:pt x="61" y="148"/>
                  <a:pt x="61" y="148"/>
                </a:cubicBezTo>
                <a:cubicBezTo>
                  <a:pt x="58" y="148"/>
                  <a:pt x="55" y="146"/>
                  <a:pt x="55" y="143"/>
                </a:cubicBezTo>
                <a:cubicBezTo>
                  <a:pt x="55" y="137"/>
                  <a:pt x="55" y="137"/>
                  <a:pt x="55" y="137"/>
                </a:cubicBezTo>
                <a:cubicBezTo>
                  <a:pt x="55" y="134"/>
                  <a:pt x="58" y="132"/>
                  <a:pt x="61" y="132"/>
                </a:cubicBezTo>
                <a:cubicBezTo>
                  <a:pt x="80" y="132"/>
                  <a:pt x="80" y="132"/>
                  <a:pt x="80" y="132"/>
                </a:cubicBezTo>
                <a:cubicBezTo>
                  <a:pt x="84" y="132"/>
                  <a:pt x="86" y="134"/>
                  <a:pt x="86" y="137"/>
                </a:cubicBezTo>
                <a:lnTo>
                  <a:pt x="86" y="143"/>
                </a:lnTo>
                <a:close/>
                <a:moveTo>
                  <a:pt x="86" y="117"/>
                </a:moveTo>
                <a:cubicBezTo>
                  <a:pt x="86" y="120"/>
                  <a:pt x="84" y="123"/>
                  <a:pt x="80" y="123"/>
                </a:cubicBezTo>
                <a:cubicBezTo>
                  <a:pt x="61" y="123"/>
                  <a:pt x="61" y="123"/>
                  <a:pt x="61" y="123"/>
                </a:cubicBezTo>
                <a:cubicBezTo>
                  <a:pt x="58" y="123"/>
                  <a:pt x="55" y="120"/>
                  <a:pt x="55" y="117"/>
                </a:cubicBezTo>
                <a:cubicBezTo>
                  <a:pt x="55" y="111"/>
                  <a:pt x="55" y="111"/>
                  <a:pt x="55" y="111"/>
                </a:cubicBezTo>
                <a:cubicBezTo>
                  <a:pt x="55" y="108"/>
                  <a:pt x="58" y="106"/>
                  <a:pt x="61" y="106"/>
                </a:cubicBezTo>
                <a:cubicBezTo>
                  <a:pt x="80" y="106"/>
                  <a:pt x="80" y="106"/>
                  <a:pt x="80" y="106"/>
                </a:cubicBezTo>
                <a:cubicBezTo>
                  <a:pt x="84" y="106"/>
                  <a:pt x="86" y="108"/>
                  <a:pt x="86" y="111"/>
                </a:cubicBezTo>
                <a:lnTo>
                  <a:pt x="86" y="117"/>
                </a:lnTo>
                <a:close/>
                <a:moveTo>
                  <a:pt x="127" y="194"/>
                </a:moveTo>
                <a:cubicBezTo>
                  <a:pt x="127" y="197"/>
                  <a:pt x="124" y="200"/>
                  <a:pt x="121" y="200"/>
                </a:cubicBezTo>
                <a:cubicBezTo>
                  <a:pt x="102" y="200"/>
                  <a:pt x="102" y="200"/>
                  <a:pt x="102" y="200"/>
                </a:cubicBezTo>
                <a:cubicBezTo>
                  <a:pt x="98" y="200"/>
                  <a:pt x="95" y="197"/>
                  <a:pt x="95" y="194"/>
                </a:cubicBezTo>
                <a:cubicBezTo>
                  <a:pt x="95" y="189"/>
                  <a:pt x="95" y="189"/>
                  <a:pt x="95" y="189"/>
                </a:cubicBezTo>
                <a:cubicBezTo>
                  <a:pt x="95" y="186"/>
                  <a:pt x="98" y="183"/>
                  <a:pt x="102" y="183"/>
                </a:cubicBezTo>
                <a:cubicBezTo>
                  <a:pt x="121" y="183"/>
                  <a:pt x="121" y="183"/>
                  <a:pt x="121" y="183"/>
                </a:cubicBezTo>
                <a:cubicBezTo>
                  <a:pt x="124" y="183"/>
                  <a:pt x="127" y="186"/>
                  <a:pt x="127" y="189"/>
                </a:cubicBezTo>
                <a:lnTo>
                  <a:pt x="127" y="194"/>
                </a:lnTo>
                <a:close/>
                <a:moveTo>
                  <a:pt x="127" y="168"/>
                </a:moveTo>
                <a:cubicBezTo>
                  <a:pt x="127" y="171"/>
                  <a:pt x="124" y="174"/>
                  <a:pt x="121" y="174"/>
                </a:cubicBezTo>
                <a:cubicBezTo>
                  <a:pt x="102" y="174"/>
                  <a:pt x="102" y="174"/>
                  <a:pt x="102" y="174"/>
                </a:cubicBezTo>
                <a:cubicBezTo>
                  <a:pt x="98" y="174"/>
                  <a:pt x="95" y="171"/>
                  <a:pt x="95" y="168"/>
                </a:cubicBezTo>
                <a:cubicBezTo>
                  <a:pt x="95" y="163"/>
                  <a:pt x="95" y="163"/>
                  <a:pt x="95" y="163"/>
                </a:cubicBezTo>
                <a:cubicBezTo>
                  <a:pt x="95" y="160"/>
                  <a:pt x="98" y="157"/>
                  <a:pt x="102" y="157"/>
                </a:cubicBezTo>
                <a:cubicBezTo>
                  <a:pt x="121" y="157"/>
                  <a:pt x="121" y="157"/>
                  <a:pt x="121" y="157"/>
                </a:cubicBezTo>
                <a:cubicBezTo>
                  <a:pt x="124" y="157"/>
                  <a:pt x="127" y="160"/>
                  <a:pt x="127" y="163"/>
                </a:cubicBezTo>
                <a:lnTo>
                  <a:pt x="127" y="168"/>
                </a:lnTo>
                <a:close/>
                <a:moveTo>
                  <a:pt x="127" y="143"/>
                </a:moveTo>
                <a:cubicBezTo>
                  <a:pt x="127" y="146"/>
                  <a:pt x="124" y="148"/>
                  <a:pt x="121" y="148"/>
                </a:cubicBezTo>
                <a:cubicBezTo>
                  <a:pt x="102" y="148"/>
                  <a:pt x="102" y="148"/>
                  <a:pt x="102" y="148"/>
                </a:cubicBezTo>
                <a:cubicBezTo>
                  <a:pt x="98" y="148"/>
                  <a:pt x="95" y="146"/>
                  <a:pt x="95" y="143"/>
                </a:cubicBezTo>
                <a:cubicBezTo>
                  <a:pt x="95" y="137"/>
                  <a:pt x="95" y="137"/>
                  <a:pt x="95" y="137"/>
                </a:cubicBezTo>
                <a:cubicBezTo>
                  <a:pt x="95" y="134"/>
                  <a:pt x="98" y="132"/>
                  <a:pt x="102" y="132"/>
                </a:cubicBezTo>
                <a:cubicBezTo>
                  <a:pt x="121" y="132"/>
                  <a:pt x="121" y="132"/>
                  <a:pt x="121" y="132"/>
                </a:cubicBezTo>
                <a:cubicBezTo>
                  <a:pt x="124" y="132"/>
                  <a:pt x="127" y="134"/>
                  <a:pt x="127" y="137"/>
                </a:cubicBezTo>
                <a:lnTo>
                  <a:pt x="127" y="143"/>
                </a:lnTo>
                <a:close/>
                <a:moveTo>
                  <a:pt x="127" y="117"/>
                </a:moveTo>
                <a:cubicBezTo>
                  <a:pt x="127" y="120"/>
                  <a:pt x="124" y="123"/>
                  <a:pt x="121" y="123"/>
                </a:cubicBezTo>
                <a:cubicBezTo>
                  <a:pt x="102" y="123"/>
                  <a:pt x="102" y="123"/>
                  <a:pt x="102" y="123"/>
                </a:cubicBezTo>
                <a:cubicBezTo>
                  <a:pt x="98" y="123"/>
                  <a:pt x="95" y="120"/>
                  <a:pt x="95" y="117"/>
                </a:cubicBezTo>
                <a:cubicBezTo>
                  <a:pt x="95" y="111"/>
                  <a:pt x="95" y="111"/>
                  <a:pt x="95" y="111"/>
                </a:cubicBezTo>
                <a:cubicBezTo>
                  <a:pt x="95" y="108"/>
                  <a:pt x="98" y="106"/>
                  <a:pt x="102" y="106"/>
                </a:cubicBezTo>
                <a:cubicBezTo>
                  <a:pt x="121" y="106"/>
                  <a:pt x="121" y="106"/>
                  <a:pt x="121" y="106"/>
                </a:cubicBezTo>
                <a:cubicBezTo>
                  <a:pt x="124" y="106"/>
                  <a:pt x="127" y="108"/>
                  <a:pt x="127" y="111"/>
                </a:cubicBezTo>
                <a:lnTo>
                  <a:pt x="127" y="117"/>
                </a:lnTo>
                <a:close/>
                <a:moveTo>
                  <a:pt x="33" y="81"/>
                </a:moveTo>
                <a:cubicBezTo>
                  <a:pt x="33" y="83"/>
                  <a:pt x="31" y="84"/>
                  <a:pt x="29" y="84"/>
                </a:cubicBezTo>
                <a:cubicBezTo>
                  <a:pt x="18" y="84"/>
                  <a:pt x="18" y="84"/>
                  <a:pt x="18" y="84"/>
                </a:cubicBezTo>
                <a:cubicBezTo>
                  <a:pt x="16" y="84"/>
                  <a:pt x="14" y="83"/>
                  <a:pt x="14" y="81"/>
                </a:cubicBezTo>
                <a:cubicBezTo>
                  <a:pt x="14" y="78"/>
                  <a:pt x="14" y="78"/>
                  <a:pt x="14" y="78"/>
                </a:cubicBezTo>
                <a:cubicBezTo>
                  <a:pt x="14" y="76"/>
                  <a:pt x="16" y="75"/>
                  <a:pt x="18" y="75"/>
                </a:cubicBezTo>
                <a:cubicBezTo>
                  <a:pt x="29" y="75"/>
                  <a:pt x="29" y="75"/>
                  <a:pt x="29" y="75"/>
                </a:cubicBezTo>
                <a:cubicBezTo>
                  <a:pt x="31" y="75"/>
                  <a:pt x="33" y="76"/>
                  <a:pt x="33" y="78"/>
                </a:cubicBezTo>
                <a:lnTo>
                  <a:pt x="33" y="81"/>
                </a:lnTo>
                <a:close/>
                <a:moveTo>
                  <a:pt x="56" y="81"/>
                </a:moveTo>
                <a:cubicBezTo>
                  <a:pt x="56" y="83"/>
                  <a:pt x="54" y="84"/>
                  <a:pt x="52" y="84"/>
                </a:cubicBezTo>
                <a:cubicBezTo>
                  <a:pt x="41" y="84"/>
                  <a:pt x="41" y="84"/>
                  <a:pt x="41" y="84"/>
                </a:cubicBezTo>
                <a:cubicBezTo>
                  <a:pt x="39" y="84"/>
                  <a:pt x="38" y="83"/>
                  <a:pt x="38" y="81"/>
                </a:cubicBezTo>
                <a:cubicBezTo>
                  <a:pt x="38" y="78"/>
                  <a:pt x="38" y="78"/>
                  <a:pt x="38" y="78"/>
                </a:cubicBezTo>
                <a:cubicBezTo>
                  <a:pt x="38" y="76"/>
                  <a:pt x="39" y="75"/>
                  <a:pt x="41" y="75"/>
                </a:cubicBezTo>
                <a:cubicBezTo>
                  <a:pt x="52" y="75"/>
                  <a:pt x="52" y="75"/>
                  <a:pt x="52" y="75"/>
                </a:cubicBezTo>
                <a:cubicBezTo>
                  <a:pt x="54" y="75"/>
                  <a:pt x="56" y="76"/>
                  <a:pt x="56" y="78"/>
                </a:cubicBezTo>
                <a:lnTo>
                  <a:pt x="56" y="81"/>
                </a:lnTo>
                <a:close/>
                <a:moveTo>
                  <a:pt x="80" y="81"/>
                </a:moveTo>
                <a:cubicBezTo>
                  <a:pt x="80" y="83"/>
                  <a:pt x="78" y="84"/>
                  <a:pt x="76" y="84"/>
                </a:cubicBezTo>
                <a:cubicBezTo>
                  <a:pt x="65" y="84"/>
                  <a:pt x="65" y="84"/>
                  <a:pt x="65" y="84"/>
                </a:cubicBezTo>
                <a:cubicBezTo>
                  <a:pt x="63" y="84"/>
                  <a:pt x="61" y="83"/>
                  <a:pt x="61" y="81"/>
                </a:cubicBezTo>
                <a:cubicBezTo>
                  <a:pt x="61" y="78"/>
                  <a:pt x="61" y="78"/>
                  <a:pt x="61" y="78"/>
                </a:cubicBezTo>
                <a:cubicBezTo>
                  <a:pt x="61" y="76"/>
                  <a:pt x="63" y="75"/>
                  <a:pt x="65" y="75"/>
                </a:cubicBezTo>
                <a:cubicBezTo>
                  <a:pt x="76" y="75"/>
                  <a:pt x="76" y="75"/>
                  <a:pt x="76" y="75"/>
                </a:cubicBezTo>
                <a:cubicBezTo>
                  <a:pt x="78" y="75"/>
                  <a:pt x="80" y="76"/>
                  <a:pt x="80" y="78"/>
                </a:cubicBezTo>
                <a:lnTo>
                  <a:pt x="80" y="81"/>
                </a:lnTo>
                <a:close/>
                <a:moveTo>
                  <a:pt x="103" y="81"/>
                </a:moveTo>
                <a:cubicBezTo>
                  <a:pt x="103" y="83"/>
                  <a:pt x="101" y="84"/>
                  <a:pt x="99" y="84"/>
                </a:cubicBezTo>
                <a:cubicBezTo>
                  <a:pt x="88" y="84"/>
                  <a:pt x="88" y="84"/>
                  <a:pt x="88" y="84"/>
                </a:cubicBezTo>
                <a:cubicBezTo>
                  <a:pt x="86" y="84"/>
                  <a:pt x="84" y="83"/>
                  <a:pt x="84" y="81"/>
                </a:cubicBezTo>
                <a:cubicBezTo>
                  <a:pt x="84" y="78"/>
                  <a:pt x="84" y="78"/>
                  <a:pt x="84" y="78"/>
                </a:cubicBezTo>
                <a:cubicBezTo>
                  <a:pt x="84" y="76"/>
                  <a:pt x="86" y="75"/>
                  <a:pt x="88" y="75"/>
                </a:cubicBezTo>
                <a:cubicBezTo>
                  <a:pt x="99" y="75"/>
                  <a:pt x="99" y="75"/>
                  <a:pt x="99" y="75"/>
                </a:cubicBezTo>
                <a:cubicBezTo>
                  <a:pt x="101" y="75"/>
                  <a:pt x="103" y="76"/>
                  <a:pt x="103" y="78"/>
                </a:cubicBezTo>
                <a:lnTo>
                  <a:pt x="103" y="81"/>
                </a:lnTo>
                <a:close/>
                <a:moveTo>
                  <a:pt x="126" y="81"/>
                </a:moveTo>
                <a:cubicBezTo>
                  <a:pt x="126" y="83"/>
                  <a:pt x="125" y="84"/>
                  <a:pt x="123" y="84"/>
                </a:cubicBezTo>
                <a:cubicBezTo>
                  <a:pt x="111" y="84"/>
                  <a:pt x="111" y="84"/>
                  <a:pt x="111" y="84"/>
                </a:cubicBezTo>
                <a:cubicBezTo>
                  <a:pt x="109" y="84"/>
                  <a:pt x="108" y="83"/>
                  <a:pt x="108" y="81"/>
                </a:cubicBezTo>
                <a:cubicBezTo>
                  <a:pt x="108" y="78"/>
                  <a:pt x="108" y="78"/>
                  <a:pt x="108" y="78"/>
                </a:cubicBezTo>
                <a:cubicBezTo>
                  <a:pt x="108" y="76"/>
                  <a:pt x="109" y="75"/>
                  <a:pt x="111" y="75"/>
                </a:cubicBezTo>
                <a:cubicBezTo>
                  <a:pt x="123" y="75"/>
                  <a:pt x="123" y="75"/>
                  <a:pt x="123" y="75"/>
                </a:cubicBezTo>
                <a:cubicBezTo>
                  <a:pt x="125" y="75"/>
                  <a:pt x="126" y="76"/>
                  <a:pt x="126" y="78"/>
                </a:cubicBezTo>
                <a:lnTo>
                  <a:pt x="126" y="81"/>
                </a:lnTo>
                <a:close/>
                <a:moveTo>
                  <a:pt x="33" y="96"/>
                </a:moveTo>
                <a:cubicBezTo>
                  <a:pt x="33" y="98"/>
                  <a:pt x="31" y="99"/>
                  <a:pt x="29" y="99"/>
                </a:cubicBezTo>
                <a:cubicBezTo>
                  <a:pt x="18" y="99"/>
                  <a:pt x="18" y="99"/>
                  <a:pt x="18" y="99"/>
                </a:cubicBezTo>
                <a:cubicBezTo>
                  <a:pt x="16" y="99"/>
                  <a:pt x="14" y="98"/>
                  <a:pt x="14" y="96"/>
                </a:cubicBezTo>
                <a:cubicBezTo>
                  <a:pt x="14" y="93"/>
                  <a:pt x="14" y="93"/>
                  <a:pt x="14" y="93"/>
                </a:cubicBezTo>
                <a:cubicBezTo>
                  <a:pt x="14" y="91"/>
                  <a:pt x="16" y="90"/>
                  <a:pt x="18" y="90"/>
                </a:cubicBezTo>
                <a:cubicBezTo>
                  <a:pt x="29" y="90"/>
                  <a:pt x="29" y="90"/>
                  <a:pt x="29" y="90"/>
                </a:cubicBezTo>
                <a:cubicBezTo>
                  <a:pt x="31" y="90"/>
                  <a:pt x="33" y="91"/>
                  <a:pt x="33" y="93"/>
                </a:cubicBezTo>
                <a:lnTo>
                  <a:pt x="33" y="96"/>
                </a:lnTo>
                <a:close/>
                <a:moveTo>
                  <a:pt x="56" y="96"/>
                </a:moveTo>
                <a:cubicBezTo>
                  <a:pt x="56" y="98"/>
                  <a:pt x="54" y="99"/>
                  <a:pt x="52" y="99"/>
                </a:cubicBezTo>
                <a:cubicBezTo>
                  <a:pt x="41" y="99"/>
                  <a:pt x="41" y="99"/>
                  <a:pt x="41" y="99"/>
                </a:cubicBezTo>
                <a:cubicBezTo>
                  <a:pt x="39" y="99"/>
                  <a:pt x="38" y="98"/>
                  <a:pt x="38" y="96"/>
                </a:cubicBezTo>
                <a:cubicBezTo>
                  <a:pt x="38" y="93"/>
                  <a:pt x="38" y="93"/>
                  <a:pt x="38" y="93"/>
                </a:cubicBezTo>
                <a:cubicBezTo>
                  <a:pt x="38" y="91"/>
                  <a:pt x="39" y="90"/>
                  <a:pt x="41" y="90"/>
                </a:cubicBezTo>
                <a:cubicBezTo>
                  <a:pt x="52" y="90"/>
                  <a:pt x="52" y="90"/>
                  <a:pt x="52" y="90"/>
                </a:cubicBezTo>
                <a:cubicBezTo>
                  <a:pt x="54" y="90"/>
                  <a:pt x="56" y="91"/>
                  <a:pt x="56" y="93"/>
                </a:cubicBezTo>
                <a:lnTo>
                  <a:pt x="56" y="96"/>
                </a:lnTo>
                <a:close/>
                <a:moveTo>
                  <a:pt x="80" y="96"/>
                </a:moveTo>
                <a:cubicBezTo>
                  <a:pt x="80" y="98"/>
                  <a:pt x="78" y="99"/>
                  <a:pt x="76" y="99"/>
                </a:cubicBezTo>
                <a:cubicBezTo>
                  <a:pt x="65" y="99"/>
                  <a:pt x="65" y="99"/>
                  <a:pt x="65" y="99"/>
                </a:cubicBezTo>
                <a:cubicBezTo>
                  <a:pt x="63" y="99"/>
                  <a:pt x="61" y="98"/>
                  <a:pt x="61" y="96"/>
                </a:cubicBezTo>
                <a:cubicBezTo>
                  <a:pt x="61" y="93"/>
                  <a:pt x="61" y="93"/>
                  <a:pt x="61" y="93"/>
                </a:cubicBezTo>
                <a:cubicBezTo>
                  <a:pt x="61" y="91"/>
                  <a:pt x="63" y="90"/>
                  <a:pt x="65" y="90"/>
                </a:cubicBezTo>
                <a:cubicBezTo>
                  <a:pt x="76" y="90"/>
                  <a:pt x="76" y="90"/>
                  <a:pt x="76" y="90"/>
                </a:cubicBezTo>
                <a:cubicBezTo>
                  <a:pt x="78" y="90"/>
                  <a:pt x="80" y="91"/>
                  <a:pt x="80" y="93"/>
                </a:cubicBezTo>
                <a:lnTo>
                  <a:pt x="80" y="96"/>
                </a:lnTo>
                <a:close/>
                <a:moveTo>
                  <a:pt x="103" y="96"/>
                </a:moveTo>
                <a:cubicBezTo>
                  <a:pt x="103" y="98"/>
                  <a:pt x="101" y="99"/>
                  <a:pt x="99" y="99"/>
                </a:cubicBezTo>
                <a:cubicBezTo>
                  <a:pt x="88" y="99"/>
                  <a:pt x="88" y="99"/>
                  <a:pt x="88" y="99"/>
                </a:cubicBezTo>
                <a:cubicBezTo>
                  <a:pt x="86" y="99"/>
                  <a:pt x="84" y="98"/>
                  <a:pt x="84" y="96"/>
                </a:cubicBezTo>
                <a:cubicBezTo>
                  <a:pt x="84" y="93"/>
                  <a:pt x="84" y="93"/>
                  <a:pt x="84" y="93"/>
                </a:cubicBezTo>
                <a:cubicBezTo>
                  <a:pt x="84" y="91"/>
                  <a:pt x="86" y="90"/>
                  <a:pt x="88" y="90"/>
                </a:cubicBezTo>
                <a:cubicBezTo>
                  <a:pt x="99" y="90"/>
                  <a:pt x="99" y="90"/>
                  <a:pt x="99" y="90"/>
                </a:cubicBezTo>
                <a:cubicBezTo>
                  <a:pt x="101" y="90"/>
                  <a:pt x="103" y="91"/>
                  <a:pt x="103" y="93"/>
                </a:cubicBezTo>
                <a:lnTo>
                  <a:pt x="103" y="96"/>
                </a:lnTo>
                <a:close/>
                <a:moveTo>
                  <a:pt x="126" y="96"/>
                </a:moveTo>
                <a:cubicBezTo>
                  <a:pt x="126" y="98"/>
                  <a:pt x="125" y="99"/>
                  <a:pt x="123" y="99"/>
                </a:cubicBezTo>
                <a:cubicBezTo>
                  <a:pt x="111" y="99"/>
                  <a:pt x="111" y="99"/>
                  <a:pt x="111" y="99"/>
                </a:cubicBezTo>
                <a:cubicBezTo>
                  <a:pt x="109" y="99"/>
                  <a:pt x="108" y="98"/>
                  <a:pt x="108" y="96"/>
                </a:cubicBezTo>
                <a:cubicBezTo>
                  <a:pt x="108" y="93"/>
                  <a:pt x="108" y="93"/>
                  <a:pt x="108" y="93"/>
                </a:cubicBezTo>
                <a:cubicBezTo>
                  <a:pt x="108" y="91"/>
                  <a:pt x="109" y="90"/>
                  <a:pt x="111" y="90"/>
                </a:cubicBezTo>
                <a:cubicBezTo>
                  <a:pt x="123" y="90"/>
                  <a:pt x="123" y="90"/>
                  <a:pt x="123" y="90"/>
                </a:cubicBezTo>
                <a:cubicBezTo>
                  <a:pt x="125" y="90"/>
                  <a:pt x="126" y="91"/>
                  <a:pt x="126" y="93"/>
                </a:cubicBezTo>
                <a:lnTo>
                  <a:pt x="126" y="9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5" name="Freeform 156"/>
          <p:cNvSpPr>
            <a:spLocks noEditPoints="1"/>
          </p:cNvSpPr>
          <p:nvPr userDrawn="1"/>
        </p:nvSpPr>
        <p:spPr bwMode="auto">
          <a:xfrm>
            <a:off x="1870075" y="4054475"/>
            <a:ext cx="517525" cy="366713"/>
          </a:xfrm>
          <a:custGeom>
            <a:avLst/>
            <a:gdLst>
              <a:gd name="T0" fmla="*/ 132 w 134"/>
              <a:gd name="T1" fmla="*/ 10 h 95"/>
              <a:gd name="T2" fmla="*/ 129 w 134"/>
              <a:gd name="T3" fmla="*/ 10 h 95"/>
              <a:gd name="T4" fmla="*/ 129 w 134"/>
              <a:gd name="T5" fmla="*/ 6 h 95"/>
              <a:gd name="T6" fmla="*/ 127 w 134"/>
              <a:gd name="T7" fmla="*/ 4 h 95"/>
              <a:gd name="T8" fmla="*/ 95 w 134"/>
              <a:gd name="T9" fmla="*/ 0 h 95"/>
              <a:gd name="T10" fmla="*/ 67 w 134"/>
              <a:gd name="T11" fmla="*/ 7 h 95"/>
              <a:gd name="T12" fmla="*/ 40 w 134"/>
              <a:gd name="T13" fmla="*/ 0 h 95"/>
              <a:gd name="T14" fmla="*/ 8 w 134"/>
              <a:gd name="T15" fmla="*/ 4 h 95"/>
              <a:gd name="T16" fmla="*/ 6 w 134"/>
              <a:gd name="T17" fmla="*/ 6 h 95"/>
              <a:gd name="T18" fmla="*/ 6 w 134"/>
              <a:gd name="T19" fmla="*/ 10 h 95"/>
              <a:gd name="T20" fmla="*/ 3 w 134"/>
              <a:gd name="T21" fmla="*/ 10 h 95"/>
              <a:gd name="T22" fmla="*/ 0 w 134"/>
              <a:gd name="T23" fmla="*/ 12 h 95"/>
              <a:gd name="T24" fmla="*/ 0 w 134"/>
              <a:gd name="T25" fmla="*/ 88 h 95"/>
              <a:gd name="T26" fmla="*/ 3 w 134"/>
              <a:gd name="T27" fmla="*/ 90 h 95"/>
              <a:gd name="T28" fmla="*/ 57 w 134"/>
              <a:gd name="T29" fmla="*/ 90 h 95"/>
              <a:gd name="T30" fmla="*/ 67 w 134"/>
              <a:gd name="T31" fmla="*/ 95 h 95"/>
              <a:gd name="T32" fmla="*/ 78 w 134"/>
              <a:gd name="T33" fmla="*/ 90 h 95"/>
              <a:gd name="T34" fmla="*/ 132 w 134"/>
              <a:gd name="T35" fmla="*/ 90 h 95"/>
              <a:gd name="T36" fmla="*/ 134 w 134"/>
              <a:gd name="T37" fmla="*/ 88 h 95"/>
              <a:gd name="T38" fmla="*/ 134 w 134"/>
              <a:gd name="T39" fmla="*/ 12 h 95"/>
              <a:gd name="T40" fmla="*/ 132 w 134"/>
              <a:gd name="T41" fmla="*/ 10 h 95"/>
              <a:gd name="T42" fmla="*/ 124 w 134"/>
              <a:gd name="T43" fmla="*/ 8 h 95"/>
              <a:gd name="T44" fmla="*/ 124 w 134"/>
              <a:gd name="T45" fmla="*/ 79 h 95"/>
              <a:gd name="T46" fmla="*/ 95 w 134"/>
              <a:gd name="T47" fmla="*/ 76 h 95"/>
              <a:gd name="T48" fmla="*/ 70 w 134"/>
              <a:gd name="T49" fmla="*/ 81 h 95"/>
              <a:gd name="T50" fmla="*/ 70 w 134"/>
              <a:gd name="T51" fmla="*/ 11 h 95"/>
              <a:gd name="T52" fmla="*/ 95 w 134"/>
              <a:gd name="T53" fmla="*/ 5 h 95"/>
              <a:gd name="T54" fmla="*/ 124 w 134"/>
              <a:gd name="T55" fmla="*/ 8 h 95"/>
              <a:gd name="T56" fmla="*/ 11 w 134"/>
              <a:gd name="T57" fmla="*/ 8 h 95"/>
              <a:gd name="T58" fmla="*/ 40 w 134"/>
              <a:gd name="T59" fmla="*/ 5 h 95"/>
              <a:gd name="T60" fmla="*/ 65 w 134"/>
              <a:gd name="T61" fmla="*/ 11 h 95"/>
              <a:gd name="T62" fmla="*/ 65 w 134"/>
              <a:gd name="T63" fmla="*/ 81 h 95"/>
              <a:gd name="T64" fmla="*/ 40 w 134"/>
              <a:gd name="T65" fmla="*/ 76 h 95"/>
              <a:gd name="T66" fmla="*/ 11 w 134"/>
              <a:gd name="T67" fmla="*/ 79 h 95"/>
              <a:gd name="T68" fmla="*/ 11 w 134"/>
              <a:gd name="T69" fmla="*/ 8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4" h="95">
                <a:moveTo>
                  <a:pt x="132" y="10"/>
                </a:moveTo>
                <a:cubicBezTo>
                  <a:pt x="129" y="10"/>
                  <a:pt x="129" y="10"/>
                  <a:pt x="129" y="10"/>
                </a:cubicBezTo>
                <a:cubicBezTo>
                  <a:pt x="129" y="6"/>
                  <a:pt x="129" y="6"/>
                  <a:pt x="129" y="6"/>
                </a:cubicBezTo>
                <a:cubicBezTo>
                  <a:pt x="129" y="5"/>
                  <a:pt x="128" y="4"/>
                  <a:pt x="127" y="4"/>
                </a:cubicBezTo>
                <a:cubicBezTo>
                  <a:pt x="127" y="4"/>
                  <a:pt x="111" y="0"/>
                  <a:pt x="95" y="0"/>
                </a:cubicBezTo>
                <a:cubicBezTo>
                  <a:pt x="82" y="0"/>
                  <a:pt x="73" y="3"/>
                  <a:pt x="67" y="7"/>
                </a:cubicBezTo>
                <a:cubicBezTo>
                  <a:pt x="62" y="3"/>
                  <a:pt x="53" y="0"/>
                  <a:pt x="40" y="0"/>
                </a:cubicBezTo>
                <a:cubicBezTo>
                  <a:pt x="24" y="0"/>
                  <a:pt x="8" y="4"/>
                  <a:pt x="8" y="4"/>
                </a:cubicBezTo>
                <a:cubicBezTo>
                  <a:pt x="7" y="4"/>
                  <a:pt x="6" y="5"/>
                  <a:pt x="6" y="6"/>
                </a:cubicBezTo>
                <a:cubicBezTo>
                  <a:pt x="6" y="10"/>
                  <a:pt x="6" y="10"/>
                  <a:pt x="6" y="10"/>
                </a:cubicBezTo>
                <a:cubicBezTo>
                  <a:pt x="3" y="10"/>
                  <a:pt x="3" y="10"/>
                  <a:pt x="3" y="10"/>
                </a:cubicBezTo>
                <a:cubicBezTo>
                  <a:pt x="1" y="10"/>
                  <a:pt x="0" y="11"/>
                  <a:pt x="0" y="12"/>
                </a:cubicBezTo>
                <a:cubicBezTo>
                  <a:pt x="0" y="88"/>
                  <a:pt x="0" y="88"/>
                  <a:pt x="0" y="88"/>
                </a:cubicBezTo>
                <a:cubicBezTo>
                  <a:pt x="0" y="89"/>
                  <a:pt x="1" y="90"/>
                  <a:pt x="3" y="90"/>
                </a:cubicBezTo>
                <a:cubicBezTo>
                  <a:pt x="57" y="90"/>
                  <a:pt x="57" y="90"/>
                  <a:pt x="57" y="90"/>
                </a:cubicBezTo>
                <a:cubicBezTo>
                  <a:pt x="58" y="95"/>
                  <a:pt x="62" y="95"/>
                  <a:pt x="67" y="95"/>
                </a:cubicBezTo>
                <a:cubicBezTo>
                  <a:pt x="72" y="95"/>
                  <a:pt x="77" y="95"/>
                  <a:pt x="78" y="90"/>
                </a:cubicBezTo>
                <a:cubicBezTo>
                  <a:pt x="132" y="90"/>
                  <a:pt x="132" y="90"/>
                  <a:pt x="132" y="90"/>
                </a:cubicBezTo>
                <a:cubicBezTo>
                  <a:pt x="133" y="90"/>
                  <a:pt x="134" y="89"/>
                  <a:pt x="134" y="88"/>
                </a:cubicBezTo>
                <a:cubicBezTo>
                  <a:pt x="134" y="12"/>
                  <a:pt x="134" y="12"/>
                  <a:pt x="134" y="12"/>
                </a:cubicBezTo>
                <a:cubicBezTo>
                  <a:pt x="134" y="11"/>
                  <a:pt x="133" y="10"/>
                  <a:pt x="132" y="10"/>
                </a:cubicBezTo>
                <a:close/>
                <a:moveTo>
                  <a:pt x="124" y="8"/>
                </a:moveTo>
                <a:cubicBezTo>
                  <a:pt x="124" y="79"/>
                  <a:pt x="124" y="79"/>
                  <a:pt x="124" y="79"/>
                </a:cubicBezTo>
                <a:cubicBezTo>
                  <a:pt x="119" y="78"/>
                  <a:pt x="107" y="76"/>
                  <a:pt x="95" y="76"/>
                </a:cubicBezTo>
                <a:cubicBezTo>
                  <a:pt x="84" y="76"/>
                  <a:pt x="75" y="78"/>
                  <a:pt x="70" y="81"/>
                </a:cubicBezTo>
                <a:cubicBezTo>
                  <a:pt x="70" y="11"/>
                  <a:pt x="70" y="11"/>
                  <a:pt x="70" y="11"/>
                </a:cubicBezTo>
                <a:cubicBezTo>
                  <a:pt x="74" y="7"/>
                  <a:pt x="83" y="5"/>
                  <a:pt x="95" y="5"/>
                </a:cubicBezTo>
                <a:cubicBezTo>
                  <a:pt x="107" y="5"/>
                  <a:pt x="120" y="7"/>
                  <a:pt x="124" y="8"/>
                </a:cubicBezTo>
                <a:close/>
                <a:moveTo>
                  <a:pt x="11" y="8"/>
                </a:moveTo>
                <a:cubicBezTo>
                  <a:pt x="15" y="7"/>
                  <a:pt x="28" y="5"/>
                  <a:pt x="40" y="5"/>
                </a:cubicBezTo>
                <a:cubicBezTo>
                  <a:pt x="52" y="5"/>
                  <a:pt x="60" y="7"/>
                  <a:pt x="65" y="11"/>
                </a:cubicBezTo>
                <a:cubicBezTo>
                  <a:pt x="65" y="81"/>
                  <a:pt x="65" y="81"/>
                  <a:pt x="65" y="81"/>
                </a:cubicBezTo>
                <a:cubicBezTo>
                  <a:pt x="59" y="78"/>
                  <a:pt x="51" y="76"/>
                  <a:pt x="40" y="76"/>
                </a:cubicBezTo>
                <a:cubicBezTo>
                  <a:pt x="28" y="76"/>
                  <a:pt x="16" y="78"/>
                  <a:pt x="11" y="79"/>
                </a:cubicBezTo>
                <a:lnTo>
                  <a:pt x="11"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6" name="Freeform 157"/>
          <p:cNvSpPr>
            <a:spLocks noEditPoints="1"/>
          </p:cNvSpPr>
          <p:nvPr userDrawn="1"/>
        </p:nvSpPr>
        <p:spPr bwMode="auto">
          <a:xfrm>
            <a:off x="4554538" y="3852863"/>
            <a:ext cx="493713" cy="223838"/>
          </a:xfrm>
          <a:custGeom>
            <a:avLst/>
            <a:gdLst>
              <a:gd name="T0" fmla="*/ 125 w 128"/>
              <a:gd name="T1" fmla="*/ 0 h 58"/>
              <a:gd name="T2" fmla="*/ 3 w 128"/>
              <a:gd name="T3" fmla="*/ 0 h 58"/>
              <a:gd name="T4" fmla="*/ 0 w 128"/>
              <a:gd name="T5" fmla="*/ 4 h 58"/>
              <a:gd name="T6" fmla="*/ 0 w 128"/>
              <a:gd name="T7" fmla="*/ 54 h 58"/>
              <a:gd name="T8" fmla="*/ 3 w 128"/>
              <a:gd name="T9" fmla="*/ 58 h 58"/>
              <a:gd name="T10" fmla="*/ 125 w 128"/>
              <a:gd name="T11" fmla="*/ 58 h 58"/>
              <a:gd name="T12" fmla="*/ 128 w 128"/>
              <a:gd name="T13" fmla="*/ 54 h 58"/>
              <a:gd name="T14" fmla="*/ 128 w 128"/>
              <a:gd name="T15" fmla="*/ 4 h 58"/>
              <a:gd name="T16" fmla="*/ 125 w 128"/>
              <a:gd name="T17" fmla="*/ 0 h 58"/>
              <a:gd name="T18" fmla="*/ 122 w 128"/>
              <a:gd name="T19" fmla="*/ 51 h 58"/>
              <a:gd name="T20" fmla="*/ 112 w 128"/>
              <a:gd name="T21" fmla="*/ 51 h 58"/>
              <a:gd name="T22" fmla="*/ 112 w 128"/>
              <a:gd name="T23" fmla="*/ 39 h 58"/>
              <a:gd name="T24" fmla="*/ 109 w 128"/>
              <a:gd name="T25" fmla="*/ 35 h 58"/>
              <a:gd name="T26" fmla="*/ 106 w 128"/>
              <a:gd name="T27" fmla="*/ 39 h 58"/>
              <a:gd name="T28" fmla="*/ 106 w 128"/>
              <a:gd name="T29" fmla="*/ 51 h 58"/>
              <a:gd name="T30" fmla="*/ 97 w 128"/>
              <a:gd name="T31" fmla="*/ 51 h 58"/>
              <a:gd name="T32" fmla="*/ 97 w 128"/>
              <a:gd name="T33" fmla="*/ 25 h 58"/>
              <a:gd name="T34" fmla="*/ 94 w 128"/>
              <a:gd name="T35" fmla="*/ 22 h 58"/>
              <a:gd name="T36" fmla="*/ 91 w 128"/>
              <a:gd name="T37" fmla="*/ 25 h 58"/>
              <a:gd name="T38" fmla="*/ 91 w 128"/>
              <a:gd name="T39" fmla="*/ 51 h 58"/>
              <a:gd name="T40" fmla="*/ 82 w 128"/>
              <a:gd name="T41" fmla="*/ 51 h 58"/>
              <a:gd name="T42" fmla="*/ 82 w 128"/>
              <a:gd name="T43" fmla="*/ 39 h 58"/>
              <a:gd name="T44" fmla="*/ 79 w 128"/>
              <a:gd name="T45" fmla="*/ 35 h 58"/>
              <a:gd name="T46" fmla="*/ 76 w 128"/>
              <a:gd name="T47" fmla="*/ 39 h 58"/>
              <a:gd name="T48" fmla="*/ 76 w 128"/>
              <a:gd name="T49" fmla="*/ 51 h 58"/>
              <a:gd name="T50" fmla="*/ 66 w 128"/>
              <a:gd name="T51" fmla="*/ 51 h 58"/>
              <a:gd name="T52" fmla="*/ 66 w 128"/>
              <a:gd name="T53" fmla="*/ 25 h 58"/>
              <a:gd name="T54" fmla="*/ 64 w 128"/>
              <a:gd name="T55" fmla="*/ 22 h 58"/>
              <a:gd name="T56" fmla="*/ 61 w 128"/>
              <a:gd name="T57" fmla="*/ 25 h 58"/>
              <a:gd name="T58" fmla="*/ 61 w 128"/>
              <a:gd name="T59" fmla="*/ 51 h 58"/>
              <a:gd name="T60" fmla="*/ 52 w 128"/>
              <a:gd name="T61" fmla="*/ 51 h 58"/>
              <a:gd name="T62" fmla="*/ 52 w 128"/>
              <a:gd name="T63" fmla="*/ 39 h 58"/>
              <a:gd name="T64" fmla="*/ 49 w 128"/>
              <a:gd name="T65" fmla="*/ 35 h 58"/>
              <a:gd name="T66" fmla="*/ 46 w 128"/>
              <a:gd name="T67" fmla="*/ 39 h 58"/>
              <a:gd name="T68" fmla="*/ 46 w 128"/>
              <a:gd name="T69" fmla="*/ 51 h 58"/>
              <a:gd name="T70" fmla="*/ 36 w 128"/>
              <a:gd name="T71" fmla="*/ 51 h 58"/>
              <a:gd name="T72" fmla="*/ 36 w 128"/>
              <a:gd name="T73" fmla="*/ 25 h 58"/>
              <a:gd name="T74" fmla="*/ 33 w 128"/>
              <a:gd name="T75" fmla="*/ 22 h 58"/>
              <a:gd name="T76" fmla="*/ 30 w 128"/>
              <a:gd name="T77" fmla="*/ 25 h 58"/>
              <a:gd name="T78" fmla="*/ 30 w 128"/>
              <a:gd name="T79" fmla="*/ 51 h 58"/>
              <a:gd name="T80" fmla="*/ 22 w 128"/>
              <a:gd name="T81" fmla="*/ 51 h 58"/>
              <a:gd name="T82" fmla="*/ 22 w 128"/>
              <a:gd name="T83" fmla="*/ 39 h 58"/>
              <a:gd name="T84" fmla="*/ 19 w 128"/>
              <a:gd name="T85" fmla="*/ 35 h 58"/>
              <a:gd name="T86" fmla="*/ 16 w 128"/>
              <a:gd name="T87" fmla="*/ 39 h 58"/>
              <a:gd name="T88" fmla="*/ 16 w 128"/>
              <a:gd name="T89" fmla="*/ 51 h 58"/>
              <a:gd name="T90" fmla="*/ 6 w 128"/>
              <a:gd name="T91" fmla="*/ 51 h 58"/>
              <a:gd name="T92" fmla="*/ 6 w 128"/>
              <a:gd name="T93" fmla="*/ 7 h 58"/>
              <a:gd name="T94" fmla="*/ 122 w 128"/>
              <a:gd name="T95" fmla="*/ 7 h 58"/>
              <a:gd name="T96" fmla="*/ 122 w 128"/>
              <a:gd name="T97" fmla="*/ 5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58">
                <a:moveTo>
                  <a:pt x="125" y="0"/>
                </a:moveTo>
                <a:cubicBezTo>
                  <a:pt x="3" y="0"/>
                  <a:pt x="3" y="0"/>
                  <a:pt x="3" y="0"/>
                </a:cubicBezTo>
                <a:cubicBezTo>
                  <a:pt x="2" y="0"/>
                  <a:pt x="0" y="2"/>
                  <a:pt x="0" y="4"/>
                </a:cubicBezTo>
                <a:cubicBezTo>
                  <a:pt x="0" y="54"/>
                  <a:pt x="0" y="54"/>
                  <a:pt x="0" y="54"/>
                </a:cubicBezTo>
                <a:cubicBezTo>
                  <a:pt x="0" y="56"/>
                  <a:pt x="2" y="58"/>
                  <a:pt x="3" y="58"/>
                </a:cubicBezTo>
                <a:cubicBezTo>
                  <a:pt x="125" y="58"/>
                  <a:pt x="125" y="58"/>
                  <a:pt x="125" y="58"/>
                </a:cubicBezTo>
                <a:cubicBezTo>
                  <a:pt x="127" y="58"/>
                  <a:pt x="128" y="56"/>
                  <a:pt x="128" y="54"/>
                </a:cubicBezTo>
                <a:cubicBezTo>
                  <a:pt x="128" y="4"/>
                  <a:pt x="128" y="4"/>
                  <a:pt x="128" y="4"/>
                </a:cubicBezTo>
                <a:cubicBezTo>
                  <a:pt x="128" y="2"/>
                  <a:pt x="127" y="0"/>
                  <a:pt x="125" y="0"/>
                </a:cubicBezTo>
                <a:close/>
                <a:moveTo>
                  <a:pt x="122" y="51"/>
                </a:moveTo>
                <a:cubicBezTo>
                  <a:pt x="112" y="51"/>
                  <a:pt x="112" y="51"/>
                  <a:pt x="112" y="51"/>
                </a:cubicBezTo>
                <a:cubicBezTo>
                  <a:pt x="112" y="39"/>
                  <a:pt x="112" y="39"/>
                  <a:pt x="112" y="39"/>
                </a:cubicBezTo>
                <a:cubicBezTo>
                  <a:pt x="112" y="37"/>
                  <a:pt x="111" y="35"/>
                  <a:pt x="109" y="35"/>
                </a:cubicBezTo>
                <a:cubicBezTo>
                  <a:pt x="108" y="35"/>
                  <a:pt x="106" y="37"/>
                  <a:pt x="106" y="39"/>
                </a:cubicBezTo>
                <a:cubicBezTo>
                  <a:pt x="106" y="51"/>
                  <a:pt x="106" y="51"/>
                  <a:pt x="106" y="51"/>
                </a:cubicBezTo>
                <a:cubicBezTo>
                  <a:pt x="97" y="51"/>
                  <a:pt x="97" y="51"/>
                  <a:pt x="97" y="51"/>
                </a:cubicBezTo>
                <a:cubicBezTo>
                  <a:pt x="97" y="25"/>
                  <a:pt x="97" y="25"/>
                  <a:pt x="97" y="25"/>
                </a:cubicBezTo>
                <a:cubicBezTo>
                  <a:pt x="97" y="23"/>
                  <a:pt x="95" y="22"/>
                  <a:pt x="94" y="22"/>
                </a:cubicBezTo>
                <a:cubicBezTo>
                  <a:pt x="92" y="22"/>
                  <a:pt x="91" y="23"/>
                  <a:pt x="91" y="25"/>
                </a:cubicBezTo>
                <a:cubicBezTo>
                  <a:pt x="91" y="51"/>
                  <a:pt x="91" y="51"/>
                  <a:pt x="91" y="51"/>
                </a:cubicBezTo>
                <a:cubicBezTo>
                  <a:pt x="82" y="51"/>
                  <a:pt x="82" y="51"/>
                  <a:pt x="82" y="51"/>
                </a:cubicBezTo>
                <a:cubicBezTo>
                  <a:pt x="82" y="39"/>
                  <a:pt x="82" y="39"/>
                  <a:pt x="82" y="39"/>
                </a:cubicBezTo>
                <a:cubicBezTo>
                  <a:pt x="82" y="37"/>
                  <a:pt x="81" y="35"/>
                  <a:pt x="79" y="35"/>
                </a:cubicBezTo>
                <a:cubicBezTo>
                  <a:pt x="77" y="35"/>
                  <a:pt x="76" y="37"/>
                  <a:pt x="76" y="39"/>
                </a:cubicBezTo>
                <a:cubicBezTo>
                  <a:pt x="76" y="51"/>
                  <a:pt x="76" y="51"/>
                  <a:pt x="76" y="51"/>
                </a:cubicBezTo>
                <a:cubicBezTo>
                  <a:pt x="66" y="51"/>
                  <a:pt x="66" y="51"/>
                  <a:pt x="66" y="51"/>
                </a:cubicBezTo>
                <a:cubicBezTo>
                  <a:pt x="66" y="25"/>
                  <a:pt x="66" y="25"/>
                  <a:pt x="66" y="25"/>
                </a:cubicBezTo>
                <a:cubicBezTo>
                  <a:pt x="66" y="23"/>
                  <a:pt x="65" y="22"/>
                  <a:pt x="64" y="22"/>
                </a:cubicBezTo>
                <a:cubicBezTo>
                  <a:pt x="62" y="22"/>
                  <a:pt x="61" y="23"/>
                  <a:pt x="61" y="25"/>
                </a:cubicBezTo>
                <a:cubicBezTo>
                  <a:pt x="61" y="51"/>
                  <a:pt x="61" y="51"/>
                  <a:pt x="61" y="51"/>
                </a:cubicBezTo>
                <a:cubicBezTo>
                  <a:pt x="52" y="51"/>
                  <a:pt x="52" y="51"/>
                  <a:pt x="52" y="51"/>
                </a:cubicBezTo>
                <a:cubicBezTo>
                  <a:pt x="52" y="39"/>
                  <a:pt x="52" y="39"/>
                  <a:pt x="52" y="39"/>
                </a:cubicBezTo>
                <a:cubicBezTo>
                  <a:pt x="52" y="37"/>
                  <a:pt x="51" y="35"/>
                  <a:pt x="49" y="35"/>
                </a:cubicBezTo>
                <a:cubicBezTo>
                  <a:pt x="47" y="35"/>
                  <a:pt x="46" y="37"/>
                  <a:pt x="46" y="39"/>
                </a:cubicBezTo>
                <a:cubicBezTo>
                  <a:pt x="46" y="51"/>
                  <a:pt x="46" y="51"/>
                  <a:pt x="46" y="51"/>
                </a:cubicBezTo>
                <a:cubicBezTo>
                  <a:pt x="36" y="51"/>
                  <a:pt x="36" y="51"/>
                  <a:pt x="36" y="51"/>
                </a:cubicBezTo>
                <a:cubicBezTo>
                  <a:pt x="36" y="25"/>
                  <a:pt x="36" y="25"/>
                  <a:pt x="36" y="25"/>
                </a:cubicBezTo>
                <a:cubicBezTo>
                  <a:pt x="36" y="23"/>
                  <a:pt x="35" y="22"/>
                  <a:pt x="33" y="22"/>
                </a:cubicBezTo>
                <a:cubicBezTo>
                  <a:pt x="32" y="22"/>
                  <a:pt x="30" y="23"/>
                  <a:pt x="30" y="25"/>
                </a:cubicBezTo>
                <a:cubicBezTo>
                  <a:pt x="30" y="51"/>
                  <a:pt x="30" y="51"/>
                  <a:pt x="30" y="51"/>
                </a:cubicBezTo>
                <a:cubicBezTo>
                  <a:pt x="22" y="51"/>
                  <a:pt x="22" y="51"/>
                  <a:pt x="22" y="51"/>
                </a:cubicBezTo>
                <a:cubicBezTo>
                  <a:pt x="22" y="39"/>
                  <a:pt x="22" y="39"/>
                  <a:pt x="22" y="39"/>
                </a:cubicBezTo>
                <a:cubicBezTo>
                  <a:pt x="22" y="37"/>
                  <a:pt x="21" y="35"/>
                  <a:pt x="19" y="35"/>
                </a:cubicBezTo>
                <a:cubicBezTo>
                  <a:pt x="17" y="35"/>
                  <a:pt x="16" y="37"/>
                  <a:pt x="16" y="39"/>
                </a:cubicBezTo>
                <a:cubicBezTo>
                  <a:pt x="16" y="51"/>
                  <a:pt x="16" y="51"/>
                  <a:pt x="16" y="51"/>
                </a:cubicBezTo>
                <a:cubicBezTo>
                  <a:pt x="6" y="51"/>
                  <a:pt x="6" y="51"/>
                  <a:pt x="6" y="51"/>
                </a:cubicBezTo>
                <a:cubicBezTo>
                  <a:pt x="6" y="7"/>
                  <a:pt x="6" y="7"/>
                  <a:pt x="6" y="7"/>
                </a:cubicBezTo>
                <a:cubicBezTo>
                  <a:pt x="122" y="7"/>
                  <a:pt x="122" y="7"/>
                  <a:pt x="122" y="7"/>
                </a:cubicBezTo>
                <a:lnTo>
                  <a:pt x="122" y="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7" name="Freeform 160"/>
          <p:cNvSpPr>
            <a:spLocks noEditPoints="1"/>
          </p:cNvSpPr>
          <p:nvPr userDrawn="1"/>
        </p:nvSpPr>
        <p:spPr bwMode="auto">
          <a:xfrm>
            <a:off x="3840163" y="3917950"/>
            <a:ext cx="547688" cy="549275"/>
          </a:xfrm>
          <a:custGeom>
            <a:avLst/>
            <a:gdLst>
              <a:gd name="T0" fmla="*/ 131 w 142"/>
              <a:gd name="T1" fmla="*/ 74 h 142"/>
              <a:gd name="T2" fmla="*/ 142 w 142"/>
              <a:gd name="T3" fmla="*/ 71 h 142"/>
              <a:gd name="T4" fmla="*/ 131 w 142"/>
              <a:gd name="T5" fmla="*/ 68 h 142"/>
              <a:gd name="T6" fmla="*/ 113 w 142"/>
              <a:gd name="T7" fmla="*/ 29 h 142"/>
              <a:gd name="T8" fmla="*/ 75 w 142"/>
              <a:gd name="T9" fmla="*/ 11 h 142"/>
              <a:gd name="T10" fmla="*/ 71 w 142"/>
              <a:gd name="T11" fmla="*/ 0 h 142"/>
              <a:gd name="T12" fmla="*/ 68 w 142"/>
              <a:gd name="T13" fmla="*/ 11 h 142"/>
              <a:gd name="T14" fmla="*/ 12 w 142"/>
              <a:gd name="T15" fmla="*/ 67 h 142"/>
              <a:gd name="T16" fmla="*/ 0 w 142"/>
              <a:gd name="T17" fmla="*/ 71 h 142"/>
              <a:gd name="T18" fmla="*/ 12 w 142"/>
              <a:gd name="T19" fmla="*/ 74 h 142"/>
              <a:gd name="T20" fmla="*/ 29 w 142"/>
              <a:gd name="T21" fmla="*/ 113 h 142"/>
              <a:gd name="T22" fmla="*/ 68 w 142"/>
              <a:gd name="T23" fmla="*/ 131 h 142"/>
              <a:gd name="T24" fmla="*/ 71 w 142"/>
              <a:gd name="T25" fmla="*/ 142 h 142"/>
              <a:gd name="T26" fmla="*/ 74 w 142"/>
              <a:gd name="T27" fmla="*/ 131 h 142"/>
              <a:gd name="T28" fmla="*/ 131 w 142"/>
              <a:gd name="T29" fmla="*/ 74 h 142"/>
              <a:gd name="T30" fmla="*/ 111 w 142"/>
              <a:gd name="T31" fmla="*/ 109 h 142"/>
              <a:gd name="T32" fmla="*/ 98 w 142"/>
              <a:gd name="T33" fmla="*/ 88 h 142"/>
              <a:gd name="T34" fmla="*/ 101 w 142"/>
              <a:gd name="T35" fmla="*/ 82 h 142"/>
              <a:gd name="T36" fmla="*/ 127 w 142"/>
              <a:gd name="T37" fmla="*/ 75 h 142"/>
              <a:gd name="T38" fmla="*/ 111 w 142"/>
              <a:gd name="T39" fmla="*/ 109 h 142"/>
              <a:gd name="T40" fmla="*/ 127 w 142"/>
              <a:gd name="T41" fmla="*/ 66 h 142"/>
              <a:gd name="T42" fmla="*/ 102 w 142"/>
              <a:gd name="T43" fmla="*/ 60 h 142"/>
              <a:gd name="T44" fmla="*/ 98 w 142"/>
              <a:gd name="T45" fmla="*/ 53 h 142"/>
              <a:gd name="T46" fmla="*/ 111 w 142"/>
              <a:gd name="T47" fmla="*/ 32 h 142"/>
              <a:gd name="T48" fmla="*/ 127 w 142"/>
              <a:gd name="T49" fmla="*/ 66 h 142"/>
              <a:gd name="T50" fmla="*/ 110 w 142"/>
              <a:gd name="T51" fmla="*/ 31 h 142"/>
              <a:gd name="T52" fmla="*/ 90 w 142"/>
              <a:gd name="T53" fmla="*/ 44 h 142"/>
              <a:gd name="T54" fmla="*/ 83 w 142"/>
              <a:gd name="T55" fmla="*/ 41 h 142"/>
              <a:gd name="T56" fmla="*/ 76 w 142"/>
              <a:gd name="T57" fmla="*/ 15 h 142"/>
              <a:gd name="T58" fmla="*/ 110 w 142"/>
              <a:gd name="T59" fmla="*/ 31 h 142"/>
              <a:gd name="T60" fmla="*/ 46 w 142"/>
              <a:gd name="T61" fmla="*/ 71 h 142"/>
              <a:gd name="T62" fmla="*/ 71 w 142"/>
              <a:gd name="T63" fmla="*/ 46 h 142"/>
              <a:gd name="T64" fmla="*/ 96 w 142"/>
              <a:gd name="T65" fmla="*/ 71 h 142"/>
              <a:gd name="T66" fmla="*/ 71 w 142"/>
              <a:gd name="T67" fmla="*/ 96 h 142"/>
              <a:gd name="T68" fmla="*/ 46 w 142"/>
              <a:gd name="T69" fmla="*/ 71 h 142"/>
              <a:gd name="T70" fmla="*/ 60 w 142"/>
              <a:gd name="T71" fmla="*/ 40 h 142"/>
              <a:gd name="T72" fmla="*/ 53 w 142"/>
              <a:gd name="T73" fmla="*/ 44 h 142"/>
              <a:gd name="T74" fmla="*/ 32 w 142"/>
              <a:gd name="T75" fmla="*/ 31 h 142"/>
              <a:gd name="T76" fmla="*/ 67 w 142"/>
              <a:gd name="T77" fmla="*/ 15 h 142"/>
              <a:gd name="T78" fmla="*/ 60 w 142"/>
              <a:gd name="T79" fmla="*/ 40 h 142"/>
              <a:gd name="T80" fmla="*/ 31 w 142"/>
              <a:gd name="T81" fmla="*/ 32 h 142"/>
              <a:gd name="T82" fmla="*/ 44 w 142"/>
              <a:gd name="T83" fmla="*/ 53 h 142"/>
              <a:gd name="T84" fmla="*/ 41 w 142"/>
              <a:gd name="T85" fmla="*/ 59 h 142"/>
              <a:gd name="T86" fmla="*/ 16 w 142"/>
              <a:gd name="T87" fmla="*/ 66 h 142"/>
              <a:gd name="T88" fmla="*/ 31 w 142"/>
              <a:gd name="T89" fmla="*/ 32 h 142"/>
              <a:gd name="T90" fmla="*/ 16 w 142"/>
              <a:gd name="T91" fmla="*/ 75 h 142"/>
              <a:gd name="T92" fmla="*/ 41 w 142"/>
              <a:gd name="T93" fmla="*/ 82 h 142"/>
              <a:gd name="T94" fmla="*/ 44 w 142"/>
              <a:gd name="T95" fmla="*/ 89 h 142"/>
              <a:gd name="T96" fmla="*/ 31 w 142"/>
              <a:gd name="T97" fmla="*/ 110 h 142"/>
              <a:gd name="T98" fmla="*/ 16 w 142"/>
              <a:gd name="T99" fmla="*/ 75 h 142"/>
              <a:gd name="T100" fmla="*/ 32 w 142"/>
              <a:gd name="T101" fmla="*/ 110 h 142"/>
              <a:gd name="T102" fmla="*/ 53 w 142"/>
              <a:gd name="T103" fmla="*/ 97 h 142"/>
              <a:gd name="T104" fmla="*/ 60 w 142"/>
              <a:gd name="T105" fmla="*/ 101 h 142"/>
              <a:gd name="T106" fmla="*/ 67 w 142"/>
              <a:gd name="T107" fmla="*/ 126 h 142"/>
              <a:gd name="T108" fmla="*/ 32 w 142"/>
              <a:gd name="T109" fmla="*/ 110 h 142"/>
              <a:gd name="T110" fmla="*/ 82 w 142"/>
              <a:gd name="T111" fmla="*/ 101 h 142"/>
              <a:gd name="T112" fmla="*/ 90 w 142"/>
              <a:gd name="T113" fmla="*/ 97 h 142"/>
              <a:gd name="T114" fmla="*/ 110 w 142"/>
              <a:gd name="T115" fmla="*/ 110 h 142"/>
              <a:gd name="T116" fmla="*/ 75 w 142"/>
              <a:gd name="T117" fmla="*/ 126 h 142"/>
              <a:gd name="T118" fmla="*/ 82 w 142"/>
              <a:gd name="T119" fmla="*/ 101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42" h="142">
                <a:moveTo>
                  <a:pt x="131" y="74"/>
                </a:moveTo>
                <a:cubicBezTo>
                  <a:pt x="142" y="71"/>
                  <a:pt x="142" y="71"/>
                  <a:pt x="142" y="71"/>
                </a:cubicBezTo>
                <a:cubicBezTo>
                  <a:pt x="131" y="68"/>
                  <a:pt x="131" y="68"/>
                  <a:pt x="131" y="68"/>
                </a:cubicBezTo>
                <a:cubicBezTo>
                  <a:pt x="130" y="53"/>
                  <a:pt x="124" y="39"/>
                  <a:pt x="113" y="29"/>
                </a:cubicBezTo>
                <a:cubicBezTo>
                  <a:pt x="103" y="18"/>
                  <a:pt x="89" y="12"/>
                  <a:pt x="75" y="11"/>
                </a:cubicBezTo>
                <a:cubicBezTo>
                  <a:pt x="71" y="0"/>
                  <a:pt x="71" y="0"/>
                  <a:pt x="71" y="0"/>
                </a:cubicBezTo>
                <a:cubicBezTo>
                  <a:pt x="68" y="11"/>
                  <a:pt x="68" y="11"/>
                  <a:pt x="68" y="11"/>
                </a:cubicBezTo>
                <a:cubicBezTo>
                  <a:pt x="38" y="13"/>
                  <a:pt x="13" y="37"/>
                  <a:pt x="12" y="67"/>
                </a:cubicBezTo>
                <a:cubicBezTo>
                  <a:pt x="0" y="71"/>
                  <a:pt x="0" y="71"/>
                  <a:pt x="0" y="71"/>
                </a:cubicBezTo>
                <a:cubicBezTo>
                  <a:pt x="12" y="74"/>
                  <a:pt x="12" y="74"/>
                  <a:pt x="12" y="74"/>
                </a:cubicBezTo>
                <a:cubicBezTo>
                  <a:pt x="12" y="89"/>
                  <a:pt x="18" y="102"/>
                  <a:pt x="29" y="113"/>
                </a:cubicBezTo>
                <a:cubicBezTo>
                  <a:pt x="39" y="124"/>
                  <a:pt x="53" y="130"/>
                  <a:pt x="68" y="131"/>
                </a:cubicBezTo>
                <a:cubicBezTo>
                  <a:pt x="71" y="142"/>
                  <a:pt x="71" y="142"/>
                  <a:pt x="71" y="142"/>
                </a:cubicBezTo>
                <a:cubicBezTo>
                  <a:pt x="74" y="131"/>
                  <a:pt x="74" y="131"/>
                  <a:pt x="74" y="131"/>
                </a:cubicBezTo>
                <a:cubicBezTo>
                  <a:pt x="105" y="129"/>
                  <a:pt x="129" y="104"/>
                  <a:pt x="131" y="74"/>
                </a:cubicBezTo>
                <a:close/>
                <a:moveTo>
                  <a:pt x="111" y="109"/>
                </a:moveTo>
                <a:cubicBezTo>
                  <a:pt x="98" y="88"/>
                  <a:pt x="98" y="88"/>
                  <a:pt x="98" y="88"/>
                </a:cubicBezTo>
                <a:cubicBezTo>
                  <a:pt x="100" y="86"/>
                  <a:pt x="101" y="84"/>
                  <a:pt x="101" y="82"/>
                </a:cubicBezTo>
                <a:cubicBezTo>
                  <a:pt x="127" y="75"/>
                  <a:pt x="127" y="75"/>
                  <a:pt x="127" y="75"/>
                </a:cubicBezTo>
                <a:cubicBezTo>
                  <a:pt x="126" y="88"/>
                  <a:pt x="120" y="100"/>
                  <a:pt x="111" y="109"/>
                </a:cubicBezTo>
                <a:close/>
                <a:moveTo>
                  <a:pt x="127" y="66"/>
                </a:moveTo>
                <a:cubicBezTo>
                  <a:pt x="102" y="60"/>
                  <a:pt x="102" y="60"/>
                  <a:pt x="102" y="60"/>
                </a:cubicBezTo>
                <a:cubicBezTo>
                  <a:pt x="101" y="57"/>
                  <a:pt x="100" y="55"/>
                  <a:pt x="98" y="53"/>
                </a:cubicBezTo>
                <a:cubicBezTo>
                  <a:pt x="111" y="32"/>
                  <a:pt x="111" y="32"/>
                  <a:pt x="111" y="32"/>
                </a:cubicBezTo>
                <a:cubicBezTo>
                  <a:pt x="120" y="42"/>
                  <a:pt x="126" y="54"/>
                  <a:pt x="127" y="66"/>
                </a:cubicBezTo>
                <a:close/>
                <a:moveTo>
                  <a:pt x="110" y="31"/>
                </a:moveTo>
                <a:cubicBezTo>
                  <a:pt x="90" y="44"/>
                  <a:pt x="90" y="44"/>
                  <a:pt x="90" y="44"/>
                </a:cubicBezTo>
                <a:cubicBezTo>
                  <a:pt x="88" y="43"/>
                  <a:pt x="85" y="42"/>
                  <a:pt x="83" y="41"/>
                </a:cubicBezTo>
                <a:cubicBezTo>
                  <a:pt x="76" y="15"/>
                  <a:pt x="76" y="15"/>
                  <a:pt x="76" y="15"/>
                </a:cubicBezTo>
                <a:cubicBezTo>
                  <a:pt x="89" y="16"/>
                  <a:pt x="101" y="22"/>
                  <a:pt x="110" y="31"/>
                </a:cubicBezTo>
                <a:close/>
                <a:moveTo>
                  <a:pt x="46" y="71"/>
                </a:moveTo>
                <a:cubicBezTo>
                  <a:pt x="46" y="57"/>
                  <a:pt x="57" y="46"/>
                  <a:pt x="71" y="46"/>
                </a:cubicBezTo>
                <a:cubicBezTo>
                  <a:pt x="85" y="46"/>
                  <a:pt x="96" y="57"/>
                  <a:pt x="96" y="71"/>
                </a:cubicBezTo>
                <a:cubicBezTo>
                  <a:pt x="96" y="85"/>
                  <a:pt x="85" y="96"/>
                  <a:pt x="71" y="96"/>
                </a:cubicBezTo>
                <a:cubicBezTo>
                  <a:pt x="57" y="96"/>
                  <a:pt x="46" y="85"/>
                  <a:pt x="46" y="71"/>
                </a:cubicBezTo>
                <a:close/>
                <a:moveTo>
                  <a:pt x="60" y="40"/>
                </a:moveTo>
                <a:cubicBezTo>
                  <a:pt x="58" y="41"/>
                  <a:pt x="55" y="43"/>
                  <a:pt x="53" y="44"/>
                </a:cubicBezTo>
                <a:cubicBezTo>
                  <a:pt x="32" y="31"/>
                  <a:pt x="32" y="31"/>
                  <a:pt x="32" y="31"/>
                </a:cubicBezTo>
                <a:cubicBezTo>
                  <a:pt x="41" y="22"/>
                  <a:pt x="54" y="16"/>
                  <a:pt x="67" y="15"/>
                </a:cubicBezTo>
                <a:lnTo>
                  <a:pt x="60" y="40"/>
                </a:lnTo>
                <a:close/>
                <a:moveTo>
                  <a:pt x="31" y="32"/>
                </a:moveTo>
                <a:cubicBezTo>
                  <a:pt x="44" y="53"/>
                  <a:pt x="44" y="53"/>
                  <a:pt x="44" y="53"/>
                </a:cubicBezTo>
                <a:cubicBezTo>
                  <a:pt x="43" y="55"/>
                  <a:pt x="42" y="57"/>
                  <a:pt x="41" y="59"/>
                </a:cubicBezTo>
                <a:cubicBezTo>
                  <a:pt x="16" y="66"/>
                  <a:pt x="16" y="66"/>
                  <a:pt x="16" y="66"/>
                </a:cubicBezTo>
                <a:cubicBezTo>
                  <a:pt x="17" y="53"/>
                  <a:pt x="22" y="41"/>
                  <a:pt x="31" y="32"/>
                </a:cubicBezTo>
                <a:close/>
                <a:moveTo>
                  <a:pt x="16" y="75"/>
                </a:moveTo>
                <a:cubicBezTo>
                  <a:pt x="41" y="82"/>
                  <a:pt x="41" y="82"/>
                  <a:pt x="41" y="82"/>
                </a:cubicBezTo>
                <a:cubicBezTo>
                  <a:pt x="42" y="84"/>
                  <a:pt x="43" y="86"/>
                  <a:pt x="44" y="89"/>
                </a:cubicBezTo>
                <a:cubicBezTo>
                  <a:pt x="31" y="110"/>
                  <a:pt x="31" y="110"/>
                  <a:pt x="31" y="110"/>
                </a:cubicBezTo>
                <a:cubicBezTo>
                  <a:pt x="22" y="100"/>
                  <a:pt x="17" y="88"/>
                  <a:pt x="16" y="75"/>
                </a:cubicBezTo>
                <a:close/>
                <a:moveTo>
                  <a:pt x="32" y="110"/>
                </a:moveTo>
                <a:cubicBezTo>
                  <a:pt x="53" y="97"/>
                  <a:pt x="53" y="97"/>
                  <a:pt x="53" y="97"/>
                </a:cubicBezTo>
                <a:cubicBezTo>
                  <a:pt x="55" y="99"/>
                  <a:pt x="57" y="100"/>
                  <a:pt x="60" y="101"/>
                </a:cubicBezTo>
                <a:cubicBezTo>
                  <a:pt x="67" y="126"/>
                  <a:pt x="67" y="126"/>
                  <a:pt x="67" y="126"/>
                </a:cubicBezTo>
                <a:cubicBezTo>
                  <a:pt x="54" y="125"/>
                  <a:pt x="41" y="120"/>
                  <a:pt x="32" y="110"/>
                </a:cubicBezTo>
                <a:close/>
                <a:moveTo>
                  <a:pt x="82" y="101"/>
                </a:moveTo>
                <a:cubicBezTo>
                  <a:pt x="85" y="100"/>
                  <a:pt x="87" y="99"/>
                  <a:pt x="90" y="97"/>
                </a:cubicBezTo>
                <a:cubicBezTo>
                  <a:pt x="110" y="110"/>
                  <a:pt x="110" y="110"/>
                  <a:pt x="110" y="110"/>
                </a:cubicBezTo>
                <a:cubicBezTo>
                  <a:pt x="101" y="119"/>
                  <a:pt x="89" y="125"/>
                  <a:pt x="75" y="126"/>
                </a:cubicBezTo>
                <a:lnTo>
                  <a:pt x="82" y="10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88" name="Group 187"/>
          <p:cNvGrpSpPr/>
          <p:nvPr userDrawn="1"/>
        </p:nvGrpSpPr>
        <p:grpSpPr>
          <a:xfrm>
            <a:off x="7867650" y="673100"/>
            <a:ext cx="668338" cy="781051"/>
            <a:chOff x="7867650" y="673100"/>
            <a:chExt cx="668338" cy="781051"/>
          </a:xfrm>
        </p:grpSpPr>
        <p:sp>
          <p:nvSpPr>
            <p:cNvPr id="189" name="Freeform 161"/>
            <p:cNvSpPr>
              <a:spLocks/>
            </p:cNvSpPr>
            <p:nvPr userDrawn="1"/>
          </p:nvSpPr>
          <p:spPr bwMode="auto">
            <a:xfrm>
              <a:off x="8172450" y="673100"/>
              <a:ext cx="57150" cy="80963"/>
            </a:xfrm>
            <a:custGeom>
              <a:avLst/>
              <a:gdLst>
                <a:gd name="T0" fmla="*/ 14 w 15"/>
                <a:gd name="T1" fmla="*/ 8 h 21"/>
                <a:gd name="T2" fmla="*/ 15 w 15"/>
                <a:gd name="T3" fmla="*/ 8 h 21"/>
                <a:gd name="T4" fmla="*/ 10 w 15"/>
                <a:gd name="T5" fmla="*/ 5 h 21"/>
                <a:gd name="T6" fmla="*/ 11 w 15"/>
                <a:gd name="T7" fmla="*/ 3 h 21"/>
                <a:gd name="T8" fmla="*/ 8 w 15"/>
                <a:gd name="T9" fmla="*/ 0 h 21"/>
                <a:gd name="T10" fmla="*/ 4 w 15"/>
                <a:gd name="T11" fmla="*/ 3 h 21"/>
                <a:gd name="T12" fmla="*/ 5 w 15"/>
                <a:gd name="T13" fmla="*/ 5 h 21"/>
                <a:gd name="T14" fmla="*/ 0 w 15"/>
                <a:gd name="T15" fmla="*/ 8 h 21"/>
                <a:gd name="T16" fmla="*/ 1 w 15"/>
                <a:gd name="T17" fmla="*/ 8 h 21"/>
                <a:gd name="T18" fmla="*/ 1 w 15"/>
                <a:gd name="T19" fmla="*/ 19 h 21"/>
                <a:gd name="T20" fmla="*/ 2 w 15"/>
                <a:gd name="T21" fmla="*/ 19 h 21"/>
                <a:gd name="T22" fmla="*/ 2 w 15"/>
                <a:gd name="T23" fmla="*/ 21 h 21"/>
                <a:gd name="T24" fmla="*/ 13 w 15"/>
                <a:gd name="T25" fmla="*/ 21 h 21"/>
                <a:gd name="T26" fmla="*/ 13 w 15"/>
                <a:gd name="T27" fmla="*/ 19 h 21"/>
                <a:gd name="T28" fmla="*/ 14 w 15"/>
                <a:gd name="T29" fmla="*/ 19 h 21"/>
                <a:gd name="T30" fmla="*/ 14 w 15"/>
                <a:gd name="T31"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 h="21">
                  <a:moveTo>
                    <a:pt x="14" y="8"/>
                  </a:moveTo>
                  <a:cubicBezTo>
                    <a:pt x="15" y="8"/>
                    <a:pt x="15" y="8"/>
                    <a:pt x="15" y="8"/>
                  </a:cubicBezTo>
                  <a:cubicBezTo>
                    <a:pt x="15" y="8"/>
                    <a:pt x="15" y="5"/>
                    <a:pt x="10" y="5"/>
                  </a:cubicBezTo>
                  <a:cubicBezTo>
                    <a:pt x="11" y="4"/>
                    <a:pt x="11" y="4"/>
                    <a:pt x="11" y="3"/>
                  </a:cubicBezTo>
                  <a:cubicBezTo>
                    <a:pt x="11" y="1"/>
                    <a:pt x="9" y="0"/>
                    <a:pt x="8" y="0"/>
                  </a:cubicBezTo>
                  <a:cubicBezTo>
                    <a:pt x="6" y="0"/>
                    <a:pt x="4" y="1"/>
                    <a:pt x="4" y="3"/>
                  </a:cubicBezTo>
                  <a:cubicBezTo>
                    <a:pt x="4" y="4"/>
                    <a:pt x="4" y="4"/>
                    <a:pt x="5" y="5"/>
                  </a:cubicBezTo>
                  <a:cubicBezTo>
                    <a:pt x="0" y="5"/>
                    <a:pt x="0" y="8"/>
                    <a:pt x="0" y="8"/>
                  </a:cubicBezTo>
                  <a:cubicBezTo>
                    <a:pt x="1" y="8"/>
                    <a:pt x="1" y="8"/>
                    <a:pt x="1" y="8"/>
                  </a:cubicBezTo>
                  <a:cubicBezTo>
                    <a:pt x="1" y="19"/>
                    <a:pt x="1" y="19"/>
                    <a:pt x="1" y="19"/>
                  </a:cubicBezTo>
                  <a:cubicBezTo>
                    <a:pt x="2" y="19"/>
                    <a:pt x="2" y="19"/>
                    <a:pt x="2" y="19"/>
                  </a:cubicBezTo>
                  <a:cubicBezTo>
                    <a:pt x="2" y="21"/>
                    <a:pt x="2" y="21"/>
                    <a:pt x="2" y="21"/>
                  </a:cubicBezTo>
                  <a:cubicBezTo>
                    <a:pt x="13" y="21"/>
                    <a:pt x="13" y="21"/>
                    <a:pt x="13" y="21"/>
                  </a:cubicBezTo>
                  <a:cubicBezTo>
                    <a:pt x="13" y="19"/>
                    <a:pt x="13" y="19"/>
                    <a:pt x="13" y="19"/>
                  </a:cubicBezTo>
                  <a:cubicBezTo>
                    <a:pt x="14" y="19"/>
                    <a:pt x="14" y="19"/>
                    <a:pt x="14" y="19"/>
                  </a:cubicBezTo>
                  <a:lnTo>
                    <a:pt x="14"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0" name="Freeform 162"/>
            <p:cNvSpPr>
              <a:spLocks/>
            </p:cNvSpPr>
            <p:nvPr userDrawn="1"/>
          </p:nvSpPr>
          <p:spPr bwMode="auto">
            <a:xfrm>
              <a:off x="8080375" y="1427163"/>
              <a:ext cx="242888" cy="26988"/>
            </a:xfrm>
            <a:custGeom>
              <a:avLst/>
              <a:gdLst>
                <a:gd name="T0" fmla="*/ 0 w 153"/>
                <a:gd name="T1" fmla="*/ 0 h 17"/>
                <a:gd name="T2" fmla="*/ 0 w 153"/>
                <a:gd name="T3" fmla="*/ 5 h 17"/>
                <a:gd name="T4" fmla="*/ 0 w 153"/>
                <a:gd name="T5" fmla="*/ 7 h 17"/>
                <a:gd name="T6" fmla="*/ 0 w 153"/>
                <a:gd name="T7" fmla="*/ 17 h 17"/>
                <a:gd name="T8" fmla="*/ 153 w 153"/>
                <a:gd name="T9" fmla="*/ 17 h 17"/>
                <a:gd name="T10" fmla="*/ 153 w 153"/>
                <a:gd name="T11" fmla="*/ 7 h 17"/>
                <a:gd name="T12" fmla="*/ 153 w 153"/>
                <a:gd name="T13" fmla="*/ 5 h 17"/>
                <a:gd name="T14" fmla="*/ 153 w 153"/>
                <a:gd name="T15" fmla="*/ 0 h 17"/>
                <a:gd name="T16" fmla="*/ 0 w 153"/>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3" h="17">
                  <a:moveTo>
                    <a:pt x="0" y="0"/>
                  </a:moveTo>
                  <a:lnTo>
                    <a:pt x="0" y="5"/>
                  </a:lnTo>
                  <a:lnTo>
                    <a:pt x="0" y="7"/>
                  </a:lnTo>
                  <a:lnTo>
                    <a:pt x="0" y="17"/>
                  </a:lnTo>
                  <a:lnTo>
                    <a:pt x="153" y="17"/>
                  </a:lnTo>
                  <a:lnTo>
                    <a:pt x="153" y="7"/>
                  </a:lnTo>
                  <a:lnTo>
                    <a:pt x="153" y="5"/>
                  </a:lnTo>
                  <a:lnTo>
                    <a:pt x="153" y="0"/>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1" name="Freeform 163"/>
            <p:cNvSpPr>
              <a:spLocks noEditPoints="1"/>
            </p:cNvSpPr>
            <p:nvPr userDrawn="1"/>
          </p:nvSpPr>
          <p:spPr bwMode="auto">
            <a:xfrm>
              <a:off x="7867650" y="739775"/>
              <a:ext cx="668338" cy="674688"/>
            </a:xfrm>
            <a:custGeom>
              <a:avLst/>
              <a:gdLst>
                <a:gd name="T0" fmla="*/ 146 w 173"/>
                <a:gd name="T1" fmla="*/ 1 h 175"/>
                <a:gd name="T2" fmla="*/ 132 w 173"/>
                <a:gd name="T3" fmla="*/ 26 h 175"/>
                <a:gd name="T4" fmla="*/ 130 w 173"/>
                <a:gd name="T5" fmla="*/ 24 h 175"/>
                <a:gd name="T6" fmla="*/ 118 w 173"/>
                <a:gd name="T7" fmla="*/ 20 h 175"/>
                <a:gd name="T8" fmla="*/ 55 w 173"/>
                <a:gd name="T9" fmla="*/ 18 h 175"/>
                <a:gd name="T10" fmla="*/ 55 w 173"/>
                <a:gd name="T11" fmla="*/ 24 h 175"/>
                <a:gd name="T12" fmla="*/ 43 w 173"/>
                <a:gd name="T13" fmla="*/ 26 h 175"/>
                <a:gd name="T14" fmla="*/ 42 w 173"/>
                <a:gd name="T15" fmla="*/ 13 h 175"/>
                <a:gd name="T16" fmla="*/ 7 w 173"/>
                <a:gd name="T17" fmla="*/ 7 h 175"/>
                <a:gd name="T18" fmla="*/ 40 w 173"/>
                <a:gd name="T19" fmla="*/ 87 h 175"/>
                <a:gd name="T20" fmla="*/ 79 w 173"/>
                <a:gd name="T21" fmla="*/ 133 h 175"/>
                <a:gd name="T22" fmla="*/ 83 w 173"/>
                <a:gd name="T23" fmla="*/ 144 h 175"/>
                <a:gd name="T24" fmla="*/ 80 w 173"/>
                <a:gd name="T25" fmla="*/ 147 h 175"/>
                <a:gd name="T26" fmla="*/ 77 w 173"/>
                <a:gd name="T27" fmla="*/ 150 h 175"/>
                <a:gd name="T28" fmla="*/ 76 w 173"/>
                <a:gd name="T29" fmla="*/ 163 h 175"/>
                <a:gd name="T30" fmla="*/ 57 w 173"/>
                <a:gd name="T31" fmla="*/ 175 h 175"/>
                <a:gd name="T32" fmla="*/ 116 w 173"/>
                <a:gd name="T33" fmla="*/ 175 h 175"/>
                <a:gd name="T34" fmla="*/ 97 w 173"/>
                <a:gd name="T35" fmla="*/ 163 h 175"/>
                <a:gd name="T36" fmla="*/ 96 w 173"/>
                <a:gd name="T37" fmla="*/ 150 h 175"/>
                <a:gd name="T38" fmla="*/ 93 w 173"/>
                <a:gd name="T39" fmla="*/ 147 h 175"/>
                <a:gd name="T40" fmla="*/ 91 w 173"/>
                <a:gd name="T41" fmla="*/ 144 h 175"/>
                <a:gd name="T42" fmla="*/ 94 w 173"/>
                <a:gd name="T43" fmla="*/ 133 h 175"/>
                <a:gd name="T44" fmla="*/ 133 w 173"/>
                <a:gd name="T45" fmla="*/ 87 h 175"/>
                <a:gd name="T46" fmla="*/ 166 w 173"/>
                <a:gd name="T47" fmla="*/ 7 h 175"/>
                <a:gd name="T48" fmla="*/ 14 w 173"/>
                <a:gd name="T49" fmla="*/ 14 h 175"/>
                <a:gd name="T50" fmla="*/ 34 w 173"/>
                <a:gd name="T51" fmla="*/ 16 h 175"/>
                <a:gd name="T52" fmla="*/ 30 w 173"/>
                <a:gd name="T53" fmla="*/ 33 h 175"/>
                <a:gd name="T54" fmla="*/ 46 w 173"/>
                <a:gd name="T55" fmla="*/ 35 h 175"/>
                <a:gd name="T56" fmla="*/ 46 w 173"/>
                <a:gd name="T57" fmla="*/ 81 h 175"/>
                <a:gd name="T58" fmla="*/ 127 w 173"/>
                <a:gd name="T59" fmla="*/ 81 h 175"/>
                <a:gd name="T60" fmla="*/ 128 w 173"/>
                <a:gd name="T61" fmla="*/ 35 h 175"/>
                <a:gd name="T62" fmla="*/ 143 w 173"/>
                <a:gd name="T63" fmla="*/ 33 h 175"/>
                <a:gd name="T64" fmla="*/ 139 w 173"/>
                <a:gd name="T65" fmla="*/ 16 h 175"/>
                <a:gd name="T66" fmla="*/ 159 w 173"/>
                <a:gd name="T67" fmla="*/ 14 h 175"/>
                <a:gd name="T68" fmla="*/ 127 w 173"/>
                <a:gd name="T69" fmla="*/ 81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3" h="175">
                  <a:moveTo>
                    <a:pt x="166" y="7"/>
                  </a:moveTo>
                  <a:cubicBezTo>
                    <a:pt x="160" y="2"/>
                    <a:pt x="153" y="0"/>
                    <a:pt x="146" y="1"/>
                  </a:cubicBezTo>
                  <a:cubicBezTo>
                    <a:pt x="138" y="3"/>
                    <a:pt x="133" y="9"/>
                    <a:pt x="131" y="13"/>
                  </a:cubicBezTo>
                  <a:cubicBezTo>
                    <a:pt x="129" y="17"/>
                    <a:pt x="130" y="22"/>
                    <a:pt x="132" y="26"/>
                  </a:cubicBezTo>
                  <a:cubicBezTo>
                    <a:pt x="130" y="26"/>
                    <a:pt x="130" y="26"/>
                    <a:pt x="130" y="26"/>
                  </a:cubicBezTo>
                  <a:cubicBezTo>
                    <a:pt x="130" y="24"/>
                    <a:pt x="130" y="24"/>
                    <a:pt x="130" y="24"/>
                  </a:cubicBezTo>
                  <a:cubicBezTo>
                    <a:pt x="118" y="24"/>
                    <a:pt x="118" y="24"/>
                    <a:pt x="118" y="24"/>
                  </a:cubicBezTo>
                  <a:cubicBezTo>
                    <a:pt x="118" y="20"/>
                    <a:pt x="118" y="20"/>
                    <a:pt x="118" y="20"/>
                  </a:cubicBezTo>
                  <a:cubicBezTo>
                    <a:pt x="118" y="18"/>
                    <a:pt x="118" y="18"/>
                    <a:pt x="118" y="18"/>
                  </a:cubicBezTo>
                  <a:cubicBezTo>
                    <a:pt x="104" y="2"/>
                    <a:pt x="69" y="2"/>
                    <a:pt x="55" y="18"/>
                  </a:cubicBezTo>
                  <a:cubicBezTo>
                    <a:pt x="55" y="20"/>
                    <a:pt x="55" y="20"/>
                    <a:pt x="55" y="20"/>
                  </a:cubicBezTo>
                  <a:cubicBezTo>
                    <a:pt x="55" y="24"/>
                    <a:pt x="55" y="24"/>
                    <a:pt x="55" y="24"/>
                  </a:cubicBezTo>
                  <a:cubicBezTo>
                    <a:pt x="43" y="24"/>
                    <a:pt x="43" y="24"/>
                    <a:pt x="43" y="24"/>
                  </a:cubicBezTo>
                  <a:cubicBezTo>
                    <a:pt x="43" y="26"/>
                    <a:pt x="43" y="26"/>
                    <a:pt x="43" y="26"/>
                  </a:cubicBezTo>
                  <a:cubicBezTo>
                    <a:pt x="41" y="26"/>
                    <a:pt x="41" y="26"/>
                    <a:pt x="41" y="26"/>
                  </a:cubicBezTo>
                  <a:cubicBezTo>
                    <a:pt x="43" y="22"/>
                    <a:pt x="44" y="17"/>
                    <a:pt x="42" y="13"/>
                  </a:cubicBezTo>
                  <a:cubicBezTo>
                    <a:pt x="41" y="9"/>
                    <a:pt x="35" y="3"/>
                    <a:pt x="27" y="1"/>
                  </a:cubicBezTo>
                  <a:cubicBezTo>
                    <a:pt x="20" y="0"/>
                    <a:pt x="13" y="2"/>
                    <a:pt x="7" y="7"/>
                  </a:cubicBezTo>
                  <a:cubicBezTo>
                    <a:pt x="3" y="12"/>
                    <a:pt x="0" y="18"/>
                    <a:pt x="1" y="26"/>
                  </a:cubicBezTo>
                  <a:cubicBezTo>
                    <a:pt x="1" y="43"/>
                    <a:pt x="15" y="65"/>
                    <a:pt x="40" y="87"/>
                  </a:cubicBezTo>
                  <a:cubicBezTo>
                    <a:pt x="45" y="92"/>
                    <a:pt x="50" y="96"/>
                    <a:pt x="53" y="99"/>
                  </a:cubicBezTo>
                  <a:cubicBezTo>
                    <a:pt x="79" y="133"/>
                    <a:pt x="79" y="133"/>
                    <a:pt x="79" y="133"/>
                  </a:cubicBezTo>
                  <a:cubicBezTo>
                    <a:pt x="78" y="134"/>
                    <a:pt x="78" y="135"/>
                    <a:pt x="78" y="137"/>
                  </a:cubicBezTo>
                  <a:cubicBezTo>
                    <a:pt x="78" y="140"/>
                    <a:pt x="80" y="143"/>
                    <a:pt x="83" y="144"/>
                  </a:cubicBezTo>
                  <a:cubicBezTo>
                    <a:pt x="80" y="144"/>
                    <a:pt x="80" y="144"/>
                    <a:pt x="80" y="144"/>
                  </a:cubicBezTo>
                  <a:cubicBezTo>
                    <a:pt x="80" y="147"/>
                    <a:pt x="80" y="147"/>
                    <a:pt x="80" y="147"/>
                  </a:cubicBezTo>
                  <a:cubicBezTo>
                    <a:pt x="81" y="147"/>
                    <a:pt x="81" y="147"/>
                    <a:pt x="81" y="147"/>
                  </a:cubicBezTo>
                  <a:cubicBezTo>
                    <a:pt x="79" y="148"/>
                    <a:pt x="77" y="150"/>
                    <a:pt x="77" y="150"/>
                  </a:cubicBezTo>
                  <a:cubicBezTo>
                    <a:pt x="77" y="163"/>
                    <a:pt x="77" y="163"/>
                    <a:pt x="77" y="163"/>
                  </a:cubicBezTo>
                  <a:cubicBezTo>
                    <a:pt x="76" y="163"/>
                    <a:pt x="76" y="163"/>
                    <a:pt x="76" y="163"/>
                  </a:cubicBezTo>
                  <a:cubicBezTo>
                    <a:pt x="76" y="165"/>
                    <a:pt x="76" y="165"/>
                    <a:pt x="76" y="165"/>
                  </a:cubicBezTo>
                  <a:cubicBezTo>
                    <a:pt x="68" y="166"/>
                    <a:pt x="61" y="170"/>
                    <a:pt x="57" y="175"/>
                  </a:cubicBezTo>
                  <a:cubicBezTo>
                    <a:pt x="87" y="175"/>
                    <a:pt x="87" y="175"/>
                    <a:pt x="87" y="175"/>
                  </a:cubicBezTo>
                  <a:cubicBezTo>
                    <a:pt x="116" y="175"/>
                    <a:pt x="116" y="175"/>
                    <a:pt x="116" y="175"/>
                  </a:cubicBezTo>
                  <a:cubicBezTo>
                    <a:pt x="112" y="170"/>
                    <a:pt x="105" y="166"/>
                    <a:pt x="97" y="165"/>
                  </a:cubicBezTo>
                  <a:cubicBezTo>
                    <a:pt x="97" y="163"/>
                    <a:pt x="97" y="163"/>
                    <a:pt x="97" y="163"/>
                  </a:cubicBezTo>
                  <a:cubicBezTo>
                    <a:pt x="96" y="163"/>
                    <a:pt x="96" y="163"/>
                    <a:pt x="96" y="163"/>
                  </a:cubicBezTo>
                  <a:cubicBezTo>
                    <a:pt x="96" y="150"/>
                    <a:pt x="96" y="150"/>
                    <a:pt x="96" y="150"/>
                  </a:cubicBezTo>
                  <a:cubicBezTo>
                    <a:pt x="96" y="150"/>
                    <a:pt x="94" y="148"/>
                    <a:pt x="92" y="147"/>
                  </a:cubicBezTo>
                  <a:cubicBezTo>
                    <a:pt x="93" y="147"/>
                    <a:pt x="93" y="147"/>
                    <a:pt x="93" y="147"/>
                  </a:cubicBezTo>
                  <a:cubicBezTo>
                    <a:pt x="93" y="144"/>
                    <a:pt x="93" y="144"/>
                    <a:pt x="93" y="144"/>
                  </a:cubicBezTo>
                  <a:cubicBezTo>
                    <a:pt x="91" y="144"/>
                    <a:pt x="91" y="144"/>
                    <a:pt x="91" y="144"/>
                  </a:cubicBezTo>
                  <a:cubicBezTo>
                    <a:pt x="93" y="143"/>
                    <a:pt x="95" y="140"/>
                    <a:pt x="95" y="137"/>
                  </a:cubicBezTo>
                  <a:cubicBezTo>
                    <a:pt x="95" y="135"/>
                    <a:pt x="95" y="134"/>
                    <a:pt x="94" y="133"/>
                  </a:cubicBezTo>
                  <a:cubicBezTo>
                    <a:pt x="120" y="99"/>
                    <a:pt x="120" y="99"/>
                    <a:pt x="120" y="99"/>
                  </a:cubicBezTo>
                  <a:cubicBezTo>
                    <a:pt x="123" y="96"/>
                    <a:pt x="128" y="92"/>
                    <a:pt x="133" y="87"/>
                  </a:cubicBezTo>
                  <a:cubicBezTo>
                    <a:pt x="158" y="65"/>
                    <a:pt x="172" y="43"/>
                    <a:pt x="173" y="26"/>
                  </a:cubicBezTo>
                  <a:cubicBezTo>
                    <a:pt x="173" y="18"/>
                    <a:pt x="170" y="12"/>
                    <a:pt x="166" y="7"/>
                  </a:cubicBezTo>
                  <a:close/>
                  <a:moveTo>
                    <a:pt x="9" y="25"/>
                  </a:moveTo>
                  <a:cubicBezTo>
                    <a:pt x="9" y="20"/>
                    <a:pt x="11" y="16"/>
                    <a:pt x="14" y="14"/>
                  </a:cubicBezTo>
                  <a:cubicBezTo>
                    <a:pt x="17" y="10"/>
                    <a:pt x="21" y="9"/>
                    <a:pt x="25" y="10"/>
                  </a:cubicBezTo>
                  <a:cubicBezTo>
                    <a:pt x="30" y="11"/>
                    <a:pt x="33" y="14"/>
                    <a:pt x="34" y="16"/>
                  </a:cubicBezTo>
                  <a:cubicBezTo>
                    <a:pt x="35" y="19"/>
                    <a:pt x="32" y="25"/>
                    <a:pt x="30" y="28"/>
                  </a:cubicBezTo>
                  <a:cubicBezTo>
                    <a:pt x="29" y="30"/>
                    <a:pt x="29" y="31"/>
                    <a:pt x="30" y="33"/>
                  </a:cubicBezTo>
                  <a:cubicBezTo>
                    <a:pt x="31" y="34"/>
                    <a:pt x="32" y="35"/>
                    <a:pt x="34" y="35"/>
                  </a:cubicBezTo>
                  <a:cubicBezTo>
                    <a:pt x="46" y="35"/>
                    <a:pt x="46" y="35"/>
                    <a:pt x="46" y="35"/>
                  </a:cubicBezTo>
                  <a:cubicBezTo>
                    <a:pt x="46" y="46"/>
                    <a:pt x="49" y="76"/>
                    <a:pt x="50" y="84"/>
                  </a:cubicBezTo>
                  <a:cubicBezTo>
                    <a:pt x="49" y="83"/>
                    <a:pt x="48" y="82"/>
                    <a:pt x="46" y="81"/>
                  </a:cubicBezTo>
                  <a:cubicBezTo>
                    <a:pt x="23" y="60"/>
                    <a:pt x="10" y="40"/>
                    <a:pt x="9" y="25"/>
                  </a:cubicBezTo>
                  <a:close/>
                  <a:moveTo>
                    <a:pt x="127" y="81"/>
                  </a:moveTo>
                  <a:cubicBezTo>
                    <a:pt x="125" y="82"/>
                    <a:pt x="124" y="83"/>
                    <a:pt x="123" y="84"/>
                  </a:cubicBezTo>
                  <a:cubicBezTo>
                    <a:pt x="124" y="77"/>
                    <a:pt x="127" y="46"/>
                    <a:pt x="128" y="35"/>
                  </a:cubicBezTo>
                  <a:cubicBezTo>
                    <a:pt x="139" y="35"/>
                    <a:pt x="139" y="35"/>
                    <a:pt x="139" y="35"/>
                  </a:cubicBezTo>
                  <a:cubicBezTo>
                    <a:pt x="141" y="35"/>
                    <a:pt x="142" y="34"/>
                    <a:pt x="143" y="33"/>
                  </a:cubicBezTo>
                  <a:cubicBezTo>
                    <a:pt x="144" y="31"/>
                    <a:pt x="144" y="30"/>
                    <a:pt x="143" y="28"/>
                  </a:cubicBezTo>
                  <a:cubicBezTo>
                    <a:pt x="141" y="25"/>
                    <a:pt x="138" y="19"/>
                    <a:pt x="139" y="16"/>
                  </a:cubicBezTo>
                  <a:cubicBezTo>
                    <a:pt x="140" y="14"/>
                    <a:pt x="143" y="11"/>
                    <a:pt x="148" y="10"/>
                  </a:cubicBezTo>
                  <a:cubicBezTo>
                    <a:pt x="152" y="9"/>
                    <a:pt x="156" y="10"/>
                    <a:pt x="159" y="14"/>
                  </a:cubicBezTo>
                  <a:cubicBezTo>
                    <a:pt x="162" y="16"/>
                    <a:pt x="164" y="20"/>
                    <a:pt x="164" y="25"/>
                  </a:cubicBezTo>
                  <a:cubicBezTo>
                    <a:pt x="163" y="40"/>
                    <a:pt x="150" y="60"/>
                    <a:pt x="127"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92" name="Freeform 164"/>
          <p:cNvSpPr>
            <a:spLocks noEditPoints="1"/>
          </p:cNvSpPr>
          <p:nvPr userDrawn="1"/>
        </p:nvSpPr>
        <p:spPr bwMode="auto">
          <a:xfrm>
            <a:off x="6480175" y="3473450"/>
            <a:ext cx="341313" cy="336550"/>
          </a:xfrm>
          <a:custGeom>
            <a:avLst/>
            <a:gdLst>
              <a:gd name="T0" fmla="*/ 75 w 88"/>
              <a:gd name="T1" fmla="*/ 13 h 87"/>
              <a:gd name="T2" fmla="*/ 88 w 88"/>
              <a:gd name="T3" fmla="*/ 44 h 87"/>
              <a:gd name="T4" fmla="*/ 75 w 88"/>
              <a:gd name="T5" fmla="*/ 75 h 87"/>
              <a:gd name="T6" fmla="*/ 44 w 88"/>
              <a:gd name="T7" fmla="*/ 87 h 87"/>
              <a:gd name="T8" fmla="*/ 13 w 88"/>
              <a:gd name="T9" fmla="*/ 75 h 87"/>
              <a:gd name="T10" fmla="*/ 0 w 88"/>
              <a:gd name="T11" fmla="*/ 44 h 87"/>
              <a:gd name="T12" fmla="*/ 13 w 88"/>
              <a:gd name="T13" fmla="*/ 13 h 87"/>
              <a:gd name="T14" fmla="*/ 44 w 88"/>
              <a:gd name="T15" fmla="*/ 0 h 87"/>
              <a:gd name="T16" fmla="*/ 75 w 88"/>
              <a:gd name="T17" fmla="*/ 13 h 87"/>
              <a:gd name="T18" fmla="*/ 61 w 88"/>
              <a:gd name="T19" fmla="*/ 43 h 87"/>
              <a:gd name="T20" fmla="*/ 31 w 88"/>
              <a:gd name="T21" fmla="*/ 25 h 87"/>
              <a:gd name="T22" fmla="*/ 31 w 88"/>
              <a:gd name="T23" fmla="*/ 60 h 87"/>
              <a:gd name="T24" fmla="*/ 61 w 88"/>
              <a:gd name="T25" fmla="*/ 4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 h="87">
                <a:moveTo>
                  <a:pt x="75" y="13"/>
                </a:moveTo>
                <a:cubicBezTo>
                  <a:pt x="83" y="21"/>
                  <a:pt x="88" y="32"/>
                  <a:pt x="88" y="44"/>
                </a:cubicBezTo>
                <a:cubicBezTo>
                  <a:pt x="88" y="56"/>
                  <a:pt x="83" y="66"/>
                  <a:pt x="75" y="75"/>
                </a:cubicBezTo>
                <a:cubicBezTo>
                  <a:pt x="66" y="83"/>
                  <a:pt x="56" y="87"/>
                  <a:pt x="44" y="87"/>
                </a:cubicBezTo>
                <a:cubicBezTo>
                  <a:pt x="32" y="87"/>
                  <a:pt x="21" y="83"/>
                  <a:pt x="13" y="75"/>
                </a:cubicBezTo>
                <a:cubicBezTo>
                  <a:pt x="4" y="66"/>
                  <a:pt x="0" y="56"/>
                  <a:pt x="0" y="44"/>
                </a:cubicBezTo>
                <a:cubicBezTo>
                  <a:pt x="0" y="32"/>
                  <a:pt x="4" y="21"/>
                  <a:pt x="13" y="13"/>
                </a:cubicBezTo>
                <a:cubicBezTo>
                  <a:pt x="21" y="4"/>
                  <a:pt x="32" y="0"/>
                  <a:pt x="44" y="0"/>
                </a:cubicBezTo>
                <a:cubicBezTo>
                  <a:pt x="56" y="0"/>
                  <a:pt x="66" y="4"/>
                  <a:pt x="75" y="13"/>
                </a:cubicBezTo>
                <a:close/>
                <a:moveTo>
                  <a:pt x="61" y="43"/>
                </a:moveTo>
                <a:cubicBezTo>
                  <a:pt x="31" y="25"/>
                  <a:pt x="31" y="25"/>
                  <a:pt x="31" y="25"/>
                </a:cubicBezTo>
                <a:cubicBezTo>
                  <a:pt x="31" y="60"/>
                  <a:pt x="31" y="60"/>
                  <a:pt x="31" y="60"/>
                </a:cubicBezTo>
                <a:lnTo>
                  <a:pt x="61" y="4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93" name="Group 192"/>
          <p:cNvGrpSpPr/>
          <p:nvPr userDrawn="1"/>
        </p:nvGrpSpPr>
        <p:grpSpPr>
          <a:xfrm>
            <a:off x="8531225" y="4313238"/>
            <a:ext cx="412750" cy="215900"/>
            <a:chOff x="8531225" y="4313238"/>
            <a:chExt cx="412750" cy="215900"/>
          </a:xfrm>
        </p:grpSpPr>
        <p:sp>
          <p:nvSpPr>
            <p:cNvPr id="194" name="Freeform 165"/>
            <p:cNvSpPr>
              <a:spLocks/>
            </p:cNvSpPr>
            <p:nvPr userDrawn="1"/>
          </p:nvSpPr>
          <p:spPr bwMode="auto">
            <a:xfrm>
              <a:off x="8531225" y="4359275"/>
              <a:ext cx="147638" cy="158750"/>
            </a:xfrm>
            <a:custGeom>
              <a:avLst/>
              <a:gdLst>
                <a:gd name="T0" fmla="*/ 0 w 93"/>
                <a:gd name="T1" fmla="*/ 41 h 100"/>
                <a:gd name="T2" fmla="*/ 93 w 93"/>
                <a:gd name="T3" fmla="*/ 0 h 100"/>
                <a:gd name="T4" fmla="*/ 93 w 93"/>
                <a:gd name="T5" fmla="*/ 19 h 100"/>
                <a:gd name="T6" fmla="*/ 24 w 93"/>
                <a:gd name="T7" fmla="*/ 51 h 100"/>
                <a:gd name="T8" fmla="*/ 24 w 93"/>
                <a:gd name="T9" fmla="*/ 51 h 100"/>
                <a:gd name="T10" fmla="*/ 93 w 93"/>
                <a:gd name="T11" fmla="*/ 80 h 100"/>
                <a:gd name="T12" fmla="*/ 93 w 93"/>
                <a:gd name="T13" fmla="*/ 100 h 100"/>
                <a:gd name="T14" fmla="*/ 0 w 93"/>
                <a:gd name="T15" fmla="*/ 58 h 100"/>
                <a:gd name="T16" fmla="*/ 0 w 93"/>
                <a:gd name="T17" fmla="*/ 4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100">
                  <a:moveTo>
                    <a:pt x="0" y="41"/>
                  </a:moveTo>
                  <a:lnTo>
                    <a:pt x="93" y="0"/>
                  </a:lnTo>
                  <a:lnTo>
                    <a:pt x="93" y="19"/>
                  </a:lnTo>
                  <a:lnTo>
                    <a:pt x="24" y="51"/>
                  </a:lnTo>
                  <a:lnTo>
                    <a:pt x="24" y="51"/>
                  </a:lnTo>
                  <a:lnTo>
                    <a:pt x="93" y="80"/>
                  </a:lnTo>
                  <a:lnTo>
                    <a:pt x="93" y="100"/>
                  </a:lnTo>
                  <a:lnTo>
                    <a:pt x="0" y="58"/>
                  </a:lnTo>
                  <a:lnTo>
                    <a:pt x="0" y="4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5" name="Freeform 166"/>
            <p:cNvSpPr>
              <a:spLocks/>
            </p:cNvSpPr>
            <p:nvPr userDrawn="1"/>
          </p:nvSpPr>
          <p:spPr bwMode="auto">
            <a:xfrm>
              <a:off x="8697913" y="4313238"/>
              <a:ext cx="92075" cy="215900"/>
            </a:xfrm>
            <a:custGeom>
              <a:avLst/>
              <a:gdLst>
                <a:gd name="T0" fmla="*/ 0 w 58"/>
                <a:gd name="T1" fmla="*/ 136 h 136"/>
                <a:gd name="T2" fmla="*/ 39 w 58"/>
                <a:gd name="T3" fmla="*/ 0 h 136"/>
                <a:gd name="T4" fmla="*/ 58 w 58"/>
                <a:gd name="T5" fmla="*/ 0 h 136"/>
                <a:gd name="T6" fmla="*/ 17 w 58"/>
                <a:gd name="T7" fmla="*/ 136 h 136"/>
                <a:gd name="T8" fmla="*/ 0 w 58"/>
                <a:gd name="T9" fmla="*/ 136 h 136"/>
              </a:gdLst>
              <a:ahLst/>
              <a:cxnLst>
                <a:cxn ang="0">
                  <a:pos x="T0" y="T1"/>
                </a:cxn>
                <a:cxn ang="0">
                  <a:pos x="T2" y="T3"/>
                </a:cxn>
                <a:cxn ang="0">
                  <a:pos x="T4" y="T5"/>
                </a:cxn>
                <a:cxn ang="0">
                  <a:pos x="T6" y="T7"/>
                </a:cxn>
                <a:cxn ang="0">
                  <a:pos x="T8" y="T9"/>
                </a:cxn>
              </a:cxnLst>
              <a:rect l="0" t="0" r="r" b="b"/>
              <a:pathLst>
                <a:path w="58" h="136">
                  <a:moveTo>
                    <a:pt x="0" y="136"/>
                  </a:moveTo>
                  <a:lnTo>
                    <a:pt x="39" y="0"/>
                  </a:lnTo>
                  <a:lnTo>
                    <a:pt x="58" y="0"/>
                  </a:lnTo>
                  <a:lnTo>
                    <a:pt x="17" y="136"/>
                  </a:lnTo>
                  <a:lnTo>
                    <a:pt x="0" y="1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6" name="Freeform 167"/>
            <p:cNvSpPr>
              <a:spLocks/>
            </p:cNvSpPr>
            <p:nvPr userDrawn="1"/>
          </p:nvSpPr>
          <p:spPr bwMode="auto">
            <a:xfrm>
              <a:off x="8801100" y="4359275"/>
              <a:ext cx="142875" cy="158750"/>
            </a:xfrm>
            <a:custGeom>
              <a:avLst/>
              <a:gdLst>
                <a:gd name="T0" fmla="*/ 90 w 90"/>
                <a:gd name="T1" fmla="*/ 58 h 100"/>
                <a:gd name="T2" fmla="*/ 0 w 90"/>
                <a:gd name="T3" fmla="*/ 100 h 100"/>
                <a:gd name="T4" fmla="*/ 0 w 90"/>
                <a:gd name="T5" fmla="*/ 80 h 100"/>
                <a:gd name="T6" fmla="*/ 71 w 90"/>
                <a:gd name="T7" fmla="*/ 51 h 100"/>
                <a:gd name="T8" fmla="*/ 71 w 90"/>
                <a:gd name="T9" fmla="*/ 51 h 100"/>
                <a:gd name="T10" fmla="*/ 0 w 90"/>
                <a:gd name="T11" fmla="*/ 19 h 100"/>
                <a:gd name="T12" fmla="*/ 0 w 90"/>
                <a:gd name="T13" fmla="*/ 0 h 100"/>
                <a:gd name="T14" fmla="*/ 90 w 90"/>
                <a:gd name="T15" fmla="*/ 41 h 100"/>
                <a:gd name="T16" fmla="*/ 90 w 90"/>
                <a:gd name="T17" fmla="*/ 5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100">
                  <a:moveTo>
                    <a:pt x="90" y="58"/>
                  </a:moveTo>
                  <a:lnTo>
                    <a:pt x="0" y="100"/>
                  </a:lnTo>
                  <a:lnTo>
                    <a:pt x="0" y="80"/>
                  </a:lnTo>
                  <a:lnTo>
                    <a:pt x="71" y="51"/>
                  </a:lnTo>
                  <a:lnTo>
                    <a:pt x="71" y="51"/>
                  </a:lnTo>
                  <a:lnTo>
                    <a:pt x="0" y="19"/>
                  </a:lnTo>
                  <a:lnTo>
                    <a:pt x="0" y="0"/>
                  </a:lnTo>
                  <a:lnTo>
                    <a:pt x="90" y="41"/>
                  </a:lnTo>
                  <a:lnTo>
                    <a:pt x="90"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97" name="Group 196"/>
          <p:cNvGrpSpPr/>
          <p:nvPr userDrawn="1"/>
        </p:nvGrpSpPr>
        <p:grpSpPr>
          <a:xfrm>
            <a:off x="6207125" y="3949700"/>
            <a:ext cx="528638" cy="536576"/>
            <a:chOff x="6207125" y="3949700"/>
            <a:chExt cx="528638" cy="536576"/>
          </a:xfrm>
        </p:grpSpPr>
        <p:sp>
          <p:nvSpPr>
            <p:cNvPr id="198" name="Freeform 168"/>
            <p:cNvSpPr>
              <a:spLocks/>
            </p:cNvSpPr>
            <p:nvPr userDrawn="1"/>
          </p:nvSpPr>
          <p:spPr bwMode="auto">
            <a:xfrm>
              <a:off x="6507163" y="3949700"/>
              <a:ext cx="228600" cy="227013"/>
            </a:xfrm>
            <a:custGeom>
              <a:avLst/>
              <a:gdLst>
                <a:gd name="T0" fmla="*/ 53 w 59"/>
                <a:gd name="T1" fmla="*/ 13 h 59"/>
                <a:gd name="T2" fmla="*/ 58 w 59"/>
                <a:gd name="T3" fmla="*/ 8 h 59"/>
                <a:gd name="T4" fmla="*/ 58 w 59"/>
                <a:gd name="T5" fmla="*/ 5 h 59"/>
                <a:gd name="T6" fmla="*/ 56 w 59"/>
                <a:gd name="T7" fmla="*/ 4 h 59"/>
                <a:gd name="T8" fmla="*/ 53 w 59"/>
                <a:gd name="T9" fmla="*/ 4 h 59"/>
                <a:gd name="T10" fmla="*/ 48 w 59"/>
                <a:gd name="T11" fmla="*/ 9 h 59"/>
                <a:gd name="T12" fmla="*/ 42 w 59"/>
                <a:gd name="T13" fmla="*/ 2 h 59"/>
                <a:gd name="T14" fmla="*/ 39 w 59"/>
                <a:gd name="T15" fmla="*/ 5 h 59"/>
                <a:gd name="T16" fmla="*/ 34 w 59"/>
                <a:gd name="T17" fmla="*/ 1 h 59"/>
                <a:gd name="T18" fmla="*/ 33 w 59"/>
                <a:gd name="T19" fmla="*/ 1 h 59"/>
                <a:gd name="T20" fmla="*/ 1 w 59"/>
                <a:gd name="T21" fmla="*/ 32 h 59"/>
                <a:gd name="T22" fmla="*/ 0 w 59"/>
                <a:gd name="T23" fmla="*/ 34 h 59"/>
                <a:gd name="T24" fmla="*/ 2 w 59"/>
                <a:gd name="T25" fmla="*/ 34 h 59"/>
                <a:gd name="T26" fmla="*/ 33 w 59"/>
                <a:gd name="T27" fmla="*/ 3 h 59"/>
                <a:gd name="T28" fmla="*/ 37 w 59"/>
                <a:gd name="T29" fmla="*/ 7 h 59"/>
                <a:gd name="T30" fmla="*/ 2 w 59"/>
                <a:gd name="T31" fmla="*/ 41 h 59"/>
                <a:gd name="T32" fmla="*/ 20 w 59"/>
                <a:gd name="T33" fmla="*/ 59 h 59"/>
                <a:gd name="T34" fmla="*/ 59 w 59"/>
                <a:gd name="T35" fmla="*/ 20 h 59"/>
                <a:gd name="T36" fmla="*/ 53 w 59"/>
                <a:gd name="T37" fmla="*/ 13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9" h="59">
                  <a:moveTo>
                    <a:pt x="53" y="13"/>
                  </a:moveTo>
                  <a:cubicBezTo>
                    <a:pt x="58" y="8"/>
                    <a:pt x="58" y="8"/>
                    <a:pt x="58" y="8"/>
                  </a:cubicBezTo>
                  <a:cubicBezTo>
                    <a:pt x="59" y="7"/>
                    <a:pt x="59" y="6"/>
                    <a:pt x="58" y="5"/>
                  </a:cubicBezTo>
                  <a:cubicBezTo>
                    <a:pt x="56" y="4"/>
                    <a:pt x="56" y="4"/>
                    <a:pt x="56" y="4"/>
                  </a:cubicBezTo>
                  <a:cubicBezTo>
                    <a:pt x="55" y="3"/>
                    <a:pt x="54" y="3"/>
                    <a:pt x="53" y="4"/>
                  </a:cubicBezTo>
                  <a:cubicBezTo>
                    <a:pt x="48" y="9"/>
                    <a:pt x="48" y="9"/>
                    <a:pt x="48" y="9"/>
                  </a:cubicBezTo>
                  <a:cubicBezTo>
                    <a:pt x="42" y="2"/>
                    <a:pt x="42" y="2"/>
                    <a:pt x="42" y="2"/>
                  </a:cubicBezTo>
                  <a:cubicBezTo>
                    <a:pt x="39" y="5"/>
                    <a:pt x="39" y="5"/>
                    <a:pt x="39" y="5"/>
                  </a:cubicBezTo>
                  <a:cubicBezTo>
                    <a:pt x="34" y="1"/>
                    <a:pt x="34" y="1"/>
                    <a:pt x="34" y="1"/>
                  </a:cubicBezTo>
                  <a:cubicBezTo>
                    <a:pt x="34" y="0"/>
                    <a:pt x="33" y="0"/>
                    <a:pt x="33" y="1"/>
                  </a:cubicBezTo>
                  <a:cubicBezTo>
                    <a:pt x="1" y="32"/>
                    <a:pt x="1" y="32"/>
                    <a:pt x="1" y="32"/>
                  </a:cubicBezTo>
                  <a:cubicBezTo>
                    <a:pt x="0" y="33"/>
                    <a:pt x="0" y="34"/>
                    <a:pt x="0" y="34"/>
                  </a:cubicBezTo>
                  <a:cubicBezTo>
                    <a:pt x="1" y="35"/>
                    <a:pt x="2" y="35"/>
                    <a:pt x="2" y="34"/>
                  </a:cubicBezTo>
                  <a:cubicBezTo>
                    <a:pt x="33" y="3"/>
                    <a:pt x="33" y="3"/>
                    <a:pt x="33" y="3"/>
                  </a:cubicBezTo>
                  <a:cubicBezTo>
                    <a:pt x="37" y="7"/>
                    <a:pt x="37" y="7"/>
                    <a:pt x="37" y="7"/>
                  </a:cubicBezTo>
                  <a:cubicBezTo>
                    <a:pt x="2" y="41"/>
                    <a:pt x="2" y="41"/>
                    <a:pt x="2" y="41"/>
                  </a:cubicBezTo>
                  <a:cubicBezTo>
                    <a:pt x="20" y="59"/>
                    <a:pt x="20" y="59"/>
                    <a:pt x="20" y="59"/>
                  </a:cubicBezTo>
                  <a:cubicBezTo>
                    <a:pt x="59" y="20"/>
                    <a:pt x="59" y="20"/>
                    <a:pt x="59" y="20"/>
                  </a:cubicBezTo>
                  <a:lnTo>
                    <a:pt x="53"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9" name="Freeform 169"/>
            <p:cNvSpPr>
              <a:spLocks/>
            </p:cNvSpPr>
            <p:nvPr userDrawn="1"/>
          </p:nvSpPr>
          <p:spPr bwMode="auto">
            <a:xfrm>
              <a:off x="6207125" y="4122738"/>
              <a:ext cx="358775" cy="363538"/>
            </a:xfrm>
            <a:custGeom>
              <a:avLst/>
              <a:gdLst>
                <a:gd name="T0" fmla="*/ 55 w 93"/>
                <a:gd name="T1" fmla="*/ 22 h 94"/>
                <a:gd name="T2" fmla="*/ 1 w 93"/>
                <a:gd name="T3" fmla="*/ 74 h 94"/>
                <a:gd name="T4" fmla="*/ 0 w 93"/>
                <a:gd name="T5" fmla="*/ 92 h 94"/>
                <a:gd name="T6" fmla="*/ 1 w 93"/>
                <a:gd name="T7" fmla="*/ 94 h 94"/>
                <a:gd name="T8" fmla="*/ 19 w 93"/>
                <a:gd name="T9" fmla="*/ 92 h 94"/>
                <a:gd name="T10" fmla="*/ 35 w 93"/>
                <a:gd name="T11" fmla="*/ 76 h 94"/>
                <a:gd name="T12" fmla="*/ 55 w 93"/>
                <a:gd name="T13" fmla="*/ 57 h 94"/>
                <a:gd name="T14" fmla="*/ 93 w 93"/>
                <a:gd name="T15" fmla="*/ 18 h 94"/>
                <a:gd name="T16" fmla="*/ 76 w 93"/>
                <a:gd name="T17" fmla="*/ 0 h 94"/>
                <a:gd name="T18" fmla="*/ 55 w 93"/>
                <a:gd name="T19" fmla="*/ 2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 h="94">
                  <a:moveTo>
                    <a:pt x="55" y="22"/>
                  </a:moveTo>
                  <a:cubicBezTo>
                    <a:pt x="1" y="74"/>
                    <a:pt x="1" y="74"/>
                    <a:pt x="1" y="74"/>
                  </a:cubicBezTo>
                  <a:cubicBezTo>
                    <a:pt x="0" y="92"/>
                    <a:pt x="0" y="92"/>
                    <a:pt x="0" y="92"/>
                  </a:cubicBezTo>
                  <a:cubicBezTo>
                    <a:pt x="0" y="93"/>
                    <a:pt x="0" y="94"/>
                    <a:pt x="1" y="94"/>
                  </a:cubicBezTo>
                  <a:cubicBezTo>
                    <a:pt x="19" y="92"/>
                    <a:pt x="19" y="92"/>
                    <a:pt x="19" y="92"/>
                  </a:cubicBezTo>
                  <a:cubicBezTo>
                    <a:pt x="35" y="76"/>
                    <a:pt x="35" y="76"/>
                    <a:pt x="35" y="76"/>
                  </a:cubicBezTo>
                  <a:cubicBezTo>
                    <a:pt x="55" y="57"/>
                    <a:pt x="55" y="57"/>
                    <a:pt x="55" y="57"/>
                  </a:cubicBezTo>
                  <a:cubicBezTo>
                    <a:pt x="93" y="18"/>
                    <a:pt x="93" y="18"/>
                    <a:pt x="93" y="18"/>
                  </a:cubicBezTo>
                  <a:cubicBezTo>
                    <a:pt x="76" y="0"/>
                    <a:pt x="76" y="0"/>
                    <a:pt x="76" y="0"/>
                  </a:cubicBezTo>
                  <a:lnTo>
                    <a:pt x="55" y="2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00" name="Freeform 170"/>
          <p:cNvSpPr>
            <a:spLocks noEditPoints="1"/>
          </p:cNvSpPr>
          <p:nvPr userDrawn="1"/>
        </p:nvSpPr>
        <p:spPr bwMode="auto">
          <a:xfrm>
            <a:off x="4411663" y="4157663"/>
            <a:ext cx="458788" cy="382588"/>
          </a:xfrm>
          <a:custGeom>
            <a:avLst/>
            <a:gdLst>
              <a:gd name="T0" fmla="*/ 253 w 289"/>
              <a:gd name="T1" fmla="*/ 78 h 241"/>
              <a:gd name="T2" fmla="*/ 253 w 289"/>
              <a:gd name="T3" fmla="*/ 212 h 241"/>
              <a:gd name="T4" fmla="*/ 253 w 289"/>
              <a:gd name="T5" fmla="*/ 236 h 241"/>
              <a:gd name="T6" fmla="*/ 253 w 289"/>
              <a:gd name="T7" fmla="*/ 241 h 241"/>
              <a:gd name="T8" fmla="*/ 39 w 289"/>
              <a:gd name="T9" fmla="*/ 241 h 241"/>
              <a:gd name="T10" fmla="*/ 39 w 289"/>
              <a:gd name="T11" fmla="*/ 236 h 241"/>
              <a:gd name="T12" fmla="*/ 39 w 289"/>
              <a:gd name="T13" fmla="*/ 212 h 241"/>
              <a:gd name="T14" fmla="*/ 39 w 289"/>
              <a:gd name="T15" fmla="*/ 78 h 241"/>
              <a:gd name="T16" fmla="*/ 68 w 289"/>
              <a:gd name="T17" fmla="*/ 78 h 241"/>
              <a:gd name="T18" fmla="*/ 68 w 289"/>
              <a:gd name="T19" fmla="*/ 212 h 241"/>
              <a:gd name="T20" fmla="*/ 99 w 289"/>
              <a:gd name="T21" fmla="*/ 212 h 241"/>
              <a:gd name="T22" fmla="*/ 99 w 289"/>
              <a:gd name="T23" fmla="*/ 78 h 241"/>
              <a:gd name="T24" fmla="*/ 129 w 289"/>
              <a:gd name="T25" fmla="*/ 78 h 241"/>
              <a:gd name="T26" fmla="*/ 129 w 289"/>
              <a:gd name="T27" fmla="*/ 212 h 241"/>
              <a:gd name="T28" fmla="*/ 160 w 289"/>
              <a:gd name="T29" fmla="*/ 212 h 241"/>
              <a:gd name="T30" fmla="*/ 160 w 289"/>
              <a:gd name="T31" fmla="*/ 78 h 241"/>
              <a:gd name="T32" fmla="*/ 197 w 289"/>
              <a:gd name="T33" fmla="*/ 78 h 241"/>
              <a:gd name="T34" fmla="*/ 197 w 289"/>
              <a:gd name="T35" fmla="*/ 212 h 241"/>
              <a:gd name="T36" fmla="*/ 221 w 289"/>
              <a:gd name="T37" fmla="*/ 212 h 241"/>
              <a:gd name="T38" fmla="*/ 221 w 289"/>
              <a:gd name="T39" fmla="*/ 78 h 241"/>
              <a:gd name="T40" fmla="*/ 253 w 289"/>
              <a:gd name="T41" fmla="*/ 78 h 241"/>
              <a:gd name="T42" fmla="*/ 289 w 289"/>
              <a:gd name="T43" fmla="*/ 68 h 241"/>
              <a:gd name="T44" fmla="*/ 143 w 289"/>
              <a:gd name="T45" fmla="*/ 0 h 241"/>
              <a:gd name="T46" fmla="*/ 0 w 289"/>
              <a:gd name="T47" fmla="*/ 68 h 241"/>
              <a:gd name="T48" fmla="*/ 289 w 289"/>
              <a:gd name="T49" fmla="*/ 6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9" h="241">
                <a:moveTo>
                  <a:pt x="253" y="78"/>
                </a:moveTo>
                <a:lnTo>
                  <a:pt x="253" y="212"/>
                </a:lnTo>
                <a:lnTo>
                  <a:pt x="253" y="236"/>
                </a:lnTo>
                <a:lnTo>
                  <a:pt x="253" y="241"/>
                </a:lnTo>
                <a:lnTo>
                  <a:pt x="39" y="241"/>
                </a:lnTo>
                <a:lnTo>
                  <a:pt x="39" y="236"/>
                </a:lnTo>
                <a:lnTo>
                  <a:pt x="39" y="212"/>
                </a:lnTo>
                <a:lnTo>
                  <a:pt x="39" y="78"/>
                </a:lnTo>
                <a:lnTo>
                  <a:pt x="68" y="78"/>
                </a:lnTo>
                <a:lnTo>
                  <a:pt x="68" y="212"/>
                </a:lnTo>
                <a:lnTo>
                  <a:pt x="99" y="212"/>
                </a:lnTo>
                <a:lnTo>
                  <a:pt x="99" y="78"/>
                </a:lnTo>
                <a:lnTo>
                  <a:pt x="129" y="78"/>
                </a:lnTo>
                <a:lnTo>
                  <a:pt x="129" y="212"/>
                </a:lnTo>
                <a:lnTo>
                  <a:pt x="160" y="212"/>
                </a:lnTo>
                <a:lnTo>
                  <a:pt x="160" y="78"/>
                </a:lnTo>
                <a:lnTo>
                  <a:pt x="197" y="78"/>
                </a:lnTo>
                <a:lnTo>
                  <a:pt x="197" y="212"/>
                </a:lnTo>
                <a:lnTo>
                  <a:pt x="221" y="212"/>
                </a:lnTo>
                <a:lnTo>
                  <a:pt x="221" y="78"/>
                </a:lnTo>
                <a:lnTo>
                  <a:pt x="253" y="78"/>
                </a:lnTo>
                <a:close/>
                <a:moveTo>
                  <a:pt x="289" y="68"/>
                </a:moveTo>
                <a:lnTo>
                  <a:pt x="143" y="0"/>
                </a:lnTo>
                <a:lnTo>
                  <a:pt x="0" y="68"/>
                </a:lnTo>
                <a:lnTo>
                  <a:pt x="289"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01" name="Group 200"/>
          <p:cNvGrpSpPr/>
          <p:nvPr userDrawn="1"/>
        </p:nvGrpSpPr>
        <p:grpSpPr>
          <a:xfrm>
            <a:off x="8210550" y="3883025"/>
            <a:ext cx="325438" cy="239713"/>
            <a:chOff x="8210550" y="3883025"/>
            <a:chExt cx="325438" cy="239713"/>
          </a:xfrm>
        </p:grpSpPr>
        <p:sp>
          <p:nvSpPr>
            <p:cNvPr id="202" name="Freeform 171"/>
            <p:cNvSpPr>
              <a:spLocks/>
            </p:cNvSpPr>
            <p:nvPr userDrawn="1"/>
          </p:nvSpPr>
          <p:spPr bwMode="auto">
            <a:xfrm>
              <a:off x="8434388" y="3883025"/>
              <a:ext cx="101600" cy="239713"/>
            </a:xfrm>
            <a:custGeom>
              <a:avLst/>
              <a:gdLst>
                <a:gd name="T0" fmla="*/ 64 w 64"/>
                <a:gd name="T1" fmla="*/ 151 h 151"/>
                <a:gd name="T2" fmla="*/ 64 w 64"/>
                <a:gd name="T3" fmla="*/ 25 h 151"/>
                <a:gd name="T4" fmla="*/ 0 w 64"/>
                <a:gd name="T5" fmla="*/ 0 h 151"/>
                <a:gd name="T6" fmla="*/ 0 w 64"/>
                <a:gd name="T7" fmla="*/ 0 h 151"/>
                <a:gd name="T8" fmla="*/ 0 w 64"/>
                <a:gd name="T9" fmla="*/ 125 h 151"/>
                <a:gd name="T10" fmla="*/ 64 w 64"/>
                <a:gd name="T11" fmla="*/ 151 h 151"/>
              </a:gdLst>
              <a:ahLst/>
              <a:cxnLst>
                <a:cxn ang="0">
                  <a:pos x="T0" y="T1"/>
                </a:cxn>
                <a:cxn ang="0">
                  <a:pos x="T2" y="T3"/>
                </a:cxn>
                <a:cxn ang="0">
                  <a:pos x="T4" y="T5"/>
                </a:cxn>
                <a:cxn ang="0">
                  <a:pos x="T6" y="T7"/>
                </a:cxn>
                <a:cxn ang="0">
                  <a:pos x="T8" y="T9"/>
                </a:cxn>
                <a:cxn ang="0">
                  <a:pos x="T10" y="T11"/>
                </a:cxn>
              </a:cxnLst>
              <a:rect l="0" t="0" r="r" b="b"/>
              <a:pathLst>
                <a:path w="64" h="151">
                  <a:moveTo>
                    <a:pt x="64" y="151"/>
                  </a:moveTo>
                  <a:lnTo>
                    <a:pt x="64" y="25"/>
                  </a:lnTo>
                  <a:lnTo>
                    <a:pt x="0" y="0"/>
                  </a:lnTo>
                  <a:lnTo>
                    <a:pt x="0" y="0"/>
                  </a:lnTo>
                  <a:lnTo>
                    <a:pt x="0" y="125"/>
                  </a:lnTo>
                  <a:lnTo>
                    <a:pt x="64"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3" name="Freeform 172"/>
            <p:cNvSpPr>
              <a:spLocks/>
            </p:cNvSpPr>
            <p:nvPr userDrawn="1"/>
          </p:nvSpPr>
          <p:spPr bwMode="auto">
            <a:xfrm>
              <a:off x="8210550" y="3883025"/>
              <a:ext cx="104775" cy="239713"/>
            </a:xfrm>
            <a:custGeom>
              <a:avLst/>
              <a:gdLst>
                <a:gd name="T0" fmla="*/ 66 w 66"/>
                <a:gd name="T1" fmla="*/ 151 h 151"/>
                <a:gd name="T2" fmla="*/ 66 w 66"/>
                <a:gd name="T3" fmla="*/ 25 h 151"/>
                <a:gd name="T4" fmla="*/ 0 w 66"/>
                <a:gd name="T5" fmla="*/ 0 h 151"/>
                <a:gd name="T6" fmla="*/ 0 w 66"/>
                <a:gd name="T7" fmla="*/ 125 h 151"/>
                <a:gd name="T8" fmla="*/ 66 w 66"/>
                <a:gd name="T9" fmla="*/ 151 h 151"/>
              </a:gdLst>
              <a:ahLst/>
              <a:cxnLst>
                <a:cxn ang="0">
                  <a:pos x="T0" y="T1"/>
                </a:cxn>
                <a:cxn ang="0">
                  <a:pos x="T2" y="T3"/>
                </a:cxn>
                <a:cxn ang="0">
                  <a:pos x="T4" y="T5"/>
                </a:cxn>
                <a:cxn ang="0">
                  <a:pos x="T6" y="T7"/>
                </a:cxn>
                <a:cxn ang="0">
                  <a:pos x="T8" y="T9"/>
                </a:cxn>
              </a:cxnLst>
              <a:rect l="0" t="0" r="r" b="b"/>
              <a:pathLst>
                <a:path w="66" h="151">
                  <a:moveTo>
                    <a:pt x="66" y="151"/>
                  </a:moveTo>
                  <a:lnTo>
                    <a:pt x="66" y="25"/>
                  </a:lnTo>
                  <a:lnTo>
                    <a:pt x="0" y="0"/>
                  </a:lnTo>
                  <a:lnTo>
                    <a:pt x="0" y="125"/>
                  </a:lnTo>
                  <a:lnTo>
                    <a:pt x="66"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4" name="Freeform 173"/>
            <p:cNvSpPr>
              <a:spLocks/>
            </p:cNvSpPr>
            <p:nvPr userDrawn="1"/>
          </p:nvSpPr>
          <p:spPr bwMode="auto">
            <a:xfrm>
              <a:off x="8323263" y="3883025"/>
              <a:ext cx="100013" cy="239713"/>
            </a:xfrm>
            <a:custGeom>
              <a:avLst/>
              <a:gdLst>
                <a:gd name="T0" fmla="*/ 63 w 63"/>
                <a:gd name="T1" fmla="*/ 125 h 151"/>
                <a:gd name="T2" fmla="*/ 63 w 63"/>
                <a:gd name="T3" fmla="*/ 108 h 151"/>
                <a:gd name="T4" fmla="*/ 63 w 63"/>
                <a:gd name="T5" fmla="*/ 0 h 151"/>
                <a:gd name="T6" fmla="*/ 0 w 63"/>
                <a:gd name="T7" fmla="*/ 25 h 151"/>
                <a:gd name="T8" fmla="*/ 0 w 63"/>
                <a:gd name="T9" fmla="*/ 151 h 151"/>
                <a:gd name="T10" fmla="*/ 63 w 63"/>
                <a:gd name="T11" fmla="*/ 125 h 151"/>
              </a:gdLst>
              <a:ahLst/>
              <a:cxnLst>
                <a:cxn ang="0">
                  <a:pos x="T0" y="T1"/>
                </a:cxn>
                <a:cxn ang="0">
                  <a:pos x="T2" y="T3"/>
                </a:cxn>
                <a:cxn ang="0">
                  <a:pos x="T4" y="T5"/>
                </a:cxn>
                <a:cxn ang="0">
                  <a:pos x="T6" y="T7"/>
                </a:cxn>
                <a:cxn ang="0">
                  <a:pos x="T8" y="T9"/>
                </a:cxn>
                <a:cxn ang="0">
                  <a:pos x="T10" y="T11"/>
                </a:cxn>
              </a:cxnLst>
              <a:rect l="0" t="0" r="r" b="b"/>
              <a:pathLst>
                <a:path w="63" h="151">
                  <a:moveTo>
                    <a:pt x="63" y="125"/>
                  </a:moveTo>
                  <a:lnTo>
                    <a:pt x="63" y="108"/>
                  </a:lnTo>
                  <a:lnTo>
                    <a:pt x="63" y="0"/>
                  </a:lnTo>
                  <a:lnTo>
                    <a:pt x="0" y="25"/>
                  </a:lnTo>
                  <a:lnTo>
                    <a:pt x="0" y="151"/>
                  </a:lnTo>
                  <a:lnTo>
                    <a:pt x="63" y="12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05" name="Group 204"/>
          <p:cNvGrpSpPr/>
          <p:nvPr userDrawn="1"/>
        </p:nvGrpSpPr>
        <p:grpSpPr>
          <a:xfrm>
            <a:off x="7554913" y="1314450"/>
            <a:ext cx="420687" cy="277813"/>
            <a:chOff x="7554913" y="1314450"/>
            <a:chExt cx="420687" cy="277813"/>
          </a:xfrm>
        </p:grpSpPr>
        <p:sp>
          <p:nvSpPr>
            <p:cNvPr id="206" name="Freeform 174"/>
            <p:cNvSpPr>
              <a:spLocks/>
            </p:cNvSpPr>
            <p:nvPr userDrawn="1"/>
          </p:nvSpPr>
          <p:spPr bwMode="auto">
            <a:xfrm>
              <a:off x="7832725" y="1314450"/>
              <a:ext cx="142875" cy="263525"/>
            </a:xfrm>
            <a:custGeom>
              <a:avLst/>
              <a:gdLst>
                <a:gd name="T0" fmla="*/ 37 w 37"/>
                <a:gd name="T1" fmla="*/ 68 h 68"/>
                <a:gd name="T2" fmla="*/ 37 w 37"/>
                <a:gd name="T3" fmla="*/ 65 h 68"/>
                <a:gd name="T4" fmla="*/ 37 w 37"/>
                <a:gd name="T5" fmla="*/ 7 h 68"/>
                <a:gd name="T6" fmla="*/ 32 w 37"/>
                <a:gd name="T7" fmla="*/ 0 h 68"/>
                <a:gd name="T8" fmla="*/ 0 w 37"/>
                <a:gd name="T9" fmla="*/ 32 h 68"/>
                <a:gd name="T10" fmla="*/ 37 w 37"/>
                <a:gd name="T11" fmla="*/ 68 h 68"/>
              </a:gdLst>
              <a:ahLst/>
              <a:cxnLst>
                <a:cxn ang="0">
                  <a:pos x="T0" y="T1"/>
                </a:cxn>
                <a:cxn ang="0">
                  <a:pos x="T2" y="T3"/>
                </a:cxn>
                <a:cxn ang="0">
                  <a:pos x="T4" y="T5"/>
                </a:cxn>
                <a:cxn ang="0">
                  <a:pos x="T6" y="T7"/>
                </a:cxn>
                <a:cxn ang="0">
                  <a:pos x="T8" y="T9"/>
                </a:cxn>
                <a:cxn ang="0">
                  <a:pos x="T10" y="T11"/>
                </a:cxn>
              </a:cxnLst>
              <a:rect l="0" t="0" r="r" b="b"/>
              <a:pathLst>
                <a:path w="37" h="68">
                  <a:moveTo>
                    <a:pt x="37" y="68"/>
                  </a:moveTo>
                  <a:cubicBezTo>
                    <a:pt x="37" y="68"/>
                    <a:pt x="37" y="66"/>
                    <a:pt x="37" y="65"/>
                  </a:cubicBezTo>
                  <a:cubicBezTo>
                    <a:pt x="37" y="7"/>
                    <a:pt x="37" y="7"/>
                    <a:pt x="37" y="7"/>
                  </a:cubicBezTo>
                  <a:cubicBezTo>
                    <a:pt x="37" y="4"/>
                    <a:pt x="35" y="1"/>
                    <a:pt x="32" y="0"/>
                  </a:cubicBezTo>
                  <a:cubicBezTo>
                    <a:pt x="0" y="32"/>
                    <a:pt x="0" y="32"/>
                    <a:pt x="0" y="32"/>
                  </a:cubicBezTo>
                  <a:lnTo>
                    <a:pt x="37"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7" name="Freeform 175"/>
            <p:cNvSpPr>
              <a:spLocks/>
            </p:cNvSpPr>
            <p:nvPr userDrawn="1"/>
          </p:nvSpPr>
          <p:spPr bwMode="auto">
            <a:xfrm>
              <a:off x="7554913" y="1314450"/>
              <a:ext cx="142875" cy="266700"/>
            </a:xfrm>
            <a:custGeom>
              <a:avLst/>
              <a:gdLst>
                <a:gd name="T0" fmla="*/ 5 w 37"/>
                <a:gd name="T1" fmla="*/ 0 h 69"/>
                <a:gd name="T2" fmla="*/ 0 w 37"/>
                <a:gd name="T3" fmla="*/ 7 h 69"/>
                <a:gd name="T4" fmla="*/ 0 w 37"/>
                <a:gd name="T5" fmla="*/ 65 h 69"/>
                <a:gd name="T6" fmla="*/ 1 w 37"/>
                <a:gd name="T7" fmla="*/ 69 h 69"/>
                <a:gd name="T8" fmla="*/ 37 w 37"/>
                <a:gd name="T9" fmla="*/ 32 h 69"/>
                <a:gd name="T10" fmla="*/ 5 w 37"/>
                <a:gd name="T11" fmla="*/ 0 h 69"/>
              </a:gdLst>
              <a:ahLst/>
              <a:cxnLst>
                <a:cxn ang="0">
                  <a:pos x="T0" y="T1"/>
                </a:cxn>
                <a:cxn ang="0">
                  <a:pos x="T2" y="T3"/>
                </a:cxn>
                <a:cxn ang="0">
                  <a:pos x="T4" y="T5"/>
                </a:cxn>
                <a:cxn ang="0">
                  <a:pos x="T6" y="T7"/>
                </a:cxn>
                <a:cxn ang="0">
                  <a:pos x="T8" y="T9"/>
                </a:cxn>
                <a:cxn ang="0">
                  <a:pos x="T10" y="T11"/>
                </a:cxn>
              </a:cxnLst>
              <a:rect l="0" t="0" r="r" b="b"/>
              <a:pathLst>
                <a:path w="37" h="69">
                  <a:moveTo>
                    <a:pt x="5" y="0"/>
                  </a:moveTo>
                  <a:cubicBezTo>
                    <a:pt x="2" y="1"/>
                    <a:pt x="0" y="4"/>
                    <a:pt x="0" y="7"/>
                  </a:cubicBezTo>
                  <a:cubicBezTo>
                    <a:pt x="0" y="65"/>
                    <a:pt x="0" y="65"/>
                    <a:pt x="0" y="65"/>
                  </a:cubicBezTo>
                  <a:cubicBezTo>
                    <a:pt x="0" y="66"/>
                    <a:pt x="0" y="68"/>
                    <a:pt x="1" y="69"/>
                  </a:cubicBezTo>
                  <a:cubicBezTo>
                    <a:pt x="37" y="32"/>
                    <a:pt x="37" y="32"/>
                    <a:pt x="37" y="32"/>
                  </a:cubicBezTo>
                  <a:lnTo>
                    <a:pt x="5"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8" name="Freeform 176"/>
            <p:cNvSpPr>
              <a:spLocks/>
            </p:cNvSpPr>
            <p:nvPr userDrawn="1"/>
          </p:nvSpPr>
          <p:spPr bwMode="auto">
            <a:xfrm>
              <a:off x="7573963" y="1454150"/>
              <a:ext cx="382588" cy="138113"/>
            </a:xfrm>
            <a:custGeom>
              <a:avLst/>
              <a:gdLst>
                <a:gd name="T0" fmla="*/ 57 w 99"/>
                <a:gd name="T1" fmla="*/ 6 h 36"/>
                <a:gd name="T2" fmla="*/ 50 w 99"/>
                <a:gd name="T3" fmla="*/ 9 h 36"/>
                <a:gd name="T4" fmla="*/ 43 w 99"/>
                <a:gd name="T5" fmla="*/ 6 h 36"/>
                <a:gd name="T6" fmla="*/ 36 w 99"/>
                <a:gd name="T7" fmla="*/ 0 h 36"/>
                <a:gd name="T8" fmla="*/ 0 w 99"/>
                <a:gd name="T9" fmla="*/ 36 h 36"/>
                <a:gd name="T10" fmla="*/ 2 w 99"/>
                <a:gd name="T11" fmla="*/ 36 h 36"/>
                <a:gd name="T12" fmla="*/ 97 w 99"/>
                <a:gd name="T13" fmla="*/ 36 h 36"/>
                <a:gd name="T14" fmla="*/ 99 w 99"/>
                <a:gd name="T15" fmla="*/ 36 h 36"/>
                <a:gd name="T16" fmla="*/ 63 w 99"/>
                <a:gd name="T17" fmla="*/ 0 h 36"/>
                <a:gd name="T18" fmla="*/ 57 w 99"/>
                <a:gd name="T19" fmla="*/ 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36">
                  <a:moveTo>
                    <a:pt x="57" y="6"/>
                  </a:moveTo>
                  <a:cubicBezTo>
                    <a:pt x="55" y="8"/>
                    <a:pt x="52" y="9"/>
                    <a:pt x="50" y="9"/>
                  </a:cubicBezTo>
                  <a:cubicBezTo>
                    <a:pt x="47" y="9"/>
                    <a:pt x="45" y="8"/>
                    <a:pt x="43" y="6"/>
                  </a:cubicBezTo>
                  <a:cubicBezTo>
                    <a:pt x="36" y="0"/>
                    <a:pt x="36" y="0"/>
                    <a:pt x="36" y="0"/>
                  </a:cubicBezTo>
                  <a:cubicBezTo>
                    <a:pt x="0" y="36"/>
                    <a:pt x="0" y="36"/>
                    <a:pt x="0" y="36"/>
                  </a:cubicBezTo>
                  <a:cubicBezTo>
                    <a:pt x="1" y="36"/>
                    <a:pt x="1" y="36"/>
                    <a:pt x="2" y="36"/>
                  </a:cubicBezTo>
                  <a:cubicBezTo>
                    <a:pt x="97" y="36"/>
                    <a:pt x="97" y="36"/>
                    <a:pt x="97" y="36"/>
                  </a:cubicBezTo>
                  <a:cubicBezTo>
                    <a:pt x="98" y="36"/>
                    <a:pt x="98" y="36"/>
                    <a:pt x="99" y="36"/>
                  </a:cubicBezTo>
                  <a:cubicBezTo>
                    <a:pt x="63" y="0"/>
                    <a:pt x="63" y="0"/>
                    <a:pt x="63" y="0"/>
                  </a:cubicBezTo>
                  <a:lnTo>
                    <a:pt x="57"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9" name="Freeform 177"/>
            <p:cNvSpPr>
              <a:spLocks/>
            </p:cNvSpPr>
            <p:nvPr userDrawn="1"/>
          </p:nvSpPr>
          <p:spPr bwMode="auto">
            <a:xfrm>
              <a:off x="7604125" y="1314450"/>
              <a:ext cx="320675" cy="155575"/>
            </a:xfrm>
            <a:custGeom>
              <a:avLst/>
              <a:gdLst>
                <a:gd name="T0" fmla="*/ 0 w 83"/>
                <a:gd name="T1" fmla="*/ 0 h 40"/>
                <a:gd name="T2" fmla="*/ 28 w 83"/>
                <a:gd name="T3" fmla="*/ 28 h 40"/>
                <a:gd name="T4" fmla="*/ 32 w 83"/>
                <a:gd name="T5" fmla="*/ 32 h 40"/>
                <a:gd name="T6" fmla="*/ 39 w 83"/>
                <a:gd name="T7" fmla="*/ 38 h 40"/>
                <a:gd name="T8" fmla="*/ 45 w 83"/>
                <a:gd name="T9" fmla="*/ 38 h 40"/>
                <a:gd name="T10" fmla="*/ 51 w 83"/>
                <a:gd name="T11" fmla="*/ 32 h 40"/>
                <a:gd name="T12" fmla="*/ 55 w 83"/>
                <a:gd name="T13" fmla="*/ 28 h 40"/>
                <a:gd name="T14" fmla="*/ 83 w 83"/>
                <a:gd name="T15" fmla="*/ 0 h 40"/>
                <a:gd name="T16" fmla="*/ 0 w 83"/>
                <a:gd name="T1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40">
                  <a:moveTo>
                    <a:pt x="0" y="0"/>
                  </a:moveTo>
                  <a:cubicBezTo>
                    <a:pt x="28" y="28"/>
                    <a:pt x="28" y="28"/>
                    <a:pt x="28" y="28"/>
                  </a:cubicBezTo>
                  <a:cubicBezTo>
                    <a:pt x="32" y="32"/>
                    <a:pt x="32" y="32"/>
                    <a:pt x="32" y="32"/>
                  </a:cubicBezTo>
                  <a:cubicBezTo>
                    <a:pt x="39" y="38"/>
                    <a:pt x="39" y="38"/>
                    <a:pt x="39" y="38"/>
                  </a:cubicBezTo>
                  <a:cubicBezTo>
                    <a:pt x="40" y="40"/>
                    <a:pt x="43" y="40"/>
                    <a:pt x="45" y="38"/>
                  </a:cubicBezTo>
                  <a:cubicBezTo>
                    <a:pt x="51" y="32"/>
                    <a:pt x="51" y="32"/>
                    <a:pt x="51" y="32"/>
                  </a:cubicBezTo>
                  <a:cubicBezTo>
                    <a:pt x="55" y="28"/>
                    <a:pt x="55" y="28"/>
                    <a:pt x="55" y="28"/>
                  </a:cubicBezTo>
                  <a:cubicBezTo>
                    <a:pt x="83" y="0"/>
                    <a:pt x="83" y="0"/>
                    <a:pt x="83"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10" name="Freeform 178"/>
          <p:cNvSpPr>
            <a:spLocks noEditPoints="1"/>
          </p:cNvSpPr>
          <p:nvPr userDrawn="1"/>
        </p:nvSpPr>
        <p:spPr bwMode="auto">
          <a:xfrm>
            <a:off x="5719763" y="4003675"/>
            <a:ext cx="452438" cy="428625"/>
          </a:xfrm>
          <a:custGeom>
            <a:avLst/>
            <a:gdLst>
              <a:gd name="T0" fmla="*/ 103 w 117"/>
              <a:gd name="T1" fmla="*/ 55 h 111"/>
              <a:gd name="T2" fmla="*/ 89 w 117"/>
              <a:gd name="T3" fmla="*/ 69 h 111"/>
              <a:gd name="T4" fmla="*/ 95 w 117"/>
              <a:gd name="T5" fmla="*/ 80 h 111"/>
              <a:gd name="T6" fmla="*/ 66 w 117"/>
              <a:gd name="T7" fmla="*/ 102 h 111"/>
              <a:gd name="T8" fmla="*/ 50 w 117"/>
              <a:gd name="T9" fmla="*/ 92 h 111"/>
              <a:gd name="T10" fmla="*/ 49 w 117"/>
              <a:gd name="T11" fmla="*/ 81 h 111"/>
              <a:gd name="T12" fmla="*/ 88 w 117"/>
              <a:gd name="T13" fmla="*/ 25 h 111"/>
              <a:gd name="T14" fmla="*/ 81 w 117"/>
              <a:gd name="T15" fmla="*/ 10 h 111"/>
              <a:gd name="T16" fmla="*/ 81 w 117"/>
              <a:gd name="T17" fmla="*/ 9 h 111"/>
              <a:gd name="T18" fmla="*/ 73 w 117"/>
              <a:gd name="T19" fmla="*/ 0 h 111"/>
              <a:gd name="T20" fmla="*/ 65 w 117"/>
              <a:gd name="T21" fmla="*/ 9 h 111"/>
              <a:gd name="T22" fmla="*/ 73 w 117"/>
              <a:gd name="T23" fmla="*/ 17 h 111"/>
              <a:gd name="T24" fmla="*/ 76 w 117"/>
              <a:gd name="T25" fmla="*/ 16 h 111"/>
              <a:gd name="T26" fmla="*/ 80 w 117"/>
              <a:gd name="T27" fmla="*/ 24 h 111"/>
              <a:gd name="T28" fmla="*/ 44 w 117"/>
              <a:gd name="T29" fmla="*/ 73 h 111"/>
              <a:gd name="T30" fmla="*/ 20 w 117"/>
              <a:gd name="T31" fmla="*/ 51 h 111"/>
              <a:gd name="T32" fmla="*/ 9 w 117"/>
              <a:gd name="T33" fmla="*/ 24 h 111"/>
              <a:gd name="T34" fmla="*/ 13 w 117"/>
              <a:gd name="T35" fmla="*/ 16 h 111"/>
              <a:gd name="T36" fmla="*/ 15 w 117"/>
              <a:gd name="T37" fmla="*/ 17 h 111"/>
              <a:gd name="T38" fmla="*/ 24 w 117"/>
              <a:gd name="T39" fmla="*/ 9 h 111"/>
              <a:gd name="T40" fmla="*/ 15 w 117"/>
              <a:gd name="T41" fmla="*/ 0 h 111"/>
              <a:gd name="T42" fmla="*/ 7 w 117"/>
              <a:gd name="T43" fmla="*/ 9 h 111"/>
              <a:gd name="T44" fmla="*/ 7 w 117"/>
              <a:gd name="T45" fmla="*/ 10 h 111"/>
              <a:gd name="T46" fmla="*/ 0 w 117"/>
              <a:gd name="T47" fmla="*/ 25 h 111"/>
              <a:gd name="T48" fmla="*/ 40 w 117"/>
              <a:gd name="T49" fmla="*/ 81 h 111"/>
              <a:gd name="T50" fmla="*/ 42 w 117"/>
              <a:gd name="T51" fmla="*/ 94 h 111"/>
              <a:gd name="T52" fmla="*/ 66 w 117"/>
              <a:gd name="T53" fmla="*/ 110 h 111"/>
              <a:gd name="T54" fmla="*/ 67 w 117"/>
              <a:gd name="T55" fmla="*/ 111 h 111"/>
              <a:gd name="T56" fmla="*/ 103 w 117"/>
              <a:gd name="T57" fmla="*/ 83 h 111"/>
              <a:gd name="T58" fmla="*/ 103 w 117"/>
              <a:gd name="T59" fmla="*/ 83 h 111"/>
              <a:gd name="T60" fmla="*/ 117 w 117"/>
              <a:gd name="T61" fmla="*/ 69 h 111"/>
              <a:gd name="T62" fmla="*/ 103 w 117"/>
              <a:gd name="T63" fmla="*/ 55 h 111"/>
              <a:gd name="T64" fmla="*/ 103 w 117"/>
              <a:gd name="T65" fmla="*/ 77 h 111"/>
              <a:gd name="T66" fmla="*/ 95 w 117"/>
              <a:gd name="T67" fmla="*/ 69 h 111"/>
              <a:gd name="T68" fmla="*/ 103 w 117"/>
              <a:gd name="T69" fmla="*/ 62 h 111"/>
              <a:gd name="T70" fmla="*/ 110 w 117"/>
              <a:gd name="T71" fmla="*/ 69 h 111"/>
              <a:gd name="T72" fmla="*/ 103 w 117"/>
              <a:gd name="T73" fmla="*/ 7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7" h="111">
                <a:moveTo>
                  <a:pt x="103" y="55"/>
                </a:moveTo>
                <a:cubicBezTo>
                  <a:pt x="95" y="55"/>
                  <a:pt x="89" y="61"/>
                  <a:pt x="89" y="69"/>
                </a:cubicBezTo>
                <a:cubicBezTo>
                  <a:pt x="89" y="74"/>
                  <a:pt x="91" y="78"/>
                  <a:pt x="95" y="80"/>
                </a:cubicBezTo>
                <a:cubicBezTo>
                  <a:pt x="87" y="95"/>
                  <a:pt x="77" y="102"/>
                  <a:pt x="66" y="102"/>
                </a:cubicBezTo>
                <a:cubicBezTo>
                  <a:pt x="58" y="102"/>
                  <a:pt x="51" y="96"/>
                  <a:pt x="50" y="92"/>
                </a:cubicBezTo>
                <a:cubicBezTo>
                  <a:pt x="49" y="90"/>
                  <a:pt x="49" y="85"/>
                  <a:pt x="49" y="81"/>
                </a:cubicBezTo>
                <a:cubicBezTo>
                  <a:pt x="72" y="76"/>
                  <a:pt x="88" y="32"/>
                  <a:pt x="88" y="25"/>
                </a:cubicBezTo>
                <a:cubicBezTo>
                  <a:pt x="89" y="20"/>
                  <a:pt x="85" y="14"/>
                  <a:pt x="81" y="10"/>
                </a:cubicBezTo>
                <a:cubicBezTo>
                  <a:pt x="81" y="9"/>
                  <a:pt x="81" y="9"/>
                  <a:pt x="81" y="9"/>
                </a:cubicBezTo>
                <a:cubicBezTo>
                  <a:pt x="81" y="4"/>
                  <a:pt x="78" y="0"/>
                  <a:pt x="73" y="0"/>
                </a:cubicBezTo>
                <a:cubicBezTo>
                  <a:pt x="69" y="0"/>
                  <a:pt x="65" y="4"/>
                  <a:pt x="65" y="9"/>
                </a:cubicBezTo>
                <a:cubicBezTo>
                  <a:pt x="65" y="13"/>
                  <a:pt x="69" y="17"/>
                  <a:pt x="73" y="17"/>
                </a:cubicBezTo>
                <a:cubicBezTo>
                  <a:pt x="74" y="17"/>
                  <a:pt x="75" y="17"/>
                  <a:pt x="76" y="16"/>
                </a:cubicBezTo>
                <a:cubicBezTo>
                  <a:pt x="78" y="19"/>
                  <a:pt x="80" y="22"/>
                  <a:pt x="80" y="24"/>
                </a:cubicBezTo>
                <a:cubicBezTo>
                  <a:pt x="79" y="30"/>
                  <a:pt x="62" y="73"/>
                  <a:pt x="44" y="73"/>
                </a:cubicBezTo>
                <a:cubicBezTo>
                  <a:pt x="37" y="73"/>
                  <a:pt x="29" y="65"/>
                  <a:pt x="20" y="51"/>
                </a:cubicBezTo>
                <a:cubicBezTo>
                  <a:pt x="14" y="40"/>
                  <a:pt x="9" y="27"/>
                  <a:pt x="9" y="24"/>
                </a:cubicBezTo>
                <a:cubicBezTo>
                  <a:pt x="9" y="22"/>
                  <a:pt x="10" y="19"/>
                  <a:pt x="13" y="16"/>
                </a:cubicBezTo>
                <a:cubicBezTo>
                  <a:pt x="14" y="17"/>
                  <a:pt x="15" y="17"/>
                  <a:pt x="15" y="17"/>
                </a:cubicBezTo>
                <a:cubicBezTo>
                  <a:pt x="20" y="17"/>
                  <a:pt x="24" y="13"/>
                  <a:pt x="24" y="9"/>
                </a:cubicBezTo>
                <a:cubicBezTo>
                  <a:pt x="24" y="4"/>
                  <a:pt x="20" y="0"/>
                  <a:pt x="15" y="0"/>
                </a:cubicBezTo>
                <a:cubicBezTo>
                  <a:pt x="11" y="0"/>
                  <a:pt x="7" y="4"/>
                  <a:pt x="7" y="9"/>
                </a:cubicBezTo>
                <a:cubicBezTo>
                  <a:pt x="7" y="9"/>
                  <a:pt x="7" y="9"/>
                  <a:pt x="7" y="10"/>
                </a:cubicBezTo>
                <a:cubicBezTo>
                  <a:pt x="4" y="14"/>
                  <a:pt x="0" y="20"/>
                  <a:pt x="0" y="25"/>
                </a:cubicBezTo>
                <a:cubicBezTo>
                  <a:pt x="1" y="32"/>
                  <a:pt x="17" y="76"/>
                  <a:pt x="40" y="81"/>
                </a:cubicBezTo>
                <a:cubicBezTo>
                  <a:pt x="40" y="85"/>
                  <a:pt x="41" y="91"/>
                  <a:pt x="42" y="94"/>
                </a:cubicBezTo>
                <a:cubicBezTo>
                  <a:pt x="44" y="102"/>
                  <a:pt x="54" y="110"/>
                  <a:pt x="66" y="110"/>
                </a:cubicBezTo>
                <a:cubicBezTo>
                  <a:pt x="66" y="111"/>
                  <a:pt x="67" y="111"/>
                  <a:pt x="67" y="111"/>
                </a:cubicBezTo>
                <a:cubicBezTo>
                  <a:pt x="76" y="111"/>
                  <a:pt x="91" y="107"/>
                  <a:pt x="103" y="83"/>
                </a:cubicBezTo>
                <a:cubicBezTo>
                  <a:pt x="103" y="83"/>
                  <a:pt x="103" y="83"/>
                  <a:pt x="103" y="83"/>
                </a:cubicBezTo>
                <a:cubicBezTo>
                  <a:pt x="110" y="83"/>
                  <a:pt x="117" y="77"/>
                  <a:pt x="117" y="69"/>
                </a:cubicBezTo>
                <a:cubicBezTo>
                  <a:pt x="117" y="61"/>
                  <a:pt x="110" y="55"/>
                  <a:pt x="103" y="55"/>
                </a:cubicBezTo>
                <a:close/>
                <a:moveTo>
                  <a:pt x="103" y="77"/>
                </a:moveTo>
                <a:cubicBezTo>
                  <a:pt x="99" y="77"/>
                  <a:pt x="95" y="73"/>
                  <a:pt x="95" y="69"/>
                </a:cubicBezTo>
                <a:cubicBezTo>
                  <a:pt x="95" y="65"/>
                  <a:pt x="99" y="62"/>
                  <a:pt x="103" y="62"/>
                </a:cubicBezTo>
                <a:cubicBezTo>
                  <a:pt x="107" y="62"/>
                  <a:pt x="110" y="65"/>
                  <a:pt x="110" y="69"/>
                </a:cubicBezTo>
                <a:cubicBezTo>
                  <a:pt x="110" y="73"/>
                  <a:pt x="107" y="77"/>
                  <a:pt x="10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1" name="Oval 179"/>
          <p:cNvSpPr>
            <a:spLocks noChangeArrowheads="1"/>
          </p:cNvSpPr>
          <p:nvPr userDrawn="1"/>
        </p:nvSpPr>
        <p:spPr bwMode="auto">
          <a:xfrm>
            <a:off x="6102350" y="4254500"/>
            <a:ext cx="31750" cy="317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2" name="Freeform 180"/>
          <p:cNvSpPr>
            <a:spLocks noEditPoints="1"/>
          </p:cNvSpPr>
          <p:nvPr userDrawn="1"/>
        </p:nvSpPr>
        <p:spPr bwMode="auto">
          <a:xfrm>
            <a:off x="7612063" y="2349500"/>
            <a:ext cx="374650" cy="363538"/>
          </a:xfrm>
          <a:custGeom>
            <a:avLst/>
            <a:gdLst>
              <a:gd name="T0" fmla="*/ 29 w 97"/>
              <a:gd name="T1" fmla="*/ 6 h 94"/>
              <a:gd name="T2" fmla="*/ 68 w 97"/>
              <a:gd name="T3" fmla="*/ 6 h 94"/>
              <a:gd name="T4" fmla="*/ 68 w 97"/>
              <a:gd name="T5" fmla="*/ 17 h 94"/>
              <a:gd name="T6" fmla="*/ 74 w 97"/>
              <a:gd name="T7" fmla="*/ 17 h 94"/>
              <a:gd name="T8" fmla="*/ 74 w 97"/>
              <a:gd name="T9" fmla="*/ 6 h 94"/>
              <a:gd name="T10" fmla="*/ 68 w 97"/>
              <a:gd name="T11" fmla="*/ 0 h 94"/>
              <a:gd name="T12" fmla="*/ 29 w 97"/>
              <a:gd name="T13" fmla="*/ 0 h 94"/>
              <a:gd name="T14" fmla="*/ 23 w 97"/>
              <a:gd name="T15" fmla="*/ 6 h 94"/>
              <a:gd name="T16" fmla="*/ 23 w 97"/>
              <a:gd name="T17" fmla="*/ 17 h 94"/>
              <a:gd name="T18" fmla="*/ 29 w 97"/>
              <a:gd name="T19" fmla="*/ 17 h 94"/>
              <a:gd name="T20" fmla="*/ 29 w 97"/>
              <a:gd name="T21" fmla="*/ 6 h 94"/>
              <a:gd name="T22" fmla="*/ 57 w 97"/>
              <a:gd name="T23" fmla="*/ 59 h 94"/>
              <a:gd name="T24" fmla="*/ 51 w 97"/>
              <a:gd name="T25" fmla="*/ 65 h 94"/>
              <a:gd name="T26" fmla="*/ 45 w 97"/>
              <a:gd name="T27" fmla="*/ 65 h 94"/>
              <a:gd name="T28" fmla="*/ 39 w 97"/>
              <a:gd name="T29" fmla="*/ 59 h 94"/>
              <a:gd name="T30" fmla="*/ 39 w 97"/>
              <a:gd name="T31" fmla="*/ 57 h 94"/>
              <a:gd name="T32" fmla="*/ 0 w 97"/>
              <a:gd name="T33" fmla="*/ 44 h 94"/>
              <a:gd name="T34" fmla="*/ 0 w 97"/>
              <a:gd name="T35" fmla="*/ 91 h 94"/>
              <a:gd name="T36" fmla="*/ 3 w 97"/>
              <a:gd name="T37" fmla="*/ 94 h 94"/>
              <a:gd name="T38" fmla="*/ 94 w 97"/>
              <a:gd name="T39" fmla="*/ 94 h 94"/>
              <a:gd name="T40" fmla="*/ 97 w 97"/>
              <a:gd name="T41" fmla="*/ 91 h 94"/>
              <a:gd name="T42" fmla="*/ 97 w 97"/>
              <a:gd name="T43" fmla="*/ 44 h 94"/>
              <a:gd name="T44" fmla="*/ 57 w 97"/>
              <a:gd name="T45" fmla="*/ 57 h 94"/>
              <a:gd name="T46" fmla="*/ 57 w 97"/>
              <a:gd name="T47" fmla="*/ 59 h 94"/>
              <a:gd name="T48" fmla="*/ 94 w 97"/>
              <a:gd name="T49" fmla="*/ 19 h 94"/>
              <a:gd name="T50" fmla="*/ 3 w 97"/>
              <a:gd name="T51" fmla="*/ 19 h 94"/>
              <a:gd name="T52" fmla="*/ 0 w 97"/>
              <a:gd name="T53" fmla="*/ 22 h 94"/>
              <a:gd name="T54" fmla="*/ 0 w 97"/>
              <a:gd name="T55" fmla="*/ 39 h 94"/>
              <a:gd name="T56" fmla="*/ 39 w 97"/>
              <a:gd name="T57" fmla="*/ 53 h 94"/>
              <a:gd name="T58" fmla="*/ 39 w 97"/>
              <a:gd name="T59" fmla="*/ 48 h 94"/>
              <a:gd name="T60" fmla="*/ 45 w 97"/>
              <a:gd name="T61" fmla="*/ 42 h 94"/>
              <a:gd name="T62" fmla="*/ 51 w 97"/>
              <a:gd name="T63" fmla="*/ 42 h 94"/>
              <a:gd name="T64" fmla="*/ 57 w 97"/>
              <a:gd name="T65" fmla="*/ 48 h 94"/>
              <a:gd name="T66" fmla="*/ 57 w 97"/>
              <a:gd name="T67" fmla="*/ 53 h 94"/>
              <a:gd name="T68" fmla="*/ 97 w 97"/>
              <a:gd name="T69" fmla="*/ 39 h 94"/>
              <a:gd name="T70" fmla="*/ 97 w 97"/>
              <a:gd name="T71" fmla="*/ 22 h 94"/>
              <a:gd name="T72" fmla="*/ 94 w 97"/>
              <a:gd name="T73" fmla="*/ 19 h 94"/>
              <a:gd name="T74" fmla="*/ 51 w 97"/>
              <a:gd name="T75" fmla="*/ 61 h 94"/>
              <a:gd name="T76" fmla="*/ 53 w 97"/>
              <a:gd name="T77" fmla="*/ 59 h 94"/>
              <a:gd name="T78" fmla="*/ 53 w 97"/>
              <a:gd name="T79" fmla="*/ 48 h 94"/>
              <a:gd name="T80" fmla="*/ 51 w 97"/>
              <a:gd name="T81" fmla="*/ 46 h 94"/>
              <a:gd name="T82" fmla="*/ 45 w 97"/>
              <a:gd name="T83" fmla="*/ 46 h 94"/>
              <a:gd name="T84" fmla="*/ 43 w 97"/>
              <a:gd name="T85" fmla="*/ 48 h 94"/>
              <a:gd name="T86" fmla="*/ 43 w 97"/>
              <a:gd name="T87" fmla="*/ 59 h 94"/>
              <a:gd name="T88" fmla="*/ 45 w 97"/>
              <a:gd name="T89" fmla="*/ 61 h 94"/>
              <a:gd name="T90" fmla="*/ 51 w 97"/>
              <a:gd name="T91" fmla="*/ 6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4">
                <a:moveTo>
                  <a:pt x="29" y="6"/>
                </a:moveTo>
                <a:cubicBezTo>
                  <a:pt x="68" y="6"/>
                  <a:pt x="68" y="6"/>
                  <a:pt x="68" y="6"/>
                </a:cubicBezTo>
                <a:cubicBezTo>
                  <a:pt x="68" y="17"/>
                  <a:pt x="68" y="17"/>
                  <a:pt x="68" y="17"/>
                </a:cubicBezTo>
                <a:cubicBezTo>
                  <a:pt x="74" y="17"/>
                  <a:pt x="74" y="17"/>
                  <a:pt x="74" y="17"/>
                </a:cubicBezTo>
                <a:cubicBezTo>
                  <a:pt x="74" y="6"/>
                  <a:pt x="74" y="6"/>
                  <a:pt x="74" y="6"/>
                </a:cubicBezTo>
                <a:cubicBezTo>
                  <a:pt x="74" y="3"/>
                  <a:pt x="71" y="0"/>
                  <a:pt x="68" y="0"/>
                </a:cubicBezTo>
                <a:cubicBezTo>
                  <a:pt x="29" y="0"/>
                  <a:pt x="29" y="0"/>
                  <a:pt x="29" y="0"/>
                </a:cubicBezTo>
                <a:cubicBezTo>
                  <a:pt x="25" y="0"/>
                  <a:pt x="23" y="3"/>
                  <a:pt x="23" y="6"/>
                </a:cubicBezTo>
                <a:cubicBezTo>
                  <a:pt x="23" y="17"/>
                  <a:pt x="23" y="17"/>
                  <a:pt x="23" y="17"/>
                </a:cubicBezTo>
                <a:cubicBezTo>
                  <a:pt x="29" y="17"/>
                  <a:pt x="29" y="17"/>
                  <a:pt x="29" y="17"/>
                </a:cubicBezTo>
                <a:lnTo>
                  <a:pt x="29" y="6"/>
                </a:lnTo>
                <a:close/>
                <a:moveTo>
                  <a:pt x="57" y="59"/>
                </a:moveTo>
                <a:cubicBezTo>
                  <a:pt x="57" y="62"/>
                  <a:pt x="55" y="65"/>
                  <a:pt x="51" y="65"/>
                </a:cubicBezTo>
                <a:cubicBezTo>
                  <a:pt x="45" y="65"/>
                  <a:pt x="45" y="65"/>
                  <a:pt x="45" y="65"/>
                </a:cubicBezTo>
                <a:cubicBezTo>
                  <a:pt x="42" y="65"/>
                  <a:pt x="39" y="62"/>
                  <a:pt x="39" y="59"/>
                </a:cubicBezTo>
                <a:cubicBezTo>
                  <a:pt x="39" y="57"/>
                  <a:pt x="39" y="57"/>
                  <a:pt x="39" y="57"/>
                </a:cubicBezTo>
                <a:cubicBezTo>
                  <a:pt x="23" y="56"/>
                  <a:pt x="9" y="50"/>
                  <a:pt x="0" y="44"/>
                </a:cubicBezTo>
                <a:cubicBezTo>
                  <a:pt x="0" y="91"/>
                  <a:pt x="0" y="91"/>
                  <a:pt x="0" y="91"/>
                </a:cubicBezTo>
                <a:cubicBezTo>
                  <a:pt x="0" y="93"/>
                  <a:pt x="1" y="94"/>
                  <a:pt x="3" y="94"/>
                </a:cubicBezTo>
                <a:cubicBezTo>
                  <a:pt x="94" y="94"/>
                  <a:pt x="94" y="94"/>
                  <a:pt x="94" y="94"/>
                </a:cubicBezTo>
                <a:cubicBezTo>
                  <a:pt x="95" y="94"/>
                  <a:pt x="97" y="93"/>
                  <a:pt x="97" y="91"/>
                </a:cubicBezTo>
                <a:cubicBezTo>
                  <a:pt x="97" y="44"/>
                  <a:pt x="97" y="44"/>
                  <a:pt x="97" y="44"/>
                </a:cubicBezTo>
                <a:cubicBezTo>
                  <a:pt x="87" y="50"/>
                  <a:pt x="74" y="56"/>
                  <a:pt x="57" y="57"/>
                </a:cubicBezTo>
                <a:lnTo>
                  <a:pt x="57" y="59"/>
                </a:lnTo>
                <a:close/>
                <a:moveTo>
                  <a:pt x="94" y="19"/>
                </a:moveTo>
                <a:cubicBezTo>
                  <a:pt x="3" y="19"/>
                  <a:pt x="3" y="19"/>
                  <a:pt x="3" y="19"/>
                </a:cubicBezTo>
                <a:cubicBezTo>
                  <a:pt x="1" y="19"/>
                  <a:pt x="0" y="20"/>
                  <a:pt x="0" y="22"/>
                </a:cubicBezTo>
                <a:cubicBezTo>
                  <a:pt x="0" y="39"/>
                  <a:pt x="0" y="39"/>
                  <a:pt x="0" y="39"/>
                </a:cubicBezTo>
                <a:cubicBezTo>
                  <a:pt x="8" y="45"/>
                  <a:pt x="22" y="52"/>
                  <a:pt x="39" y="53"/>
                </a:cubicBezTo>
                <a:cubicBezTo>
                  <a:pt x="39" y="48"/>
                  <a:pt x="39" y="48"/>
                  <a:pt x="39" y="48"/>
                </a:cubicBezTo>
                <a:cubicBezTo>
                  <a:pt x="39" y="45"/>
                  <a:pt x="42" y="42"/>
                  <a:pt x="45" y="42"/>
                </a:cubicBezTo>
                <a:cubicBezTo>
                  <a:pt x="51" y="42"/>
                  <a:pt x="51" y="42"/>
                  <a:pt x="51" y="42"/>
                </a:cubicBezTo>
                <a:cubicBezTo>
                  <a:pt x="55" y="42"/>
                  <a:pt x="57" y="45"/>
                  <a:pt x="57" y="48"/>
                </a:cubicBezTo>
                <a:cubicBezTo>
                  <a:pt x="57" y="53"/>
                  <a:pt x="57" y="53"/>
                  <a:pt x="57" y="53"/>
                </a:cubicBezTo>
                <a:cubicBezTo>
                  <a:pt x="74" y="52"/>
                  <a:pt x="88" y="45"/>
                  <a:pt x="97" y="39"/>
                </a:cubicBezTo>
                <a:cubicBezTo>
                  <a:pt x="97" y="22"/>
                  <a:pt x="97" y="22"/>
                  <a:pt x="97" y="22"/>
                </a:cubicBezTo>
                <a:cubicBezTo>
                  <a:pt x="97" y="20"/>
                  <a:pt x="95" y="19"/>
                  <a:pt x="94" y="19"/>
                </a:cubicBezTo>
                <a:close/>
                <a:moveTo>
                  <a:pt x="51" y="61"/>
                </a:moveTo>
                <a:cubicBezTo>
                  <a:pt x="52" y="61"/>
                  <a:pt x="53" y="60"/>
                  <a:pt x="53" y="59"/>
                </a:cubicBezTo>
                <a:cubicBezTo>
                  <a:pt x="53" y="48"/>
                  <a:pt x="53" y="48"/>
                  <a:pt x="53" y="48"/>
                </a:cubicBezTo>
                <a:cubicBezTo>
                  <a:pt x="53" y="47"/>
                  <a:pt x="52" y="46"/>
                  <a:pt x="51" y="46"/>
                </a:cubicBezTo>
                <a:cubicBezTo>
                  <a:pt x="45" y="46"/>
                  <a:pt x="45" y="46"/>
                  <a:pt x="45" y="46"/>
                </a:cubicBezTo>
                <a:cubicBezTo>
                  <a:pt x="44" y="46"/>
                  <a:pt x="43" y="47"/>
                  <a:pt x="43" y="48"/>
                </a:cubicBezTo>
                <a:cubicBezTo>
                  <a:pt x="43" y="59"/>
                  <a:pt x="43" y="59"/>
                  <a:pt x="43" y="59"/>
                </a:cubicBezTo>
                <a:cubicBezTo>
                  <a:pt x="43" y="60"/>
                  <a:pt x="44" y="61"/>
                  <a:pt x="45" y="61"/>
                </a:cubicBezTo>
                <a:lnTo>
                  <a:pt x="51"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13" name="Group 212"/>
          <p:cNvGrpSpPr/>
          <p:nvPr userDrawn="1"/>
        </p:nvGrpSpPr>
        <p:grpSpPr>
          <a:xfrm>
            <a:off x="8482013" y="1017588"/>
            <a:ext cx="520700" cy="498475"/>
            <a:chOff x="8482013" y="1017588"/>
            <a:chExt cx="520700" cy="498475"/>
          </a:xfrm>
        </p:grpSpPr>
        <p:sp>
          <p:nvSpPr>
            <p:cNvPr id="214" name="Oval 181"/>
            <p:cNvSpPr>
              <a:spLocks noChangeArrowheads="1"/>
            </p:cNvSpPr>
            <p:nvPr userDrawn="1"/>
          </p:nvSpPr>
          <p:spPr bwMode="auto">
            <a:xfrm>
              <a:off x="8870950" y="1106488"/>
              <a:ext cx="66675"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5" name="Freeform 182"/>
            <p:cNvSpPr>
              <a:spLocks/>
            </p:cNvSpPr>
            <p:nvPr userDrawn="1"/>
          </p:nvSpPr>
          <p:spPr bwMode="auto">
            <a:xfrm>
              <a:off x="8482013" y="1071563"/>
              <a:ext cx="520700" cy="444500"/>
            </a:xfrm>
            <a:custGeom>
              <a:avLst/>
              <a:gdLst>
                <a:gd name="T0" fmla="*/ 126 w 135"/>
                <a:gd name="T1" fmla="*/ 36 h 115"/>
                <a:gd name="T2" fmla="*/ 109 w 135"/>
                <a:gd name="T3" fmla="*/ 28 h 115"/>
                <a:gd name="T4" fmla="*/ 100 w 135"/>
                <a:gd name="T5" fmla="*/ 29 h 115"/>
                <a:gd name="T6" fmla="*/ 93 w 135"/>
                <a:gd name="T7" fmla="*/ 6 h 115"/>
                <a:gd name="T8" fmla="*/ 86 w 135"/>
                <a:gd name="T9" fmla="*/ 5 h 115"/>
                <a:gd name="T10" fmla="*/ 79 w 135"/>
                <a:gd name="T11" fmla="*/ 29 h 115"/>
                <a:gd name="T12" fmla="*/ 78 w 135"/>
                <a:gd name="T13" fmla="*/ 29 h 115"/>
                <a:gd name="T14" fmla="*/ 58 w 135"/>
                <a:gd name="T15" fmla="*/ 29 h 115"/>
                <a:gd name="T16" fmla="*/ 56 w 135"/>
                <a:gd name="T17" fmla="*/ 29 h 115"/>
                <a:gd name="T18" fmla="*/ 54 w 135"/>
                <a:gd name="T19" fmla="*/ 5 h 115"/>
                <a:gd name="T20" fmla="*/ 41 w 135"/>
                <a:gd name="T21" fmla="*/ 5 h 115"/>
                <a:gd name="T22" fmla="*/ 37 w 135"/>
                <a:gd name="T23" fmla="*/ 29 h 115"/>
                <a:gd name="T24" fmla="*/ 35 w 135"/>
                <a:gd name="T25" fmla="*/ 29 h 115"/>
                <a:gd name="T26" fmla="*/ 6 w 135"/>
                <a:gd name="T27" fmla="*/ 40 h 115"/>
                <a:gd name="T28" fmla="*/ 8 w 135"/>
                <a:gd name="T29" fmla="*/ 66 h 115"/>
                <a:gd name="T30" fmla="*/ 15 w 135"/>
                <a:gd name="T31" fmla="*/ 42 h 115"/>
                <a:gd name="T32" fmla="*/ 25 w 135"/>
                <a:gd name="T33" fmla="*/ 108 h 115"/>
                <a:gd name="T34" fmla="*/ 27 w 135"/>
                <a:gd name="T35" fmla="*/ 69 h 115"/>
                <a:gd name="T36" fmla="*/ 36 w 135"/>
                <a:gd name="T37" fmla="*/ 108 h 115"/>
                <a:gd name="T38" fmla="*/ 37 w 135"/>
                <a:gd name="T39" fmla="*/ 42 h 115"/>
                <a:gd name="T40" fmla="*/ 45 w 135"/>
                <a:gd name="T41" fmla="*/ 31 h 115"/>
                <a:gd name="T42" fmla="*/ 47 w 135"/>
                <a:gd name="T43" fmla="*/ 31 h 115"/>
                <a:gd name="T44" fmla="*/ 56 w 135"/>
                <a:gd name="T45" fmla="*/ 42 h 115"/>
                <a:gd name="T46" fmla="*/ 56 w 135"/>
                <a:gd name="T47" fmla="*/ 108 h 115"/>
                <a:gd name="T48" fmla="*/ 66 w 135"/>
                <a:gd name="T49" fmla="*/ 69 h 115"/>
                <a:gd name="T50" fmla="*/ 68 w 135"/>
                <a:gd name="T51" fmla="*/ 108 h 115"/>
                <a:gd name="T52" fmla="*/ 77 w 135"/>
                <a:gd name="T53" fmla="*/ 42 h 115"/>
                <a:gd name="T54" fmla="*/ 86 w 135"/>
                <a:gd name="T55" fmla="*/ 31 h 115"/>
                <a:gd name="T56" fmla="*/ 93 w 135"/>
                <a:gd name="T57" fmla="*/ 33 h 115"/>
                <a:gd name="T58" fmla="*/ 100 w 135"/>
                <a:gd name="T59" fmla="*/ 40 h 115"/>
                <a:gd name="T60" fmla="*/ 90 w 135"/>
                <a:gd name="T61" fmla="*/ 79 h 115"/>
                <a:gd name="T62" fmla="*/ 100 w 135"/>
                <a:gd name="T63" fmla="*/ 109 h 115"/>
                <a:gd name="T64" fmla="*/ 108 w 135"/>
                <a:gd name="T65" fmla="*/ 79 h 115"/>
                <a:gd name="T66" fmla="*/ 111 w 135"/>
                <a:gd name="T67" fmla="*/ 109 h 115"/>
                <a:gd name="T68" fmla="*/ 119 w 135"/>
                <a:gd name="T69" fmla="*/ 79 h 115"/>
                <a:gd name="T70" fmla="*/ 118 w 135"/>
                <a:gd name="T71" fmla="*/ 40 h 115"/>
                <a:gd name="T72" fmla="*/ 126 w 135"/>
                <a:gd name="T73" fmla="*/ 6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5" h="115">
                  <a:moveTo>
                    <a:pt x="133" y="60"/>
                  </a:moveTo>
                  <a:cubicBezTo>
                    <a:pt x="126" y="36"/>
                    <a:pt x="126" y="36"/>
                    <a:pt x="126" y="36"/>
                  </a:cubicBezTo>
                  <a:cubicBezTo>
                    <a:pt x="125" y="33"/>
                    <a:pt x="121" y="28"/>
                    <a:pt x="115" y="28"/>
                  </a:cubicBezTo>
                  <a:cubicBezTo>
                    <a:pt x="109" y="28"/>
                    <a:pt x="109" y="28"/>
                    <a:pt x="109" y="28"/>
                  </a:cubicBezTo>
                  <a:cubicBezTo>
                    <a:pt x="104" y="28"/>
                    <a:pt x="104" y="28"/>
                    <a:pt x="104" y="28"/>
                  </a:cubicBezTo>
                  <a:cubicBezTo>
                    <a:pt x="102" y="28"/>
                    <a:pt x="101" y="28"/>
                    <a:pt x="100" y="29"/>
                  </a:cubicBezTo>
                  <a:cubicBezTo>
                    <a:pt x="99" y="29"/>
                    <a:pt x="99" y="29"/>
                    <a:pt x="99" y="29"/>
                  </a:cubicBezTo>
                  <a:cubicBezTo>
                    <a:pt x="93" y="6"/>
                    <a:pt x="93" y="6"/>
                    <a:pt x="93" y="6"/>
                  </a:cubicBezTo>
                  <a:cubicBezTo>
                    <a:pt x="91" y="3"/>
                    <a:pt x="88" y="3"/>
                    <a:pt x="86" y="5"/>
                  </a:cubicBezTo>
                  <a:cubicBezTo>
                    <a:pt x="86" y="5"/>
                    <a:pt x="86" y="5"/>
                    <a:pt x="86" y="5"/>
                  </a:cubicBezTo>
                  <a:cubicBezTo>
                    <a:pt x="86" y="0"/>
                    <a:pt x="79" y="0"/>
                    <a:pt x="79" y="5"/>
                  </a:cubicBezTo>
                  <a:cubicBezTo>
                    <a:pt x="79" y="29"/>
                    <a:pt x="79" y="29"/>
                    <a:pt x="79" y="29"/>
                  </a:cubicBezTo>
                  <a:cubicBezTo>
                    <a:pt x="78" y="29"/>
                    <a:pt x="78" y="29"/>
                    <a:pt x="78" y="29"/>
                  </a:cubicBezTo>
                  <a:cubicBezTo>
                    <a:pt x="78" y="29"/>
                    <a:pt x="78" y="29"/>
                    <a:pt x="78" y="29"/>
                  </a:cubicBezTo>
                  <a:cubicBezTo>
                    <a:pt x="77" y="29"/>
                    <a:pt x="76" y="29"/>
                    <a:pt x="76" y="29"/>
                  </a:cubicBezTo>
                  <a:cubicBezTo>
                    <a:pt x="58" y="29"/>
                    <a:pt x="58" y="29"/>
                    <a:pt x="58" y="29"/>
                  </a:cubicBezTo>
                  <a:cubicBezTo>
                    <a:pt x="57" y="29"/>
                    <a:pt x="56" y="29"/>
                    <a:pt x="56" y="29"/>
                  </a:cubicBezTo>
                  <a:cubicBezTo>
                    <a:pt x="56" y="29"/>
                    <a:pt x="56" y="29"/>
                    <a:pt x="56" y="29"/>
                  </a:cubicBezTo>
                  <a:cubicBezTo>
                    <a:pt x="54" y="29"/>
                    <a:pt x="54" y="29"/>
                    <a:pt x="54" y="29"/>
                  </a:cubicBezTo>
                  <a:cubicBezTo>
                    <a:pt x="54" y="5"/>
                    <a:pt x="54" y="5"/>
                    <a:pt x="54" y="5"/>
                  </a:cubicBezTo>
                  <a:cubicBezTo>
                    <a:pt x="54" y="1"/>
                    <a:pt x="49" y="0"/>
                    <a:pt x="47" y="3"/>
                  </a:cubicBezTo>
                  <a:cubicBezTo>
                    <a:pt x="46" y="0"/>
                    <a:pt x="41" y="1"/>
                    <a:pt x="41" y="5"/>
                  </a:cubicBezTo>
                  <a:cubicBezTo>
                    <a:pt x="38" y="29"/>
                    <a:pt x="38" y="29"/>
                    <a:pt x="38" y="29"/>
                  </a:cubicBezTo>
                  <a:cubicBezTo>
                    <a:pt x="37" y="29"/>
                    <a:pt x="37" y="29"/>
                    <a:pt x="37" y="29"/>
                  </a:cubicBezTo>
                  <a:cubicBezTo>
                    <a:pt x="37" y="29"/>
                    <a:pt x="37" y="29"/>
                    <a:pt x="37" y="29"/>
                  </a:cubicBezTo>
                  <a:cubicBezTo>
                    <a:pt x="36" y="29"/>
                    <a:pt x="36" y="29"/>
                    <a:pt x="35" y="29"/>
                  </a:cubicBezTo>
                  <a:cubicBezTo>
                    <a:pt x="17" y="29"/>
                    <a:pt x="17" y="29"/>
                    <a:pt x="17" y="29"/>
                  </a:cubicBezTo>
                  <a:cubicBezTo>
                    <a:pt x="13" y="29"/>
                    <a:pt x="7" y="33"/>
                    <a:pt x="6" y="40"/>
                  </a:cubicBezTo>
                  <a:cubicBezTo>
                    <a:pt x="1" y="66"/>
                    <a:pt x="1" y="66"/>
                    <a:pt x="1" y="66"/>
                  </a:cubicBezTo>
                  <a:cubicBezTo>
                    <a:pt x="0" y="70"/>
                    <a:pt x="8" y="71"/>
                    <a:pt x="8" y="66"/>
                  </a:cubicBezTo>
                  <a:cubicBezTo>
                    <a:pt x="13" y="42"/>
                    <a:pt x="13" y="42"/>
                    <a:pt x="13" y="42"/>
                  </a:cubicBezTo>
                  <a:cubicBezTo>
                    <a:pt x="15" y="42"/>
                    <a:pt x="15" y="42"/>
                    <a:pt x="15" y="42"/>
                  </a:cubicBezTo>
                  <a:cubicBezTo>
                    <a:pt x="15" y="108"/>
                    <a:pt x="15" y="108"/>
                    <a:pt x="15" y="108"/>
                  </a:cubicBezTo>
                  <a:cubicBezTo>
                    <a:pt x="15" y="115"/>
                    <a:pt x="25" y="115"/>
                    <a:pt x="25" y="108"/>
                  </a:cubicBezTo>
                  <a:cubicBezTo>
                    <a:pt x="25" y="69"/>
                    <a:pt x="25" y="69"/>
                    <a:pt x="25" y="69"/>
                  </a:cubicBezTo>
                  <a:cubicBezTo>
                    <a:pt x="27" y="69"/>
                    <a:pt x="27" y="69"/>
                    <a:pt x="27" y="69"/>
                  </a:cubicBezTo>
                  <a:cubicBezTo>
                    <a:pt x="27" y="108"/>
                    <a:pt x="27" y="108"/>
                    <a:pt x="27" y="108"/>
                  </a:cubicBezTo>
                  <a:cubicBezTo>
                    <a:pt x="27" y="115"/>
                    <a:pt x="36" y="115"/>
                    <a:pt x="36" y="108"/>
                  </a:cubicBezTo>
                  <a:cubicBezTo>
                    <a:pt x="36" y="42"/>
                    <a:pt x="36" y="42"/>
                    <a:pt x="36" y="42"/>
                  </a:cubicBezTo>
                  <a:cubicBezTo>
                    <a:pt x="37" y="42"/>
                    <a:pt x="37" y="42"/>
                    <a:pt x="37" y="42"/>
                  </a:cubicBezTo>
                  <a:cubicBezTo>
                    <a:pt x="37" y="42"/>
                    <a:pt x="37" y="42"/>
                    <a:pt x="37" y="42"/>
                  </a:cubicBezTo>
                  <a:cubicBezTo>
                    <a:pt x="42" y="41"/>
                    <a:pt x="45" y="36"/>
                    <a:pt x="45" y="31"/>
                  </a:cubicBezTo>
                  <a:cubicBezTo>
                    <a:pt x="47" y="13"/>
                    <a:pt x="47" y="13"/>
                    <a:pt x="47" y="13"/>
                  </a:cubicBezTo>
                  <a:cubicBezTo>
                    <a:pt x="47" y="31"/>
                    <a:pt x="47" y="31"/>
                    <a:pt x="47" y="31"/>
                  </a:cubicBezTo>
                  <a:cubicBezTo>
                    <a:pt x="47" y="36"/>
                    <a:pt x="50" y="41"/>
                    <a:pt x="56" y="42"/>
                  </a:cubicBezTo>
                  <a:cubicBezTo>
                    <a:pt x="56" y="42"/>
                    <a:pt x="56" y="42"/>
                    <a:pt x="56" y="42"/>
                  </a:cubicBezTo>
                  <a:cubicBezTo>
                    <a:pt x="56" y="42"/>
                    <a:pt x="56" y="42"/>
                    <a:pt x="56" y="42"/>
                  </a:cubicBezTo>
                  <a:cubicBezTo>
                    <a:pt x="56" y="108"/>
                    <a:pt x="56" y="108"/>
                    <a:pt x="56" y="108"/>
                  </a:cubicBezTo>
                  <a:cubicBezTo>
                    <a:pt x="56" y="115"/>
                    <a:pt x="66" y="115"/>
                    <a:pt x="66" y="108"/>
                  </a:cubicBezTo>
                  <a:cubicBezTo>
                    <a:pt x="66" y="69"/>
                    <a:pt x="66" y="69"/>
                    <a:pt x="66" y="69"/>
                  </a:cubicBezTo>
                  <a:cubicBezTo>
                    <a:pt x="68" y="69"/>
                    <a:pt x="68" y="69"/>
                    <a:pt x="68" y="69"/>
                  </a:cubicBezTo>
                  <a:cubicBezTo>
                    <a:pt x="68" y="108"/>
                    <a:pt x="68" y="108"/>
                    <a:pt x="68" y="108"/>
                  </a:cubicBezTo>
                  <a:cubicBezTo>
                    <a:pt x="68" y="115"/>
                    <a:pt x="77" y="115"/>
                    <a:pt x="77" y="108"/>
                  </a:cubicBezTo>
                  <a:cubicBezTo>
                    <a:pt x="77" y="42"/>
                    <a:pt x="77" y="42"/>
                    <a:pt x="77" y="42"/>
                  </a:cubicBezTo>
                  <a:cubicBezTo>
                    <a:pt x="78" y="42"/>
                    <a:pt x="78" y="42"/>
                    <a:pt x="78" y="42"/>
                  </a:cubicBezTo>
                  <a:cubicBezTo>
                    <a:pt x="83" y="41"/>
                    <a:pt x="86" y="36"/>
                    <a:pt x="86" y="31"/>
                  </a:cubicBezTo>
                  <a:cubicBezTo>
                    <a:pt x="86" y="10"/>
                    <a:pt x="86" y="10"/>
                    <a:pt x="86" y="10"/>
                  </a:cubicBezTo>
                  <a:cubicBezTo>
                    <a:pt x="93" y="33"/>
                    <a:pt x="93" y="33"/>
                    <a:pt x="93" y="33"/>
                  </a:cubicBezTo>
                  <a:cubicBezTo>
                    <a:pt x="94" y="35"/>
                    <a:pt x="96" y="39"/>
                    <a:pt x="100" y="40"/>
                  </a:cubicBezTo>
                  <a:cubicBezTo>
                    <a:pt x="100" y="40"/>
                    <a:pt x="100" y="40"/>
                    <a:pt x="100" y="40"/>
                  </a:cubicBezTo>
                  <a:cubicBezTo>
                    <a:pt x="101" y="40"/>
                    <a:pt x="101" y="40"/>
                    <a:pt x="101" y="40"/>
                  </a:cubicBezTo>
                  <a:cubicBezTo>
                    <a:pt x="90" y="79"/>
                    <a:pt x="90" y="79"/>
                    <a:pt x="90" y="79"/>
                  </a:cubicBezTo>
                  <a:cubicBezTo>
                    <a:pt x="100" y="79"/>
                    <a:pt x="100" y="79"/>
                    <a:pt x="100" y="79"/>
                  </a:cubicBezTo>
                  <a:cubicBezTo>
                    <a:pt x="100" y="109"/>
                    <a:pt x="100" y="109"/>
                    <a:pt x="100" y="109"/>
                  </a:cubicBezTo>
                  <a:cubicBezTo>
                    <a:pt x="100" y="114"/>
                    <a:pt x="108" y="114"/>
                    <a:pt x="108" y="109"/>
                  </a:cubicBezTo>
                  <a:cubicBezTo>
                    <a:pt x="108" y="79"/>
                    <a:pt x="108" y="79"/>
                    <a:pt x="108" y="79"/>
                  </a:cubicBezTo>
                  <a:cubicBezTo>
                    <a:pt x="111" y="79"/>
                    <a:pt x="111" y="79"/>
                    <a:pt x="111" y="79"/>
                  </a:cubicBezTo>
                  <a:cubicBezTo>
                    <a:pt x="111" y="109"/>
                    <a:pt x="111" y="109"/>
                    <a:pt x="111" y="109"/>
                  </a:cubicBezTo>
                  <a:cubicBezTo>
                    <a:pt x="111" y="114"/>
                    <a:pt x="119" y="114"/>
                    <a:pt x="119" y="109"/>
                  </a:cubicBezTo>
                  <a:cubicBezTo>
                    <a:pt x="119" y="79"/>
                    <a:pt x="119" y="79"/>
                    <a:pt x="119" y="79"/>
                  </a:cubicBezTo>
                  <a:cubicBezTo>
                    <a:pt x="129" y="79"/>
                    <a:pt x="129" y="79"/>
                    <a:pt x="129" y="79"/>
                  </a:cubicBezTo>
                  <a:cubicBezTo>
                    <a:pt x="118" y="40"/>
                    <a:pt x="118" y="40"/>
                    <a:pt x="118" y="40"/>
                  </a:cubicBezTo>
                  <a:cubicBezTo>
                    <a:pt x="120" y="40"/>
                    <a:pt x="120" y="40"/>
                    <a:pt x="120" y="40"/>
                  </a:cubicBezTo>
                  <a:cubicBezTo>
                    <a:pt x="126" y="63"/>
                    <a:pt x="126" y="63"/>
                    <a:pt x="126" y="63"/>
                  </a:cubicBezTo>
                  <a:cubicBezTo>
                    <a:pt x="128" y="68"/>
                    <a:pt x="135" y="65"/>
                    <a:pt x="133" y="6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6" name="Oval 183"/>
            <p:cNvSpPr>
              <a:spLocks noChangeArrowheads="1"/>
            </p:cNvSpPr>
            <p:nvPr userDrawn="1"/>
          </p:nvSpPr>
          <p:spPr bwMode="auto">
            <a:xfrm>
              <a:off x="8705850" y="1109663"/>
              <a:ext cx="65088" cy="619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7" name="Oval 184"/>
            <p:cNvSpPr>
              <a:spLocks noChangeArrowheads="1"/>
            </p:cNvSpPr>
            <p:nvPr userDrawn="1"/>
          </p:nvSpPr>
          <p:spPr bwMode="auto">
            <a:xfrm>
              <a:off x="8547100" y="1106488"/>
              <a:ext cx="65088"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8" name="Rectangle 185"/>
            <p:cNvSpPr>
              <a:spLocks noChangeArrowheads="1"/>
            </p:cNvSpPr>
            <p:nvPr userDrawn="1"/>
          </p:nvSpPr>
          <p:spPr bwMode="auto">
            <a:xfrm>
              <a:off x="8662988" y="1017588"/>
              <a:ext cx="7938"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9" name="Rectangle 186"/>
            <p:cNvSpPr>
              <a:spLocks noChangeArrowheads="1"/>
            </p:cNvSpPr>
            <p:nvPr userDrawn="1"/>
          </p:nvSpPr>
          <p:spPr bwMode="auto">
            <a:xfrm>
              <a:off x="8674100"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0" name="Rectangle 187"/>
            <p:cNvSpPr>
              <a:spLocks noChangeArrowheads="1"/>
            </p:cNvSpPr>
            <p:nvPr userDrawn="1"/>
          </p:nvSpPr>
          <p:spPr bwMode="auto">
            <a:xfrm>
              <a:off x="862806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1" name="Rectangle 188"/>
            <p:cNvSpPr>
              <a:spLocks noChangeArrowheads="1"/>
            </p:cNvSpPr>
            <p:nvPr userDrawn="1"/>
          </p:nvSpPr>
          <p:spPr bwMode="auto">
            <a:xfrm>
              <a:off x="8809038" y="1017588"/>
              <a:ext cx="12700"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2" name="Rectangle 189"/>
            <p:cNvSpPr>
              <a:spLocks noChangeArrowheads="1"/>
            </p:cNvSpPr>
            <p:nvPr userDrawn="1"/>
          </p:nvSpPr>
          <p:spPr bwMode="auto">
            <a:xfrm>
              <a:off x="882491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3" name="Rectangle 190"/>
            <p:cNvSpPr>
              <a:spLocks noChangeArrowheads="1"/>
            </p:cNvSpPr>
            <p:nvPr userDrawn="1"/>
          </p:nvSpPr>
          <p:spPr bwMode="auto">
            <a:xfrm>
              <a:off x="8778875"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24" name="Freeform 191"/>
          <p:cNvSpPr>
            <a:spLocks/>
          </p:cNvSpPr>
          <p:nvPr userDrawn="1"/>
        </p:nvSpPr>
        <p:spPr bwMode="auto">
          <a:xfrm>
            <a:off x="3514725" y="3575050"/>
            <a:ext cx="417513" cy="334963"/>
          </a:xfrm>
          <a:custGeom>
            <a:avLst/>
            <a:gdLst>
              <a:gd name="T0" fmla="*/ 33 w 108"/>
              <a:gd name="T1" fmla="*/ 87 h 87"/>
              <a:gd name="T2" fmla="*/ 52 w 108"/>
              <a:gd name="T3" fmla="*/ 86 h 87"/>
              <a:gd name="T4" fmla="*/ 74 w 108"/>
              <a:gd name="T5" fmla="*/ 68 h 87"/>
              <a:gd name="T6" fmla="*/ 83 w 108"/>
              <a:gd name="T7" fmla="*/ 46 h 87"/>
              <a:gd name="T8" fmla="*/ 91 w 108"/>
              <a:gd name="T9" fmla="*/ 39 h 87"/>
              <a:gd name="T10" fmla="*/ 95 w 108"/>
              <a:gd name="T11" fmla="*/ 49 h 87"/>
              <a:gd name="T12" fmla="*/ 96 w 108"/>
              <a:gd name="T13" fmla="*/ 84 h 87"/>
              <a:gd name="T14" fmla="*/ 99 w 108"/>
              <a:gd name="T15" fmla="*/ 86 h 87"/>
              <a:gd name="T16" fmla="*/ 102 w 108"/>
              <a:gd name="T17" fmla="*/ 83 h 87"/>
              <a:gd name="T18" fmla="*/ 108 w 108"/>
              <a:gd name="T19" fmla="*/ 25 h 87"/>
              <a:gd name="T20" fmla="*/ 106 w 108"/>
              <a:gd name="T21" fmla="*/ 12 h 87"/>
              <a:gd name="T22" fmla="*/ 91 w 108"/>
              <a:gd name="T23" fmla="*/ 1 h 87"/>
              <a:gd name="T24" fmla="*/ 79 w 108"/>
              <a:gd name="T25" fmla="*/ 8 h 87"/>
              <a:gd name="T26" fmla="*/ 60 w 108"/>
              <a:gd name="T27" fmla="*/ 46 h 87"/>
              <a:gd name="T28" fmla="*/ 32 w 108"/>
              <a:gd name="T29" fmla="*/ 66 h 87"/>
              <a:gd name="T30" fmla="*/ 2 w 108"/>
              <a:gd name="T31" fmla="*/ 78 h 87"/>
              <a:gd name="T32" fmla="*/ 0 w 108"/>
              <a:gd name="T33" fmla="*/ 82 h 87"/>
              <a:gd name="T34" fmla="*/ 4 w 108"/>
              <a:gd name="T35" fmla="*/ 86 h 87"/>
              <a:gd name="T36" fmla="*/ 33 w 108"/>
              <a:gd name="T3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8" h="87">
                <a:moveTo>
                  <a:pt x="33" y="87"/>
                </a:moveTo>
                <a:cubicBezTo>
                  <a:pt x="39" y="87"/>
                  <a:pt x="46" y="87"/>
                  <a:pt x="52" y="86"/>
                </a:cubicBezTo>
                <a:cubicBezTo>
                  <a:pt x="64" y="86"/>
                  <a:pt x="71" y="79"/>
                  <a:pt x="74" y="68"/>
                </a:cubicBezTo>
                <a:cubicBezTo>
                  <a:pt x="77" y="61"/>
                  <a:pt x="79" y="53"/>
                  <a:pt x="83" y="46"/>
                </a:cubicBezTo>
                <a:cubicBezTo>
                  <a:pt x="84" y="43"/>
                  <a:pt x="86" y="38"/>
                  <a:pt x="91" y="39"/>
                </a:cubicBezTo>
                <a:cubicBezTo>
                  <a:pt x="95" y="40"/>
                  <a:pt x="95" y="45"/>
                  <a:pt x="95" y="49"/>
                </a:cubicBezTo>
                <a:cubicBezTo>
                  <a:pt x="96" y="59"/>
                  <a:pt x="95" y="74"/>
                  <a:pt x="96" y="84"/>
                </a:cubicBezTo>
                <a:cubicBezTo>
                  <a:pt x="96" y="86"/>
                  <a:pt x="99" y="86"/>
                  <a:pt x="99" y="86"/>
                </a:cubicBezTo>
                <a:cubicBezTo>
                  <a:pt x="99" y="86"/>
                  <a:pt x="102" y="86"/>
                  <a:pt x="102" y="83"/>
                </a:cubicBezTo>
                <a:cubicBezTo>
                  <a:pt x="104" y="66"/>
                  <a:pt x="106" y="43"/>
                  <a:pt x="108" y="25"/>
                </a:cubicBezTo>
                <a:cubicBezTo>
                  <a:pt x="108" y="21"/>
                  <a:pt x="108" y="16"/>
                  <a:pt x="106" y="12"/>
                </a:cubicBezTo>
                <a:cubicBezTo>
                  <a:pt x="105" y="8"/>
                  <a:pt x="100" y="1"/>
                  <a:pt x="91" y="1"/>
                </a:cubicBezTo>
                <a:cubicBezTo>
                  <a:pt x="83" y="0"/>
                  <a:pt x="82" y="3"/>
                  <a:pt x="79" y="8"/>
                </a:cubicBezTo>
                <a:cubicBezTo>
                  <a:pt x="72" y="20"/>
                  <a:pt x="65" y="33"/>
                  <a:pt x="60" y="46"/>
                </a:cubicBezTo>
                <a:cubicBezTo>
                  <a:pt x="54" y="58"/>
                  <a:pt x="47" y="65"/>
                  <a:pt x="32" y="66"/>
                </a:cubicBezTo>
                <a:cubicBezTo>
                  <a:pt x="22" y="66"/>
                  <a:pt x="12" y="73"/>
                  <a:pt x="2" y="78"/>
                </a:cubicBezTo>
                <a:cubicBezTo>
                  <a:pt x="0" y="79"/>
                  <a:pt x="0" y="82"/>
                  <a:pt x="0" y="82"/>
                </a:cubicBezTo>
                <a:cubicBezTo>
                  <a:pt x="1" y="84"/>
                  <a:pt x="2" y="85"/>
                  <a:pt x="4" y="86"/>
                </a:cubicBezTo>
                <a:cubicBezTo>
                  <a:pt x="14" y="87"/>
                  <a:pt x="22" y="86"/>
                  <a:pt x="33" y="8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5" name="Freeform 192"/>
          <p:cNvSpPr>
            <a:spLocks/>
          </p:cNvSpPr>
          <p:nvPr userDrawn="1"/>
        </p:nvSpPr>
        <p:spPr bwMode="auto">
          <a:xfrm>
            <a:off x="3994150" y="3257550"/>
            <a:ext cx="173038" cy="509588"/>
          </a:xfrm>
          <a:custGeom>
            <a:avLst/>
            <a:gdLst>
              <a:gd name="T0" fmla="*/ 61 w 109"/>
              <a:gd name="T1" fmla="*/ 37 h 321"/>
              <a:gd name="T2" fmla="*/ 70 w 109"/>
              <a:gd name="T3" fmla="*/ 37 h 321"/>
              <a:gd name="T4" fmla="*/ 80 w 109"/>
              <a:gd name="T5" fmla="*/ 0 h 321"/>
              <a:gd name="T6" fmla="*/ 29 w 109"/>
              <a:gd name="T7" fmla="*/ 0 h 321"/>
              <a:gd name="T8" fmla="*/ 36 w 109"/>
              <a:gd name="T9" fmla="*/ 37 h 321"/>
              <a:gd name="T10" fmla="*/ 49 w 109"/>
              <a:gd name="T11" fmla="*/ 37 h 321"/>
              <a:gd name="T12" fmla="*/ 0 w 109"/>
              <a:gd name="T13" fmla="*/ 261 h 321"/>
              <a:gd name="T14" fmla="*/ 53 w 109"/>
              <a:gd name="T15" fmla="*/ 321 h 321"/>
              <a:gd name="T16" fmla="*/ 109 w 109"/>
              <a:gd name="T17" fmla="*/ 261 h 321"/>
              <a:gd name="T18" fmla="*/ 61 w 109"/>
              <a:gd name="T19" fmla="*/ 37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21">
                <a:moveTo>
                  <a:pt x="61" y="37"/>
                </a:moveTo>
                <a:lnTo>
                  <a:pt x="70" y="37"/>
                </a:lnTo>
                <a:lnTo>
                  <a:pt x="80" y="0"/>
                </a:lnTo>
                <a:lnTo>
                  <a:pt x="29" y="0"/>
                </a:lnTo>
                <a:lnTo>
                  <a:pt x="36" y="37"/>
                </a:lnTo>
                <a:lnTo>
                  <a:pt x="49" y="37"/>
                </a:lnTo>
                <a:lnTo>
                  <a:pt x="0" y="261"/>
                </a:lnTo>
                <a:lnTo>
                  <a:pt x="53" y="321"/>
                </a:lnTo>
                <a:lnTo>
                  <a:pt x="109" y="261"/>
                </a:lnTo>
                <a:lnTo>
                  <a:pt x="61" y="3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26" name="Group 225"/>
          <p:cNvGrpSpPr/>
          <p:nvPr userDrawn="1"/>
        </p:nvGrpSpPr>
        <p:grpSpPr>
          <a:xfrm>
            <a:off x="7732713" y="3551238"/>
            <a:ext cx="342900" cy="301625"/>
            <a:chOff x="7732713" y="3551238"/>
            <a:chExt cx="342900" cy="301625"/>
          </a:xfrm>
        </p:grpSpPr>
        <p:sp>
          <p:nvSpPr>
            <p:cNvPr id="227" name="Freeform 193"/>
            <p:cNvSpPr>
              <a:spLocks/>
            </p:cNvSpPr>
            <p:nvPr userDrawn="1"/>
          </p:nvSpPr>
          <p:spPr bwMode="auto">
            <a:xfrm>
              <a:off x="7732713" y="3705225"/>
              <a:ext cx="342900" cy="147638"/>
            </a:xfrm>
            <a:custGeom>
              <a:avLst/>
              <a:gdLst>
                <a:gd name="T0" fmla="*/ 0 w 89"/>
                <a:gd name="T1" fmla="*/ 0 h 38"/>
                <a:gd name="T2" fmla="*/ 45 w 89"/>
                <a:gd name="T3" fmla="*/ 38 h 38"/>
                <a:gd name="T4" fmla="*/ 89 w 89"/>
                <a:gd name="T5" fmla="*/ 0 h 38"/>
                <a:gd name="T6" fmla="*/ 0 w 89"/>
                <a:gd name="T7" fmla="*/ 0 h 38"/>
              </a:gdLst>
              <a:ahLst/>
              <a:cxnLst>
                <a:cxn ang="0">
                  <a:pos x="T0" y="T1"/>
                </a:cxn>
                <a:cxn ang="0">
                  <a:pos x="T2" y="T3"/>
                </a:cxn>
                <a:cxn ang="0">
                  <a:pos x="T4" y="T5"/>
                </a:cxn>
                <a:cxn ang="0">
                  <a:pos x="T6" y="T7"/>
                </a:cxn>
              </a:cxnLst>
              <a:rect l="0" t="0" r="r" b="b"/>
              <a:pathLst>
                <a:path w="89" h="38">
                  <a:moveTo>
                    <a:pt x="0" y="0"/>
                  </a:moveTo>
                  <a:cubicBezTo>
                    <a:pt x="4" y="21"/>
                    <a:pt x="22" y="38"/>
                    <a:pt x="45" y="38"/>
                  </a:cubicBezTo>
                  <a:cubicBezTo>
                    <a:pt x="67" y="38"/>
                    <a:pt x="86" y="21"/>
                    <a:pt x="89"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8" name="Oval 194"/>
            <p:cNvSpPr>
              <a:spLocks noChangeArrowheads="1"/>
            </p:cNvSpPr>
            <p:nvPr userDrawn="1"/>
          </p:nvSpPr>
          <p:spPr bwMode="auto">
            <a:xfrm>
              <a:off x="7762875" y="3551238"/>
              <a:ext cx="92075"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9" name="Oval 195"/>
            <p:cNvSpPr>
              <a:spLocks noChangeArrowheads="1"/>
            </p:cNvSpPr>
            <p:nvPr userDrawn="1"/>
          </p:nvSpPr>
          <p:spPr bwMode="auto">
            <a:xfrm>
              <a:off x="7951788" y="3551238"/>
              <a:ext cx="93663"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30" name="Freeform 196"/>
          <p:cNvSpPr>
            <a:spLocks noEditPoints="1"/>
          </p:cNvSpPr>
          <p:nvPr userDrawn="1"/>
        </p:nvSpPr>
        <p:spPr bwMode="auto">
          <a:xfrm>
            <a:off x="8450263" y="1758950"/>
            <a:ext cx="517525" cy="433388"/>
          </a:xfrm>
          <a:custGeom>
            <a:avLst/>
            <a:gdLst>
              <a:gd name="T0" fmla="*/ 10 w 134"/>
              <a:gd name="T1" fmla="*/ 0 h 112"/>
              <a:gd name="T2" fmla="*/ 59 w 134"/>
              <a:gd name="T3" fmla="*/ 0 h 112"/>
              <a:gd name="T4" fmla="*/ 69 w 134"/>
              <a:gd name="T5" fmla="*/ 11 h 112"/>
              <a:gd name="T6" fmla="*/ 100 w 134"/>
              <a:gd name="T7" fmla="*/ 11 h 112"/>
              <a:gd name="T8" fmla="*/ 110 w 134"/>
              <a:gd name="T9" fmla="*/ 19 h 112"/>
              <a:gd name="T10" fmla="*/ 24 w 134"/>
              <a:gd name="T11" fmla="*/ 19 h 112"/>
              <a:gd name="T12" fmla="*/ 8 w 134"/>
              <a:gd name="T13" fmla="*/ 33 h 112"/>
              <a:gd name="T14" fmla="*/ 0 w 134"/>
              <a:gd name="T15" fmla="*/ 83 h 112"/>
              <a:gd name="T16" fmla="*/ 0 w 134"/>
              <a:gd name="T17" fmla="*/ 11 h 112"/>
              <a:gd name="T18" fmla="*/ 10 w 134"/>
              <a:gd name="T19" fmla="*/ 0 h 112"/>
              <a:gd name="T20" fmla="*/ 33 w 134"/>
              <a:gd name="T21" fmla="*/ 31 h 112"/>
              <a:gd name="T22" fmla="*/ 16 w 134"/>
              <a:gd name="T23" fmla="*/ 45 h 112"/>
              <a:gd name="T24" fmla="*/ 6 w 134"/>
              <a:gd name="T25" fmla="*/ 112 h 112"/>
              <a:gd name="T26" fmla="*/ 122 w 134"/>
              <a:gd name="T27" fmla="*/ 112 h 112"/>
              <a:gd name="T28" fmla="*/ 133 w 134"/>
              <a:gd name="T29" fmla="*/ 45 h 112"/>
              <a:gd name="T30" fmla="*/ 121 w 134"/>
              <a:gd name="T31" fmla="*/ 31 h 112"/>
              <a:gd name="T32" fmla="*/ 33 w 134"/>
              <a:gd name="T33" fmla="*/ 3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12">
                <a:moveTo>
                  <a:pt x="10" y="0"/>
                </a:moveTo>
                <a:cubicBezTo>
                  <a:pt x="59" y="0"/>
                  <a:pt x="59" y="0"/>
                  <a:pt x="59" y="0"/>
                </a:cubicBezTo>
                <a:cubicBezTo>
                  <a:pt x="67" y="0"/>
                  <a:pt x="69" y="5"/>
                  <a:pt x="69" y="11"/>
                </a:cubicBezTo>
                <a:cubicBezTo>
                  <a:pt x="100" y="11"/>
                  <a:pt x="100" y="11"/>
                  <a:pt x="100" y="11"/>
                </a:cubicBezTo>
                <a:cubicBezTo>
                  <a:pt x="105" y="11"/>
                  <a:pt x="109" y="14"/>
                  <a:pt x="110" y="19"/>
                </a:cubicBezTo>
                <a:cubicBezTo>
                  <a:pt x="24" y="19"/>
                  <a:pt x="24" y="19"/>
                  <a:pt x="24" y="19"/>
                </a:cubicBezTo>
                <a:cubicBezTo>
                  <a:pt x="16" y="19"/>
                  <a:pt x="9" y="25"/>
                  <a:pt x="8" y="33"/>
                </a:cubicBezTo>
                <a:cubicBezTo>
                  <a:pt x="0" y="83"/>
                  <a:pt x="0" y="83"/>
                  <a:pt x="0" y="83"/>
                </a:cubicBezTo>
                <a:cubicBezTo>
                  <a:pt x="0" y="11"/>
                  <a:pt x="0" y="11"/>
                  <a:pt x="0" y="11"/>
                </a:cubicBezTo>
                <a:cubicBezTo>
                  <a:pt x="0" y="5"/>
                  <a:pt x="4" y="0"/>
                  <a:pt x="10" y="0"/>
                </a:cubicBezTo>
                <a:close/>
                <a:moveTo>
                  <a:pt x="33" y="31"/>
                </a:moveTo>
                <a:cubicBezTo>
                  <a:pt x="25" y="31"/>
                  <a:pt x="18" y="37"/>
                  <a:pt x="16" y="45"/>
                </a:cubicBezTo>
                <a:cubicBezTo>
                  <a:pt x="6" y="112"/>
                  <a:pt x="6" y="112"/>
                  <a:pt x="6" y="112"/>
                </a:cubicBezTo>
                <a:cubicBezTo>
                  <a:pt x="122" y="112"/>
                  <a:pt x="122" y="112"/>
                  <a:pt x="122" y="112"/>
                </a:cubicBezTo>
                <a:cubicBezTo>
                  <a:pt x="133" y="45"/>
                  <a:pt x="133" y="45"/>
                  <a:pt x="133" y="45"/>
                </a:cubicBezTo>
                <a:cubicBezTo>
                  <a:pt x="134" y="37"/>
                  <a:pt x="129" y="31"/>
                  <a:pt x="121" y="31"/>
                </a:cubicBezTo>
                <a:lnTo>
                  <a:pt x="33"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1" name="Freeform 197"/>
          <p:cNvSpPr>
            <a:spLocks/>
          </p:cNvSpPr>
          <p:nvPr userDrawn="1"/>
        </p:nvSpPr>
        <p:spPr bwMode="auto">
          <a:xfrm>
            <a:off x="2778125" y="3644900"/>
            <a:ext cx="639763" cy="350838"/>
          </a:xfrm>
          <a:custGeom>
            <a:avLst/>
            <a:gdLst>
              <a:gd name="T0" fmla="*/ 20 w 166"/>
              <a:gd name="T1" fmla="*/ 91 h 91"/>
              <a:gd name="T2" fmla="*/ 0 w 166"/>
              <a:gd name="T3" fmla="*/ 58 h 91"/>
              <a:gd name="T4" fmla="*/ 38 w 166"/>
              <a:gd name="T5" fmla="*/ 22 h 91"/>
              <a:gd name="T6" fmla="*/ 72 w 166"/>
              <a:gd name="T7" fmla="*/ 0 h 91"/>
              <a:gd name="T8" fmla="*/ 105 w 166"/>
              <a:gd name="T9" fmla="*/ 22 h 91"/>
              <a:gd name="T10" fmla="*/ 130 w 166"/>
              <a:gd name="T11" fmla="*/ 22 h 91"/>
              <a:gd name="T12" fmla="*/ 166 w 166"/>
              <a:gd name="T13" fmla="*/ 58 h 91"/>
              <a:gd name="T14" fmla="*/ 145 w 166"/>
              <a:gd name="T15" fmla="*/ 91 h 91"/>
              <a:gd name="T16" fmla="*/ 106 w 166"/>
              <a:gd name="T17" fmla="*/ 91 h 91"/>
              <a:gd name="T18" fmla="*/ 106 w 166"/>
              <a:gd name="T19" fmla="*/ 49 h 91"/>
              <a:gd name="T20" fmla="*/ 57 w 166"/>
              <a:gd name="T21" fmla="*/ 49 h 91"/>
              <a:gd name="T22" fmla="*/ 57 w 166"/>
              <a:gd name="T23" fmla="*/ 91 h 91"/>
              <a:gd name="T24" fmla="*/ 33 w 166"/>
              <a:gd name="T25" fmla="*/ 91 h 91"/>
              <a:gd name="T26" fmla="*/ 20 w 166"/>
              <a:gd name="T27"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6" h="91">
                <a:moveTo>
                  <a:pt x="20" y="91"/>
                </a:moveTo>
                <a:cubicBezTo>
                  <a:pt x="8" y="85"/>
                  <a:pt x="0" y="72"/>
                  <a:pt x="0" y="58"/>
                </a:cubicBezTo>
                <a:cubicBezTo>
                  <a:pt x="0" y="39"/>
                  <a:pt x="20" y="24"/>
                  <a:pt x="38" y="22"/>
                </a:cubicBezTo>
                <a:cubicBezTo>
                  <a:pt x="44" y="9"/>
                  <a:pt x="57" y="0"/>
                  <a:pt x="72" y="0"/>
                </a:cubicBezTo>
                <a:cubicBezTo>
                  <a:pt x="87" y="0"/>
                  <a:pt x="100" y="9"/>
                  <a:pt x="105" y="22"/>
                </a:cubicBezTo>
                <a:cubicBezTo>
                  <a:pt x="106" y="22"/>
                  <a:pt x="129" y="22"/>
                  <a:pt x="130" y="22"/>
                </a:cubicBezTo>
                <a:cubicBezTo>
                  <a:pt x="150" y="22"/>
                  <a:pt x="166" y="38"/>
                  <a:pt x="166" y="58"/>
                </a:cubicBezTo>
                <a:cubicBezTo>
                  <a:pt x="166" y="72"/>
                  <a:pt x="158" y="85"/>
                  <a:pt x="145" y="91"/>
                </a:cubicBezTo>
                <a:cubicBezTo>
                  <a:pt x="106" y="91"/>
                  <a:pt x="106" y="91"/>
                  <a:pt x="106" y="91"/>
                </a:cubicBezTo>
                <a:cubicBezTo>
                  <a:pt x="106" y="49"/>
                  <a:pt x="106" y="49"/>
                  <a:pt x="106" y="49"/>
                </a:cubicBezTo>
                <a:cubicBezTo>
                  <a:pt x="57" y="49"/>
                  <a:pt x="57" y="49"/>
                  <a:pt x="57" y="49"/>
                </a:cubicBezTo>
                <a:cubicBezTo>
                  <a:pt x="57" y="91"/>
                  <a:pt x="57" y="91"/>
                  <a:pt x="57" y="91"/>
                </a:cubicBezTo>
                <a:cubicBezTo>
                  <a:pt x="33" y="91"/>
                  <a:pt x="33" y="91"/>
                  <a:pt x="33" y="91"/>
                </a:cubicBezTo>
                <a:lnTo>
                  <a:pt x="20" y="9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2" name="Freeform 198"/>
          <p:cNvSpPr>
            <a:spLocks/>
          </p:cNvSpPr>
          <p:nvPr userDrawn="1"/>
        </p:nvSpPr>
        <p:spPr bwMode="auto">
          <a:xfrm>
            <a:off x="2970213" y="3860800"/>
            <a:ext cx="239713" cy="323850"/>
          </a:xfrm>
          <a:custGeom>
            <a:avLst/>
            <a:gdLst>
              <a:gd name="T0" fmla="*/ 39 w 151"/>
              <a:gd name="T1" fmla="*/ 0 h 204"/>
              <a:gd name="T2" fmla="*/ 39 w 151"/>
              <a:gd name="T3" fmla="*/ 107 h 204"/>
              <a:gd name="T4" fmla="*/ 0 w 151"/>
              <a:gd name="T5" fmla="*/ 107 h 204"/>
              <a:gd name="T6" fmla="*/ 76 w 151"/>
              <a:gd name="T7" fmla="*/ 204 h 204"/>
              <a:gd name="T8" fmla="*/ 151 w 151"/>
              <a:gd name="T9" fmla="*/ 107 h 204"/>
              <a:gd name="T10" fmla="*/ 115 w 151"/>
              <a:gd name="T11" fmla="*/ 107 h 204"/>
              <a:gd name="T12" fmla="*/ 115 w 151"/>
              <a:gd name="T13" fmla="*/ 0 h 204"/>
              <a:gd name="T14" fmla="*/ 39 w 151"/>
              <a:gd name="T15" fmla="*/ 0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04">
                <a:moveTo>
                  <a:pt x="39" y="0"/>
                </a:moveTo>
                <a:lnTo>
                  <a:pt x="39" y="107"/>
                </a:lnTo>
                <a:lnTo>
                  <a:pt x="0" y="107"/>
                </a:lnTo>
                <a:lnTo>
                  <a:pt x="76" y="204"/>
                </a:lnTo>
                <a:lnTo>
                  <a:pt x="151" y="107"/>
                </a:lnTo>
                <a:lnTo>
                  <a:pt x="115" y="107"/>
                </a:lnTo>
                <a:lnTo>
                  <a:pt x="115" y="0"/>
                </a:lnTo>
                <a:lnTo>
                  <a:pt x="3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33" name="Group 232"/>
          <p:cNvGrpSpPr/>
          <p:nvPr userDrawn="1"/>
        </p:nvGrpSpPr>
        <p:grpSpPr>
          <a:xfrm>
            <a:off x="4337050" y="3381375"/>
            <a:ext cx="487363" cy="339725"/>
            <a:chOff x="4337050" y="3381375"/>
            <a:chExt cx="487363" cy="339725"/>
          </a:xfrm>
        </p:grpSpPr>
        <p:sp>
          <p:nvSpPr>
            <p:cNvPr id="234" name="Freeform 199"/>
            <p:cNvSpPr>
              <a:spLocks/>
            </p:cNvSpPr>
            <p:nvPr userDrawn="1"/>
          </p:nvSpPr>
          <p:spPr bwMode="auto">
            <a:xfrm>
              <a:off x="4527550" y="3459163"/>
              <a:ext cx="219075" cy="219075"/>
            </a:xfrm>
            <a:custGeom>
              <a:avLst/>
              <a:gdLst>
                <a:gd name="T0" fmla="*/ 29 w 57"/>
                <a:gd name="T1" fmla="*/ 0 h 57"/>
                <a:gd name="T2" fmla="*/ 15 w 57"/>
                <a:gd name="T3" fmla="*/ 3 h 57"/>
                <a:gd name="T4" fmla="*/ 22 w 57"/>
                <a:gd name="T5" fmla="*/ 10 h 57"/>
                <a:gd name="T6" fmla="*/ 15 w 57"/>
                <a:gd name="T7" fmla="*/ 17 h 57"/>
                <a:gd name="T8" fmla="*/ 8 w 57"/>
                <a:gd name="T9" fmla="*/ 10 h 57"/>
                <a:gd name="T10" fmla="*/ 8 w 57"/>
                <a:gd name="T11" fmla="*/ 8 h 57"/>
                <a:gd name="T12" fmla="*/ 0 w 57"/>
                <a:gd name="T13" fmla="*/ 28 h 57"/>
                <a:gd name="T14" fmla="*/ 29 w 57"/>
                <a:gd name="T15" fmla="*/ 57 h 57"/>
                <a:gd name="T16" fmla="*/ 57 w 57"/>
                <a:gd name="T17" fmla="*/ 28 h 57"/>
                <a:gd name="T18" fmla="*/ 29 w 57"/>
                <a:gd name="T19"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7">
                  <a:moveTo>
                    <a:pt x="29" y="0"/>
                  </a:moveTo>
                  <a:cubicBezTo>
                    <a:pt x="24" y="0"/>
                    <a:pt x="19" y="1"/>
                    <a:pt x="15" y="3"/>
                  </a:cubicBezTo>
                  <a:cubicBezTo>
                    <a:pt x="19" y="3"/>
                    <a:pt x="22" y="6"/>
                    <a:pt x="22" y="10"/>
                  </a:cubicBezTo>
                  <a:cubicBezTo>
                    <a:pt x="22" y="14"/>
                    <a:pt x="19" y="17"/>
                    <a:pt x="15" y="17"/>
                  </a:cubicBezTo>
                  <a:cubicBezTo>
                    <a:pt x="11" y="17"/>
                    <a:pt x="8" y="14"/>
                    <a:pt x="8" y="10"/>
                  </a:cubicBezTo>
                  <a:cubicBezTo>
                    <a:pt x="8" y="9"/>
                    <a:pt x="8" y="9"/>
                    <a:pt x="8" y="8"/>
                  </a:cubicBezTo>
                  <a:cubicBezTo>
                    <a:pt x="3" y="13"/>
                    <a:pt x="0" y="20"/>
                    <a:pt x="0" y="28"/>
                  </a:cubicBezTo>
                  <a:cubicBezTo>
                    <a:pt x="0" y="44"/>
                    <a:pt x="13" y="57"/>
                    <a:pt x="29" y="57"/>
                  </a:cubicBezTo>
                  <a:cubicBezTo>
                    <a:pt x="44" y="57"/>
                    <a:pt x="57" y="44"/>
                    <a:pt x="57" y="28"/>
                  </a:cubicBezTo>
                  <a:cubicBezTo>
                    <a:pt x="57" y="13"/>
                    <a:pt x="44" y="0"/>
                    <a:pt x="29"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5" name="Freeform 200"/>
            <p:cNvSpPr>
              <a:spLocks noEditPoints="1"/>
            </p:cNvSpPr>
            <p:nvPr userDrawn="1"/>
          </p:nvSpPr>
          <p:spPr bwMode="auto">
            <a:xfrm>
              <a:off x="4337050" y="3381375"/>
              <a:ext cx="487363" cy="339725"/>
            </a:xfrm>
            <a:custGeom>
              <a:avLst/>
              <a:gdLst>
                <a:gd name="T0" fmla="*/ 121 w 126"/>
                <a:gd name="T1" fmla="*/ 12 h 88"/>
                <a:gd name="T2" fmla="*/ 101 w 126"/>
                <a:gd name="T3" fmla="*/ 12 h 88"/>
                <a:gd name="T4" fmla="*/ 99 w 126"/>
                <a:gd name="T5" fmla="*/ 6 h 88"/>
                <a:gd name="T6" fmla="*/ 92 w 126"/>
                <a:gd name="T7" fmla="*/ 0 h 88"/>
                <a:gd name="T8" fmla="*/ 63 w 126"/>
                <a:gd name="T9" fmla="*/ 0 h 88"/>
                <a:gd name="T10" fmla="*/ 56 w 126"/>
                <a:gd name="T11" fmla="*/ 6 h 88"/>
                <a:gd name="T12" fmla="*/ 54 w 126"/>
                <a:gd name="T13" fmla="*/ 12 h 88"/>
                <a:gd name="T14" fmla="*/ 30 w 126"/>
                <a:gd name="T15" fmla="*/ 12 h 88"/>
                <a:gd name="T16" fmla="*/ 30 w 126"/>
                <a:gd name="T17" fmla="*/ 11 h 88"/>
                <a:gd name="T18" fmla="*/ 26 w 126"/>
                <a:gd name="T19" fmla="*/ 6 h 88"/>
                <a:gd name="T20" fmla="*/ 15 w 126"/>
                <a:gd name="T21" fmla="*/ 6 h 88"/>
                <a:gd name="T22" fmla="*/ 11 w 126"/>
                <a:gd name="T23" fmla="*/ 11 h 88"/>
                <a:gd name="T24" fmla="*/ 11 w 126"/>
                <a:gd name="T25" fmla="*/ 12 h 88"/>
                <a:gd name="T26" fmla="*/ 5 w 126"/>
                <a:gd name="T27" fmla="*/ 12 h 88"/>
                <a:gd name="T28" fmla="*/ 0 w 126"/>
                <a:gd name="T29" fmla="*/ 17 h 88"/>
                <a:gd name="T30" fmla="*/ 0 w 126"/>
                <a:gd name="T31" fmla="*/ 82 h 88"/>
                <a:gd name="T32" fmla="*/ 5 w 126"/>
                <a:gd name="T33" fmla="*/ 88 h 88"/>
                <a:gd name="T34" fmla="*/ 121 w 126"/>
                <a:gd name="T35" fmla="*/ 88 h 88"/>
                <a:gd name="T36" fmla="*/ 126 w 126"/>
                <a:gd name="T37" fmla="*/ 82 h 88"/>
                <a:gd name="T38" fmla="*/ 126 w 126"/>
                <a:gd name="T39" fmla="*/ 17 h 88"/>
                <a:gd name="T40" fmla="*/ 121 w 126"/>
                <a:gd name="T41" fmla="*/ 12 h 88"/>
                <a:gd name="T42" fmla="*/ 31 w 126"/>
                <a:gd name="T43" fmla="*/ 28 h 88"/>
                <a:gd name="T44" fmla="*/ 14 w 126"/>
                <a:gd name="T45" fmla="*/ 28 h 88"/>
                <a:gd name="T46" fmla="*/ 10 w 126"/>
                <a:gd name="T47" fmla="*/ 24 h 88"/>
                <a:gd name="T48" fmla="*/ 14 w 126"/>
                <a:gd name="T49" fmla="*/ 20 h 88"/>
                <a:gd name="T50" fmla="*/ 31 w 126"/>
                <a:gd name="T51" fmla="*/ 20 h 88"/>
                <a:gd name="T52" fmla="*/ 35 w 126"/>
                <a:gd name="T53" fmla="*/ 24 h 88"/>
                <a:gd name="T54" fmla="*/ 31 w 126"/>
                <a:gd name="T55" fmla="*/ 28 h 88"/>
                <a:gd name="T56" fmla="*/ 78 w 126"/>
                <a:gd name="T57" fmla="*/ 81 h 88"/>
                <a:gd name="T58" fmla="*/ 45 w 126"/>
                <a:gd name="T59" fmla="*/ 48 h 88"/>
                <a:gd name="T60" fmla="*/ 78 w 126"/>
                <a:gd name="T61" fmla="*/ 15 h 88"/>
                <a:gd name="T62" fmla="*/ 110 w 126"/>
                <a:gd name="T63" fmla="*/ 48 h 88"/>
                <a:gd name="T64" fmla="*/ 78 w 126"/>
                <a:gd name="T65" fmla="*/ 8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88">
                  <a:moveTo>
                    <a:pt x="121" y="12"/>
                  </a:moveTo>
                  <a:cubicBezTo>
                    <a:pt x="101" y="12"/>
                    <a:pt x="101" y="12"/>
                    <a:pt x="101" y="12"/>
                  </a:cubicBezTo>
                  <a:cubicBezTo>
                    <a:pt x="99" y="6"/>
                    <a:pt x="99" y="6"/>
                    <a:pt x="99" y="6"/>
                  </a:cubicBezTo>
                  <a:cubicBezTo>
                    <a:pt x="98" y="3"/>
                    <a:pt x="96" y="0"/>
                    <a:pt x="92" y="0"/>
                  </a:cubicBezTo>
                  <a:cubicBezTo>
                    <a:pt x="63" y="0"/>
                    <a:pt x="63" y="0"/>
                    <a:pt x="63" y="0"/>
                  </a:cubicBezTo>
                  <a:cubicBezTo>
                    <a:pt x="60" y="0"/>
                    <a:pt x="57" y="3"/>
                    <a:pt x="56" y="6"/>
                  </a:cubicBezTo>
                  <a:cubicBezTo>
                    <a:pt x="54" y="12"/>
                    <a:pt x="54" y="12"/>
                    <a:pt x="54" y="12"/>
                  </a:cubicBezTo>
                  <a:cubicBezTo>
                    <a:pt x="30" y="12"/>
                    <a:pt x="30" y="12"/>
                    <a:pt x="30" y="12"/>
                  </a:cubicBezTo>
                  <a:cubicBezTo>
                    <a:pt x="30" y="11"/>
                    <a:pt x="30" y="11"/>
                    <a:pt x="30" y="11"/>
                  </a:cubicBezTo>
                  <a:cubicBezTo>
                    <a:pt x="30" y="8"/>
                    <a:pt x="28" y="6"/>
                    <a:pt x="26" y="6"/>
                  </a:cubicBezTo>
                  <a:cubicBezTo>
                    <a:pt x="15" y="6"/>
                    <a:pt x="15" y="6"/>
                    <a:pt x="15" y="6"/>
                  </a:cubicBezTo>
                  <a:cubicBezTo>
                    <a:pt x="13" y="6"/>
                    <a:pt x="11" y="8"/>
                    <a:pt x="11" y="11"/>
                  </a:cubicBezTo>
                  <a:cubicBezTo>
                    <a:pt x="11" y="12"/>
                    <a:pt x="11" y="12"/>
                    <a:pt x="11" y="12"/>
                  </a:cubicBezTo>
                  <a:cubicBezTo>
                    <a:pt x="5" y="12"/>
                    <a:pt x="5" y="12"/>
                    <a:pt x="5" y="12"/>
                  </a:cubicBezTo>
                  <a:cubicBezTo>
                    <a:pt x="2" y="12"/>
                    <a:pt x="0" y="14"/>
                    <a:pt x="0" y="17"/>
                  </a:cubicBezTo>
                  <a:cubicBezTo>
                    <a:pt x="0" y="82"/>
                    <a:pt x="0" y="82"/>
                    <a:pt x="0" y="82"/>
                  </a:cubicBezTo>
                  <a:cubicBezTo>
                    <a:pt x="0" y="85"/>
                    <a:pt x="2" y="88"/>
                    <a:pt x="5" y="88"/>
                  </a:cubicBezTo>
                  <a:cubicBezTo>
                    <a:pt x="121" y="88"/>
                    <a:pt x="121" y="88"/>
                    <a:pt x="121" y="88"/>
                  </a:cubicBezTo>
                  <a:cubicBezTo>
                    <a:pt x="124" y="88"/>
                    <a:pt x="126" y="85"/>
                    <a:pt x="126" y="82"/>
                  </a:cubicBezTo>
                  <a:cubicBezTo>
                    <a:pt x="126" y="17"/>
                    <a:pt x="126" y="17"/>
                    <a:pt x="126" y="17"/>
                  </a:cubicBezTo>
                  <a:cubicBezTo>
                    <a:pt x="126" y="14"/>
                    <a:pt x="124" y="12"/>
                    <a:pt x="121" y="12"/>
                  </a:cubicBezTo>
                  <a:close/>
                  <a:moveTo>
                    <a:pt x="31" y="28"/>
                  </a:moveTo>
                  <a:cubicBezTo>
                    <a:pt x="14" y="28"/>
                    <a:pt x="14" y="28"/>
                    <a:pt x="14" y="28"/>
                  </a:cubicBezTo>
                  <a:cubicBezTo>
                    <a:pt x="12" y="28"/>
                    <a:pt x="10" y="26"/>
                    <a:pt x="10" y="24"/>
                  </a:cubicBezTo>
                  <a:cubicBezTo>
                    <a:pt x="10" y="22"/>
                    <a:pt x="12" y="20"/>
                    <a:pt x="14" y="20"/>
                  </a:cubicBezTo>
                  <a:cubicBezTo>
                    <a:pt x="31" y="20"/>
                    <a:pt x="31" y="20"/>
                    <a:pt x="31" y="20"/>
                  </a:cubicBezTo>
                  <a:cubicBezTo>
                    <a:pt x="33" y="20"/>
                    <a:pt x="35" y="22"/>
                    <a:pt x="35" y="24"/>
                  </a:cubicBezTo>
                  <a:cubicBezTo>
                    <a:pt x="35" y="26"/>
                    <a:pt x="33" y="28"/>
                    <a:pt x="31" y="28"/>
                  </a:cubicBezTo>
                  <a:close/>
                  <a:moveTo>
                    <a:pt x="78" y="81"/>
                  </a:moveTo>
                  <a:cubicBezTo>
                    <a:pt x="59" y="81"/>
                    <a:pt x="45" y="66"/>
                    <a:pt x="45" y="48"/>
                  </a:cubicBezTo>
                  <a:cubicBezTo>
                    <a:pt x="45" y="30"/>
                    <a:pt x="59" y="15"/>
                    <a:pt x="78" y="15"/>
                  </a:cubicBezTo>
                  <a:cubicBezTo>
                    <a:pt x="96" y="15"/>
                    <a:pt x="110" y="30"/>
                    <a:pt x="110" y="48"/>
                  </a:cubicBezTo>
                  <a:cubicBezTo>
                    <a:pt x="110" y="66"/>
                    <a:pt x="96" y="81"/>
                    <a:pt x="78"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36" name="Group 235"/>
          <p:cNvGrpSpPr/>
          <p:nvPr userDrawn="1"/>
        </p:nvGrpSpPr>
        <p:grpSpPr>
          <a:xfrm>
            <a:off x="7673975" y="2925763"/>
            <a:ext cx="606425" cy="506413"/>
            <a:chOff x="7673975" y="2925763"/>
            <a:chExt cx="606425" cy="506413"/>
          </a:xfrm>
        </p:grpSpPr>
        <p:sp>
          <p:nvSpPr>
            <p:cNvPr id="237" name="Rectangle 201"/>
            <p:cNvSpPr>
              <a:spLocks noChangeArrowheads="1"/>
            </p:cNvSpPr>
            <p:nvPr userDrawn="1"/>
          </p:nvSpPr>
          <p:spPr bwMode="auto">
            <a:xfrm>
              <a:off x="7894638" y="3006725"/>
              <a:ext cx="73025" cy="4286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8" name="Rectangle 202"/>
            <p:cNvSpPr>
              <a:spLocks noChangeArrowheads="1"/>
            </p:cNvSpPr>
            <p:nvPr userDrawn="1"/>
          </p:nvSpPr>
          <p:spPr bwMode="auto">
            <a:xfrm>
              <a:off x="7805738" y="3238500"/>
              <a:ext cx="42863" cy="6985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9" name="Rectangle 203"/>
            <p:cNvSpPr>
              <a:spLocks noChangeArrowheads="1"/>
            </p:cNvSpPr>
            <p:nvPr userDrawn="1"/>
          </p:nvSpPr>
          <p:spPr bwMode="auto">
            <a:xfrm>
              <a:off x="8167688" y="3103563"/>
              <a:ext cx="42863" cy="730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0" name="Freeform 204"/>
            <p:cNvSpPr>
              <a:spLocks noEditPoints="1"/>
            </p:cNvSpPr>
            <p:nvPr userDrawn="1"/>
          </p:nvSpPr>
          <p:spPr bwMode="auto">
            <a:xfrm>
              <a:off x="7673975" y="2925763"/>
              <a:ext cx="606425" cy="506413"/>
            </a:xfrm>
            <a:custGeom>
              <a:avLst/>
              <a:gdLst>
                <a:gd name="T0" fmla="*/ 38 w 157"/>
                <a:gd name="T1" fmla="*/ 0 h 131"/>
                <a:gd name="T2" fmla="*/ 38 w 157"/>
                <a:gd name="T3" fmla="*/ 35 h 131"/>
                <a:gd name="T4" fmla="*/ 35 w 157"/>
                <a:gd name="T5" fmla="*/ 38 h 131"/>
                <a:gd name="T6" fmla="*/ 0 w 157"/>
                <a:gd name="T7" fmla="*/ 38 h 131"/>
                <a:gd name="T8" fmla="*/ 0 w 157"/>
                <a:gd name="T9" fmla="*/ 131 h 131"/>
                <a:gd name="T10" fmla="*/ 157 w 157"/>
                <a:gd name="T11" fmla="*/ 131 h 131"/>
                <a:gd name="T12" fmla="*/ 157 w 157"/>
                <a:gd name="T13" fmla="*/ 0 h 131"/>
                <a:gd name="T14" fmla="*/ 38 w 157"/>
                <a:gd name="T15" fmla="*/ 0 h 131"/>
                <a:gd name="T16" fmla="*/ 146 w 157"/>
                <a:gd name="T17" fmla="*/ 72 h 131"/>
                <a:gd name="T18" fmla="*/ 128 w 157"/>
                <a:gd name="T19" fmla="*/ 72 h 131"/>
                <a:gd name="T20" fmla="*/ 128 w 157"/>
                <a:gd name="T21" fmla="*/ 86 h 131"/>
                <a:gd name="T22" fmla="*/ 121 w 157"/>
                <a:gd name="T23" fmla="*/ 86 h 131"/>
                <a:gd name="T24" fmla="*/ 121 w 157"/>
                <a:gd name="T25" fmla="*/ 38 h 131"/>
                <a:gd name="T26" fmla="*/ 98 w 157"/>
                <a:gd name="T27" fmla="*/ 38 h 131"/>
                <a:gd name="T28" fmla="*/ 98 w 157"/>
                <a:gd name="T29" fmla="*/ 46 h 131"/>
                <a:gd name="T30" fmla="*/ 91 w 157"/>
                <a:gd name="T31" fmla="*/ 46 h 131"/>
                <a:gd name="T32" fmla="*/ 91 w 157"/>
                <a:gd name="T33" fmla="*/ 38 h 131"/>
                <a:gd name="T34" fmla="*/ 83 w 157"/>
                <a:gd name="T35" fmla="*/ 38 h 131"/>
                <a:gd name="T36" fmla="*/ 52 w 157"/>
                <a:gd name="T37" fmla="*/ 38 h 131"/>
                <a:gd name="T38" fmla="*/ 52 w 157"/>
                <a:gd name="T39" fmla="*/ 70 h 131"/>
                <a:gd name="T40" fmla="*/ 87 w 157"/>
                <a:gd name="T41" fmla="*/ 70 h 131"/>
                <a:gd name="T42" fmla="*/ 88 w 157"/>
                <a:gd name="T43" fmla="*/ 70 h 131"/>
                <a:gd name="T44" fmla="*/ 91 w 157"/>
                <a:gd name="T45" fmla="*/ 70 h 131"/>
                <a:gd name="T46" fmla="*/ 91 w 157"/>
                <a:gd name="T47" fmla="*/ 54 h 131"/>
                <a:gd name="T48" fmla="*/ 98 w 157"/>
                <a:gd name="T49" fmla="*/ 54 h 131"/>
                <a:gd name="T50" fmla="*/ 98 w 157"/>
                <a:gd name="T51" fmla="*/ 70 h 131"/>
                <a:gd name="T52" fmla="*/ 108 w 157"/>
                <a:gd name="T53" fmla="*/ 70 h 131"/>
                <a:gd name="T54" fmla="*/ 108 w 157"/>
                <a:gd name="T55" fmla="*/ 76 h 131"/>
                <a:gd name="T56" fmla="*/ 88 w 157"/>
                <a:gd name="T57" fmla="*/ 76 h 131"/>
                <a:gd name="T58" fmla="*/ 87 w 157"/>
                <a:gd name="T59" fmla="*/ 76 h 131"/>
                <a:gd name="T60" fmla="*/ 52 w 157"/>
                <a:gd name="T61" fmla="*/ 76 h 131"/>
                <a:gd name="T62" fmla="*/ 52 w 157"/>
                <a:gd name="T63" fmla="*/ 106 h 131"/>
                <a:gd name="T64" fmla="*/ 52 w 157"/>
                <a:gd name="T65" fmla="*/ 106 h 131"/>
                <a:gd name="T66" fmla="*/ 52 w 157"/>
                <a:gd name="T67" fmla="*/ 107 h 131"/>
                <a:gd name="T68" fmla="*/ 76 w 157"/>
                <a:gd name="T69" fmla="*/ 107 h 131"/>
                <a:gd name="T70" fmla="*/ 76 w 157"/>
                <a:gd name="T71" fmla="*/ 95 h 131"/>
                <a:gd name="T72" fmla="*/ 83 w 157"/>
                <a:gd name="T73" fmla="*/ 95 h 131"/>
                <a:gd name="T74" fmla="*/ 83 w 157"/>
                <a:gd name="T75" fmla="*/ 107 h 131"/>
                <a:gd name="T76" fmla="*/ 121 w 157"/>
                <a:gd name="T77" fmla="*/ 107 h 131"/>
                <a:gd name="T78" fmla="*/ 121 w 157"/>
                <a:gd name="T79" fmla="*/ 97 h 131"/>
                <a:gd name="T80" fmla="*/ 128 w 157"/>
                <a:gd name="T81" fmla="*/ 97 h 131"/>
                <a:gd name="T82" fmla="*/ 128 w 157"/>
                <a:gd name="T83" fmla="*/ 114 h 131"/>
                <a:gd name="T84" fmla="*/ 45 w 157"/>
                <a:gd name="T85" fmla="*/ 114 h 131"/>
                <a:gd name="T86" fmla="*/ 45 w 157"/>
                <a:gd name="T87" fmla="*/ 106 h 131"/>
                <a:gd name="T88" fmla="*/ 28 w 157"/>
                <a:gd name="T89" fmla="*/ 106 h 131"/>
                <a:gd name="T90" fmla="*/ 28 w 157"/>
                <a:gd name="T91" fmla="*/ 74 h 131"/>
                <a:gd name="T92" fmla="*/ 45 w 157"/>
                <a:gd name="T93" fmla="*/ 74 h 131"/>
                <a:gd name="T94" fmla="*/ 45 w 157"/>
                <a:gd name="T95" fmla="*/ 32 h 131"/>
                <a:gd name="T96" fmla="*/ 51 w 157"/>
                <a:gd name="T97" fmla="*/ 32 h 131"/>
                <a:gd name="T98" fmla="*/ 51 w 157"/>
                <a:gd name="T99" fmla="*/ 14 h 131"/>
                <a:gd name="T100" fmla="*/ 83 w 157"/>
                <a:gd name="T101" fmla="*/ 14 h 131"/>
                <a:gd name="T102" fmla="*/ 83 w 157"/>
                <a:gd name="T103" fmla="*/ 32 h 131"/>
                <a:gd name="T104" fmla="*/ 128 w 157"/>
                <a:gd name="T105" fmla="*/ 32 h 131"/>
                <a:gd name="T106" fmla="*/ 128 w 157"/>
                <a:gd name="T107" fmla="*/ 39 h 131"/>
                <a:gd name="T108" fmla="*/ 146 w 157"/>
                <a:gd name="T109" fmla="*/ 39 h 131"/>
                <a:gd name="T110" fmla="*/ 146 w 157"/>
                <a:gd name="T111" fmla="*/ 72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7" h="131">
                  <a:moveTo>
                    <a:pt x="38" y="0"/>
                  </a:moveTo>
                  <a:cubicBezTo>
                    <a:pt x="38" y="35"/>
                    <a:pt x="38" y="35"/>
                    <a:pt x="38" y="35"/>
                  </a:cubicBezTo>
                  <a:cubicBezTo>
                    <a:pt x="38" y="37"/>
                    <a:pt x="37" y="38"/>
                    <a:pt x="35" y="38"/>
                  </a:cubicBezTo>
                  <a:cubicBezTo>
                    <a:pt x="0" y="38"/>
                    <a:pt x="0" y="38"/>
                    <a:pt x="0" y="38"/>
                  </a:cubicBezTo>
                  <a:cubicBezTo>
                    <a:pt x="0" y="131"/>
                    <a:pt x="0" y="131"/>
                    <a:pt x="0" y="131"/>
                  </a:cubicBezTo>
                  <a:cubicBezTo>
                    <a:pt x="157" y="131"/>
                    <a:pt x="157" y="131"/>
                    <a:pt x="157" y="131"/>
                  </a:cubicBezTo>
                  <a:cubicBezTo>
                    <a:pt x="157" y="0"/>
                    <a:pt x="157" y="0"/>
                    <a:pt x="157" y="0"/>
                  </a:cubicBezTo>
                  <a:lnTo>
                    <a:pt x="38" y="0"/>
                  </a:lnTo>
                  <a:close/>
                  <a:moveTo>
                    <a:pt x="146" y="72"/>
                  </a:moveTo>
                  <a:cubicBezTo>
                    <a:pt x="128" y="72"/>
                    <a:pt x="128" y="72"/>
                    <a:pt x="128" y="72"/>
                  </a:cubicBezTo>
                  <a:cubicBezTo>
                    <a:pt x="128" y="86"/>
                    <a:pt x="128" y="86"/>
                    <a:pt x="128" y="86"/>
                  </a:cubicBezTo>
                  <a:cubicBezTo>
                    <a:pt x="121" y="86"/>
                    <a:pt x="121" y="86"/>
                    <a:pt x="121" y="86"/>
                  </a:cubicBezTo>
                  <a:cubicBezTo>
                    <a:pt x="121" y="38"/>
                    <a:pt x="121" y="38"/>
                    <a:pt x="121" y="38"/>
                  </a:cubicBezTo>
                  <a:cubicBezTo>
                    <a:pt x="98" y="38"/>
                    <a:pt x="98" y="38"/>
                    <a:pt x="98" y="38"/>
                  </a:cubicBezTo>
                  <a:cubicBezTo>
                    <a:pt x="98" y="46"/>
                    <a:pt x="98" y="46"/>
                    <a:pt x="98" y="46"/>
                  </a:cubicBezTo>
                  <a:cubicBezTo>
                    <a:pt x="91" y="46"/>
                    <a:pt x="91" y="46"/>
                    <a:pt x="91" y="46"/>
                  </a:cubicBezTo>
                  <a:cubicBezTo>
                    <a:pt x="91" y="38"/>
                    <a:pt x="91" y="38"/>
                    <a:pt x="91" y="38"/>
                  </a:cubicBezTo>
                  <a:cubicBezTo>
                    <a:pt x="83" y="38"/>
                    <a:pt x="83" y="38"/>
                    <a:pt x="83" y="38"/>
                  </a:cubicBezTo>
                  <a:cubicBezTo>
                    <a:pt x="52" y="38"/>
                    <a:pt x="52" y="38"/>
                    <a:pt x="52" y="38"/>
                  </a:cubicBezTo>
                  <a:cubicBezTo>
                    <a:pt x="52" y="70"/>
                    <a:pt x="52" y="70"/>
                    <a:pt x="52" y="70"/>
                  </a:cubicBezTo>
                  <a:cubicBezTo>
                    <a:pt x="87" y="70"/>
                    <a:pt x="87" y="70"/>
                    <a:pt x="87" y="70"/>
                  </a:cubicBezTo>
                  <a:cubicBezTo>
                    <a:pt x="88" y="70"/>
                    <a:pt x="88" y="70"/>
                    <a:pt x="88" y="70"/>
                  </a:cubicBezTo>
                  <a:cubicBezTo>
                    <a:pt x="91" y="70"/>
                    <a:pt x="91" y="70"/>
                    <a:pt x="91" y="70"/>
                  </a:cubicBezTo>
                  <a:cubicBezTo>
                    <a:pt x="91" y="54"/>
                    <a:pt x="91" y="54"/>
                    <a:pt x="91" y="54"/>
                  </a:cubicBezTo>
                  <a:cubicBezTo>
                    <a:pt x="98" y="54"/>
                    <a:pt x="98" y="54"/>
                    <a:pt x="98" y="54"/>
                  </a:cubicBezTo>
                  <a:cubicBezTo>
                    <a:pt x="98" y="70"/>
                    <a:pt x="98" y="70"/>
                    <a:pt x="98" y="70"/>
                  </a:cubicBezTo>
                  <a:cubicBezTo>
                    <a:pt x="108" y="70"/>
                    <a:pt x="108" y="70"/>
                    <a:pt x="108" y="70"/>
                  </a:cubicBezTo>
                  <a:cubicBezTo>
                    <a:pt x="108" y="76"/>
                    <a:pt x="108" y="76"/>
                    <a:pt x="108" y="76"/>
                  </a:cubicBezTo>
                  <a:cubicBezTo>
                    <a:pt x="88" y="76"/>
                    <a:pt x="88" y="76"/>
                    <a:pt x="88" y="76"/>
                  </a:cubicBezTo>
                  <a:cubicBezTo>
                    <a:pt x="87" y="76"/>
                    <a:pt x="87" y="76"/>
                    <a:pt x="87" y="76"/>
                  </a:cubicBezTo>
                  <a:cubicBezTo>
                    <a:pt x="52" y="76"/>
                    <a:pt x="52" y="76"/>
                    <a:pt x="52" y="76"/>
                  </a:cubicBezTo>
                  <a:cubicBezTo>
                    <a:pt x="52" y="106"/>
                    <a:pt x="52" y="106"/>
                    <a:pt x="52" y="106"/>
                  </a:cubicBezTo>
                  <a:cubicBezTo>
                    <a:pt x="52" y="106"/>
                    <a:pt x="52" y="106"/>
                    <a:pt x="52" y="106"/>
                  </a:cubicBezTo>
                  <a:cubicBezTo>
                    <a:pt x="52" y="107"/>
                    <a:pt x="52" y="107"/>
                    <a:pt x="52" y="107"/>
                  </a:cubicBezTo>
                  <a:cubicBezTo>
                    <a:pt x="76" y="107"/>
                    <a:pt x="76" y="107"/>
                    <a:pt x="76" y="107"/>
                  </a:cubicBezTo>
                  <a:cubicBezTo>
                    <a:pt x="76" y="95"/>
                    <a:pt x="76" y="95"/>
                    <a:pt x="76" y="95"/>
                  </a:cubicBezTo>
                  <a:cubicBezTo>
                    <a:pt x="83" y="95"/>
                    <a:pt x="83" y="95"/>
                    <a:pt x="83" y="95"/>
                  </a:cubicBezTo>
                  <a:cubicBezTo>
                    <a:pt x="83" y="107"/>
                    <a:pt x="83" y="107"/>
                    <a:pt x="83" y="107"/>
                  </a:cubicBezTo>
                  <a:cubicBezTo>
                    <a:pt x="121" y="107"/>
                    <a:pt x="121" y="107"/>
                    <a:pt x="121" y="107"/>
                  </a:cubicBezTo>
                  <a:cubicBezTo>
                    <a:pt x="121" y="97"/>
                    <a:pt x="121" y="97"/>
                    <a:pt x="121" y="97"/>
                  </a:cubicBezTo>
                  <a:cubicBezTo>
                    <a:pt x="128" y="97"/>
                    <a:pt x="128" y="97"/>
                    <a:pt x="128" y="97"/>
                  </a:cubicBezTo>
                  <a:cubicBezTo>
                    <a:pt x="128" y="114"/>
                    <a:pt x="128" y="114"/>
                    <a:pt x="128" y="114"/>
                  </a:cubicBezTo>
                  <a:cubicBezTo>
                    <a:pt x="45" y="114"/>
                    <a:pt x="45" y="114"/>
                    <a:pt x="45" y="114"/>
                  </a:cubicBezTo>
                  <a:cubicBezTo>
                    <a:pt x="45" y="106"/>
                    <a:pt x="45" y="106"/>
                    <a:pt x="45" y="106"/>
                  </a:cubicBezTo>
                  <a:cubicBezTo>
                    <a:pt x="28" y="106"/>
                    <a:pt x="28" y="106"/>
                    <a:pt x="28" y="106"/>
                  </a:cubicBezTo>
                  <a:cubicBezTo>
                    <a:pt x="28" y="74"/>
                    <a:pt x="28" y="74"/>
                    <a:pt x="28" y="74"/>
                  </a:cubicBezTo>
                  <a:cubicBezTo>
                    <a:pt x="45" y="74"/>
                    <a:pt x="45" y="74"/>
                    <a:pt x="45" y="74"/>
                  </a:cubicBezTo>
                  <a:cubicBezTo>
                    <a:pt x="45" y="32"/>
                    <a:pt x="45" y="32"/>
                    <a:pt x="45" y="32"/>
                  </a:cubicBezTo>
                  <a:cubicBezTo>
                    <a:pt x="51" y="32"/>
                    <a:pt x="51" y="32"/>
                    <a:pt x="51" y="32"/>
                  </a:cubicBezTo>
                  <a:cubicBezTo>
                    <a:pt x="51" y="14"/>
                    <a:pt x="51" y="14"/>
                    <a:pt x="51" y="14"/>
                  </a:cubicBezTo>
                  <a:cubicBezTo>
                    <a:pt x="83" y="14"/>
                    <a:pt x="83" y="14"/>
                    <a:pt x="83" y="14"/>
                  </a:cubicBezTo>
                  <a:cubicBezTo>
                    <a:pt x="83" y="32"/>
                    <a:pt x="83" y="32"/>
                    <a:pt x="83" y="32"/>
                  </a:cubicBezTo>
                  <a:cubicBezTo>
                    <a:pt x="128" y="32"/>
                    <a:pt x="128" y="32"/>
                    <a:pt x="128" y="32"/>
                  </a:cubicBezTo>
                  <a:cubicBezTo>
                    <a:pt x="128" y="39"/>
                    <a:pt x="128" y="39"/>
                    <a:pt x="128" y="39"/>
                  </a:cubicBezTo>
                  <a:cubicBezTo>
                    <a:pt x="146" y="39"/>
                    <a:pt x="146" y="39"/>
                    <a:pt x="146" y="39"/>
                  </a:cubicBezTo>
                  <a:lnTo>
                    <a:pt x="146" y="7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1" name="Freeform 206"/>
            <p:cNvSpPr>
              <a:spLocks/>
            </p:cNvSpPr>
            <p:nvPr userDrawn="1"/>
          </p:nvSpPr>
          <p:spPr bwMode="auto">
            <a:xfrm>
              <a:off x="7678738" y="2941638"/>
              <a:ext cx="107950" cy="107950"/>
            </a:xfrm>
            <a:custGeom>
              <a:avLst/>
              <a:gdLst>
                <a:gd name="T0" fmla="*/ 68 w 68"/>
                <a:gd name="T1" fmla="*/ 0 h 68"/>
                <a:gd name="T2" fmla="*/ 0 w 68"/>
                <a:gd name="T3" fmla="*/ 68 h 68"/>
                <a:gd name="T4" fmla="*/ 68 w 68"/>
                <a:gd name="T5" fmla="*/ 68 h 68"/>
                <a:gd name="T6" fmla="*/ 68 w 68"/>
                <a:gd name="T7" fmla="*/ 0 h 68"/>
              </a:gdLst>
              <a:ahLst/>
              <a:cxnLst>
                <a:cxn ang="0">
                  <a:pos x="T0" y="T1"/>
                </a:cxn>
                <a:cxn ang="0">
                  <a:pos x="T2" y="T3"/>
                </a:cxn>
                <a:cxn ang="0">
                  <a:pos x="T4" y="T5"/>
                </a:cxn>
                <a:cxn ang="0">
                  <a:pos x="T6" y="T7"/>
                </a:cxn>
              </a:cxnLst>
              <a:rect l="0" t="0" r="r" b="b"/>
              <a:pathLst>
                <a:path w="68" h="68">
                  <a:moveTo>
                    <a:pt x="68" y="0"/>
                  </a:moveTo>
                  <a:lnTo>
                    <a:pt x="0" y="68"/>
                  </a:lnTo>
                  <a:lnTo>
                    <a:pt x="68" y="68"/>
                  </a:lnTo>
                  <a:lnTo>
                    <a:pt x="6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42" name="Group 241"/>
          <p:cNvGrpSpPr/>
          <p:nvPr userDrawn="1"/>
        </p:nvGrpSpPr>
        <p:grpSpPr>
          <a:xfrm>
            <a:off x="7835900" y="1778000"/>
            <a:ext cx="474663" cy="490538"/>
            <a:chOff x="7835900" y="1778000"/>
            <a:chExt cx="474663" cy="490538"/>
          </a:xfrm>
        </p:grpSpPr>
        <p:sp>
          <p:nvSpPr>
            <p:cNvPr id="243" name="Freeform 207"/>
            <p:cNvSpPr>
              <a:spLocks/>
            </p:cNvSpPr>
            <p:nvPr userDrawn="1"/>
          </p:nvSpPr>
          <p:spPr bwMode="auto">
            <a:xfrm>
              <a:off x="7835900" y="1974850"/>
              <a:ext cx="309563" cy="293688"/>
            </a:xfrm>
            <a:custGeom>
              <a:avLst/>
              <a:gdLst>
                <a:gd name="T0" fmla="*/ 22 w 80"/>
                <a:gd name="T1" fmla="*/ 0 h 76"/>
                <a:gd name="T2" fmla="*/ 10 w 80"/>
                <a:gd name="T3" fmla="*/ 19 h 76"/>
                <a:gd name="T4" fmla="*/ 21 w 80"/>
                <a:gd name="T5" fmla="*/ 66 h 76"/>
                <a:gd name="T6" fmla="*/ 68 w 80"/>
                <a:gd name="T7" fmla="*/ 55 h 76"/>
                <a:gd name="T8" fmla="*/ 80 w 80"/>
                <a:gd name="T9" fmla="*/ 36 h 76"/>
                <a:gd name="T10" fmla="*/ 22 w 80"/>
                <a:gd name="T11" fmla="*/ 0 h 76"/>
              </a:gdLst>
              <a:ahLst/>
              <a:cxnLst>
                <a:cxn ang="0">
                  <a:pos x="T0" y="T1"/>
                </a:cxn>
                <a:cxn ang="0">
                  <a:pos x="T2" y="T3"/>
                </a:cxn>
                <a:cxn ang="0">
                  <a:pos x="T4" y="T5"/>
                </a:cxn>
                <a:cxn ang="0">
                  <a:pos x="T6" y="T7"/>
                </a:cxn>
                <a:cxn ang="0">
                  <a:pos x="T8" y="T9"/>
                </a:cxn>
                <a:cxn ang="0">
                  <a:pos x="T10" y="T11"/>
                </a:cxn>
              </a:cxnLst>
              <a:rect l="0" t="0" r="r" b="b"/>
              <a:pathLst>
                <a:path w="80" h="76">
                  <a:moveTo>
                    <a:pt x="22" y="0"/>
                  </a:moveTo>
                  <a:cubicBezTo>
                    <a:pt x="10" y="19"/>
                    <a:pt x="10" y="19"/>
                    <a:pt x="10" y="19"/>
                  </a:cubicBezTo>
                  <a:cubicBezTo>
                    <a:pt x="0" y="35"/>
                    <a:pt x="5" y="56"/>
                    <a:pt x="21" y="66"/>
                  </a:cubicBezTo>
                  <a:cubicBezTo>
                    <a:pt x="37" y="76"/>
                    <a:pt x="58" y="71"/>
                    <a:pt x="68" y="55"/>
                  </a:cubicBezTo>
                  <a:cubicBezTo>
                    <a:pt x="80" y="36"/>
                    <a:pt x="80" y="36"/>
                    <a:pt x="80" y="36"/>
                  </a:cubicBezTo>
                  <a:cubicBezTo>
                    <a:pt x="70" y="36"/>
                    <a:pt x="45" y="30"/>
                    <a:pt x="2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4" name="Freeform 208"/>
            <p:cNvSpPr>
              <a:spLocks noEditPoints="1"/>
            </p:cNvSpPr>
            <p:nvPr userDrawn="1"/>
          </p:nvSpPr>
          <p:spPr bwMode="auto">
            <a:xfrm>
              <a:off x="7929563" y="1778000"/>
              <a:ext cx="381000" cy="320675"/>
            </a:xfrm>
            <a:custGeom>
              <a:avLst/>
              <a:gdLst>
                <a:gd name="T0" fmla="*/ 94 w 99"/>
                <a:gd name="T1" fmla="*/ 0 h 83"/>
                <a:gd name="T2" fmla="*/ 88 w 99"/>
                <a:gd name="T3" fmla="*/ 19 h 83"/>
                <a:gd name="T4" fmla="*/ 67 w 99"/>
                <a:gd name="T5" fmla="*/ 24 h 83"/>
                <a:gd name="T6" fmla="*/ 48 w 99"/>
                <a:gd name="T7" fmla="*/ 26 h 83"/>
                <a:gd name="T8" fmla="*/ 5 w 99"/>
                <a:gd name="T9" fmla="*/ 39 h 83"/>
                <a:gd name="T10" fmla="*/ 0 w 99"/>
                <a:gd name="T11" fmla="*/ 47 h 83"/>
                <a:gd name="T12" fmla="*/ 59 w 99"/>
                <a:gd name="T13" fmla="*/ 83 h 83"/>
                <a:gd name="T14" fmla="*/ 64 w 99"/>
                <a:gd name="T15" fmla="*/ 75 h 83"/>
                <a:gd name="T16" fmla="*/ 56 w 99"/>
                <a:gd name="T17" fmla="*/ 31 h 83"/>
                <a:gd name="T18" fmla="*/ 66 w 99"/>
                <a:gd name="T19" fmla="*/ 29 h 83"/>
                <a:gd name="T20" fmla="*/ 94 w 99"/>
                <a:gd name="T21" fmla="*/ 21 h 83"/>
                <a:gd name="T22" fmla="*/ 98 w 99"/>
                <a:gd name="T23" fmla="*/ 3 h 83"/>
                <a:gd name="T24" fmla="*/ 40 w 99"/>
                <a:gd name="T25" fmla="*/ 59 h 83"/>
                <a:gd name="T26" fmla="*/ 32 w 99"/>
                <a:gd name="T27" fmla="*/ 61 h 83"/>
                <a:gd name="T28" fmla="*/ 30 w 99"/>
                <a:gd name="T29" fmla="*/ 53 h 83"/>
                <a:gd name="T30" fmla="*/ 38 w 99"/>
                <a:gd name="T31" fmla="*/ 39 h 83"/>
                <a:gd name="T32" fmla="*/ 47 w 99"/>
                <a:gd name="T33" fmla="*/ 37 h 83"/>
                <a:gd name="T34" fmla="*/ 49 w 99"/>
                <a:gd name="T35" fmla="*/ 45 h 83"/>
                <a:gd name="T36" fmla="*/ 40 w 99"/>
                <a:gd name="T37" fmla="*/ 5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3">
                  <a:moveTo>
                    <a:pt x="94" y="0"/>
                  </a:moveTo>
                  <a:cubicBezTo>
                    <a:pt x="93" y="8"/>
                    <a:pt x="88" y="19"/>
                    <a:pt x="88" y="19"/>
                  </a:cubicBezTo>
                  <a:cubicBezTo>
                    <a:pt x="79" y="33"/>
                    <a:pt x="67" y="24"/>
                    <a:pt x="67" y="24"/>
                  </a:cubicBezTo>
                  <a:cubicBezTo>
                    <a:pt x="56" y="17"/>
                    <a:pt x="50" y="22"/>
                    <a:pt x="48" y="26"/>
                  </a:cubicBezTo>
                  <a:cubicBezTo>
                    <a:pt x="32" y="19"/>
                    <a:pt x="14" y="25"/>
                    <a:pt x="5" y="39"/>
                  </a:cubicBezTo>
                  <a:cubicBezTo>
                    <a:pt x="0" y="47"/>
                    <a:pt x="0" y="47"/>
                    <a:pt x="0" y="47"/>
                  </a:cubicBezTo>
                  <a:cubicBezTo>
                    <a:pt x="7" y="57"/>
                    <a:pt x="28" y="81"/>
                    <a:pt x="59" y="83"/>
                  </a:cubicBezTo>
                  <a:cubicBezTo>
                    <a:pt x="64" y="75"/>
                    <a:pt x="64" y="75"/>
                    <a:pt x="64" y="75"/>
                  </a:cubicBezTo>
                  <a:cubicBezTo>
                    <a:pt x="73" y="60"/>
                    <a:pt x="69" y="41"/>
                    <a:pt x="56" y="31"/>
                  </a:cubicBezTo>
                  <a:cubicBezTo>
                    <a:pt x="59" y="26"/>
                    <a:pt x="66" y="29"/>
                    <a:pt x="66" y="29"/>
                  </a:cubicBezTo>
                  <a:cubicBezTo>
                    <a:pt x="86" y="42"/>
                    <a:pt x="94" y="21"/>
                    <a:pt x="94" y="21"/>
                  </a:cubicBezTo>
                  <a:cubicBezTo>
                    <a:pt x="94" y="21"/>
                    <a:pt x="99" y="12"/>
                    <a:pt x="98" y="3"/>
                  </a:cubicBezTo>
                  <a:moveTo>
                    <a:pt x="40" y="59"/>
                  </a:moveTo>
                  <a:cubicBezTo>
                    <a:pt x="38" y="62"/>
                    <a:pt x="35" y="63"/>
                    <a:pt x="32" y="61"/>
                  </a:cubicBezTo>
                  <a:cubicBezTo>
                    <a:pt x="29" y="59"/>
                    <a:pt x="28" y="56"/>
                    <a:pt x="30" y="53"/>
                  </a:cubicBezTo>
                  <a:cubicBezTo>
                    <a:pt x="38" y="39"/>
                    <a:pt x="38" y="39"/>
                    <a:pt x="38" y="39"/>
                  </a:cubicBezTo>
                  <a:cubicBezTo>
                    <a:pt x="40" y="36"/>
                    <a:pt x="44" y="35"/>
                    <a:pt x="47" y="37"/>
                  </a:cubicBezTo>
                  <a:cubicBezTo>
                    <a:pt x="49" y="39"/>
                    <a:pt x="50" y="43"/>
                    <a:pt x="49" y="45"/>
                  </a:cubicBezTo>
                  <a:lnTo>
                    <a:pt x="40" y="5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45" name="Group 244"/>
          <p:cNvGrpSpPr/>
          <p:nvPr userDrawn="1"/>
        </p:nvGrpSpPr>
        <p:grpSpPr>
          <a:xfrm>
            <a:off x="6727825" y="1284288"/>
            <a:ext cx="587375" cy="382587"/>
            <a:chOff x="6727825" y="1284288"/>
            <a:chExt cx="587375" cy="382587"/>
          </a:xfrm>
        </p:grpSpPr>
        <p:sp>
          <p:nvSpPr>
            <p:cNvPr id="246" name="Oval 209"/>
            <p:cNvSpPr>
              <a:spLocks noChangeArrowheads="1"/>
            </p:cNvSpPr>
            <p:nvPr userDrawn="1"/>
          </p:nvSpPr>
          <p:spPr bwMode="auto">
            <a:xfrm>
              <a:off x="68087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7" name="Oval 210"/>
            <p:cNvSpPr>
              <a:spLocks noChangeArrowheads="1"/>
            </p:cNvSpPr>
            <p:nvPr userDrawn="1"/>
          </p:nvSpPr>
          <p:spPr bwMode="auto">
            <a:xfrm>
              <a:off x="71135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8" name="Oval 211"/>
            <p:cNvSpPr>
              <a:spLocks noChangeArrowheads="1"/>
            </p:cNvSpPr>
            <p:nvPr userDrawn="1"/>
          </p:nvSpPr>
          <p:spPr bwMode="auto">
            <a:xfrm>
              <a:off x="6959600" y="1284288"/>
              <a:ext cx="123825" cy="12382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9" name="Freeform 212"/>
            <p:cNvSpPr>
              <a:spLocks/>
            </p:cNvSpPr>
            <p:nvPr userDrawn="1"/>
          </p:nvSpPr>
          <p:spPr bwMode="auto">
            <a:xfrm>
              <a:off x="6727825" y="1419225"/>
              <a:ext cx="587375" cy="247650"/>
            </a:xfrm>
            <a:custGeom>
              <a:avLst/>
              <a:gdLst>
                <a:gd name="T0" fmla="*/ 149 w 152"/>
                <a:gd name="T1" fmla="*/ 57 h 64"/>
                <a:gd name="T2" fmla="*/ 131 w 152"/>
                <a:gd name="T3" fmla="*/ 57 h 64"/>
                <a:gd name="T4" fmla="*/ 131 w 152"/>
                <a:gd name="T5" fmla="*/ 50 h 64"/>
                <a:gd name="T6" fmla="*/ 138 w 152"/>
                <a:gd name="T7" fmla="*/ 38 h 64"/>
                <a:gd name="T8" fmla="*/ 138 w 152"/>
                <a:gd name="T9" fmla="*/ 16 h 64"/>
                <a:gd name="T10" fmla="*/ 124 w 152"/>
                <a:gd name="T11" fmla="*/ 2 h 64"/>
                <a:gd name="T12" fmla="*/ 107 w 152"/>
                <a:gd name="T13" fmla="*/ 2 h 64"/>
                <a:gd name="T14" fmla="*/ 104 w 152"/>
                <a:gd name="T15" fmla="*/ 3 h 64"/>
                <a:gd name="T16" fmla="*/ 107 w 152"/>
                <a:gd name="T17" fmla="*/ 15 h 64"/>
                <a:gd name="T18" fmla="*/ 107 w 152"/>
                <a:gd name="T19" fmla="*/ 39 h 64"/>
                <a:gd name="T20" fmla="*/ 101 w 152"/>
                <a:gd name="T21" fmla="*/ 55 h 64"/>
                <a:gd name="T22" fmla="*/ 101 w 152"/>
                <a:gd name="T23" fmla="*/ 57 h 64"/>
                <a:gd name="T24" fmla="*/ 92 w 152"/>
                <a:gd name="T25" fmla="*/ 57 h 64"/>
                <a:gd name="T26" fmla="*/ 92 w 152"/>
                <a:gd name="T27" fmla="*/ 52 h 64"/>
                <a:gd name="T28" fmla="*/ 100 w 152"/>
                <a:gd name="T29" fmla="*/ 39 h 64"/>
                <a:gd name="T30" fmla="*/ 100 w 152"/>
                <a:gd name="T31" fmla="*/ 15 h 64"/>
                <a:gd name="T32" fmla="*/ 85 w 152"/>
                <a:gd name="T33" fmla="*/ 0 h 64"/>
                <a:gd name="T34" fmla="*/ 66 w 152"/>
                <a:gd name="T35" fmla="*/ 0 h 64"/>
                <a:gd name="T36" fmla="*/ 51 w 152"/>
                <a:gd name="T37" fmla="*/ 15 h 64"/>
                <a:gd name="T38" fmla="*/ 51 w 152"/>
                <a:gd name="T39" fmla="*/ 39 h 64"/>
                <a:gd name="T40" fmla="*/ 59 w 152"/>
                <a:gd name="T41" fmla="*/ 52 h 64"/>
                <a:gd name="T42" fmla="*/ 59 w 152"/>
                <a:gd name="T43" fmla="*/ 57 h 64"/>
                <a:gd name="T44" fmla="*/ 51 w 152"/>
                <a:gd name="T45" fmla="*/ 57 h 64"/>
                <a:gd name="T46" fmla="*/ 51 w 152"/>
                <a:gd name="T47" fmla="*/ 55 h 64"/>
                <a:gd name="T48" fmla="*/ 44 w 152"/>
                <a:gd name="T49" fmla="*/ 39 h 64"/>
                <a:gd name="T50" fmla="*/ 44 w 152"/>
                <a:gd name="T51" fmla="*/ 15 h 64"/>
                <a:gd name="T52" fmla="*/ 47 w 152"/>
                <a:gd name="T53" fmla="*/ 3 h 64"/>
                <a:gd name="T54" fmla="*/ 44 w 152"/>
                <a:gd name="T55" fmla="*/ 2 h 64"/>
                <a:gd name="T56" fmla="*/ 27 w 152"/>
                <a:gd name="T57" fmla="*/ 2 h 64"/>
                <a:gd name="T58" fmla="*/ 13 w 152"/>
                <a:gd name="T59" fmla="*/ 16 h 64"/>
                <a:gd name="T60" fmla="*/ 13 w 152"/>
                <a:gd name="T61" fmla="*/ 38 h 64"/>
                <a:gd name="T62" fmla="*/ 21 w 152"/>
                <a:gd name="T63" fmla="*/ 50 h 64"/>
                <a:gd name="T64" fmla="*/ 21 w 152"/>
                <a:gd name="T65" fmla="*/ 57 h 64"/>
                <a:gd name="T66" fmla="*/ 3 w 152"/>
                <a:gd name="T67" fmla="*/ 57 h 64"/>
                <a:gd name="T68" fmla="*/ 0 w 152"/>
                <a:gd name="T69" fmla="*/ 60 h 64"/>
                <a:gd name="T70" fmla="*/ 3 w 152"/>
                <a:gd name="T71" fmla="*/ 64 h 64"/>
                <a:gd name="T72" fmla="*/ 149 w 152"/>
                <a:gd name="T73" fmla="*/ 64 h 64"/>
                <a:gd name="T74" fmla="*/ 152 w 152"/>
                <a:gd name="T75" fmla="*/ 60 h 64"/>
                <a:gd name="T76" fmla="*/ 149 w 152"/>
                <a:gd name="T77" fmla="*/ 5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2" h="64">
                  <a:moveTo>
                    <a:pt x="149" y="57"/>
                  </a:moveTo>
                  <a:cubicBezTo>
                    <a:pt x="131" y="57"/>
                    <a:pt x="131" y="57"/>
                    <a:pt x="131" y="57"/>
                  </a:cubicBezTo>
                  <a:cubicBezTo>
                    <a:pt x="131" y="50"/>
                    <a:pt x="131" y="50"/>
                    <a:pt x="131" y="50"/>
                  </a:cubicBezTo>
                  <a:cubicBezTo>
                    <a:pt x="135" y="48"/>
                    <a:pt x="138" y="43"/>
                    <a:pt x="138" y="38"/>
                  </a:cubicBezTo>
                  <a:cubicBezTo>
                    <a:pt x="138" y="16"/>
                    <a:pt x="138" y="16"/>
                    <a:pt x="138" y="16"/>
                  </a:cubicBezTo>
                  <a:cubicBezTo>
                    <a:pt x="138" y="9"/>
                    <a:pt x="132" y="2"/>
                    <a:pt x="124" y="2"/>
                  </a:cubicBezTo>
                  <a:cubicBezTo>
                    <a:pt x="107" y="2"/>
                    <a:pt x="107" y="2"/>
                    <a:pt x="107" y="2"/>
                  </a:cubicBezTo>
                  <a:cubicBezTo>
                    <a:pt x="106" y="2"/>
                    <a:pt x="105" y="2"/>
                    <a:pt x="104" y="3"/>
                  </a:cubicBezTo>
                  <a:cubicBezTo>
                    <a:pt x="106" y="6"/>
                    <a:pt x="107" y="10"/>
                    <a:pt x="107" y="15"/>
                  </a:cubicBezTo>
                  <a:cubicBezTo>
                    <a:pt x="107" y="39"/>
                    <a:pt x="107" y="39"/>
                    <a:pt x="107" y="39"/>
                  </a:cubicBezTo>
                  <a:cubicBezTo>
                    <a:pt x="107" y="45"/>
                    <a:pt x="105" y="51"/>
                    <a:pt x="101" y="55"/>
                  </a:cubicBezTo>
                  <a:cubicBezTo>
                    <a:pt x="101" y="57"/>
                    <a:pt x="101" y="57"/>
                    <a:pt x="101" y="57"/>
                  </a:cubicBezTo>
                  <a:cubicBezTo>
                    <a:pt x="92" y="57"/>
                    <a:pt x="92" y="57"/>
                    <a:pt x="92" y="57"/>
                  </a:cubicBezTo>
                  <a:cubicBezTo>
                    <a:pt x="92" y="52"/>
                    <a:pt x="92" y="52"/>
                    <a:pt x="92" y="52"/>
                  </a:cubicBezTo>
                  <a:cubicBezTo>
                    <a:pt x="97" y="50"/>
                    <a:pt x="100" y="45"/>
                    <a:pt x="100" y="39"/>
                  </a:cubicBezTo>
                  <a:cubicBezTo>
                    <a:pt x="100" y="15"/>
                    <a:pt x="100" y="15"/>
                    <a:pt x="100" y="15"/>
                  </a:cubicBezTo>
                  <a:cubicBezTo>
                    <a:pt x="100" y="7"/>
                    <a:pt x="93" y="0"/>
                    <a:pt x="85" y="0"/>
                  </a:cubicBezTo>
                  <a:cubicBezTo>
                    <a:pt x="66" y="0"/>
                    <a:pt x="66" y="0"/>
                    <a:pt x="66" y="0"/>
                  </a:cubicBezTo>
                  <a:cubicBezTo>
                    <a:pt x="58" y="0"/>
                    <a:pt x="51" y="7"/>
                    <a:pt x="51" y="15"/>
                  </a:cubicBezTo>
                  <a:cubicBezTo>
                    <a:pt x="51" y="39"/>
                    <a:pt x="51" y="39"/>
                    <a:pt x="51" y="39"/>
                  </a:cubicBezTo>
                  <a:cubicBezTo>
                    <a:pt x="51" y="45"/>
                    <a:pt x="54" y="50"/>
                    <a:pt x="59" y="52"/>
                  </a:cubicBezTo>
                  <a:cubicBezTo>
                    <a:pt x="59" y="57"/>
                    <a:pt x="59" y="57"/>
                    <a:pt x="59" y="57"/>
                  </a:cubicBezTo>
                  <a:cubicBezTo>
                    <a:pt x="51" y="57"/>
                    <a:pt x="51" y="57"/>
                    <a:pt x="51" y="57"/>
                  </a:cubicBezTo>
                  <a:cubicBezTo>
                    <a:pt x="51" y="55"/>
                    <a:pt x="51" y="55"/>
                    <a:pt x="51" y="55"/>
                  </a:cubicBezTo>
                  <a:cubicBezTo>
                    <a:pt x="46" y="51"/>
                    <a:pt x="44" y="45"/>
                    <a:pt x="44" y="39"/>
                  </a:cubicBezTo>
                  <a:cubicBezTo>
                    <a:pt x="44" y="15"/>
                    <a:pt x="44" y="15"/>
                    <a:pt x="44" y="15"/>
                  </a:cubicBezTo>
                  <a:cubicBezTo>
                    <a:pt x="44" y="10"/>
                    <a:pt x="45" y="6"/>
                    <a:pt x="47" y="3"/>
                  </a:cubicBezTo>
                  <a:cubicBezTo>
                    <a:pt x="46" y="2"/>
                    <a:pt x="45" y="2"/>
                    <a:pt x="44" y="2"/>
                  </a:cubicBezTo>
                  <a:cubicBezTo>
                    <a:pt x="27" y="2"/>
                    <a:pt x="27" y="2"/>
                    <a:pt x="27" y="2"/>
                  </a:cubicBezTo>
                  <a:cubicBezTo>
                    <a:pt x="19" y="2"/>
                    <a:pt x="13" y="9"/>
                    <a:pt x="13" y="16"/>
                  </a:cubicBezTo>
                  <a:cubicBezTo>
                    <a:pt x="13" y="38"/>
                    <a:pt x="13" y="38"/>
                    <a:pt x="13" y="38"/>
                  </a:cubicBezTo>
                  <a:cubicBezTo>
                    <a:pt x="13" y="43"/>
                    <a:pt x="16" y="48"/>
                    <a:pt x="21" y="50"/>
                  </a:cubicBezTo>
                  <a:cubicBezTo>
                    <a:pt x="21" y="57"/>
                    <a:pt x="21" y="57"/>
                    <a:pt x="21" y="57"/>
                  </a:cubicBezTo>
                  <a:cubicBezTo>
                    <a:pt x="3" y="57"/>
                    <a:pt x="3" y="57"/>
                    <a:pt x="3" y="57"/>
                  </a:cubicBezTo>
                  <a:cubicBezTo>
                    <a:pt x="1" y="57"/>
                    <a:pt x="0" y="59"/>
                    <a:pt x="0" y="60"/>
                  </a:cubicBezTo>
                  <a:cubicBezTo>
                    <a:pt x="0" y="62"/>
                    <a:pt x="1" y="64"/>
                    <a:pt x="3" y="64"/>
                  </a:cubicBezTo>
                  <a:cubicBezTo>
                    <a:pt x="149" y="64"/>
                    <a:pt x="149" y="64"/>
                    <a:pt x="149" y="64"/>
                  </a:cubicBezTo>
                  <a:cubicBezTo>
                    <a:pt x="151" y="64"/>
                    <a:pt x="152" y="62"/>
                    <a:pt x="152" y="60"/>
                  </a:cubicBezTo>
                  <a:cubicBezTo>
                    <a:pt x="152" y="59"/>
                    <a:pt x="151" y="57"/>
                    <a:pt x="149" y="5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50" name="Group 249"/>
          <p:cNvGrpSpPr/>
          <p:nvPr userDrawn="1"/>
        </p:nvGrpSpPr>
        <p:grpSpPr>
          <a:xfrm>
            <a:off x="5248275" y="3883025"/>
            <a:ext cx="309563" cy="309563"/>
            <a:chOff x="5248275" y="3883025"/>
            <a:chExt cx="309563" cy="309563"/>
          </a:xfrm>
        </p:grpSpPr>
        <p:sp>
          <p:nvSpPr>
            <p:cNvPr id="251" name="Freeform 213"/>
            <p:cNvSpPr>
              <a:spLocks/>
            </p:cNvSpPr>
            <p:nvPr userDrawn="1"/>
          </p:nvSpPr>
          <p:spPr bwMode="auto">
            <a:xfrm>
              <a:off x="5264150" y="3887788"/>
              <a:ext cx="153988" cy="166688"/>
            </a:xfrm>
            <a:custGeom>
              <a:avLst/>
              <a:gdLst>
                <a:gd name="T0" fmla="*/ 19 w 40"/>
                <a:gd name="T1" fmla="*/ 43 h 43"/>
                <a:gd name="T2" fmla="*/ 35 w 40"/>
                <a:gd name="T3" fmla="*/ 38 h 43"/>
                <a:gd name="T4" fmla="*/ 35 w 40"/>
                <a:gd name="T5" fmla="*/ 36 h 43"/>
                <a:gd name="T6" fmla="*/ 40 w 40"/>
                <a:gd name="T7" fmla="*/ 29 h 43"/>
                <a:gd name="T8" fmla="*/ 27 w 40"/>
                <a:gd name="T9" fmla="*/ 0 h 43"/>
                <a:gd name="T10" fmla="*/ 0 w 40"/>
                <a:gd name="T11" fmla="*/ 21 h 43"/>
                <a:gd name="T12" fmla="*/ 8 w 40"/>
                <a:gd name="T13" fmla="*/ 38 h 43"/>
                <a:gd name="T14" fmla="*/ 11 w 40"/>
                <a:gd name="T15" fmla="*/ 37 h 43"/>
                <a:gd name="T16" fmla="*/ 19 w 40"/>
                <a:gd name="T17"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3">
                  <a:moveTo>
                    <a:pt x="19" y="43"/>
                  </a:moveTo>
                  <a:cubicBezTo>
                    <a:pt x="25" y="42"/>
                    <a:pt x="30" y="40"/>
                    <a:pt x="35" y="38"/>
                  </a:cubicBezTo>
                  <a:cubicBezTo>
                    <a:pt x="35" y="37"/>
                    <a:pt x="35" y="37"/>
                    <a:pt x="35" y="36"/>
                  </a:cubicBezTo>
                  <a:cubicBezTo>
                    <a:pt x="35" y="33"/>
                    <a:pt x="37" y="30"/>
                    <a:pt x="40" y="29"/>
                  </a:cubicBezTo>
                  <a:cubicBezTo>
                    <a:pt x="39" y="18"/>
                    <a:pt x="34" y="8"/>
                    <a:pt x="27" y="0"/>
                  </a:cubicBezTo>
                  <a:cubicBezTo>
                    <a:pt x="15" y="3"/>
                    <a:pt x="5" y="11"/>
                    <a:pt x="0" y="21"/>
                  </a:cubicBezTo>
                  <a:cubicBezTo>
                    <a:pt x="2" y="27"/>
                    <a:pt x="5" y="33"/>
                    <a:pt x="8" y="38"/>
                  </a:cubicBezTo>
                  <a:cubicBezTo>
                    <a:pt x="9" y="37"/>
                    <a:pt x="10" y="37"/>
                    <a:pt x="11" y="37"/>
                  </a:cubicBezTo>
                  <a:cubicBezTo>
                    <a:pt x="15" y="37"/>
                    <a:pt x="18" y="39"/>
                    <a:pt x="19"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2" name="Freeform 214"/>
            <p:cNvSpPr>
              <a:spLocks/>
            </p:cNvSpPr>
            <p:nvPr userDrawn="1"/>
          </p:nvSpPr>
          <p:spPr bwMode="auto">
            <a:xfrm>
              <a:off x="5253038" y="4060825"/>
              <a:ext cx="134938" cy="120650"/>
            </a:xfrm>
            <a:custGeom>
              <a:avLst/>
              <a:gdLst>
                <a:gd name="T0" fmla="*/ 18 w 35"/>
                <a:gd name="T1" fmla="*/ 8 h 31"/>
                <a:gd name="T2" fmla="*/ 14 w 35"/>
                <a:gd name="T3" fmla="*/ 9 h 31"/>
                <a:gd name="T4" fmla="*/ 6 w 35"/>
                <a:gd name="T5" fmla="*/ 2 h 31"/>
                <a:gd name="T6" fmla="*/ 0 w 35"/>
                <a:gd name="T7" fmla="*/ 0 h 31"/>
                <a:gd name="T8" fmla="*/ 25 w 35"/>
                <a:gd name="T9" fmla="*/ 31 h 31"/>
                <a:gd name="T10" fmla="*/ 35 w 35"/>
                <a:gd name="T11" fmla="*/ 21 h 31"/>
                <a:gd name="T12" fmla="*/ 33 w 35"/>
                <a:gd name="T13" fmla="*/ 17 h 31"/>
                <a:gd name="T14" fmla="*/ 18 w 35"/>
                <a:gd name="T15" fmla="*/ 8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31">
                  <a:moveTo>
                    <a:pt x="18" y="8"/>
                  </a:moveTo>
                  <a:cubicBezTo>
                    <a:pt x="17" y="8"/>
                    <a:pt x="16" y="9"/>
                    <a:pt x="14" y="9"/>
                  </a:cubicBezTo>
                  <a:cubicBezTo>
                    <a:pt x="10" y="9"/>
                    <a:pt x="7" y="6"/>
                    <a:pt x="6" y="2"/>
                  </a:cubicBezTo>
                  <a:cubicBezTo>
                    <a:pt x="4" y="1"/>
                    <a:pt x="2" y="1"/>
                    <a:pt x="0" y="0"/>
                  </a:cubicBezTo>
                  <a:cubicBezTo>
                    <a:pt x="2" y="15"/>
                    <a:pt x="12" y="26"/>
                    <a:pt x="25" y="31"/>
                  </a:cubicBezTo>
                  <a:cubicBezTo>
                    <a:pt x="29" y="28"/>
                    <a:pt x="32" y="25"/>
                    <a:pt x="35" y="21"/>
                  </a:cubicBezTo>
                  <a:cubicBezTo>
                    <a:pt x="34" y="20"/>
                    <a:pt x="33" y="18"/>
                    <a:pt x="33" y="17"/>
                  </a:cubicBezTo>
                  <a:cubicBezTo>
                    <a:pt x="27" y="14"/>
                    <a:pt x="22" y="11"/>
                    <a:pt x="18" y="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3" name="Freeform 215"/>
            <p:cNvSpPr>
              <a:spLocks/>
            </p:cNvSpPr>
            <p:nvPr userDrawn="1"/>
          </p:nvSpPr>
          <p:spPr bwMode="auto">
            <a:xfrm>
              <a:off x="5334000" y="4049713"/>
              <a:ext cx="84138" cy="58738"/>
            </a:xfrm>
            <a:custGeom>
              <a:avLst/>
              <a:gdLst>
                <a:gd name="T0" fmla="*/ 1 w 22"/>
                <a:gd name="T1" fmla="*/ 5 h 15"/>
                <a:gd name="T2" fmla="*/ 0 w 22"/>
                <a:gd name="T3" fmla="*/ 7 h 15"/>
                <a:gd name="T4" fmla="*/ 13 w 22"/>
                <a:gd name="T5" fmla="*/ 15 h 15"/>
                <a:gd name="T6" fmla="*/ 20 w 22"/>
                <a:gd name="T7" fmla="*/ 11 h 15"/>
                <a:gd name="T8" fmla="*/ 22 w 22"/>
                <a:gd name="T9" fmla="*/ 2 h 15"/>
                <a:gd name="T10" fmla="*/ 20 w 22"/>
                <a:gd name="T11" fmla="*/ 0 h 15"/>
                <a:gd name="T12" fmla="*/ 1 w 22"/>
                <a:gd name="T13" fmla="*/ 5 h 15"/>
              </a:gdLst>
              <a:ahLst/>
              <a:cxnLst>
                <a:cxn ang="0">
                  <a:pos x="T0" y="T1"/>
                </a:cxn>
                <a:cxn ang="0">
                  <a:pos x="T2" y="T3"/>
                </a:cxn>
                <a:cxn ang="0">
                  <a:pos x="T4" y="T5"/>
                </a:cxn>
                <a:cxn ang="0">
                  <a:pos x="T6" y="T7"/>
                </a:cxn>
                <a:cxn ang="0">
                  <a:pos x="T8" y="T9"/>
                </a:cxn>
                <a:cxn ang="0">
                  <a:pos x="T10" y="T11"/>
                </a:cxn>
                <a:cxn ang="0">
                  <a:pos x="T12" y="T13"/>
                </a:cxn>
              </a:cxnLst>
              <a:rect l="0" t="0" r="r" b="b"/>
              <a:pathLst>
                <a:path w="22" h="15">
                  <a:moveTo>
                    <a:pt x="1" y="5"/>
                  </a:moveTo>
                  <a:cubicBezTo>
                    <a:pt x="1" y="6"/>
                    <a:pt x="1" y="7"/>
                    <a:pt x="0" y="7"/>
                  </a:cubicBezTo>
                  <a:cubicBezTo>
                    <a:pt x="4" y="10"/>
                    <a:pt x="9" y="13"/>
                    <a:pt x="13" y="15"/>
                  </a:cubicBezTo>
                  <a:cubicBezTo>
                    <a:pt x="15" y="13"/>
                    <a:pt x="17" y="11"/>
                    <a:pt x="20" y="11"/>
                  </a:cubicBezTo>
                  <a:cubicBezTo>
                    <a:pt x="21" y="8"/>
                    <a:pt x="22" y="5"/>
                    <a:pt x="22" y="2"/>
                  </a:cubicBezTo>
                  <a:cubicBezTo>
                    <a:pt x="21" y="1"/>
                    <a:pt x="21" y="1"/>
                    <a:pt x="20" y="0"/>
                  </a:cubicBezTo>
                  <a:cubicBezTo>
                    <a:pt x="14" y="3"/>
                    <a:pt x="8" y="5"/>
                    <a:pt x="1"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4" name="Freeform 216"/>
            <p:cNvSpPr>
              <a:spLocks/>
            </p:cNvSpPr>
            <p:nvPr userDrawn="1"/>
          </p:nvSpPr>
          <p:spPr bwMode="auto">
            <a:xfrm>
              <a:off x="5430838" y="3938588"/>
              <a:ext cx="127000" cy="184150"/>
            </a:xfrm>
            <a:custGeom>
              <a:avLst/>
              <a:gdLst>
                <a:gd name="T0" fmla="*/ 29 w 33"/>
                <a:gd name="T1" fmla="*/ 44 h 48"/>
                <a:gd name="T2" fmla="*/ 33 w 33"/>
                <a:gd name="T3" fmla="*/ 26 h 48"/>
                <a:gd name="T4" fmla="*/ 23 w 33"/>
                <a:gd name="T5" fmla="*/ 0 h 48"/>
                <a:gd name="T6" fmla="*/ 8 w 33"/>
                <a:gd name="T7" fmla="*/ 21 h 48"/>
                <a:gd name="T8" fmla="*/ 8 w 33"/>
                <a:gd name="T9" fmla="*/ 23 h 48"/>
                <a:gd name="T10" fmla="*/ 2 w 33"/>
                <a:gd name="T11" fmla="*/ 31 h 48"/>
                <a:gd name="T12" fmla="*/ 0 w 33"/>
                <a:gd name="T13" fmla="*/ 42 h 48"/>
                <a:gd name="T14" fmla="*/ 3 w 33"/>
                <a:gd name="T15" fmla="*/ 48 h 48"/>
                <a:gd name="T16" fmla="*/ 8 w 33"/>
                <a:gd name="T17" fmla="*/ 48 h 48"/>
                <a:gd name="T18" fmla="*/ 29 w 33"/>
                <a:gd name="T19" fmla="*/ 4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48">
                  <a:moveTo>
                    <a:pt x="29" y="44"/>
                  </a:moveTo>
                  <a:cubicBezTo>
                    <a:pt x="31" y="38"/>
                    <a:pt x="33" y="32"/>
                    <a:pt x="33" y="26"/>
                  </a:cubicBezTo>
                  <a:cubicBezTo>
                    <a:pt x="33" y="16"/>
                    <a:pt x="29" y="7"/>
                    <a:pt x="23" y="0"/>
                  </a:cubicBezTo>
                  <a:cubicBezTo>
                    <a:pt x="20" y="8"/>
                    <a:pt x="15" y="15"/>
                    <a:pt x="8" y="21"/>
                  </a:cubicBezTo>
                  <a:cubicBezTo>
                    <a:pt x="8" y="22"/>
                    <a:pt x="8" y="22"/>
                    <a:pt x="8" y="23"/>
                  </a:cubicBezTo>
                  <a:cubicBezTo>
                    <a:pt x="8" y="27"/>
                    <a:pt x="6" y="30"/>
                    <a:pt x="2" y="31"/>
                  </a:cubicBezTo>
                  <a:cubicBezTo>
                    <a:pt x="2" y="35"/>
                    <a:pt x="1" y="38"/>
                    <a:pt x="0" y="42"/>
                  </a:cubicBezTo>
                  <a:cubicBezTo>
                    <a:pt x="2" y="43"/>
                    <a:pt x="3" y="45"/>
                    <a:pt x="3" y="48"/>
                  </a:cubicBezTo>
                  <a:cubicBezTo>
                    <a:pt x="5" y="48"/>
                    <a:pt x="7" y="48"/>
                    <a:pt x="8" y="48"/>
                  </a:cubicBezTo>
                  <a:cubicBezTo>
                    <a:pt x="16" y="48"/>
                    <a:pt x="22" y="46"/>
                    <a:pt x="29" y="4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5" name="Freeform 217"/>
            <p:cNvSpPr>
              <a:spLocks/>
            </p:cNvSpPr>
            <p:nvPr userDrawn="1"/>
          </p:nvSpPr>
          <p:spPr bwMode="auto">
            <a:xfrm>
              <a:off x="5248275" y="3998913"/>
              <a:ext cx="31750" cy="50800"/>
            </a:xfrm>
            <a:custGeom>
              <a:avLst/>
              <a:gdLst>
                <a:gd name="T0" fmla="*/ 2 w 8"/>
                <a:gd name="T1" fmla="*/ 0 h 13"/>
                <a:gd name="T2" fmla="*/ 0 w 8"/>
                <a:gd name="T3" fmla="*/ 10 h 13"/>
                <a:gd name="T4" fmla="*/ 0 w 8"/>
                <a:gd name="T5" fmla="*/ 11 h 13"/>
                <a:gd name="T6" fmla="*/ 8 w 8"/>
                <a:gd name="T7" fmla="*/ 13 h 13"/>
                <a:gd name="T8" fmla="*/ 8 w 8"/>
                <a:gd name="T9" fmla="*/ 12 h 13"/>
                <a:gd name="T10" fmla="*/ 2 w 8"/>
                <a:gd name="T11" fmla="*/ 0 h 13"/>
              </a:gdLst>
              <a:ahLst/>
              <a:cxnLst>
                <a:cxn ang="0">
                  <a:pos x="T0" y="T1"/>
                </a:cxn>
                <a:cxn ang="0">
                  <a:pos x="T2" y="T3"/>
                </a:cxn>
                <a:cxn ang="0">
                  <a:pos x="T4" y="T5"/>
                </a:cxn>
                <a:cxn ang="0">
                  <a:pos x="T6" y="T7"/>
                </a:cxn>
                <a:cxn ang="0">
                  <a:pos x="T8" y="T9"/>
                </a:cxn>
                <a:cxn ang="0">
                  <a:pos x="T10" y="T11"/>
                </a:cxn>
              </a:cxnLst>
              <a:rect l="0" t="0" r="r" b="b"/>
              <a:pathLst>
                <a:path w="8" h="13">
                  <a:moveTo>
                    <a:pt x="2" y="0"/>
                  </a:moveTo>
                  <a:cubicBezTo>
                    <a:pt x="1" y="3"/>
                    <a:pt x="0" y="6"/>
                    <a:pt x="0" y="10"/>
                  </a:cubicBezTo>
                  <a:cubicBezTo>
                    <a:pt x="0" y="10"/>
                    <a:pt x="0" y="11"/>
                    <a:pt x="0" y="11"/>
                  </a:cubicBezTo>
                  <a:cubicBezTo>
                    <a:pt x="3" y="12"/>
                    <a:pt x="5" y="13"/>
                    <a:pt x="8" y="13"/>
                  </a:cubicBezTo>
                  <a:cubicBezTo>
                    <a:pt x="8" y="13"/>
                    <a:pt x="8" y="12"/>
                    <a:pt x="8" y="12"/>
                  </a:cubicBezTo>
                  <a:cubicBezTo>
                    <a:pt x="6" y="8"/>
                    <a:pt x="3" y="4"/>
                    <a:pt x="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6" name="Freeform 218"/>
            <p:cNvSpPr>
              <a:spLocks/>
            </p:cNvSpPr>
            <p:nvPr userDrawn="1"/>
          </p:nvSpPr>
          <p:spPr bwMode="auto">
            <a:xfrm>
              <a:off x="5372100" y="4130675"/>
              <a:ext cx="150813" cy="61913"/>
            </a:xfrm>
            <a:custGeom>
              <a:avLst/>
              <a:gdLst>
                <a:gd name="T0" fmla="*/ 10 w 39"/>
                <a:gd name="T1" fmla="*/ 7 h 16"/>
                <a:gd name="T2" fmla="*/ 7 w 39"/>
                <a:gd name="T3" fmla="*/ 6 h 16"/>
                <a:gd name="T4" fmla="*/ 0 w 39"/>
                <a:gd name="T5" fmla="*/ 15 h 16"/>
                <a:gd name="T6" fmla="*/ 8 w 39"/>
                <a:gd name="T7" fmla="*/ 16 h 16"/>
                <a:gd name="T8" fmla="*/ 39 w 39"/>
                <a:gd name="T9" fmla="*/ 0 h 16"/>
                <a:gd name="T10" fmla="*/ 23 w 39"/>
                <a:gd name="T11" fmla="*/ 3 h 16"/>
                <a:gd name="T12" fmla="*/ 17 w 39"/>
                <a:gd name="T13" fmla="*/ 2 h 16"/>
                <a:gd name="T14" fmla="*/ 10 w 39"/>
                <a:gd name="T15" fmla="*/ 7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16">
                  <a:moveTo>
                    <a:pt x="10" y="7"/>
                  </a:moveTo>
                  <a:cubicBezTo>
                    <a:pt x="9" y="7"/>
                    <a:pt x="8" y="6"/>
                    <a:pt x="7" y="6"/>
                  </a:cubicBezTo>
                  <a:cubicBezTo>
                    <a:pt x="5" y="9"/>
                    <a:pt x="3" y="12"/>
                    <a:pt x="0" y="15"/>
                  </a:cubicBezTo>
                  <a:cubicBezTo>
                    <a:pt x="3" y="15"/>
                    <a:pt x="5" y="16"/>
                    <a:pt x="8" y="16"/>
                  </a:cubicBezTo>
                  <a:cubicBezTo>
                    <a:pt x="21" y="16"/>
                    <a:pt x="32" y="10"/>
                    <a:pt x="39" y="0"/>
                  </a:cubicBezTo>
                  <a:cubicBezTo>
                    <a:pt x="34" y="2"/>
                    <a:pt x="29" y="3"/>
                    <a:pt x="23" y="3"/>
                  </a:cubicBezTo>
                  <a:cubicBezTo>
                    <a:pt x="21" y="3"/>
                    <a:pt x="19" y="3"/>
                    <a:pt x="17" y="2"/>
                  </a:cubicBezTo>
                  <a:cubicBezTo>
                    <a:pt x="16" y="5"/>
                    <a:pt x="13" y="7"/>
                    <a:pt x="10" y="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7" name="Freeform 219"/>
            <p:cNvSpPr>
              <a:spLocks/>
            </p:cNvSpPr>
            <p:nvPr userDrawn="1"/>
          </p:nvSpPr>
          <p:spPr bwMode="auto">
            <a:xfrm>
              <a:off x="5387975" y="3883025"/>
              <a:ext cx="119063" cy="120650"/>
            </a:xfrm>
            <a:custGeom>
              <a:avLst/>
              <a:gdLst>
                <a:gd name="T0" fmla="*/ 31 w 31"/>
                <a:gd name="T1" fmla="*/ 10 h 31"/>
                <a:gd name="T2" fmla="*/ 4 w 31"/>
                <a:gd name="T3" fmla="*/ 0 h 31"/>
                <a:gd name="T4" fmla="*/ 0 w 31"/>
                <a:gd name="T5" fmla="*/ 0 h 31"/>
                <a:gd name="T6" fmla="*/ 13 w 31"/>
                <a:gd name="T7" fmla="*/ 29 h 31"/>
                <a:gd name="T8" fmla="*/ 16 w 31"/>
                <a:gd name="T9" fmla="*/ 31 h 31"/>
                <a:gd name="T10" fmla="*/ 31 w 31"/>
                <a:gd name="T11" fmla="*/ 10 h 31"/>
              </a:gdLst>
              <a:ahLst/>
              <a:cxnLst>
                <a:cxn ang="0">
                  <a:pos x="T0" y="T1"/>
                </a:cxn>
                <a:cxn ang="0">
                  <a:pos x="T2" y="T3"/>
                </a:cxn>
                <a:cxn ang="0">
                  <a:pos x="T4" y="T5"/>
                </a:cxn>
                <a:cxn ang="0">
                  <a:pos x="T6" y="T7"/>
                </a:cxn>
                <a:cxn ang="0">
                  <a:pos x="T8" y="T9"/>
                </a:cxn>
                <a:cxn ang="0">
                  <a:pos x="T10" y="T11"/>
                </a:cxn>
              </a:cxnLst>
              <a:rect l="0" t="0" r="r" b="b"/>
              <a:pathLst>
                <a:path w="31" h="31">
                  <a:moveTo>
                    <a:pt x="31" y="10"/>
                  </a:moveTo>
                  <a:cubicBezTo>
                    <a:pt x="24" y="4"/>
                    <a:pt x="14" y="0"/>
                    <a:pt x="4" y="0"/>
                  </a:cubicBezTo>
                  <a:cubicBezTo>
                    <a:pt x="3" y="0"/>
                    <a:pt x="2" y="0"/>
                    <a:pt x="0" y="0"/>
                  </a:cubicBezTo>
                  <a:cubicBezTo>
                    <a:pt x="7" y="8"/>
                    <a:pt x="12" y="18"/>
                    <a:pt x="13" y="29"/>
                  </a:cubicBezTo>
                  <a:cubicBezTo>
                    <a:pt x="14" y="30"/>
                    <a:pt x="15" y="30"/>
                    <a:pt x="16" y="31"/>
                  </a:cubicBezTo>
                  <a:cubicBezTo>
                    <a:pt x="23" y="25"/>
                    <a:pt x="27" y="18"/>
                    <a:pt x="31" y="1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58" name="Group 257"/>
          <p:cNvGrpSpPr/>
          <p:nvPr userDrawn="1"/>
        </p:nvGrpSpPr>
        <p:grpSpPr>
          <a:xfrm>
            <a:off x="5040313" y="4292600"/>
            <a:ext cx="220663" cy="258763"/>
            <a:chOff x="5040313" y="4292600"/>
            <a:chExt cx="220663" cy="258763"/>
          </a:xfrm>
        </p:grpSpPr>
        <p:sp>
          <p:nvSpPr>
            <p:cNvPr id="259" name="Freeform 220"/>
            <p:cNvSpPr>
              <a:spLocks noEditPoints="1"/>
            </p:cNvSpPr>
            <p:nvPr userDrawn="1"/>
          </p:nvSpPr>
          <p:spPr bwMode="auto">
            <a:xfrm>
              <a:off x="5040313" y="4292600"/>
              <a:ext cx="220663" cy="258763"/>
            </a:xfrm>
            <a:custGeom>
              <a:avLst/>
              <a:gdLst>
                <a:gd name="T0" fmla="*/ 25 w 57"/>
                <a:gd name="T1" fmla="*/ 13 h 67"/>
                <a:gd name="T2" fmla="*/ 9 w 57"/>
                <a:gd name="T3" fmla="*/ 13 h 67"/>
                <a:gd name="T4" fmla="*/ 7 w 57"/>
                <a:gd name="T5" fmla="*/ 13 h 67"/>
                <a:gd name="T6" fmla="*/ 5 w 57"/>
                <a:gd name="T7" fmla="*/ 11 h 67"/>
                <a:gd name="T8" fmla="*/ 4 w 57"/>
                <a:gd name="T9" fmla="*/ 9 h 67"/>
                <a:gd name="T10" fmla="*/ 5 w 57"/>
                <a:gd name="T11" fmla="*/ 7 h 67"/>
                <a:gd name="T12" fmla="*/ 7 w 57"/>
                <a:gd name="T13" fmla="*/ 5 h 67"/>
                <a:gd name="T14" fmla="*/ 57 w 57"/>
                <a:gd name="T15" fmla="*/ 5 h 67"/>
                <a:gd name="T16" fmla="*/ 57 w 57"/>
                <a:gd name="T17" fmla="*/ 0 h 67"/>
                <a:gd name="T18" fmla="*/ 6 w 57"/>
                <a:gd name="T19" fmla="*/ 0 h 67"/>
                <a:gd name="T20" fmla="*/ 6 w 57"/>
                <a:gd name="T21" fmla="*/ 0 h 67"/>
                <a:gd name="T22" fmla="*/ 5 w 57"/>
                <a:gd name="T23" fmla="*/ 0 h 67"/>
                <a:gd name="T24" fmla="*/ 1 w 57"/>
                <a:gd name="T25" fmla="*/ 4 h 67"/>
                <a:gd name="T26" fmla="*/ 0 w 57"/>
                <a:gd name="T27" fmla="*/ 9 h 67"/>
                <a:gd name="T28" fmla="*/ 0 w 57"/>
                <a:gd name="T29" fmla="*/ 10 h 67"/>
                <a:gd name="T30" fmla="*/ 0 w 57"/>
                <a:gd name="T31" fmla="*/ 62 h 67"/>
                <a:gd name="T32" fmla="*/ 9 w 57"/>
                <a:gd name="T33" fmla="*/ 67 h 67"/>
                <a:gd name="T34" fmla="*/ 57 w 57"/>
                <a:gd name="T35" fmla="*/ 67 h 67"/>
                <a:gd name="T36" fmla="*/ 57 w 57"/>
                <a:gd name="T37" fmla="*/ 18 h 67"/>
                <a:gd name="T38" fmla="*/ 57 w 57"/>
                <a:gd name="T39" fmla="*/ 16 h 67"/>
                <a:gd name="T40" fmla="*/ 57 w 57"/>
                <a:gd name="T41" fmla="*/ 13 h 67"/>
                <a:gd name="T42" fmla="*/ 25 w 57"/>
                <a:gd name="T43" fmla="*/ 13 h 67"/>
                <a:gd name="T44" fmla="*/ 43 w 57"/>
                <a:gd name="T45" fmla="*/ 38 h 67"/>
                <a:gd name="T46" fmla="*/ 17 w 57"/>
                <a:gd name="T47" fmla="*/ 38 h 67"/>
                <a:gd name="T48" fmla="*/ 14 w 57"/>
                <a:gd name="T49" fmla="*/ 36 h 67"/>
                <a:gd name="T50" fmla="*/ 17 w 57"/>
                <a:gd name="T51" fmla="*/ 33 h 67"/>
                <a:gd name="T52" fmla="*/ 43 w 57"/>
                <a:gd name="T53" fmla="*/ 33 h 67"/>
                <a:gd name="T54" fmla="*/ 46 w 57"/>
                <a:gd name="T55" fmla="*/ 36 h 67"/>
                <a:gd name="T56" fmla="*/ 43 w 57"/>
                <a:gd name="T57" fmla="*/ 38 h 67"/>
                <a:gd name="T58" fmla="*/ 43 w 57"/>
                <a:gd name="T59" fmla="*/ 29 h 67"/>
                <a:gd name="T60" fmla="*/ 17 w 57"/>
                <a:gd name="T61" fmla="*/ 29 h 67"/>
                <a:gd name="T62" fmla="*/ 14 w 57"/>
                <a:gd name="T63" fmla="*/ 26 h 67"/>
                <a:gd name="T64" fmla="*/ 17 w 57"/>
                <a:gd name="T65" fmla="*/ 24 h 67"/>
                <a:gd name="T66" fmla="*/ 43 w 57"/>
                <a:gd name="T67" fmla="*/ 24 h 67"/>
                <a:gd name="T68" fmla="*/ 46 w 57"/>
                <a:gd name="T69" fmla="*/ 26 h 67"/>
                <a:gd name="T70" fmla="*/ 43 w 57"/>
                <a:gd name="T71" fmla="*/ 29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 h="67">
                  <a:moveTo>
                    <a:pt x="25" y="13"/>
                  </a:moveTo>
                  <a:cubicBezTo>
                    <a:pt x="9" y="13"/>
                    <a:pt x="9" y="13"/>
                    <a:pt x="9" y="13"/>
                  </a:cubicBezTo>
                  <a:cubicBezTo>
                    <a:pt x="7" y="13"/>
                    <a:pt x="7" y="13"/>
                    <a:pt x="7" y="13"/>
                  </a:cubicBezTo>
                  <a:cubicBezTo>
                    <a:pt x="6" y="13"/>
                    <a:pt x="5" y="12"/>
                    <a:pt x="5" y="11"/>
                  </a:cubicBezTo>
                  <a:cubicBezTo>
                    <a:pt x="5" y="10"/>
                    <a:pt x="4" y="10"/>
                    <a:pt x="4" y="9"/>
                  </a:cubicBezTo>
                  <a:cubicBezTo>
                    <a:pt x="4" y="8"/>
                    <a:pt x="5" y="7"/>
                    <a:pt x="5" y="7"/>
                  </a:cubicBezTo>
                  <a:cubicBezTo>
                    <a:pt x="5" y="6"/>
                    <a:pt x="6" y="5"/>
                    <a:pt x="7" y="5"/>
                  </a:cubicBezTo>
                  <a:cubicBezTo>
                    <a:pt x="57" y="5"/>
                    <a:pt x="57" y="5"/>
                    <a:pt x="57" y="5"/>
                  </a:cubicBezTo>
                  <a:cubicBezTo>
                    <a:pt x="57" y="0"/>
                    <a:pt x="57" y="0"/>
                    <a:pt x="57" y="0"/>
                  </a:cubicBezTo>
                  <a:cubicBezTo>
                    <a:pt x="6" y="0"/>
                    <a:pt x="6" y="0"/>
                    <a:pt x="6" y="0"/>
                  </a:cubicBezTo>
                  <a:cubicBezTo>
                    <a:pt x="6" y="0"/>
                    <a:pt x="6" y="0"/>
                    <a:pt x="6" y="0"/>
                  </a:cubicBezTo>
                  <a:cubicBezTo>
                    <a:pt x="5" y="0"/>
                    <a:pt x="5" y="0"/>
                    <a:pt x="5" y="0"/>
                  </a:cubicBezTo>
                  <a:cubicBezTo>
                    <a:pt x="3" y="1"/>
                    <a:pt x="2" y="3"/>
                    <a:pt x="1" y="4"/>
                  </a:cubicBezTo>
                  <a:cubicBezTo>
                    <a:pt x="0" y="6"/>
                    <a:pt x="0" y="7"/>
                    <a:pt x="0" y="9"/>
                  </a:cubicBezTo>
                  <a:cubicBezTo>
                    <a:pt x="0" y="9"/>
                    <a:pt x="0" y="9"/>
                    <a:pt x="0" y="10"/>
                  </a:cubicBezTo>
                  <a:cubicBezTo>
                    <a:pt x="0" y="62"/>
                    <a:pt x="0" y="62"/>
                    <a:pt x="0" y="62"/>
                  </a:cubicBezTo>
                  <a:cubicBezTo>
                    <a:pt x="1" y="65"/>
                    <a:pt x="4" y="66"/>
                    <a:pt x="9" y="67"/>
                  </a:cubicBezTo>
                  <a:cubicBezTo>
                    <a:pt x="57" y="67"/>
                    <a:pt x="57" y="67"/>
                    <a:pt x="57" y="67"/>
                  </a:cubicBezTo>
                  <a:cubicBezTo>
                    <a:pt x="57" y="18"/>
                    <a:pt x="57" y="18"/>
                    <a:pt x="57" y="18"/>
                  </a:cubicBezTo>
                  <a:cubicBezTo>
                    <a:pt x="57" y="16"/>
                    <a:pt x="57" y="16"/>
                    <a:pt x="57" y="16"/>
                  </a:cubicBezTo>
                  <a:cubicBezTo>
                    <a:pt x="57" y="13"/>
                    <a:pt x="57" y="13"/>
                    <a:pt x="57" y="13"/>
                  </a:cubicBezTo>
                  <a:lnTo>
                    <a:pt x="25" y="13"/>
                  </a:lnTo>
                  <a:close/>
                  <a:moveTo>
                    <a:pt x="43" y="38"/>
                  </a:moveTo>
                  <a:cubicBezTo>
                    <a:pt x="17" y="38"/>
                    <a:pt x="17" y="38"/>
                    <a:pt x="17" y="38"/>
                  </a:cubicBezTo>
                  <a:cubicBezTo>
                    <a:pt x="15" y="38"/>
                    <a:pt x="14" y="37"/>
                    <a:pt x="14" y="36"/>
                  </a:cubicBezTo>
                  <a:cubicBezTo>
                    <a:pt x="14" y="34"/>
                    <a:pt x="15" y="33"/>
                    <a:pt x="17" y="33"/>
                  </a:cubicBezTo>
                  <a:cubicBezTo>
                    <a:pt x="43" y="33"/>
                    <a:pt x="43" y="33"/>
                    <a:pt x="43" y="33"/>
                  </a:cubicBezTo>
                  <a:cubicBezTo>
                    <a:pt x="45" y="33"/>
                    <a:pt x="46" y="34"/>
                    <a:pt x="46" y="36"/>
                  </a:cubicBezTo>
                  <a:cubicBezTo>
                    <a:pt x="46" y="37"/>
                    <a:pt x="45" y="38"/>
                    <a:pt x="43" y="38"/>
                  </a:cubicBezTo>
                  <a:close/>
                  <a:moveTo>
                    <a:pt x="43" y="29"/>
                  </a:moveTo>
                  <a:cubicBezTo>
                    <a:pt x="17" y="29"/>
                    <a:pt x="17" y="29"/>
                    <a:pt x="17" y="29"/>
                  </a:cubicBezTo>
                  <a:cubicBezTo>
                    <a:pt x="15" y="29"/>
                    <a:pt x="14" y="28"/>
                    <a:pt x="14" y="26"/>
                  </a:cubicBezTo>
                  <a:cubicBezTo>
                    <a:pt x="14" y="25"/>
                    <a:pt x="15" y="24"/>
                    <a:pt x="17" y="24"/>
                  </a:cubicBezTo>
                  <a:cubicBezTo>
                    <a:pt x="43" y="24"/>
                    <a:pt x="43" y="24"/>
                    <a:pt x="43" y="24"/>
                  </a:cubicBezTo>
                  <a:cubicBezTo>
                    <a:pt x="45" y="24"/>
                    <a:pt x="46" y="25"/>
                    <a:pt x="46" y="26"/>
                  </a:cubicBezTo>
                  <a:cubicBezTo>
                    <a:pt x="46" y="28"/>
                    <a:pt x="45" y="29"/>
                    <a:pt x="43"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0" name="Freeform 221"/>
            <p:cNvSpPr>
              <a:spLocks/>
            </p:cNvSpPr>
            <p:nvPr userDrawn="1"/>
          </p:nvSpPr>
          <p:spPr bwMode="auto">
            <a:xfrm>
              <a:off x="5072063" y="4319588"/>
              <a:ext cx="184150" cy="15875"/>
            </a:xfrm>
            <a:custGeom>
              <a:avLst/>
              <a:gdLst>
                <a:gd name="T0" fmla="*/ 2 w 48"/>
                <a:gd name="T1" fmla="*/ 0 h 4"/>
                <a:gd name="T2" fmla="*/ 0 w 48"/>
                <a:gd name="T3" fmla="*/ 2 h 4"/>
                <a:gd name="T4" fmla="*/ 2 w 48"/>
                <a:gd name="T5" fmla="*/ 4 h 4"/>
                <a:gd name="T6" fmla="*/ 46 w 48"/>
                <a:gd name="T7" fmla="*/ 4 h 4"/>
                <a:gd name="T8" fmla="*/ 48 w 48"/>
                <a:gd name="T9" fmla="*/ 2 h 4"/>
                <a:gd name="T10" fmla="*/ 46 w 48"/>
                <a:gd name="T11" fmla="*/ 0 h 4"/>
                <a:gd name="T12" fmla="*/ 2 w 48"/>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48" h="4">
                  <a:moveTo>
                    <a:pt x="2" y="0"/>
                  </a:moveTo>
                  <a:cubicBezTo>
                    <a:pt x="1" y="0"/>
                    <a:pt x="0" y="1"/>
                    <a:pt x="0" y="2"/>
                  </a:cubicBezTo>
                  <a:cubicBezTo>
                    <a:pt x="0" y="3"/>
                    <a:pt x="1" y="4"/>
                    <a:pt x="2" y="4"/>
                  </a:cubicBezTo>
                  <a:cubicBezTo>
                    <a:pt x="46" y="4"/>
                    <a:pt x="46" y="4"/>
                    <a:pt x="46" y="4"/>
                  </a:cubicBezTo>
                  <a:cubicBezTo>
                    <a:pt x="48" y="4"/>
                    <a:pt x="48" y="3"/>
                    <a:pt x="48" y="2"/>
                  </a:cubicBezTo>
                  <a:cubicBezTo>
                    <a:pt x="48" y="1"/>
                    <a:pt x="48" y="0"/>
                    <a:pt x="46" y="0"/>
                  </a:cubicBezTo>
                  <a:lnTo>
                    <a:pt x="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61" name="Group 260"/>
          <p:cNvGrpSpPr/>
          <p:nvPr userDrawn="1"/>
        </p:nvGrpSpPr>
        <p:grpSpPr>
          <a:xfrm>
            <a:off x="6762750" y="1933575"/>
            <a:ext cx="409576" cy="593725"/>
            <a:chOff x="6762750" y="1933575"/>
            <a:chExt cx="409576" cy="593725"/>
          </a:xfrm>
        </p:grpSpPr>
        <p:sp>
          <p:nvSpPr>
            <p:cNvPr id="262" name="Rectangle 222"/>
            <p:cNvSpPr>
              <a:spLocks noChangeArrowheads="1"/>
            </p:cNvSpPr>
            <p:nvPr userDrawn="1"/>
          </p:nvSpPr>
          <p:spPr bwMode="auto">
            <a:xfrm>
              <a:off x="6964363" y="2144713"/>
              <a:ext cx="119063" cy="79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3" name="Freeform 223"/>
            <p:cNvSpPr>
              <a:spLocks/>
            </p:cNvSpPr>
            <p:nvPr userDrawn="1"/>
          </p:nvSpPr>
          <p:spPr bwMode="auto">
            <a:xfrm>
              <a:off x="6875463" y="2144713"/>
              <a:ext cx="100013" cy="150813"/>
            </a:xfrm>
            <a:custGeom>
              <a:avLst/>
              <a:gdLst>
                <a:gd name="T0" fmla="*/ 0 w 26"/>
                <a:gd name="T1" fmla="*/ 1 h 39"/>
                <a:gd name="T2" fmla="*/ 1 w 26"/>
                <a:gd name="T3" fmla="*/ 39 h 39"/>
                <a:gd name="T4" fmla="*/ 26 w 26"/>
                <a:gd name="T5" fmla="*/ 20 h 39"/>
                <a:gd name="T6" fmla="*/ 0 w 26"/>
                <a:gd name="T7" fmla="*/ 0 h 39"/>
                <a:gd name="T8" fmla="*/ 0 w 26"/>
                <a:gd name="T9" fmla="*/ 1 h 39"/>
              </a:gdLst>
              <a:ahLst/>
              <a:cxnLst>
                <a:cxn ang="0">
                  <a:pos x="T0" y="T1"/>
                </a:cxn>
                <a:cxn ang="0">
                  <a:pos x="T2" y="T3"/>
                </a:cxn>
                <a:cxn ang="0">
                  <a:pos x="T4" y="T5"/>
                </a:cxn>
                <a:cxn ang="0">
                  <a:pos x="T6" y="T7"/>
                </a:cxn>
                <a:cxn ang="0">
                  <a:pos x="T8" y="T9"/>
                </a:cxn>
              </a:cxnLst>
              <a:rect l="0" t="0" r="r" b="b"/>
              <a:pathLst>
                <a:path w="26" h="39">
                  <a:moveTo>
                    <a:pt x="0" y="1"/>
                  </a:moveTo>
                  <a:cubicBezTo>
                    <a:pt x="1" y="39"/>
                    <a:pt x="1" y="39"/>
                    <a:pt x="1" y="39"/>
                  </a:cubicBezTo>
                  <a:cubicBezTo>
                    <a:pt x="26" y="20"/>
                    <a:pt x="26" y="20"/>
                    <a:pt x="26" y="20"/>
                  </a:cubicBezTo>
                  <a:cubicBezTo>
                    <a:pt x="0" y="0"/>
                    <a:pt x="0" y="0"/>
                    <a:pt x="0" y="0"/>
                  </a:cubicBezTo>
                  <a:cubicBezTo>
                    <a:pt x="0" y="0"/>
                    <a:pt x="0" y="1"/>
                    <a:pt x="0"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4" name="Freeform 224"/>
            <p:cNvSpPr>
              <a:spLocks/>
            </p:cNvSpPr>
            <p:nvPr userDrawn="1"/>
          </p:nvSpPr>
          <p:spPr bwMode="auto">
            <a:xfrm>
              <a:off x="6889750" y="2028825"/>
              <a:ext cx="266700" cy="142875"/>
            </a:xfrm>
            <a:custGeom>
              <a:avLst/>
              <a:gdLst>
                <a:gd name="T0" fmla="*/ 168 w 168"/>
                <a:gd name="T1" fmla="*/ 64 h 90"/>
                <a:gd name="T2" fmla="*/ 83 w 168"/>
                <a:gd name="T3" fmla="*/ 0 h 90"/>
                <a:gd name="T4" fmla="*/ 0 w 168"/>
                <a:gd name="T5" fmla="*/ 64 h 90"/>
                <a:gd name="T6" fmla="*/ 34 w 168"/>
                <a:gd name="T7" fmla="*/ 90 h 90"/>
                <a:gd name="T8" fmla="*/ 34 w 168"/>
                <a:gd name="T9" fmla="*/ 56 h 90"/>
                <a:gd name="T10" fmla="*/ 134 w 168"/>
                <a:gd name="T11" fmla="*/ 56 h 90"/>
                <a:gd name="T12" fmla="*/ 134 w 168"/>
                <a:gd name="T13" fmla="*/ 90 h 90"/>
                <a:gd name="T14" fmla="*/ 168 w 168"/>
                <a:gd name="T15" fmla="*/ 64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 h="90">
                  <a:moveTo>
                    <a:pt x="168" y="64"/>
                  </a:moveTo>
                  <a:lnTo>
                    <a:pt x="83" y="0"/>
                  </a:lnTo>
                  <a:lnTo>
                    <a:pt x="0" y="64"/>
                  </a:lnTo>
                  <a:lnTo>
                    <a:pt x="34" y="90"/>
                  </a:lnTo>
                  <a:lnTo>
                    <a:pt x="34" y="56"/>
                  </a:lnTo>
                  <a:lnTo>
                    <a:pt x="134" y="56"/>
                  </a:lnTo>
                  <a:lnTo>
                    <a:pt x="134" y="90"/>
                  </a:lnTo>
                  <a:lnTo>
                    <a:pt x="168" y="6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5" name="Rectangle 225"/>
            <p:cNvSpPr>
              <a:spLocks noChangeArrowheads="1"/>
            </p:cNvSpPr>
            <p:nvPr userDrawn="1"/>
          </p:nvSpPr>
          <p:spPr bwMode="auto">
            <a:xfrm>
              <a:off x="6964363" y="2168525"/>
              <a:ext cx="11906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6" name="Freeform 226"/>
            <p:cNvSpPr>
              <a:spLocks/>
            </p:cNvSpPr>
            <p:nvPr userDrawn="1"/>
          </p:nvSpPr>
          <p:spPr bwMode="auto">
            <a:xfrm>
              <a:off x="7072313" y="2144713"/>
              <a:ext cx="100013" cy="147638"/>
            </a:xfrm>
            <a:custGeom>
              <a:avLst/>
              <a:gdLst>
                <a:gd name="T0" fmla="*/ 26 w 26"/>
                <a:gd name="T1" fmla="*/ 0 h 38"/>
                <a:gd name="T2" fmla="*/ 0 w 26"/>
                <a:gd name="T3" fmla="*/ 19 h 38"/>
                <a:gd name="T4" fmla="*/ 25 w 26"/>
                <a:gd name="T5" fmla="*/ 38 h 38"/>
                <a:gd name="T6" fmla="*/ 26 w 26"/>
                <a:gd name="T7" fmla="*/ 36 h 38"/>
                <a:gd name="T8" fmla="*/ 26 w 26"/>
                <a:gd name="T9" fmla="*/ 1 h 38"/>
                <a:gd name="T10" fmla="*/ 26 w 26"/>
                <a:gd name="T11" fmla="*/ 0 h 38"/>
              </a:gdLst>
              <a:ahLst/>
              <a:cxnLst>
                <a:cxn ang="0">
                  <a:pos x="T0" y="T1"/>
                </a:cxn>
                <a:cxn ang="0">
                  <a:pos x="T2" y="T3"/>
                </a:cxn>
                <a:cxn ang="0">
                  <a:pos x="T4" y="T5"/>
                </a:cxn>
                <a:cxn ang="0">
                  <a:pos x="T6" y="T7"/>
                </a:cxn>
                <a:cxn ang="0">
                  <a:pos x="T8" y="T9"/>
                </a:cxn>
                <a:cxn ang="0">
                  <a:pos x="T10" y="T11"/>
                </a:cxn>
              </a:cxnLst>
              <a:rect l="0" t="0" r="r" b="b"/>
              <a:pathLst>
                <a:path w="26" h="38">
                  <a:moveTo>
                    <a:pt x="26" y="0"/>
                  </a:moveTo>
                  <a:cubicBezTo>
                    <a:pt x="0" y="19"/>
                    <a:pt x="0" y="19"/>
                    <a:pt x="0" y="19"/>
                  </a:cubicBezTo>
                  <a:cubicBezTo>
                    <a:pt x="25" y="38"/>
                    <a:pt x="25" y="38"/>
                    <a:pt x="25" y="38"/>
                  </a:cubicBezTo>
                  <a:cubicBezTo>
                    <a:pt x="26" y="38"/>
                    <a:pt x="26" y="37"/>
                    <a:pt x="26" y="36"/>
                  </a:cubicBezTo>
                  <a:cubicBezTo>
                    <a:pt x="26" y="1"/>
                    <a:pt x="26" y="1"/>
                    <a:pt x="26" y="1"/>
                  </a:cubicBezTo>
                  <a:cubicBezTo>
                    <a:pt x="26" y="0"/>
                    <a:pt x="26" y="0"/>
                    <a:pt x="26"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7" name="Freeform 227"/>
            <p:cNvSpPr>
              <a:spLocks/>
            </p:cNvSpPr>
            <p:nvPr userDrawn="1"/>
          </p:nvSpPr>
          <p:spPr bwMode="auto">
            <a:xfrm>
              <a:off x="6894513" y="2233613"/>
              <a:ext cx="258763" cy="77788"/>
            </a:xfrm>
            <a:custGeom>
              <a:avLst/>
              <a:gdLst>
                <a:gd name="T0" fmla="*/ 35 w 67"/>
                <a:gd name="T1" fmla="*/ 4 h 20"/>
                <a:gd name="T2" fmla="*/ 33 w 67"/>
                <a:gd name="T3" fmla="*/ 6 h 20"/>
                <a:gd name="T4" fmla="*/ 32 w 67"/>
                <a:gd name="T5" fmla="*/ 4 h 20"/>
                <a:gd name="T6" fmla="*/ 26 w 67"/>
                <a:gd name="T7" fmla="*/ 1 h 20"/>
                <a:gd name="T8" fmla="*/ 0 w 67"/>
                <a:gd name="T9" fmla="*/ 20 h 20"/>
                <a:gd name="T10" fmla="*/ 2 w 67"/>
                <a:gd name="T11" fmla="*/ 20 h 20"/>
                <a:gd name="T12" fmla="*/ 65 w 67"/>
                <a:gd name="T13" fmla="*/ 20 h 20"/>
                <a:gd name="T14" fmla="*/ 67 w 67"/>
                <a:gd name="T15" fmla="*/ 20 h 20"/>
                <a:gd name="T16" fmla="*/ 41 w 67"/>
                <a:gd name="T17" fmla="*/ 0 h 20"/>
                <a:gd name="T18" fmla="*/ 35 w 67"/>
                <a:gd name="T19" fmla="*/ 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20">
                  <a:moveTo>
                    <a:pt x="35" y="4"/>
                  </a:moveTo>
                  <a:cubicBezTo>
                    <a:pt x="33" y="6"/>
                    <a:pt x="33" y="6"/>
                    <a:pt x="33" y="6"/>
                  </a:cubicBezTo>
                  <a:cubicBezTo>
                    <a:pt x="32" y="4"/>
                    <a:pt x="32" y="4"/>
                    <a:pt x="32" y="4"/>
                  </a:cubicBezTo>
                  <a:cubicBezTo>
                    <a:pt x="26" y="1"/>
                    <a:pt x="26" y="1"/>
                    <a:pt x="26" y="1"/>
                  </a:cubicBezTo>
                  <a:cubicBezTo>
                    <a:pt x="0" y="20"/>
                    <a:pt x="0" y="20"/>
                    <a:pt x="0" y="20"/>
                  </a:cubicBezTo>
                  <a:cubicBezTo>
                    <a:pt x="1" y="20"/>
                    <a:pt x="1" y="20"/>
                    <a:pt x="2" y="20"/>
                  </a:cubicBezTo>
                  <a:cubicBezTo>
                    <a:pt x="65" y="20"/>
                    <a:pt x="65" y="20"/>
                    <a:pt x="65" y="20"/>
                  </a:cubicBezTo>
                  <a:cubicBezTo>
                    <a:pt x="66" y="20"/>
                    <a:pt x="66" y="20"/>
                    <a:pt x="67" y="20"/>
                  </a:cubicBezTo>
                  <a:cubicBezTo>
                    <a:pt x="41" y="0"/>
                    <a:pt x="41" y="0"/>
                    <a:pt x="41" y="0"/>
                  </a:cubicBezTo>
                  <a:lnTo>
                    <a:pt x="35" y="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8" name="Freeform 228"/>
            <p:cNvSpPr>
              <a:spLocks noEditPoints="1"/>
            </p:cNvSpPr>
            <p:nvPr userDrawn="1"/>
          </p:nvSpPr>
          <p:spPr bwMode="auto">
            <a:xfrm>
              <a:off x="6762750" y="1933575"/>
              <a:ext cx="350838" cy="593725"/>
            </a:xfrm>
            <a:custGeom>
              <a:avLst/>
              <a:gdLst>
                <a:gd name="T0" fmla="*/ 80 w 91"/>
                <a:gd name="T1" fmla="*/ 133 h 154"/>
                <a:gd name="T2" fmla="*/ 13 w 91"/>
                <a:gd name="T3" fmla="*/ 133 h 154"/>
                <a:gd name="T4" fmla="*/ 13 w 91"/>
                <a:gd name="T5" fmla="*/ 11 h 154"/>
                <a:gd name="T6" fmla="*/ 80 w 91"/>
                <a:gd name="T7" fmla="*/ 11 h 154"/>
                <a:gd name="T8" fmla="*/ 80 w 91"/>
                <a:gd name="T9" fmla="*/ 25 h 154"/>
                <a:gd name="T10" fmla="*/ 91 w 91"/>
                <a:gd name="T11" fmla="*/ 34 h 154"/>
                <a:gd name="T12" fmla="*/ 91 w 91"/>
                <a:gd name="T13" fmla="*/ 5 h 154"/>
                <a:gd name="T14" fmla="*/ 86 w 91"/>
                <a:gd name="T15" fmla="*/ 0 h 154"/>
                <a:gd name="T16" fmla="*/ 6 w 91"/>
                <a:gd name="T17" fmla="*/ 0 h 154"/>
                <a:gd name="T18" fmla="*/ 0 w 91"/>
                <a:gd name="T19" fmla="*/ 5 h 154"/>
                <a:gd name="T20" fmla="*/ 0 w 91"/>
                <a:gd name="T21" fmla="*/ 149 h 154"/>
                <a:gd name="T22" fmla="*/ 6 w 91"/>
                <a:gd name="T23" fmla="*/ 154 h 154"/>
                <a:gd name="T24" fmla="*/ 86 w 91"/>
                <a:gd name="T25" fmla="*/ 154 h 154"/>
                <a:gd name="T26" fmla="*/ 91 w 91"/>
                <a:gd name="T27" fmla="*/ 149 h 154"/>
                <a:gd name="T28" fmla="*/ 91 w 91"/>
                <a:gd name="T29" fmla="*/ 106 h 154"/>
                <a:gd name="T30" fmla="*/ 80 w 91"/>
                <a:gd name="T31" fmla="*/ 106 h 154"/>
                <a:gd name="T32" fmla="*/ 80 w 91"/>
                <a:gd name="T33" fmla="*/ 133 h 154"/>
                <a:gd name="T34" fmla="*/ 47 w 91"/>
                <a:gd name="T35" fmla="*/ 151 h 154"/>
                <a:gd name="T36" fmla="*/ 40 w 91"/>
                <a:gd name="T37" fmla="*/ 144 h 154"/>
                <a:gd name="T38" fmla="*/ 47 w 91"/>
                <a:gd name="T39" fmla="*/ 137 h 154"/>
                <a:gd name="T40" fmla="*/ 53 w 91"/>
                <a:gd name="T41" fmla="*/ 144 h 154"/>
                <a:gd name="T42" fmla="*/ 47 w 91"/>
                <a:gd name="T43" fmla="*/ 15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154">
                  <a:moveTo>
                    <a:pt x="80" y="133"/>
                  </a:moveTo>
                  <a:cubicBezTo>
                    <a:pt x="13" y="133"/>
                    <a:pt x="13" y="133"/>
                    <a:pt x="13" y="133"/>
                  </a:cubicBezTo>
                  <a:cubicBezTo>
                    <a:pt x="13" y="11"/>
                    <a:pt x="13" y="11"/>
                    <a:pt x="13" y="11"/>
                  </a:cubicBezTo>
                  <a:cubicBezTo>
                    <a:pt x="80" y="11"/>
                    <a:pt x="80" y="11"/>
                    <a:pt x="80" y="11"/>
                  </a:cubicBezTo>
                  <a:cubicBezTo>
                    <a:pt x="80" y="25"/>
                    <a:pt x="80" y="25"/>
                    <a:pt x="80" y="25"/>
                  </a:cubicBezTo>
                  <a:cubicBezTo>
                    <a:pt x="91" y="34"/>
                    <a:pt x="91" y="34"/>
                    <a:pt x="91" y="34"/>
                  </a:cubicBezTo>
                  <a:cubicBezTo>
                    <a:pt x="91" y="5"/>
                    <a:pt x="91" y="5"/>
                    <a:pt x="91" y="5"/>
                  </a:cubicBezTo>
                  <a:cubicBezTo>
                    <a:pt x="91" y="2"/>
                    <a:pt x="89" y="0"/>
                    <a:pt x="86" y="0"/>
                  </a:cubicBezTo>
                  <a:cubicBezTo>
                    <a:pt x="6" y="0"/>
                    <a:pt x="6" y="0"/>
                    <a:pt x="6" y="0"/>
                  </a:cubicBezTo>
                  <a:cubicBezTo>
                    <a:pt x="3" y="0"/>
                    <a:pt x="0" y="2"/>
                    <a:pt x="0" y="5"/>
                  </a:cubicBezTo>
                  <a:cubicBezTo>
                    <a:pt x="0" y="149"/>
                    <a:pt x="0" y="149"/>
                    <a:pt x="0" y="149"/>
                  </a:cubicBezTo>
                  <a:cubicBezTo>
                    <a:pt x="0" y="152"/>
                    <a:pt x="3" y="154"/>
                    <a:pt x="6" y="154"/>
                  </a:cubicBezTo>
                  <a:cubicBezTo>
                    <a:pt x="86" y="154"/>
                    <a:pt x="86" y="154"/>
                    <a:pt x="86" y="154"/>
                  </a:cubicBezTo>
                  <a:cubicBezTo>
                    <a:pt x="89" y="154"/>
                    <a:pt x="91" y="152"/>
                    <a:pt x="91" y="149"/>
                  </a:cubicBezTo>
                  <a:cubicBezTo>
                    <a:pt x="91" y="106"/>
                    <a:pt x="91" y="106"/>
                    <a:pt x="91" y="106"/>
                  </a:cubicBezTo>
                  <a:cubicBezTo>
                    <a:pt x="80" y="106"/>
                    <a:pt x="80" y="106"/>
                    <a:pt x="80" y="106"/>
                  </a:cubicBezTo>
                  <a:lnTo>
                    <a:pt x="80" y="133"/>
                  </a:lnTo>
                  <a:close/>
                  <a:moveTo>
                    <a:pt x="47" y="151"/>
                  </a:moveTo>
                  <a:cubicBezTo>
                    <a:pt x="43" y="151"/>
                    <a:pt x="40" y="148"/>
                    <a:pt x="40" y="144"/>
                  </a:cubicBezTo>
                  <a:cubicBezTo>
                    <a:pt x="40" y="140"/>
                    <a:pt x="43" y="137"/>
                    <a:pt x="47" y="137"/>
                  </a:cubicBezTo>
                  <a:cubicBezTo>
                    <a:pt x="51" y="137"/>
                    <a:pt x="53" y="140"/>
                    <a:pt x="53" y="144"/>
                  </a:cubicBezTo>
                  <a:cubicBezTo>
                    <a:pt x="53" y="148"/>
                    <a:pt x="51" y="151"/>
                    <a:pt x="47" y="1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69" name="Freeform 229"/>
          <p:cNvSpPr>
            <a:spLocks noEditPoints="1"/>
          </p:cNvSpPr>
          <p:nvPr userDrawn="1"/>
        </p:nvSpPr>
        <p:spPr bwMode="auto">
          <a:xfrm>
            <a:off x="6905625" y="3378200"/>
            <a:ext cx="452438" cy="512763"/>
          </a:xfrm>
          <a:custGeom>
            <a:avLst/>
            <a:gdLst>
              <a:gd name="T0" fmla="*/ 61 w 117"/>
              <a:gd name="T1" fmla="*/ 118 h 133"/>
              <a:gd name="T2" fmla="*/ 96 w 117"/>
              <a:gd name="T3" fmla="*/ 96 h 133"/>
              <a:gd name="T4" fmla="*/ 97 w 117"/>
              <a:gd name="T5" fmla="*/ 95 h 133"/>
              <a:gd name="T6" fmla="*/ 96 w 117"/>
              <a:gd name="T7" fmla="*/ 20 h 133"/>
              <a:gd name="T8" fmla="*/ 95 w 117"/>
              <a:gd name="T9" fmla="*/ 19 h 133"/>
              <a:gd name="T10" fmla="*/ 23 w 117"/>
              <a:gd name="T11" fmla="*/ 18 h 133"/>
              <a:gd name="T12" fmla="*/ 21 w 117"/>
              <a:gd name="T13" fmla="*/ 20 h 133"/>
              <a:gd name="T14" fmla="*/ 19 w 117"/>
              <a:gd name="T15" fmla="*/ 94 h 133"/>
              <a:gd name="T16" fmla="*/ 20 w 117"/>
              <a:gd name="T17" fmla="*/ 95 h 133"/>
              <a:gd name="T18" fmla="*/ 55 w 117"/>
              <a:gd name="T19" fmla="*/ 111 h 133"/>
              <a:gd name="T20" fmla="*/ 41 w 117"/>
              <a:gd name="T21" fmla="*/ 118 h 133"/>
              <a:gd name="T22" fmla="*/ 5 w 117"/>
              <a:gd name="T23" fmla="*/ 121 h 133"/>
              <a:gd name="T24" fmla="*/ 41 w 117"/>
              <a:gd name="T25" fmla="*/ 130 h 133"/>
              <a:gd name="T26" fmla="*/ 75 w 117"/>
              <a:gd name="T27" fmla="*/ 133 h 133"/>
              <a:gd name="T28" fmla="*/ 111 w 117"/>
              <a:gd name="T29" fmla="*/ 130 h 133"/>
              <a:gd name="T30" fmla="*/ 75 w 117"/>
              <a:gd name="T31" fmla="*/ 121 h 133"/>
              <a:gd name="T32" fmla="*/ 101 w 117"/>
              <a:gd name="T33" fmla="*/ 42 h 133"/>
              <a:gd name="T34" fmla="*/ 99 w 117"/>
              <a:gd name="T35" fmla="*/ 50 h 133"/>
              <a:gd name="T36" fmla="*/ 15 w 117"/>
              <a:gd name="T37" fmla="*/ 70 h 133"/>
              <a:gd name="T38" fmla="*/ 18 w 117"/>
              <a:gd name="T39" fmla="*/ 61 h 133"/>
              <a:gd name="T40" fmla="*/ 63 w 117"/>
              <a:gd name="T41" fmla="*/ 92 h 133"/>
              <a:gd name="T42" fmla="*/ 87 w 117"/>
              <a:gd name="T43" fmla="*/ 92 h 133"/>
              <a:gd name="T44" fmla="*/ 58 w 117"/>
              <a:gd name="T45" fmla="*/ 52 h 133"/>
              <a:gd name="T46" fmla="*/ 64 w 117"/>
              <a:gd name="T47" fmla="*/ 25 h 133"/>
              <a:gd name="T48" fmla="*/ 58 w 117"/>
              <a:gd name="T49" fmla="*/ 52 h 133"/>
              <a:gd name="T50" fmla="*/ 90 w 117"/>
              <a:gd name="T51" fmla="*/ 51 h 133"/>
              <a:gd name="T52" fmla="*/ 64 w 117"/>
              <a:gd name="T53" fmla="*/ 58 h 133"/>
              <a:gd name="T54" fmla="*/ 52 w 117"/>
              <a:gd name="T55" fmla="*/ 58 h 133"/>
              <a:gd name="T56" fmla="*/ 27 w 117"/>
              <a:gd name="T57" fmla="*/ 61 h 133"/>
              <a:gd name="T58" fmla="*/ 52 w 117"/>
              <a:gd name="T59" fmla="*/ 58 h 133"/>
              <a:gd name="T60" fmla="*/ 71 w 117"/>
              <a:gd name="T61" fmla="*/ 76 h 133"/>
              <a:gd name="T62" fmla="*/ 42 w 117"/>
              <a:gd name="T63" fmla="*/ 80 h 133"/>
              <a:gd name="T64" fmla="*/ 93 w 117"/>
              <a:gd name="T65" fmla="*/ 87 h 133"/>
              <a:gd name="T66" fmla="*/ 94 w 117"/>
              <a:gd name="T67" fmla="*/ 60 h 133"/>
              <a:gd name="T68" fmla="*/ 92 w 117"/>
              <a:gd name="T69" fmla="*/ 29 h 133"/>
              <a:gd name="T70" fmla="*/ 88 w 117"/>
              <a:gd name="T71" fmla="*/ 34 h 133"/>
              <a:gd name="T72" fmla="*/ 87 w 117"/>
              <a:gd name="T73" fmla="*/ 23 h 133"/>
              <a:gd name="T74" fmla="*/ 74 w 117"/>
              <a:gd name="T75" fmla="*/ 22 h 133"/>
              <a:gd name="T76" fmla="*/ 71 w 117"/>
              <a:gd name="T77" fmla="*/ 14 h 133"/>
              <a:gd name="T78" fmla="*/ 53 w 117"/>
              <a:gd name="T79" fmla="*/ 13 h 133"/>
              <a:gd name="T80" fmla="*/ 54 w 117"/>
              <a:gd name="T81" fmla="*/ 21 h 133"/>
              <a:gd name="T82" fmla="*/ 29 w 117"/>
              <a:gd name="T83" fmla="*/ 23 h 133"/>
              <a:gd name="T84" fmla="*/ 24 w 117"/>
              <a:gd name="T85" fmla="*/ 29 h 133"/>
              <a:gd name="T86" fmla="*/ 23 w 117"/>
              <a:gd name="T87" fmla="*/ 51 h 133"/>
              <a:gd name="T88" fmla="*/ 23 w 117"/>
              <a:gd name="T89" fmla="*/ 70 h 133"/>
              <a:gd name="T90" fmla="*/ 24 w 117"/>
              <a:gd name="T91" fmla="*/ 87 h 133"/>
              <a:gd name="T92" fmla="*/ 30 w 117"/>
              <a:gd name="T93" fmla="*/ 92 h 133"/>
              <a:gd name="T94" fmla="*/ 44 w 117"/>
              <a:gd name="T95" fmla="*/ 92 h 133"/>
              <a:gd name="T96" fmla="*/ 53 w 117"/>
              <a:gd name="T97" fmla="*/ 97 h 133"/>
              <a:gd name="T98" fmla="*/ 43 w 117"/>
              <a:gd name="T99" fmla="*/ 10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17" h="133">
                <a:moveTo>
                  <a:pt x="75" y="118"/>
                </a:moveTo>
                <a:cubicBezTo>
                  <a:pt x="61" y="118"/>
                  <a:pt x="61" y="118"/>
                  <a:pt x="61" y="118"/>
                </a:cubicBezTo>
                <a:cubicBezTo>
                  <a:pt x="61" y="111"/>
                  <a:pt x="61" y="111"/>
                  <a:pt x="61" y="111"/>
                </a:cubicBezTo>
                <a:cubicBezTo>
                  <a:pt x="74" y="110"/>
                  <a:pt x="86" y="105"/>
                  <a:pt x="96" y="96"/>
                </a:cubicBezTo>
                <a:cubicBezTo>
                  <a:pt x="96" y="95"/>
                  <a:pt x="96" y="95"/>
                  <a:pt x="96" y="95"/>
                </a:cubicBezTo>
                <a:cubicBezTo>
                  <a:pt x="97" y="95"/>
                  <a:pt x="97" y="95"/>
                  <a:pt x="97" y="95"/>
                </a:cubicBezTo>
                <a:cubicBezTo>
                  <a:pt x="97" y="94"/>
                  <a:pt x="98" y="94"/>
                  <a:pt x="98" y="93"/>
                </a:cubicBezTo>
                <a:cubicBezTo>
                  <a:pt x="117" y="72"/>
                  <a:pt x="116" y="40"/>
                  <a:pt x="96" y="20"/>
                </a:cubicBezTo>
                <a:cubicBezTo>
                  <a:pt x="96" y="20"/>
                  <a:pt x="96" y="20"/>
                  <a:pt x="96" y="20"/>
                </a:cubicBezTo>
                <a:cubicBezTo>
                  <a:pt x="95" y="20"/>
                  <a:pt x="95" y="19"/>
                  <a:pt x="95" y="19"/>
                </a:cubicBezTo>
                <a:cubicBezTo>
                  <a:pt x="95" y="19"/>
                  <a:pt x="95" y="19"/>
                  <a:pt x="94" y="19"/>
                </a:cubicBezTo>
                <a:cubicBezTo>
                  <a:pt x="74" y="0"/>
                  <a:pt x="43" y="0"/>
                  <a:pt x="23" y="18"/>
                </a:cubicBezTo>
                <a:cubicBezTo>
                  <a:pt x="22" y="18"/>
                  <a:pt x="22" y="19"/>
                  <a:pt x="21" y="19"/>
                </a:cubicBezTo>
                <a:cubicBezTo>
                  <a:pt x="21" y="19"/>
                  <a:pt x="21" y="19"/>
                  <a:pt x="21" y="20"/>
                </a:cubicBezTo>
                <a:cubicBezTo>
                  <a:pt x="21" y="20"/>
                  <a:pt x="21" y="20"/>
                  <a:pt x="20" y="20"/>
                </a:cubicBezTo>
                <a:cubicBezTo>
                  <a:pt x="0" y="40"/>
                  <a:pt x="0" y="73"/>
                  <a:pt x="19" y="94"/>
                </a:cubicBezTo>
                <a:cubicBezTo>
                  <a:pt x="19" y="94"/>
                  <a:pt x="20" y="95"/>
                  <a:pt x="20" y="95"/>
                </a:cubicBezTo>
                <a:cubicBezTo>
                  <a:pt x="20" y="95"/>
                  <a:pt x="20" y="95"/>
                  <a:pt x="20" y="95"/>
                </a:cubicBezTo>
                <a:cubicBezTo>
                  <a:pt x="20" y="95"/>
                  <a:pt x="20" y="95"/>
                  <a:pt x="20" y="96"/>
                </a:cubicBezTo>
                <a:cubicBezTo>
                  <a:pt x="30" y="105"/>
                  <a:pt x="42" y="110"/>
                  <a:pt x="55" y="111"/>
                </a:cubicBezTo>
                <a:cubicBezTo>
                  <a:pt x="55" y="118"/>
                  <a:pt x="55" y="118"/>
                  <a:pt x="55" y="118"/>
                </a:cubicBezTo>
                <a:cubicBezTo>
                  <a:pt x="41" y="118"/>
                  <a:pt x="41" y="118"/>
                  <a:pt x="41" y="118"/>
                </a:cubicBezTo>
                <a:cubicBezTo>
                  <a:pt x="41" y="121"/>
                  <a:pt x="41" y="121"/>
                  <a:pt x="41" y="121"/>
                </a:cubicBezTo>
                <a:cubicBezTo>
                  <a:pt x="5" y="121"/>
                  <a:pt x="5" y="121"/>
                  <a:pt x="5" y="121"/>
                </a:cubicBezTo>
                <a:cubicBezTo>
                  <a:pt x="5" y="130"/>
                  <a:pt x="5" y="130"/>
                  <a:pt x="5" y="130"/>
                </a:cubicBezTo>
                <a:cubicBezTo>
                  <a:pt x="41" y="130"/>
                  <a:pt x="41" y="130"/>
                  <a:pt x="41" y="130"/>
                </a:cubicBezTo>
                <a:cubicBezTo>
                  <a:pt x="41" y="133"/>
                  <a:pt x="41" y="133"/>
                  <a:pt x="41" y="133"/>
                </a:cubicBezTo>
                <a:cubicBezTo>
                  <a:pt x="75" y="133"/>
                  <a:pt x="75" y="133"/>
                  <a:pt x="75" y="133"/>
                </a:cubicBezTo>
                <a:cubicBezTo>
                  <a:pt x="75" y="130"/>
                  <a:pt x="75" y="130"/>
                  <a:pt x="75" y="130"/>
                </a:cubicBezTo>
                <a:cubicBezTo>
                  <a:pt x="111" y="130"/>
                  <a:pt x="111" y="130"/>
                  <a:pt x="111" y="130"/>
                </a:cubicBezTo>
                <a:cubicBezTo>
                  <a:pt x="111" y="121"/>
                  <a:pt x="111" y="121"/>
                  <a:pt x="111" y="121"/>
                </a:cubicBezTo>
                <a:cubicBezTo>
                  <a:pt x="75" y="121"/>
                  <a:pt x="75" y="121"/>
                  <a:pt x="75" y="121"/>
                </a:cubicBezTo>
                <a:lnTo>
                  <a:pt x="75" y="118"/>
                </a:lnTo>
                <a:close/>
                <a:moveTo>
                  <a:pt x="101" y="42"/>
                </a:moveTo>
                <a:cubicBezTo>
                  <a:pt x="103" y="49"/>
                  <a:pt x="104" y="56"/>
                  <a:pt x="103" y="62"/>
                </a:cubicBezTo>
                <a:cubicBezTo>
                  <a:pt x="102" y="58"/>
                  <a:pt x="101" y="54"/>
                  <a:pt x="99" y="50"/>
                </a:cubicBezTo>
                <a:cubicBezTo>
                  <a:pt x="100" y="48"/>
                  <a:pt x="100" y="45"/>
                  <a:pt x="101" y="42"/>
                </a:cubicBezTo>
                <a:close/>
                <a:moveTo>
                  <a:pt x="15" y="70"/>
                </a:moveTo>
                <a:cubicBezTo>
                  <a:pt x="13" y="63"/>
                  <a:pt x="12" y="55"/>
                  <a:pt x="14" y="48"/>
                </a:cubicBezTo>
                <a:cubicBezTo>
                  <a:pt x="15" y="52"/>
                  <a:pt x="16" y="56"/>
                  <a:pt x="18" y="61"/>
                </a:cubicBezTo>
                <a:cubicBezTo>
                  <a:pt x="17" y="64"/>
                  <a:pt x="15" y="67"/>
                  <a:pt x="15" y="70"/>
                </a:cubicBezTo>
                <a:close/>
                <a:moveTo>
                  <a:pt x="63" y="92"/>
                </a:moveTo>
                <a:cubicBezTo>
                  <a:pt x="67" y="89"/>
                  <a:pt x="72" y="86"/>
                  <a:pt x="77" y="82"/>
                </a:cubicBezTo>
                <a:cubicBezTo>
                  <a:pt x="87" y="92"/>
                  <a:pt x="87" y="92"/>
                  <a:pt x="87" y="92"/>
                </a:cubicBezTo>
                <a:cubicBezTo>
                  <a:pt x="80" y="96"/>
                  <a:pt x="72" y="95"/>
                  <a:pt x="63" y="92"/>
                </a:cubicBezTo>
                <a:close/>
                <a:moveTo>
                  <a:pt x="58" y="52"/>
                </a:moveTo>
                <a:cubicBezTo>
                  <a:pt x="44" y="38"/>
                  <a:pt x="44" y="38"/>
                  <a:pt x="44" y="38"/>
                </a:cubicBezTo>
                <a:cubicBezTo>
                  <a:pt x="51" y="33"/>
                  <a:pt x="57" y="28"/>
                  <a:pt x="64" y="25"/>
                </a:cubicBezTo>
                <a:cubicBezTo>
                  <a:pt x="68" y="28"/>
                  <a:pt x="72" y="31"/>
                  <a:pt x="76" y="34"/>
                </a:cubicBezTo>
                <a:lnTo>
                  <a:pt x="58" y="52"/>
                </a:lnTo>
                <a:close/>
                <a:moveTo>
                  <a:pt x="82" y="40"/>
                </a:moveTo>
                <a:cubicBezTo>
                  <a:pt x="85" y="43"/>
                  <a:pt x="87" y="47"/>
                  <a:pt x="90" y="51"/>
                </a:cubicBezTo>
                <a:cubicBezTo>
                  <a:pt x="87" y="57"/>
                  <a:pt x="82" y="64"/>
                  <a:pt x="76" y="70"/>
                </a:cubicBezTo>
                <a:cubicBezTo>
                  <a:pt x="64" y="58"/>
                  <a:pt x="64" y="58"/>
                  <a:pt x="64" y="58"/>
                </a:cubicBezTo>
                <a:lnTo>
                  <a:pt x="82" y="40"/>
                </a:lnTo>
                <a:close/>
                <a:moveTo>
                  <a:pt x="52" y="58"/>
                </a:moveTo>
                <a:cubicBezTo>
                  <a:pt x="36" y="74"/>
                  <a:pt x="36" y="74"/>
                  <a:pt x="36" y="74"/>
                </a:cubicBezTo>
                <a:cubicBezTo>
                  <a:pt x="32" y="70"/>
                  <a:pt x="29" y="65"/>
                  <a:pt x="27" y="61"/>
                </a:cubicBezTo>
                <a:cubicBezTo>
                  <a:pt x="30" y="55"/>
                  <a:pt x="34" y="49"/>
                  <a:pt x="39" y="44"/>
                </a:cubicBezTo>
                <a:lnTo>
                  <a:pt x="52" y="58"/>
                </a:lnTo>
                <a:close/>
                <a:moveTo>
                  <a:pt x="58" y="64"/>
                </a:moveTo>
                <a:cubicBezTo>
                  <a:pt x="71" y="76"/>
                  <a:pt x="71" y="76"/>
                  <a:pt x="71" y="76"/>
                </a:cubicBezTo>
                <a:cubicBezTo>
                  <a:pt x="65" y="81"/>
                  <a:pt x="59" y="85"/>
                  <a:pt x="53" y="88"/>
                </a:cubicBezTo>
                <a:cubicBezTo>
                  <a:pt x="50" y="86"/>
                  <a:pt x="46" y="83"/>
                  <a:pt x="42" y="80"/>
                </a:cubicBezTo>
                <a:lnTo>
                  <a:pt x="58" y="64"/>
                </a:lnTo>
                <a:close/>
                <a:moveTo>
                  <a:pt x="93" y="87"/>
                </a:moveTo>
                <a:cubicBezTo>
                  <a:pt x="82" y="76"/>
                  <a:pt x="82" y="76"/>
                  <a:pt x="82" y="76"/>
                </a:cubicBezTo>
                <a:cubicBezTo>
                  <a:pt x="87" y="71"/>
                  <a:pt x="91" y="65"/>
                  <a:pt x="94" y="60"/>
                </a:cubicBezTo>
                <a:cubicBezTo>
                  <a:pt x="98" y="70"/>
                  <a:pt x="98" y="80"/>
                  <a:pt x="93" y="87"/>
                </a:cubicBezTo>
                <a:close/>
                <a:moveTo>
                  <a:pt x="92" y="29"/>
                </a:moveTo>
                <a:cubicBezTo>
                  <a:pt x="93" y="33"/>
                  <a:pt x="94" y="36"/>
                  <a:pt x="93" y="41"/>
                </a:cubicBezTo>
                <a:cubicBezTo>
                  <a:pt x="91" y="39"/>
                  <a:pt x="89" y="36"/>
                  <a:pt x="88" y="34"/>
                </a:cubicBezTo>
                <a:lnTo>
                  <a:pt x="92" y="29"/>
                </a:lnTo>
                <a:close/>
                <a:moveTo>
                  <a:pt x="87" y="23"/>
                </a:moveTo>
                <a:cubicBezTo>
                  <a:pt x="82" y="28"/>
                  <a:pt x="82" y="28"/>
                  <a:pt x="82" y="28"/>
                </a:cubicBezTo>
                <a:cubicBezTo>
                  <a:pt x="79" y="26"/>
                  <a:pt x="76" y="24"/>
                  <a:pt x="74" y="22"/>
                </a:cubicBezTo>
                <a:cubicBezTo>
                  <a:pt x="79" y="21"/>
                  <a:pt x="84" y="21"/>
                  <a:pt x="87" y="23"/>
                </a:cubicBezTo>
                <a:close/>
                <a:moveTo>
                  <a:pt x="71" y="14"/>
                </a:moveTo>
                <a:cubicBezTo>
                  <a:pt x="69" y="15"/>
                  <a:pt x="66" y="16"/>
                  <a:pt x="64" y="16"/>
                </a:cubicBezTo>
                <a:cubicBezTo>
                  <a:pt x="60" y="15"/>
                  <a:pt x="57" y="14"/>
                  <a:pt x="53" y="13"/>
                </a:cubicBezTo>
                <a:cubicBezTo>
                  <a:pt x="59" y="12"/>
                  <a:pt x="65" y="13"/>
                  <a:pt x="71" y="14"/>
                </a:cubicBezTo>
                <a:close/>
                <a:moveTo>
                  <a:pt x="54" y="21"/>
                </a:moveTo>
                <a:cubicBezTo>
                  <a:pt x="49" y="24"/>
                  <a:pt x="44" y="28"/>
                  <a:pt x="39" y="32"/>
                </a:cubicBezTo>
                <a:cubicBezTo>
                  <a:pt x="29" y="23"/>
                  <a:pt x="29" y="23"/>
                  <a:pt x="29" y="23"/>
                </a:cubicBezTo>
                <a:cubicBezTo>
                  <a:pt x="35" y="19"/>
                  <a:pt x="44" y="18"/>
                  <a:pt x="54" y="21"/>
                </a:cubicBezTo>
                <a:close/>
                <a:moveTo>
                  <a:pt x="24" y="29"/>
                </a:moveTo>
                <a:cubicBezTo>
                  <a:pt x="33" y="38"/>
                  <a:pt x="33" y="38"/>
                  <a:pt x="33" y="38"/>
                </a:cubicBezTo>
                <a:cubicBezTo>
                  <a:pt x="29" y="42"/>
                  <a:pt x="26" y="47"/>
                  <a:pt x="23" y="51"/>
                </a:cubicBezTo>
                <a:cubicBezTo>
                  <a:pt x="21" y="43"/>
                  <a:pt x="21" y="35"/>
                  <a:pt x="24" y="29"/>
                </a:cubicBezTo>
                <a:close/>
                <a:moveTo>
                  <a:pt x="23" y="70"/>
                </a:moveTo>
                <a:cubicBezTo>
                  <a:pt x="25" y="73"/>
                  <a:pt x="28" y="77"/>
                  <a:pt x="31" y="80"/>
                </a:cubicBezTo>
                <a:cubicBezTo>
                  <a:pt x="24" y="87"/>
                  <a:pt x="24" y="87"/>
                  <a:pt x="24" y="87"/>
                </a:cubicBezTo>
                <a:cubicBezTo>
                  <a:pt x="21" y="82"/>
                  <a:pt x="21" y="77"/>
                  <a:pt x="23" y="70"/>
                </a:cubicBezTo>
                <a:close/>
                <a:moveTo>
                  <a:pt x="30" y="92"/>
                </a:moveTo>
                <a:cubicBezTo>
                  <a:pt x="36" y="85"/>
                  <a:pt x="36" y="85"/>
                  <a:pt x="36" y="85"/>
                </a:cubicBezTo>
                <a:cubicBezTo>
                  <a:pt x="39" y="88"/>
                  <a:pt x="41" y="90"/>
                  <a:pt x="44" y="92"/>
                </a:cubicBezTo>
                <a:cubicBezTo>
                  <a:pt x="39" y="93"/>
                  <a:pt x="34" y="93"/>
                  <a:pt x="30" y="92"/>
                </a:cubicBezTo>
                <a:close/>
                <a:moveTo>
                  <a:pt x="53" y="97"/>
                </a:moveTo>
                <a:cubicBezTo>
                  <a:pt x="58" y="99"/>
                  <a:pt x="63" y="101"/>
                  <a:pt x="68" y="102"/>
                </a:cubicBezTo>
                <a:cubicBezTo>
                  <a:pt x="60" y="104"/>
                  <a:pt x="51" y="103"/>
                  <a:pt x="43" y="100"/>
                </a:cubicBezTo>
                <a:cubicBezTo>
                  <a:pt x="46" y="100"/>
                  <a:pt x="50" y="99"/>
                  <a:pt x="53" y="9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70" name="Group 269"/>
          <p:cNvGrpSpPr/>
          <p:nvPr userDrawn="1"/>
        </p:nvGrpSpPr>
        <p:grpSpPr>
          <a:xfrm>
            <a:off x="6716713" y="2667000"/>
            <a:ext cx="417512" cy="587375"/>
            <a:chOff x="6716713" y="2667000"/>
            <a:chExt cx="417512" cy="587375"/>
          </a:xfrm>
        </p:grpSpPr>
        <p:sp>
          <p:nvSpPr>
            <p:cNvPr id="271" name="Freeform 158"/>
            <p:cNvSpPr>
              <a:spLocks noEditPoints="1"/>
            </p:cNvSpPr>
            <p:nvPr userDrawn="1"/>
          </p:nvSpPr>
          <p:spPr bwMode="auto">
            <a:xfrm>
              <a:off x="6716713" y="2667000"/>
              <a:ext cx="315913" cy="587375"/>
            </a:xfrm>
            <a:custGeom>
              <a:avLst/>
              <a:gdLst>
                <a:gd name="T0" fmla="*/ 72 w 82"/>
                <a:gd name="T1" fmla="*/ 0 h 152"/>
                <a:gd name="T2" fmla="*/ 10 w 82"/>
                <a:gd name="T3" fmla="*/ 0 h 152"/>
                <a:gd name="T4" fmla="*/ 0 w 82"/>
                <a:gd name="T5" fmla="*/ 10 h 152"/>
                <a:gd name="T6" fmla="*/ 0 w 82"/>
                <a:gd name="T7" fmla="*/ 141 h 152"/>
                <a:gd name="T8" fmla="*/ 10 w 82"/>
                <a:gd name="T9" fmla="*/ 152 h 152"/>
                <a:gd name="T10" fmla="*/ 72 w 82"/>
                <a:gd name="T11" fmla="*/ 152 h 152"/>
                <a:gd name="T12" fmla="*/ 82 w 82"/>
                <a:gd name="T13" fmla="*/ 141 h 152"/>
                <a:gd name="T14" fmla="*/ 82 w 82"/>
                <a:gd name="T15" fmla="*/ 10 h 152"/>
                <a:gd name="T16" fmla="*/ 72 w 82"/>
                <a:gd name="T17" fmla="*/ 0 h 152"/>
                <a:gd name="T18" fmla="*/ 41 w 82"/>
                <a:gd name="T19" fmla="*/ 145 h 152"/>
                <a:gd name="T20" fmla="*/ 36 w 82"/>
                <a:gd name="T21" fmla="*/ 140 h 152"/>
                <a:gd name="T22" fmla="*/ 41 w 82"/>
                <a:gd name="T23" fmla="*/ 134 h 152"/>
                <a:gd name="T24" fmla="*/ 47 w 82"/>
                <a:gd name="T25" fmla="*/ 140 h 152"/>
                <a:gd name="T26" fmla="*/ 41 w 82"/>
                <a:gd name="T27" fmla="*/ 145 h 152"/>
                <a:gd name="T28" fmla="*/ 77 w 82"/>
                <a:gd name="T29" fmla="*/ 130 h 152"/>
                <a:gd name="T30" fmla="*/ 6 w 82"/>
                <a:gd name="T31" fmla="*/ 130 h 152"/>
                <a:gd name="T32" fmla="*/ 6 w 82"/>
                <a:gd name="T33" fmla="*/ 9 h 152"/>
                <a:gd name="T34" fmla="*/ 77 w 82"/>
                <a:gd name="T35" fmla="*/ 9 h 152"/>
                <a:gd name="T36" fmla="*/ 77 w 82"/>
                <a:gd name="T37" fmla="*/ 13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 h="152">
                  <a:moveTo>
                    <a:pt x="72" y="0"/>
                  </a:moveTo>
                  <a:cubicBezTo>
                    <a:pt x="10" y="0"/>
                    <a:pt x="10" y="0"/>
                    <a:pt x="10" y="0"/>
                  </a:cubicBezTo>
                  <a:cubicBezTo>
                    <a:pt x="5" y="0"/>
                    <a:pt x="0" y="4"/>
                    <a:pt x="0" y="10"/>
                  </a:cubicBezTo>
                  <a:cubicBezTo>
                    <a:pt x="0" y="141"/>
                    <a:pt x="0" y="141"/>
                    <a:pt x="0" y="141"/>
                  </a:cubicBezTo>
                  <a:cubicBezTo>
                    <a:pt x="0" y="147"/>
                    <a:pt x="5" y="152"/>
                    <a:pt x="10" y="152"/>
                  </a:cubicBezTo>
                  <a:cubicBezTo>
                    <a:pt x="72" y="152"/>
                    <a:pt x="72" y="152"/>
                    <a:pt x="72" y="152"/>
                  </a:cubicBezTo>
                  <a:cubicBezTo>
                    <a:pt x="78" y="152"/>
                    <a:pt x="82" y="147"/>
                    <a:pt x="82" y="141"/>
                  </a:cubicBezTo>
                  <a:cubicBezTo>
                    <a:pt x="82" y="10"/>
                    <a:pt x="82" y="10"/>
                    <a:pt x="82" y="10"/>
                  </a:cubicBezTo>
                  <a:cubicBezTo>
                    <a:pt x="82" y="4"/>
                    <a:pt x="78" y="0"/>
                    <a:pt x="72" y="0"/>
                  </a:cubicBezTo>
                  <a:close/>
                  <a:moveTo>
                    <a:pt x="41" y="145"/>
                  </a:moveTo>
                  <a:cubicBezTo>
                    <a:pt x="38" y="145"/>
                    <a:pt x="36" y="143"/>
                    <a:pt x="36" y="140"/>
                  </a:cubicBezTo>
                  <a:cubicBezTo>
                    <a:pt x="36" y="137"/>
                    <a:pt x="38" y="134"/>
                    <a:pt x="41" y="134"/>
                  </a:cubicBezTo>
                  <a:cubicBezTo>
                    <a:pt x="44" y="134"/>
                    <a:pt x="47" y="137"/>
                    <a:pt x="47" y="140"/>
                  </a:cubicBezTo>
                  <a:cubicBezTo>
                    <a:pt x="47" y="143"/>
                    <a:pt x="44" y="145"/>
                    <a:pt x="41" y="145"/>
                  </a:cubicBezTo>
                  <a:close/>
                  <a:moveTo>
                    <a:pt x="77" y="130"/>
                  </a:moveTo>
                  <a:cubicBezTo>
                    <a:pt x="6" y="130"/>
                    <a:pt x="6" y="130"/>
                    <a:pt x="6" y="130"/>
                  </a:cubicBezTo>
                  <a:cubicBezTo>
                    <a:pt x="6" y="9"/>
                    <a:pt x="6" y="9"/>
                    <a:pt x="6" y="9"/>
                  </a:cubicBezTo>
                  <a:cubicBezTo>
                    <a:pt x="77" y="9"/>
                    <a:pt x="77" y="9"/>
                    <a:pt x="77" y="9"/>
                  </a:cubicBezTo>
                  <a:lnTo>
                    <a:pt x="77" y="13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2" name="Oval 159"/>
            <p:cNvSpPr>
              <a:spLocks noChangeArrowheads="1"/>
            </p:cNvSpPr>
            <p:nvPr userDrawn="1"/>
          </p:nvSpPr>
          <p:spPr bwMode="auto">
            <a:xfrm>
              <a:off x="6854825" y="3184525"/>
              <a:ext cx="42863" cy="4286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3" name="Freeform 230"/>
            <p:cNvSpPr>
              <a:spLocks noEditPoints="1"/>
            </p:cNvSpPr>
            <p:nvPr userDrawn="1"/>
          </p:nvSpPr>
          <p:spPr bwMode="auto">
            <a:xfrm>
              <a:off x="6832600" y="2782888"/>
              <a:ext cx="301625" cy="242888"/>
            </a:xfrm>
            <a:custGeom>
              <a:avLst/>
              <a:gdLst>
                <a:gd name="T0" fmla="*/ 65 w 78"/>
                <a:gd name="T1" fmla="*/ 0 h 63"/>
                <a:gd name="T2" fmla="*/ 13 w 78"/>
                <a:gd name="T3" fmla="*/ 0 h 63"/>
                <a:gd name="T4" fmla="*/ 0 w 78"/>
                <a:gd name="T5" fmla="*/ 14 h 63"/>
                <a:gd name="T6" fmla="*/ 0 w 78"/>
                <a:gd name="T7" fmla="*/ 39 h 63"/>
                <a:gd name="T8" fmla="*/ 13 w 78"/>
                <a:gd name="T9" fmla="*/ 52 h 63"/>
                <a:gd name="T10" fmla="*/ 15 w 78"/>
                <a:gd name="T11" fmla="*/ 52 h 63"/>
                <a:gd name="T12" fmla="*/ 15 w 78"/>
                <a:gd name="T13" fmla="*/ 63 h 63"/>
                <a:gd name="T14" fmla="*/ 26 w 78"/>
                <a:gd name="T15" fmla="*/ 52 h 63"/>
                <a:gd name="T16" fmla="*/ 65 w 78"/>
                <a:gd name="T17" fmla="*/ 52 h 63"/>
                <a:gd name="T18" fmla="*/ 78 w 78"/>
                <a:gd name="T19" fmla="*/ 39 h 63"/>
                <a:gd name="T20" fmla="*/ 78 w 78"/>
                <a:gd name="T21" fmla="*/ 14 h 63"/>
                <a:gd name="T22" fmla="*/ 65 w 78"/>
                <a:gd name="T23" fmla="*/ 0 h 63"/>
                <a:gd name="T24" fmla="*/ 20 w 78"/>
                <a:gd name="T25" fmla="*/ 30 h 63"/>
                <a:gd name="T26" fmla="*/ 15 w 78"/>
                <a:gd name="T27" fmla="*/ 25 h 63"/>
                <a:gd name="T28" fmla="*/ 20 w 78"/>
                <a:gd name="T29" fmla="*/ 20 h 63"/>
                <a:gd name="T30" fmla="*/ 25 w 78"/>
                <a:gd name="T31" fmla="*/ 25 h 63"/>
                <a:gd name="T32" fmla="*/ 20 w 78"/>
                <a:gd name="T33" fmla="*/ 30 h 63"/>
                <a:gd name="T34" fmla="*/ 40 w 78"/>
                <a:gd name="T35" fmla="*/ 30 h 63"/>
                <a:gd name="T36" fmla="*/ 35 w 78"/>
                <a:gd name="T37" fmla="*/ 25 h 63"/>
                <a:gd name="T38" fmla="*/ 40 w 78"/>
                <a:gd name="T39" fmla="*/ 20 h 63"/>
                <a:gd name="T40" fmla="*/ 45 w 78"/>
                <a:gd name="T41" fmla="*/ 25 h 63"/>
                <a:gd name="T42" fmla="*/ 40 w 78"/>
                <a:gd name="T43" fmla="*/ 30 h 63"/>
                <a:gd name="T44" fmla="*/ 61 w 78"/>
                <a:gd name="T45" fmla="*/ 30 h 63"/>
                <a:gd name="T46" fmla="*/ 56 w 78"/>
                <a:gd name="T47" fmla="*/ 25 h 63"/>
                <a:gd name="T48" fmla="*/ 61 w 78"/>
                <a:gd name="T49" fmla="*/ 20 h 63"/>
                <a:gd name="T50" fmla="*/ 65 w 78"/>
                <a:gd name="T51" fmla="*/ 25 h 63"/>
                <a:gd name="T52" fmla="*/ 61 w 78"/>
                <a:gd name="T53" fmla="*/ 3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8" h="63">
                  <a:moveTo>
                    <a:pt x="65" y="0"/>
                  </a:moveTo>
                  <a:cubicBezTo>
                    <a:pt x="13" y="0"/>
                    <a:pt x="13" y="0"/>
                    <a:pt x="13" y="0"/>
                  </a:cubicBezTo>
                  <a:cubicBezTo>
                    <a:pt x="6" y="0"/>
                    <a:pt x="0" y="6"/>
                    <a:pt x="0" y="14"/>
                  </a:cubicBezTo>
                  <a:cubicBezTo>
                    <a:pt x="0" y="39"/>
                    <a:pt x="0" y="39"/>
                    <a:pt x="0" y="39"/>
                  </a:cubicBezTo>
                  <a:cubicBezTo>
                    <a:pt x="0" y="46"/>
                    <a:pt x="6" y="52"/>
                    <a:pt x="13" y="52"/>
                  </a:cubicBezTo>
                  <a:cubicBezTo>
                    <a:pt x="15" y="52"/>
                    <a:pt x="15" y="52"/>
                    <a:pt x="15" y="52"/>
                  </a:cubicBezTo>
                  <a:cubicBezTo>
                    <a:pt x="15" y="63"/>
                    <a:pt x="15" y="63"/>
                    <a:pt x="15" y="63"/>
                  </a:cubicBezTo>
                  <a:cubicBezTo>
                    <a:pt x="26" y="52"/>
                    <a:pt x="26" y="52"/>
                    <a:pt x="26" y="52"/>
                  </a:cubicBezTo>
                  <a:cubicBezTo>
                    <a:pt x="65" y="52"/>
                    <a:pt x="65" y="52"/>
                    <a:pt x="65" y="52"/>
                  </a:cubicBezTo>
                  <a:cubicBezTo>
                    <a:pt x="72" y="52"/>
                    <a:pt x="78" y="46"/>
                    <a:pt x="78" y="39"/>
                  </a:cubicBezTo>
                  <a:cubicBezTo>
                    <a:pt x="78" y="14"/>
                    <a:pt x="78" y="14"/>
                    <a:pt x="78" y="14"/>
                  </a:cubicBezTo>
                  <a:cubicBezTo>
                    <a:pt x="78" y="6"/>
                    <a:pt x="72" y="0"/>
                    <a:pt x="65" y="0"/>
                  </a:cubicBezTo>
                  <a:close/>
                  <a:moveTo>
                    <a:pt x="20" y="30"/>
                  </a:moveTo>
                  <a:cubicBezTo>
                    <a:pt x="17" y="30"/>
                    <a:pt x="15" y="27"/>
                    <a:pt x="15" y="25"/>
                  </a:cubicBezTo>
                  <a:cubicBezTo>
                    <a:pt x="15" y="22"/>
                    <a:pt x="17" y="20"/>
                    <a:pt x="20" y="20"/>
                  </a:cubicBezTo>
                  <a:cubicBezTo>
                    <a:pt x="23" y="20"/>
                    <a:pt x="25" y="22"/>
                    <a:pt x="25" y="25"/>
                  </a:cubicBezTo>
                  <a:cubicBezTo>
                    <a:pt x="25" y="27"/>
                    <a:pt x="23" y="30"/>
                    <a:pt x="20" y="30"/>
                  </a:cubicBezTo>
                  <a:close/>
                  <a:moveTo>
                    <a:pt x="40" y="30"/>
                  </a:moveTo>
                  <a:cubicBezTo>
                    <a:pt x="37" y="30"/>
                    <a:pt x="35" y="27"/>
                    <a:pt x="35" y="25"/>
                  </a:cubicBezTo>
                  <a:cubicBezTo>
                    <a:pt x="35" y="22"/>
                    <a:pt x="37" y="20"/>
                    <a:pt x="40" y="20"/>
                  </a:cubicBezTo>
                  <a:cubicBezTo>
                    <a:pt x="43" y="20"/>
                    <a:pt x="45" y="22"/>
                    <a:pt x="45" y="25"/>
                  </a:cubicBezTo>
                  <a:cubicBezTo>
                    <a:pt x="45" y="27"/>
                    <a:pt x="43" y="30"/>
                    <a:pt x="40" y="30"/>
                  </a:cubicBezTo>
                  <a:close/>
                  <a:moveTo>
                    <a:pt x="61" y="30"/>
                  </a:moveTo>
                  <a:cubicBezTo>
                    <a:pt x="58" y="30"/>
                    <a:pt x="56" y="27"/>
                    <a:pt x="56" y="25"/>
                  </a:cubicBezTo>
                  <a:cubicBezTo>
                    <a:pt x="56" y="22"/>
                    <a:pt x="58" y="20"/>
                    <a:pt x="61" y="20"/>
                  </a:cubicBezTo>
                  <a:cubicBezTo>
                    <a:pt x="63" y="20"/>
                    <a:pt x="65" y="22"/>
                    <a:pt x="65" y="25"/>
                  </a:cubicBezTo>
                  <a:cubicBezTo>
                    <a:pt x="65" y="27"/>
                    <a:pt x="63" y="30"/>
                    <a:pt x="61" y="3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74" name="Group 273"/>
          <p:cNvGrpSpPr/>
          <p:nvPr userDrawn="1"/>
        </p:nvGrpSpPr>
        <p:grpSpPr>
          <a:xfrm>
            <a:off x="6705600" y="781050"/>
            <a:ext cx="469901" cy="339726"/>
            <a:chOff x="6705600" y="781050"/>
            <a:chExt cx="469901" cy="339726"/>
          </a:xfrm>
        </p:grpSpPr>
        <p:sp>
          <p:nvSpPr>
            <p:cNvPr id="275" name="Freeform 231"/>
            <p:cNvSpPr>
              <a:spLocks/>
            </p:cNvSpPr>
            <p:nvPr userDrawn="1"/>
          </p:nvSpPr>
          <p:spPr bwMode="auto">
            <a:xfrm>
              <a:off x="6816725" y="850900"/>
              <a:ext cx="317500" cy="61913"/>
            </a:xfrm>
            <a:custGeom>
              <a:avLst/>
              <a:gdLst>
                <a:gd name="T0" fmla="*/ 63 w 82"/>
                <a:gd name="T1" fmla="*/ 3 h 16"/>
                <a:gd name="T2" fmla="*/ 82 w 82"/>
                <a:gd name="T3" fmla="*/ 9 h 16"/>
                <a:gd name="T4" fmla="*/ 82 w 82"/>
                <a:gd name="T5" fmla="*/ 8 h 16"/>
                <a:gd name="T6" fmla="*/ 74 w 82"/>
                <a:gd name="T7" fmla="*/ 0 h 16"/>
                <a:gd name="T8" fmla="*/ 9 w 82"/>
                <a:gd name="T9" fmla="*/ 0 h 16"/>
                <a:gd name="T10" fmla="*/ 0 w 82"/>
                <a:gd name="T11" fmla="*/ 8 h 16"/>
                <a:gd name="T12" fmla="*/ 9 w 82"/>
                <a:gd name="T13" fmla="*/ 16 h 16"/>
                <a:gd name="T14" fmla="*/ 36 w 82"/>
                <a:gd name="T15" fmla="*/ 16 h 16"/>
                <a:gd name="T16" fmla="*/ 63 w 82"/>
                <a:gd name="T17"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6">
                  <a:moveTo>
                    <a:pt x="63" y="3"/>
                  </a:moveTo>
                  <a:cubicBezTo>
                    <a:pt x="70" y="3"/>
                    <a:pt x="77" y="5"/>
                    <a:pt x="82" y="9"/>
                  </a:cubicBezTo>
                  <a:cubicBezTo>
                    <a:pt x="82" y="9"/>
                    <a:pt x="82" y="8"/>
                    <a:pt x="82" y="8"/>
                  </a:cubicBezTo>
                  <a:cubicBezTo>
                    <a:pt x="82" y="4"/>
                    <a:pt x="79" y="0"/>
                    <a:pt x="74" y="0"/>
                  </a:cubicBezTo>
                  <a:cubicBezTo>
                    <a:pt x="9" y="0"/>
                    <a:pt x="9" y="0"/>
                    <a:pt x="9" y="0"/>
                  </a:cubicBezTo>
                  <a:cubicBezTo>
                    <a:pt x="4" y="0"/>
                    <a:pt x="0" y="4"/>
                    <a:pt x="0" y="8"/>
                  </a:cubicBezTo>
                  <a:cubicBezTo>
                    <a:pt x="0" y="13"/>
                    <a:pt x="4" y="16"/>
                    <a:pt x="9" y="16"/>
                  </a:cubicBezTo>
                  <a:cubicBezTo>
                    <a:pt x="36" y="16"/>
                    <a:pt x="36" y="16"/>
                    <a:pt x="36" y="16"/>
                  </a:cubicBezTo>
                  <a:cubicBezTo>
                    <a:pt x="43" y="8"/>
                    <a:pt x="53" y="3"/>
                    <a:pt x="63" y="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6" name="Freeform 232"/>
            <p:cNvSpPr>
              <a:spLocks/>
            </p:cNvSpPr>
            <p:nvPr userDrawn="1"/>
          </p:nvSpPr>
          <p:spPr bwMode="auto">
            <a:xfrm>
              <a:off x="6762750" y="781050"/>
              <a:ext cx="312738" cy="61913"/>
            </a:xfrm>
            <a:custGeom>
              <a:avLst/>
              <a:gdLst>
                <a:gd name="T0" fmla="*/ 8 w 81"/>
                <a:gd name="T1" fmla="*/ 16 h 16"/>
                <a:gd name="T2" fmla="*/ 73 w 81"/>
                <a:gd name="T3" fmla="*/ 16 h 16"/>
                <a:gd name="T4" fmla="*/ 81 w 81"/>
                <a:gd name="T5" fmla="*/ 8 h 16"/>
                <a:gd name="T6" fmla="*/ 73 w 81"/>
                <a:gd name="T7" fmla="*/ 0 h 16"/>
                <a:gd name="T8" fmla="*/ 8 w 81"/>
                <a:gd name="T9" fmla="*/ 0 h 16"/>
                <a:gd name="T10" fmla="*/ 0 w 81"/>
                <a:gd name="T11" fmla="*/ 8 h 16"/>
                <a:gd name="T12" fmla="*/ 8 w 81"/>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81" h="16">
                  <a:moveTo>
                    <a:pt x="8" y="16"/>
                  </a:moveTo>
                  <a:cubicBezTo>
                    <a:pt x="73" y="16"/>
                    <a:pt x="73" y="16"/>
                    <a:pt x="73" y="16"/>
                  </a:cubicBezTo>
                  <a:cubicBezTo>
                    <a:pt x="78" y="16"/>
                    <a:pt x="81" y="13"/>
                    <a:pt x="81" y="8"/>
                  </a:cubicBezTo>
                  <a:cubicBezTo>
                    <a:pt x="81" y="4"/>
                    <a:pt x="78" y="0"/>
                    <a:pt x="73" y="0"/>
                  </a:cubicBezTo>
                  <a:cubicBezTo>
                    <a:pt x="8" y="0"/>
                    <a:pt x="8" y="0"/>
                    <a:pt x="8" y="0"/>
                  </a:cubicBezTo>
                  <a:cubicBezTo>
                    <a:pt x="3" y="0"/>
                    <a:pt x="0" y="4"/>
                    <a:pt x="0" y="8"/>
                  </a:cubicBezTo>
                  <a:cubicBezTo>
                    <a:pt x="0" y="13"/>
                    <a:pt x="3" y="16"/>
                    <a:pt x="8" y="1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7" name="Freeform 233"/>
            <p:cNvSpPr>
              <a:spLocks/>
            </p:cNvSpPr>
            <p:nvPr userDrawn="1"/>
          </p:nvSpPr>
          <p:spPr bwMode="auto">
            <a:xfrm>
              <a:off x="6705600" y="920750"/>
              <a:ext cx="246063" cy="61913"/>
            </a:xfrm>
            <a:custGeom>
              <a:avLst/>
              <a:gdLst>
                <a:gd name="T0" fmla="*/ 8 w 64"/>
                <a:gd name="T1" fmla="*/ 0 h 16"/>
                <a:gd name="T2" fmla="*/ 0 w 64"/>
                <a:gd name="T3" fmla="*/ 8 h 16"/>
                <a:gd name="T4" fmla="*/ 8 w 64"/>
                <a:gd name="T5" fmla="*/ 16 h 16"/>
                <a:gd name="T6" fmla="*/ 58 w 64"/>
                <a:gd name="T7" fmla="*/ 16 h 16"/>
                <a:gd name="T8" fmla="*/ 64 w 64"/>
                <a:gd name="T9" fmla="*/ 0 h 16"/>
                <a:gd name="T10" fmla="*/ 8 w 64"/>
                <a:gd name="T11" fmla="*/ 0 h 16"/>
              </a:gdLst>
              <a:ahLst/>
              <a:cxnLst>
                <a:cxn ang="0">
                  <a:pos x="T0" y="T1"/>
                </a:cxn>
                <a:cxn ang="0">
                  <a:pos x="T2" y="T3"/>
                </a:cxn>
                <a:cxn ang="0">
                  <a:pos x="T4" y="T5"/>
                </a:cxn>
                <a:cxn ang="0">
                  <a:pos x="T6" y="T7"/>
                </a:cxn>
                <a:cxn ang="0">
                  <a:pos x="T8" y="T9"/>
                </a:cxn>
                <a:cxn ang="0">
                  <a:pos x="T10" y="T11"/>
                </a:cxn>
              </a:cxnLst>
              <a:rect l="0" t="0" r="r" b="b"/>
              <a:pathLst>
                <a:path w="64" h="16">
                  <a:moveTo>
                    <a:pt x="8" y="0"/>
                  </a:moveTo>
                  <a:cubicBezTo>
                    <a:pt x="4" y="0"/>
                    <a:pt x="0" y="3"/>
                    <a:pt x="0" y="8"/>
                  </a:cubicBezTo>
                  <a:cubicBezTo>
                    <a:pt x="0" y="12"/>
                    <a:pt x="4" y="16"/>
                    <a:pt x="8" y="16"/>
                  </a:cubicBezTo>
                  <a:cubicBezTo>
                    <a:pt x="58" y="16"/>
                    <a:pt x="58" y="16"/>
                    <a:pt x="58" y="16"/>
                  </a:cubicBezTo>
                  <a:cubicBezTo>
                    <a:pt x="59" y="10"/>
                    <a:pt x="61" y="5"/>
                    <a:pt x="64" y="0"/>
                  </a:cubicBezTo>
                  <a:lnTo>
                    <a:pt x="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8" name="Freeform 234"/>
            <p:cNvSpPr>
              <a:spLocks/>
            </p:cNvSpPr>
            <p:nvPr userDrawn="1"/>
          </p:nvSpPr>
          <p:spPr bwMode="auto">
            <a:xfrm>
              <a:off x="6781800" y="990600"/>
              <a:ext cx="158750" cy="61913"/>
            </a:xfrm>
            <a:custGeom>
              <a:avLst/>
              <a:gdLst>
                <a:gd name="T0" fmla="*/ 38 w 41"/>
                <a:gd name="T1" fmla="*/ 0 h 16"/>
                <a:gd name="T2" fmla="*/ 8 w 41"/>
                <a:gd name="T3" fmla="*/ 0 h 16"/>
                <a:gd name="T4" fmla="*/ 0 w 41"/>
                <a:gd name="T5" fmla="*/ 8 h 16"/>
                <a:gd name="T6" fmla="*/ 8 w 41"/>
                <a:gd name="T7" fmla="*/ 16 h 16"/>
                <a:gd name="T8" fmla="*/ 41 w 41"/>
                <a:gd name="T9" fmla="*/ 16 h 16"/>
                <a:gd name="T10" fmla="*/ 38 w 41"/>
                <a:gd name="T11" fmla="*/ 2 h 16"/>
                <a:gd name="T12" fmla="*/ 38 w 41"/>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41" h="16">
                  <a:moveTo>
                    <a:pt x="38" y="0"/>
                  </a:moveTo>
                  <a:cubicBezTo>
                    <a:pt x="8" y="0"/>
                    <a:pt x="8" y="0"/>
                    <a:pt x="8" y="0"/>
                  </a:cubicBezTo>
                  <a:cubicBezTo>
                    <a:pt x="4" y="0"/>
                    <a:pt x="0" y="3"/>
                    <a:pt x="0" y="8"/>
                  </a:cubicBezTo>
                  <a:cubicBezTo>
                    <a:pt x="0" y="12"/>
                    <a:pt x="4" y="16"/>
                    <a:pt x="8" y="16"/>
                  </a:cubicBezTo>
                  <a:cubicBezTo>
                    <a:pt x="41" y="16"/>
                    <a:pt x="41" y="16"/>
                    <a:pt x="41" y="16"/>
                  </a:cubicBezTo>
                  <a:cubicBezTo>
                    <a:pt x="39" y="12"/>
                    <a:pt x="38" y="7"/>
                    <a:pt x="38" y="2"/>
                  </a:cubicBezTo>
                  <a:cubicBezTo>
                    <a:pt x="38" y="1"/>
                    <a:pt x="38" y="0"/>
                    <a:pt x="38"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9" name="Freeform 235"/>
            <p:cNvSpPr>
              <a:spLocks/>
            </p:cNvSpPr>
            <p:nvPr userDrawn="1"/>
          </p:nvSpPr>
          <p:spPr bwMode="auto">
            <a:xfrm>
              <a:off x="6770688" y="1055688"/>
              <a:ext cx="239713" cy="65088"/>
            </a:xfrm>
            <a:custGeom>
              <a:avLst/>
              <a:gdLst>
                <a:gd name="T0" fmla="*/ 45 w 62"/>
                <a:gd name="T1" fmla="*/ 0 h 17"/>
                <a:gd name="T2" fmla="*/ 8 w 62"/>
                <a:gd name="T3" fmla="*/ 0 h 17"/>
                <a:gd name="T4" fmla="*/ 0 w 62"/>
                <a:gd name="T5" fmla="*/ 8 h 17"/>
                <a:gd name="T6" fmla="*/ 8 w 62"/>
                <a:gd name="T7" fmla="*/ 17 h 17"/>
                <a:gd name="T8" fmla="*/ 62 w 62"/>
                <a:gd name="T9" fmla="*/ 17 h 17"/>
                <a:gd name="T10" fmla="*/ 45 w 62"/>
                <a:gd name="T11" fmla="*/ 0 h 17"/>
              </a:gdLst>
              <a:ahLst/>
              <a:cxnLst>
                <a:cxn ang="0">
                  <a:pos x="T0" y="T1"/>
                </a:cxn>
                <a:cxn ang="0">
                  <a:pos x="T2" y="T3"/>
                </a:cxn>
                <a:cxn ang="0">
                  <a:pos x="T4" y="T5"/>
                </a:cxn>
                <a:cxn ang="0">
                  <a:pos x="T6" y="T7"/>
                </a:cxn>
                <a:cxn ang="0">
                  <a:pos x="T8" y="T9"/>
                </a:cxn>
                <a:cxn ang="0">
                  <a:pos x="T10" y="T11"/>
                </a:cxn>
              </a:cxnLst>
              <a:rect l="0" t="0" r="r" b="b"/>
              <a:pathLst>
                <a:path w="62" h="17">
                  <a:moveTo>
                    <a:pt x="45" y="0"/>
                  </a:moveTo>
                  <a:cubicBezTo>
                    <a:pt x="8" y="0"/>
                    <a:pt x="8" y="0"/>
                    <a:pt x="8" y="0"/>
                  </a:cubicBezTo>
                  <a:cubicBezTo>
                    <a:pt x="3" y="0"/>
                    <a:pt x="0" y="4"/>
                    <a:pt x="0" y="8"/>
                  </a:cubicBezTo>
                  <a:cubicBezTo>
                    <a:pt x="0" y="13"/>
                    <a:pt x="3" y="17"/>
                    <a:pt x="8" y="17"/>
                  </a:cubicBezTo>
                  <a:cubicBezTo>
                    <a:pt x="62" y="17"/>
                    <a:pt x="62" y="17"/>
                    <a:pt x="62" y="17"/>
                  </a:cubicBezTo>
                  <a:cubicBezTo>
                    <a:pt x="54" y="13"/>
                    <a:pt x="48" y="8"/>
                    <a:pt x="4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0" name="Freeform 236"/>
            <p:cNvSpPr>
              <a:spLocks noEditPoints="1"/>
            </p:cNvSpPr>
            <p:nvPr userDrawn="1"/>
          </p:nvSpPr>
          <p:spPr bwMode="auto">
            <a:xfrm>
              <a:off x="6948488" y="882650"/>
              <a:ext cx="227013" cy="227013"/>
            </a:xfrm>
            <a:custGeom>
              <a:avLst/>
              <a:gdLst>
                <a:gd name="T0" fmla="*/ 52 w 59"/>
                <a:gd name="T1" fmla="*/ 11 h 59"/>
                <a:gd name="T2" fmla="*/ 9 w 59"/>
                <a:gd name="T3" fmla="*/ 8 h 59"/>
                <a:gd name="T4" fmla="*/ 1 w 59"/>
                <a:gd name="T5" fmla="*/ 24 h 59"/>
                <a:gd name="T6" fmla="*/ 0 w 59"/>
                <a:gd name="T7" fmla="*/ 34 h 59"/>
                <a:gd name="T8" fmla="*/ 10 w 59"/>
                <a:gd name="T9" fmla="*/ 52 h 59"/>
                <a:gd name="T10" fmla="*/ 22 w 59"/>
                <a:gd name="T11" fmla="*/ 58 h 59"/>
                <a:gd name="T12" fmla="*/ 50 w 59"/>
                <a:gd name="T13" fmla="*/ 51 h 59"/>
                <a:gd name="T14" fmla="*/ 55 w 59"/>
                <a:gd name="T15" fmla="*/ 24 h 59"/>
                <a:gd name="T16" fmla="*/ 52 w 59"/>
                <a:gd name="T17" fmla="*/ 23 h 59"/>
                <a:gd name="T18" fmla="*/ 52 w 59"/>
                <a:gd name="T19" fmla="*/ 15 h 59"/>
                <a:gd name="T20" fmla="*/ 50 w 59"/>
                <a:gd name="T21" fmla="*/ 18 h 59"/>
                <a:gd name="T22" fmla="*/ 35 w 59"/>
                <a:gd name="T23" fmla="*/ 4 h 59"/>
                <a:gd name="T24" fmla="*/ 33 w 59"/>
                <a:gd name="T25" fmla="*/ 6 h 59"/>
                <a:gd name="T26" fmla="*/ 27 w 59"/>
                <a:gd name="T27" fmla="*/ 3 h 59"/>
                <a:gd name="T28" fmla="*/ 26 w 59"/>
                <a:gd name="T29" fmla="*/ 6 h 59"/>
                <a:gd name="T30" fmla="*/ 4 w 59"/>
                <a:gd name="T31" fmla="*/ 21 h 59"/>
                <a:gd name="T32" fmla="*/ 5 w 59"/>
                <a:gd name="T33" fmla="*/ 24 h 59"/>
                <a:gd name="T34" fmla="*/ 3 w 59"/>
                <a:gd name="T35" fmla="*/ 30 h 59"/>
                <a:gd name="T36" fmla="*/ 6 w 59"/>
                <a:gd name="T37" fmla="*/ 30 h 59"/>
                <a:gd name="T38" fmla="*/ 4 w 59"/>
                <a:gd name="T39" fmla="*/ 37 h 59"/>
                <a:gd name="T40" fmla="*/ 7 w 59"/>
                <a:gd name="T41" fmla="*/ 37 h 59"/>
                <a:gd name="T42" fmla="*/ 8 w 59"/>
                <a:gd name="T43" fmla="*/ 45 h 59"/>
                <a:gd name="T44" fmla="*/ 8 w 59"/>
                <a:gd name="T45" fmla="*/ 41 h 59"/>
                <a:gd name="T46" fmla="*/ 8 w 59"/>
                <a:gd name="T47" fmla="*/ 18 h 59"/>
                <a:gd name="T48" fmla="*/ 10 w 59"/>
                <a:gd name="T49" fmla="*/ 14 h 59"/>
                <a:gd name="T50" fmla="*/ 13 w 59"/>
                <a:gd name="T51" fmla="*/ 50 h 59"/>
                <a:gd name="T52" fmla="*/ 13 w 59"/>
                <a:gd name="T53" fmla="*/ 47 h 59"/>
                <a:gd name="T54" fmla="*/ 14 w 59"/>
                <a:gd name="T55" fmla="*/ 12 h 59"/>
                <a:gd name="T56" fmla="*/ 13 w 59"/>
                <a:gd name="T57" fmla="*/ 9 h 59"/>
                <a:gd name="T58" fmla="*/ 19 w 59"/>
                <a:gd name="T59" fmla="*/ 54 h 59"/>
                <a:gd name="T60" fmla="*/ 18 w 59"/>
                <a:gd name="T61" fmla="*/ 51 h 59"/>
                <a:gd name="T62" fmla="*/ 19 w 59"/>
                <a:gd name="T63" fmla="*/ 8 h 59"/>
                <a:gd name="T64" fmla="*/ 22 w 59"/>
                <a:gd name="T65" fmla="*/ 6 h 59"/>
                <a:gd name="T66" fmla="*/ 26 w 59"/>
                <a:gd name="T67" fmla="*/ 56 h 59"/>
                <a:gd name="T68" fmla="*/ 26 w 59"/>
                <a:gd name="T69" fmla="*/ 54 h 59"/>
                <a:gd name="T70" fmla="*/ 31 w 59"/>
                <a:gd name="T71" fmla="*/ 56 h 59"/>
                <a:gd name="T72" fmla="*/ 33 w 59"/>
                <a:gd name="T73" fmla="*/ 54 h 59"/>
                <a:gd name="T74" fmla="*/ 32 w 59"/>
                <a:gd name="T75" fmla="*/ 45 h 59"/>
                <a:gd name="T76" fmla="*/ 21 w 59"/>
                <a:gd name="T77" fmla="*/ 39 h 59"/>
                <a:gd name="T78" fmla="*/ 27 w 59"/>
                <a:gd name="T79" fmla="*/ 32 h 59"/>
                <a:gd name="T80" fmla="*/ 32 w 59"/>
                <a:gd name="T81" fmla="*/ 15 h 59"/>
                <a:gd name="T82" fmla="*/ 31 w 59"/>
                <a:gd name="T83" fmla="*/ 23 h 59"/>
                <a:gd name="T84" fmla="*/ 32 w 59"/>
                <a:gd name="T85" fmla="*/ 41 h 59"/>
                <a:gd name="T86" fmla="*/ 37 w 59"/>
                <a:gd name="T87" fmla="*/ 54 h 59"/>
                <a:gd name="T88" fmla="*/ 41 w 59"/>
                <a:gd name="T89" fmla="*/ 54 h 59"/>
                <a:gd name="T90" fmla="*/ 39 w 59"/>
                <a:gd name="T91" fmla="*/ 8 h 59"/>
                <a:gd name="T92" fmla="*/ 43 w 59"/>
                <a:gd name="T93" fmla="*/ 8 h 59"/>
                <a:gd name="T94" fmla="*/ 44 w 59"/>
                <a:gd name="T95" fmla="*/ 51 h 59"/>
                <a:gd name="T96" fmla="*/ 47 w 59"/>
                <a:gd name="T97" fmla="*/ 50 h 59"/>
                <a:gd name="T98" fmla="*/ 45 w 59"/>
                <a:gd name="T99" fmla="*/ 10 h 59"/>
                <a:gd name="T100" fmla="*/ 47 w 59"/>
                <a:gd name="T101" fmla="*/ 13 h 59"/>
                <a:gd name="T102" fmla="*/ 49 w 59"/>
                <a:gd name="T103" fmla="*/ 46 h 59"/>
                <a:gd name="T104" fmla="*/ 52 w 59"/>
                <a:gd name="T105" fmla="*/ 44 h 59"/>
                <a:gd name="T106" fmla="*/ 53 w 59"/>
                <a:gd name="T107" fmla="*/ 40 h 59"/>
                <a:gd name="T108" fmla="*/ 55 w 59"/>
                <a:gd name="T109" fmla="*/ 37 h 59"/>
                <a:gd name="T110" fmla="*/ 53 w 59"/>
                <a:gd name="T111" fmla="*/ 32 h 59"/>
                <a:gd name="T112" fmla="*/ 56 w 59"/>
                <a:gd name="T113" fmla="*/ 3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9" h="59">
                  <a:moveTo>
                    <a:pt x="57" y="18"/>
                  </a:moveTo>
                  <a:cubicBezTo>
                    <a:pt x="56" y="18"/>
                    <a:pt x="56" y="17"/>
                    <a:pt x="56" y="16"/>
                  </a:cubicBezTo>
                  <a:cubicBezTo>
                    <a:pt x="55" y="15"/>
                    <a:pt x="54" y="14"/>
                    <a:pt x="54" y="13"/>
                  </a:cubicBezTo>
                  <a:cubicBezTo>
                    <a:pt x="53" y="12"/>
                    <a:pt x="53" y="12"/>
                    <a:pt x="52" y="11"/>
                  </a:cubicBezTo>
                  <a:cubicBezTo>
                    <a:pt x="51" y="9"/>
                    <a:pt x="48" y="7"/>
                    <a:pt x="46" y="6"/>
                  </a:cubicBezTo>
                  <a:cubicBezTo>
                    <a:pt x="41" y="2"/>
                    <a:pt x="36" y="0"/>
                    <a:pt x="29" y="0"/>
                  </a:cubicBezTo>
                  <a:cubicBezTo>
                    <a:pt x="24" y="0"/>
                    <a:pt x="18" y="2"/>
                    <a:pt x="14" y="5"/>
                  </a:cubicBezTo>
                  <a:cubicBezTo>
                    <a:pt x="12" y="6"/>
                    <a:pt x="11" y="7"/>
                    <a:pt x="9" y="8"/>
                  </a:cubicBezTo>
                  <a:cubicBezTo>
                    <a:pt x="9" y="9"/>
                    <a:pt x="8" y="9"/>
                    <a:pt x="8" y="10"/>
                  </a:cubicBezTo>
                  <a:cubicBezTo>
                    <a:pt x="6" y="12"/>
                    <a:pt x="4" y="15"/>
                    <a:pt x="2" y="18"/>
                  </a:cubicBezTo>
                  <a:cubicBezTo>
                    <a:pt x="2" y="19"/>
                    <a:pt x="2" y="20"/>
                    <a:pt x="2" y="20"/>
                  </a:cubicBezTo>
                  <a:cubicBezTo>
                    <a:pt x="1" y="21"/>
                    <a:pt x="1" y="23"/>
                    <a:pt x="1" y="24"/>
                  </a:cubicBezTo>
                  <a:cubicBezTo>
                    <a:pt x="0" y="25"/>
                    <a:pt x="0" y="25"/>
                    <a:pt x="0" y="26"/>
                  </a:cubicBezTo>
                  <a:cubicBezTo>
                    <a:pt x="0" y="27"/>
                    <a:pt x="0" y="27"/>
                    <a:pt x="0" y="28"/>
                  </a:cubicBezTo>
                  <a:cubicBezTo>
                    <a:pt x="0" y="28"/>
                    <a:pt x="0" y="29"/>
                    <a:pt x="0" y="30"/>
                  </a:cubicBezTo>
                  <a:cubicBezTo>
                    <a:pt x="0" y="31"/>
                    <a:pt x="0" y="32"/>
                    <a:pt x="0" y="34"/>
                  </a:cubicBezTo>
                  <a:cubicBezTo>
                    <a:pt x="1" y="36"/>
                    <a:pt x="1" y="38"/>
                    <a:pt x="2" y="41"/>
                  </a:cubicBezTo>
                  <a:cubicBezTo>
                    <a:pt x="2" y="42"/>
                    <a:pt x="3" y="43"/>
                    <a:pt x="4" y="44"/>
                  </a:cubicBezTo>
                  <a:cubicBezTo>
                    <a:pt x="4" y="44"/>
                    <a:pt x="4" y="45"/>
                    <a:pt x="4" y="45"/>
                  </a:cubicBezTo>
                  <a:cubicBezTo>
                    <a:pt x="6" y="48"/>
                    <a:pt x="8" y="50"/>
                    <a:pt x="10" y="52"/>
                  </a:cubicBezTo>
                  <a:cubicBezTo>
                    <a:pt x="11" y="53"/>
                    <a:pt x="12" y="54"/>
                    <a:pt x="13" y="55"/>
                  </a:cubicBezTo>
                  <a:cubicBezTo>
                    <a:pt x="14" y="55"/>
                    <a:pt x="15" y="56"/>
                    <a:pt x="17" y="56"/>
                  </a:cubicBezTo>
                  <a:cubicBezTo>
                    <a:pt x="18" y="57"/>
                    <a:pt x="19" y="57"/>
                    <a:pt x="20" y="58"/>
                  </a:cubicBezTo>
                  <a:cubicBezTo>
                    <a:pt x="21" y="58"/>
                    <a:pt x="21" y="58"/>
                    <a:pt x="22" y="58"/>
                  </a:cubicBezTo>
                  <a:cubicBezTo>
                    <a:pt x="24" y="59"/>
                    <a:pt x="27" y="59"/>
                    <a:pt x="29" y="59"/>
                  </a:cubicBezTo>
                  <a:cubicBezTo>
                    <a:pt x="31" y="59"/>
                    <a:pt x="32" y="59"/>
                    <a:pt x="33" y="59"/>
                  </a:cubicBezTo>
                  <a:cubicBezTo>
                    <a:pt x="39" y="58"/>
                    <a:pt x="45" y="55"/>
                    <a:pt x="50" y="51"/>
                  </a:cubicBezTo>
                  <a:cubicBezTo>
                    <a:pt x="50" y="51"/>
                    <a:pt x="50" y="51"/>
                    <a:pt x="50" y="51"/>
                  </a:cubicBezTo>
                  <a:cubicBezTo>
                    <a:pt x="55" y="46"/>
                    <a:pt x="59" y="38"/>
                    <a:pt x="59" y="30"/>
                  </a:cubicBezTo>
                  <a:cubicBezTo>
                    <a:pt x="59" y="26"/>
                    <a:pt x="58" y="22"/>
                    <a:pt x="57" y="18"/>
                  </a:cubicBezTo>
                  <a:close/>
                  <a:moveTo>
                    <a:pt x="55" y="22"/>
                  </a:moveTo>
                  <a:cubicBezTo>
                    <a:pt x="55" y="23"/>
                    <a:pt x="55" y="23"/>
                    <a:pt x="55" y="24"/>
                  </a:cubicBezTo>
                  <a:cubicBezTo>
                    <a:pt x="56" y="25"/>
                    <a:pt x="55" y="26"/>
                    <a:pt x="54" y="26"/>
                  </a:cubicBezTo>
                  <a:cubicBezTo>
                    <a:pt x="54" y="26"/>
                    <a:pt x="54" y="26"/>
                    <a:pt x="54" y="26"/>
                  </a:cubicBezTo>
                  <a:cubicBezTo>
                    <a:pt x="54" y="26"/>
                    <a:pt x="53" y="25"/>
                    <a:pt x="53" y="25"/>
                  </a:cubicBezTo>
                  <a:cubicBezTo>
                    <a:pt x="53" y="24"/>
                    <a:pt x="53" y="24"/>
                    <a:pt x="52" y="23"/>
                  </a:cubicBezTo>
                  <a:cubicBezTo>
                    <a:pt x="52" y="22"/>
                    <a:pt x="53" y="22"/>
                    <a:pt x="53" y="21"/>
                  </a:cubicBezTo>
                  <a:cubicBezTo>
                    <a:pt x="54" y="21"/>
                    <a:pt x="55" y="22"/>
                    <a:pt x="55" y="22"/>
                  </a:cubicBezTo>
                  <a:close/>
                  <a:moveTo>
                    <a:pt x="50" y="15"/>
                  </a:moveTo>
                  <a:cubicBezTo>
                    <a:pt x="51" y="15"/>
                    <a:pt x="51" y="15"/>
                    <a:pt x="52" y="15"/>
                  </a:cubicBezTo>
                  <a:cubicBezTo>
                    <a:pt x="52" y="16"/>
                    <a:pt x="53" y="16"/>
                    <a:pt x="53" y="17"/>
                  </a:cubicBezTo>
                  <a:cubicBezTo>
                    <a:pt x="53" y="18"/>
                    <a:pt x="53" y="18"/>
                    <a:pt x="52" y="19"/>
                  </a:cubicBezTo>
                  <a:cubicBezTo>
                    <a:pt x="52" y="19"/>
                    <a:pt x="52" y="19"/>
                    <a:pt x="52" y="19"/>
                  </a:cubicBezTo>
                  <a:cubicBezTo>
                    <a:pt x="51" y="19"/>
                    <a:pt x="51" y="19"/>
                    <a:pt x="50" y="18"/>
                  </a:cubicBezTo>
                  <a:cubicBezTo>
                    <a:pt x="50" y="18"/>
                    <a:pt x="50" y="17"/>
                    <a:pt x="50" y="17"/>
                  </a:cubicBezTo>
                  <a:cubicBezTo>
                    <a:pt x="49" y="16"/>
                    <a:pt x="49" y="15"/>
                    <a:pt x="50" y="15"/>
                  </a:cubicBezTo>
                  <a:close/>
                  <a:moveTo>
                    <a:pt x="33" y="3"/>
                  </a:moveTo>
                  <a:cubicBezTo>
                    <a:pt x="34" y="4"/>
                    <a:pt x="34" y="4"/>
                    <a:pt x="35" y="4"/>
                  </a:cubicBezTo>
                  <a:cubicBezTo>
                    <a:pt x="36" y="4"/>
                    <a:pt x="36" y="5"/>
                    <a:pt x="36" y="5"/>
                  </a:cubicBezTo>
                  <a:cubicBezTo>
                    <a:pt x="36" y="6"/>
                    <a:pt x="35" y="6"/>
                    <a:pt x="35" y="6"/>
                  </a:cubicBezTo>
                  <a:cubicBezTo>
                    <a:pt x="35" y="6"/>
                    <a:pt x="35" y="6"/>
                    <a:pt x="34" y="6"/>
                  </a:cubicBezTo>
                  <a:cubicBezTo>
                    <a:pt x="34" y="6"/>
                    <a:pt x="33" y="6"/>
                    <a:pt x="33" y="6"/>
                  </a:cubicBezTo>
                  <a:cubicBezTo>
                    <a:pt x="32" y="6"/>
                    <a:pt x="32" y="5"/>
                    <a:pt x="32" y="5"/>
                  </a:cubicBezTo>
                  <a:cubicBezTo>
                    <a:pt x="32" y="4"/>
                    <a:pt x="32" y="3"/>
                    <a:pt x="33" y="3"/>
                  </a:cubicBezTo>
                  <a:close/>
                  <a:moveTo>
                    <a:pt x="26" y="3"/>
                  </a:moveTo>
                  <a:cubicBezTo>
                    <a:pt x="26" y="3"/>
                    <a:pt x="27" y="3"/>
                    <a:pt x="27" y="3"/>
                  </a:cubicBezTo>
                  <a:cubicBezTo>
                    <a:pt x="28" y="3"/>
                    <a:pt x="29" y="4"/>
                    <a:pt x="29" y="5"/>
                  </a:cubicBezTo>
                  <a:cubicBezTo>
                    <a:pt x="29" y="5"/>
                    <a:pt x="28" y="6"/>
                    <a:pt x="28" y="6"/>
                  </a:cubicBezTo>
                  <a:cubicBezTo>
                    <a:pt x="27" y="6"/>
                    <a:pt x="27" y="6"/>
                    <a:pt x="26" y="6"/>
                  </a:cubicBezTo>
                  <a:cubicBezTo>
                    <a:pt x="26" y="6"/>
                    <a:pt x="26" y="6"/>
                    <a:pt x="26" y="6"/>
                  </a:cubicBezTo>
                  <a:cubicBezTo>
                    <a:pt x="25" y="6"/>
                    <a:pt x="25" y="6"/>
                    <a:pt x="24" y="5"/>
                  </a:cubicBezTo>
                  <a:cubicBezTo>
                    <a:pt x="24" y="4"/>
                    <a:pt x="25" y="4"/>
                    <a:pt x="26" y="3"/>
                  </a:cubicBezTo>
                  <a:close/>
                  <a:moveTo>
                    <a:pt x="4" y="22"/>
                  </a:moveTo>
                  <a:cubicBezTo>
                    <a:pt x="4" y="22"/>
                    <a:pt x="4" y="21"/>
                    <a:pt x="4" y="21"/>
                  </a:cubicBezTo>
                  <a:cubicBezTo>
                    <a:pt x="5" y="20"/>
                    <a:pt x="6" y="20"/>
                    <a:pt x="6" y="20"/>
                  </a:cubicBezTo>
                  <a:cubicBezTo>
                    <a:pt x="7" y="20"/>
                    <a:pt x="7" y="21"/>
                    <a:pt x="7" y="22"/>
                  </a:cubicBezTo>
                  <a:cubicBezTo>
                    <a:pt x="7" y="22"/>
                    <a:pt x="7" y="23"/>
                    <a:pt x="6" y="23"/>
                  </a:cubicBezTo>
                  <a:cubicBezTo>
                    <a:pt x="6" y="24"/>
                    <a:pt x="6" y="24"/>
                    <a:pt x="5" y="24"/>
                  </a:cubicBezTo>
                  <a:cubicBezTo>
                    <a:pt x="5" y="24"/>
                    <a:pt x="5" y="24"/>
                    <a:pt x="5" y="24"/>
                  </a:cubicBezTo>
                  <a:cubicBezTo>
                    <a:pt x="4" y="24"/>
                    <a:pt x="4" y="23"/>
                    <a:pt x="4" y="22"/>
                  </a:cubicBezTo>
                  <a:close/>
                  <a:moveTo>
                    <a:pt x="3" y="30"/>
                  </a:moveTo>
                  <a:cubicBezTo>
                    <a:pt x="3" y="30"/>
                    <a:pt x="3" y="30"/>
                    <a:pt x="3" y="30"/>
                  </a:cubicBezTo>
                  <a:cubicBezTo>
                    <a:pt x="3" y="29"/>
                    <a:pt x="3" y="29"/>
                    <a:pt x="3" y="28"/>
                  </a:cubicBezTo>
                  <a:cubicBezTo>
                    <a:pt x="3" y="27"/>
                    <a:pt x="4" y="27"/>
                    <a:pt x="4" y="27"/>
                  </a:cubicBezTo>
                  <a:cubicBezTo>
                    <a:pt x="5" y="27"/>
                    <a:pt x="6" y="27"/>
                    <a:pt x="6" y="28"/>
                  </a:cubicBezTo>
                  <a:cubicBezTo>
                    <a:pt x="6" y="29"/>
                    <a:pt x="6" y="29"/>
                    <a:pt x="6" y="30"/>
                  </a:cubicBezTo>
                  <a:cubicBezTo>
                    <a:pt x="6" y="31"/>
                    <a:pt x="5" y="31"/>
                    <a:pt x="4" y="31"/>
                  </a:cubicBezTo>
                  <a:cubicBezTo>
                    <a:pt x="3" y="31"/>
                    <a:pt x="3" y="31"/>
                    <a:pt x="3" y="30"/>
                  </a:cubicBezTo>
                  <a:close/>
                  <a:moveTo>
                    <a:pt x="5" y="38"/>
                  </a:moveTo>
                  <a:cubicBezTo>
                    <a:pt x="5" y="38"/>
                    <a:pt x="4" y="38"/>
                    <a:pt x="4" y="37"/>
                  </a:cubicBezTo>
                  <a:cubicBezTo>
                    <a:pt x="4" y="37"/>
                    <a:pt x="4" y="36"/>
                    <a:pt x="3" y="36"/>
                  </a:cubicBezTo>
                  <a:cubicBezTo>
                    <a:pt x="3" y="35"/>
                    <a:pt x="4" y="34"/>
                    <a:pt x="4" y="34"/>
                  </a:cubicBezTo>
                  <a:cubicBezTo>
                    <a:pt x="5" y="34"/>
                    <a:pt x="6" y="34"/>
                    <a:pt x="6" y="35"/>
                  </a:cubicBezTo>
                  <a:cubicBezTo>
                    <a:pt x="6" y="36"/>
                    <a:pt x="6" y="36"/>
                    <a:pt x="7" y="37"/>
                  </a:cubicBezTo>
                  <a:cubicBezTo>
                    <a:pt x="7" y="37"/>
                    <a:pt x="6" y="38"/>
                    <a:pt x="6" y="38"/>
                  </a:cubicBezTo>
                  <a:cubicBezTo>
                    <a:pt x="5" y="38"/>
                    <a:pt x="5" y="38"/>
                    <a:pt x="5" y="38"/>
                  </a:cubicBezTo>
                  <a:close/>
                  <a:moveTo>
                    <a:pt x="9" y="45"/>
                  </a:moveTo>
                  <a:cubicBezTo>
                    <a:pt x="9" y="45"/>
                    <a:pt x="8" y="45"/>
                    <a:pt x="8" y="45"/>
                  </a:cubicBezTo>
                  <a:cubicBezTo>
                    <a:pt x="8" y="45"/>
                    <a:pt x="7" y="45"/>
                    <a:pt x="7" y="44"/>
                  </a:cubicBezTo>
                  <a:cubicBezTo>
                    <a:pt x="7" y="44"/>
                    <a:pt x="6" y="43"/>
                    <a:pt x="6" y="43"/>
                  </a:cubicBezTo>
                  <a:cubicBezTo>
                    <a:pt x="6" y="42"/>
                    <a:pt x="6" y="41"/>
                    <a:pt x="7" y="41"/>
                  </a:cubicBezTo>
                  <a:cubicBezTo>
                    <a:pt x="7" y="40"/>
                    <a:pt x="8" y="41"/>
                    <a:pt x="8" y="41"/>
                  </a:cubicBezTo>
                  <a:cubicBezTo>
                    <a:pt x="9" y="42"/>
                    <a:pt x="9" y="42"/>
                    <a:pt x="9" y="43"/>
                  </a:cubicBezTo>
                  <a:cubicBezTo>
                    <a:pt x="10" y="43"/>
                    <a:pt x="10" y="44"/>
                    <a:pt x="9" y="45"/>
                  </a:cubicBezTo>
                  <a:close/>
                  <a:moveTo>
                    <a:pt x="9" y="17"/>
                  </a:moveTo>
                  <a:cubicBezTo>
                    <a:pt x="9" y="17"/>
                    <a:pt x="9" y="18"/>
                    <a:pt x="8" y="18"/>
                  </a:cubicBezTo>
                  <a:cubicBezTo>
                    <a:pt x="8" y="18"/>
                    <a:pt x="8" y="17"/>
                    <a:pt x="7" y="17"/>
                  </a:cubicBezTo>
                  <a:cubicBezTo>
                    <a:pt x="7" y="17"/>
                    <a:pt x="7" y="16"/>
                    <a:pt x="7" y="15"/>
                  </a:cubicBezTo>
                  <a:cubicBezTo>
                    <a:pt x="7" y="15"/>
                    <a:pt x="8" y="14"/>
                    <a:pt x="8" y="14"/>
                  </a:cubicBezTo>
                  <a:cubicBezTo>
                    <a:pt x="9" y="13"/>
                    <a:pt x="9" y="13"/>
                    <a:pt x="10" y="14"/>
                  </a:cubicBezTo>
                  <a:cubicBezTo>
                    <a:pt x="11" y="14"/>
                    <a:pt x="11" y="15"/>
                    <a:pt x="10" y="16"/>
                  </a:cubicBezTo>
                  <a:cubicBezTo>
                    <a:pt x="10" y="16"/>
                    <a:pt x="10" y="16"/>
                    <a:pt x="9" y="17"/>
                  </a:cubicBezTo>
                  <a:close/>
                  <a:moveTo>
                    <a:pt x="14" y="50"/>
                  </a:moveTo>
                  <a:cubicBezTo>
                    <a:pt x="14" y="50"/>
                    <a:pt x="13" y="50"/>
                    <a:pt x="13" y="50"/>
                  </a:cubicBezTo>
                  <a:cubicBezTo>
                    <a:pt x="13" y="50"/>
                    <a:pt x="12" y="50"/>
                    <a:pt x="12" y="50"/>
                  </a:cubicBezTo>
                  <a:cubicBezTo>
                    <a:pt x="12" y="50"/>
                    <a:pt x="11" y="49"/>
                    <a:pt x="11" y="49"/>
                  </a:cubicBezTo>
                  <a:cubicBezTo>
                    <a:pt x="10" y="48"/>
                    <a:pt x="10" y="47"/>
                    <a:pt x="11" y="47"/>
                  </a:cubicBezTo>
                  <a:cubicBezTo>
                    <a:pt x="11" y="46"/>
                    <a:pt x="12" y="46"/>
                    <a:pt x="13" y="47"/>
                  </a:cubicBezTo>
                  <a:cubicBezTo>
                    <a:pt x="13" y="47"/>
                    <a:pt x="13" y="48"/>
                    <a:pt x="14" y="48"/>
                  </a:cubicBezTo>
                  <a:cubicBezTo>
                    <a:pt x="14" y="48"/>
                    <a:pt x="14" y="49"/>
                    <a:pt x="14" y="50"/>
                  </a:cubicBezTo>
                  <a:close/>
                  <a:moveTo>
                    <a:pt x="15" y="11"/>
                  </a:moveTo>
                  <a:cubicBezTo>
                    <a:pt x="15" y="11"/>
                    <a:pt x="14" y="11"/>
                    <a:pt x="14" y="12"/>
                  </a:cubicBezTo>
                  <a:cubicBezTo>
                    <a:pt x="13" y="12"/>
                    <a:pt x="13" y="12"/>
                    <a:pt x="13" y="12"/>
                  </a:cubicBezTo>
                  <a:cubicBezTo>
                    <a:pt x="12" y="12"/>
                    <a:pt x="12" y="12"/>
                    <a:pt x="12" y="12"/>
                  </a:cubicBezTo>
                  <a:cubicBezTo>
                    <a:pt x="11" y="11"/>
                    <a:pt x="11" y="10"/>
                    <a:pt x="12" y="10"/>
                  </a:cubicBezTo>
                  <a:cubicBezTo>
                    <a:pt x="12" y="9"/>
                    <a:pt x="13" y="9"/>
                    <a:pt x="13" y="9"/>
                  </a:cubicBezTo>
                  <a:cubicBezTo>
                    <a:pt x="14" y="8"/>
                    <a:pt x="15" y="8"/>
                    <a:pt x="15" y="9"/>
                  </a:cubicBezTo>
                  <a:cubicBezTo>
                    <a:pt x="16" y="9"/>
                    <a:pt x="16" y="10"/>
                    <a:pt x="15" y="11"/>
                  </a:cubicBezTo>
                  <a:close/>
                  <a:moveTo>
                    <a:pt x="20" y="53"/>
                  </a:moveTo>
                  <a:cubicBezTo>
                    <a:pt x="20" y="54"/>
                    <a:pt x="20" y="54"/>
                    <a:pt x="19" y="54"/>
                  </a:cubicBezTo>
                  <a:cubicBezTo>
                    <a:pt x="19" y="54"/>
                    <a:pt x="19" y="54"/>
                    <a:pt x="18" y="54"/>
                  </a:cubicBezTo>
                  <a:cubicBezTo>
                    <a:pt x="18" y="54"/>
                    <a:pt x="17" y="54"/>
                    <a:pt x="17" y="53"/>
                  </a:cubicBezTo>
                  <a:cubicBezTo>
                    <a:pt x="16" y="53"/>
                    <a:pt x="16" y="52"/>
                    <a:pt x="16" y="51"/>
                  </a:cubicBezTo>
                  <a:cubicBezTo>
                    <a:pt x="17" y="51"/>
                    <a:pt x="17" y="51"/>
                    <a:pt x="18" y="51"/>
                  </a:cubicBezTo>
                  <a:cubicBezTo>
                    <a:pt x="19" y="51"/>
                    <a:pt x="19" y="51"/>
                    <a:pt x="20" y="52"/>
                  </a:cubicBezTo>
                  <a:cubicBezTo>
                    <a:pt x="20" y="52"/>
                    <a:pt x="21" y="53"/>
                    <a:pt x="20" y="53"/>
                  </a:cubicBezTo>
                  <a:close/>
                  <a:moveTo>
                    <a:pt x="19" y="8"/>
                  </a:moveTo>
                  <a:cubicBezTo>
                    <a:pt x="19" y="8"/>
                    <a:pt x="19" y="8"/>
                    <a:pt x="19" y="8"/>
                  </a:cubicBezTo>
                  <a:cubicBezTo>
                    <a:pt x="18" y="8"/>
                    <a:pt x="18" y="8"/>
                    <a:pt x="18" y="7"/>
                  </a:cubicBezTo>
                  <a:cubicBezTo>
                    <a:pt x="17" y="7"/>
                    <a:pt x="18" y="6"/>
                    <a:pt x="18" y="6"/>
                  </a:cubicBezTo>
                  <a:cubicBezTo>
                    <a:pt x="19" y="5"/>
                    <a:pt x="19" y="5"/>
                    <a:pt x="20" y="5"/>
                  </a:cubicBezTo>
                  <a:cubicBezTo>
                    <a:pt x="21" y="5"/>
                    <a:pt x="22" y="5"/>
                    <a:pt x="22" y="6"/>
                  </a:cubicBezTo>
                  <a:cubicBezTo>
                    <a:pt x="22" y="6"/>
                    <a:pt x="22" y="7"/>
                    <a:pt x="21" y="7"/>
                  </a:cubicBezTo>
                  <a:cubicBezTo>
                    <a:pt x="21" y="8"/>
                    <a:pt x="20" y="8"/>
                    <a:pt x="19" y="8"/>
                  </a:cubicBezTo>
                  <a:close/>
                  <a:moveTo>
                    <a:pt x="26" y="56"/>
                  </a:moveTo>
                  <a:cubicBezTo>
                    <a:pt x="26" y="56"/>
                    <a:pt x="26" y="56"/>
                    <a:pt x="26" y="56"/>
                  </a:cubicBezTo>
                  <a:cubicBezTo>
                    <a:pt x="25" y="56"/>
                    <a:pt x="24" y="56"/>
                    <a:pt x="24" y="56"/>
                  </a:cubicBezTo>
                  <a:cubicBezTo>
                    <a:pt x="23" y="56"/>
                    <a:pt x="23" y="55"/>
                    <a:pt x="23" y="54"/>
                  </a:cubicBezTo>
                  <a:cubicBezTo>
                    <a:pt x="23" y="54"/>
                    <a:pt x="24" y="53"/>
                    <a:pt x="24" y="53"/>
                  </a:cubicBezTo>
                  <a:cubicBezTo>
                    <a:pt x="25" y="53"/>
                    <a:pt x="26" y="53"/>
                    <a:pt x="26" y="54"/>
                  </a:cubicBezTo>
                  <a:cubicBezTo>
                    <a:pt x="27" y="54"/>
                    <a:pt x="27" y="54"/>
                    <a:pt x="27" y="55"/>
                  </a:cubicBezTo>
                  <a:cubicBezTo>
                    <a:pt x="27" y="56"/>
                    <a:pt x="27" y="56"/>
                    <a:pt x="26" y="56"/>
                  </a:cubicBezTo>
                  <a:close/>
                  <a:moveTo>
                    <a:pt x="33" y="56"/>
                  </a:moveTo>
                  <a:cubicBezTo>
                    <a:pt x="33" y="56"/>
                    <a:pt x="32" y="56"/>
                    <a:pt x="31" y="56"/>
                  </a:cubicBezTo>
                  <a:cubicBezTo>
                    <a:pt x="31" y="56"/>
                    <a:pt x="31" y="56"/>
                    <a:pt x="31" y="56"/>
                  </a:cubicBezTo>
                  <a:cubicBezTo>
                    <a:pt x="31" y="56"/>
                    <a:pt x="30" y="56"/>
                    <a:pt x="30" y="55"/>
                  </a:cubicBezTo>
                  <a:cubicBezTo>
                    <a:pt x="30" y="54"/>
                    <a:pt x="30" y="54"/>
                    <a:pt x="31" y="54"/>
                  </a:cubicBezTo>
                  <a:cubicBezTo>
                    <a:pt x="32" y="54"/>
                    <a:pt x="32" y="54"/>
                    <a:pt x="33" y="54"/>
                  </a:cubicBezTo>
                  <a:cubicBezTo>
                    <a:pt x="34" y="53"/>
                    <a:pt x="34" y="54"/>
                    <a:pt x="34" y="55"/>
                  </a:cubicBezTo>
                  <a:cubicBezTo>
                    <a:pt x="35" y="55"/>
                    <a:pt x="34" y="56"/>
                    <a:pt x="33" y="56"/>
                  </a:cubicBezTo>
                  <a:close/>
                  <a:moveTo>
                    <a:pt x="32" y="41"/>
                  </a:moveTo>
                  <a:cubicBezTo>
                    <a:pt x="32" y="45"/>
                    <a:pt x="32" y="45"/>
                    <a:pt x="32" y="45"/>
                  </a:cubicBezTo>
                  <a:cubicBezTo>
                    <a:pt x="29" y="45"/>
                    <a:pt x="29" y="45"/>
                    <a:pt x="29" y="45"/>
                  </a:cubicBezTo>
                  <a:cubicBezTo>
                    <a:pt x="29" y="42"/>
                    <a:pt x="29" y="42"/>
                    <a:pt x="29" y="42"/>
                  </a:cubicBezTo>
                  <a:cubicBezTo>
                    <a:pt x="28" y="42"/>
                    <a:pt x="26" y="41"/>
                    <a:pt x="25" y="41"/>
                  </a:cubicBezTo>
                  <a:cubicBezTo>
                    <a:pt x="24" y="40"/>
                    <a:pt x="22" y="40"/>
                    <a:pt x="21" y="39"/>
                  </a:cubicBezTo>
                  <a:cubicBezTo>
                    <a:pt x="24" y="34"/>
                    <a:pt x="24" y="34"/>
                    <a:pt x="24" y="34"/>
                  </a:cubicBezTo>
                  <a:cubicBezTo>
                    <a:pt x="25" y="35"/>
                    <a:pt x="27" y="37"/>
                    <a:pt x="29" y="37"/>
                  </a:cubicBezTo>
                  <a:cubicBezTo>
                    <a:pt x="31" y="37"/>
                    <a:pt x="32" y="36"/>
                    <a:pt x="32" y="35"/>
                  </a:cubicBezTo>
                  <a:cubicBezTo>
                    <a:pt x="32" y="33"/>
                    <a:pt x="30" y="33"/>
                    <a:pt x="27" y="32"/>
                  </a:cubicBezTo>
                  <a:cubicBezTo>
                    <a:pt x="25" y="31"/>
                    <a:pt x="23" y="29"/>
                    <a:pt x="23" y="26"/>
                  </a:cubicBezTo>
                  <a:cubicBezTo>
                    <a:pt x="23" y="22"/>
                    <a:pt x="25" y="19"/>
                    <a:pt x="29" y="19"/>
                  </a:cubicBezTo>
                  <a:cubicBezTo>
                    <a:pt x="29" y="15"/>
                    <a:pt x="29" y="15"/>
                    <a:pt x="29" y="15"/>
                  </a:cubicBezTo>
                  <a:cubicBezTo>
                    <a:pt x="32" y="15"/>
                    <a:pt x="32" y="15"/>
                    <a:pt x="32" y="15"/>
                  </a:cubicBezTo>
                  <a:cubicBezTo>
                    <a:pt x="32" y="19"/>
                    <a:pt x="32" y="19"/>
                    <a:pt x="32" y="19"/>
                  </a:cubicBezTo>
                  <a:cubicBezTo>
                    <a:pt x="34" y="19"/>
                    <a:pt x="36" y="19"/>
                    <a:pt x="37" y="20"/>
                  </a:cubicBezTo>
                  <a:cubicBezTo>
                    <a:pt x="35" y="25"/>
                    <a:pt x="35" y="25"/>
                    <a:pt x="35" y="25"/>
                  </a:cubicBezTo>
                  <a:cubicBezTo>
                    <a:pt x="34" y="24"/>
                    <a:pt x="32" y="23"/>
                    <a:pt x="31" y="23"/>
                  </a:cubicBezTo>
                  <a:cubicBezTo>
                    <a:pt x="30" y="23"/>
                    <a:pt x="28" y="24"/>
                    <a:pt x="28" y="25"/>
                  </a:cubicBezTo>
                  <a:cubicBezTo>
                    <a:pt x="28" y="26"/>
                    <a:pt x="30" y="27"/>
                    <a:pt x="31" y="27"/>
                  </a:cubicBezTo>
                  <a:cubicBezTo>
                    <a:pt x="35" y="28"/>
                    <a:pt x="38" y="30"/>
                    <a:pt x="38" y="34"/>
                  </a:cubicBezTo>
                  <a:cubicBezTo>
                    <a:pt x="38" y="38"/>
                    <a:pt x="36" y="40"/>
                    <a:pt x="32" y="41"/>
                  </a:cubicBezTo>
                  <a:close/>
                  <a:moveTo>
                    <a:pt x="41" y="54"/>
                  </a:moveTo>
                  <a:cubicBezTo>
                    <a:pt x="40" y="54"/>
                    <a:pt x="39" y="55"/>
                    <a:pt x="39" y="55"/>
                  </a:cubicBezTo>
                  <a:cubicBezTo>
                    <a:pt x="39" y="55"/>
                    <a:pt x="39" y="55"/>
                    <a:pt x="38" y="55"/>
                  </a:cubicBezTo>
                  <a:cubicBezTo>
                    <a:pt x="38" y="55"/>
                    <a:pt x="37" y="55"/>
                    <a:pt x="37" y="54"/>
                  </a:cubicBezTo>
                  <a:cubicBezTo>
                    <a:pt x="37" y="53"/>
                    <a:pt x="37" y="53"/>
                    <a:pt x="38" y="52"/>
                  </a:cubicBezTo>
                  <a:cubicBezTo>
                    <a:pt x="38" y="52"/>
                    <a:pt x="39" y="52"/>
                    <a:pt x="39" y="52"/>
                  </a:cubicBezTo>
                  <a:cubicBezTo>
                    <a:pt x="40" y="51"/>
                    <a:pt x="41" y="52"/>
                    <a:pt x="41" y="52"/>
                  </a:cubicBezTo>
                  <a:cubicBezTo>
                    <a:pt x="42" y="53"/>
                    <a:pt x="41" y="54"/>
                    <a:pt x="41" y="54"/>
                  </a:cubicBezTo>
                  <a:close/>
                  <a:moveTo>
                    <a:pt x="43" y="8"/>
                  </a:moveTo>
                  <a:cubicBezTo>
                    <a:pt x="42" y="9"/>
                    <a:pt x="42" y="9"/>
                    <a:pt x="42" y="9"/>
                  </a:cubicBezTo>
                  <a:cubicBezTo>
                    <a:pt x="41" y="9"/>
                    <a:pt x="41" y="9"/>
                    <a:pt x="41" y="9"/>
                  </a:cubicBezTo>
                  <a:cubicBezTo>
                    <a:pt x="40" y="9"/>
                    <a:pt x="40" y="8"/>
                    <a:pt x="39" y="8"/>
                  </a:cubicBezTo>
                  <a:cubicBezTo>
                    <a:pt x="39" y="8"/>
                    <a:pt x="38" y="7"/>
                    <a:pt x="39" y="6"/>
                  </a:cubicBezTo>
                  <a:cubicBezTo>
                    <a:pt x="39" y="6"/>
                    <a:pt x="40" y="5"/>
                    <a:pt x="40" y="6"/>
                  </a:cubicBezTo>
                  <a:cubicBezTo>
                    <a:pt x="41" y="6"/>
                    <a:pt x="42" y="6"/>
                    <a:pt x="42" y="6"/>
                  </a:cubicBezTo>
                  <a:cubicBezTo>
                    <a:pt x="43" y="7"/>
                    <a:pt x="43" y="8"/>
                    <a:pt x="43" y="8"/>
                  </a:cubicBezTo>
                  <a:close/>
                  <a:moveTo>
                    <a:pt x="47" y="50"/>
                  </a:moveTo>
                  <a:cubicBezTo>
                    <a:pt x="46" y="50"/>
                    <a:pt x="46" y="51"/>
                    <a:pt x="45" y="51"/>
                  </a:cubicBezTo>
                  <a:cubicBezTo>
                    <a:pt x="45" y="51"/>
                    <a:pt x="45" y="51"/>
                    <a:pt x="45" y="51"/>
                  </a:cubicBezTo>
                  <a:cubicBezTo>
                    <a:pt x="44" y="51"/>
                    <a:pt x="44" y="51"/>
                    <a:pt x="44" y="51"/>
                  </a:cubicBezTo>
                  <a:cubicBezTo>
                    <a:pt x="43" y="50"/>
                    <a:pt x="43" y="49"/>
                    <a:pt x="44" y="49"/>
                  </a:cubicBezTo>
                  <a:cubicBezTo>
                    <a:pt x="44" y="49"/>
                    <a:pt x="45" y="48"/>
                    <a:pt x="45" y="48"/>
                  </a:cubicBezTo>
                  <a:cubicBezTo>
                    <a:pt x="46" y="47"/>
                    <a:pt x="47" y="48"/>
                    <a:pt x="47" y="48"/>
                  </a:cubicBezTo>
                  <a:cubicBezTo>
                    <a:pt x="48" y="49"/>
                    <a:pt x="48" y="49"/>
                    <a:pt x="47" y="50"/>
                  </a:cubicBezTo>
                  <a:close/>
                  <a:moveTo>
                    <a:pt x="47" y="13"/>
                  </a:moveTo>
                  <a:cubicBezTo>
                    <a:pt x="47" y="13"/>
                    <a:pt x="47" y="13"/>
                    <a:pt x="46" y="13"/>
                  </a:cubicBezTo>
                  <a:cubicBezTo>
                    <a:pt x="46" y="12"/>
                    <a:pt x="46" y="12"/>
                    <a:pt x="45" y="12"/>
                  </a:cubicBezTo>
                  <a:cubicBezTo>
                    <a:pt x="45" y="11"/>
                    <a:pt x="44" y="10"/>
                    <a:pt x="45" y="10"/>
                  </a:cubicBezTo>
                  <a:cubicBezTo>
                    <a:pt x="45" y="9"/>
                    <a:pt x="46" y="9"/>
                    <a:pt x="47" y="10"/>
                  </a:cubicBezTo>
                  <a:cubicBezTo>
                    <a:pt x="47" y="10"/>
                    <a:pt x="48" y="10"/>
                    <a:pt x="48" y="11"/>
                  </a:cubicBezTo>
                  <a:cubicBezTo>
                    <a:pt x="49" y="11"/>
                    <a:pt x="49" y="12"/>
                    <a:pt x="48" y="13"/>
                  </a:cubicBezTo>
                  <a:cubicBezTo>
                    <a:pt x="48" y="13"/>
                    <a:pt x="48" y="13"/>
                    <a:pt x="47" y="13"/>
                  </a:cubicBezTo>
                  <a:close/>
                  <a:moveTo>
                    <a:pt x="52" y="44"/>
                  </a:moveTo>
                  <a:cubicBezTo>
                    <a:pt x="52" y="45"/>
                    <a:pt x="51" y="45"/>
                    <a:pt x="51" y="46"/>
                  </a:cubicBezTo>
                  <a:cubicBezTo>
                    <a:pt x="51" y="46"/>
                    <a:pt x="50" y="46"/>
                    <a:pt x="50" y="46"/>
                  </a:cubicBezTo>
                  <a:cubicBezTo>
                    <a:pt x="49" y="46"/>
                    <a:pt x="49" y="46"/>
                    <a:pt x="49" y="46"/>
                  </a:cubicBezTo>
                  <a:cubicBezTo>
                    <a:pt x="48" y="46"/>
                    <a:pt x="48" y="45"/>
                    <a:pt x="49" y="44"/>
                  </a:cubicBezTo>
                  <a:cubicBezTo>
                    <a:pt x="49" y="44"/>
                    <a:pt x="49" y="43"/>
                    <a:pt x="50" y="43"/>
                  </a:cubicBezTo>
                  <a:cubicBezTo>
                    <a:pt x="50" y="42"/>
                    <a:pt x="51" y="42"/>
                    <a:pt x="52" y="42"/>
                  </a:cubicBezTo>
                  <a:cubicBezTo>
                    <a:pt x="52" y="43"/>
                    <a:pt x="52" y="44"/>
                    <a:pt x="52" y="44"/>
                  </a:cubicBezTo>
                  <a:close/>
                  <a:moveTo>
                    <a:pt x="55" y="37"/>
                  </a:moveTo>
                  <a:cubicBezTo>
                    <a:pt x="55" y="38"/>
                    <a:pt x="55" y="39"/>
                    <a:pt x="54" y="39"/>
                  </a:cubicBezTo>
                  <a:cubicBezTo>
                    <a:pt x="54" y="40"/>
                    <a:pt x="54" y="40"/>
                    <a:pt x="53" y="40"/>
                  </a:cubicBezTo>
                  <a:cubicBezTo>
                    <a:pt x="53" y="40"/>
                    <a:pt x="53" y="40"/>
                    <a:pt x="53" y="40"/>
                  </a:cubicBezTo>
                  <a:cubicBezTo>
                    <a:pt x="52" y="40"/>
                    <a:pt x="52" y="39"/>
                    <a:pt x="52" y="38"/>
                  </a:cubicBezTo>
                  <a:cubicBezTo>
                    <a:pt x="52" y="38"/>
                    <a:pt x="52" y="37"/>
                    <a:pt x="52" y="37"/>
                  </a:cubicBezTo>
                  <a:cubicBezTo>
                    <a:pt x="53" y="36"/>
                    <a:pt x="53" y="35"/>
                    <a:pt x="54" y="36"/>
                  </a:cubicBezTo>
                  <a:cubicBezTo>
                    <a:pt x="55" y="36"/>
                    <a:pt x="55" y="37"/>
                    <a:pt x="55" y="37"/>
                  </a:cubicBezTo>
                  <a:close/>
                  <a:moveTo>
                    <a:pt x="56" y="32"/>
                  </a:moveTo>
                  <a:cubicBezTo>
                    <a:pt x="56" y="32"/>
                    <a:pt x="55" y="33"/>
                    <a:pt x="55" y="33"/>
                  </a:cubicBezTo>
                  <a:cubicBezTo>
                    <a:pt x="55" y="33"/>
                    <a:pt x="55" y="33"/>
                    <a:pt x="55" y="33"/>
                  </a:cubicBezTo>
                  <a:cubicBezTo>
                    <a:pt x="54" y="33"/>
                    <a:pt x="53" y="32"/>
                    <a:pt x="53" y="32"/>
                  </a:cubicBezTo>
                  <a:cubicBezTo>
                    <a:pt x="53" y="31"/>
                    <a:pt x="53" y="30"/>
                    <a:pt x="53" y="30"/>
                  </a:cubicBezTo>
                  <a:cubicBezTo>
                    <a:pt x="53" y="29"/>
                    <a:pt x="54" y="28"/>
                    <a:pt x="55" y="28"/>
                  </a:cubicBezTo>
                  <a:cubicBezTo>
                    <a:pt x="56" y="28"/>
                    <a:pt x="56" y="29"/>
                    <a:pt x="56" y="30"/>
                  </a:cubicBezTo>
                  <a:cubicBezTo>
                    <a:pt x="56" y="30"/>
                    <a:pt x="56" y="30"/>
                    <a:pt x="56" y="30"/>
                  </a:cubicBezTo>
                  <a:cubicBezTo>
                    <a:pt x="56" y="30"/>
                    <a:pt x="56" y="31"/>
                    <a:pt x="56"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1" name="Freeform 237"/>
            <p:cNvSpPr>
              <a:spLocks/>
            </p:cNvSpPr>
            <p:nvPr userDrawn="1"/>
          </p:nvSpPr>
          <p:spPr bwMode="auto">
            <a:xfrm>
              <a:off x="6959600" y="1012825"/>
              <a:ext cx="15875" cy="15875"/>
            </a:xfrm>
            <a:custGeom>
              <a:avLst/>
              <a:gdLst>
                <a:gd name="T0" fmla="*/ 4 w 4"/>
                <a:gd name="T1" fmla="*/ 3 h 4"/>
                <a:gd name="T2" fmla="*/ 3 w 4"/>
                <a:gd name="T3" fmla="*/ 1 h 4"/>
                <a:gd name="T4" fmla="*/ 1 w 4"/>
                <a:gd name="T5" fmla="*/ 0 h 4"/>
                <a:gd name="T6" fmla="*/ 0 w 4"/>
                <a:gd name="T7" fmla="*/ 2 h 4"/>
                <a:gd name="T8" fmla="*/ 1 w 4"/>
                <a:gd name="T9" fmla="*/ 3 h 4"/>
                <a:gd name="T10" fmla="*/ 2 w 4"/>
                <a:gd name="T11" fmla="*/ 4 h 4"/>
                <a:gd name="T12" fmla="*/ 3 w 4"/>
                <a:gd name="T13" fmla="*/ 4 h 4"/>
                <a:gd name="T14" fmla="*/ 4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3"/>
                  </a:moveTo>
                  <a:cubicBezTo>
                    <a:pt x="3" y="2"/>
                    <a:pt x="3" y="2"/>
                    <a:pt x="3" y="1"/>
                  </a:cubicBezTo>
                  <a:cubicBezTo>
                    <a:pt x="3" y="0"/>
                    <a:pt x="2" y="0"/>
                    <a:pt x="1" y="0"/>
                  </a:cubicBezTo>
                  <a:cubicBezTo>
                    <a:pt x="1" y="0"/>
                    <a:pt x="0" y="1"/>
                    <a:pt x="0" y="2"/>
                  </a:cubicBezTo>
                  <a:cubicBezTo>
                    <a:pt x="1" y="2"/>
                    <a:pt x="1" y="3"/>
                    <a:pt x="1" y="3"/>
                  </a:cubicBezTo>
                  <a:cubicBezTo>
                    <a:pt x="1" y="4"/>
                    <a:pt x="2" y="4"/>
                    <a:pt x="2" y="4"/>
                  </a:cubicBezTo>
                  <a:cubicBezTo>
                    <a:pt x="2" y="4"/>
                    <a:pt x="2" y="4"/>
                    <a:pt x="3" y="4"/>
                  </a:cubicBezTo>
                  <a:cubicBezTo>
                    <a:pt x="3" y="4"/>
                    <a:pt x="4" y="3"/>
                    <a:pt x="4"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2" name="Freeform 238"/>
            <p:cNvSpPr>
              <a:spLocks/>
            </p:cNvSpPr>
            <p:nvPr userDrawn="1"/>
          </p:nvSpPr>
          <p:spPr bwMode="auto">
            <a:xfrm>
              <a:off x="6970713" y="1036638"/>
              <a:ext cx="15875" cy="19050"/>
            </a:xfrm>
            <a:custGeom>
              <a:avLst/>
              <a:gdLst>
                <a:gd name="T0" fmla="*/ 2 w 4"/>
                <a:gd name="T1" fmla="*/ 1 h 5"/>
                <a:gd name="T2" fmla="*/ 1 w 4"/>
                <a:gd name="T3" fmla="*/ 1 h 5"/>
                <a:gd name="T4" fmla="*/ 0 w 4"/>
                <a:gd name="T5" fmla="*/ 3 h 5"/>
                <a:gd name="T6" fmla="*/ 1 w 4"/>
                <a:gd name="T7" fmla="*/ 4 h 5"/>
                <a:gd name="T8" fmla="*/ 2 w 4"/>
                <a:gd name="T9" fmla="*/ 5 h 5"/>
                <a:gd name="T10" fmla="*/ 3 w 4"/>
                <a:gd name="T11" fmla="*/ 5 h 5"/>
                <a:gd name="T12" fmla="*/ 3 w 4"/>
                <a:gd name="T13" fmla="*/ 3 h 5"/>
                <a:gd name="T14" fmla="*/ 2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2" y="1"/>
                  </a:moveTo>
                  <a:cubicBezTo>
                    <a:pt x="2" y="1"/>
                    <a:pt x="1" y="0"/>
                    <a:pt x="1" y="1"/>
                  </a:cubicBezTo>
                  <a:cubicBezTo>
                    <a:pt x="0" y="1"/>
                    <a:pt x="0" y="2"/>
                    <a:pt x="0" y="3"/>
                  </a:cubicBezTo>
                  <a:cubicBezTo>
                    <a:pt x="0" y="3"/>
                    <a:pt x="1" y="4"/>
                    <a:pt x="1" y="4"/>
                  </a:cubicBezTo>
                  <a:cubicBezTo>
                    <a:pt x="1" y="5"/>
                    <a:pt x="2" y="5"/>
                    <a:pt x="2" y="5"/>
                  </a:cubicBezTo>
                  <a:cubicBezTo>
                    <a:pt x="2" y="5"/>
                    <a:pt x="3" y="5"/>
                    <a:pt x="3" y="5"/>
                  </a:cubicBezTo>
                  <a:cubicBezTo>
                    <a:pt x="4" y="4"/>
                    <a:pt x="4" y="3"/>
                    <a:pt x="3" y="3"/>
                  </a:cubicBezTo>
                  <a:cubicBezTo>
                    <a:pt x="3" y="2"/>
                    <a:pt x="3" y="2"/>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3" name="Freeform 239"/>
            <p:cNvSpPr>
              <a:spLocks/>
            </p:cNvSpPr>
            <p:nvPr userDrawn="1"/>
          </p:nvSpPr>
          <p:spPr bwMode="auto">
            <a:xfrm>
              <a:off x="6986588" y="1060450"/>
              <a:ext cx="15875" cy="14288"/>
            </a:xfrm>
            <a:custGeom>
              <a:avLst/>
              <a:gdLst>
                <a:gd name="T0" fmla="*/ 3 w 4"/>
                <a:gd name="T1" fmla="*/ 1 h 4"/>
                <a:gd name="T2" fmla="*/ 1 w 4"/>
                <a:gd name="T3" fmla="*/ 1 h 4"/>
                <a:gd name="T4" fmla="*/ 1 w 4"/>
                <a:gd name="T5" fmla="*/ 3 h 4"/>
                <a:gd name="T6" fmla="*/ 2 w 4"/>
                <a:gd name="T7" fmla="*/ 4 h 4"/>
                <a:gd name="T8" fmla="*/ 3 w 4"/>
                <a:gd name="T9" fmla="*/ 4 h 4"/>
                <a:gd name="T10" fmla="*/ 4 w 4"/>
                <a:gd name="T11" fmla="*/ 4 h 4"/>
                <a:gd name="T12" fmla="*/ 4 w 4"/>
                <a:gd name="T13" fmla="*/ 2 h 4"/>
                <a:gd name="T14" fmla="*/ 3 w 4"/>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3" y="1"/>
                  </a:moveTo>
                  <a:cubicBezTo>
                    <a:pt x="2" y="0"/>
                    <a:pt x="1" y="0"/>
                    <a:pt x="1" y="1"/>
                  </a:cubicBezTo>
                  <a:cubicBezTo>
                    <a:pt x="0" y="1"/>
                    <a:pt x="0" y="2"/>
                    <a:pt x="1" y="3"/>
                  </a:cubicBezTo>
                  <a:cubicBezTo>
                    <a:pt x="1" y="3"/>
                    <a:pt x="2" y="4"/>
                    <a:pt x="2" y="4"/>
                  </a:cubicBezTo>
                  <a:cubicBezTo>
                    <a:pt x="2" y="4"/>
                    <a:pt x="3" y="4"/>
                    <a:pt x="3" y="4"/>
                  </a:cubicBezTo>
                  <a:cubicBezTo>
                    <a:pt x="3" y="4"/>
                    <a:pt x="4" y="4"/>
                    <a:pt x="4" y="4"/>
                  </a:cubicBezTo>
                  <a:cubicBezTo>
                    <a:pt x="4" y="3"/>
                    <a:pt x="4" y="2"/>
                    <a:pt x="4" y="2"/>
                  </a:cubicBezTo>
                  <a:cubicBezTo>
                    <a:pt x="3" y="2"/>
                    <a:pt x="3"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4" name="Freeform 240"/>
            <p:cNvSpPr>
              <a:spLocks/>
            </p:cNvSpPr>
            <p:nvPr userDrawn="1"/>
          </p:nvSpPr>
          <p:spPr bwMode="auto">
            <a:xfrm>
              <a:off x="6975475" y="931863"/>
              <a:ext cx="15875" cy="19050"/>
            </a:xfrm>
            <a:custGeom>
              <a:avLst/>
              <a:gdLst>
                <a:gd name="T0" fmla="*/ 3 w 4"/>
                <a:gd name="T1" fmla="*/ 1 h 5"/>
                <a:gd name="T2" fmla="*/ 1 w 4"/>
                <a:gd name="T3" fmla="*/ 1 h 5"/>
                <a:gd name="T4" fmla="*/ 0 w 4"/>
                <a:gd name="T5" fmla="*/ 2 h 5"/>
                <a:gd name="T6" fmla="*/ 0 w 4"/>
                <a:gd name="T7" fmla="*/ 4 h 5"/>
                <a:gd name="T8" fmla="*/ 1 w 4"/>
                <a:gd name="T9" fmla="*/ 5 h 5"/>
                <a:gd name="T10" fmla="*/ 2 w 4"/>
                <a:gd name="T11" fmla="*/ 4 h 5"/>
                <a:gd name="T12" fmla="*/ 3 w 4"/>
                <a:gd name="T13" fmla="*/ 3 h 5"/>
                <a:gd name="T14" fmla="*/ 3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3" y="1"/>
                  </a:moveTo>
                  <a:cubicBezTo>
                    <a:pt x="2" y="0"/>
                    <a:pt x="2" y="0"/>
                    <a:pt x="1" y="1"/>
                  </a:cubicBezTo>
                  <a:cubicBezTo>
                    <a:pt x="1" y="1"/>
                    <a:pt x="0" y="2"/>
                    <a:pt x="0" y="2"/>
                  </a:cubicBezTo>
                  <a:cubicBezTo>
                    <a:pt x="0" y="3"/>
                    <a:pt x="0" y="4"/>
                    <a:pt x="0" y="4"/>
                  </a:cubicBezTo>
                  <a:cubicBezTo>
                    <a:pt x="1" y="4"/>
                    <a:pt x="1" y="5"/>
                    <a:pt x="1" y="5"/>
                  </a:cubicBezTo>
                  <a:cubicBezTo>
                    <a:pt x="2" y="5"/>
                    <a:pt x="2" y="4"/>
                    <a:pt x="2" y="4"/>
                  </a:cubicBezTo>
                  <a:cubicBezTo>
                    <a:pt x="3" y="3"/>
                    <a:pt x="3" y="3"/>
                    <a:pt x="3" y="3"/>
                  </a:cubicBezTo>
                  <a:cubicBezTo>
                    <a:pt x="4" y="2"/>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5" name="Freeform 241"/>
            <p:cNvSpPr>
              <a:spLocks/>
            </p:cNvSpPr>
            <p:nvPr userDrawn="1"/>
          </p:nvSpPr>
          <p:spPr bwMode="auto">
            <a:xfrm>
              <a:off x="7040563" y="893763"/>
              <a:ext cx="19050" cy="11113"/>
            </a:xfrm>
            <a:custGeom>
              <a:avLst/>
              <a:gdLst>
                <a:gd name="T0" fmla="*/ 2 w 5"/>
                <a:gd name="T1" fmla="*/ 3 h 3"/>
                <a:gd name="T2" fmla="*/ 2 w 5"/>
                <a:gd name="T3" fmla="*/ 3 h 3"/>
                <a:gd name="T4" fmla="*/ 4 w 5"/>
                <a:gd name="T5" fmla="*/ 3 h 3"/>
                <a:gd name="T6" fmla="*/ 5 w 5"/>
                <a:gd name="T7" fmla="*/ 2 h 3"/>
                <a:gd name="T8" fmla="*/ 3 w 5"/>
                <a:gd name="T9" fmla="*/ 0 h 3"/>
                <a:gd name="T10" fmla="*/ 2 w 5"/>
                <a:gd name="T11" fmla="*/ 0 h 3"/>
                <a:gd name="T12" fmla="*/ 0 w 5"/>
                <a:gd name="T13" fmla="*/ 2 h 3"/>
                <a:gd name="T14" fmla="*/ 2 w 5"/>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2" y="3"/>
                  </a:moveTo>
                  <a:cubicBezTo>
                    <a:pt x="2" y="3"/>
                    <a:pt x="2" y="3"/>
                    <a:pt x="2" y="3"/>
                  </a:cubicBezTo>
                  <a:cubicBezTo>
                    <a:pt x="3" y="3"/>
                    <a:pt x="3" y="3"/>
                    <a:pt x="4" y="3"/>
                  </a:cubicBezTo>
                  <a:cubicBezTo>
                    <a:pt x="4" y="3"/>
                    <a:pt x="5" y="2"/>
                    <a:pt x="5" y="2"/>
                  </a:cubicBezTo>
                  <a:cubicBezTo>
                    <a:pt x="5" y="1"/>
                    <a:pt x="4" y="0"/>
                    <a:pt x="3" y="0"/>
                  </a:cubicBezTo>
                  <a:cubicBezTo>
                    <a:pt x="3" y="0"/>
                    <a:pt x="2" y="0"/>
                    <a:pt x="2" y="0"/>
                  </a:cubicBezTo>
                  <a:cubicBezTo>
                    <a:pt x="1" y="1"/>
                    <a:pt x="0" y="1"/>
                    <a:pt x="0" y="2"/>
                  </a:cubicBezTo>
                  <a:cubicBezTo>
                    <a:pt x="1" y="3"/>
                    <a:pt x="1" y="3"/>
                    <a:pt x="2"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6" name="Freeform 242"/>
            <p:cNvSpPr>
              <a:spLocks/>
            </p:cNvSpPr>
            <p:nvPr userDrawn="1"/>
          </p:nvSpPr>
          <p:spPr bwMode="auto">
            <a:xfrm>
              <a:off x="7072313" y="893763"/>
              <a:ext cx="14288" cy="11113"/>
            </a:xfrm>
            <a:custGeom>
              <a:avLst/>
              <a:gdLst>
                <a:gd name="T0" fmla="*/ 1 w 4"/>
                <a:gd name="T1" fmla="*/ 3 h 3"/>
                <a:gd name="T2" fmla="*/ 2 w 4"/>
                <a:gd name="T3" fmla="*/ 3 h 3"/>
                <a:gd name="T4" fmla="*/ 3 w 4"/>
                <a:gd name="T5" fmla="*/ 3 h 3"/>
                <a:gd name="T6" fmla="*/ 4 w 4"/>
                <a:gd name="T7" fmla="*/ 2 h 3"/>
                <a:gd name="T8" fmla="*/ 3 w 4"/>
                <a:gd name="T9" fmla="*/ 1 h 3"/>
                <a:gd name="T10" fmla="*/ 1 w 4"/>
                <a:gd name="T11" fmla="*/ 0 h 3"/>
                <a:gd name="T12" fmla="*/ 0 w 4"/>
                <a:gd name="T13" fmla="*/ 2 h 3"/>
                <a:gd name="T14" fmla="*/ 1 w 4"/>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1" y="3"/>
                  </a:moveTo>
                  <a:cubicBezTo>
                    <a:pt x="1" y="3"/>
                    <a:pt x="2" y="3"/>
                    <a:pt x="2" y="3"/>
                  </a:cubicBezTo>
                  <a:cubicBezTo>
                    <a:pt x="3" y="3"/>
                    <a:pt x="3" y="3"/>
                    <a:pt x="3" y="3"/>
                  </a:cubicBezTo>
                  <a:cubicBezTo>
                    <a:pt x="3" y="3"/>
                    <a:pt x="4" y="3"/>
                    <a:pt x="4" y="2"/>
                  </a:cubicBezTo>
                  <a:cubicBezTo>
                    <a:pt x="4" y="2"/>
                    <a:pt x="4" y="1"/>
                    <a:pt x="3" y="1"/>
                  </a:cubicBezTo>
                  <a:cubicBezTo>
                    <a:pt x="2" y="1"/>
                    <a:pt x="2" y="1"/>
                    <a:pt x="1" y="0"/>
                  </a:cubicBezTo>
                  <a:cubicBezTo>
                    <a:pt x="0" y="0"/>
                    <a:pt x="0" y="1"/>
                    <a:pt x="0" y="2"/>
                  </a:cubicBezTo>
                  <a:cubicBezTo>
                    <a:pt x="0" y="2"/>
                    <a:pt x="0"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7" name="Freeform 243"/>
            <p:cNvSpPr>
              <a:spLocks/>
            </p:cNvSpPr>
            <p:nvPr userDrawn="1"/>
          </p:nvSpPr>
          <p:spPr bwMode="auto">
            <a:xfrm>
              <a:off x="7137400" y="939800"/>
              <a:ext cx="15875" cy="15875"/>
            </a:xfrm>
            <a:custGeom>
              <a:avLst/>
              <a:gdLst>
                <a:gd name="T0" fmla="*/ 1 w 4"/>
                <a:gd name="T1" fmla="*/ 3 h 4"/>
                <a:gd name="T2" fmla="*/ 3 w 4"/>
                <a:gd name="T3" fmla="*/ 4 h 4"/>
                <a:gd name="T4" fmla="*/ 3 w 4"/>
                <a:gd name="T5" fmla="*/ 4 h 4"/>
                <a:gd name="T6" fmla="*/ 4 w 4"/>
                <a:gd name="T7" fmla="*/ 2 h 4"/>
                <a:gd name="T8" fmla="*/ 3 w 4"/>
                <a:gd name="T9" fmla="*/ 0 h 4"/>
                <a:gd name="T10" fmla="*/ 1 w 4"/>
                <a:gd name="T11" fmla="*/ 0 h 4"/>
                <a:gd name="T12" fmla="*/ 1 w 4"/>
                <a:gd name="T13" fmla="*/ 2 h 4"/>
                <a:gd name="T14" fmla="*/ 1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1" y="3"/>
                  </a:moveTo>
                  <a:cubicBezTo>
                    <a:pt x="2" y="4"/>
                    <a:pt x="2" y="4"/>
                    <a:pt x="3" y="4"/>
                  </a:cubicBezTo>
                  <a:cubicBezTo>
                    <a:pt x="3" y="4"/>
                    <a:pt x="3" y="4"/>
                    <a:pt x="3" y="4"/>
                  </a:cubicBezTo>
                  <a:cubicBezTo>
                    <a:pt x="4" y="3"/>
                    <a:pt x="4" y="3"/>
                    <a:pt x="4" y="2"/>
                  </a:cubicBezTo>
                  <a:cubicBezTo>
                    <a:pt x="4" y="1"/>
                    <a:pt x="3" y="1"/>
                    <a:pt x="3" y="0"/>
                  </a:cubicBezTo>
                  <a:cubicBezTo>
                    <a:pt x="2" y="0"/>
                    <a:pt x="2" y="0"/>
                    <a:pt x="1" y="0"/>
                  </a:cubicBezTo>
                  <a:cubicBezTo>
                    <a:pt x="0" y="0"/>
                    <a:pt x="0" y="1"/>
                    <a:pt x="1" y="2"/>
                  </a:cubicBezTo>
                  <a:cubicBezTo>
                    <a:pt x="1" y="2"/>
                    <a:pt x="1"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8" name="Freeform 244"/>
            <p:cNvSpPr>
              <a:spLocks/>
            </p:cNvSpPr>
            <p:nvPr userDrawn="1"/>
          </p:nvSpPr>
          <p:spPr bwMode="auto">
            <a:xfrm>
              <a:off x="7148513" y="963613"/>
              <a:ext cx="15875" cy="19050"/>
            </a:xfrm>
            <a:custGeom>
              <a:avLst/>
              <a:gdLst>
                <a:gd name="T0" fmla="*/ 0 w 4"/>
                <a:gd name="T1" fmla="*/ 2 h 5"/>
                <a:gd name="T2" fmla="*/ 1 w 4"/>
                <a:gd name="T3" fmla="*/ 4 h 5"/>
                <a:gd name="T4" fmla="*/ 2 w 4"/>
                <a:gd name="T5" fmla="*/ 5 h 5"/>
                <a:gd name="T6" fmla="*/ 2 w 4"/>
                <a:gd name="T7" fmla="*/ 5 h 5"/>
                <a:gd name="T8" fmla="*/ 3 w 4"/>
                <a:gd name="T9" fmla="*/ 3 h 5"/>
                <a:gd name="T10" fmla="*/ 3 w 4"/>
                <a:gd name="T11" fmla="*/ 1 h 5"/>
                <a:gd name="T12" fmla="*/ 1 w 4"/>
                <a:gd name="T13" fmla="*/ 0 h 5"/>
                <a:gd name="T14" fmla="*/ 0 w 4"/>
                <a:gd name="T15" fmla="*/ 2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0" y="2"/>
                  </a:moveTo>
                  <a:cubicBezTo>
                    <a:pt x="1" y="3"/>
                    <a:pt x="1" y="3"/>
                    <a:pt x="1" y="4"/>
                  </a:cubicBezTo>
                  <a:cubicBezTo>
                    <a:pt x="1" y="4"/>
                    <a:pt x="2" y="5"/>
                    <a:pt x="2" y="5"/>
                  </a:cubicBezTo>
                  <a:cubicBezTo>
                    <a:pt x="2" y="5"/>
                    <a:pt x="2" y="5"/>
                    <a:pt x="2" y="5"/>
                  </a:cubicBezTo>
                  <a:cubicBezTo>
                    <a:pt x="3" y="5"/>
                    <a:pt x="4" y="4"/>
                    <a:pt x="3" y="3"/>
                  </a:cubicBezTo>
                  <a:cubicBezTo>
                    <a:pt x="3" y="2"/>
                    <a:pt x="3" y="2"/>
                    <a:pt x="3" y="1"/>
                  </a:cubicBezTo>
                  <a:cubicBezTo>
                    <a:pt x="3" y="1"/>
                    <a:pt x="2" y="0"/>
                    <a:pt x="1" y="0"/>
                  </a:cubicBezTo>
                  <a:cubicBezTo>
                    <a:pt x="1" y="1"/>
                    <a:pt x="0" y="1"/>
                    <a:pt x="0"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9" name="Freeform 245"/>
            <p:cNvSpPr>
              <a:spLocks/>
            </p:cNvSpPr>
            <p:nvPr userDrawn="1"/>
          </p:nvSpPr>
          <p:spPr bwMode="auto">
            <a:xfrm>
              <a:off x="6991350" y="912813"/>
              <a:ext cx="19050" cy="15875"/>
            </a:xfrm>
            <a:custGeom>
              <a:avLst/>
              <a:gdLst>
                <a:gd name="T0" fmla="*/ 2 w 5"/>
                <a:gd name="T1" fmla="*/ 1 h 4"/>
                <a:gd name="T2" fmla="*/ 1 w 5"/>
                <a:gd name="T3" fmla="*/ 2 h 4"/>
                <a:gd name="T4" fmla="*/ 1 w 5"/>
                <a:gd name="T5" fmla="*/ 4 h 4"/>
                <a:gd name="T6" fmla="*/ 2 w 5"/>
                <a:gd name="T7" fmla="*/ 4 h 4"/>
                <a:gd name="T8" fmla="*/ 3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2"/>
                  </a:cubicBezTo>
                  <a:cubicBezTo>
                    <a:pt x="0" y="2"/>
                    <a:pt x="0" y="3"/>
                    <a:pt x="1" y="4"/>
                  </a:cubicBezTo>
                  <a:cubicBezTo>
                    <a:pt x="1" y="4"/>
                    <a:pt x="1" y="4"/>
                    <a:pt x="2" y="4"/>
                  </a:cubicBezTo>
                  <a:cubicBezTo>
                    <a:pt x="2" y="4"/>
                    <a:pt x="2" y="4"/>
                    <a:pt x="3" y="4"/>
                  </a:cubicBezTo>
                  <a:cubicBezTo>
                    <a:pt x="3" y="3"/>
                    <a:pt x="4" y="3"/>
                    <a:pt x="4" y="3"/>
                  </a:cubicBezTo>
                  <a:cubicBezTo>
                    <a:pt x="5" y="2"/>
                    <a:pt x="5" y="1"/>
                    <a:pt x="4" y="1"/>
                  </a:cubicBezTo>
                  <a:cubicBezTo>
                    <a:pt x="4" y="0"/>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0" name="Freeform 246"/>
            <p:cNvSpPr>
              <a:spLocks/>
            </p:cNvSpPr>
            <p:nvPr userDrawn="1"/>
          </p:nvSpPr>
          <p:spPr bwMode="auto">
            <a:xfrm>
              <a:off x="6959600" y="985838"/>
              <a:ext cx="11113" cy="15875"/>
            </a:xfrm>
            <a:custGeom>
              <a:avLst/>
              <a:gdLst>
                <a:gd name="T0" fmla="*/ 3 w 3"/>
                <a:gd name="T1" fmla="*/ 3 h 4"/>
                <a:gd name="T2" fmla="*/ 3 w 3"/>
                <a:gd name="T3" fmla="*/ 1 h 4"/>
                <a:gd name="T4" fmla="*/ 1 w 3"/>
                <a:gd name="T5" fmla="*/ 0 h 4"/>
                <a:gd name="T6" fmla="*/ 0 w 3"/>
                <a:gd name="T7" fmla="*/ 1 h 4"/>
                <a:gd name="T8" fmla="*/ 0 w 3"/>
                <a:gd name="T9" fmla="*/ 3 h 4"/>
                <a:gd name="T10" fmla="*/ 0 w 3"/>
                <a:gd name="T11" fmla="*/ 3 h 4"/>
                <a:gd name="T12" fmla="*/ 1 w 3"/>
                <a:gd name="T13" fmla="*/ 4 h 4"/>
                <a:gd name="T14" fmla="*/ 3 w 3"/>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3" y="3"/>
                  </a:moveTo>
                  <a:cubicBezTo>
                    <a:pt x="3" y="2"/>
                    <a:pt x="3" y="2"/>
                    <a:pt x="3" y="1"/>
                  </a:cubicBezTo>
                  <a:cubicBezTo>
                    <a:pt x="3" y="0"/>
                    <a:pt x="2" y="0"/>
                    <a:pt x="1" y="0"/>
                  </a:cubicBezTo>
                  <a:cubicBezTo>
                    <a:pt x="1" y="0"/>
                    <a:pt x="0" y="0"/>
                    <a:pt x="0" y="1"/>
                  </a:cubicBezTo>
                  <a:cubicBezTo>
                    <a:pt x="0" y="2"/>
                    <a:pt x="0" y="2"/>
                    <a:pt x="0" y="3"/>
                  </a:cubicBezTo>
                  <a:cubicBezTo>
                    <a:pt x="0" y="3"/>
                    <a:pt x="0" y="3"/>
                    <a:pt x="0" y="3"/>
                  </a:cubicBezTo>
                  <a:cubicBezTo>
                    <a:pt x="0" y="4"/>
                    <a:pt x="0" y="4"/>
                    <a:pt x="1" y="4"/>
                  </a:cubicBezTo>
                  <a:cubicBezTo>
                    <a:pt x="2" y="4"/>
                    <a:pt x="3" y="4"/>
                    <a:pt x="3"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1" name="Freeform 247"/>
            <p:cNvSpPr>
              <a:spLocks/>
            </p:cNvSpPr>
            <p:nvPr userDrawn="1"/>
          </p:nvSpPr>
          <p:spPr bwMode="auto">
            <a:xfrm>
              <a:off x="6964363" y="958850"/>
              <a:ext cx="11113" cy="15875"/>
            </a:xfrm>
            <a:custGeom>
              <a:avLst/>
              <a:gdLst>
                <a:gd name="T0" fmla="*/ 1 w 3"/>
                <a:gd name="T1" fmla="*/ 4 h 4"/>
                <a:gd name="T2" fmla="*/ 1 w 3"/>
                <a:gd name="T3" fmla="*/ 4 h 4"/>
                <a:gd name="T4" fmla="*/ 2 w 3"/>
                <a:gd name="T5" fmla="*/ 3 h 4"/>
                <a:gd name="T6" fmla="*/ 3 w 3"/>
                <a:gd name="T7" fmla="*/ 2 h 4"/>
                <a:gd name="T8" fmla="*/ 2 w 3"/>
                <a:gd name="T9" fmla="*/ 0 h 4"/>
                <a:gd name="T10" fmla="*/ 0 w 3"/>
                <a:gd name="T11" fmla="*/ 1 h 4"/>
                <a:gd name="T12" fmla="*/ 0 w 3"/>
                <a:gd name="T13" fmla="*/ 2 h 4"/>
                <a:gd name="T14" fmla="*/ 1 w 3"/>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4"/>
                  </a:moveTo>
                  <a:cubicBezTo>
                    <a:pt x="1" y="4"/>
                    <a:pt x="1" y="4"/>
                    <a:pt x="1" y="4"/>
                  </a:cubicBezTo>
                  <a:cubicBezTo>
                    <a:pt x="2" y="4"/>
                    <a:pt x="2" y="4"/>
                    <a:pt x="2" y="3"/>
                  </a:cubicBezTo>
                  <a:cubicBezTo>
                    <a:pt x="3" y="3"/>
                    <a:pt x="3" y="2"/>
                    <a:pt x="3" y="2"/>
                  </a:cubicBezTo>
                  <a:cubicBezTo>
                    <a:pt x="3" y="1"/>
                    <a:pt x="3" y="0"/>
                    <a:pt x="2" y="0"/>
                  </a:cubicBezTo>
                  <a:cubicBezTo>
                    <a:pt x="2" y="0"/>
                    <a:pt x="1" y="0"/>
                    <a:pt x="0" y="1"/>
                  </a:cubicBezTo>
                  <a:cubicBezTo>
                    <a:pt x="0" y="1"/>
                    <a:pt x="0" y="2"/>
                    <a:pt x="0" y="2"/>
                  </a:cubicBezTo>
                  <a:cubicBezTo>
                    <a:pt x="0" y="3"/>
                    <a:pt x="0" y="4"/>
                    <a:pt x="1"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2" name="Freeform 248"/>
            <p:cNvSpPr>
              <a:spLocks/>
            </p:cNvSpPr>
            <p:nvPr userDrawn="1"/>
          </p:nvSpPr>
          <p:spPr bwMode="auto">
            <a:xfrm>
              <a:off x="7010400" y="1079500"/>
              <a:ext cx="19050" cy="11113"/>
            </a:xfrm>
            <a:custGeom>
              <a:avLst/>
              <a:gdLst>
                <a:gd name="T0" fmla="*/ 4 w 5"/>
                <a:gd name="T1" fmla="*/ 1 h 3"/>
                <a:gd name="T2" fmla="*/ 2 w 5"/>
                <a:gd name="T3" fmla="*/ 0 h 3"/>
                <a:gd name="T4" fmla="*/ 0 w 5"/>
                <a:gd name="T5" fmla="*/ 0 h 3"/>
                <a:gd name="T6" fmla="*/ 1 w 5"/>
                <a:gd name="T7" fmla="*/ 2 h 3"/>
                <a:gd name="T8" fmla="*/ 2 w 5"/>
                <a:gd name="T9" fmla="*/ 3 h 3"/>
                <a:gd name="T10" fmla="*/ 3 w 5"/>
                <a:gd name="T11" fmla="*/ 3 h 3"/>
                <a:gd name="T12" fmla="*/ 4 w 5"/>
                <a:gd name="T13" fmla="*/ 2 h 3"/>
                <a:gd name="T14" fmla="*/ 4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4" y="1"/>
                  </a:moveTo>
                  <a:cubicBezTo>
                    <a:pt x="3" y="0"/>
                    <a:pt x="3" y="0"/>
                    <a:pt x="2" y="0"/>
                  </a:cubicBezTo>
                  <a:cubicBezTo>
                    <a:pt x="1" y="0"/>
                    <a:pt x="1" y="0"/>
                    <a:pt x="0" y="0"/>
                  </a:cubicBezTo>
                  <a:cubicBezTo>
                    <a:pt x="0" y="1"/>
                    <a:pt x="0" y="2"/>
                    <a:pt x="1" y="2"/>
                  </a:cubicBezTo>
                  <a:cubicBezTo>
                    <a:pt x="1" y="3"/>
                    <a:pt x="2" y="3"/>
                    <a:pt x="2" y="3"/>
                  </a:cubicBezTo>
                  <a:cubicBezTo>
                    <a:pt x="3" y="3"/>
                    <a:pt x="3" y="3"/>
                    <a:pt x="3" y="3"/>
                  </a:cubicBezTo>
                  <a:cubicBezTo>
                    <a:pt x="4" y="3"/>
                    <a:pt x="4" y="3"/>
                    <a:pt x="4" y="2"/>
                  </a:cubicBezTo>
                  <a:cubicBezTo>
                    <a:pt x="5" y="2"/>
                    <a:pt x="4" y="1"/>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3" name="Freeform 249"/>
            <p:cNvSpPr>
              <a:spLocks/>
            </p:cNvSpPr>
            <p:nvPr userDrawn="1"/>
          </p:nvSpPr>
          <p:spPr bwMode="auto">
            <a:xfrm>
              <a:off x="7134225" y="1044575"/>
              <a:ext cx="14288" cy="15875"/>
            </a:xfrm>
            <a:custGeom>
              <a:avLst/>
              <a:gdLst>
                <a:gd name="T0" fmla="*/ 4 w 4"/>
                <a:gd name="T1" fmla="*/ 0 h 4"/>
                <a:gd name="T2" fmla="*/ 2 w 4"/>
                <a:gd name="T3" fmla="*/ 1 h 4"/>
                <a:gd name="T4" fmla="*/ 1 w 4"/>
                <a:gd name="T5" fmla="*/ 2 h 4"/>
                <a:gd name="T6" fmla="*/ 1 w 4"/>
                <a:gd name="T7" fmla="*/ 4 h 4"/>
                <a:gd name="T8" fmla="*/ 2 w 4"/>
                <a:gd name="T9" fmla="*/ 4 h 4"/>
                <a:gd name="T10" fmla="*/ 3 w 4"/>
                <a:gd name="T11" fmla="*/ 4 h 4"/>
                <a:gd name="T12" fmla="*/ 4 w 4"/>
                <a:gd name="T13" fmla="*/ 2 h 4"/>
                <a:gd name="T14" fmla="*/ 4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0"/>
                  </a:moveTo>
                  <a:cubicBezTo>
                    <a:pt x="3" y="0"/>
                    <a:pt x="2" y="0"/>
                    <a:pt x="2" y="1"/>
                  </a:cubicBezTo>
                  <a:cubicBezTo>
                    <a:pt x="1" y="1"/>
                    <a:pt x="1" y="2"/>
                    <a:pt x="1" y="2"/>
                  </a:cubicBezTo>
                  <a:cubicBezTo>
                    <a:pt x="0" y="3"/>
                    <a:pt x="0" y="4"/>
                    <a:pt x="1" y="4"/>
                  </a:cubicBezTo>
                  <a:cubicBezTo>
                    <a:pt x="1" y="4"/>
                    <a:pt x="1" y="4"/>
                    <a:pt x="2" y="4"/>
                  </a:cubicBezTo>
                  <a:cubicBezTo>
                    <a:pt x="2" y="4"/>
                    <a:pt x="3" y="4"/>
                    <a:pt x="3" y="4"/>
                  </a:cubicBezTo>
                  <a:cubicBezTo>
                    <a:pt x="3" y="3"/>
                    <a:pt x="4" y="3"/>
                    <a:pt x="4" y="2"/>
                  </a:cubicBezTo>
                  <a:cubicBezTo>
                    <a:pt x="4" y="2"/>
                    <a:pt x="4" y="1"/>
                    <a:pt x="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4" name="Freeform 250"/>
            <p:cNvSpPr>
              <a:spLocks/>
            </p:cNvSpPr>
            <p:nvPr userDrawn="1"/>
          </p:nvSpPr>
          <p:spPr bwMode="auto">
            <a:xfrm>
              <a:off x="7118350" y="917575"/>
              <a:ext cx="19050" cy="14288"/>
            </a:xfrm>
            <a:custGeom>
              <a:avLst/>
              <a:gdLst>
                <a:gd name="T0" fmla="*/ 4 w 5"/>
                <a:gd name="T1" fmla="*/ 2 h 4"/>
                <a:gd name="T2" fmla="*/ 3 w 5"/>
                <a:gd name="T3" fmla="*/ 1 h 4"/>
                <a:gd name="T4" fmla="*/ 1 w 5"/>
                <a:gd name="T5" fmla="*/ 1 h 4"/>
                <a:gd name="T6" fmla="*/ 1 w 5"/>
                <a:gd name="T7" fmla="*/ 3 h 4"/>
                <a:gd name="T8" fmla="*/ 2 w 5"/>
                <a:gd name="T9" fmla="*/ 4 h 4"/>
                <a:gd name="T10" fmla="*/ 3 w 5"/>
                <a:gd name="T11" fmla="*/ 4 h 4"/>
                <a:gd name="T12" fmla="*/ 4 w 5"/>
                <a:gd name="T13" fmla="*/ 4 h 4"/>
                <a:gd name="T14" fmla="*/ 4 w 5"/>
                <a:gd name="T15" fmla="*/ 2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2"/>
                  </a:moveTo>
                  <a:cubicBezTo>
                    <a:pt x="4" y="1"/>
                    <a:pt x="3" y="1"/>
                    <a:pt x="3" y="1"/>
                  </a:cubicBezTo>
                  <a:cubicBezTo>
                    <a:pt x="2" y="0"/>
                    <a:pt x="1" y="0"/>
                    <a:pt x="1" y="1"/>
                  </a:cubicBezTo>
                  <a:cubicBezTo>
                    <a:pt x="0" y="1"/>
                    <a:pt x="1" y="2"/>
                    <a:pt x="1" y="3"/>
                  </a:cubicBezTo>
                  <a:cubicBezTo>
                    <a:pt x="2" y="3"/>
                    <a:pt x="2" y="3"/>
                    <a:pt x="2" y="4"/>
                  </a:cubicBezTo>
                  <a:cubicBezTo>
                    <a:pt x="3" y="4"/>
                    <a:pt x="3" y="4"/>
                    <a:pt x="3" y="4"/>
                  </a:cubicBezTo>
                  <a:cubicBezTo>
                    <a:pt x="4" y="4"/>
                    <a:pt x="4" y="4"/>
                    <a:pt x="4" y="4"/>
                  </a:cubicBezTo>
                  <a:cubicBezTo>
                    <a:pt x="5" y="3"/>
                    <a:pt x="5" y="2"/>
                    <a:pt x="4"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5" name="Freeform 251"/>
            <p:cNvSpPr>
              <a:spLocks/>
            </p:cNvSpPr>
            <p:nvPr userDrawn="1"/>
          </p:nvSpPr>
          <p:spPr bwMode="auto">
            <a:xfrm>
              <a:off x="7148513" y="1017588"/>
              <a:ext cx="12700" cy="19050"/>
            </a:xfrm>
            <a:custGeom>
              <a:avLst/>
              <a:gdLst>
                <a:gd name="T0" fmla="*/ 2 w 3"/>
                <a:gd name="T1" fmla="*/ 1 h 5"/>
                <a:gd name="T2" fmla="*/ 0 w 3"/>
                <a:gd name="T3" fmla="*/ 2 h 5"/>
                <a:gd name="T4" fmla="*/ 0 w 3"/>
                <a:gd name="T5" fmla="*/ 3 h 5"/>
                <a:gd name="T6" fmla="*/ 1 w 3"/>
                <a:gd name="T7" fmla="*/ 5 h 5"/>
                <a:gd name="T8" fmla="*/ 1 w 3"/>
                <a:gd name="T9" fmla="*/ 5 h 5"/>
                <a:gd name="T10" fmla="*/ 2 w 3"/>
                <a:gd name="T11" fmla="*/ 4 h 5"/>
                <a:gd name="T12" fmla="*/ 3 w 3"/>
                <a:gd name="T13" fmla="*/ 2 h 5"/>
                <a:gd name="T14" fmla="*/ 2 w 3"/>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5">
                  <a:moveTo>
                    <a:pt x="2" y="1"/>
                  </a:moveTo>
                  <a:cubicBezTo>
                    <a:pt x="1" y="0"/>
                    <a:pt x="1" y="1"/>
                    <a:pt x="0" y="2"/>
                  </a:cubicBezTo>
                  <a:cubicBezTo>
                    <a:pt x="0" y="2"/>
                    <a:pt x="0" y="3"/>
                    <a:pt x="0" y="3"/>
                  </a:cubicBezTo>
                  <a:cubicBezTo>
                    <a:pt x="0" y="4"/>
                    <a:pt x="0" y="5"/>
                    <a:pt x="1" y="5"/>
                  </a:cubicBezTo>
                  <a:cubicBezTo>
                    <a:pt x="1" y="5"/>
                    <a:pt x="1" y="5"/>
                    <a:pt x="1" y="5"/>
                  </a:cubicBezTo>
                  <a:cubicBezTo>
                    <a:pt x="2" y="5"/>
                    <a:pt x="2" y="5"/>
                    <a:pt x="2" y="4"/>
                  </a:cubicBezTo>
                  <a:cubicBezTo>
                    <a:pt x="3" y="4"/>
                    <a:pt x="3" y="3"/>
                    <a:pt x="3" y="2"/>
                  </a:cubicBezTo>
                  <a:cubicBezTo>
                    <a:pt x="3" y="2"/>
                    <a:pt x="3" y="1"/>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6" name="Freeform 252"/>
            <p:cNvSpPr>
              <a:spLocks/>
            </p:cNvSpPr>
            <p:nvPr userDrawn="1"/>
          </p:nvSpPr>
          <p:spPr bwMode="auto">
            <a:xfrm>
              <a:off x="7153275" y="990600"/>
              <a:ext cx="11113" cy="19050"/>
            </a:xfrm>
            <a:custGeom>
              <a:avLst/>
              <a:gdLst>
                <a:gd name="T0" fmla="*/ 2 w 3"/>
                <a:gd name="T1" fmla="*/ 0 h 5"/>
                <a:gd name="T2" fmla="*/ 0 w 3"/>
                <a:gd name="T3" fmla="*/ 2 h 5"/>
                <a:gd name="T4" fmla="*/ 0 w 3"/>
                <a:gd name="T5" fmla="*/ 4 h 5"/>
                <a:gd name="T6" fmla="*/ 2 w 3"/>
                <a:gd name="T7" fmla="*/ 5 h 5"/>
                <a:gd name="T8" fmla="*/ 2 w 3"/>
                <a:gd name="T9" fmla="*/ 5 h 5"/>
                <a:gd name="T10" fmla="*/ 3 w 3"/>
                <a:gd name="T11" fmla="*/ 4 h 5"/>
                <a:gd name="T12" fmla="*/ 3 w 3"/>
                <a:gd name="T13" fmla="*/ 2 h 5"/>
                <a:gd name="T14" fmla="*/ 3 w 3"/>
                <a:gd name="T15" fmla="*/ 2 h 5"/>
                <a:gd name="T16" fmla="*/ 2 w 3"/>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5">
                  <a:moveTo>
                    <a:pt x="2" y="0"/>
                  </a:moveTo>
                  <a:cubicBezTo>
                    <a:pt x="1" y="0"/>
                    <a:pt x="0" y="1"/>
                    <a:pt x="0" y="2"/>
                  </a:cubicBezTo>
                  <a:cubicBezTo>
                    <a:pt x="0" y="2"/>
                    <a:pt x="0" y="3"/>
                    <a:pt x="0" y="4"/>
                  </a:cubicBezTo>
                  <a:cubicBezTo>
                    <a:pt x="0" y="4"/>
                    <a:pt x="1" y="5"/>
                    <a:pt x="2" y="5"/>
                  </a:cubicBezTo>
                  <a:cubicBezTo>
                    <a:pt x="2" y="5"/>
                    <a:pt x="2" y="5"/>
                    <a:pt x="2" y="5"/>
                  </a:cubicBezTo>
                  <a:cubicBezTo>
                    <a:pt x="2" y="5"/>
                    <a:pt x="3" y="4"/>
                    <a:pt x="3" y="4"/>
                  </a:cubicBezTo>
                  <a:cubicBezTo>
                    <a:pt x="3" y="3"/>
                    <a:pt x="3" y="2"/>
                    <a:pt x="3" y="2"/>
                  </a:cubicBezTo>
                  <a:cubicBezTo>
                    <a:pt x="3" y="2"/>
                    <a:pt x="3" y="2"/>
                    <a:pt x="3" y="2"/>
                  </a:cubicBezTo>
                  <a:cubicBezTo>
                    <a:pt x="3" y="1"/>
                    <a:pt x="3" y="0"/>
                    <a:pt x="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7" name="Freeform 253"/>
            <p:cNvSpPr>
              <a:spLocks/>
            </p:cNvSpPr>
            <p:nvPr userDrawn="1"/>
          </p:nvSpPr>
          <p:spPr bwMode="auto">
            <a:xfrm>
              <a:off x="7113588" y="1063625"/>
              <a:ext cx="20638" cy="15875"/>
            </a:xfrm>
            <a:custGeom>
              <a:avLst/>
              <a:gdLst>
                <a:gd name="T0" fmla="*/ 2 w 5"/>
                <a:gd name="T1" fmla="*/ 1 h 4"/>
                <a:gd name="T2" fmla="*/ 1 w 5"/>
                <a:gd name="T3" fmla="*/ 2 h 4"/>
                <a:gd name="T4" fmla="*/ 1 w 5"/>
                <a:gd name="T5" fmla="*/ 4 h 4"/>
                <a:gd name="T6" fmla="*/ 2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2"/>
                    <a:pt x="1" y="2"/>
                  </a:cubicBezTo>
                  <a:cubicBezTo>
                    <a:pt x="0" y="2"/>
                    <a:pt x="0" y="3"/>
                    <a:pt x="1" y="4"/>
                  </a:cubicBezTo>
                  <a:cubicBezTo>
                    <a:pt x="1" y="4"/>
                    <a:pt x="1" y="4"/>
                    <a:pt x="2" y="4"/>
                  </a:cubicBezTo>
                  <a:cubicBezTo>
                    <a:pt x="2" y="4"/>
                    <a:pt x="2" y="4"/>
                    <a:pt x="2" y="4"/>
                  </a:cubicBezTo>
                  <a:cubicBezTo>
                    <a:pt x="3" y="4"/>
                    <a:pt x="3" y="3"/>
                    <a:pt x="4" y="3"/>
                  </a:cubicBezTo>
                  <a:cubicBezTo>
                    <a:pt x="5" y="2"/>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8" name="Freeform 254"/>
            <p:cNvSpPr>
              <a:spLocks/>
            </p:cNvSpPr>
            <p:nvPr userDrawn="1"/>
          </p:nvSpPr>
          <p:spPr bwMode="auto">
            <a:xfrm>
              <a:off x="7091363" y="1079500"/>
              <a:ext cx="19050" cy="14288"/>
            </a:xfrm>
            <a:custGeom>
              <a:avLst/>
              <a:gdLst>
                <a:gd name="T0" fmla="*/ 2 w 5"/>
                <a:gd name="T1" fmla="*/ 1 h 4"/>
                <a:gd name="T2" fmla="*/ 1 w 5"/>
                <a:gd name="T3" fmla="*/ 1 h 4"/>
                <a:gd name="T4" fmla="*/ 0 w 5"/>
                <a:gd name="T5" fmla="*/ 3 h 4"/>
                <a:gd name="T6" fmla="*/ 1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1"/>
                  </a:cubicBezTo>
                  <a:cubicBezTo>
                    <a:pt x="0" y="2"/>
                    <a:pt x="0" y="2"/>
                    <a:pt x="0" y="3"/>
                  </a:cubicBezTo>
                  <a:cubicBezTo>
                    <a:pt x="0" y="4"/>
                    <a:pt x="1" y="4"/>
                    <a:pt x="1" y="4"/>
                  </a:cubicBezTo>
                  <a:cubicBezTo>
                    <a:pt x="2" y="4"/>
                    <a:pt x="2" y="4"/>
                    <a:pt x="2" y="4"/>
                  </a:cubicBezTo>
                  <a:cubicBezTo>
                    <a:pt x="2" y="4"/>
                    <a:pt x="3" y="3"/>
                    <a:pt x="4" y="3"/>
                  </a:cubicBezTo>
                  <a:cubicBezTo>
                    <a:pt x="4" y="3"/>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9" name="Freeform 255"/>
            <p:cNvSpPr>
              <a:spLocks/>
            </p:cNvSpPr>
            <p:nvPr userDrawn="1"/>
          </p:nvSpPr>
          <p:spPr bwMode="auto">
            <a:xfrm>
              <a:off x="7037388" y="1087438"/>
              <a:ext cx="14288" cy="11113"/>
            </a:xfrm>
            <a:custGeom>
              <a:avLst/>
              <a:gdLst>
                <a:gd name="T0" fmla="*/ 3 w 4"/>
                <a:gd name="T1" fmla="*/ 1 h 3"/>
                <a:gd name="T2" fmla="*/ 1 w 4"/>
                <a:gd name="T3" fmla="*/ 0 h 3"/>
                <a:gd name="T4" fmla="*/ 0 w 4"/>
                <a:gd name="T5" fmla="*/ 1 h 3"/>
                <a:gd name="T6" fmla="*/ 1 w 4"/>
                <a:gd name="T7" fmla="*/ 3 h 3"/>
                <a:gd name="T8" fmla="*/ 3 w 4"/>
                <a:gd name="T9" fmla="*/ 3 h 3"/>
                <a:gd name="T10" fmla="*/ 3 w 4"/>
                <a:gd name="T11" fmla="*/ 3 h 3"/>
                <a:gd name="T12" fmla="*/ 4 w 4"/>
                <a:gd name="T13" fmla="*/ 2 h 3"/>
                <a:gd name="T14" fmla="*/ 3 w 4"/>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3" y="1"/>
                  </a:moveTo>
                  <a:cubicBezTo>
                    <a:pt x="3" y="0"/>
                    <a:pt x="2" y="0"/>
                    <a:pt x="1" y="0"/>
                  </a:cubicBezTo>
                  <a:cubicBezTo>
                    <a:pt x="1" y="0"/>
                    <a:pt x="0" y="1"/>
                    <a:pt x="0" y="1"/>
                  </a:cubicBezTo>
                  <a:cubicBezTo>
                    <a:pt x="0" y="2"/>
                    <a:pt x="0" y="3"/>
                    <a:pt x="1" y="3"/>
                  </a:cubicBezTo>
                  <a:cubicBezTo>
                    <a:pt x="1" y="3"/>
                    <a:pt x="2" y="3"/>
                    <a:pt x="3" y="3"/>
                  </a:cubicBezTo>
                  <a:cubicBezTo>
                    <a:pt x="3" y="3"/>
                    <a:pt x="3" y="3"/>
                    <a:pt x="3" y="3"/>
                  </a:cubicBezTo>
                  <a:cubicBezTo>
                    <a:pt x="4" y="3"/>
                    <a:pt x="4" y="3"/>
                    <a:pt x="4" y="2"/>
                  </a:cubicBezTo>
                  <a:cubicBezTo>
                    <a:pt x="4" y="1"/>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0" name="Freeform 256"/>
            <p:cNvSpPr>
              <a:spLocks/>
            </p:cNvSpPr>
            <p:nvPr userDrawn="1"/>
          </p:nvSpPr>
          <p:spPr bwMode="auto">
            <a:xfrm>
              <a:off x="7064375" y="1087438"/>
              <a:ext cx="19050" cy="11113"/>
            </a:xfrm>
            <a:custGeom>
              <a:avLst/>
              <a:gdLst>
                <a:gd name="T0" fmla="*/ 3 w 5"/>
                <a:gd name="T1" fmla="*/ 1 h 3"/>
                <a:gd name="T2" fmla="*/ 1 w 5"/>
                <a:gd name="T3" fmla="*/ 1 h 3"/>
                <a:gd name="T4" fmla="*/ 0 w 5"/>
                <a:gd name="T5" fmla="*/ 2 h 3"/>
                <a:gd name="T6" fmla="*/ 1 w 5"/>
                <a:gd name="T7" fmla="*/ 3 h 3"/>
                <a:gd name="T8" fmla="*/ 1 w 5"/>
                <a:gd name="T9" fmla="*/ 3 h 3"/>
                <a:gd name="T10" fmla="*/ 3 w 5"/>
                <a:gd name="T11" fmla="*/ 3 h 3"/>
                <a:gd name="T12" fmla="*/ 4 w 5"/>
                <a:gd name="T13" fmla="*/ 2 h 3"/>
                <a:gd name="T14" fmla="*/ 3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3" y="1"/>
                  </a:moveTo>
                  <a:cubicBezTo>
                    <a:pt x="2" y="1"/>
                    <a:pt x="2" y="1"/>
                    <a:pt x="1" y="1"/>
                  </a:cubicBezTo>
                  <a:cubicBezTo>
                    <a:pt x="0" y="1"/>
                    <a:pt x="0" y="1"/>
                    <a:pt x="0" y="2"/>
                  </a:cubicBezTo>
                  <a:cubicBezTo>
                    <a:pt x="0" y="3"/>
                    <a:pt x="1" y="3"/>
                    <a:pt x="1" y="3"/>
                  </a:cubicBezTo>
                  <a:cubicBezTo>
                    <a:pt x="1" y="3"/>
                    <a:pt x="1" y="3"/>
                    <a:pt x="1" y="3"/>
                  </a:cubicBezTo>
                  <a:cubicBezTo>
                    <a:pt x="2" y="3"/>
                    <a:pt x="3" y="3"/>
                    <a:pt x="3" y="3"/>
                  </a:cubicBezTo>
                  <a:cubicBezTo>
                    <a:pt x="4" y="3"/>
                    <a:pt x="5" y="2"/>
                    <a:pt x="4" y="2"/>
                  </a:cubicBezTo>
                  <a:cubicBezTo>
                    <a:pt x="4" y="1"/>
                    <a:pt x="4" y="0"/>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1" name="Freeform 257"/>
            <p:cNvSpPr>
              <a:spLocks/>
            </p:cNvSpPr>
            <p:nvPr userDrawn="1"/>
          </p:nvSpPr>
          <p:spPr bwMode="auto">
            <a:xfrm>
              <a:off x="7013575" y="901700"/>
              <a:ext cx="19050" cy="11113"/>
            </a:xfrm>
            <a:custGeom>
              <a:avLst/>
              <a:gdLst>
                <a:gd name="T0" fmla="*/ 5 w 5"/>
                <a:gd name="T1" fmla="*/ 1 h 3"/>
                <a:gd name="T2" fmla="*/ 3 w 5"/>
                <a:gd name="T3" fmla="*/ 0 h 3"/>
                <a:gd name="T4" fmla="*/ 1 w 5"/>
                <a:gd name="T5" fmla="*/ 1 h 3"/>
                <a:gd name="T6" fmla="*/ 1 w 5"/>
                <a:gd name="T7" fmla="*/ 2 h 3"/>
                <a:gd name="T8" fmla="*/ 2 w 5"/>
                <a:gd name="T9" fmla="*/ 3 h 3"/>
                <a:gd name="T10" fmla="*/ 2 w 5"/>
                <a:gd name="T11" fmla="*/ 3 h 3"/>
                <a:gd name="T12" fmla="*/ 4 w 5"/>
                <a:gd name="T13" fmla="*/ 2 h 3"/>
                <a:gd name="T14" fmla="*/ 5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5" y="1"/>
                  </a:moveTo>
                  <a:cubicBezTo>
                    <a:pt x="5" y="0"/>
                    <a:pt x="4" y="0"/>
                    <a:pt x="3" y="0"/>
                  </a:cubicBezTo>
                  <a:cubicBezTo>
                    <a:pt x="2" y="0"/>
                    <a:pt x="2" y="0"/>
                    <a:pt x="1" y="1"/>
                  </a:cubicBezTo>
                  <a:cubicBezTo>
                    <a:pt x="1" y="1"/>
                    <a:pt x="0" y="2"/>
                    <a:pt x="1" y="2"/>
                  </a:cubicBezTo>
                  <a:cubicBezTo>
                    <a:pt x="1" y="3"/>
                    <a:pt x="1" y="3"/>
                    <a:pt x="2" y="3"/>
                  </a:cubicBezTo>
                  <a:cubicBezTo>
                    <a:pt x="2" y="3"/>
                    <a:pt x="2" y="3"/>
                    <a:pt x="2" y="3"/>
                  </a:cubicBezTo>
                  <a:cubicBezTo>
                    <a:pt x="3" y="3"/>
                    <a:pt x="4" y="3"/>
                    <a:pt x="4" y="2"/>
                  </a:cubicBezTo>
                  <a:cubicBezTo>
                    <a:pt x="5" y="2"/>
                    <a:pt x="5" y="1"/>
                    <a:pt x="5"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2" name="Freeform 258"/>
            <p:cNvSpPr>
              <a:spLocks/>
            </p:cNvSpPr>
            <p:nvPr userDrawn="1"/>
          </p:nvSpPr>
          <p:spPr bwMode="auto">
            <a:xfrm>
              <a:off x="7094538" y="901700"/>
              <a:ext cx="19050" cy="15875"/>
            </a:xfrm>
            <a:custGeom>
              <a:avLst/>
              <a:gdLst>
                <a:gd name="T0" fmla="*/ 4 w 5"/>
                <a:gd name="T1" fmla="*/ 1 h 4"/>
                <a:gd name="T2" fmla="*/ 2 w 5"/>
                <a:gd name="T3" fmla="*/ 1 h 4"/>
                <a:gd name="T4" fmla="*/ 1 w 5"/>
                <a:gd name="T5" fmla="*/ 1 h 4"/>
                <a:gd name="T6" fmla="*/ 1 w 5"/>
                <a:gd name="T7" fmla="*/ 3 h 4"/>
                <a:gd name="T8" fmla="*/ 3 w 5"/>
                <a:gd name="T9" fmla="*/ 4 h 4"/>
                <a:gd name="T10" fmla="*/ 4 w 5"/>
                <a:gd name="T11" fmla="*/ 4 h 4"/>
                <a:gd name="T12" fmla="*/ 5 w 5"/>
                <a:gd name="T13" fmla="*/ 3 h 4"/>
                <a:gd name="T14" fmla="*/ 4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1"/>
                  </a:moveTo>
                  <a:cubicBezTo>
                    <a:pt x="4" y="1"/>
                    <a:pt x="3" y="1"/>
                    <a:pt x="2" y="1"/>
                  </a:cubicBezTo>
                  <a:cubicBezTo>
                    <a:pt x="2" y="0"/>
                    <a:pt x="1" y="1"/>
                    <a:pt x="1" y="1"/>
                  </a:cubicBezTo>
                  <a:cubicBezTo>
                    <a:pt x="0" y="2"/>
                    <a:pt x="1" y="3"/>
                    <a:pt x="1" y="3"/>
                  </a:cubicBezTo>
                  <a:cubicBezTo>
                    <a:pt x="2" y="3"/>
                    <a:pt x="2" y="4"/>
                    <a:pt x="3" y="4"/>
                  </a:cubicBezTo>
                  <a:cubicBezTo>
                    <a:pt x="3" y="4"/>
                    <a:pt x="3" y="4"/>
                    <a:pt x="4" y="4"/>
                  </a:cubicBezTo>
                  <a:cubicBezTo>
                    <a:pt x="4" y="4"/>
                    <a:pt x="4" y="4"/>
                    <a:pt x="5" y="3"/>
                  </a:cubicBezTo>
                  <a:cubicBezTo>
                    <a:pt x="5" y="3"/>
                    <a:pt x="5" y="2"/>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Tree>
    <p:extLst>
      <p:ext uri="{BB962C8B-B14F-4D97-AF65-F5344CB8AC3E}">
        <p14:creationId xmlns:p14="http://schemas.microsoft.com/office/powerpoint/2010/main" val="2496780939"/>
      </p:ext>
    </p:extLst>
  </p:cSld>
  <p:clrMapOvr>
    <a:masterClrMapping/>
  </p:clrMapOvr>
  <p:transition spd="slow">
    <p:push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19125" y="731838"/>
            <a:ext cx="6572250" cy="792162"/>
          </a:xfrm>
        </p:spPr>
        <p:txBody>
          <a:bodyPr/>
          <a:lstStyle>
            <a:lvl1pPr>
              <a:defRPr>
                <a:solidFill>
                  <a:schemeClr val="tx1">
                    <a:lumMod val="85000"/>
                    <a:lumOff val="15000"/>
                  </a:schemeClr>
                </a:solidFill>
                <a:latin typeface="+mj-lt"/>
              </a:defRPr>
            </a:lvl1pPr>
          </a:lstStyle>
          <a:p>
            <a:r>
              <a:rPr lang="en-US" dirty="0" smtClean="0"/>
              <a:t>Click to edit Master title style</a:t>
            </a:r>
            <a:endParaRPr lang="en-CA" dirty="0"/>
          </a:p>
        </p:txBody>
      </p:sp>
    </p:spTree>
    <p:extLst>
      <p:ext uri="{BB962C8B-B14F-4D97-AF65-F5344CB8AC3E}">
        <p14:creationId xmlns:p14="http://schemas.microsoft.com/office/powerpoint/2010/main" val="4221151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4B517-E49B-41B6-9DBC-23634E0F1CDC}" type="slidenum">
              <a:rPr lang="en-CA" smtClean="0"/>
              <a:t>‹#›</a:t>
            </a:fld>
            <a:endParaRPr lang="en-CA"/>
          </a:p>
        </p:txBody>
      </p:sp>
      <p:sp>
        <p:nvSpPr>
          <p:cNvPr id="3" name="Title Placeholder 2"/>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4" name="hl"/>
          <p:cNvSpPr txBox="1"/>
          <p:nvPr userDrawn="1"/>
        </p:nvSpPr>
        <p:spPr>
          <a:xfrm>
            <a:off x="0" y="0"/>
            <a:ext cx="9144000" cy="369332"/>
          </a:xfrm>
          <a:prstGeom prst="rect">
            <a:avLst/>
          </a:prstGeom>
          <a:noFill/>
        </p:spPr>
        <p:txBody>
          <a:bodyPr vert="horz" rtlCol="0">
            <a:spAutoFit/>
          </a:bodyPr>
          <a:lstStyle/>
          <a:p>
            <a:endParaRPr lang="en-US">
              <a:solidFill>
                <a:schemeClr val="tx1"/>
              </a:solidFill>
            </a:endParaRPr>
          </a:p>
        </p:txBody>
      </p:sp>
      <p:sp>
        <p:nvSpPr>
          <p:cNvPr id="2" name="hr" descr="UNCLASSIFIED / NON CLASSIFIÉ"/>
          <p:cNvSpPr txBox="1"/>
          <p:nvPr userDrawn="1"/>
        </p:nvSpPr>
        <p:spPr>
          <a:xfrm>
            <a:off x="0" y="0"/>
            <a:ext cx="9144000" cy="276999"/>
          </a:xfrm>
          <a:prstGeom prst="rect">
            <a:avLst/>
          </a:prstGeom>
          <a:noFill/>
        </p:spPr>
        <p:txBody>
          <a:bodyPr vert="horz" rtlCol="0">
            <a:spAutoFit/>
          </a:bodyPr>
          <a:lstStyle/>
          <a:p>
            <a:pPr algn="r"/>
            <a:r>
              <a:rPr lang="en-CA" sz="1200" b="0" i="0" u="none" baseline="0" smtClean="0">
                <a:solidFill>
                  <a:srgbClr val="000000"/>
                </a:solidFill>
                <a:latin typeface="arial" panose="020B0604020202020204" pitchFamily="34" charset="0"/>
              </a:rPr>
              <a:t>UNCLASSIFIED / NON CLASSIFIÉ</a:t>
            </a:r>
            <a:endParaRPr lang="en-CA" sz="1200" b="0" i="0" u="none" baseline="0">
              <a:solidFill>
                <a:srgbClr val="000000"/>
              </a:solidFill>
              <a:latin typeface="arial" panose="020B0604020202020204" pitchFamily="34" charset="0"/>
            </a:endParaRPr>
          </a:p>
        </p:txBody>
      </p:sp>
    </p:spTree>
    <p:extLst>
      <p:ext uri="{BB962C8B-B14F-4D97-AF65-F5344CB8AC3E}">
        <p14:creationId xmlns:p14="http://schemas.microsoft.com/office/powerpoint/2010/main" val="3236022259"/>
      </p:ext>
    </p:extLst>
  </p:cSld>
  <p:clrMap bg1="lt1" tx1="dk1" bg2="lt2" tx2="dk2" accent1="accent1" accent2="accent2" accent3="accent3" accent4="accent4" accent5="accent5" accent6="accent6" hlink="hlink" folHlink="folHlink"/>
  <p:sldLayoutIdLst>
    <p:sldLayoutId id="2147483667" r:id="rId1"/>
    <p:sldLayoutId id="2147483649" r:id="rId2"/>
    <p:sldLayoutId id="2147483651" r:id="rId3"/>
    <p:sldLayoutId id="2147483663" r:id="rId4"/>
    <p:sldLayoutId id="2147483664" r:id="rId5"/>
    <p:sldLayoutId id="2147483666" r:id="rId6"/>
    <p:sldLayoutId id="2147483662" r:id="rId7"/>
    <p:sldLayoutId id="2147483661" r:id="rId8"/>
    <p:sldLayoutId id="2147483670" r:id="rId9"/>
    <p:sldLayoutId id="2147483671" r:id="rId10"/>
  </p:sldLayoutIdLst>
  <p:timing>
    <p:tnLst>
      <p:par>
        <p:cTn id="1" dur="indefinite" restart="never" nodeType="tmRoot"/>
      </p:par>
    </p:tnLst>
  </p:timing>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3" Type="http://schemas.openxmlformats.org/officeDocument/2006/relationships/tags" Target="../tags/tag4.xml"/><Relationship Id="rId7"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20.xml"/><Relationship Id="rId4" Type="http://schemas.openxmlformats.org/officeDocument/2006/relationships/image" Target="../media/image12.e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ags" Target="../tags/tag21.xml"/><Relationship Id="rId4" Type="http://schemas.openxmlformats.org/officeDocument/2006/relationships/image" Target="../media/image12.e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tags" Target="../tags/tag22.xml"/><Relationship Id="rId4" Type="http://schemas.openxmlformats.org/officeDocument/2006/relationships/image" Target="../media/image13.e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3.xml"/><Relationship Id="rId1" Type="http://schemas.openxmlformats.org/officeDocument/2006/relationships/tags" Target="../tags/tag23.xml"/><Relationship Id="rId4" Type="http://schemas.openxmlformats.org/officeDocument/2006/relationships/image" Target="../media/image13.e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tags" Target="../tags/tag24.xml"/><Relationship Id="rId4" Type="http://schemas.openxmlformats.org/officeDocument/2006/relationships/image" Target="../media/image14.em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tags" Target="../tags/tag25.xml"/><Relationship Id="rId4" Type="http://schemas.openxmlformats.org/officeDocument/2006/relationships/image" Target="../media/image14.e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xml"/><Relationship Id="rId1" Type="http://schemas.openxmlformats.org/officeDocument/2006/relationships/tags" Target="../tags/tag26.xml"/><Relationship Id="rId4" Type="http://schemas.openxmlformats.org/officeDocument/2006/relationships/image" Target="../media/image15.emf"/></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3.xml"/><Relationship Id="rId1" Type="http://schemas.openxmlformats.org/officeDocument/2006/relationships/tags" Target="../tags/tag27.xml"/><Relationship Id="rId4" Type="http://schemas.openxmlformats.org/officeDocument/2006/relationships/image" Target="../media/image16.emf"/></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3.xml"/><Relationship Id="rId1" Type="http://schemas.openxmlformats.org/officeDocument/2006/relationships/tags" Target="../tags/tag28.xml"/><Relationship Id="rId4" Type="http://schemas.openxmlformats.org/officeDocument/2006/relationships/hyperlink" Target="https://www.canada.ca/en/treasury-board-secretariat/services/information-technology-project-management/project-management/guide-project-gating-it-enabled-projects.html" TargetMode="External"/></Relationships>
</file>

<file path=ppt/slides/_rels/slide19.xml.rels><?xml version="1.0" encoding="UTF-8" standalone="yes"?>
<Relationships xmlns="http://schemas.openxmlformats.org/package/2006/relationships"><Relationship Id="rId3" Type="http://schemas.openxmlformats.org/officeDocument/2006/relationships/tags" Target="../tags/tag31.xml"/><Relationship Id="rId7" Type="http://schemas.openxmlformats.org/officeDocument/2006/relationships/hyperlink" Target="http://service.ssc-spc.gc.ca/en/contact/partclisupport/client-execs" TargetMode="Externa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hyperlink" Target="http://service.ssc-spc.gc.ca/en/services" TargetMode="External"/><Relationship Id="rId5" Type="http://schemas.openxmlformats.org/officeDocument/2006/relationships/notesSlide" Target="../notesSlides/notesSlide18.xml"/><Relationship Id="rId4"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3.xml"/><Relationship Id="rId1" Type="http://schemas.openxmlformats.org/officeDocument/2006/relationships/tags" Target="../tags/tag32.xml"/><Relationship Id="rId6" Type="http://schemas.openxmlformats.org/officeDocument/2006/relationships/hyperlink" Target="https://canada-ca.github.io/aia-eia-js/" TargetMode="External"/><Relationship Id="rId5" Type="http://schemas.openxmlformats.org/officeDocument/2006/relationships/hyperlink" Target="https://www.canada.ca/en/government/system/digital-government/modern-emerging-technologies/responsible-use-ai/algorithmic-impact-assessment.html" TargetMode="External"/><Relationship Id="rId4" Type="http://schemas.openxmlformats.org/officeDocument/2006/relationships/hyperlink" Target="mailto:ZZCIOBDP@tbs-sct.gc.ca"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gcconnex.gc.ca/file/group/21723432/all#33721386"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jpg"/><Relationship Id="rId4" Type="http://schemas.openxmlformats.org/officeDocument/2006/relationships/image" Target="../media/image9.jpg"/></Relationships>
</file>

<file path=ppt/slides/_rels/slide5.xml.rels><?xml version="1.0" encoding="UTF-8" standalone="yes"?>
<Relationships xmlns="http://schemas.openxmlformats.org/package/2006/relationships"><Relationship Id="rId8" Type="http://schemas.openxmlformats.org/officeDocument/2006/relationships/notesSlide" Target="../notesSlides/notesSlide5.xml"/><Relationship Id="rId3" Type="http://schemas.openxmlformats.org/officeDocument/2006/relationships/tags" Target="../tags/tag10.xml"/><Relationship Id="rId7" Type="http://schemas.openxmlformats.org/officeDocument/2006/relationships/slideLayout" Target="../slideLayouts/slideLayout3.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14.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slideLayout" Target="../slideLayouts/slideLayout10.xml"/><Relationship Id="rId5" Type="http://schemas.openxmlformats.org/officeDocument/2006/relationships/tags" Target="../tags/tag19.xml"/><Relationship Id="rId4" Type="http://schemas.openxmlformats.org/officeDocument/2006/relationships/tags" Target="../tags/tag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4239" y="1952836"/>
            <a:ext cx="8430579" cy="666449"/>
          </a:xfrm>
        </p:spPr>
        <p:txBody>
          <a:bodyPr>
            <a:normAutofit fontScale="90000"/>
          </a:bodyPr>
          <a:lstStyle/>
          <a:p>
            <a:pPr algn="ctr"/>
            <a:r>
              <a:rPr lang="en-CA" sz="3200" b="1" kern="0" dirty="0" smtClean="0"/>
              <a:t>Government of Canada</a:t>
            </a:r>
            <a:br>
              <a:rPr lang="en-CA" sz="3200" b="1" kern="0" dirty="0" smtClean="0"/>
            </a:br>
            <a:r>
              <a:rPr lang="en-CA" sz="3200" b="1" kern="0" dirty="0" smtClean="0"/>
              <a:t>Enterprise Architecture Review Board (GC EARB)</a:t>
            </a:r>
            <a:endParaRPr lang="en-CA" sz="3200" b="1" kern="0" dirty="0"/>
          </a:p>
        </p:txBody>
      </p:sp>
      <p:sp>
        <p:nvSpPr>
          <p:cNvPr id="5" name="Rectangle 17"/>
          <p:cNvSpPr txBox="1">
            <a:spLocks noChangeArrowheads="1"/>
          </p:cNvSpPr>
          <p:nvPr/>
        </p:nvSpPr>
        <p:spPr bwMode="auto">
          <a:xfrm>
            <a:off x="431540" y="1609502"/>
            <a:ext cx="8430579" cy="133069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ctr" anchorCtr="0" compatLnSpc="1">
            <a:prstTxWarp prst="textNoShape">
              <a:avLst/>
            </a:prstTxWarp>
            <a:normAutofit/>
          </a:bodyPr>
          <a:lstStyle>
            <a:lvl1pPr algn="ctr" defTabSz="914400" rtl="0" eaLnBrk="1" fontAlgn="base" latinLnBrk="0" hangingPunct="1">
              <a:spcBef>
                <a:spcPct val="0"/>
              </a:spcBef>
              <a:spcAft>
                <a:spcPct val="0"/>
              </a:spcAft>
              <a:buNone/>
              <a:defRPr sz="3200" kern="1200">
                <a:solidFill>
                  <a:schemeClr val="tx2"/>
                </a:solidFill>
                <a:latin typeface="+mj-lt"/>
                <a:ea typeface="+mj-ea"/>
                <a:cs typeface="ＭＳ Ｐゴシック" charset="0"/>
              </a:defRPr>
            </a:lvl1pPr>
            <a:lvl2pPr algn="ctr" rtl="0" eaLnBrk="1" fontAlgn="base" hangingPunct="1">
              <a:spcBef>
                <a:spcPct val="0"/>
              </a:spcBef>
              <a:spcAft>
                <a:spcPct val="0"/>
              </a:spcAft>
              <a:defRPr sz="3200">
                <a:solidFill>
                  <a:schemeClr val="tx2"/>
                </a:solidFill>
                <a:latin typeface="Franklin Gothic Demi" charset="0"/>
                <a:ea typeface="ＭＳ Ｐゴシック" charset="0"/>
                <a:cs typeface="ＭＳ Ｐゴシック" charset="0"/>
              </a:defRPr>
            </a:lvl2pPr>
            <a:lvl3pPr algn="ctr" rtl="0" eaLnBrk="1" fontAlgn="base" hangingPunct="1">
              <a:spcBef>
                <a:spcPct val="0"/>
              </a:spcBef>
              <a:spcAft>
                <a:spcPct val="0"/>
              </a:spcAft>
              <a:defRPr sz="3200">
                <a:solidFill>
                  <a:schemeClr val="tx2"/>
                </a:solidFill>
                <a:latin typeface="Franklin Gothic Demi" charset="0"/>
                <a:ea typeface="ＭＳ Ｐゴシック" charset="0"/>
                <a:cs typeface="ＭＳ Ｐゴシック" charset="0"/>
              </a:defRPr>
            </a:lvl3pPr>
            <a:lvl4pPr algn="ctr" rtl="0" eaLnBrk="1" fontAlgn="base" hangingPunct="1">
              <a:spcBef>
                <a:spcPct val="0"/>
              </a:spcBef>
              <a:spcAft>
                <a:spcPct val="0"/>
              </a:spcAft>
              <a:defRPr sz="3200">
                <a:solidFill>
                  <a:schemeClr val="tx2"/>
                </a:solidFill>
                <a:latin typeface="Franklin Gothic Demi" charset="0"/>
                <a:ea typeface="ＭＳ Ｐゴシック" charset="0"/>
                <a:cs typeface="ＭＳ Ｐゴシック" charset="0"/>
              </a:defRPr>
            </a:lvl4pPr>
            <a:lvl5pPr algn="ctr" rtl="0" eaLnBrk="1" fontAlgn="base" hangingPunct="1">
              <a:spcBef>
                <a:spcPct val="0"/>
              </a:spcBef>
              <a:spcAft>
                <a:spcPct val="0"/>
              </a:spcAft>
              <a:defRPr sz="3200">
                <a:solidFill>
                  <a:schemeClr val="tx2"/>
                </a:solidFill>
                <a:latin typeface="Franklin Gothic Demi" charset="0"/>
                <a:ea typeface="ＭＳ Ｐゴシック" charset="0"/>
                <a:cs typeface="ＭＳ Ｐゴシック" charset="0"/>
              </a:defRPr>
            </a:lvl5pPr>
            <a:lvl6pPr marL="457200" algn="ctr" rtl="0" eaLnBrk="1" fontAlgn="base" hangingPunct="1">
              <a:spcBef>
                <a:spcPct val="0"/>
              </a:spcBef>
              <a:spcAft>
                <a:spcPct val="0"/>
              </a:spcAft>
              <a:defRPr sz="3200">
                <a:solidFill>
                  <a:schemeClr val="tx2"/>
                </a:solidFill>
                <a:latin typeface="Franklin Gothic Demi" charset="0"/>
                <a:ea typeface="ＭＳ Ｐゴシック" charset="0"/>
              </a:defRPr>
            </a:lvl6pPr>
            <a:lvl7pPr marL="914400" algn="ctr" rtl="0" eaLnBrk="1" fontAlgn="base" hangingPunct="1">
              <a:spcBef>
                <a:spcPct val="0"/>
              </a:spcBef>
              <a:spcAft>
                <a:spcPct val="0"/>
              </a:spcAft>
              <a:defRPr sz="3200">
                <a:solidFill>
                  <a:schemeClr val="tx2"/>
                </a:solidFill>
                <a:latin typeface="Franklin Gothic Demi" charset="0"/>
                <a:ea typeface="ＭＳ Ｐゴシック" charset="0"/>
              </a:defRPr>
            </a:lvl7pPr>
            <a:lvl8pPr marL="1371600" algn="ctr" rtl="0" eaLnBrk="1" fontAlgn="base" hangingPunct="1">
              <a:spcBef>
                <a:spcPct val="0"/>
              </a:spcBef>
              <a:spcAft>
                <a:spcPct val="0"/>
              </a:spcAft>
              <a:defRPr sz="3200">
                <a:solidFill>
                  <a:schemeClr val="tx2"/>
                </a:solidFill>
                <a:latin typeface="Franklin Gothic Demi" charset="0"/>
                <a:ea typeface="ＭＳ Ｐゴシック" charset="0"/>
              </a:defRPr>
            </a:lvl8pPr>
            <a:lvl9pPr marL="1828800" algn="ctr" rtl="0" eaLnBrk="1" fontAlgn="base" hangingPunct="1">
              <a:spcBef>
                <a:spcPct val="0"/>
              </a:spcBef>
              <a:spcAft>
                <a:spcPct val="0"/>
              </a:spcAft>
              <a:defRPr sz="3200">
                <a:solidFill>
                  <a:schemeClr val="tx2"/>
                </a:solidFill>
                <a:latin typeface="Franklin Gothic Demi" charset="0"/>
                <a:ea typeface="ＭＳ Ｐゴシック" charset="0"/>
              </a:defRPr>
            </a:lvl9pPr>
          </a:lstStyle>
          <a:p>
            <a:pPr>
              <a:defRPr/>
            </a:pPr>
            <a:endParaRPr lang="en-US" b="1" kern="0" dirty="0" smtClean="0">
              <a:cs typeface="+mj-cs"/>
            </a:endParaRPr>
          </a:p>
        </p:txBody>
      </p:sp>
      <p:sp>
        <p:nvSpPr>
          <p:cNvPr id="10" name="TextBox 9"/>
          <p:cNvSpPr txBox="1"/>
          <p:nvPr/>
        </p:nvSpPr>
        <p:spPr>
          <a:xfrm>
            <a:off x="0" y="6705074"/>
            <a:ext cx="1061509" cy="184666"/>
          </a:xfrm>
          <a:prstGeom prst="rect">
            <a:avLst/>
          </a:prstGeom>
          <a:noFill/>
        </p:spPr>
        <p:txBody>
          <a:bodyPr wrap="none" rtlCol="0">
            <a:spAutoFit/>
          </a:bodyPr>
          <a:lstStyle/>
          <a:p>
            <a:r>
              <a:rPr lang="en-CA" sz="600" dirty="0" smtClean="0"/>
              <a:t>Last Updated  June 7, 2019</a:t>
            </a:r>
            <a:endParaRPr lang="en-CA" sz="600" dirty="0"/>
          </a:p>
        </p:txBody>
      </p:sp>
      <p:sp>
        <p:nvSpPr>
          <p:cNvPr id="11" name="TextBox 10"/>
          <p:cNvSpPr txBox="1"/>
          <p:nvPr/>
        </p:nvSpPr>
        <p:spPr>
          <a:xfrm>
            <a:off x="7920372" y="6597352"/>
            <a:ext cx="1010213" cy="215444"/>
          </a:xfrm>
          <a:prstGeom prst="rect">
            <a:avLst/>
          </a:prstGeom>
          <a:noFill/>
        </p:spPr>
        <p:txBody>
          <a:bodyPr wrap="none" rtlCol="0">
            <a:spAutoFit/>
          </a:bodyPr>
          <a:lstStyle/>
          <a:p>
            <a:r>
              <a:rPr lang="en-CA" sz="800" dirty="0"/>
              <a:t>GC Docs #31758070</a:t>
            </a:r>
          </a:p>
        </p:txBody>
      </p:sp>
      <p:sp>
        <p:nvSpPr>
          <p:cNvPr id="21" name="Rectangle 20"/>
          <p:cNvSpPr/>
          <p:nvPr>
            <p:custDataLst>
              <p:tags r:id="rId1"/>
            </p:custDataLst>
          </p:nvPr>
        </p:nvSpPr>
        <p:spPr>
          <a:xfrm>
            <a:off x="503548" y="5636906"/>
            <a:ext cx="1947672" cy="852433"/>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tabLst>
                <a:tab pos="287338" algn="l"/>
              </a:tabLst>
            </a:pPr>
            <a:r>
              <a:rPr lang="en-US" sz="1200" dirty="0" smtClean="0">
                <a:solidFill>
                  <a:schemeClr val="tx1">
                    <a:lumMod val="65000"/>
                    <a:lumOff val="35000"/>
                  </a:schemeClr>
                </a:solidFill>
                <a:sym typeface="Wingdings 2" panose="05020102010507070707" pitchFamily="18" charset="2"/>
              </a:rPr>
              <a:t>	</a:t>
            </a:r>
            <a:r>
              <a:rPr lang="en-US" sz="1200" dirty="0" smtClean="0">
                <a:solidFill>
                  <a:schemeClr val="tx1">
                    <a:lumMod val="65000"/>
                    <a:lumOff val="35000"/>
                  </a:schemeClr>
                </a:solidFill>
              </a:rPr>
              <a:t>Endorsement</a:t>
            </a:r>
          </a:p>
          <a:p>
            <a:pPr marL="287338" indent="-287338">
              <a:buFont typeface="Wingdings 2" panose="05020102010507070707" pitchFamily="18" charset="2"/>
              <a:buChar char="£"/>
              <a:tabLst>
                <a:tab pos="287338" algn="l"/>
              </a:tabLst>
            </a:pPr>
            <a:r>
              <a:rPr lang="en-CA" sz="1200" dirty="0" smtClean="0">
                <a:solidFill>
                  <a:schemeClr val="tx1">
                    <a:lumMod val="65000"/>
                    <a:lumOff val="35000"/>
                  </a:schemeClr>
                </a:solidFill>
              </a:rPr>
              <a:t>Information</a:t>
            </a:r>
          </a:p>
          <a:p>
            <a:pPr marL="287338" indent="-287338">
              <a:buFont typeface="Wingdings 2" panose="05020102010507070707" pitchFamily="18" charset="2"/>
              <a:buChar char="£"/>
              <a:tabLst>
                <a:tab pos="287338" algn="l"/>
              </a:tabLst>
            </a:pPr>
            <a:r>
              <a:rPr lang="en-CA" sz="1200" dirty="0" smtClean="0">
                <a:solidFill>
                  <a:schemeClr val="tx1">
                    <a:lumMod val="65000"/>
                    <a:lumOff val="35000"/>
                  </a:schemeClr>
                </a:solidFill>
              </a:rPr>
              <a:t>Exemption</a:t>
            </a:r>
            <a:endParaRPr lang="en-US" sz="1200" dirty="0">
              <a:solidFill>
                <a:schemeClr val="tx1">
                  <a:lumMod val="65000"/>
                  <a:lumOff val="35000"/>
                </a:schemeClr>
              </a:solidFill>
            </a:endParaRPr>
          </a:p>
        </p:txBody>
      </p:sp>
      <p:sp>
        <p:nvSpPr>
          <p:cNvPr id="22" name="Rectangle 21"/>
          <p:cNvSpPr/>
          <p:nvPr>
            <p:custDataLst>
              <p:tags r:id="rId2"/>
            </p:custDataLst>
          </p:nvPr>
        </p:nvSpPr>
        <p:spPr>
          <a:xfrm>
            <a:off x="503548" y="5392809"/>
            <a:ext cx="1947672" cy="188553"/>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000" b="1" dirty="0" smtClean="0"/>
              <a:t>Presentation for:</a:t>
            </a:r>
            <a:endParaRPr lang="en-US" sz="1000" b="1" dirty="0"/>
          </a:p>
        </p:txBody>
      </p:sp>
      <p:sp>
        <p:nvSpPr>
          <p:cNvPr id="23" name="Rectangle 22"/>
          <p:cNvSpPr/>
          <p:nvPr>
            <p:custDataLst>
              <p:tags r:id="rId3"/>
            </p:custDataLst>
          </p:nvPr>
        </p:nvSpPr>
        <p:spPr>
          <a:xfrm>
            <a:off x="4572000" y="5636906"/>
            <a:ext cx="4272818" cy="852434"/>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CA" sz="1200" b="1" dirty="0" smtClean="0">
                <a:solidFill>
                  <a:schemeClr val="tx1">
                    <a:lumMod val="65000"/>
                    <a:lumOff val="35000"/>
                  </a:schemeClr>
                </a:solidFill>
              </a:rPr>
              <a:t>Presenter(s):</a:t>
            </a:r>
          </a:p>
          <a:p>
            <a:pPr marL="171450" indent="-171450">
              <a:buFont typeface="Arial" panose="020B0604020202020204" pitchFamily="34" charset="0"/>
              <a:buChar char="•"/>
            </a:pPr>
            <a:r>
              <a:rPr lang="en-CA" sz="1200" dirty="0">
                <a:solidFill>
                  <a:schemeClr val="tx1">
                    <a:lumMod val="65000"/>
                    <a:lumOff val="35000"/>
                  </a:schemeClr>
                </a:solidFill>
              </a:rPr>
              <a:t>Name /Email / Phone </a:t>
            </a:r>
            <a:r>
              <a:rPr lang="en-CA" sz="1200" dirty="0" smtClean="0">
                <a:solidFill>
                  <a:schemeClr val="tx1">
                    <a:lumMod val="65000"/>
                    <a:lumOff val="35000"/>
                  </a:schemeClr>
                </a:solidFill>
              </a:rPr>
              <a:t>#</a:t>
            </a:r>
          </a:p>
          <a:p>
            <a:pPr marL="171450" indent="-171450">
              <a:buFont typeface="Arial" panose="020B0604020202020204" pitchFamily="34" charset="0"/>
              <a:buChar char="•"/>
            </a:pPr>
            <a:r>
              <a:rPr lang="en-CA" sz="1200" dirty="0" smtClean="0">
                <a:solidFill>
                  <a:schemeClr val="tx1">
                    <a:lumMod val="65000"/>
                    <a:lumOff val="35000"/>
                  </a:schemeClr>
                </a:solidFill>
              </a:rPr>
              <a:t>Name /Email / Phone #</a:t>
            </a:r>
          </a:p>
        </p:txBody>
      </p:sp>
      <p:sp>
        <p:nvSpPr>
          <p:cNvPr id="24" name="Rectangle 23"/>
          <p:cNvSpPr/>
          <p:nvPr>
            <p:custDataLst>
              <p:tags r:id="rId4"/>
            </p:custDataLst>
          </p:nvPr>
        </p:nvSpPr>
        <p:spPr>
          <a:xfrm>
            <a:off x="4572000" y="5392809"/>
            <a:ext cx="4272818" cy="188553"/>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000" b="1" dirty="0" smtClean="0"/>
              <a:t>Contact Information:</a:t>
            </a:r>
            <a:endParaRPr lang="en-US" sz="1000" b="1" dirty="0"/>
          </a:p>
        </p:txBody>
      </p:sp>
      <p:sp>
        <p:nvSpPr>
          <p:cNvPr id="27" name="Title 1"/>
          <p:cNvSpPr txBox="1">
            <a:spLocks/>
          </p:cNvSpPr>
          <p:nvPr/>
        </p:nvSpPr>
        <p:spPr>
          <a:xfrm>
            <a:off x="143508" y="80346"/>
            <a:ext cx="2520280" cy="48696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kern="1200">
                <a:solidFill>
                  <a:schemeClr val="tx2"/>
                </a:solidFill>
                <a:latin typeface="+mj-lt"/>
                <a:ea typeface="+mj-ea"/>
                <a:cs typeface="+mj-cs"/>
              </a:defRPr>
            </a:lvl1pPr>
          </a:lstStyle>
          <a:p>
            <a:r>
              <a:rPr lang="en-CA" sz="2000" b="1" kern="0" dirty="0" smtClean="0">
                <a:solidFill>
                  <a:schemeClr val="bg1">
                    <a:lumMod val="50000"/>
                  </a:schemeClr>
                </a:solidFill>
              </a:rPr>
              <a:t>Presenter Template</a:t>
            </a:r>
            <a:endParaRPr lang="en-CA" sz="2000" b="1" kern="0" dirty="0">
              <a:solidFill>
                <a:schemeClr val="bg1">
                  <a:lumMod val="50000"/>
                </a:schemeClr>
              </a:solidFill>
            </a:endParaRPr>
          </a:p>
        </p:txBody>
      </p:sp>
      <p:sp>
        <p:nvSpPr>
          <p:cNvPr id="33" name="Rectangle 32"/>
          <p:cNvSpPr/>
          <p:nvPr>
            <p:custDataLst>
              <p:tags r:id="rId5"/>
            </p:custDataLst>
          </p:nvPr>
        </p:nvSpPr>
        <p:spPr>
          <a:xfrm>
            <a:off x="2519772" y="5636906"/>
            <a:ext cx="1944216" cy="852433"/>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tabLst>
                <a:tab pos="287338" algn="l"/>
              </a:tabLst>
            </a:pPr>
            <a:r>
              <a:rPr lang="en-US" sz="1200" dirty="0" smtClean="0">
                <a:solidFill>
                  <a:schemeClr val="tx1">
                    <a:lumMod val="65000"/>
                    <a:lumOff val="35000"/>
                  </a:schemeClr>
                </a:solidFill>
                <a:sym typeface="Wingdings 2" panose="05020102010507070707" pitchFamily="18" charset="2"/>
              </a:rPr>
              <a:t>	</a:t>
            </a:r>
            <a:r>
              <a:rPr lang="en-CA" sz="1200" dirty="0" smtClean="0">
                <a:solidFill>
                  <a:schemeClr val="tx1">
                    <a:lumMod val="65000"/>
                    <a:lumOff val="35000"/>
                  </a:schemeClr>
                </a:solidFill>
              </a:rPr>
              <a:t>Initial</a:t>
            </a:r>
          </a:p>
          <a:p>
            <a:pPr marL="287338" indent="-287338">
              <a:buFont typeface="Wingdings 2" panose="05020102010507070707" pitchFamily="18" charset="2"/>
              <a:buChar char="£"/>
              <a:tabLst>
                <a:tab pos="287338" algn="l"/>
              </a:tabLst>
            </a:pPr>
            <a:r>
              <a:rPr lang="en-CA" sz="1200" dirty="0" smtClean="0">
                <a:solidFill>
                  <a:schemeClr val="tx1">
                    <a:lumMod val="65000"/>
                    <a:lumOff val="35000"/>
                  </a:schemeClr>
                </a:solidFill>
              </a:rPr>
              <a:t>Follow-up</a:t>
            </a:r>
          </a:p>
          <a:p>
            <a:pPr marL="287338" indent="-287338">
              <a:buFont typeface="Wingdings 2" panose="05020102010507070707" pitchFamily="18" charset="2"/>
              <a:buChar char="£"/>
              <a:tabLst>
                <a:tab pos="287338" algn="l"/>
              </a:tabLst>
            </a:pPr>
            <a:r>
              <a:rPr lang="en-CA" sz="1200" dirty="0" smtClean="0">
                <a:solidFill>
                  <a:schemeClr val="tx1">
                    <a:lumMod val="65000"/>
                    <a:lumOff val="35000"/>
                  </a:schemeClr>
                </a:solidFill>
              </a:rPr>
              <a:t>Final Architecture</a:t>
            </a:r>
            <a:endParaRPr lang="en-US" sz="1200" dirty="0">
              <a:solidFill>
                <a:schemeClr val="tx1">
                  <a:lumMod val="65000"/>
                  <a:lumOff val="35000"/>
                </a:schemeClr>
              </a:solidFill>
            </a:endParaRPr>
          </a:p>
        </p:txBody>
      </p:sp>
      <p:sp>
        <p:nvSpPr>
          <p:cNvPr id="34" name="Rectangle 33"/>
          <p:cNvSpPr/>
          <p:nvPr>
            <p:custDataLst>
              <p:tags r:id="rId6"/>
            </p:custDataLst>
          </p:nvPr>
        </p:nvSpPr>
        <p:spPr>
          <a:xfrm>
            <a:off x="2519772" y="5392809"/>
            <a:ext cx="1944216" cy="188553"/>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000" b="1" dirty="0" smtClean="0"/>
              <a:t>EARB Appearance:</a:t>
            </a:r>
          </a:p>
        </p:txBody>
      </p:sp>
      <p:sp>
        <p:nvSpPr>
          <p:cNvPr id="17" name="Text Placeholder 2"/>
          <p:cNvSpPr>
            <a:spLocks noGrp="1"/>
          </p:cNvSpPr>
          <p:nvPr>
            <p:ph type="body" sz="quarter" idx="13"/>
          </p:nvPr>
        </p:nvSpPr>
        <p:spPr>
          <a:xfrm>
            <a:off x="426396" y="3304000"/>
            <a:ext cx="8430578" cy="720080"/>
          </a:xfrm>
        </p:spPr>
        <p:txBody>
          <a:bodyPr/>
          <a:lstStyle/>
          <a:p>
            <a:pPr algn="ctr"/>
            <a:r>
              <a:rPr lang="en-CA" b="1" dirty="0" smtClean="0">
                <a:solidFill>
                  <a:schemeClr val="bg1">
                    <a:lumMod val="50000"/>
                  </a:schemeClr>
                </a:solidFill>
              </a:rPr>
              <a:t>Department – Project Name</a:t>
            </a:r>
          </a:p>
          <a:p>
            <a:pPr algn="ctr"/>
            <a:r>
              <a:rPr lang="en-CA" b="1" dirty="0" smtClean="0">
                <a:solidFill>
                  <a:schemeClr val="bg1">
                    <a:lumMod val="50000"/>
                  </a:schemeClr>
                </a:solidFill>
              </a:rPr>
              <a:t>(Date)</a:t>
            </a:r>
            <a:endParaRPr lang="en-CA" b="1" dirty="0">
              <a:solidFill>
                <a:schemeClr val="bg1">
                  <a:lumMod val="50000"/>
                </a:schemeClr>
              </a:solidFill>
            </a:endParaRPr>
          </a:p>
        </p:txBody>
      </p:sp>
    </p:spTree>
    <p:extLst>
      <p:ext uri="{BB962C8B-B14F-4D97-AF65-F5344CB8AC3E}">
        <p14:creationId xmlns:p14="http://schemas.microsoft.com/office/powerpoint/2010/main" val="18045257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10</a:t>
            </a:fld>
            <a:endParaRPr lang="en-CA"/>
          </a:p>
        </p:txBody>
      </p:sp>
      <p:graphicFrame>
        <p:nvGraphicFramePr>
          <p:cNvPr id="3" name="Table 2"/>
          <p:cNvGraphicFramePr>
            <a:graphicFrameLocks noGrp="1"/>
          </p:cNvGraphicFramePr>
          <p:nvPr>
            <p:extLst>
              <p:ext uri="{D42A27DB-BD31-4B8C-83A1-F6EECF244321}">
                <p14:modId xmlns:p14="http://schemas.microsoft.com/office/powerpoint/2010/main" val="3327641418"/>
              </p:ext>
            </p:extLst>
          </p:nvPr>
        </p:nvGraphicFramePr>
        <p:xfrm>
          <a:off x="551448" y="1664804"/>
          <a:ext cx="7987044" cy="1463040"/>
        </p:xfrm>
        <a:graphic>
          <a:graphicData uri="http://schemas.openxmlformats.org/drawingml/2006/table">
            <a:tbl>
              <a:tblPr>
                <a:tableStyleId>{5C22544A-7EE6-4342-B048-85BDC9FD1C3A}</a:tableStyleId>
              </a:tblPr>
              <a:tblGrid>
                <a:gridCol w="3993522"/>
                <a:gridCol w="3993522"/>
              </a:tblGrid>
              <a:tr h="212172">
                <a:tc>
                  <a:txBody>
                    <a:bodyPr/>
                    <a:lstStyle/>
                    <a:p>
                      <a:pPr marL="0" indent="0">
                        <a:tabLst>
                          <a:tab pos="228600" algn="l"/>
                        </a:tabLst>
                      </a:pPr>
                      <a:r>
                        <a:rPr lang="en-CA" sz="1100" b="1" spc="-3" dirty="0" smtClean="0">
                          <a:solidFill>
                            <a:prstClr val="black"/>
                          </a:solidFill>
                          <a:cs typeface="Calibri"/>
                        </a:rPr>
                        <a:t>1 - </a:t>
                      </a:r>
                      <a:r>
                        <a:rPr lang="en-CA" sz="1100" b="1" dirty="0" smtClean="0">
                          <a:cs typeface="Calibri"/>
                        </a:rPr>
                        <a:t>Align to the GC Business Capability model</a:t>
                      </a:r>
                    </a:p>
                  </a:txBody>
                  <a:tcPr>
                    <a:lnB w="12700"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261888">
                <a:tc>
                  <a:txBody>
                    <a:bodyPr/>
                    <a:lstStyle/>
                    <a:p>
                      <a:pPr marL="230188" marR="0" lvl="0" indent="-230188"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CA" sz="1000" dirty="0" smtClean="0"/>
                        <a:t>Define program services as business capabilities to establish a common vocabulary between business, development, and operation</a:t>
                      </a:r>
                      <a:endParaRPr lang="en-CA" sz="1000" dirty="0" smtClean="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buFont typeface="Wingdings" panose="05000000000000000000" pitchFamily="2" charset="2"/>
                        <a:buChar char="§"/>
                        <a:tabLst/>
                      </a:pPr>
                      <a:r>
                        <a:rPr lang="en-CA" sz="1000" dirty="0" smtClean="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62064">
                <a:tc>
                  <a:txBody>
                    <a:bodyPr/>
                    <a:lstStyle/>
                    <a:p>
                      <a:pPr marL="231775" marR="0" lvl="0"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000" dirty="0" smtClean="0"/>
                        <a:t>Identify capabilities that are common to the GC enterprise and can be shared and reused</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914400" rtl="0" eaLnBrk="1" latinLnBrk="0" hangingPunct="1">
                        <a:buFont typeface="Wingdings" panose="05000000000000000000" pitchFamily="2" charset="2"/>
                        <a:buChar char="§"/>
                        <a:tabLst/>
                      </a:pPr>
                      <a:r>
                        <a:rPr lang="en-CA" sz="1000" kern="1200" dirty="0" smtClean="0">
                          <a:solidFill>
                            <a:prstClr val="black"/>
                          </a:solidFill>
                          <a:latin typeface="+mn-lt"/>
                          <a:ea typeface="+mn-ea"/>
                          <a:cs typeface="Calibri"/>
                        </a:rPr>
                        <a:t> </a:t>
                      </a:r>
                      <a:endParaRPr lang="en-US" sz="1000" kern="1200" dirty="0" smtClean="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34248">
                <a:tc>
                  <a:txBody>
                    <a:bodyPr/>
                    <a:lstStyle/>
                    <a:p>
                      <a:pPr marL="231775" marR="0" lvl="0"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000" dirty="0" smtClean="0"/>
                        <a:t>Model business processes using Business Process Modelling Notation</a:t>
                      </a:r>
                      <a:r>
                        <a:rPr lang="en-US" sz="1000" baseline="0" dirty="0" smtClean="0"/>
                        <a:t> (BPMN) to </a:t>
                      </a:r>
                      <a:r>
                        <a:rPr lang="en-US" sz="1000" dirty="0" smtClean="0"/>
                        <a:t>identify common enterprise processes</a:t>
                      </a:r>
                      <a:endParaRPr lang="en-CA" sz="1000" kern="1200" dirty="0" smtClean="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914400" rtl="0" eaLnBrk="1" latinLnBrk="0" hangingPunct="1">
                        <a:buFont typeface="Wingdings" panose="05000000000000000000" pitchFamily="2" charset="2"/>
                        <a:buChar char="§"/>
                        <a:tabLst/>
                      </a:pPr>
                      <a:r>
                        <a:rPr lang="en-CA" sz="1000" kern="1200" dirty="0" smtClean="0">
                          <a:solidFill>
                            <a:prstClr val="black"/>
                          </a:solidFill>
                          <a:latin typeface="+mn-lt"/>
                          <a:ea typeface="+mn-ea"/>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8" name="Rectangle 7"/>
          <p:cNvSpPr/>
          <p:nvPr>
            <p:custDataLst>
              <p:tags r:id="rId1"/>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p:nvSpPr>
        <p:spPr>
          <a:xfrm>
            <a:off x="683568" y="1128167"/>
            <a:ext cx="7661713" cy="369332"/>
          </a:xfrm>
          <a:prstGeom prst="rect">
            <a:avLst/>
          </a:prstGeom>
        </p:spPr>
        <p:txBody>
          <a:bodyPr wrap="square">
            <a:spAutoFit/>
          </a:bodyPr>
          <a:lstStyle/>
          <a:p>
            <a:r>
              <a:rPr lang="en-CA" b="1" dirty="0" smtClean="0">
                <a:latin typeface="+mj-lt"/>
                <a:cs typeface="Aharoni" panose="02010803020104030203" pitchFamily="2" charset="-79"/>
              </a:rPr>
              <a:t>(Please check </a:t>
            </a:r>
            <a:r>
              <a:rPr lang="en-CA" b="1" dirty="0" smtClean="0">
                <a:latin typeface="+mj-lt"/>
                <a:cs typeface="Aharoni" panose="02010803020104030203" pitchFamily="2" charset="-79"/>
                <a:sym typeface="Wingdings 2" panose="05020102010507070707" pitchFamily="18" charset="2"/>
              </a:rPr>
              <a:t></a:t>
            </a:r>
            <a:r>
              <a:rPr lang="en-CA" b="1" dirty="0" smtClean="0">
                <a:latin typeface="+mj-lt"/>
                <a:cs typeface="Aharoni" panose="02010803020104030203" pitchFamily="2" charset="-79"/>
              </a:rPr>
              <a:t>  </a:t>
            </a:r>
            <a:r>
              <a:rPr lang="en-CA" b="1" u="sng" dirty="0" smtClean="0">
                <a:latin typeface="+mj-lt"/>
                <a:cs typeface="Aharoni" panose="02010803020104030203" pitchFamily="2" charset="-79"/>
              </a:rPr>
              <a:t>all</a:t>
            </a:r>
            <a:r>
              <a:rPr lang="en-CA" b="1" dirty="0" smtClean="0">
                <a:latin typeface="+mj-lt"/>
                <a:cs typeface="Aharoni" panose="02010803020104030203" pitchFamily="2" charset="-79"/>
              </a:rPr>
              <a:t> that apply)</a:t>
            </a:r>
            <a:endParaRPr lang="en-CA" b="1" dirty="0">
              <a:latin typeface="+mj-lt"/>
              <a:cs typeface="Aharoni" panose="02010803020104030203" pitchFamily="2" charset="-79"/>
            </a:endParaRPr>
          </a:p>
        </p:txBody>
      </p:sp>
      <p:pic>
        <p:nvPicPr>
          <p:cNvPr id="10" name="Picture 9"/>
          <p:cNvPicPr>
            <a:picLocks noChangeAspect="1"/>
          </p:cNvPicPr>
          <p:nvPr/>
        </p:nvPicPr>
        <p:blipFill>
          <a:blip r:embed="rId4"/>
          <a:stretch>
            <a:fillRect/>
          </a:stretch>
        </p:blipFill>
        <p:spPr>
          <a:xfrm>
            <a:off x="7825818" y="1068874"/>
            <a:ext cx="616068" cy="467016"/>
          </a:xfrm>
          <a:prstGeom prst="rect">
            <a:avLst/>
          </a:prstGeom>
        </p:spPr>
      </p:pic>
      <p:graphicFrame>
        <p:nvGraphicFramePr>
          <p:cNvPr id="12" name="Table 11"/>
          <p:cNvGraphicFramePr>
            <a:graphicFrameLocks noGrp="1"/>
          </p:cNvGraphicFramePr>
          <p:nvPr>
            <p:extLst>
              <p:ext uri="{D42A27DB-BD31-4B8C-83A1-F6EECF244321}">
                <p14:modId xmlns:p14="http://schemas.microsoft.com/office/powerpoint/2010/main" val="1983797330"/>
              </p:ext>
            </p:extLst>
          </p:nvPr>
        </p:nvGraphicFramePr>
        <p:xfrm>
          <a:off x="551447" y="3284984"/>
          <a:ext cx="7987044" cy="3048000"/>
        </p:xfrm>
        <a:graphic>
          <a:graphicData uri="http://schemas.openxmlformats.org/drawingml/2006/table">
            <a:tbl>
              <a:tblPr>
                <a:tableStyleId>{5C22544A-7EE6-4342-B048-85BDC9FD1C3A}</a:tableStyleId>
              </a:tblPr>
              <a:tblGrid>
                <a:gridCol w="3993522"/>
                <a:gridCol w="3993522"/>
              </a:tblGrid>
              <a:tr h="216024">
                <a:tc>
                  <a:txBody>
                    <a:bodyPr/>
                    <a:lstStyle/>
                    <a:p>
                      <a:pPr marL="19628">
                        <a:tabLst>
                          <a:tab pos="228600" algn="l"/>
                        </a:tabLst>
                      </a:pPr>
                      <a:r>
                        <a:rPr lang="en-CA" sz="1100" b="1" kern="1200" spc="-3" dirty="0" smtClean="0">
                          <a:solidFill>
                            <a:prstClr val="black"/>
                          </a:solidFill>
                          <a:latin typeface="+mn-lt"/>
                          <a:ea typeface="+mn-ea"/>
                          <a:cs typeface="Calibri"/>
                        </a:rPr>
                        <a:t>2 - </a:t>
                      </a:r>
                      <a:r>
                        <a:rPr lang="en-CA" sz="1100" b="1" kern="1200" dirty="0" smtClean="0">
                          <a:solidFill>
                            <a:schemeClr val="dk1"/>
                          </a:solidFill>
                          <a:latin typeface="+mn-lt"/>
                          <a:ea typeface="+mn-ea"/>
                          <a:cs typeface="+mn-cs"/>
                        </a:rPr>
                        <a:t>Design for Users First &amp; Deliver with Multidisciplinary Teams</a:t>
                      </a: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157728">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mn-cs"/>
                        </a:rPr>
                        <a:t>Focus on the needs of users, using agile, iterative, and user-centred methods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tabLst/>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29912">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mn-cs"/>
                        </a:rPr>
                        <a:t>Conform to both accessibility and official languages requirements</a:t>
                      </a:r>
                    </a:p>
                    <a:p>
                      <a:pPr marL="171450" lvl="1" indent="-171450">
                        <a:buFont typeface="Wingdings" panose="05000000000000000000" pitchFamily="2" charset="2"/>
                        <a:buChar char="q"/>
                        <a:tabLst/>
                      </a:pP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tabLst/>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210108">
                <a:tc>
                  <a:txBody>
                    <a:bodyPr/>
                    <a:lstStyle/>
                    <a:p>
                      <a:pPr marL="171450" marR="7851"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mn-cs"/>
                        </a:rPr>
                        <a:t>Include all skillsets required for delivery, including for requirements, design, development, and operations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tabLst/>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46288">
                <a:tc>
                  <a:txBody>
                    <a:bodyPr/>
                    <a:lstStyle/>
                    <a:p>
                      <a:pPr marL="171450" marR="7851"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mn-cs"/>
                        </a:rPr>
                        <a:t>Work across the entire application lifecycle, from development and testing to deployment and operations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tabLst/>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18472">
                <a:tc>
                  <a:txBody>
                    <a:bodyPr/>
                    <a:lstStyle/>
                    <a:p>
                      <a:pPr marL="171450" marR="7851"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mn-cs"/>
                        </a:rPr>
                        <a:t>Ensure quality is considered throughout the Software Development Lifecycle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smtClean="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18472">
                <a:tc>
                  <a:txBody>
                    <a:bodyPr/>
                    <a:lstStyle/>
                    <a:p>
                      <a:pPr marL="171450" marR="7851"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CA" sz="1000" kern="1200" dirty="0" smtClean="0">
                          <a:solidFill>
                            <a:schemeClr val="dk1"/>
                          </a:solidFill>
                          <a:latin typeface="+mn-lt"/>
                          <a:ea typeface="+mn-ea"/>
                          <a:cs typeface="+mn-cs"/>
                        </a:rPr>
                        <a:t>Ensure accountability for privacy is clear</a:t>
                      </a:r>
                      <a:endParaRPr lang="en-US" sz="1000" kern="1200" dirty="0" smtClean="0">
                        <a:solidFill>
                          <a:schemeClr val="dk1"/>
                        </a:solidFill>
                        <a:latin typeface="+mn-lt"/>
                        <a:ea typeface="+mn-ea"/>
                        <a:cs typeface="+mn-cs"/>
                      </a:endParaRPr>
                    </a:p>
                    <a:p>
                      <a:pPr marL="171450" marR="7851" lvl="1" indent="-171450">
                        <a:buFont typeface="Wingdings" panose="05000000000000000000" pitchFamily="2" charset="2"/>
                        <a:buChar char="q"/>
                        <a:tabLst>
                          <a:tab pos="114300" algn="l"/>
                        </a:tabLst>
                      </a:pPr>
                      <a:endParaRPr lang="en-CA" sz="1000" kern="1200" dirty="0" smtClean="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smtClean="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18472">
                <a:tc>
                  <a:txBody>
                    <a:bodyPr/>
                    <a:lstStyle/>
                    <a:p>
                      <a:pPr marL="171450" marR="7851"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CA" sz="1000" kern="1200" dirty="0" smtClean="0">
                          <a:solidFill>
                            <a:schemeClr val="dk1"/>
                          </a:solidFill>
                          <a:latin typeface="+mn-lt"/>
                          <a:ea typeface="+mn-ea"/>
                          <a:cs typeface="+mn-cs"/>
                        </a:rPr>
                        <a:t>Encourage and adopt Test Driven Development (TDD) to improve the trust between Business and IT</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smtClean="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sp>
        <p:nvSpPr>
          <p:cNvPr id="11" name="TextBox 10"/>
          <p:cNvSpPr txBox="1"/>
          <p:nvPr/>
        </p:nvSpPr>
        <p:spPr>
          <a:xfrm>
            <a:off x="579720" y="80628"/>
            <a:ext cx="3039165" cy="707886"/>
          </a:xfrm>
          <a:prstGeom prst="rect">
            <a:avLst/>
          </a:prstGeom>
          <a:noFill/>
        </p:spPr>
        <p:txBody>
          <a:bodyPr wrap="none" rtlCol="0">
            <a:spAutoFit/>
          </a:bodyPr>
          <a:lstStyle/>
          <a:p>
            <a:r>
              <a:rPr lang="en-CA" sz="2000" b="1" dirty="0">
                <a:solidFill>
                  <a:schemeClr val="tx1">
                    <a:lumMod val="65000"/>
                    <a:lumOff val="35000"/>
                  </a:schemeClr>
                </a:solidFill>
              </a:rPr>
              <a:t>APPENDIX 2: </a:t>
            </a:r>
            <a:endParaRPr lang="en-US" sz="2000" b="1" dirty="0">
              <a:solidFill>
                <a:schemeClr val="tx1">
                  <a:lumMod val="65000"/>
                  <a:lumOff val="35000"/>
                </a:schemeClr>
              </a:solidFill>
            </a:endParaRPr>
          </a:p>
          <a:p>
            <a:r>
              <a:rPr lang="en-CA" sz="2000" b="1" dirty="0" smtClean="0">
                <a:solidFill>
                  <a:schemeClr val="accent1"/>
                </a:solidFill>
                <a:latin typeface="Calibri" panose="020F0502020204030204" pitchFamily="34" charset="0"/>
              </a:rPr>
              <a:t>GC </a:t>
            </a:r>
            <a:r>
              <a:rPr lang="en-CA" sz="2000" b="1" dirty="0">
                <a:solidFill>
                  <a:schemeClr val="accent1"/>
                </a:solidFill>
                <a:latin typeface="Calibri" panose="020F0502020204030204" pitchFamily="34" charset="0"/>
              </a:rPr>
              <a:t>Architectural </a:t>
            </a:r>
            <a:r>
              <a:rPr lang="en-CA" sz="2000" b="1" dirty="0" smtClean="0">
                <a:solidFill>
                  <a:schemeClr val="accent1"/>
                </a:solidFill>
                <a:latin typeface="Calibri" panose="020F0502020204030204" pitchFamily="34" charset="0"/>
              </a:rPr>
              <a:t>Standards</a:t>
            </a:r>
            <a:endParaRPr lang="en-US" sz="2000" b="1" dirty="0">
              <a:solidFill>
                <a:schemeClr val="accent1"/>
              </a:solidFill>
              <a:latin typeface="Calibri" panose="020F0502020204030204" pitchFamily="34" charset="0"/>
            </a:endParaRPr>
          </a:p>
        </p:txBody>
      </p:sp>
      <p:sp>
        <p:nvSpPr>
          <p:cNvPr id="13" name="object 46"/>
          <p:cNvSpPr txBox="1">
            <a:spLocks/>
          </p:cNvSpPr>
          <p:nvPr/>
        </p:nvSpPr>
        <p:spPr>
          <a:xfrm>
            <a:off x="6371243" y="305800"/>
            <a:ext cx="2167248" cy="430887"/>
          </a:xfrm>
          <a:prstGeom prst="rect">
            <a:avLst/>
          </a:prstGeom>
        </p:spPr>
        <p:txBody>
          <a:bodyPr vert="horz" wrap="square" lIns="0" tIns="0" rIns="0" bIns="0" rtlCol="0" anchor="ctr" anchorCtr="0">
            <a:spAutoFit/>
          </a:bodyPr>
          <a:lstStyle>
            <a:lvl1pPr marL="457200" indent="-457200" algn="l" defTabSz="914400" rtl="0" eaLnBrk="1" latinLnBrk="0" hangingPunct="1">
              <a:spcBef>
                <a:spcPct val="0"/>
              </a:spcBef>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stStyle>
          <a:p>
            <a:pPr marL="7470"/>
            <a:r>
              <a:rPr lang="en-CA" b="1" smtClean="0"/>
              <a:t>B</a:t>
            </a:r>
            <a:r>
              <a:rPr lang="en-CA" sz="1800" b="1" smtClean="0"/>
              <a:t>USINESS</a:t>
            </a:r>
            <a:r>
              <a:rPr lang="en-CA" b="1" smtClean="0"/>
              <a:t> </a:t>
            </a:r>
            <a:r>
              <a:rPr lang="en-CA" sz="2000" b="1" smtClean="0"/>
              <a:t>Alignment </a:t>
            </a:r>
            <a:endParaRPr lang="en-CA" sz="2000" dirty="0"/>
          </a:p>
        </p:txBody>
      </p:sp>
    </p:spTree>
    <p:extLst>
      <p:ext uri="{BB962C8B-B14F-4D97-AF65-F5344CB8AC3E}">
        <p14:creationId xmlns:p14="http://schemas.microsoft.com/office/powerpoint/2010/main" val="7209403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11</a:t>
            </a:fld>
            <a:endParaRPr lang="en-CA"/>
          </a:p>
        </p:txBody>
      </p:sp>
      <p:sp>
        <p:nvSpPr>
          <p:cNvPr id="8" name="Rectangle 7"/>
          <p:cNvSpPr/>
          <p:nvPr>
            <p:custDataLst>
              <p:tags r:id="rId1"/>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p:nvSpPr>
        <p:spPr>
          <a:xfrm>
            <a:off x="683568" y="1128167"/>
            <a:ext cx="7661713" cy="369332"/>
          </a:xfrm>
          <a:prstGeom prst="rect">
            <a:avLst/>
          </a:prstGeom>
        </p:spPr>
        <p:txBody>
          <a:bodyPr wrap="square">
            <a:spAutoFit/>
          </a:bodyPr>
          <a:lstStyle/>
          <a:p>
            <a:r>
              <a:rPr lang="en-CA" b="1" dirty="0" smtClean="0">
                <a:latin typeface="+mj-lt"/>
                <a:cs typeface="Aharoni" panose="02010803020104030203" pitchFamily="2" charset="-79"/>
              </a:rPr>
              <a:t>(Please check </a:t>
            </a:r>
            <a:r>
              <a:rPr lang="en-CA" b="1" dirty="0" smtClean="0">
                <a:latin typeface="+mj-lt"/>
                <a:cs typeface="Aharoni" panose="02010803020104030203" pitchFamily="2" charset="-79"/>
                <a:sym typeface="Wingdings 2" panose="05020102010507070707" pitchFamily="18" charset="2"/>
              </a:rPr>
              <a:t></a:t>
            </a:r>
            <a:r>
              <a:rPr lang="en-CA" b="1" dirty="0" smtClean="0">
                <a:latin typeface="+mj-lt"/>
                <a:cs typeface="Aharoni" panose="02010803020104030203" pitchFamily="2" charset="-79"/>
              </a:rPr>
              <a:t>  </a:t>
            </a:r>
            <a:r>
              <a:rPr lang="en-CA" b="1" u="sng" dirty="0" smtClean="0">
                <a:latin typeface="+mj-lt"/>
                <a:cs typeface="Aharoni" panose="02010803020104030203" pitchFamily="2" charset="-79"/>
              </a:rPr>
              <a:t>all</a:t>
            </a:r>
            <a:r>
              <a:rPr lang="en-CA" b="1" dirty="0" smtClean="0">
                <a:latin typeface="+mj-lt"/>
                <a:cs typeface="Aharoni" panose="02010803020104030203" pitchFamily="2" charset="-79"/>
              </a:rPr>
              <a:t> that apply)</a:t>
            </a:r>
            <a:endParaRPr lang="en-CA" b="1" dirty="0">
              <a:latin typeface="+mj-lt"/>
              <a:cs typeface="Aharoni" panose="02010803020104030203" pitchFamily="2" charset="-79"/>
            </a:endParaRPr>
          </a:p>
        </p:txBody>
      </p:sp>
      <p:pic>
        <p:nvPicPr>
          <p:cNvPr id="10" name="Picture 9"/>
          <p:cNvPicPr>
            <a:picLocks noChangeAspect="1"/>
          </p:cNvPicPr>
          <p:nvPr/>
        </p:nvPicPr>
        <p:blipFill>
          <a:blip r:embed="rId4"/>
          <a:stretch>
            <a:fillRect/>
          </a:stretch>
        </p:blipFill>
        <p:spPr>
          <a:xfrm>
            <a:off x="7825818" y="1068874"/>
            <a:ext cx="616068" cy="498309"/>
          </a:xfrm>
          <a:prstGeom prst="rect">
            <a:avLst/>
          </a:prstGeom>
        </p:spPr>
      </p:pic>
      <p:graphicFrame>
        <p:nvGraphicFramePr>
          <p:cNvPr id="11" name="Table 10"/>
          <p:cNvGraphicFramePr>
            <a:graphicFrameLocks noGrp="1"/>
          </p:cNvGraphicFramePr>
          <p:nvPr>
            <p:extLst>
              <p:ext uri="{D42A27DB-BD31-4B8C-83A1-F6EECF244321}">
                <p14:modId xmlns:p14="http://schemas.microsoft.com/office/powerpoint/2010/main" val="3394721465"/>
              </p:ext>
            </p:extLst>
          </p:nvPr>
        </p:nvGraphicFramePr>
        <p:xfrm>
          <a:off x="551448" y="1664804"/>
          <a:ext cx="7987044" cy="1859280"/>
        </p:xfrm>
        <a:graphic>
          <a:graphicData uri="http://schemas.openxmlformats.org/drawingml/2006/table">
            <a:tbl>
              <a:tblPr>
                <a:tableStyleId>{5C22544A-7EE6-4342-B048-85BDC9FD1C3A}</a:tableStyleId>
              </a:tblPr>
              <a:tblGrid>
                <a:gridCol w="3993522"/>
                <a:gridCol w="3993522"/>
              </a:tblGrid>
              <a:tr h="212172">
                <a:tc>
                  <a:txBody>
                    <a:bodyPr/>
                    <a:lstStyle/>
                    <a:p>
                      <a:pPr marL="0" indent="0">
                        <a:tabLst>
                          <a:tab pos="228600" algn="l"/>
                        </a:tabLst>
                      </a:pPr>
                      <a:r>
                        <a:rPr lang="en-CA" sz="1100" b="1" spc="-3" dirty="0" smtClean="0">
                          <a:solidFill>
                            <a:prstClr val="black"/>
                          </a:solidFill>
                          <a:cs typeface="Calibri"/>
                        </a:rPr>
                        <a:t>3 - </a:t>
                      </a:r>
                      <a:r>
                        <a:rPr lang="en-CA" sz="1100" b="1" kern="1200" dirty="0" smtClean="0">
                          <a:solidFill>
                            <a:schemeClr val="dk1"/>
                          </a:solidFill>
                          <a:latin typeface="+mn-lt"/>
                          <a:ea typeface="+mn-ea"/>
                          <a:cs typeface="Calibri"/>
                        </a:rPr>
                        <a:t>Design Systems to be Measurable and Accountable</a:t>
                      </a:r>
                    </a:p>
                  </a:txBody>
                  <a:tcPr>
                    <a:lnB w="12700"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261888">
                <a:tc>
                  <a:txBody>
                    <a:bodyPr/>
                    <a:lstStyle/>
                    <a:p>
                      <a:pPr marL="171450" marR="7851"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CA" sz="1000" kern="1200" dirty="0" smtClean="0">
                          <a:solidFill>
                            <a:schemeClr val="dk1"/>
                          </a:solidFill>
                          <a:latin typeface="+mn-lt"/>
                          <a:ea typeface="+mn-ea"/>
                          <a:cs typeface="+mn-cs"/>
                        </a:rPr>
                        <a:t>Publish performance expectations for each IT service</a:t>
                      </a:r>
                    </a:p>
                    <a:p>
                      <a:pPr marL="171450" marR="7851"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endParaRPr lang="en-US" sz="1000" kern="1200" dirty="0" smtClean="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smtClean="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61888">
                <a:tc>
                  <a:txBody>
                    <a:bodyPr/>
                    <a:lstStyle/>
                    <a:p>
                      <a:pPr marL="171450" marR="7851"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CA" sz="1000" kern="1200" dirty="0" smtClean="0">
                          <a:solidFill>
                            <a:schemeClr val="dk1"/>
                          </a:solidFill>
                          <a:latin typeface="+mn-lt"/>
                          <a:ea typeface="+mn-ea"/>
                          <a:cs typeface="+mn-cs"/>
                        </a:rPr>
                        <a:t>Make an audit trail available for all transactions to ensure accountability and non-repudiation</a:t>
                      </a:r>
                      <a:endParaRPr lang="en-US" sz="1000" kern="1200" dirty="0" smtClean="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smtClean="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62064">
                <a:tc>
                  <a:txBody>
                    <a:bodyPr/>
                    <a:lstStyle/>
                    <a:p>
                      <a:pPr marL="171450" marR="7851"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CA" sz="1000" kern="1200" dirty="0" smtClean="0">
                          <a:solidFill>
                            <a:schemeClr val="dk1"/>
                          </a:solidFill>
                          <a:latin typeface="+mn-lt"/>
                          <a:ea typeface="+mn-ea"/>
                          <a:cs typeface="+mn-cs"/>
                        </a:rPr>
                        <a:t>Establish business and IT metrics to enable business outcomes</a:t>
                      </a:r>
                    </a:p>
                    <a:p>
                      <a:pPr marL="171450" marR="7851"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endParaRPr lang="en-CA" sz="1000" kern="1200" dirty="0" smtClean="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smtClean="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34248">
                <a:tc>
                  <a:txBody>
                    <a:bodyPr/>
                    <a:lstStyle/>
                    <a:p>
                      <a:pPr marL="171450" marR="7851"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CA" sz="1000" kern="1200" dirty="0" smtClean="0">
                          <a:solidFill>
                            <a:schemeClr val="dk1"/>
                          </a:solidFill>
                          <a:latin typeface="+mn-lt"/>
                          <a:ea typeface="+mn-ea"/>
                          <a:cs typeface="+mn-cs"/>
                        </a:rPr>
                        <a:t>Apply oversight and lifecycle management to digital investments through governance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smtClean="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13" name="object 46"/>
          <p:cNvSpPr txBox="1">
            <a:spLocks noGrp="1"/>
          </p:cNvSpPr>
          <p:nvPr>
            <p:ph type="title"/>
          </p:nvPr>
        </p:nvSpPr>
        <p:spPr>
          <a:xfrm>
            <a:off x="6371243" y="305800"/>
            <a:ext cx="2167248" cy="430887"/>
          </a:xfrm>
          <a:prstGeom prst="rect">
            <a:avLst/>
          </a:prstGeom>
        </p:spPr>
        <p:txBody>
          <a:bodyPr vert="horz" wrap="square" lIns="0" tIns="0" rIns="0" bIns="0" rtlCol="0">
            <a:spAutoFit/>
          </a:bodyPr>
          <a:lstStyle/>
          <a:p>
            <a:pPr marL="7470"/>
            <a:r>
              <a:rPr lang="en-CA" b="1" dirty="0"/>
              <a:t>B</a:t>
            </a:r>
            <a:r>
              <a:rPr lang="en-CA" sz="1800" b="1" dirty="0"/>
              <a:t>USINESS</a:t>
            </a:r>
            <a:r>
              <a:rPr lang="en-CA" b="1" dirty="0"/>
              <a:t> </a:t>
            </a:r>
            <a:r>
              <a:rPr lang="en-CA" sz="2000" b="1" dirty="0"/>
              <a:t>Alignment </a:t>
            </a:r>
            <a:endParaRPr lang="en-CA" sz="2000" dirty="0"/>
          </a:p>
        </p:txBody>
      </p:sp>
      <p:sp>
        <p:nvSpPr>
          <p:cNvPr id="14" name="TextBox 13"/>
          <p:cNvSpPr txBox="1"/>
          <p:nvPr/>
        </p:nvSpPr>
        <p:spPr>
          <a:xfrm>
            <a:off x="579720" y="80628"/>
            <a:ext cx="3039165" cy="707886"/>
          </a:xfrm>
          <a:prstGeom prst="rect">
            <a:avLst/>
          </a:prstGeom>
          <a:noFill/>
        </p:spPr>
        <p:txBody>
          <a:bodyPr wrap="none" rtlCol="0">
            <a:spAutoFit/>
          </a:bodyPr>
          <a:lstStyle/>
          <a:p>
            <a:r>
              <a:rPr lang="en-CA" sz="2000" b="1" dirty="0">
                <a:solidFill>
                  <a:schemeClr val="tx1">
                    <a:lumMod val="65000"/>
                    <a:lumOff val="35000"/>
                  </a:schemeClr>
                </a:solidFill>
              </a:rPr>
              <a:t>APPENDIX 2: </a:t>
            </a:r>
            <a:endParaRPr lang="en-US" sz="2000" b="1" dirty="0">
              <a:solidFill>
                <a:schemeClr val="tx1">
                  <a:lumMod val="65000"/>
                  <a:lumOff val="35000"/>
                </a:schemeClr>
              </a:solidFill>
            </a:endParaRPr>
          </a:p>
          <a:p>
            <a:r>
              <a:rPr lang="en-CA" sz="2000" b="1" dirty="0" smtClean="0">
                <a:solidFill>
                  <a:schemeClr val="accent1"/>
                </a:solidFill>
                <a:latin typeface="Calibri" panose="020F0502020204030204" pitchFamily="34" charset="0"/>
              </a:rPr>
              <a:t>GC </a:t>
            </a:r>
            <a:r>
              <a:rPr lang="en-CA" sz="2000" b="1" dirty="0">
                <a:solidFill>
                  <a:schemeClr val="accent1"/>
                </a:solidFill>
                <a:latin typeface="Calibri" panose="020F0502020204030204" pitchFamily="34" charset="0"/>
              </a:rPr>
              <a:t>Architectural </a:t>
            </a:r>
            <a:r>
              <a:rPr lang="en-CA" sz="2000" b="1" dirty="0" smtClean="0">
                <a:solidFill>
                  <a:schemeClr val="accent1"/>
                </a:solidFill>
                <a:latin typeface="Calibri" panose="020F0502020204030204" pitchFamily="34" charset="0"/>
              </a:rPr>
              <a:t>Standards</a:t>
            </a:r>
            <a:endParaRPr lang="en-US" sz="2000" b="1" dirty="0">
              <a:solidFill>
                <a:schemeClr val="accent1"/>
              </a:solidFill>
              <a:latin typeface="Calibri" panose="020F0502020204030204" pitchFamily="34" charset="0"/>
            </a:endParaRPr>
          </a:p>
        </p:txBody>
      </p:sp>
    </p:spTree>
    <p:extLst>
      <p:ext uri="{BB962C8B-B14F-4D97-AF65-F5344CB8AC3E}">
        <p14:creationId xmlns:p14="http://schemas.microsoft.com/office/powerpoint/2010/main" val="11355455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12</a:t>
            </a:fld>
            <a:endParaRPr lang="en-CA"/>
          </a:p>
        </p:txBody>
      </p:sp>
      <p:graphicFrame>
        <p:nvGraphicFramePr>
          <p:cNvPr id="9" name="Table 8"/>
          <p:cNvGraphicFramePr>
            <a:graphicFrameLocks noGrp="1"/>
          </p:cNvGraphicFramePr>
          <p:nvPr>
            <p:extLst>
              <p:ext uri="{D42A27DB-BD31-4B8C-83A1-F6EECF244321}">
                <p14:modId xmlns:p14="http://schemas.microsoft.com/office/powerpoint/2010/main" val="2360009364"/>
              </p:ext>
            </p:extLst>
          </p:nvPr>
        </p:nvGraphicFramePr>
        <p:xfrm>
          <a:off x="551448" y="1654460"/>
          <a:ext cx="7987044" cy="3200400"/>
        </p:xfrm>
        <a:graphic>
          <a:graphicData uri="http://schemas.openxmlformats.org/drawingml/2006/table">
            <a:tbl>
              <a:tblPr>
                <a:tableStyleId>{5C22544A-7EE6-4342-B048-85BDC9FD1C3A}</a:tableStyleId>
              </a:tblPr>
              <a:tblGrid>
                <a:gridCol w="3993522"/>
                <a:gridCol w="3993522"/>
              </a:tblGrid>
              <a:tr h="229696">
                <a:tc>
                  <a:txBody>
                    <a:bodyPr/>
                    <a:lstStyle/>
                    <a:p>
                      <a:pPr marL="114300" indent="-114300">
                        <a:tabLst>
                          <a:tab pos="114300" algn="l"/>
                        </a:tabLst>
                      </a:pPr>
                      <a:r>
                        <a:rPr lang="en-CA" sz="1200" b="1" kern="1200" spc="-3" dirty="0" smtClean="0">
                          <a:solidFill>
                            <a:prstClr val="black"/>
                          </a:solidFill>
                          <a:latin typeface="+mn-lt"/>
                          <a:ea typeface="+mn-ea"/>
                          <a:cs typeface="Calibri"/>
                        </a:rPr>
                        <a:t>4 – </a:t>
                      </a:r>
                      <a:r>
                        <a:rPr lang="en-CA" sz="1200" b="1" kern="1200" dirty="0" smtClean="0">
                          <a:solidFill>
                            <a:schemeClr val="dk1"/>
                          </a:solidFill>
                          <a:latin typeface="+mn-lt"/>
                          <a:ea typeface="+mn-ea"/>
                          <a:cs typeface="Calibri"/>
                        </a:rPr>
                        <a:t>Data</a:t>
                      </a:r>
                      <a:r>
                        <a:rPr lang="en-CA" sz="1200" b="1" kern="1200" baseline="0" dirty="0" smtClean="0">
                          <a:solidFill>
                            <a:schemeClr val="dk1"/>
                          </a:solidFill>
                          <a:latin typeface="+mn-lt"/>
                          <a:ea typeface="+mn-ea"/>
                          <a:cs typeface="Calibri"/>
                        </a:rPr>
                        <a:t> Collection</a:t>
                      </a:r>
                      <a:endParaRPr lang="en-CA" sz="1200" b="1" kern="1200" dirty="0" smtClean="0">
                        <a:solidFill>
                          <a:schemeClr val="dk1"/>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171400">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Ensure data is collected in a manner that maximizes use and availability of data</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43584">
                <a:tc>
                  <a:txBody>
                    <a:bodyPr/>
                    <a:lstStyle/>
                    <a:p>
                      <a:pPr marL="231775" lvl="1" indent="-231775">
                        <a:buFont typeface="Wingdings" panose="05000000000000000000" pitchFamily="2" charset="2"/>
                        <a:buChar char="q"/>
                      </a:pPr>
                      <a:r>
                        <a:rPr lang="en-CA" sz="1000" kern="1200" dirty="0" smtClean="0">
                          <a:solidFill>
                            <a:schemeClr val="dk1"/>
                          </a:solidFill>
                          <a:latin typeface="+mn-lt"/>
                          <a:ea typeface="+mn-ea"/>
                          <a:cs typeface="Calibri"/>
                        </a:rPr>
                        <a:t>Ensure data collected aligns to existing enterprise and international standards</a:t>
                      </a: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0">
                <a:tc>
                  <a:txBody>
                    <a:bodyPr/>
                    <a:lstStyle/>
                    <a:p>
                      <a:pPr marL="231775" lvl="1" indent="-231775">
                        <a:buFont typeface="Wingdings" panose="05000000000000000000" pitchFamily="2" charset="2"/>
                        <a:buChar char="q"/>
                      </a:pPr>
                      <a:r>
                        <a:rPr lang="en-CA" sz="1000" kern="1200" dirty="0" smtClean="0">
                          <a:solidFill>
                            <a:schemeClr val="dk1"/>
                          </a:solidFill>
                          <a:latin typeface="+mn-lt"/>
                          <a:ea typeface="+mn-ea"/>
                          <a:cs typeface="Calibri"/>
                        </a:rPr>
                        <a:t>Where enterprise or international standards don’t exist, develop Standards in the open with key subject matter experts </a:t>
                      </a: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383508">
                <a:tc>
                  <a:txBody>
                    <a:bodyPr/>
                    <a:lstStyle/>
                    <a:p>
                      <a:pPr marL="171450" indent="-171450">
                        <a:buFont typeface="Wingdings" panose="05000000000000000000" pitchFamily="2" charset="2"/>
                        <a:buChar char="q"/>
                      </a:pPr>
                      <a:r>
                        <a:rPr lang="en-CA" sz="1000" kern="1200" dirty="0" smtClean="0">
                          <a:solidFill>
                            <a:schemeClr val="dk1"/>
                          </a:solidFill>
                          <a:latin typeface="+mn-lt"/>
                          <a:ea typeface="+mn-ea"/>
                          <a:cs typeface="Calibri"/>
                        </a:rPr>
                        <a:t>Ensure collection of data yields high quality data as per data quality guidelines</a:t>
                      </a:r>
                      <a:endParaRPr lang="en-US"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0">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CA" sz="1000" kern="1200" dirty="0" smtClean="0">
                          <a:solidFill>
                            <a:schemeClr val="dk1"/>
                          </a:solidFill>
                          <a:latin typeface="+mn-lt"/>
                          <a:ea typeface="+mn-ea"/>
                          <a:cs typeface="Calibri"/>
                        </a:rPr>
                        <a:t>Ensure data is collected through ethical practices supporting appropriate citizen and business-centric use</a:t>
                      </a: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0">
                <a:tc>
                  <a:txBody>
                    <a:bodyPr/>
                    <a:lstStyle/>
                    <a:p>
                      <a:pPr marL="171450" indent="-171450">
                        <a:buFont typeface="Wingdings" panose="05000000000000000000" pitchFamily="2" charset="2"/>
                        <a:buChar char="q"/>
                      </a:pPr>
                      <a:r>
                        <a:rPr lang="en-CA" sz="1000" kern="1200" dirty="0" smtClean="0">
                          <a:solidFill>
                            <a:schemeClr val="dk1"/>
                          </a:solidFill>
                          <a:latin typeface="+mn-lt"/>
                          <a:ea typeface="+mn-ea"/>
                          <a:cs typeface="Calibri"/>
                        </a:rPr>
                        <a:t>Data should only be purchased once and should align with international standards </a:t>
                      </a:r>
                      <a:endParaRPr lang="en-US"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0">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CA" sz="1000" kern="1200" dirty="0" smtClean="0">
                          <a:solidFill>
                            <a:schemeClr val="dk1"/>
                          </a:solidFill>
                          <a:latin typeface="+mn-lt"/>
                          <a:ea typeface="+mn-ea"/>
                          <a:cs typeface="Calibri"/>
                        </a:rPr>
                        <a:t>Where necessary, ensure collaboration with department/ agency data stewards/ custodians, other levels of government, &amp;</a:t>
                      </a:r>
                      <a:r>
                        <a:rPr lang="en-CA" sz="1000" kern="1200" baseline="0" dirty="0" smtClean="0">
                          <a:solidFill>
                            <a:schemeClr val="dk1"/>
                          </a:solidFill>
                          <a:latin typeface="+mn-lt"/>
                          <a:ea typeface="+mn-ea"/>
                          <a:cs typeface="Calibri"/>
                        </a:rPr>
                        <a:t> </a:t>
                      </a:r>
                      <a:r>
                        <a:rPr lang="en-CA" sz="1000" kern="1200" dirty="0" smtClean="0">
                          <a:solidFill>
                            <a:schemeClr val="dk1"/>
                          </a:solidFill>
                          <a:latin typeface="+mn-lt"/>
                          <a:ea typeface="+mn-ea"/>
                          <a:cs typeface="Calibri"/>
                        </a:rPr>
                        <a:t>Indigenous people</a:t>
                      </a: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091876769"/>
              </p:ext>
            </p:extLst>
          </p:nvPr>
        </p:nvGraphicFramePr>
        <p:xfrm>
          <a:off x="555092" y="4918288"/>
          <a:ext cx="7987044" cy="1463040"/>
        </p:xfrm>
        <a:graphic>
          <a:graphicData uri="http://schemas.openxmlformats.org/drawingml/2006/table">
            <a:tbl>
              <a:tblPr>
                <a:tableStyleId>{5C22544A-7EE6-4342-B048-85BDC9FD1C3A}</a:tableStyleId>
              </a:tblPr>
              <a:tblGrid>
                <a:gridCol w="3993522"/>
                <a:gridCol w="3993522"/>
              </a:tblGrid>
              <a:tr h="250344">
                <a:tc>
                  <a:txBody>
                    <a:bodyPr/>
                    <a:lstStyle/>
                    <a:p>
                      <a:pPr marL="19628">
                        <a:tabLst>
                          <a:tab pos="228600" algn="l"/>
                        </a:tabLst>
                      </a:pPr>
                      <a:r>
                        <a:rPr lang="en-CA" sz="1200" b="1" kern="1200" spc="-3" dirty="0" smtClean="0">
                          <a:solidFill>
                            <a:prstClr val="black"/>
                          </a:solidFill>
                          <a:latin typeface="+mn-lt"/>
                          <a:ea typeface="+mn-ea"/>
                          <a:cs typeface="Calibri"/>
                        </a:rPr>
                        <a:t>5 – </a:t>
                      </a:r>
                      <a:r>
                        <a:rPr lang="en-US" sz="1200" b="1" kern="1200" dirty="0" smtClean="0">
                          <a:solidFill>
                            <a:schemeClr val="dk1"/>
                          </a:solidFill>
                          <a:latin typeface="+mn-lt"/>
                          <a:ea typeface="+mn-ea"/>
                          <a:cs typeface="Calibri"/>
                        </a:rPr>
                        <a:t>Data</a:t>
                      </a:r>
                      <a:r>
                        <a:rPr lang="en-US" sz="1200" b="1" kern="1200" baseline="0" dirty="0" smtClean="0">
                          <a:solidFill>
                            <a:schemeClr val="dk1"/>
                          </a:solidFill>
                          <a:latin typeface="+mn-lt"/>
                          <a:ea typeface="+mn-ea"/>
                          <a:cs typeface="Calibri"/>
                        </a:rPr>
                        <a:t> Management </a:t>
                      </a:r>
                      <a:endParaRPr lang="en-CA" sz="1200" b="1" kern="1200" dirty="0" smtClean="0">
                        <a:solidFill>
                          <a:schemeClr val="dk1"/>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117872">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Demonstrate alignment with enterprise and departmental data governance and strategies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98068">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Ensure accountability for data roles and responsibilities</a:t>
                      </a:r>
                    </a:p>
                    <a:p>
                      <a:pPr marL="0" lvl="1" indent="0">
                        <a:buFont typeface="Wingdings" panose="05000000000000000000" pitchFamily="2" charset="2"/>
                        <a:buNone/>
                        <a:tabLst>
                          <a:tab pos="114300" algn="l"/>
                        </a:tabLst>
                      </a:pPr>
                      <a:r>
                        <a:rPr lang="en-CA" sz="1000" kern="1200" baseline="0" dirty="0" smtClean="0">
                          <a:solidFill>
                            <a:schemeClr val="dk1"/>
                          </a:solidFill>
                          <a:latin typeface="+mn-lt"/>
                          <a:ea typeface="+mn-ea"/>
                          <a:cs typeface="Calibri"/>
                        </a:rPr>
                        <a:t> </a:t>
                      </a:r>
                      <a:endParaRPr lang="en-CA" sz="1000" kern="1200" dirty="0" smtClean="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lvl="0" indent="-171450" algn="l" defTabSz="914400" rtl="0" eaLnBrk="1" latinLnBrk="0" hangingPunct="1">
                        <a:buFont typeface="Wingdings" panose="05000000000000000000" pitchFamily="2" charset="2"/>
                        <a:buChar char="§"/>
                        <a:tabLst/>
                      </a:pPr>
                      <a:r>
                        <a:rPr lang="en-CA" sz="1000" kern="1200" dirty="0" smtClean="0">
                          <a:solidFill>
                            <a:prstClr val="black"/>
                          </a:solidFill>
                          <a:latin typeface="+mn-lt"/>
                          <a:ea typeface="+mn-ea"/>
                          <a:cs typeface="Calibri"/>
                        </a:rPr>
                        <a:t> </a:t>
                      </a:r>
                      <a:endParaRPr lang="en-US" sz="1000" kern="1200" dirty="0" smtClean="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70252">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Design to maximize data use and availability</a:t>
                      </a:r>
                    </a:p>
                    <a:p>
                      <a:pPr marL="171450" lvl="1" indent="-171450">
                        <a:buFont typeface="Wingdings" panose="05000000000000000000" pitchFamily="2" charset="2"/>
                        <a:buChar char="q"/>
                        <a:tabLst>
                          <a:tab pos="114300" algn="l"/>
                        </a:tabLst>
                      </a:pPr>
                      <a:endParaRPr lang="en-CA" sz="1000" kern="1200" dirty="0" smtClean="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sp>
        <p:nvSpPr>
          <p:cNvPr id="7" name="Rectangle 6"/>
          <p:cNvSpPr/>
          <p:nvPr>
            <p:custDataLst>
              <p:tags r:id="rId1"/>
            </p:custDataLst>
          </p:nvPr>
        </p:nvSpPr>
        <p:spPr>
          <a:xfrm>
            <a:off x="539552" y="1104878"/>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p:nvSpPr>
        <p:spPr>
          <a:xfrm>
            <a:off x="683568" y="1128167"/>
            <a:ext cx="7661713" cy="369332"/>
          </a:xfrm>
          <a:prstGeom prst="rect">
            <a:avLst/>
          </a:prstGeom>
        </p:spPr>
        <p:txBody>
          <a:bodyPr wrap="square">
            <a:spAutoFit/>
          </a:bodyPr>
          <a:lstStyle/>
          <a:p>
            <a:r>
              <a:rPr lang="en-CA" b="1" dirty="0" smtClean="0">
                <a:latin typeface="+mj-lt"/>
                <a:cs typeface="Aharoni" panose="02010803020104030203" pitchFamily="2" charset="-79"/>
              </a:rPr>
              <a:t>(Please check </a:t>
            </a:r>
            <a:r>
              <a:rPr lang="en-CA" b="1" dirty="0" smtClean="0">
                <a:latin typeface="+mj-lt"/>
                <a:cs typeface="Aharoni" panose="02010803020104030203" pitchFamily="2" charset="-79"/>
                <a:sym typeface="Wingdings 2" panose="05020102010507070707" pitchFamily="18" charset="2"/>
              </a:rPr>
              <a:t></a:t>
            </a:r>
            <a:r>
              <a:rPr lang="en-CA" b="1" dirty="0" smtClean="0">
                <a:latin typeface="+mj-lt"/>
                <a:cs typeface="Aharoni" panose="02010803020104030203" pitchFamily="2" charset="-79"/>
              </a:rPr>
              <a:t>  </a:t>
            </a:r>
            <a:r>
              <a:rPr lang="en-CA" b="1" u="sng" dirty="0" smtClean="0">
                <a:latin typeface="+mj-lt"/>
                <a:cs typeface="Aharoni" panose="02010803020104030203" pitchFamily="2" charset="-79"/>
              </a:rPr>
              <a:t>all</a:t>
            </a:r>
            <a:r>
              <a:rPr lang="en-CA" b="1" dirty="0" smtClean="0">
                <a:latin typeface="+mj-lt"/>
                <a:cs typeface="Aharoni" panose="02010803020104030203" pitchFamily="2" charset="-79"/>
              </a:rPr>
              <a:t> that apply)</a:t>
            </a:r>
            <a:endParaRPr lang="en-CA" b="1" dirty="0">
              <a:latin typeface="+mj-lt"/>
              <a:cs typeface="Aharoni" panose="02010803020104030203" pitchFamily="2" charset="-79"/>
            </a:endParaRPr>
          </a:p>
        </p:txBody>
      </p:sp>
      <p:pic>
        <p:nvPicPr>
          <p:cNvPr id="11" name="Picture 10"/>
          <p:cNvPicPr>
            <a:picLocks noChangeAspect="1"/>
          </p:cNvPicPr>
          <p:nvPr/>
        </p:nvPicPr>
        <p:blipFill>
          <a:blip r:embed="rId4"/>
          <a:stretch>
            <a:fillRect/>
          </a:stretch>
        </p:blipFill>
        <p:spPr>
          <a:xfrm>
            <a:off x="7812442" y="1128167"/>
            <a:ext cx="623496" cy="441212"/>
          </a:xfrm>
          <a:prstGeom prst="rect">
            <a:avLst/>
          </a:prstGeom>
        </p:spPr>
      </p:pic>
      <p:sp>
        <p:nvSpPr>
          <p:cNvPr id="12" name="object 46"/>
          <p:cNvSpPr txBox="1">
            <a:spLocks noGrp="1"/>
          </p:cNvSpPr>
          <p:nvPr>
            <p:ph type="title"/>
          </p:nvPr>
        </p:nvSpPr>
        <p:spPr>
          <a:xfrm>
            <a:off x="5760337" y="266712"/>
            <a:ext cx="2766258" cy="430887"/>
          </a:xfrm>
          <a:prstGeom prst="rect">
            <a:avLst/>
          </a:prstGeom>
        </p:spPr>
        <p:txBody>
          <a:bodyPr vert="horz" wrap="square" lIns="0" tIns="0" rIns="0" bIns="0" rtlCol="0">
            <a:spAutoFit/>
          </a:bodyPr>
          <a:lstStyle/>
          <a:p>
            <a:pPr marL="7470"/>
            <a:r>
              <a:rPr lang="en-CA" b="1" dirty="0" smtClean="0"/>
              <a:t>I</a:t>
            </a:r>
            <a:r>
              <a:rPr lang="en-CA" sz="1800" b="1" dirty="0" smtClean="0"/>
              <a:t>NFORMATION</a:t>
            </a:r>
            <a:r>
              <a:rPr lang="en-CA" sz="2000" b="1" dirty="0" smtClean="0"/>
              <a:t>  </a:t>
            </a:r>
            <a:r>
              <a:rPr lang="en-CA" sz="2000" b="1" dirty="0"/>
              <a:t>Alignment</a:t>
            </a:r>
            <a:r>
              <a:rPr lang="en-CA" dirty="0"/>
              <a:t> </a:t>
            </a:r>
            <a:endParaRPr lang="en-CA" sz="1800" dirty="0"/>
          </a:p>
        </p:txBody>
      </p:sp>
      <p:sp>
        <p:nvSpPr>
          <p:cNvPr id="13" name="TextBox 12"/>
          <p:cNvSpPr txBox="1"/>
          <p:nvPr/>
        </p:nvSpPr>
        <p:spPr>
          <a:xfrm>
            <a:off x="579720" y="80628"/>
            <a:ext cx="3039165" cy="707886"/>
          </a:xfrm>
          <a:prstGeom prst="rect">
            <a:avLst/>
          </a:prstGeom>
          <a:noFill/>
        </p:spPr>
        <p:txBody>
          <a:bodyPr wrap="none" rtlCol="0">
            <a:spAutoFit/>
          </a:bodyPr>
          <a:lstStyle/>
          <a:p>
            <a:r>
              <a:rPr lang="en-CA" sz="2000" b="1" dirty="0">
                <a:solidFill>
                  <a:schemeClr val="tx1">
                    <a:lumMod val="65000"/>
                    <a:lumOff val="35000"/>
                  </a:schemeClr>
                </a:solidFill>
              </a:rPr>
              <a:t>APPENDIX 2: </a:t>
            </a:r>
            <a:endParaRPr lang="en-US" sz="2000" b="1" dirty="0">
              <a:solidFill>
                <a:schemeClr val="tx1">
                  <a:lumMod val="65000"/>
                  <a:lumOff val="35000"/>
                </a:schemeClr>
              </a:solidFill>
            </a:endParaRPr>
          </a:p>
          <a:p>
            <a:r>
              <a:rPr lang="en-CA" sz="2000" b="1" dirty="0" smtClean="0">
                <a:solidFill>
                  <a:schemeClr val="accent1"/>
                </a:solidFill>
                <a:latin typeface="Calibri" panose="020F0502020204030204" pitchFamily="34" charset="0"/>
              </a:rPr>
              <a:t>GC </a:t>
            </a:r>
            <a:r>
              <a:rPr lang="en-CA" sz="2000" b="1" dirty="0">
                <a:solidFill>
                  <a:schemeClr val="accent1"/>
                </a:solidFill>
                <a:latin typeface="Calibri" panose="020F0502020204030204" pitchFamily="34" charset="0"/>
              </a:rPr>
              <a:t>Architectural </a:t>
            </a:r>
            <a:r>
              <a:rPr lang="en-CA" sz="2000" b="1" dirty="0" smtClean="0">
                <a:solidFill>
                  <a:schemeClr val="accent1"/>
                </a:solidFill>
                <a:latin typeface="Calibri" panose="020F0502020204030204" pitchFamily="34" charset="0"/>
              </a:rPr>
              <a:t>Standards</a:t>
            </a:r>
            <a:endParaRPr lang="en-US" sz="2000" b="1" dirty="0">
              <a:solidFill>
                <a:schemeClr val="accent1"/>
              </a:solidFill>
              <a:latin typeface="Calibri" panose="020F0502020204030204" pitchFamily="34" charset="0"/>
            </a:endParaRPr>
          </a:p>
        </p:txBody>
      </p:sp>
    </p:spTree>
    <p:extLst>
      <p:ext uri="{BB962C8B-B14F-4D97-AF65-F5344CB8AC3E}">
        <p14:creationId xmlns:p14="http://schemas.microsoft.com/office/powerpoint/2010/main" val="455846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13</a:t>
            </a:fld>
            <a:endParaRPr lang="en-CA"/>
          </a:p>
        </p:txBody>
      </p:sp>
      <p:graphicFrame>
        <p:nvGraphicFramePr>
          <p:cNvPr id="9" name="Table 8"/>
          <p:cNvGraphicFramePr>
            <a:graphicFrameLocks noGrp="1"/>
          </p:cNvGraphicFramePr>
          <p:nvPr>
            <p:extLst>
              <p:ext uri="{D42A27DB-BD31-4B8C-83A1-F6EECF244321}">
                <p14:modId xmlns:p14="http://schemas.microsoft.com/office/powerpoint/2010/main" val="189783066"/>
              </p:ext>
            </p:extLst>
          </p:nvPr>
        </p:nvGraphicFramePr>
        <p:xfrm>
          <a:off x="551448" y="1654460"/>
          <a:ext cx="7987044" cy="1463040"/>
        </p:xfrm>
        <a:graphic>
          <a:graphicData uri="http://schemas.openxmlformats.org/drawingml/2006/table">
            <a:tbl>
              <a:tblPr>
                <a:tableStyleId>{5C22544A-7EE6-4342-B048-85BDC9FD1C3A}</a:tableStyleId>
              </a:tblPr>
              <a:tblGrid>
                <a:gridCol w="3993522"/>
                <a:gridCol w="3993522"/>
              </a:tblGrid>
              <a:tr h="229696">
                <a:tc>
                  <a:txBody>
                    <a:bodyPr/>
                    <a:lstStyle/>
                    <a:p>
                      <a:pPr marL="114300" indent="-114300">
                        <a:tabLst>
                          <a:tab pos="114300" algn="l"/>
                        </a:tabLst>
                      </a:pPr>
                      <a:r>
                        <a:rPr lang="en-CA" sz="1200" b="1" kern="1200" spc="-3" dirty="0" smtClean="0">
                          <a:solidFill>
                            <a:prstClr val="black"/>
                          </a:solidFill>
                          <a:latin typeface="+mn-lt"/>
                          <a:ea typeface="+mn-ea"/>
                          <a:cs typeface="Calibri"/>
                        </a:rPr>
                        <a:t>6 – </a:t>
                      </a:r>
                      <a:r>
                        <a:rPr lang="en-CA" sz="1200" b="1" kern="1200" dirty="0" smtClean="0">
                          <a:solidFill>
                            <a:schemeClr val="dk1"/>
                          </a:solidFill>
                          <a:latin typeface="+mn-lt"/>
                          <a:ea typeface="+mn-ea"/>
                          <a:cs typeface="Calibri"/>
                        </a:rPr>
                        <a:t>Data</a:t>
                      </a:r>
                      <a:r>
                        <a:rPr lang="en-CA" sz="1200" b="1" kern="1200" baseline="0" dirty="0" smtClean="0">
                          <a:solidFill>
                            <a:schemeClr val="dk1"/>
                          </a:solidFill>
                          <a:latin typeface="+mn-lt"/>
                          <a:ea typeface="+mn-ea"/>
                          <a:cs typeface="Calibri"/>
                        </a:rPr>
                        <a:t> Storage </a:t>
                      </a:r>
                      <a:endParaRPr lang="en-CA" sz="1200" b="1" kern="1200" dirty="0" smtClean="0">
                        <a:solidFill>
                          <a:schemeClr val="dk1"/>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171400">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CA" sz="1000" kern="1200" dirty="0" smtClean="0">
                          <a:solidFill>
                            <a:schemeClr val="dk1"/>
                          </a:solidFill>
                          <a:latin typeface="+mn-lt"/>
                          <a:ea typeface="+mn-ea"/>
                          <a:cs typeface="Calibri"/>
                        </a:rPr>
                        <a:t>Ensure data is stored in a secure manner in accordance with the National Cyber Security Strategy, and the Privacy Act</a:t>
                      </a:r>
                      <a:endParaRPr lang="en-US" sz="1000" kern="1200" dirty="0" smtClean="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43584">
                <a:tc>
                  <a:txBody>
                    <a:bodyPr/>
                    <a:lstStyle/>
                    <a:p>
                      <a:pPr marL="231775" lvl="1" indent="-231775">
                        <a:buFont typeface="Wingdings" panose="05000000000000000000" pitchFamily="2" charset="2"/>
                        <a:buChar char="q"/>
                      </a:pPr>
                      <a:r>
                        <a:rPr lang="en-CA" sz="1000" kern="1200" dirty="0" smtClean="0">
                          <a:solidFill>
                            <a:schemeClr val="dk1"/>
                          </a:solidFill>
                          <a:latin typeface="+mn-lt"/>
                          <a:ea typeface="+mn-ea"/>
                          <a:cs typeface="Calibri"/>
                        </a:rPr>
                        <a:t>Follow existing retention and disposition schedules</a:t>
                      </a:r>
                    </a:p>
                    <a:p>
                      <a:pPr marL="231775" lvl="1" indent="-231775">
                        <a:buFont typeface="Wingdings" panose="05000000000000000000" pitchFamily="2" charset="2"/>
                        <a:buChar char="q"/>
                      </a:pP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0">
                <a:tc>
                  <a:txBody>
                    <a:bodyPr/>
                    <a:lstStyle/>
                    <a:p>
                      <a:pPr marL="231775" lvl="1" indent="-231775">
                        <a:buFont typeface="Wingdings" panose="05000000000000000000" pitchFamily="2" charset="2"/>
                        <a:buChar char="q"/>
                      </a:pPr>
                      <a:r>
                        <a:rPr lang="en-CA" sz="1000" kern="1200" dirty="0" smtClean="0">
                          <a:solidFill>
                            <a:schemeClr val="dk1"/>
                          </a:solidFill>
                          <a:latin typeface="+mn-lt"/>
                          <a:ea typeface="+mn-ea"/>
                          <a:cs typeface="Calibri"/>
                        </a:rPr>
                        <a:t>Ensure data is stored in a way to facilitate easy data discoverability,  accessibility and interoperability</a:t>
                      </a: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660201152"/>
              </p:ext>
            </p:extLst>
          </p:nvPr>
        </p:nvGraphicFramePr>
        <p:xfrm>
          <a:off x="555092" y="3284984"/>
          <a:ext cx="7987044" cy="2407920"/>
        </p:xfrm>
        <a:graphic>
          <a:graphicData uri="http://schemas.openxmlformats.org/drawingml/2006/table">
            <a:tbl>
              <a:tblPr>
                <a:tableStyleId>{5C22544A-7EE6-4342-B048-85BDC9FD1C3A}</a:tableStyleId>
              </a:tblPr>
              <a:tblGrid>
                <a:gridCol w="3993522"/>
                <a:gridCol w="3993522"/>
              </a:tblGrid>
              <a:tr h="250344">
                <a:tc>
                  <a:txBody>
                    <a:bodyPr/>
                    <a:lstStyle/>
                    <a:p>
                      <a:pPr marL="19628">
                        <a:tabLst>
                          <a:tab pos="228600" algn="l"/>
                        </a:tabLst>
                      </a:pPr>
                      <a:r>
                        <a:rPr lang="en-CA" sz="1200" b="1" kern="1200" spc="-3" dirty="0" smtClean="0">
                          <a:solidFill>
                            <a:prstClr val="black"/>
                          </a:solidFill>
                          <a:latin typeface="+mn-lt"/>
                          <a:ea typeface="+mn-ea"/>
                          <a:cs typeface="Calibri"/>
                        </a:rPr>
                        <a:t>7 – </a:t>
                      </a:r>
                      <a:r>
                        <a:rPr lang="en-US" sz="1200" b="1" kern="1200" dirty="0" smtClean="0">
                          <a:solidFill>
                            <a:schemeClr val="dk1"/>
                          </a:solidFill>
                          <a:latin typeface="+mn-lt"/>
                          <a:ea typeface="+mn-ea"/>
                          <a:cs typeface="Calibri"/>
                        </a:rPr>
                        <a:t>Data</a:t>
                      </a:r>
                      <a:r>
                        <a:rPr lang="en-US" sz="1200" b="1" kern="1200" baseline="0" dirty="0" smtClean="0">
                          <a:solidFill>
                            <a:schemeClr val="dk1"/>
                          </a:solidFill>
                          <a:latin typeface="+mn-lt"/>
                          <a:ea typeface="+mn-ea"/>
                          <a:cs typeface="Calibri"/>
                        </a:rPr>
                        <a:t> Sharing </a:t>
                      </a:r>
                      <a:endParaRPr lang="en-CA" sz="1200" b="1" kern="1200" dirty="0" smtClean="0">
                        <a:solidFill>
                          <a:schemeClr val="dk1"/>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117872">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Data should be shared openly by default as per the Directive on Open Government</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98068">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Ensure government-held data can be combined with data from other sources enabling interoperability and interpretability through for internal and external use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lvl="0" indent="-171450" algn="l" defTabSz="914400" rtl="0" eaLnBrk="1" latinLnBrk="0" hangingPunct="1">
                        <a:buFont typeface="Wingdings" panose="05000000000000000000" pitchFamily="2" charset="2"/>
                        <a:buChar char="§"/>
                        <a:tabLst/>
                      </a:pPr>
                      <a:r>
                        <a:rPr lang="en-CA" sz="1000" kern="1200" dirty="0" smtClean="0">
                          <a:solidFill>
                            <a:prstClr val="black"/>
                          </a:solidFill>
                          <a:latin typeface="+mn-lt"/>
                          <a:ea typeface="+mn-ea"/>
                          <a:cs typeface="Calibri"/>
                        </a:rPr>
                        <a:t> </a:t>
                      </a:r>
                      <a:endParaRPr lang="en-US" sz="1000" kern="1200" dirty="0" smtClean="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70252">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Reduce the collection of redundant data</a:t>
                      </a:r>
                    </a:p>
                    <a:p>
                      <a:pPr marL="171450" lvl="1" indent="-171450">
                        <a:buFont typeface="Wingdings" panose="05000000000000000000" pitchFamily="2" charset="2"/>
                        <a:buChar char="q"/>
                        <a:tabLst>
                          <a:tab pos="114300" algn="l"/>
                        </a:tabLst>
                      </a:pPr>
                      <a:endParaRPr lang="en-CA" sz="1000" kern="1200" dirty="0" smtClean="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70252">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Reuse existing data where possible </a:t>
                      </a:r>
                    </a:p>
                    <a:p>
                      <a:pPr marL="171450" lvl="1" indent="-171450">
                        <a:buFont typeface="Wingdings" panose="05000000000000000000" pitchFamily="2" charset="2"/>
                        <a:buChar char="q"/>
                        <a:tabLst>
                          <a:tab pos="114300" algn="l"/>
                        </a:tabLst>
                      </a:pPr>
                      <a:endParaRPr lang="en-CA" sz="1000" kern="1200" dirty="0" smtClean="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70252">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Encourage data sharing and collaboration</a:t>
                      </a:r>
                    </a:p>
                    <a:p>
                      <a:pPr marL="171450" lvl="1" indent="-171450">
                        <a:buFont typeface="Wingdings" panose="05000000000000000000" pitchFamily="2" charset="2"/>
                        <a:buChar char="q"/>
                        <a:tabLst>
                          <a:tab pos="114300" algn="l"/>
                        </a:tabLst>
                      </a:pPr>
                      <a:endParaRPr lang="en-CA" sz="1000" kern="1200" dirty="0" smtClean="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sp>
        <p:nvSpPr>
          <p:cNvPr id="7" name="Rectangle 6"/>
          <p:cNvSpPr/>
          <p:nvPr>
            <p:custDataLst>
              <p:tags r:id="rId1"/>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p:nvSpPr>
        <p:spPr>
          <a:xfrm>
            <a:off x="683568" y="1128167"/>
            <a:ext cx="7661713" cy="369332"/>
          </a:xfrm>
          <a:prstGeom prst="rect">
            <a:avLst/>
          </a:prstGeom>
        </p:spPr>
        <p:txBody>
          <a:bodyPr wrap="square">
            <a:spAutoFit/>
          </a:bodyPr>
          <a:lstStyle/>
          <a:p>
            <a:r>
              <a:rPr lang="en-CA" b="1" dirty="0" smtClean="0">
                <a:latin typeface="+mj-lt"/>
                <a:cs typeface="Aharoni" panose="02010803020104030203" pitchFamily="2" charset="-79"/>
              </a:rPr>
              <a:t>(Please check </a:t>
            </a:r>
            <a:r>
              <a:rPr lang="en-CA" b="1" dirty="0" smtClean="0">
                <a:latin typeface="+mj-lt"/>
                <a:cs typeface="Aharoni" panose="02010803020104030203" pitchFamily="2" charset="-79"/>
                <a:sym typeface="Wingdings 2" panose="05020102010507070707" pitchFamily="18" charset="2"/>
              </a:rPr>
              <a:t></a:t>
            </a:r>
            <a:r>
              <a:rPr lang="en-CA" b="1" dirty="0" smtClean="0">
                <a:latin typeface="+mj-lt"/>
                <a:cs typeface="Aharoni" panose="02010803020104030203" pitchFamily="2" charset="-79"/>
              </a:rPr>
              <a:t>  </a:t>
            </a:r>
            <a:r>
              <a:rPr lang="en-CA" b="1" u="sng" dirty="0" smtClean="0">
                <a:latin typeface="+mj-lt"/>
                <a:cs typeface="Aharoni" panose="02010803020104030203" pitchFamily="2" charset="-79"/>
              </a:rPr>
              <a:t>all</a:t>
            </a:r>
            <a:r>
              <a:rPr lang="en-CA" b="1" dirty="0" smtClean="0">
                <a:latin typeface="+mj-lt"/>
                <a:cs typeface="Aharoni" panose="02010803020104030203" pitchFamily="2" charset="-79"/>
              </a:rPr>
              <a:t> that apply)</a:t>
            </a:r>
            <a:endParaRPr lang="en-CA" b="1" dirty="0">
              <a:latin typeface="+mj-lt"/>
              <a:cs typeface="Aharoni" panose="02010803020104030203" pitchFamily="2" charset="-79"/>
            </a:endParaRPr>
          </a:p>
        </p:txBody>
      </p:sp>
      <p:pic>
        <p:nvPicPr>
          <p:cNvPr id="11" name="Picture 10"/>
          <p:cNvPicPr>
            <a:picLocks noChangeAspect="1"/>
          </p:cNvPicPr>
          <p:nvPr/>
        </p:nvPicPr>
        <p:blipFill>
          <a:blip r:embed="rId4"/>
          <a:stretch>
            <a:fillRect/>
          </a:stretch>
        </p:blipFill>
        <p:spPr>
          <a:xfrm>
            <a:off x="7818390" y="1115580"/>
            <a:ext cx="623496" cy="441212"/>
          </a:xfrm>
          <a:prstGeom prst="rect">
            <a:avLst/>
          </a:prstGeom>
        </p:spPr>
      </p:pic>
      <p:sp>
        <p:nvSpPr>
          <p:cNvPr id="13" name="object 46"/>
          <p:cNvSpPr txBox="1">
            <a:spLocks noGrp="1"/>
          </p:cNvSpPr>
          <p:nvPr>
            <p:ph type="title"/>
          </p:nvPr>
        </p:nvSpPr>
        <p:spPr>
          <a:xfrm>
            <a:off x="5760337" y="266712"/>
            <a:ext cx="2766258" cy="430887"/>
          </a:xfrm>
          <a:prstGeom prst="rect">
            <a:avLst/>
          </a:prstGeom>
        </p:spPr>
        <p:txBody>
          <a:bodyPr vert="horz" wrap="square" lIns="0" tIns="0" rIns="0" bIns="0" rtlCol="0">
            <a:spAutoFit/>
          </a:bodyPr>
          <a:lstStyle/>
          <a:p>
            <a:pPr marL="7470"/>
            <a:r>
              <a:rPr lang="en-CA" b="1" dirty="0" smtClean="0"/>
              <a:t>I</a:t>
            </a:r>
            <a:r>
              <a:rPr lang="en-CA" sz="1800" b="1" dirty="0" smtClean="0"/>
              <a:t>NFORMATION</a:t>
            </a:r>
            <a:r>
              <a:rPr lang="en-CA" sz="2000" b="1" dirty="0" smtClean="0"/>
              <a:t>  </a:t>
            </a:r>
            <a:r>
              <a:rPr lang="en-CA" sz="2000" b="1" dirty="0"/>
              <a:t>Alignment</a:t>
            </a:r>
            <a:r>
              <a:rPr lang="en-CA" dirty="0"/>
              <a:t> </a:t>
            </a:r>
            <a:endParaRPr lang="en-CA" sz="1800" dirty="0"/>
          </a:p>
        </p:txBody>
      </p:sp>
      <p:sp>
        <p:nvSpPr>
          <p:cNvPr id="14" name="TextBox 13"/>
          <p:cNvSpPr txBox="1"/>
          <p:nvPr/>
        </p:nvSpPr>
        <p:spPr>
          <a:xfrm>
            <a:off x="579720" y="80628"/>
            <a:ext cx="3039165" cy="707886"/>
          </a:xfrm>
          <a:prstGeom prst="rect">
            <a:avLst/>
          </a:prstGeom>
          <a:noFill/>
        </p:spPr>
        <p:txBody>
          <a:bodyPr wrap="none" rtlCol="0">
            <a:spAutoFit/>
          </a:bodyPr>
          <a:lstStyle/>
          <a:p>
            <a:r>
              <a:rPr lang="en-CA" sz="2000" b="1" dirty="0">
                <a:solidFill>
                  <a:schemeClr val="tx1">
                    <a:lumMod val="65000"/>
                    <a:lumOff val="35000"/>
                  </a:schemeClr>
                </a:solidFill>
              </a:rPr>
              <a:t>APPENDIX 2: </a:t>
            </a:r>
            <a:endParaRPr lang="en-US" sz="2000" b="1" dirty="0">
              <a:solidFill>
                <a:schemeClr val="tx1">
                  <a:lumMod val="65000"/>
                  <a:lumOff val="35000"/>
                </a:schemeClr>
              </a:solidFill>
            </a:endParaRPr>
          </a:p>
          <a:p>
            <a:r>
              <a:rPr lang="en-CA" sz="2000" b="1" dirty="0" smtClean="0">
                <a:solidFill>
                  <a:schemeClr val="accent1"/>
                </a:solidFill>
                <a:latin typeface="Calibri" panose="020F0502020204030204" pitchFamily="34" charset="0"/>
              </a:rPr>
              <a:t>GC </a:t>
            </a:r>
            <a:r>
              <a:rPr lang="en-CA" sz="2000" b="1" dirty="0">
                <a:solidFill>
                  <a:schemeClr val="accent1"/>
                </a:solidFill>
                <a:latin typeface="Calibri" panose="020F0502020204030204" pitchFamily="34" charset="0"/>
              </a:rPr>
              <a:t>Architectural </a:t>
            </a:r>
            <a:r>
              <a:rPr lang="en-CA" sz="2000" b="1" dirty="0" smtClean="0">
                <a:solidFill>
                  <a:schemeClr val="accent1"/>
                </a:solidFill>
                <a:latin typeface="Calibri" panose="020F0502020204030204" pitchFamily="34" charset="0"/>
              </a:rPr>
              <a:t>Standards</a:t>
            </a:r>
            <a:endParaRPr lang="en-US" sz="2000" b="1" dirty="0">
              <a:solidFill>
                <a:schemeClr val="accent1"/>
              </a:solidFill>
              <a:latin typeface="Calibri" panose="020F0502020204030204" pitchFamily="34" charset="0"/>
            </a:endParaRPr>
          </a:p>
        </p:txBody>
      </p:sp>
    </p:spTree>
    <p:extLst>
      <p:ext uri="{BB962C8B-B14F-4D97-AF65-F5344CB8AC3E}">
        <p14:creationId xmlns:p14="http://schemas.microsoft.com/office/powerpoint/2010/main" val="28361951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14</a:t>
            </a:fld>
            <a:endParaRPr lang="en-CA"/>
          </a:p>
        </p:txBody>
      </p:sp>
      <p:graphicFrame>
        <p:nvGraphicFramePr>
          <p:cNvPr id="11" name="Table 10"/>
          <p:cNvGraphicFramePr>
            <a:graphicFrameLocks noGrp="1"/>
          </p:cNvGraphicFramePr>
          <p:nvPr>
            <p:extLst>
              <p:ext uri="{D42A27DB-BD31-4B8C-83A1-F6EECF244321}">
                <p14:modId xmlns:p14="http://schemas.microsoft.com/office/powerpoint/2010/main" val="2978733803"/>
              </p:ext>
            </p:extLst>
          </p:nvPr>
        </p:nvGraphicFramePr>
        <p:xfrm>
          <a:off x="551448" y="1664804"/>
          <a:ext cx="7987044" cy="2865120"/>
        </p:xfrm>
        <a:graphic>
          <a:graphicData uri="http://schemas.openxmlformats.org/drawingml/2006/table">
            <a:tbl>
              <a:tblPr>
                <a:tableStyleId>{5C22544A-7EE6-4342-B048-85BDC9FD1C3A}</a:tableStyleId>
              </a:tblPr>
              <a:tblGrid>
                <a:gridCol w="3993522"/>
                <a:gridCol w="3993522"/>
              </a:tblGrid>
              <a:tr h="180020">
                <a:tc>
                  <a:txBody>
                    <a:bodyPr/>
                    <a:lstStyle/>
                    <a:p>
                      <a:pPr lvl="0"/>
                      <a:r>
                        <a:rPr lang="en-CA" sz="1200" b="1" kern="1200" spc="-3" dirty="0" smtClean="0">
                          <a:solidFill>
                            <a:prstClr val="black"/>
                          </a:solidFill>
                          <a:latin typeface="+mn-lt"/>
                          <a:ea typeface="+mn-ea"/>
                          <a:cs typeface="Calibri"/>
                        </a:rPr>
                        <a:t>8- </a:t>
                      </a:r>
                      <a:r>
                        <a:rPr lang="en-US" sz="1200" b="1" kern="1200" spc="-3" dirty="0" smtClean="0">
                          <a:solidFill>
                            <a:prstClr val="black"/>
                          </a:solidFill>
                          <a:latin typeface="+mn-lt"/>
                          <a:ea typeface="+mn-ea"/>
                          <a:cs typeface="Calibri"/>
                        </a:rPr>
                        <a:t>Use open standards and solutions by default</a:t>
                      </a:r>
                      <a:endParaRPr lang="en-US" sz="1200" b="1" kern="1200" spc="-3" dirty="0">
                        <a:solidFill>
                          <a:prstClr val="black"/>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193732">
                <a:tc>
                  <a:txBody>
                    <a:bodyPr/>
                    <a:lstStyle/>
                    <a:p>
                      <a:pPr marL="171450" marR="2988"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CA" sz="1000" b="0" kern="1200" spc="-3" dirty="0" smtClean="0">
                          <a:solidFill>
                            <a:prstClr val="black"/>
                          </a:solidFill>
                          <a:latin typeface="+mn-lt"/>
                          <a:ea typeface="+mn-ea"/>
                          <a:cs typeface="Calibri"/>
                        </a:rPr>
                        <a:t>Where possible, use open standards and open source software first. </a:t>
                      </a:r>
                    </a:p>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000" b="0" kern="1200" spc="-3" dirty="0" smtClean="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93732">
                <a:tc>
                  <a:txBody>
                    <a:bodyPr/>
                    <a:lstStyle/>
                    <a:p>
                      <a:pPr marL="171450" marR="2988"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000" b="0" kern="1200" spc="-3" dirty="0" smtClean="0">
                          <a:solidFill>
                            <a:prstClr val="black"/>
                          </a:solidFill>
                          <a:latin typeface="+mn-lt"/>
                          <a:ea typeface="+mn-ea"/>
                          <a:cs typeface="Calibri"/>
                        </a:rPr>
                        <a:t>If an open source option is not available or does not meet user needs, favour platform-agnostic COTS over proprietary COTS, avoiding technology dependency, allowing for substitutability and interoperability </a:t>
                      </a:r>
                      <a:endParaRPr lang="en-US" sz="1000" b="0" kern="1200" spc="-3" noProof="0" dirty="0" smtClean="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65916">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US" sz="1000" b="0" kern="1200" spc="-3" dirty="0" smtClean="0">
                          <a:solidFill>
                            <a:prstClr val="black"/>
                          </a:solidFill>
                          <a:latin typeface="+mn-lt"/>
                          <a:ea typeface="+mn-ea"/>
                          <a:cs typeface="Calibri"/>
                        </a:rPr>
                        <a:t>If a custom-built application is the appropriate option, by default any source code written by the government must be released in an open format via Government of Canada websites and services designated by the Treasury Board of Canada Secretariat</a:t>
                      </a:r>
                      <a:endParaRPr lang="en-CA" sz="1000" b="0" kern="1200" spc="-3" noProof="0" dirty="0" smtClean="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65916">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CA" sz="1000" b="0" kern="1200" spc="-3" dirty="0" smtClean="0">
                          <a:solidFill>
                            <a:prstClr val="black"/>
                          </a:solidFill>
                          <a:latin typeface="+mn-lt"/>
                          <a:ea typeface="+mn-ea"/>
                          <a:cs typeface="Calibri"/>
                        </a:rPr>
                        <a:t>All source code open must be released under an appropriate open source software license</a:t>
                      </a:r>
                      <a:endParaRPr lang="en-CA" sz="1000" b="0" kern="1200" spc="-3" noProof="0" dirty="0" smtClean="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38100">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kumimoji="0" lang="en-CA" sz="1000" b="0" i="0" u="none" strike="noStrike" kern="1200" cap="none" spc="0" normalizeH="0" baseline="0" dirty="0" smtClean="0">
                          <a:ln>
                            <a:noFill/>
                          </a:ln>
                          <a:solidFill>
                            <a:prstClr val="black"/>
                          </a:solidFill>
                          <a:effectLst/>
                          <a:uLnTx/>
                          <a:uFillTx/>
                          <a:latin typeface="+mn-lt"/>
                          <a:ea typeface="+mn-ea"/>
                          <a:cs typeface="Calibri"/>
                        </a:rPr>
                        <a:t>Expose public data to implement Open Data and Open Information initiatives</a:t>
                      </a:r>
                      <a:endParaRPr kumimoji="0" lang="en-US" sz="1000" b="0" i="0" u="none" strike="noStrike" kern="1200" cap="none" spc="0" normalizeH="0" baseline="0" noProof="0" dirty="0" smtClean="0">
                        <a:ln>
                          <a:noFill/>
                        </a:ln>
                        <a:solidFill>
                          <a:prstClr val="black"/>
                        </a:solidFill>
                        <a:effectLst/>
                        <a:uLnTx/>
                        <a:uFillTx/>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384284838"/>
              </p:ext>
            </p:extLst>
          </p:nvPr>
        </p:nvGraphicFramePr>
        <p:xfrm>
          <a:off x="551448" y="4617132"/>
          <a:ext cx="7987044" cy="1950720"/>
        </p:xfrm>
        <a:graphic>
          <a:graphicData uri="http://schemas.openxmlformats.org/drawingml/2006/table">
            <a:tbl>
              <a:tblPr>
                <a:tableStyleId>{5C22544A-7EE6-4342-B048-85BDC9FD1C3A}</a:tableStyleId>
              </a:tblPr>
              <a:tblGrid>
                <a:gridCol w="3993522"/>
                <a:gridCol w="3993522"/>
              </a:tblGrid>
              <a:tr h="0">
                <a:tc>
                  <a:txBody>
                    <a:bodyPr/>
                    <a:lstStyle/>
                    <a:p>
                      <a:pPr marL="19628">
                        <a:tabLst>
                          <a:tab pos="228600" algn="l"/>
                        </a:tabLst>
                      </a:pPr>
                      <a:r>
                        <a:rPr lang="en-CA" sz="1200" b="1" kern="1200" spc="-3" dirty="0" smtClean="0">
                          <a:solidFill>
                            <a:prstClr val="black"/>
                          </a:solidFill>
                          <a:latin typeface="+mn-lt"/>
                          <a:ea typeface="+mn-ea"/>
                          <a:cs typeface="Calibri"/>
                        </a:rPr>
                        <a:t>9 - </a:t>
                      </a:r>
                      <a:r>
                        <a:rPr lang="en-CA" sz="1200" b="1" kern="1200" dirty="0" smtClean="0">
                          <a:solidFill>
                            <a:schemeClr val="dk1"/>
                          </a:solidFill>
                          <a:latin typeface="+mn-lt"/>
                          <a:ea typeface="+mn-ea"/>
                          <a:cs typeface="Calibri"/>
                        </a:rPr>
                        <a:t>Maximize Reuse</a:t>
                      </a: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193732">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CA" sz="1000" b="0" kern="1200" spc="-3" noProof="0" dirty="0" smtClean="0">
                          <a:solidFill>
                            <a:prstClr val="black"/>
                          </a:solidFill>
                          <a:latin typeface="+mn-lt"/>
                          <a:ea typeface="+mn-ea"/>
                          <a:cs typeface="Calibri"/>
                        </a:rPr>
                        <a:t>Leverage and reuse existing solutions, components, and processes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201920">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CA" sz="1000" b="0" kern="1200" spc="-3" noProof="0" dirty="0" smtClean="0">
                          <a:solidFill>
                            <a:prstClr val="black"/>
                          </a:solidFill>
                          <a:latin typeface="+mn-lt"/>
                          <a:ea typeface="+mn-ea"/>
                          <a:cs typeface="Calibri"/>
                        </a:rPr>
                        <a:t>Select enterprise and cluster solutions over department-specific solutions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74104">
                <a:tc>
                  <a:txBody>
                    <a:bodyPr/>
                    <a:lstStyle/>
                    <a:p>
                      <a:pPr marL="168275" marR="0" lvl="1" indent="-168275"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68275" algn="l"/>
                        </a:tabLst>
                        <a:defRPr/>
                      </a:pPr>
                      <a:r>
                        <a:rPr kumimoji="0" lang="en-CA" sz="1000" b="0" i="0" u="none" strike="noStrike" kern="1200" cap="none" spc="0" normalizeH="0" baseline="0" noProof="0" dirty="0" smtClean="0">
                          <a:ln>
                            <a:noFill/>
                          </a:ln>
                          <a:solidFill>
                            <a:prstClr val="black"/>
                          </a:solidFill>
                          <a:effectLst/>
                          <a:uLnTx/>
                          <a:uFillTx/>
                          <a:latin typeface="+mn-lt"/>
                          <a:ea typeface="+mn-ea"/>
                          <a:cs typeface="Calibri"/>
                        </a:rPr>
                        <a:t>Achieve simplification by minimizing duplication of components and adhering to relevant standards</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218296">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Calibri"/>
                        </a:rPr>
                        <a:t>Inform the GC EARB about departmental investments and innovations</a:t>
                      </a:r>
                      <a:endParaRPr kumimoji="0" lang="en-CA" sz="1000" b="0" i="0" u="none" strike="noStrike" kern="1200" cap="none" spc="0" normalizeH="0" baseline="0" noProof="0" dirty="0" smtClean="0">
                        <a:ln>
                          <a:noFill/>
                        </a:ln>
                        <a:solidFill>
                          <a:prstClr val="black"/>
                        </a:solidFill>
                        <a:effectLst/>
                        <a:uLnTx/>
                        <a:uFillTx/>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54476">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kumimoji="0" lang="en-CA" sz="1000" b="0" i="0" u="none" strike="noStrike" kern="1200" cap="none" spc="0" normalizeH="0" baseline="0" noProof="0" dirty="0" smtClean="0">
                          <a:ln>
                            <a:noFill/>
                          </a:ln>
                          <a:solidFill>
                            <a:prstClr val="black"/>
                          </a:solidFill>
                          <a:effectLst/>
                          <a:uLnTx/>
                          <a:uFillTx/>
                          <a:latin typeface="+mn-lt"/>
                          <a:ea typeface="+mn-ea"/>
                          <a:cs typeface="Calibri"/>
                        </a:rPr>
                        <a:t>Share code publicly when appropriate, and when not, share within the Government of Canada</a:t>
                      </a:r>
                      <a:endParaRPr kumimoji="0" lang="en-CA" sz="1000" b="0" i="0" u="none" strike="noStrike" kern="1200" cap="none" spc="0" normalizeH="0" baseline="0" noProof="0" dirty="0">
                        <a:ln>
                          <a:noFill/>
                        </a:ln>
                        <a:solidFill>
                          <a:prstClr val="black"/>
                        </a:solidFill>
                        <a:effectLst/>
                        <a:uLnTx/>
                        <a:uFillTx/>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smtClean="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sp>
        <p:nvSpPr>
          <p:cNvPr id="7" name="Rectangle 6"/>
          <p:cNvSpPr/>
          <p:nvPr>
            <p:custDataLst>
              <p:tags r:id="rId1"/>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Rectangle 7"/>
          <p:cNvSpPr/>
          <p:nvPr/>
        </p:nvSpPr>
        <p:spPr>
          <a:xfrm>
            <a:off x="683568" y="1128167"/>
            <a:ext cx="7661713" cy="369332"/>
          </a:xfrm>
          <a:prstGeom prst="rect">
            <a:avLst/>
          </a:prstGeom>
        </p:spPr>
        <p:txBody>
          <a:bodyPr wrap="square">
            <a:spAutoFit/>
          </a:bodyPr>
          <a:lstStyle/>
          <a:p>
            <a:r>
              <a:rPr lang="en-CA" b="1" dirty="0" smtClean="0">
                <a:latin typeface="+mj-lt"/>
                <a:cs typeface="Aharoni" panose="02010803020104030203" pitchFamily="2" charset="-79"/>
              </a:rPr>
              <a:t>(Please check </a:t>
            </a:r>
            <a:r>
              <a:rPr lang="en-CA" b="1" dirty="0" smtClean="0">
                <a:latin typeface="+mj-lt"/>
                <a:cs typeface="Aharoni" panose="02010803020104030203" pitchFamily="2" charset="-79"/>
                <a:sym typeface="Wingdings 2" panose="05020102010507070707" pitchFamily="18" charset="2"/>
              </a:rPr>
              <a:t></a:t>
            </a:r>
            <a:r>
              <a:rPr lang="en-CA" b="1" dirty="0" smtClean="0">
                <a:latin typeface="+mj-lt"/>
                <a:cs typeface="Aharoni" panose="02010803020104030203" pitchFamily="2" charset="-79"/>
              </a:rPr>
              <a:t>  </a:t>
            </a:r>
            <a:r>
              <a:rPr lang="en-CA" b="1" u="sng" dirty="0" smtClean="0">
                <a:latin typeface="+mj-lt"/>
                <a:cs typeface="Aharoni" panose="02010803020104030203" pitchFamily="2" charset="-79"/>
              </a:rPr>
              <a:t>all</a:t>
            </a:r>
            <a:r>
              <a:rPr lang="en-CA" b="1" dirty="0" smtClean="0">
                <a:latin typeface="+mj-lt"/>
                <a:cs typeface="Aharoni" panose="02010803020104030203" pitchFamily="2" charset="-79"/>
              </a:rPr>
              <a:t> that apply)</a:t>
            </a:r>
            <a:endParaRPr lang="en-CA" b="1" dirty="0">
              <a:latin typeface="+mj-lt"/>
              <a:cs typeface="Aharoni" panose="02010803020104030203" pitchFamily="2" charset="-79"/>
            </a:endParaRPr>
          </a:p>
        </p:txBody>
      </p:sp>
      <p:pic>
        <p:nvPicPr>
          <p:cNvPr id="9" name="Picture 8"/>
          <p:cNvPicPr>
            <a:picLocks noChangeAspect="1"/>
          </p:cNvPicPr>
          <p:nvPr/>
        </p:nvPicPr>
        <p:blipFill>
          <a:blip r:embed="rId4"/>
          <a:stretch>
            <a:fillRect/>
          </a:stretch>
        </p:blipFill>
        <p:spPr>
          <a:xfrm>
            <a:off x="7776356" y="1068875"/>
            <a:ext cx="641100" cy="508722"/>
          </a:xfrm>
          <a:prstGeom prst="rect">
            <a:avLst/>
          </a:prstGeom>
        </p:spPr>
      </p:pic>
      <p:sp>
        <p:nvSpPr>
          <p:cNvPr id="12" name="object 46"/>
          <p:cNvSpPr txBox="1">
            <a:spLocks noGrp="1"/>
          </p:cNvSpPr>
          <p:nvPr>
            <p:ph type="title"/>
          </p:nvPr>
        </p:nvSpPr>
        <p:spPr>
          <a:xfrm>
            <a:off x="5994102" y="266712"/>
            <a:ext cx="2544389" cy="430887"/>
          </a:xfrm>
          <a:prstGeom prst="rect">
            <a:avLst/>
          </a:prstGeom>
        </p:spPr>
        <p:txBody>
          <a:bodyPr vert="horz" wrap="square" lIns="0" tIns="0" rIns="0" bIns="0" rtlCol="0">
            <a:spAutoFit/>
          </a:bodyPr>
          <a:lstStyle/>
          <a:p>
            <a:pPr marL="7470"/>
            <a:r>
              <a:rPr lang="en-CA" b="1" dirty="0" smtClean="0"/>
              <a:t>A</a:t>
            </a:r>
            <a:r>
              <a:rPr lang="en-CA" sz="1800" b="1" dirty="0" smtClean="0"/>
              <a:t>PPLICATION</a:t>
            </a:r>
            <a:r>
              <a:rPr lang="en-CA" sz="2000" b="1" dirty="0" smtClean="0"/>
              <a:t>  </a:t>
            </a:r>
            <a:r>
              <a:rPr lang="en-CA" sz="2000" b="1" dirty="0"/>
              <a:t>Alignment</a:t>
            </a:r>
            <a:r>
              <a:rPr lang="en-CA" sz="2000" dirty="0"/>
              <a:t> </a:t>
            </a:r>
          </a:p>
        </p:txBody>
      </p:sp>
      <p:sp>
        <p:nvSpPr>
          <p:cNvPr id="10" name="TextBox 9"/>
          <p:cNvSpPr txBox="1"/>
          <p:nvPr/>
        </p:nvSpPr>
        <p:spPr>
          <a:xfrm>
            <a:off x="579720" y="80628"/>
            <a:ext cx="3039165" cy="707886"/>
          </a:xfrm>
          <a:prstGeom prst="rect">
            <a:avLst/>
          </a:prstGeom>
          <a:noFill/>
        </p:spPr>
        <p:txBody>
          <a:bodyPr wrap="none" rtlCol="0">
            <a:spAutoFit/>
          </a:bodyPr>
          <a:lstStyle/>
          <a:p>
            <a:r>
              <a:rPr lang="en-CA" sz="2000" b="1" dirty="0">
                <a:solidFill>
                  <a:schemeClr val="tx1">
                    <a:lumMod val="65000"/>
                    <a:lumOff val="35000"/>
                  </a:schemeClr>
                </a:solidFill>
              </a:rPr>
              <a:t>APPENDIX 2: </a:t>
            </a:r>
            <a:endParaRPr lang="en-US" sz="2000" b="1" dirty="0">
              <a:solidFill>
                <a:schemeClr val="tx1">
                  <a:lumMod val="65000"/>
                  <a:lumOff val="35000"/>
                </a:schemeClr>
              </a:solidFill>
            </a:endParaRPr>
          </a:p>
          <a:p>
            <a:r>
              <a:rPr lang="en-CA" sz="2000" b="1" dirty="0" smtClean="0">
                <a:solidFill>
                  <a:schemeClr val="accent1"/>
                </a:solidFill>
                <a:latin typeface="Calibri" panose="020F0502020204030204" pitchFamily="34" charset="0"/>
              </a:rPr>
              <a:t>GC </a:t>
            </a:r>
            <a:r>
              <a:rPr lang="en-CA" sz="2000" b="1" dirty="0">
                <a:solidFill>
                  <a:schemeClr val="accent1"/>
                </a:solidFill>
                <a:latin typeface="Calibri" panose="020F0502020204030204" pitchFamily="34" charset="0"/>
              </a:rPr>
              <a:t>Architectural </a:t>
            </a:r>
            <a:r>
              <a:rPr lang="en-CA" sz="2000" b="1" dirty="0" smtClean="0">
                <a:solidFill>
                  <a:schemeClr val="accent1"/>
                </a:solidFill>
                <a:latin typeface="Calibri" panose="020F0502020204030204" pitchFamily="34" charset="0"/>
              </a:rPr>
              <a:t>Standards</a:t>
            </a:r>
            <a:endParaRPr lang="en-US" sz="2000" b="1" dirty="0">
              <a:solidFill>
                <a:schemeClr val="accent1"/>
              </a:solidFill>
              <a:latin typeface="Calibri" panose="020F0502020204030204" pitchFamily="34" charset="0"/>
            </a:endParaRPr>
          </a:p>
        </p:txBody>
      </p:sp>
    </p:spTree>
    <p:extLst>
      <p:ext uri="{BB962C8B-B14F-4D97-AF65-F5344CB8AC3E}">
        <p14:creationId xmlns:p14="http://schemas.microsoft.com/office/powerpoint/2010/main" val="21672775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15</a:t>
            </a:fld>
            <a:endParaRPr lang="en-CA"/>
          </a:p>
        </p:txBody>
      </p:sp>
      <p:graphicFrame>
        <p:nvGraphicFramePr>
          <p:cNvPr id="11" name="Table 10"/>
          <p:cNvGraphicFramePr>
            <a:graphicFrameLocks noGrp="1"/>
          </p:cNvGraphicFramePr>
          <p:nvPr>
            <p:extLst>
              <p:ext uri="{D42A27DB-BD31-4B8C-83A1-F6EECF244321}">
                <p14:modId xmlns:p14="http://schemas.microsoft.com/office/powerpoint/2010/main" val="1985666749"/>
              </p:ext>
            </p:extLst>
          </p:nvPr>
        </p:nvGraphicFramePr>
        <p:xfrm>
          <a:off x="551448" y="1664804"/>
          <a:ext cx="7987044" cy="2560320"/>
        </p:xfrm>
        <a:graphic>
          <a:graphicData uri="http://schemas.openxmlformats.org/drawingml/2006/table">
            <a:tbl>
              <a:tblPr>
                <a:tableStyleId>{5C22544A-7EE6-4342-B048-85BDC9FD1C3A}</a:tableStyleId>
              </a:tblPr>
              <a:tblGrid>
                <a:gridCol w="3993522"/>
                <a:gridCol w="3993522"/>
              </a:tblGrid>
              <a:tr h="180020">
                <a:tc>
                  <a:txBody>
                    <a:bodyPr/>
                    <a:lstStyle/>
                    <a:p>
                      <a:pPr lvl="0"/>
                      <a:r>
                        <a:rPr lang="en-CA" sz="1200" b="1" kern="1200" spc="-3" dirty="0" smtClean="0">
                          <a:solidFill>
                            <a:prstClr val="black"/>
                          </a:solidFill>
                          <a:latin typeface="+mn-lt"/>
                          <a:ea typeface="+mn-ea"/>
                          <a:cs typeface="Calibri"/>
                        </a:rPr>
                        <a:t>10- </a:t>
                      </a:r>
                      <a:r>
                        <a:rPr lang="en-US" sz="1200" b="1" kern="1200" spc="-3" dirty="0" smtClean="0">
                          <a:solidFill>
                            <a:prstClr val="black"/>
                          </a:solidFill>
                          <a:latin typeface="+mn-lt"/>
                          <a:ea typeface="+mn-ea"/>
                          <a:cs typeface="Calibri"/>
                        </a:rPr>
                        <a:t>Enable Interoperability</a:t>
                      </a:r>
                      <a:r>
                        <a:rPr lang="en-US" sz="1200" b="1" kern="1200" spc="-3" baseline="0" dirty="0" smtClean="0">
                          <a:solidFill>
                            <a:prstClr val="black"/>
                          </a:solidFill>
                          <a:latin typeface="+mn-lt"/>
                          <a:ea typeface="+mn-ea"/>
                          <a:cs typeface="Calibri"/>
                        </a:rPr>
                        <a:t> </a:t>
                      </a:r>
                      <a:endParaRPr lang="en-US" sz="1200" b="1" kern="1200" spc="-3" dirty="0">
                        <a:solidFill>
                          <a:prstClr val="black"/>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193732">
                <a:tc>
                  <a:txBody>
                    <a:bodyPr/>
                    <a:lstStyle/>
                    <a:p>
                      <a:pPr marL="171450" marR="2988"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CA" sz="1000" b="0" i="0" u="none" strike="noStrike" kern="1200" cap="none" spc="0" normalizeH="0" baseline="0" dirty="0" smtClean="0">
                          <a:ln>
                            <a:noFill/>
                          </a:ln>
                          <a:solidFill>
                            <a:prstClr val="black"/>
                          </a:solidFill>
                          <a:effectLst/>
                          <a:uLnTx/>
                          <a:uFillTx/>
                          <a:latin typeface="+mn-lt"/>
                          <a:ea typeface="+mn-ea"/>
                          <a:cs typeface="Calibri"/>
                        </a:rPr>
                        <a:t>Expose all functionality as services</a:t>
                      </a:r>
                    </a:p>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en-US" sz="1000" b="0" i="0" u="none" strike="noStrike" kern="1200" cap="none" spc="0" normalizeH="0" baseline="0" dirty="0" smtClean="0">
                        <a:ln>
                          <a:noFill/>
                        </a:ln>
                        <a:solidFill>
                          <a:prstClr val="black"/>
                        </a:solidFill>
                        <a:effectLst/>
                        <a:uLnTx/>
                        <a:uFillTx/>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93732">
                <a:tc>
                  <a:txBody>
                    <a:bodyPr/>
                    <a:lstStyle/>
                    <a:p>
                      <a:pPr marL="171450" marR="2988"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CA" sz="1000" b="0" i="0" u="none" strike="noStrike" kern="1200" cap="none" spc="0" normalizeH="0" baseline="0" dirty="0" smtClean="0">
                          <a:ln>
                            <a:noFill/>
                          </a:ln>
                          <a:solidFill>
                            <a:prstClr val="black"/>
                          </a:solidFill>
                          <a:effectLst/>
                          <a:uLnTx/>
                          <a:uFillTx/>
                          <a:latin typeface="+mn-lt"/>
                          <a:ea typeface="+mn-ea"/>
                          <a:cs typeface="Calibri"/>
                        </a:rPr>
                        <a:t>Use micro services built around business capabilities. Scope each service to a single purpose</a:t>
                      </a:r>
                      <a:endParaRPr kumimoji="0" lang="en-US" sz="1000" b="0" i="0" u="none" strike="noStrike" kern="1200" cap="none" spc="0" normalizeH="0" baseline="0" noProof="0" dirty="0" smtClean="0">
                        <a:ln>
                          <a:noFill/>
                        </a:ln>
                        <a:solidFill>
                          <a:prstClr val="black"/>
                        </a:solidFill>
                        <a:effectLst/>
                        <a:uLnTx/>
                        <a:uFillTx/>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65916">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kumimoji="0" lang="en-CA" sz="1000" b="0" i="0" u="none" strike="noStrike" kern="1200" cap="none" spc="0" normalizeH="0" baseline="0" dirty="0" smtClean="0">
                          <a:ln>
                            <a:noFill/>
                          </a:ln>
                          <a:solidFill>
                            <a:prstClr val="black"/>
                          </a:solidFill>
                          <a:effectLst/>
                          <a:uLnTx/>
                          <a:uFillTx/>
                          <a:latin typeface="+mn-lt"/>
                          <a:ea typeface="+mn-ea"/>
                          <a:cs typeface="Calibri"/>
                        </a:rPr>
                        <a:t>Run each IT service in its own process and have it communicate with other IT services through a well-defined interface, such as an HTTPS-based application programming interface (API) as per Appendix D: Mandatory Procedures for Application Programming Interfaces </a:t>
                      </a:r>
                      <a:endParaRPr kumimoji="0" lang="en-CA" sz="1000" b="0" i="0" u="none" strike="noStrike" kern="1200" cap="none" spc="0" normalizeH="0" baseline="0" noProof="0" dirty="0" smtClean="0">
                        <a:ln>
                          <a:noFill/>
                        </a:ln>
                        <a:solidFill>
                          <a:prstClr val="black"/>
                        </a:solidFill>
                        <a:effectLst/>
                        <a:uLnTx/>
                        <a:uFillTx/>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38100">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kumimoji="0" lang="en-CA" sz="1000" b="0" i="0" u="none" strike="noStrike" kern="1200" cap="none" spc="0" normalizeH="0" baseline="0" dirty="0" smtClean="0">
                          <a:ln>
                            <a:noFill/>
                          </a:ln>
                          <a:solidFill>
                            <a:prstClr val="black"/>
                          </a:solidFill>
                          <a:effectLst/>
                          <a:uLnTx/>
                          <a:uFillTx/>
                          <a:latin typeface="+mn-lt"/>
                          <a:ea typeface="+mn-ea"/>
                          <a:cs typeface="Calibri"/>
                        </a:rPr>
                        <a:t>Run applications in containers</a:t>
                      </a:r>
                      <a:endParaRPr kumimoji="0" lang="en-US" sz="1000" b="0" i="0" u="none" strike="noStrike" kern="1200" cap="none" spc="0" normalizeH="0" baseline="0" dirty="0" smtClean="0">
                        <a:ln>
                          <a:noFill/>
                        </a:ln>
                        <a:solidFill>
                          <a:prstClr val="black"/>
                        </a:solidFill>
                        <a:effectLst/>
                        <a:uLnTx/>
                        <a:uFillTx/>
                        <a:latin typeface="+mn-lt"/>
                        <a:ea typeface="+mn-ea"/>
                        <a:cs typeface="Calibri"/>
                      </a:endParaRPr>
                    </a:p>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endParaRPr kumimoji="0" lang="en-US" sz="1000" b="0" i="0" u="none" strike="noStrike" kern="1200" cap="none" spc="0" normalizeH="0" baseline="0" noProof="0" dirty="0" smtClean="0">
                        <a:ln>
                          <a:noFill/>
                        </a:ln>
                        <a:solidFill>
                          <a:prstClr val="black"/>
                        </a:solidFill>
                        <a:effectLst/>
                        <a:uLnTx/>
                        <a:uFillTx/>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38100">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kumimoji="0" lang="en-CA" sz="1000" b="0" i="0" u="none" strike="noStrike" kern="1200" cap="none" spc="0" normalizeH="0" baseline="0" dirty="0" smtClean="0">
                          <a:ln>
                            <a:noFill/>
                          </a:ln>
                          <a:solidFill>
                            <a:prstClr val="black"/>
                          </a:solidFill>
                          <a:effectLst/>
                          <a:uLnTx/>
                          <a:uFillTx/>
                          <a:latin typeface="+mn-lt"/>
                          <a:ea typeface="+mn-ea"/>
                          <a:cs typeface="Calibri"/>
                        </a:rPr>
                        <a:t>Leverage the GC Digital Exchange Platform for components such as the API Store, Messaging, and the GC Service Bus</a:t>
                      </a:r>
                      <a:endParaRPr kumimoji="0" lang="en-US" sz="1000" b="0" i="0" u="none" strike="noStrike" kern="1200" cap="none" spc="0" normalizeH="0" baseline="0" noProof="0" dirty="0" smtClean="0">
                        <a:ln>
                          <a:noFill/>
                        </a:ln>
                        <a:solidFill>
                          <a:prstClr val="black"/>
                        </a:solidFill>
                        <a:effectLst/>
                        <a:uLnTx/>
                        <a:uFillTx/>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sp>
        <p:nvSpPr>
          <p:cNvPr id="7" name="Rectangle 6"/>
          <p:cNvSpPr/>
          <p:nvPr>
            <p:custDataLst>
              <p:tags r:id="rId1"/>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Rectangle 7"/>
          <p:cNvSpPr/>
          <p:nvPr/>
        </p:nvSpPr>
        <p:spPr>
          <a:xfrm>
            <a:off x="683568" y="1128167"/>
            <a:ext cx="7661713" cy="369332"/>
          </a:xfrm>
          <a:prstGeom prst="rect">
            <a:avLst/>
          </a:prstGeom>
        </p:spPr>
        <p:txBody>
          <a:bodyPr wrap="square">
            <a:spAutoFit/>
          </a:bodyPr>
          <a:lstStyle/>
          <a:p>
            <a:r>
              <a:rPr lang="en-CA" b="1" dirty="0" smtClean="0">
                <a:latin typeface="+mj-lt"/>
                <a:cs typeface="Aharoni" panose="02010803020104030203" pitchFamily="2" charset="-79"/>
              </a:rPr>
              <a:t>(Please check </a:t>
            </a:r>
            <a:r>
              <a:rPr lang="en-CA" b="1" dirty="0" smtClean="0">
                <a:latin typeface="+mj-lt"/>
                <a:cs typeface="Aharoni" panose="02010803020104030203" pitchFamily="2" charset="-79"/>
                <a:sym typeface="Wingdings 2" panose="05020102010507070707" pitchFamily="18" charset="2"/>
              </a:rPr>
              <a:t></a:t>
            </a:r>
            <a:r>
              <a:rPr lang="en-CA" b="1" dirty="0" smtClean="0">
                <a:latin typeface="+mj-lt"/>
                <a:cs typeface="Aharoni" panose="02010803020104030203" pitchFamily="2" charset="-79"/>
              </a:rPr>
              <a:t>  </a:t>
            </a:r>
            <a:r>
              <a:rPr lang="en-CA" b="1" u="sng" dirty="0" smtClean="0">
                <a:latin typeface="+mj-lt"/>
                <a:cs typeface="Aharoni" panose="02010803020104030203" pitchFamily="2" charset="-79"/>
              </a:rPr>
              <a:t>all</a:t>
            </a:r>
            <a:r>
              <a:rPr lang="en-CA" b="1" dirty="0" smtClean="0">
                <a:latin typeface="+mj-lt"/>
                <a:cs typeface="Aharoni" panose="02010803020104030203" pitchFamily="2" charset="-79"/>
              </a:rPr>
              <a:t> that apply)</a:t>
            </a:r>
            <a:endParaRPr lang="en-CA" b="1" dirty="0">
              <a:latin typeface="+mj-lt"/>
              <a:cs typeface="Aharoni" panose="02010803020104030203" pitchFamily="2" charset="-79"/>
            </a:endParaRPr>
          </a:p>
        </p:txBody>
      </p:sp>
      <p:pic>
        <p:nvPicPr>
          <p:cNvPr id="10" name="Picture 9"/>
          <p:cNvPicPr>
            <a:picLocks noChangeAspect="1"/>
          </p:cNvPicPr>
          <p:nvPr/>
        </p:nvPicPr>
        <p:blipFill>
          <a:blip r:embed="rId4"/>
          <a:stretch>
            <a:fillRect/>
          </a:stretch>
        </p:blipFill>
        <p:spPr>
          <a:xfrm>
            <a:off x="7776356" y="1068875"/>
            <a:ext cx="641100" cy="508722"/>
          </a:xfrm>
          <a:prstGeom prst="rect">
            <a:avLst/>
          </a:prstGeom>
        </p:spPr>
      </p:pic>
      <p:sp>
        <p:nvSpPr>
          <p:cNvPr id="13" name="object 46"/>
          <p:cNvSpPr txBox="1">
            <a:spLocks noGrp="1"/>
          </p:cNvSpPr>
          <p:nvPr>
            <p:ph type="title"/>
          </p:nvPr>
        </p:nvSpPr>
        <p:spPr>
          <a:xfrm>
            <a:off x="5994102" y="266712"/>
            <a:ext cx="2544389" cy="430887"/>
          </a:xfrm>
          <a:prstGeom prst="rect">
            <a:avLst/>
          </a:prstGeom>
        </p:spPr>
        <p:txBody>
          <a:bodyPr vert="horz" wrap="square" lIns="0" tIns="0" rIns="0" bIns="0" rtlCol="0">
            <a:spAutoFit/>
          </a:bodyPr>
          <a:lstStyle/>
          <a:p>
            <a:pPr marL="7470"/>
            <a:r>
              <a:rPr lang="en-CA" b="1" dirty="0" smtClean="0"/>
              <a:t>A</a:t>
            </a:r>
            <a:r>
              <a:rPr lang="en-CA" sz="1800" b="1" dirty="0" smtClean="0"/>
              <a:t>PPLICATION</a:t>
            </a:r>
            <a:r>
              <a:rPr lang="en-CA" sz="2000" b="1" dirty="0" smtClean="0"/>
              <a:t>  </a:t>
            </a:r>
            <a:r>
              <a:rPr lang="en-CA" sz="2000" b="1" dirty="0"/>
              <a:t>Alignment</a:t>
            </a:r>
            <a:r>
              <a:rPr lang="en-CA" sz="2000" dirty="0"/>
              <a:t> </a:t>
            </a:r>
          </a:p>
        </p:txBody>
      </p:sp>
      <p:sp>
        <p:nvSpPr>
          <p:cNvPr id="14" name="TextBox 13"/>
          <p:cNvSpPr txBox="1"/>
          <p:nvPr/>
        </p:nvSpPr>
        <p:spPr>
          <a:xfrm>
            <a:off x="579720" y="80628"/>
            <a:ext cx="3039165" cy="707886"/>
          </a:xfrm>
          <a:prstGeom prst="rect">
            <a:avLst/>
          </a:prstGeom>
          <a:noFill/>
        </p:spPr>
        <p:txBody>
          <a:bodyPr wrap="none" rtlCol="0">
            <a:spAutoFit/>
          </a:bodyPr>
          <a:lstStyle/>
          <a:p>
            <a:r>
              <a:rPr lang="en-CA" sz="2000" b="1" dirty="0">
                <a:solidFill>
                  <a:schemeClr val="tx1">
                    <a:lumMod val="65000"/>
                    <a:lumOff val="35000"/>
                  </a:schemeClr>
                </a:solidFill>
              </a:rPr>
              <a:t>APPENDIX 2: </a:t>
            </a:r>
            <a:endParaRPr lang="en-US" sz="2000" b="1" dirty="0">
              <a:solidFill>
                <a:schemeClr val="tx1">
                  <a:lumMod val="65000"/>
                  <a:lumOff val="35000"/>
                </a:schemeClr>
              </a:solidFill>
            </a:endParaRPr>
          </a:p>
          <a:p>
            <a:r>
              <a:rPr lang="en-CA" sz="2000" b="1" dirty="0" smtClean="0">
                <a:solidFill>
                  <a:schemeClr val="accent1"/>
                </a:solidFill>
                <a:latin typeface="Calibri" panose="020F0502020204030204" pitchFamily="34" charset="0"/>
              </a:rPr>
              <a:t>GC </a:t>
            </a:r>
            <a:r>
              <a:rPr lang="en-CA" sz="2000" b="1" dirty="0">
                <a:solidFill>
                  <a:schemeClr val="accent1"/>
                </a:solidFill>
                <a:latin typeface="Calibri" panose="020F0502020204030204" pitchFamily="34" charset="0"/>
              </a:rPr>
              <a:t>Architectural </a:t>
            </a:r>
            <a:r>
              <a:rPr lang="en-CA" sz="2000" b="1" dirty="0" smtClean="0">
                <a:solidFill>
                  <a:schemeClr val="accent1"/>
                </a:solidFill>
                <a:latin typeface="Calibri" panose="020F0502020204030204" pitchFamily="34" charset="0"/>
              </a:rPr>
              <a:t>Standards</a:t>
            </a:r>
            <a:endParaRPr lang="en-US" sz="2000" b="1" dirty="0">
              <a:solidFill>
                <a:schemeClr val="accent1"/>
              </a:solidFill>
              <a:latin typeface="Calibri" panose="020F0502020204030204" pitchFamily="34" charset="0"/>
            </a:endParaRPr>
          </a:p>
        </p:txBody>
      </p:sp>
    </p:spTree>
    <p:extLst>
      <p:ext uri="{BB962C8B-B14F-4D97-AF65-F5344CB8AC3E}">
        <p14:creationId xmlns:p14="http://schemas.microsoft.com/office/powerpoint/2010/main" val="20334189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16</a:t>
            </a:fld>
            <a:endParaRPr lang="en-CA"/>
          </a:p>
        </p:txBody>
      </p:sp>
      <p:graphicFrame>
        <p:nvGraphicFramePr>
          <p:cNvPr id="8" name="Table 7"/>
          <p:cNvGraphicFramePr>
            <a:graphicFrameLocks noGrp="1"/>
          </p:cNvGraphicFramePr>
          <p:nvPr>
            <p:extLst>
              <p:ext uri="{D42A27DB-BD31-4B8C-83A1-F6EECF244321}">
                <p14:modId xmlns:p14="http://schemas.microsoft.com/office/powerpoint/2010/main" val="1649427012"/>
              </p:ext>
            </p:extLst>
          </p:nvPr>
        </p:nvGraphicFramePr>
        <p:xfrm>
          <a:off x="551448" y="1661160"/>
          <a:ext cx="7987044" cy="1767840"/>
        </p:xfrm>
        <a:graphic>
          <a:graphicData uri="http://schemas.openxmlformats.org/drawingml/2006/table">
            <a:tbl>
              <a:tblPr>
                <a:tableStyleId>{5C22544A-7EE6-4342-B048-85BDC9FD1C3A}</a:tableStyleId>
              </a:tblPr>
              <a:tblGrid>
                <a:gridCol w="3993522"/>
                <a:gridCol w="3993522"/>
              </a:tblGrid>
              <a:tr h="0">
                <a:tc>
                  <a:txBody>
                    <a:bodyPr/>
                    <a:lstStyle/>
                    <a:p>
                      <a:pPr marL="114300" indent="-114300">
                        <a:tabLst>
                          <a:tab pos="114300" algn="l"/>
                        </a:tabLst>
                      </a:pPr>
                      <a:r>
                        <a:rPr lang="en-CA" sz="1200" b="1" kern="1200" spc="-3" dirty="0" smtClean="0">
                          <a:solidFill>
                            <a:prstClr val="black"/>
                          </a:solidFill>
                          <a:latin typeface="+mn-lt"/>
                          <a:ea typeface="+mn-ea"/>
                          <a:cs typeface="Calibri"/>
                        </a:rPr>
                        <a:t>11 </a:t>
                      </a:r>
                      <a:r>
                        <a:rPr lang="en-CA" sz="1200" b="1" kern="1200" spc="-3" baseline="0" dirty="0" smtClean="0">
                          <a:solidFill>
                            <a:prstClr val="black"/>
                          </a:solidFill>
                          <a:latin typeface="+mn-lt"/>
                          <a:ea typeface="+mn-ea"/>
                          <a:cs typeface="Calibri"/>
                        </a:rPr>
                        <a:t> - </a:t>
                      </a:r>
                      <a:r>
                        <a:rPr lang="en-CA" sz="1200" b="1" kern="1200" spc="-8" dirty="0" smtClean="0">
                          <a:solidFill>
                            <a:schemeClr val="dk1"/>
                          </a:solidFill>
                          <a:latin typeface="+mn-lt"/>
                          <a:ea typeface="+mn-ea"/>
                          <a:cs typeface="Calibri"/>
                        </a:rPr>
                        <a:t>Use Cloud first*</a:t>
                      </a:r>
                      <a:endParaRPr lang="en-CA" sz="1200" b="1" kern="1200" spc="-108" dirty="0" smtClean="0">
                        <a:solidFill>
                          <a:schemeClr val="dk1"/>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251676">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000" kern="1200" dirty="0" smtClean="0">
                          <a:solidFill>
                            <a:schemeClr val="dk1"/>
                          </a:solidFill>
                          <a:latin typeface="+mn-lt"/>
                          <a:ea typeface="+mn-ea"/>
                          <a:cs typeface="Calibri"/>
                        </a:rPr>
                        <a:t>Enforce this order of preference: Software as a Service (SaaS) first, then Platform as a Service (PaaS), and lastly Infrastructure as a Service (IaaS)</a:t>
                      </a:r>
                      <a:endParaRPr lang="en-CA" sz="1000" dirty="0" smtClean="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89188">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000" kern="1200" dirty="0" smtClean="0">
                          <a:solidFill>
                            <a:schemeClr val="dk1"/>
                          </a:solidFill>
                          <a:latin typeface="+mn-lt"/>
                          <a:ea typeface="+mn-ea"/>
                          <a:cs typeface="Calibri"/>
                        </a:rPr>
                        <a:t>Enforce this order of preference: Public cloud first, then Hybrid cloud, then Private cloud, and lastly non-cloud (on-premises) solutions</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202900">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000" kern="1200" dirty="0" smtClean="0">
                          <a:solidFill>
                            <a:schemeClr val="dk1"/>
                          </a:solidFill>
                          <a:latin typeface="+mn-lt"/>
                          <a:ea typeface="+mn-ea"/>
                          <a:cs typeface="Calibri"/>
                        </a:rPr>
                        <a:t>Design for cloud mobility and develop an exit strategy to avoid vendor lock-in</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30438619"/>
              </p:ext>
            </p:extLst>
          </p:nvPr>
        </p:nvGraphicFramePr>
        <p:xfrm>
          <a:off x="551448" y="3753036"/>
          <a:ext cx="7987044" cy="1707820"/>
        </p:xfrm>
        <a:graphic>
          <a:graphicData uri="http://schemas.openxmlformats.org/drawingml/2006/table">
            <a:tbl>
              <a:tblPr>
                <a:tableStyleId>{5C22544A-7EE6-4342-B048-85BDC9FD1C3A}</a:tableStyleId>
              </a:tblPr>
              <a:tblGrid>
                <a:gridCol w="3993522"/>
                <a:gridCol w="3993522"/>
              </a:tblGrid>
              <a:tr h="0">
                <a:tc>
                  <a:txBody>
                    <a:bodyPr/>
                    <a:lstStyle/>
                    <a:p>
                      <a:pPr marL="7470"/>
                      <a:r>
                        <a:rPr lang="en-CA" sz="1200" b="1" kern="1200" spc="-3" dirty="0" smtClean="0">
                          <a:solidFill>
                            <a:prstClr val="black"/>
                          </a:solidFill>
                          <a:latin typeface="+mn-lt"/>
                          <a:ea typeface="+mn-ea"/>
                          <a:cs typeface="Calibri"/>
                        </a:rPr>
                        <a:t>12 - </a:t>
                      </a:r>
                      <a:r>
                        <a:rPr lang="en-CA" sz="1200" b="1" kern="1200" spc="-8" dirty="0" smtClean="0">
                          <a:solidFill>
                            <a:schemeClr val="dk1"/>
                          </a:solidFill>
                          <a:latin typeface="+mn-lt"/>
                          <a:ea typeface="+mn-ea"/>
                          <a:cs typeface="Calibri"/>
                        </a:rPr>
                        <a:t>Design</a:t>
                      </a:r>
                      <a:r>
                        <a:rPr lang="en-CA" sz="1200" b="1" kern="1200" spc="-124" dirty="0" smtClean="0">
                          <a:solidFill>
                            <a:schemeClr val="dk1"/>
                          </a:solidFill>
                          <a:latin typeface="+mn-lt"/>
                          <a:ea typeface="+mn-ea"/>
                          <a:cs typeface="Adobe Arabic" panose="02040503050201020203" pitchFamily="18" charset="-78"/>
                        </a:rPr>
                        <a:t> </a:t>
                      </a:r>
                      <a:r>
                        <a:rPr lang="en-CA" sz="1200" b="1" kern="1200" spc="-8" dirty="0" smtClean="0">
                          <a:solidFill>
                            <a:schemeClr val="dk1"/>
                          </a:solidFill>
                          <a:latin typeface="+mn-lt"/>
                          <a:ea typeface="+mn-ea"/>
                          <a:cs typeface="Calibri"/>
                        </a:rPr>
                        <a:t>for Performance, Availability, and Scalability</a:t>
                      </a:r>
                      <a:endParaRPr lang="en-CA" sz="1200" b="1" kern="1200" spc="-3" dirty="0">
                        <a:solidFill>
                          <a:prstClr val="black"/>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235260">
                <a:tc>
                  <a:txBody>
                    <a:bodyPr/>
                    <a:lstStyle/>
                    <a:p>
                      <a:pPr marL="171450" marR="7851"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Design for resiliency</a:t>
                      </a:r>
                    </a:p>
                    <a:p>
                      <a:pPr marL="0" marR="7851" lvl="1" indent="0">
                        <a:buFont typeface="Wingdings" panose="05000000000000000000" pitchFamily="2" charset="2"/>
                        <a:buNone/>
                        <a:tabLst>
                          <a:tab pos="114300" algn="l"/>
                        </a:tabLst>
                      </a:pPr>
                      <a:endParaRPr lang="en-CA" sz="1000" kern="1200" dirty="0" smtClean="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244780">
                <a:tc>
                  <a:txBody>
                    <a:bodyPr/>
                    <a:lstStyle/>
                    <a:p>
                      <a:pPr marL="171450" indent="-171450" fontAlgn="t">
                        <a:buFont typeface="Wingdings" panose="05000000000000000000" pitchFamily="2" charset="2"/>
                        <a:buChar char="q"/>
                      </a:pPr>
                      <a:r>
                        <a:rPr lang="en-CA" sz="1000" kern="1200" dirty="0" smtClean="0">
                          <a:solidFill>
                            <a:schemeClr val="dk1"/>
                          </a:solidFill>
                          <a:latin typeface="+mn-lt"/>
                          <a:ea typeface="+mn-ea"/>
                          <a:cs typeface="Calibri"/>
                        </a:rPr>
                        <a:t>Ensure response times meet user needs for availability</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smtClean="0">
                          <a:solidFill>
                            <a:prstClr val="black"/>
                          </a:solidFill>
                          <a:cs typeface="Calibri"/>
                        </a:rPr>
                        <a:t> </a:t>
                      </a:r>
                      <a:endParaRPr lang="en-US" sz="1000" dirty="0" smtClean="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99292">
                <a:tc>
                  <a:txBody>
                    <a:bodyPr/>
                    <a:lstStyle/>
                    <a:p>
                      <a:pPr marL="171450" marR="7851"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Support zero-downtime deployments for planned and unplanned maintenance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smtClean="0">
                          <a:solidFill>
                            <a:prstClr val="black"/>
                          </a:solidFill>
                          <a:cs typeface="Calibri"/>
                        </a:rPr>
                        <a:t> </a:t>
                      </a:r>
                      <a:endParaRPr lang="en-US" sz="1000" dirty="0" smtClean="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202090">
                <a:tc>
                  <a:txBody>
                    <a:bodyPr/>
                    <a:lstStyle/>
                    <a:p>
                      <a:pPr marL="171450" marR="7851"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Use distributed architectures, assume failure will happen, handle errors gracefully, and monitor actively</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smtClean="0">
                          <a:solidFill>
                            <a:prstClr val="black"/>
                          </a:solidFill>
                          <a:cs typeface="Calibri"/>
                        </a:rPr>
                        <a:t> </a:t>
                      </a:r>
                      <a:endParaRPr lang="en-US" sz="1000" dirty="0" smtClean="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sp>
        <p:nvSpPr>
          <p:cNvPr id="7" name="Rectangle 6"/>
          <p:cNvSpPr/>
          <p:nvPr>
            <p:custDataLst>
              <p:tags r:id="rId1"/>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p:nvSpPr>
        <p:spPr>
          <a:xfrm>
            <a:off x="683568" y="1128167"/>
            <a:ext cx="7661713" cy="369332"/>
          </a:xfrm>
          <a:prstGeom prst="rect">
            <a:avLst/>
          </a:prstGeom>
        </p:spPr>
        <p:txBody>
          <a:bodyPr wrap="square">
            <a:spAutoFit/>
          </a:bodyPr>
          <a:lstStyle/>
          <a:p>
            <a:r>
              <a:rPr lang="en-CA" b="1" dirty="0" smtClean="0">
                <a:latin typeface="+mj-lt"/>
                <a:cs typeface="Aharoni" panose="02010803020104030203" pitchFamily="2" charset="-79"/>
              </a:rPr>
              <a:t>(Please check </a:t>
            </a:r>
            <a:r>
              <a:rPr lang="en-CA" b="1" dirty="0" smtClean="0">
                <a:latin typeface="+mj-lt"/>
                <a:cs typeface="Aharoni" panose="02010803020104030203" pitchFamily="2" charset="-79"/>
                <a:sym typeface="Wingdings 2" panose="05020102010507070707" pitchFamily="18" charset="2"/>
              </a:rPr>
              <a:t></a:t>
            </a:r>
            <a:r>
              <a:rPr lang="en-CA" b="1" dirty="0" smtClean="0">
                <a:latin typeface="+mj-lt"/>
                <a:cs typeface="Aharoni" panose="02010803020104030203" pitchFamily="2" charset="-79"/>
              </a:rPr>
              <a:t>  </a:t>
            </a:r>
            <a:r>
              <a:rPr lang="en-CA" b="1" u="sng" dirty="0" smtClean="0">
                <a:latin typeface="+mj-lt"/>
                <a:cs typeface="Aharoni" panose="02010803020104030203" pitchFamily="2" charset="-79"/>
              </a:rPr>
              <a:t>all</a:t>
            </a:r>
            <a:r>
              <a:rPr lang="en-CA" b="1" dirty="0" smtClean="0">
                <a:latin typeface="+mj-lt"/>
                <a:cs typeface="Aharoni" panose="02010803020104030203" pitchFamily="2" charset="-79"/>
              </a:rPr>
              <a:t> that apply)</a:t>
            </a:r>
            <a:endParaRPr lang="en-CA" b="1" dirty="0">
              <a:latin typeface="+mj-lt"/>
              <a:cs typeface="Aharoni" panose="02010803020104030203" pitchFamily="2" charset="-79"/>
            </a:endParaRPr>
          </a:p>
        </p:txBody>
      </p:sp>
      <p:pic>
        <p:nvPicPr>
          <p:cNvPr id="10" name="Picture 9"/>
          <p:cNvPicPr>
            <a:picLocks noChangeAspect="1"/>
          </p:cNvPicPr>
          <p:nvPr/>
        </p:nvPicPr>
        <p:blipFill>
          <a:blip r:embed="rId4"/>
          <a:stretch>
            <a:fillRect/>
          </a:stretch>
        </p:blipFill>
        <p:spPr>
          <a:xfrm>
            <a:off x="7683914" y="1069802"/>
            <a:ext cx="757972" cy="446864"/>
          </a:xfrm>
          <a:prstGeom prst="rect">
            <a:avLst/>
          </a:prstGeom>
        </p:spPr>
      </p:pic>
      <p:sp>
        <p:nvSpPr>
          <p:cNvPr id="3" name="TextBox 2"/>
          <p:cNvSpPr txBox="1"/>
          <p:nvPr/>
        </p:nvSpPr>
        <p:spPr>
          <a:xfrm>
            <a:off x="469573" y="6515580"/>
            <a:ext cx="6845144" cy="215444"/>
          </a:xfrm>
          <a:prstGeom prst="rect">
            <a:avLst/>
          </a:prstGeom>
          <a:noFill/>
        </p:spPr>
        <p:txBody>
          <a:bodyPr wrap="none" rtlCol="0">
            <a:spAutoFit/>
          </a:bodyPr>
          <a:lstStyle/>
          <a:p>
            <a:r>
              <a:rPr lang="en-CA" sz="800" b="1" dirty="0" smtClean="0"/>
              <a:t>* NOTE</a:t>
            </a:r>
            <a:r>
              <a:rPr lang="en-CA" sz="800" dirty="0" smtClean="0"/>
              <a:t>:  As per CIO of Canada:  All OpenText </a:t>
            </a:r>
            <a:r>
              <a:rPr lang="en-CA" sz="800" dirty="0"/>
              <a:t>and SAP renewals </a:t>
            </a:r>
            <a:r>
              <a:rPr lang="en-CA" sz="800" dirty="0" smtClean="0"/>
              <a:t>will  now be </a:t>
            </a:r>
            <a:r>
              <a:rPr lang="en-CA" sz="800" dirty="0"/>
              <a:t>done through the new Cloud First policy, which states </a:t>
            </a:r>
            <a:r>
              <a:rPr lang="en-CA" sz="800" dirty="0" smtClean="0"/>
              <a:t>Software As A Service (SaaS).</a:t>
            </a:r>
            <a:endParaRPr lang="en-US" sz="800" dirty="0"/>
          </a:p>
        </p:txBody>
      </p:sp>
      <p:sp>
        <p:nvSpPr>
          <p:cNvPr id="12" name="object 46"/>
          <p:cNvSpPr txBox="1">
            <a:spLocks noGrp="1"/>
          </p:cNvSpPr>
          <p:nvPr>
            <p:ph type="title"/>
          </p:nvPr>
        </p:nvSpPr>
        <p:spPr>
          <a:xfrm>
            <a:off x="5922094" y="266712"/>
            <a:ext cx="2616397" cy="430887"/>
          </a:xfrm>
          <a:prstGeom prst="rect">
            <a:avLst/>
          </a:prstGeom>
        </p:spPr>
        <p:txBody>
          <a:bodyPr vert="horz" wrap="square" lIns="0" tIns="0" rIns="0" bIns="0" rtlCol="0">
            <a:spAutoFit/>
          </a:bodyPr>
          <a:lstStyle/>
          <a:p>
            <a:pPr marL="7470"/>
            <a:r>
              <a:rPr lang="en-CA" b="1" dirty="0" smtClean="0"/>
              <a:t>T</a:t>
            </a:r>
            <a:r>
              <a:rPr lang="en-CA" sz="1800" b="1" dirty="0" smtClean="0"/>
              <a:t>ECHNOLOGY</a:t>
            </a:r>
            <a:r>
              <a:rPr lang="en-CA" sz="2000" b="1" dirty="0" smtClean="0"/>
              <a:t>  </a:t>
            </a:r>
            <a:r>
              <a:rPr lang="en-CA" sz="2000" b="1" dirty="0"/>
              <a:t>Alignment</a:t>
            </a:r>
            <a:r>
              <a:rPr lang="en-CA" sz="2000" dirty="0"/>
              <a:t> </a:t>
            </a:r>
            <a:endParaRPr lang="en-CA" sz="1800" dirty="0"/>
          </a:p>
        </p:txBody>
      </p:sp>
      <p:sp>
        <p:nvSpPr>
          <p:cNvPr id="13" name="TextBox 12"/>
          <p:cNvSpPr txBox="1"/>
          <p:nvPr/>
        </p:nvSpPr>
        <p:spPr>
          <a:xfrm>
            <a:off x="579720" y="80628"/>
            <a:ext cx="3039165" cy="707886"/>
          </a:xfrm>
          <a:prstGeom prst="rect">
            <a:avLst/>
          </a:prstGeom>
          <a:noFill/>
        </p:spPr>
        <p:txBody>
          <a:bodyPr wrap="none" rtlCol="0">
            <a:spAutoFit/>
          </a:bodyPr>
          <a:lstStyle/>
          <a:p>
            <a:r>
              <a:rPr lang="en-CA" sz="2000" b="1" dirty="0">
                <a:solidFill>
                  <a:schemeClr val="tx1">
                    <a:lumMod val="65000"/>
                    <a:lumOff val="35000"/>
                  </a:schemeClr>
                </a:solidFill>
              </a:rPr>
              <a:t>APPENDIX 2: </a:t>
            </a:r>
            <a:endParaRPr lang="en-US" sz="2000" b="1" dirty="0">
              <a:solidFill>
                <a:schemeClr val="tx1">
                  <a:lumMod val="65000"/>
                  <a:lumOff val="35000"/>
                </a:schemeClr>
              </a:solidFill>
            </a:endParaRPr>
          </a:p>
          <a:p>
            <a:r>
              <a:rPr lang="en-CA" sz="2000" b="1" dirty="0" smtClean="0">
                <a:solidFill>
                  <a:schemeClr val="accent1"/>
                </a:solidFill>
                <a:latin typeface="Calibri" panose="020F0502020204030204" pitchFamily="34" charset="0"/>
              </a:rPr>
              <a:t>GC </a:t>
            </a:r>
            <a:r>
              <a:rPr lang="en-CA" sz="2000" b="1" dirty="0">
                <a:solidFill>
                  <a:schemeClr val="accent1"/>
                </a:solidFill>
                <a:latin typeface="Calibri" panose="020F0502020204030204" pitchFamily="34" charset="0"/>
              </a:rPr>
              <a:t>Architectural </a:t>
            </a:r>
            <a:r>
              <a:rPr lang="en-CA" sz="2000" b="1" dirty="0" smtClean="0">
                <a:solidFill>
                  <a:schemeClr val="accent1"/>
                </a:solidFill>
                <a:latin typeface="Calibri" panose="020F0502020204030204" pitchFamily="34" charset="0"/>
              </a:rPr>
              <a:t>Standards</a:t>
            </a:r>
            <a:endParaRPr lang="en-US" sz="2000" b="1" dirty="0">
              <a:solidFill>
                <a:schemeClr val="accent1"/>
              </a:solidFill>
              <a:latin typeface="Calibri" panose="020F0502020204030204" pitchFamily="34" charset="0"/>
            </a:endParaRPr>
          </a:p>
        </p:txBody>
      </p:sp>
    </p:spTree>
    <p:extLst>
      <p:ext uri="{BB962C8B-B14F-4D97-AF65-F5344CB8AC3E}">
        <p14:creationId xmlns:p14="http://schemas.microsoft.com/office/powerpoint/2010/main" val="32632014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17</a:t>
            </a:fld>
            <a:endParaRPr lang="en-CA"/>
          </a:p>
        </p:txBody>
      </p:sp>
      <p:graphicFrame>
        <p:nvGraphicFramePr>
          <p:cNvPr id="9" name="Table 8"/>
          <p:cNvGraphicFramePr>
            <a:graphicFrameLocks noGrp="1"/>
          </p:cNvGraphicFramePr>
          <p:nvPr>
            <p:extLst>
              <p:ext uri="{D42A27DB-BD31-4B8C-83A1-F6EECF244321}">
                <p14:modId xmlns:p14="http://schemas.microsoft.com/office/powerpoint/2010/main" val="1359254864"/>
              </p:ext>
            </p:extLst>
          </p:nvPr>
        </p:nvGraphicFramePr>
        <p:xfrm>
          <a:off x="551448" y="1664804"/>
          <a:ext cx="7987044" cy="2011680"/>
        </p:xfrm>
        <a:graphic>
          <a:graphicData uri="http://schemas.openxmlformats.org/drawingml/2006/table">
            <a:tbl>
              <a:tblPr>
                <a:tableStyleId>{5C22544A-7EE6-4342-B048-85BDC9FD1C3A}</a:tableStyleId>
              </a:tblPr>
              <a:tblGrid>
                <a:gridCol w="3993522"/>
                <a:gridCol w="3993522"/>
              </a:tblGrid>
              <a:tr h="140204">
                <a:tc>
                  <a:txBody>
                    <a:bodyPr/>
                    <a:lstStyle/>
                    <a:p>
                      <a:pPr marL="7470"/>
                      <a:r>
                        <a:rPr lang="en-CA" sz="1200" b="1" kern="1200" spc="-3" dirty="0" smtClean="0">
                          <a:solidFill>
                            <a:prstClr val="black"/>
                          </a:solidFill>
                          <a:latin typeface="+mn-lt"/>
                          <a:ea typeface="+mn-ea"/>
                          <a:cs typeface="Calibri"/>
                        </a:rPr>
                        <a:t>13 - </a:t>
                      </a:r>
                      <a:r>
                        <a:rPr lang="en-CA" sz="1200" b="1" kern="1200" dirty="0" smtClean="0">
                          <a:solidFill>
                            <a:schemeClr val="dk1"/>
                          </a:solidFill>
                          <a:latin typeface="+mn-lt"/>
                          <a:ea typeface="+mn-ea"/>
                          <a:cs typeface="Calibri"/>
                        </a:rPr>
                        <a:t>Design for Security and Privacy</a:t>
                      </a:r>
                      <a:endParaRPr lang="en-CA" sz="1200" b="1" kern="1200" spc="-3" dirty="0">
                        <a:solidFill>
                          <a:prstClr val="black"/>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153916">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Implement security across all architectural layers </a:t>
                      </a:r>
                    </a:p>
                    <a:p>
                      <a:pPr marL="0" lvl="1" indent="0">
                        <a:buFont typeface="Wingdings" panose="05000000000000000000" pitchFamily="2" charset="2"/>
                        <a:buNone/>
                        <a:tabLst>
                          <a:tab pos="114300" algn="l"/>
                        </a:tabLst>
                      </a:pPr>
                      <a:endParaRPr lang="en-CA" sz="1000" kern="1200" dirty="0" smtClean="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spc="-41" dirty="0" smtClean="0">
                          <a:solidFill>
                            <a:prstClr val="black"/>
                          </a:solidFill>
                          <a:cs typeface="Calibri"/>
                        </a:rPr>
                        <a:t> </a:t>
                      </a:r>
                      <a:endParaRPr lang="en-US" sz="1000" spc="-41"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98108">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Categorize data properly to determine appropriate safeguards </a:t>
                      </a:r>
                    </a:p>
                    <a:p>
                      <a:pPr marL="0" lvl="1" indent="0">
                        <a:buFont typeface="Wingdings" panose="05000000000000000000" pitchFamily="2" charset="2"/>
                        <a:buNone/>
                        <a:tabLst>
                          <a:tab pos="114300" algn="l"/>
                        </a:tabLst>
                      </a:pPr>
                      <a:endParaRPr lang="en-CA" sz="1000" kern="1200" dirty="0" smtClean="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spc="-41" dirty="0" smtClean="0">
                          <a:solidFill>
                            <a:prstClr val="black"/>
                          </a:solidFill>
                          <a:cs typeface="Calibri"/>
                        </a:rPr>
                        <a:t> </a:t>
                      </a:r>
                      <a:endParaRPr lang="en-US" sz="1000" spc="-41"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202676">
                <a:tc>
                  <a:txBody>
                    <a:bodyPr/>
                    <a:lstStyle/>
                    <a:p>
                      <a:pPr marL="171450" indent="-171450">
                        <a:buFont typeface="Wingdings" panose="05000000000000000000" pitchFamily="2" charset="2"/>
                        <a:buChar char="q"/>
                      </a:pPr>
                      <a:r>
                        <a:rPr lang="en-CA" sz="1000" kern="1200" dirty="0" smtClean="0">
                          <a:solidFill>
                            <a:schemeClr val="dk1"/>
                          </a:solidFill>
                          <a:latin typeface="+mn-lt"/>
                          <a:ea typeface="+mn-ea"/>
                          <a:cs typeface="Calibri"/>
                        </a:rPr>
                        <a:t>Perform a privacy impact assessment (PIA) and mitigate all privacy risks when personal information is involved</a:t>
                      </a: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spc="-41" dirty="0" smtClean="0">
                          <a:solidFill>
                            <a:prstClr val="black"/>
                          </a:solidFill>
                          <a:cs typeface="Calibri"/>
                        </a:rPr>
                        <a:t> </a:t>
                      </a:r>
                      <a:endParaRPr lang="en-CA" sz="1000" spc="-41"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202676">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CA" sz="1000" kern="1200" dirty="0" smtClean="0">
                          <a:solidFill>
                            <a:schemeClr val="dk1"/>
                          </a:solidFill>
                          <a:latin typeface="+mn-lt"/>
                          <a:ea typeface="+mn-ea"/>
                          <a:cs typeface="Calibri"/>
                        </a:rPr>
                        <a:t>Balance user and business needs with proportionate security measures and adequate</a:t>
                      </a:r>
                      <a:r>
                        <a:rPr lang="en-CA" sz="1000" kern="1200" baseline="0" dirty="0" smtClean="0">
                          <a:solidFill>
                            <a:schemeClr val="dk1"/>
                          </a:solidFill>
                          <a:latin typeface="+mn-lt"/>
                          <a:ea typeface="+mn-ea"/>
                          <a:cs typeface="Calibri"/>
                        </a:rPr>
                        <a:t> privacy protections. </a:t>
                      </a:r>
                      <a:endParaRPr lang="en-US" sz="1000" dirty="0" smtClean="0"/>
                    </a:p>
                    <a:p>
                      <a:pPr marL="171450" lvl="1" indent="-171450">
                        <a:buFont typeface="Wingdings" panose="05000000000000000000" pitchFamily="2" charset="2"/>
                        <a:buChar char="q"/>
                      </a:pPr>
                      <a:endParaRPr lang="en-CA" sz="1000" spc="-41"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spc="-41" dirty="0" smtClean="0">
                          <a:solidFill>
                            <a:prstClr val="black"/>
                          </a:solidFill>
                          <a:cs typeface="Calibri"/>
                        </a:rPr>
                        <a:t> </a:t>
                      </a:r>
                      <a:endParaRPr lang="en-CA" sz="1000" spc="-41"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sp>
        <p:nvSpPr>
          <p:cNvPr id="7" name="Rectangle 6"/>
          <p:cNvSpPr/>
          <p:nvPr>
            <p:custDataLst>
              <p:tags r:id="rId1"/>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p:nvSpPr>
        <p:spPr>
          <a:xfrm>
            <a:off x="683568" y="1128167"/>
            <a:ext cx="7661713" cy="369332"/>
          </a:xfrm>
          <a:prstGeom prst="rect">
            <a:avLst/>
          </a:prstGeom>
        </p:spPr>
        <p:txBody>
          <a:bodyPr wrap="square">
            <a:spAutoFit/>
          </a:bodyPr>
          <a:lstStyle/>
          <a:p>
            <a:r>
              <a:rPr lang="en-CA" b="1" dirty="0" smtClean="0">
                <a:latin typeface="+mj-lt"/>
                <a:cs typeface="Aharoni" panose="02010803020104030203" pitchFamily="2" charset="-79"/>
              </a:rPr>
              <a:t>(Please check </a:t>
            </a:r>
            <a:r>
              <a:rPr lang="en-CA" b="1" dirty="0" smtClean="0">
                <a:latin typeface="+mj-lt"/>
                <a:cs typeface="Aharoni" panose="02010803020104030203" pitchFamily="2" charset="-79"/>
                <a:sym typeface="Wingdings 2" panose="05020102010507070707" pitchFamily="18" charset="2"/>
              </a:rPr>
              <a:t></a:t>
            </a:r>
            <a:r>
              <a:rPr lang="en-CA" b="1" dirty="0" smtClean="0">
                <a:latin typeface="+mj-lt"/>
                <a:cs typeface="Aharoni" panose="02010803020104030203" pitchFamily="2" charset="-79"/>
              </a:rPr>
              <a:t>  </a:t>
            </a:r>
            <a:r>
              <a:rPr lang="en-CA" b="1" u="sng" dirty="0" smtClean="0">
                <a:latin typeface="+mj-lt"/>
                <a:cs typeface="Aharoni" panose="02010803020104030203" pitchFamily="2" charset="-79"/>
              </a:rPr>
              <a:t>all</a:t>
            </a:r>
            <a:r>
              <a:rPr lang="en-CA" b="1" dirty="0" smtClean="0">
                <a:latin typeface="+mj-lt"/>
                <a:cs typeface="Aharoni" panose="02010803020104030203" pitchFamily="2" charset="-79"/>
              </a:rPr>
              <a:t> that apply)</a:t>
            </a:r>
            <a:endParaRPr lang="en-CA" b="1" dirty="0">
              <a:latin typeface="+mj-lt"/>
              <a:cs typeface="Aharoni" panose="02010803020104030203" pitchFamily="2" charset="-79"/>
            </a:endParaRPr>
          </a:p>
        </p:txBody>
      </p:sp>
      <p:pic>
        <p:nvPicPr>
          <p:cNvPr id="11" name="Picture 10"/>
          <p:cNvPicPr>
            <a:picLocks noChangeAspect="1"/>
          </p:cNvPicPr>
          <p:nvPr/>
        </p:nvPicPr>
        <p:blipFill>
          <a:blip r:embed="rId4"/>
          <a:stretch>
            <a:fillRect/>
          </a:stretch>
        </p:blipFill>
        <p:spPr>
          <a:xfrm>
            <a:off x="7994174" y="1098520"/>
            <a:ext cx="351107" cy="428625"/>
          </a:xfrm>
          <a:prstGeom prst="rect">
            <a:avLst/>
          </a:prstGeom>
        </p:spPr>
      </p:pic>
      <p:sp>
        <p:nvSpPr>
          <p:cNvPr id="12" name="object 46"/>
          <p:cNvSpPr txBox="1">
            <a:spLocks noGrp="1"/>
          </p:cNvSpPr>
          <p:nvPr>
            <p:ph type="title"/>
          </p:nvPr>
        </p:nvSpPr>
        <p:spPr>
          <a:xfrm>
            <a:off x="5166010" y="266712"/>
            <a:ext cx="3372481" cy="430887"/>
          </a:xfrm>
          <a:prstGeom prst="rect">
            <a:avLst/>
          </a:prstGeom>
        </p:spPr>
        <p:txBody>
          <a:bodyPr vert="horz" wrap="square" lIns="0" tIns="0" rIns="0" bIns="0" rtlCol="0">
            <a:spAutoFit/>
          </a:bodyPr>
          <a:lstStyle/>
          <a:p>
            <a:pPr marL="7470"/>
            <a:r>
              <a:rPr lang="en-CA" b="1" dirty="0" smtClean="0"/>
              <a:t>S</a:t>
            </a:r>
            <a:r>
              <a:rPr lang="en-CA" sz="1800" b="1" dirty="0" smtClean="0"/>
              <a:t>ECURITY</a:t>
            </a:r>
            <a:r>
              <a:rPr lang="en-CA" b="1" dirty="0" smtClean="0"/>
              <a:t> </a:t>
            </a:r>
            <a:r>
              <a:rPr lang="en-CA" sz="1800" dirty="0"/>
              <a:t>&amp;</a:t>
            </a:r>
            <a:r>
              <a:rPr lang="en-CA" b="1" dirty="0" smtClean="0"/>
              <a:t> P</a:t>
            </a:r>
            <a:r>
              <a:rPr lang="en-CA" sz="1800" b="1" dirty="0" smtClean="0"/>
              <a:t>RIVACY </a:t>
            </a:r>
            <a:r>
              <a:rPr lang="en-CA" sz="2000" b="1" dirty="0" smtClean="0"/>
              <a:t> </a:t>
            </a:r>
            <a:r>
              <a:rPr lang="en-CA" sz="2000" b="1" dirty="0"/>
              <a:t>Alignment</a:t>
            </a:r>
            <a:r>
              <a:rPr lang="en-CA" sz="2000" dirty="0"/>
              <a:t> </a:t>
            </a:r>
            <a:endParaRPr lang="en-CA" sz="1800" dirty="0"/>
          </a:p>
        </p:txBody>
      </p:sp>
      <p:sp>
        <p:nvSpPr>
          <p:cNvPr id="8" name="TextBox 7"/>
          <p:cNvSpPr txBox="1"/>
          <p:nvPr/>
        </p:nvSpPr>
        <p:spPr>
          <a:xfrm>
            <a:off x="579720" y="80628"/>
            <a:ext cx="3039165" cy="707886"/>
          </a:xfrm>
          <a:prstGeom prst="rect">
            <a:avLst/>
          </a:prstGeom>
          <a:noFill/>
        </p:spPr>
        <p:txBody>
          <a:bodyPr wrap="none" rtlCol="0">
            <a:spAutoFit/>
          </a:bodyPr>
          <a:lstStyle/>
          <a:p>
            <a:r>
              <a:rPr lang="en-CA" sz="2000" b="1" dirty="0">
                <a:solidFill>
                  <a:schemeClr val="tx1">
                    <a:lumMod val="65000"/>
                    <a:lumOff val="35000"/>
                  </a:schemeClr>
                </a:solidFill>
              </a:rPr>
              <a:t>APPENDIX 2: </a:t>
            </a:r>
            <a:endParaRPr lang="en-US" sz="2000" b="1" dirty="0">
              <a:solidFill>
                <a:schemeClr val="tx1">
                  <a:lumMod val="65000"/>
                  <a:lumOff val="35000"/>
                </a:schemeClr>
              </a:solidFill>
            </a:endParaRPr>
          </a:p>
          <a:p>
            <a:r>
              <a:rPr lang="en-CA" sz="2000" b="1" dirty="0" smtClean="0">
                <a:solidFill>
                  <a:schemeClr val="accent1"/>
                </a:solidFill>
                <a:latin typeface="Calibri" panose="020F0502020204030204" pitchFamily="34" charset="0"/>
              </a:rPr>
              <a:t>GC </a:t>
            </a:r>
            <a:r>
              <a:rPr lang="en-CA" sz="2000" b="1" dirty="0">
                <a:solidFill>
                  <a:schemeClr val="accent1"/>
                </a:solidFill>
                <a:latin typeface="Calibri" panose="020F0502020204030204" pitchFamily="34" charset="0"/>
              </a:rPr>
              <a:t>Architectural </a:t>
            </a:r>
            <a:r>
              <a:rPr lang="en-CA" sz="2000" b="1" dirty="0" smtClean="0">
                <a:solidFill>
                  <a:schemeClr val="accent1"/>
                </a:solidFill>
                <a:latin typeface="Calibri" panose="020F0502020204030204" pitchFamily="34" charset="0"/>
              </a:rPr>
              <a:t>Standards</a:t>
            </a:r>
            <a:endParaRPr lang="en-US" sz="2000" b="1" dirty="0">
              <a:solidFill>
                <a:schemeClr val="accent1"/>
              </a:solidFill>
              <a:latin typeface="Calibri" panose="020F0502020204030204" pitchFamily="34" charset="0"/>
            </a:endParaRPr>
          </a:p>
        </p:txBody>
      </p:sp>
    </p:spTree>
    <p:extLst>
      <p:ext uri="{BB962C8B-B14F-4D97-AF65-F5344CB8AC3E}">
        <p14:creationId xmlns:p14="http://schemas.microsoft.com/office/powerpoint/2010/main" val="39276215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5"/>
          <p:cNvSpPr>
            <a:spLocks noGrp="1"/>
          </p:cNvSpPr>
          <p:nvPr>
            <p:ph type="title"/>
          </p:nvPr>
        </p:nvSpPr>
        <p:spPr>
          <a:xfrm>
            <a:off x="467544" y="91508"/>
            <a:ext cx="5432982" cy="659751"/>
          </a:xfrm>
        </p:spPr>
        <p:txBody>
          <a:bodyPr/>
          <a:lstStyle/>
          <a:p>
            <a:pPr marL="0" indent="0"/>
            <a:r>
              <a:rPr lang="en-CA" sz="2000" b="1" dirty="0">
                <a:solidFill>
                  <a:schemeClr val="tx1">
                    <a:lumMod val="65000"/>
                    <a:lumOff val="35000"/>
                  </a:schemeClr>
                </a:solidFill>
              </a:rPr>
              <a:t>APPENDIX </a:t>
            </a:r>
            <a:r>
              <a:rPr lang="en-CA" sz="2000" b="1" dirty="0" smtClean="0">
                <a:solidFill>
                  <a:schemeClr val="tx1">
                    <a:lumMod val="65000"/>
                    <a:lumOff val="35000"/>
                  </a:schemeClr>
                </a:solidFill>
              </a:rPr>
              <a:t>3: </a:t>
            </a:r>
            <a:br>
              <a:rPr lang="en-CA" sz="2000" b="1" dirty="0" smtClean="0">
                <a:solidFill>
                  <a:schemeClr val="tx1">
                    <a:lumMod val="65000"/>
                    <a:lumOff val="35000"/>
                  </a:schemeClr>
                </a:solidFill>
              </a:rPr>
            </a:br>
            <a:r>
              <a:rPr lang="en-CA" sz="2000" b="1" dirty="0" smtClean="0"/>
              <a:t>Additional </a:t>
            </a:r>
            <a:r>
              <a:rPr lang="en-CA" sz="2000" b="1" dirty="0"/>
              <a:t>Project Details </a:t>
            </a:r>
          </a:p>
        </p:txBody>
      </p:sp>
      <p:sp>
        <p:nvSpPr>
          <p:cNvPr id="2" name="Slide Number Placeholder 1"/>
          <p:cNvSpPr>
            <a:spLocks noGrp="1"/>
          </p:cNvSpPr>
          <p:nvPr>
            <p:ph type="sldNum" sz="quarter" idx="12"/>
          </p:nvPr>
        </p:nvSpPr>
        <p:spPr>
          <a:xfrm>
            <a:off x="8815300" y="6518971"/>
            <a:ext cx="298376" cy="365125"/>
          </a:xfrm>
        </p:spPr>
        <p:txBody>
          <a:bodyPr/>
          <a:lstStyle/>
          <a:p>
            <a:fld id="{32D4B517-E49B-41B6-9DBC-23634E0F1CDC}" type="slidenum">
              <a:rPr lang="en-CA" smtClean="0"/>
              <a:t>18</a:t>
            </a:fld>
            <a:endParaRPr lang="en-CA"/>
          </a:p>
        </p:txBody>
      </p:sp>
      <p:graphicFrame>
        <p:nvGraphicFramePr>
          <p:cNvPr id="3" name="Table 2"/>
          <p:cNvGraphicFramePr>
            <a:graphicFrameLocks noGrp="1"/>
          </p:cNvGraphicFramePr>
          <p:nvPr>
            <p:extLst>
              <p:ext uri="{D42A27DB-BD31-4B8C-83A1-F6EECF244321}">
                <p14:modId xmlns:p14="http://schemas.microsoft.com/office/powerpoint/2010/main" val="1431071334"/>
              </p:ext>
            </p:extLst>
          </p:nvPr>
        </p:nvGraphicFramePr>
        <p:xfrm>
          <a:off x="365392" y="1469981"/>
          <a:ext cx="8566656" cy="2555299"/>
        </p:xfrm>
        <a:graphic>
          <a:graphicData uri="http://schemas.openxmlformats.org/drawingml/2006/table">
            <a:tbl>
              <a:tblPr>
                <a:tableStyleId>{5C22544A-7EE6-4342-B048-85BDC9FD1C3A}</a:tableStyleId>
              </a:tblPr>
              <a:tblGrid>
                <a:gridCol w="1974360"/>
                <a:gridCol w="2703865"/>
                <a:gridCol w="3888431"/>
              </a:tblGrid>
              <a:tr h="187216">
                <a:tc>
                  <a:txBody>
                    <a:bodyPr/>
                    <a:lstStyle/>
                    <a:p>
                      <a:r>
                        <a:rPr lang="en-US" sz="1400" dirty="0" smtClean="0">
                          <a:solidFill>
                            <a:schemeClr val="dk1"/>
                          </a:solidFill>
                        </a:rPr>
                        <a:t>TBS Project/Activity ID</a:t>
                      </a:r>
                    </a:p>
                    <a:p>
                      <a:r>
                        <a:rPr lang="en-US" sz="900" dirty="0" smtClean="0">
                          <a:solidFill>
                            <a:schemeClr val="dk1"/>
                          </a:solidFill>
                        </a:rPr>
                        <a:t>(from IT PLAN)</a:t>
                      </a:r>
                    </a:p>
                  </a:txBody>
                  <a:tcPr anchor="ctr"/>
                </a:tc>
                <a:tc>
                  <a:txBody>
                    <a:bodyPr/>
                    <a:lstStyle/>
                    <a:p>
                      <a:pPr>
                        <a:tabLst>
                          <a:tab pos="573088" algn="l"/>
                          <a:tab pos="1255713" algn="l"/>
                        </a:tabLst>
                      </a:pPr>
                      <a:endParaRPr lang="en-US" sz="1200" kern="1200" dirty="0">
                        <a:solidFill>
                          <a:schemeClr val="dk1"/>
                        </a:solidFill>
                        <a:latin typeface="+mn-lt"/>
                        <a:ea typeface="+mn-ea"/>
                        <a:cs typeface="+mn-cs"/>
                      </a:endParaRPr>
                    </a:p>
                  </a:txBody>
                  <a:tcPr anchor="ctr"/>
                </a:tc>
                <a:tc>
                  <a:txBody>
                    <a:bodyPr/>
                    <a:lstStyle/>
                    <a:p>
                      <a:endParaRPr lang="en-US" sz="1200" i="1" kern="1200" dirty="0">
                        <a:solidFill>
                          <a:schemeClr val="tx2"/>
                        </a:solidFill>
                        <a:latin typeface="+mn-lt"/>
                        <a:ea typeface="+mn-ea"/>
                        <a:cs typeface="+mn-cs"/>
                      </a:endParaRPr>
                    </a:p>
                  </a:txBody>
                  <a:tcPr anchor="ctr"/>
                </a:tc>
              </a:tr>
              <a:tr h="4369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dk1"/>
                          </a:solidFill>
                        </a:rPr>
                        <a:t>Concept Case   (</a:t>
                      </a:r>
                      <a:r>
                        <a:rPr lang="en-US" sz="900" b="1" dirty="0" smtClean="0">
                          <a:solidFill>
                            <a:schemeClr val="dk1"/>
                          </a:solidFill>
                        </a:rPr>
                        <a:t>ENDORSED  ?)</a:t>
                      </a:r>
                    </a:p>
                  </a:txBody>
                  <a:tcPr anchor="ctr"/>
                </a:tc>
                <a:tc>
                  <a:txBody>
                    <a:bodyPr/>
                    <a:lstStyle/>
                    <a:p>
                      <a:pPr>
                        <a:tabLst>
                          <a:tab pos="573088" algn="l"/>
                          <a:tab pos="1255713" algn="l"/>
                        </a:tabLst>
                      </a:pPr>
                      <a:r>
                        <a:rPr lang="en-CA" sz="1200" kern="1200" dirty="0" smtClean="0">
                          <a:solidFill>
                            <a:schemeClr val="dk1"/>
                          </a:solidFill>
                          <a:latin typeface="+mn-lt"/>
                          <a:ea typeface="+mn-ea"/>
                          <a:cs typeface="+mn-cs"/>
                        </a:rPr>
                        <a:t>YES 	</a:t>
                      </a:r>
                      <a:r>
                        <a:rPr lang="en-CA" sz="1200" kern="1200" dirty="0" smtClean="0">
                          <a:solidFill>
                            <a:schemeClr val="dk1"/>
                          </a:solidFill>
                          <a:latin typeface="+mn-lt"/>
                          <a:ea typeface="+mn-ea"/>
                          <a:cs typeface="+mn-cs"/>
                          <a:sym typeface="Wingdings 2" panose="05020102010507070707" pitchFamily="18" charset="2"/>
                        </a:rPr>
                        <a:t>	DATE: ___________</a:t>
                      </a:r>
                    </a:p>
                  </a:txBody>
                  <a:tcPr anchor="ctr"/>
                </a:tc>
                <a:tc>
                  <a:txBody>
                    <a:bodyPr/>
                    <a:lstStyle/>
                    <a:p>
                      <a:pPr algn="l">
                        <a:tabLst>
                          <a:tab pos="573088" algn="l"/>
                          <a:tab pos="1255713" algn="l"/>
                        </a:tabLst>
                      </a:pPr>
                      <a:r>
                        <a:rPr lang="en-CA" sz="1200" kern="1200" dirty="0" smtClean="0">
                          <a:solidFill>
                            <a:schemeClr val="dk1"/>
                          </a:solidFill>
                          <a:latin typeface="+mn-lt"/>
                          <a:ea typeface="+mn-ea"/>
                          <a:cs typeface="+mn-cs"/>
                          <a:sym typeface="Wingdings 2" panose="05020102010507070707" pitchFamily="18" charset="2"/>
                        </a:rPr>
                        <a:t>NO 		REASON:</a:t>
                      </a:r>
                    </a:p>
                  </a:txBody>
                  <a:tcPr anchor="ctr"/>
                </a:tc>
              </a:tr>
              <a:tr h="187216">
                <a:tc>
                  <a:txBody>
                    <a:bodyPr/>
                    <a:lstStyle/>
                    <a:p>
                      <a:pPr marL="0" indent="60325"/>
                      <a:r>
                        <a:rPr lang="en-CA" sz="1200" dirty="0" smtClean="0"/>
                        <a:t>Timeline</a:t>
                      </a:r>
                      <a:endParaRPr lang="en-US" sz="1200" dirty="0"/>
                    </a:p>
                  </a:txBody>
                  <a:tcPr anchor="ctr"/>
                </a:tc>
                <a:tc>
                  <a:txBody>
                    <a:bodyPr/>
                    <a:lstStyle/>
                    <a:p>
                      <a:r>
                        <a:rPr lang="en-CA" sz="800" b="1" i="0" kern="1200" dirty="0" smtClean="0">
                          <a:solidFill>
                            <a:schemeClr val="tx1"/>
                          </a:solidFill>
                          <a:latin typeface="+mn-lt"/>
                          <a:ea typeface="+mn-ea"/>
                          <a:cs typeface="+mn-cs"/>
                        </a:rPr>
                        <a:t>Planned Start Date:</a:t>
                      </a:r>
                    </a:p>
                    <a:p>
                      <a:r>
                        <a:rPr lang="en-CA" sz="1200" i="1" kern="1200" dirty="0" smtClean="0">
                          <a:solidFill>
                            <a:schemeClr val="tx2"/>
                          </a:solidFill>
                          <a:latin typeface="+mn-lt"/>
                          <a:ea typeface="+mn-ea"/>
                          <a:cs typeface="+mn-cs"/>
                        </a:rPr>
                        <a:t>MM – YYYY</a:t>
                      </a:r>
                      <a:endParaRPr lang="en-US" sz="1200" i="1" kern="1200" dirty="0">
                        <a:solidFill>
                          <a:schemeClr val="tx2"/>
                        </a:solidFill>
                        <a:latin typeface="+mn-lt"/>
                        <a:ea typeface="+mn-ea"/>
                        <a:cs typeface="+mn-cs"/>
                      </a:endParaRPr>
                    </a:p>
                  </a:txBody>
                  <a:tcPr anchor="ctr"/>
                </a:tc>
                <a:tc>
                  <a:txBody>
                    <a:bodyPr/>
                    <a:lstStyle/>
                    <a:p>
                      <a:r>
                        <a:rPr lang="en-CA" sz="800" b="1" i="0" kern="1200" dirty="0" smtClean="0">
                          <a:solidFill>
                            <a:schemeClr val="tx1"/>
                          </a:solidFill>
                          <a:latin typeface="+mn-lt"/>
                          <a:ea typeface="+mn-ea"/>
                          <a:cs typeface="+mn-cs"/>
                        </a:rPr>
                        <a:t>Planned End Date:</a:t>
                      </a:r>
                    </a:p>
                    <a:p>
                      <a:r>
                        <a:rPr lang="en-CA" sz="1200" i="1" kern="1200" dirty="0" smtClean="0">
                          <a:solidFill>
                            <a:schemeClr val="tx2"/>
                          </a:solidFill>
                          <a:latin typeface="+mn-lt"/>
                          <a:ea typeface="+mn-ea"/>
                          <a:cs typeface="+mn-cs"/>
                        </a:rPr>
                        <a:t>MM - YYYY</a:t>
                      </a:r>
                      <a:endParaRPr lang="en-US" sz="1200" i="1" kern="1200" dirty="0">
                        <a:solidFill>
                          <a:schemeClr val="tx2"/>
                        </a:solidFill>
                        <a:latin typeface="+mn-lt"/>
                        <a:ea typeface="+mn-ea"/>
                        <a:cs typeface="+mn-cs"/>
                      </a:endParaRPr>
                    </a:p>
                  </a:txBody>
                  <a:tcPr anchor="ctr"/>
                </a:tc>
              </a:tr>
              <a:tr h="242456">
                <a:tc>
                  <a:txBody>
                    <a:bodyPr/>
                    <a:lstStyle/>
                    <a:p>
                      <a:pPr marL="0" indent="60325"/>
                      <a:r>
                        <a:rPr lang="en-CA" sz="1200" dirty="0" smtClean="0"/>
                        <a:t>Cost</a:t>
                      </a:r>
                      <a:r>
                        <a:rPr lang="en-CA" sz="1200" baseline="0" dirty="0" smtClean="0"/>
                        <a:t> Summary</a:t>
                      </a:r>
                      <a:endParaRPr lang="en-US" sz="1200" dirty="0"/>
                    </a:p>
                  </a:txBody>
                  <a:tcPr anchor="ctr"/>
                </a:tc>
                <a:tc>
                  <a:txBody>
                    <a:bodyPr/>
                    <a:lstStyle/>
                    <a:p>
                      <a:r>
                        <a:rPr lang="en-CA" sz="800" b="1" i="0" kern="1200" dirty="0" smtClean="0">
                          <a:solidFill>
                            <a:schemeClr val="tx1"/>
                          </a:solidFill>
                          <a:latin typeface="+mn-lt"/>
                          <a:ea typeface="+mn-ea"/>
                          <a:cs typeface="+mn-cs"/>
                        </a:rPr>
                        <a:t>One Time project cost:</a:t>
                      </a:r>
                    </a:p>
                    <a:p>
                      <a:r>
                        <a:rPr lang="en-CA" sz="1400" i="1" kern="1200" dirty="0" smtClean="0">
                          <a:solidFill>
                            <a:schemeClr val="tx2"/>
                          </a:solidFill>
                          <a:latin typeface="+mn-lt"/>
                          <a:ea typeface="+mn-ea"/>
                          <a:cs typeface="+mn-cs"/>
                        </a:rPr>
                        <a:t>$ </a:t>
                      </a:r>
                      <a:endParaRPr lang="en-US" sz="1400" i="1" kern="1200" dirty="0">
                        <a:solidFill>
                          <a:schemeClr val="tx2"/>
                        </a:solidFill>
                        <a:latin typeface="+mn-lt"/>
                        <a:ea typeface="+mn-ea"/>
                        <a:cs typeface="+mn-cs"/>
                      </a:endParaRPr>
                    </a:p>
                  </a:txBody>
                  <a:tcPr anchor="ctr"/>
                </a:tc>
                <a:tc>
                  <a:txBody>
                    <a:bodyPr/>
                    <a:lstStyle/>
                    <a:p>
                      <a:pPr marL="0" algn="l" defTabSz="914400" rtl="0" eaLnBrk="1" latinLnBrk="0" hangingPunct="1"/>
                      <a:r>
                        <a:rPr lang="en-CA" sz="800" b="1" i="0" kern="1200" dirty="0" smtClean="0">
                          <a:solidFill>
                            <a:schemeClr val="tx1"/>
                          </a:solidFill>
                          <a:latin typeface="+mn-lt"/>
                          <a:ea typeface="+mn-ea"/>
                          <a:cs typeface="+mn-cs"/>
                        </a:rPr>
                        <a:t>On-going (annual) costs:</a:t>
                      </a:r>
                    </a:p>
                    <a:p>
                      <a:r>
                        <a:rPr lang="en-CA" sz="1400" i="1" kern="1200" dirty="0" smtClean="0">
                          <a:solidFill>
                            <a:schemeClr val="tx2"/>
                          </a:solidFill>
                          <a:latin typeface="+mn-lt"/>
                          <a:ea typeface="+mn-ea"/>
                          <a:cs typeface="+mn-cs"/>
                        </a:rPr>
                        <a:t>$</a:t>
                      </a:r>
                      <a:endParaRPr lang="en-US" sz="1400" i="1" kern="1200" dirty="0">
                        <a:solidFill>
                          <a:schemeClr val="tx2"/>
                        </a:solidFill>
                        <a:latin typeface="+mn-lt"/>
                        <a:ea typeface="+mn-ea"/>
                        <a:cs typeface="+mn-cs"/>
                      </a:endParaRPr>
                    </a:p>
                  </a:txBody>
                  <a:tcPr anchor="ctr"/>
                </a:tc>
              </a:tr>
              <a:tr h="242456">
                <a:tc>
                  <a:txBody>
                    <a:bodyPr/>
                    <a:lstStyle/>
                    <a:p>
                      <a:pPr marL="0" indent="60325"/>
                      <a:r>
                        <a:rPr lang="en-CA" sz="1200" dirty="0" smtClean="0"/>
                        <a:t>Funding Source</a:t>
                      </a:r>
                      <a:endParaRPr lang="en-US" sz="12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573088" algn="l"/>
                          <a:tab pos="1255713" algn="l"/>
                          <a:tab pos="1828800" algn="l"/>
                        </a:tabLst>
                        <a:defRPr/>
                      </a:pPr>
                      <a:r>
                        <a:rPr lang="en-CA" sz="1200" kern="1200" dirty="0" smtClean="0">
                          <a:solidFill>
                            <a:schemeClr val="dk1"/>
                          </a:solidFill>
                          <a:latin typeface="+mn-lt"/>
                          <a:ea typeface="+mn-ea"/>
                          <a:cs typeface="+mn-cs"/>
                        </a:rPr>
                        <a:t>A-Base	</a:t>
                      </a:r>
                      <a:r>
                        <a:rPr lang="en-CA" sz="1200" kern="1200" dirty="0" smtClean="0">
                          <a:solidFill>
                            <a:schemeClr val="dk1"/>
                          </a:solidFill>
                          <a:latin typeface="+mn-lt"/>
                          <a:ea typeface="+mn-ea"/>
                          <a:cs typeface="+mn-cs"/>
                          <a:sym typeface="Wingdings 2" panose="05020102010507070707" pitchFamily="18" charset="2"/>
                        </a:rPr>
                        <a:t>	B-Base	</a:t>
                      </a:r>
                      <a:endParaRPr lang="en-US" sz="1200" kern="1200" dirty="0" smtClean="0">
                        <a:solidFill>
                          <a:schemeClr val="dk1"/>
                        </a:solidFill>
                        <a:latin typeface="+mn-lt"/>
                        <a:ea typeface="+mn-ea"/>
                        <a:cs typeface="+mn-cs"/>
                      </a:endParaRPr>
                    </a:p>
                  </a:txBody>
                  <a:tcPr anchor="ctr"/>
                </a:tc>
                <a:tc>
                  <a:txBody>
                    <a:bodyPr/>
                    <a:lstStyle/>
                    <a:p>
                      <a:r>
                        <a:rPr lang="en-CA" sz="1200" kern="1200" dirty="0" smtClean="0">
                          <a:solidFill>
                            <a:schemeClr val="dk1"/>
                          </a:solidFill>
                          <a:latin typeface="+mn-lt"/>
                          <a:ea typeface="+mn-ea"/>
                          <a:cs typeface="+mn-cs"/>
                        </a:rPr>
                        <a:t>Other:  </a:t>
                      </a:r>
                      <a:r>
                        <a:rPr lang="en-CA" sz="1200" i="1" kern="1200" dirty="0" smtClean="0">
                          <a:solidFill>
                            <a:schemeClr val="tx2"/>
                          </a:solidFill>
                          <a:latin typeface="+mn-lt"/>
                          <a:ea typeface="+mn-ea"/>
                          <a:cs typeface="+mn-cs"/>
                        </a:rPr>
                        <a:t>Please specify</a:t>
                      </a:r>
                      <a:endParaRPr lang="en-US" sz="1200" i="1" kern="1200" dirty="0">
                        <a:solidFill>
                          <a:schemeClr val="tx2"/>
                        </a:solidFill>
                        <a:latin typeface="+mn-lt"/>
                        <a:ea typeface="+mn-ea"/>
                        <a:cs typeface="+mn-cs"/>
                      </a:endParaRPr>
                    </a:p>
                  </a:txBody>
                  <a:tcPr anchor="ctr"/>
                </a:tc>
              </a:tr>
              <a:tr h="117676">
                <a:tc>
                  <a:txBody>
                    <a:bodyPr/>
                    <a:lstStyle/>
                    <a:p>
                      <a:pPr marL="0" indent="60325"/>
                      <a:r>
                        <a:rPr lang="en-CA" sz="1200" dirty="0" smtClean="0"/>
                        <a:t>Current Gate</a:t>
                      </a:r>
                      <a:r>
                        <a:rPr lang="en-CA" sz="1200" dirty="0" smtClean="0">
                          <a:solidFill>
                            <a:srgbClr val="FF0000"/>
                          </a:solidFill>
                        </a:rPr>
                        <a:t>*</a:t>
                      </a:r>
                      <a:endParaRPr lang="en-US" sz="1200" dirty="0">
                        <a:solidFill>
                          <a:srgbClr val="FF0000"/>
                        </a:solidFill>
                      </a:endParaRPr>
                    </a:p>
                  </a:txBody>
                  <a:tcPr anchor="ctr"/>
                </a:tc>
                <a:tc>
                  <a:txBody>
                    <a:bodyPr/>
                    <a:lstStyle/>
                    <a:p>
                      <a:endParaRPr lang="en-US" sz="1400" i="1" kern="1200" dirty="0">
                        <a:solidFill>
                          <a:schemeClr val="tx2"/>
                        </a:solidFill>
                        <a:latin typeface="+mn-lt"/>
                        <a:ea typeface="+mn-ea"/>
                        <a:cs typeface="+mn-cs"/>
                      </a:endParaRPr>
                    </a:p>
                  </a:txBody>
                  <a:tcPr anchor="ctr"/>
                </a:tc>
                <a:tc>
                  <a:txBody>
                    <a:bodyPr/>
                    <a:lstStyle/>
                    <a:p>
                      <a:endParaRPr lang="en-US" sz="1400" i="1" kern="1200" dirty="0">
                        <a:solidFill>
                          <a:schemeClr val="tx2"/>
                        </a:solidFill>
                        <a:latin typeface="+mn-lt"/>
                        <a:ea typeface="+mn-ea"/>
                        <a:cs typeface="+mn-cs"/>
                      </a:endParaRPr>
                    </a:p>
                  </a:txBody>
                  <a:tcPr anchor="ctr"/>
                </a:tc>
              </a:tr>
              <a:tr h="136912">
                <a:tc>
                  <a:txBody>
                    <a:bodyPr/>
                    <a:lstStyle/>
                    <a:p>
                      <a:pPr marL="0" indent="60325"/>
                      <a:r>
                        <a:rPr lang="en-CA" sz="1200" dirty="0" smtClean="0"/>
                        <a:t>On schedule?</a:t>
                      </a:r>
                      <a:endParaRPr lang="en-US" sz="1200" dirty="0"/>
                    </a:p>
                  </a:txBody>
                  <a:tcPr anchor="ctr"/>
                </a:tc>
                <a:tc>
                  <a:txBody>
                    <a:bodyPr/>
                    <a:lstStyle/>
                    <a:p>
                      <a:pPr>
                        <a:tabLst>
                          <a:tab pos="573088" algn="l"/>
                          <a:tab pos="1255713" algn="l"/>
                        </a:tabLst>
                      </a:pPr>
                      <a:r>
                        <a:rPr lang="en-CA" sz="1200" kern="1200" dirty="0" smtClean="0">
                          <a:solidFill>
                            <a:schemeClr val="dk1"/>
                          </a:solidFill>
                          <a:latin typeface="+mn-lt"/>
                          <a:ea typeface="+mn-ea"/>
                          <a:cs typeface="+mn-cs"/>
                        </a:rPr>
                        <a:t>YES 	</a:t>
                      </a:r>
                      <a:r>
                        <a:rPr lang="en-CA" sz="1200" kern="1200" dirty="0" smtClean="0">
                          <a:solidFill>
                            <a:schemeClr val="dk1"/>
                          </a:solidFill>
                          <a:latin typeface="+mn-lt"/>
                          <a:ea typeface="+mn-ea"/>
                          <a:cs typeface="+mn-cs"/>
                          <a:sym typeface="Wingdings 2" panose="05020102010507070707" pitchFamily="18" charset="2"/>
                        </a:rPr>
                        <a:t>	NO 	</a:t>
                      </a:r>
                      <a:endParaRPr lang="en-US" sz="1200" kern="1200" dirty="0">
                        <a:solidFill>
                          <a:schemeClr val="dk1"/>
                        </a:solidFill>
                        <a:latin typeface="+mn-lt"/>
                        <a:ea typeface="+mn-ea"/>
                        <a:cs typeface="+mn-cs"/>
                      </a:endParaRPr>
                    </a:p>
                  </a:txBody>
                  <a:tcPr anchor="ctr"/>
                </a:tc>
                <a:tc>
                  <a:txBody>
                    <a:bodyPr/>
                    <a:lstStyle/>
                    <a:p>
                      <a:r>
                        <a:rPr lang="en-CA" sz="1200" i="1" kern="1200" dirty="0" smtClean="0">
                          <a:solidFill>
                            <a:schemeClr val="tx2"/>
                          </a:solidFill>
                          <a:latin typeface="+mn-lt"/>
                          <a:ea typeface="+mn-ea"/>
                          <a:cs typeface="+mn-cs"/>
                        </a:rPr>
                        <a:t>IF not… why not?</a:t>
                      </a:r>
                      <a:endParaRPr lang="en-US" sz="1200" i="1" kern="1200" dirty="0">
                        <a:solidFill>
                          <a:schemeClr val="tx2"/>
                        </a:solidFill>
                        <a:latin typeface="+mn-lt"/>
                        <a:ea typeface="+mn-ea"/>
                        <a:cs typeface="+mn-cs"/>
                      </a:endParaRPr>
                    </a:p>
                  </a:txBody>
                  <a:tcPr anchor="ctr"/>
                </a:tc>
              </a:tr>
            </a:tbl>
          </a:graphicData>
        </a:graphic>
      </p:graphicFrame>
      <p:sp>
        <p:nvSpPr>
          <p:cNvPr id="11" name="Rectangle 10"/>
          <p:cNvSpPr/>
          <p:nvPr/>
        </p:nvSpPr>
        <p:spPr>
          <a:xfrm>
            <a:off x="343702" y="1088740"/>
            <a:ext cx="3906537" cy="369332"/>
          </a:xfrm>
          <a:prstGeom prst="rect">
            <a:avLst/>
          </a:prstGeom>
        </p:spPr>
        <p:txBody>
          <a:bodyPr wrap="square">
            <a:spAutoFit/>
          </a:bodyPr>
          <a:lstStyle/>
          <a:p>
            <a:r>
              <a:rPr lang="en-CA" b="1" dirty="0" smtClean="0">
                <a:latin typeface="Calibri" panose="020F0502020204030204" pitchFamily="34" charset="0"/>
                <a:ea typeface="Calibri" panose="020F0502020204030204" pitchFamily="34" charset="0"/>
              </a:rPr>
              <a:t>Request Summary Information</a:t>
            </a:r>
            <a:endParaRPr lang="en-US" b="1" dirty="0"/>
          </a:p>
        </p:txBody>
      </p:sp>
      <p:sp>
        <p:nvSpPr>
          <p:cNvPr id="4" name="Rectangle 3"/>
          <p:cNvSpPr/>
          <p:nvPr/>
        </p:nvSpPr>
        <p:spPr>
          <a:xfrm>
            <a:off x="377432" y="6466654"/>
            <a:ext cx="8347014" cy="492443"/>
          </a:xfrm>
          <a:prstGeom prst="rect">
            <a:avLst/>
          </a:prstGeom>
        </p:spPr>
        <p:txBody>
          <a:bodyPr wrap="square">
            <a:spAutoFit/>
          </a:bodyPr>
          <a:lstStyle/>
          <a:p>
            <a:r>
              <a:rPr lang="fr-CA" sz="1000" dirty="0">
                <a:solidFill>
                  <a:srgbClr val="FF0000"/>
                </a:solidFill>
              </a:rPr>
              <a:t>*</a:t>
            </a:r>
            <a:r>
              <a:rPr lang="fr-CA" sz="800" dirty="0" smtClean="0"/>
              <a:t> TBS </a:t>
            </a:r>
            <a:r>
              <a:rPr lang="fr-CA" sz="800" dirty="0"/>
              <a:t>Gates</a:t>
            </a:r>
            <a:r>
              <a:rPr lang="fr-CA" sz="800" dirty="0" smtClean="0"/>
              <a:t>:</a:t>
            </a:r>
          </a:p>
          <a:p>
            <a:r>
              <a:rPr lang="fr-CA" sz="800" dirty="0" smtClean="0">
                <a:hlinkClick r:id="rId4"/>
              </a:rPr>
              <a:t>https</a:t>
            </a:r>
            <a:r>
              <a:rPr lang="fr-CA" sz="800" dirty="0">
                <a:hlinkClick r:id="rId4"/>
              </a:rPr>
              <a:t>://</a:t>
            </a:r>
            <a:r>
              <a:rPr lang="fr-CA" sz="800" dirty="0" smtClean="0">
                <a:hlinkClick r:id="rId4"/>
              </a:rPr>
              <a:t>www.canada.ca/en/treasury-board-secretariat/services/information-technology-project-management/project-management/guide-project-gating-it-enabled-projects.html</a:t>
            </a:r>
            <a:endParaRPr lang="fr-CA" sz="800" dirty="0" smtClean="0"/>
          </a:p>
          <a:p>
            <a:r>
              <a:rPr lang="fr-CA" sz="800" dirty="0"/>
              <a:t> </a:t>
            </a:r>
            <a:endParaRPr lang="en-US" sz="800" dirty="0"/>
          </a:p>
        </p:txBody>
      </p:sp>
      <p:sp>
        <p:nvSpPr>
          <p:cNvPr id="5" name="TextBox 4"/>
          <p:cNvSpPr txBox="1"/>
          <p:nvPr/>
        </p:nvSpPr>
        <p:spPr>
          <a:xfrm>
            <a:off x="4393848" y="2741359"/>
            <a:ext cx="574196" cy="230832"/>
          </a:xfrm>
          <a:prstGeom prst="rect">
            <a:avLst/>
          </a:prstGeom>
          <a:noFill/>
        </p:spPr>
        <p:txBody>
          <a:bodyPr wrap="none" rtlCol="0">
            <a:spAutoFit/>
          </a:bodyPr>
          <a:lstStyle/>
          <a:p>
            <a:r>
              <a:rPr lang="en-CA" sz="900" dirty="0" smtClean="0"/>
              <a:t>(TB Sub)</a:t>
            </a:r>
            <a:endParaRPr lang="en-US" sz="900" dirty="0"/>
          </a:p>
        </p:txBody>
      </p:sp>
      <p:sp>
        <p:nvSpPr>
          <p:cNvPr id="14" name="Rectangle 13"/>
          <p:cNvSpPr/>
          <p:nvPr>
            <p:custDataLst>
              <p:tags r:id="rId1"/>
            </p:custDataLst>
          </p:nvPr>
        </p:nvSpPr>
        <p:spPr>
          <a:xfrm>
            <a:off x="408815" y="4102916"/>
            <a:ext cx="8523234" cy="210312"/>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CA" sz="1600" b="1" dirty="0" smtClean="0"/>
              <a:t>Departmental Architecture</a:t>
            </a:r>
            <a:endParaRPr lang="en-US" sz="1600" b="1" dirty="0"/>
          </a:p>
        </p:txBody>
      </p:sp>
      <p:graphicFrame>
        <p:nvGraphicFramePr>
          <p:cNvPr id="15" name="Table 14"/>
          <p:cNvGraphicFramePr>
            <a:graphicFrameLocks noGrp="1"/>
          </p:cNvGraphicFramePr>
          <p:nvPr>
            <p:extLst>
              <p:ext uri="{D42A27DB-BD31-4B8C-83A1-F6EECF244321}">
                <p14:modId xmlns:p14="http://schemas.microsoft.com/office/powerpoint/2010/main" val="2062217866"/>
              </p:ext>
            </p:extLst>
          </p:nvPr>
        </p:nvGraphicFramePr>
        <p:xfrm>
          <a:off x="408814" y="4349232"/>
          <a:ext cx="8523233" cy="1778000"/>
        </p:xfrm>
        <a:graphic>
          <a:graphicData uri="http://schemas.openxmlformats.org/drawingml/2006/table">
            <a:tbl>
              <a:tblPr>
                <a:tableStyleId>{5C22544A-7EE6-4342-B048-85BDC9FD1C3A}</a:tableStyleId>
              </a:tblPr>
              <a:tblGrid>
                <a:gridCol w="5471990"/>
                <a:gridCol w="1783630"/>
                <a:gridCol w="1267613"/>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lumMod val="65000"/>
                              <a:lumOff val="35000"/>
                            </a:schemeClr>
                          </a:solidFill>
                        </a:rPr>
                        <a:t>Do you have a</a:t>
                      </a:r>
                      <a:r>
                        <a:rPr lang="en-US" sz="1400" baseline="0" dirty="0" smtClean="0">
                          <a:solidFill>
                            <a:schemeClr val="tx1">
                              <a:lumMod val="65000"/>
                              <a:lumOff val="35000"/>
                            </a:schemeClr>
                          </a:solidFill>
                        </a:rPr>
                        <a:t> Departmental </a:t>
                      </a:r>
                      <a:r>
                        <a:rPr lang="en-US" sz="1400" dirty="0" smtClean="0">
                          <a:solidFill>
                            <a:schemeClr val="tx1">
                              <a:lumMod val="65000"/>
                              <a:lumOff val="35000"/>
                            </a:schemeClr>
                          </a:solidFill>
                        </a:rPr>
                        <a:t>Architecture Review Board (ARB)?</a:t>
                      </a:r>
                    </a:p>
                  </a:txBody>
                  <a:tcPr anchor="ctr"/>
                </a:tc>
                <a:tc>
                  <a:txBody>
                    <a:bodyPr/>
                    <a:lstStyle/>
                    <a:p>
                      <a:pPr>
                        <a:tabLst>
                          <a:tab pos="515938" algn="l"/>
                        </a:tabLst>
                      </a:pPr>
                      <a:r>
                        <a:rPr lang="en-CA" sz="1400" dirty="0" smtClean="0"/>
                        <a:t>YES	</a:t>
                      </a:r>
                      <a:r>
                        <a:rPr lang="en-US" sz="1400" dirty="0" smtClean="0">
                          <a:sym typeface="Wingdings 2" panose="05020102010507070707" pitchFamily="18" charset="2"/>
                        </a:rPr>
                        <a:t></a:t>
                      </a:r>
                      <a:endParaRPr lang="en-US"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398463" algn="l"/>
                        </a:tabLst>
                        <a:defRPr/>
                      </a:pPr>
                      <a:r>
                        <a:rPr lang="en-CA" sz="1400" dirty="0" smtClean="0"/>
                        <a:t>NO	</a:t>
                      </a:r>
                      <a:r>
                        <a:rPr lang="en-US" sz="1400" dirty="0" smtClean="0">
                          <a:sym typeface="Wingdings 2" panose="05020102010507070707" pitchFamily="18" charset="2"/>
                        </a:rPr>
                        <a:t></a:t>
                      </a:r>
                      <a:endParaRPr lang="en-US" sz="1400" dirty="0" smtClean="0"/>
                    </a:p>
                  </a:txBody>
                  <a:tcPr anchor="ctr"/>
                </a:tc>
              </a:tr>
              <a:tr h="370840">
                <a:tc>
                  <a:txBody>
                    <a:bodyPr/>
                    <a:lstStyle/>
                    <a:p>
                      <a:r>
                        <a:rPr lang="en-CA" sz="1400" kern="1200" dirty="0" smtClean="0">
                          <a:solidFill>
                            <a:schemeClr val="tx1">
                              <a:lumMod val="65000"/>
                              <a:lumOff val="35000"/>
                            </a:schemeClr>
                          </a:solidFill>
                          <a:latin typeface="+mn-lt"/>
                          <a:ea typeface="+mn-ea"/>
                          <a:cs typeface="+mn-cs"/>
                        </a:rPr>
                        <a:t>Who is the Chief Architect?</a:t>
                      </a:r>
                      <a:endParaRPr lang="en-US" sz="1400" kern="1200" dirty="0">
                        <a:solidFill>
                          <a:schemeClr val="tx1">
                            <a:lumMod val="65000"/>
                            <a:lumOff val="35000"/>
                          </a:schemeClr>
                        </a:solidFill>
                        <a:latin typeface="+mn-lt"/>
                        <a:ea typeface="+mn-ea"/>
                        <a:cs typeface="+mn-cs"/>
                      </a:endParaRPr>
                    </a:p>
                  </a:txBody>
                  <a:tcPr anchor="ct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i="1" kern="1200" dirty="0" smtClean="0">
                          <a:solidFill>
                            <a:schemeClr val="tx2"/>
                          </a:solidFill>
                          <a:latin typeface="+mn-lt"/>
                          <a:ea typeface="+mn-ea"/>
                          <a:cs typeface="+mn-cs"/>
                        </a:rPr>
                        <a:t>Name</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400" i="1" kern="1200" dirty="0" smtClean="0">
                          <a:solidFill>
                            <a:schemeClr val="tx2"/>
                          </a:solidFill>
                          <a:latin typeface="+mn-lt"/>
                          <a:ea typeface="+mn-ea"/>
                          <a:cs typeface="+mn-cs"/>
                        </a:rPr>
                        <a:t>Email / Phone #</a:t>
                      </a:r>
                    </a:p>
                  </a:txBody>
                  <a:tcPr anchor="ctr"/>
                </a:tc>
                <a:tc hMerge="1">
                  <a:txBody>
                    <a:bodyPr/>
                    <a:lstStyle/>
                    <a:p>
                      <a:endParaRPr lang="en-US"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kern="1200" noProof="0" dirty="0" smtClean="0">
                          <a:solidFill>
                            <a:schemeClr val="tx1">
                              <a:lumMod val="65000"/>
                              <a:lumOff val="35000"/>
                            </a:schemeClr>
                          </a:solidFill>
                          <a:latin typeface="+mn-lt"/>
                          <a:ea typeface="+mn-ea"/>
                          <a:cs typeface="+mn-cs"/>
                        </a:rPr>
                        <a:t>Has the Departmental EA and Architecture Review Board sanctioned the preferred Solution Architecture option?</a:t>
                      </a:r>
                      <a:endParaRPr lang="en-CA" noProof="0" dirty="0"/>
                    </a:p>
                  </a:txBody>
                  <a:tcPr anchor="ctr"/>
                </a:tc>
                <a:tc>
                  <a:txBody>
                    <a:bodyPr/>
                    <a:lstStyle/>
                    <a:p>
                      <a:pPr>
                        <a:tabLst>
                          <a:tab pos="515938" algn="l"/>
                        </a:tabLst>
                      </a:pPr>
                      <a:r>
                        <a:rPr lang="en-CA" sz="1400" dirty="0" smtClean="0"/>
                        <a:t>YES	</a:t>
                      </a:r>
                      <a:r>
                        <a:rPr lang="en-US" sz="1400" dirty="0" smtClean="0">
                          <a:sym typeface="Wingdings 2" panose="05020102010507070707" pitchFamily="18" charset="2"/>
                        </a:rPr>
                        <a:t></a:t>
                      </a:r>
                      <a:endParaRPr lang="en-US"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398463" algn="l"/>
                        </a:tabLst>
                        <a:defRPr/>
                      </a:pPr>
                      <a:r>
                        <a:rPr lang="en-CA" sz="1400" dirty="0" smtClean="0"/>
                        <a:t>NO	</a:t>
                      </a:r>
                      <a:r>
                        <a:rPr lang="en-US" sz="1400" dirty="0" smtClean="0">
                          <a:sym typeface="Wingdings 2" panose="05020102010507070707" pitchFamily="18" charset="2"/>
                        </a:rPr>
                        <a:t></a:t>
                      </a:r>
                      <a:endParaRPr lang="en-US" sz="1400" dirty="0" smtClean="0"/>
                    </a:p>
                  </a:txBody>
                  <a:tcPr anchor="ctr"/>
                </a:tc>
              </a:tr>
              <a:tr h="370840">
                <a:tc gridSpan="3">
                  <a:txBody>
                    <a:bodyPr/>
                    <a:lstStyle/>
                    <a:p>
                      <a:r>
                        <a:rPr lang="en-CA" sz="1400" b="1" kern="1200" dirty="0" smtClean="0">
                          <a:solidFill>
                            <a:schemeClr val="tx1"/>
                          </a:solidFill>
                          <a:latin typeface="+mj-lt"/>
                          <a:ea typeface="+mn-ea"/>
                          <a:cs typeface="Aharoni" panose="02010803020104030203" pitchFamily="2" charset="-79"/>
                        </a:rPr>
                        <a:t>NOTE</a:t>
                      </a:r>
                      <a:r>
                        <a:rPr lang="en-CA" sz="1400" kern="1200" dirty="0" smtClean="0">
                          <a:solidFill>
                            <a:schemeClr val="tx1"/>
                          </a:solidFill>
                          <a:latin typeface="+mj-lt"/>
                          <a:ea typeface="+mn-ea"/>
                          <a:cs typeface="Aharoni" panose="02010803020104030203" pitchFamily="2" charset="-79"/>
                        </a:rPr>
                        <a:t>: </a:t>
                      </a:r>
                      <a:r>
                        <a:rPr lang="en-CA" sz="1400" kern="1200" dirty="0" smtClean="0">
                          <a:solidFill>
                            <a:schemeClr val="tx1">
                              <a:lumMod val="65000"/>
                              <a:lumOff val="35000"/>
                            </a:schemeClr>
                          </a:solidFill>
                          <a:latin typeface="+mj-lt"/>
                          <a:ea typeface="+mn-ea"/>
                          <a:cs typeface="+mn-cs"/>
                        </a:rPr>
                        <a:t>Please provide a copy of your ARB Minutes &amp; Record of Decision </a:t>
                      </a:r>
                      <a:endParaRPr lang="en-US" sz="1400" kern="1200" dirty="0">
                        <a:solidFill>
                          <a:schemeClr val="tx1">
                            <a:lumMod val="65000"/>
                            <a:lumOff val="35000"/>
                          </a:schemeClr>
                        </a:solidFill>
                        <a:latin typeface="+mj-lt"/>
                        <a:ea typeface="+mn-ea"/>
                        <a:cs typeface="+mn-cs"/>
                      </a:endParaRPr>
                    </a:p>
                  </a:txBody>
                  <a:tcPr anchor="ctr"/>
                </a:tc>
                <a:tc hMerge="1">
                  <a:txBody>
                    <a:bodyPr/>
                    <a:lstStyle/>
                    <a:p>
                      <a:endParaRPr lang="en-US" dirty="0"/>
                    </a:p>
                  </a:txBody>
                  <a:tcPr/>
                </a:tc>
                <a:tc hMerge="1">
                  <a:txBody>
                    <a:bodyPr/>
                    <a:lstStyle/>
                    <a:p>
                      <a:endParaRPr lang="en-US" dirty="0"/>
                    </a:p>
                  </a:txBody>
                  <a:tcPr/>
                </a:tc>
              </a:tr>
            </a:tbl>
          </a:graphicData>
        </a:graphic>
      </p:graphicFrame>
    </p:spTree>
    <p:extLst>
      <p:ext uri="{BB962C8B-B14F-4D97-AF65-F5344CB8AC3E}">
        <p14:creationId xmlns:p14="http://schemas.microsoft.com/office/powerpoint/2010/main" val="42156648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Table 16"/>
          <p:cNvGraphicFramePr>
            <a:graphicFrameLocks noGrp="1"/>
          </p:cNvGraphicFramePr>
          <p:nvPr>
            <p:extLst/>
          </p:nvPr>
        </p:nvGraphicFramePr>
        <p:xfrm>
          <a:off x="467545" y="4149080"/>
          <a:ext cx="8290688" cy="861060"/>
        </p:xfrm>
        <a:graphic>
          <a:graphicData uri="http://schemas.openxmlformats.org/drawingml/2006/table">
            <a:tbl>
              <a:tblPr>
                <a:tableStyleId>{5C22544A-7EE6-4342-B048-85BDC9FD1C3A}</a:tableStyleId>
              </a:tblPr>
              <a:tblGrid>
                <a:gridCol w="5904655"/>
                <a:gridCol w="2386033"/>
              </a:tblGrid>
              <a:tr h="2984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i="1" kern="1200" dirty="0" smtClean="0">
                          <a:solidFill>
                            <a:schemeClr val="tx1">
                              <a:lumMod val="75000"/>
                              <a:lumOff val="25000"/>
                            </a:schemeClr>
                          </a:solidFill>
                          <a:latin typeface="+mn-lt"/>
                          <a:ea typeface="+mn-ea"/>
                          <a:cs typeface="+mn-cs"/>
                        </a:rPr>
                        <a:t>Presentation</a:t>
                      </a:r>
                      <a:r>
                        <a:rPr lang="en-CA" sz="1400" i="1" kern="1200" baseline="0" dirty="0" smtClean="0">
                          <a:solidFill>
                            <a:schemeClr val="tx1">
                              <a:lumMod val="75000"/>
                              <a:lumOff val="25000"/>
                            </a:schemeClr>
                          </a:solidFill>
                          <a:latin typeface="+mn-lt"/>
                          <a:ea typeface="+mn-ea"/>
                          <a:cs typeface="+mn-cs"/>
                        </a:rPr>
                        <a:t> title:</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400" i="1" kern="1200" baseline="0" dirty="0" smtClean="0">
                          <a:solidFill>
                            <a:srgbClr val="014D71"/>
                          </a:solidFill>
                          <a:latin typeface="+mn-lt"/>
                          <a:ea typeface="+mn-ea"/>
                          <a:cs typeface="+mn-cs"/>
                        </a:rPr>
                        <a:t>Please include Presentation title, committee and date of presentation (or rational for not going </a:t>
                      </a:r>
                      <a:r>
                        <a:rPr lang="en-CA" sz="1400" i="1" kern="1200" baseline="0" smtClean="0">
                          <a:solidFill>
                            <a:srgbClr val="014D71"/>
                          </a:solidFill>
                          <a:latin typeface="+mn-lt"/>
                          <a:ea typeface="+mn-ea"/>
                          <a:cs typeface="+mn-cs"/>
                        </a:rPr>
                        <a:t>through governance) </a:t>
                      </a:r>
                      <a:endParaRPr lang="en-CA" sz="1400" i="1" kern="1200" dirty="0" smtClean="0">
                        <a:solidFill>
                          <a:srgbClr val="014D71"/>
                        </a:solidFill>
                        <a:latin typeface="+mn-lt"/>
                        <a:ea typeface="+mn-ea"/>
                        <a:cs typeface="+mn-cs"/>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i="1" kern="1200" dirty="0" smtClean="0">
                          <a:solidFill>
                            <a:schemeClr val="tx1">
                              <a:lumMod val="75000"/>
                              <a:lumOff val="25000"/>
                            </a:schemeClr>
                          </a:solidFill>
                          <a:latin typeface="+mn-lt"/>
                          <a:ea typeface="+mn-ea"/>
                          <a:cs typeface="+mn-cs"/>
                        </a:rPr>
                        <a:t>Governance Committees:</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i="1" kern="1200" dirty="0" smtClean="0">
                          <a:solidFill>
                            <a:srgbClr val="014D71"/>
                          </a:solidFill>
                          <a:latin typeface="+mn-lt"/>
                          <a:ea typeface="+mn-ea"/>
                          <a:cs typeface="+mn-cs"/>
                        </a:rPr>
                        <a:t>Committee </a:t>
                      </a:r>
                      <a:r>
                        <a:rPr lang="en-US" sz="1200" kern="1200" dirty="0" smtClean="0">
                          <a:solidFill>
                            <a:srgbClr val="014D71"/>
                          </a:solidFill>
                          <a:latin typeface="+mn-lt"/>
                          <a:ea typeface="+mn-ea"/>
                          <a:cs typeface="+mn-cs"/>
                        </a:rPr>
                        <a:t>DD/MM/YY</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i="1" kern="1200" dirty="0" smtClean="0">
                          <a:solidFill>
                            <a:srgbClr val="014D71"/>
                          </a:solidFill>
                          <a:latin typeface="+mn-lt"/>
                          <a:ea typeface="+mn-ea"/>
                          <a:cs typeface="+mn-cs"/>
                        </a:rPr>
                        <a:t>Committee </a:t>
                      </a:r>
                      <a:r>
                        <a:rPr lang="en-US" sz="1200" kern="1200" dirty="0" smtClean="0">
                          <a:solidFill>
                            <a:srgbClr val="014D71"/>
                          </a:solidFill>
                          <a:latin typeface="+mn-lt"/>
                          <a:ea typeface="+mn-ea"/>
                          <a:cs typeface="+mn-cs"/>
                        </a:rPr>
                        <a:t>DD/MM/YY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400" i="1" kern="1200" dirty="0" smtClean="0">
                        <a:solidFill>
                          <a:srgbClr val="014D71"/>
                        </a:solidFill>
                        <a:latin typeface="+mn-lt"/>
                        <a:ea typeface="+mn-ea"/>
                        <a:cs typeface="+mn-cs"/>
                      </a:endParaRPr>
                    </a:p>
                  </a:txBody>
                  <a:tcPr marL="68580" marR="68580" marT="34290" marB="34290"/>
                </a:tc>
              </a:tr>
            </a:tbl>
          </a:graphicData>
        </a:graphic>
      </p:graphicFrame>
      <p:sp>
        <p:nvSpPr>
          <p:cNvPr id="19" name="Rectangle 18"/>
          <p:cNvSpPr/>
          <p:nvPr>
            <p:custDataLst>
              <p:tags r:id="rId1"/>
            </p:custDataLst>
          </p:nvPr>
        </p:nvSpPr>
        <p:spPr>
          <a:xfrm>
            <a:off x="467544" y="980728"/>
            <a:ext cx="8290689" cy="190687"/>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1400" b="1" dirty="0" smtClean="0">
                <a:solidFill>
                  <a:prstClr val="white"/>
                </a:solidFill>
              </a:rPr>
              <a:t>SSC </a:t>
            </a:r>
            <a:r>
              <a:rPr lang="en-CA" sz="1400" b="1" dirty="0">
                <a:solidFill>
                  <a:prstClr val="white"/>
                </a:solidFill>
              </a:rPr>
              <a:t>Scope</a:t>
            </a:r>
            <a:endParaRPr lang="en-US" sz="1400" b="1" dirty="0">
              <a:solidFill>
                <a:prstClr val="white"/>
              </a:solidFill>
            </a:endParaRPr>
          </a:p>
        </p:txBody>
      </p:sp>
      <p:sp>
        <p:nvSpPr>
          <p:cNvPr id="22" name="Rectangle 21"/>
          <p:cNvSpPr/>
          <p:nvPr>
            <p:custDataLst>
              <p:tags r:id="rId2"/>
            </p:custDataLst>
          </p:nvPr>
        </p:nvSpPr>
        <p:spPr>
          <a:xfrm>
            <a:off x="467544" y="5067403"/>
            <a:ext cx="8290689" cy="161797"/>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1400" b="1" smtClean="0">
                <a:solidFill>
                  <a:prstClr val="white"/>
                </a:solidFill>
              </a:rPr>
              <a:t>SSC </a:t>
            </a:r>
            <a:r>
              <a:rPr lang="en-CA" sz="1400" b="1" dirty="0">
                <a:solidFill>
                  <a:prstClr val="white"/>
                </a:solidFill>
              </a:rPr>
              <a:t>Contact</a:t>
            </a:r>
            <a:endParaRPr lang="en-US" sz="1400" b="1" dirty="0">
              <a:solidFill>
                <a:prstClr val="white"/>
              </a:solidFill>
            </a:endParaRPr>
          </a:p>
        </p:txBody>
      </p:sp>
      <p:graphicFrame>
        <p:nvGraphicFramePr>
          <p:cNvPr id="23" name="Table 22"/>
          <p:cNvGraphicFramePr>
            <a:graphicFrameLocks noGrp="1"/>
          </p:cNvGraphicFramePr>
          <p:nvPr>
            <p:extLst/>
          </p:nvPr>
        </p:nvGraphicFramePr>
        <p:xfrm>
          <a:off x="467544" y="5240243"/>
          <a:ext cx="8290689" cy="1127760"/>
        </p:xfrm>
        <a:graphic>
          <a:graphicData uri="http://schemas.openxmlformats.org/drawingml/2006/table">
            <a:tbl>
              <a:tblPr>
                <a:tableStyleId>{5C22544A-7EE6-4342-B048-85BDC9FD1C3A}</a:tableStyleId>
              </a:tblPr>
              <a:tblGrid>
                <a:gridCol w="2880320"/>
                <a:gridCol w="5410369"/>
              </a:tblGrid>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lumMod val="65000"/>
                              <a:lumOff val="35000"/>
                            </a:schemeClr>
                          </a:solidFill>
                        </a:rPr>
                        <a:t>SSC</a:t>
                      </a:r>
                      <a:r>
                        <a:rPr lang="en-US" sz="1400" baseline="0" dirty="0" smtClean="0">
                          <a:solidFill>
                            <a:schemeClr val="tx1">
                              <a:lumMod val="65000"/>
                              <a:lumOff val="35000"/>
                            </a:schemeClr>
                          </a:solidFill>
                        </a:rPr>
                        <a:t> BR number (if available)</a:t>
                      </a:r>
                      <a:endParaRPr lang="en-US" sz="1400" dirty="0" smtClean="0">
                        <a:solidFill>
                          <a:schemeClr val="tx1">
                            <a:lumMod val="65000"/>
                            <a:lumOff val="35000"/>
                          </a:schemeClr>
                        </a:solidFill>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i="1" kern="1200" dirty="0" smtClean="0">
                          <a:solidFill>
                            <a:schemeClr val="tx2"/>
                          </a:solidFill>
                          <a:latin typeface="+mn-lt"/>
                          <a:ea typeface="+mn-ea"/>
                          <a:cs typeface="+mn-cs"/>
                        </a:rPr>
                        <a:t>BR Number</a:t>
                      </a:r>
                    </a:p>
                  </a:txBody>
                  <a:tcPr marL="68580" marR="68580" marT="34290" marB="34290" anchor="ctr"/>
                </a:tc>
              </a:tr>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lumMod val="65000"/>
                              <a:lumOff val="35000"/>
                            </a:schemeClr>
                          </a:solidFill>
                          <a:latin typeface="+mn-lt"/>
                          <a:ea typeface="+mn-ea"/>
                          <a:cs typeface="+mn-cs"/>
                        </a:rPr>
                        <a:t>SSC</a:t>
                      </a:r>
                      <a:r>
                        <a:rPr lang="en-US" sz="1400" kern="1200" baseline="0" dirty="0" smtClean="0">
                          <a:solidFill>
                            <a:schemeClr val="tx1">
                              <a:lumMod val="65000"/>
                              <a:lumOff val="35000"/>
                            </a:schemeClr>
                          </a:solidFill>
                          <a:latin typeface="+mn-lt"/>
                          <a:ea typeface="+mn-ea"/>
                          <a:cs typeface="+mn-cs"/>
                        </a:rPr>
                        <a:t> Client Executive contact</a:t>
                      </a:r>
                      <a:endParaRPr lang="en-US" sz="1400" kern="1200" dirty="0" smtClean="0">
                        <a:solidFill>
                          <a:schemeClr val="tx1">
                            <a:lumMod val="65000"/>
                            <a:lumOff val="35000"/>
                          </a:schemeClr>
                        </a:solidFill>
                        <a:latin typeface="+mn-lt"/>
                        <a:ea typeface="+mn-ea"/>
                        <a:cs typeface="+mn-cs"/>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515938" algn="l"/>
                        </a:tabLst>
                        <a:defRPr/>
                      </a:pPr>
                      <a:r>
                        <a:rPr lang="en-CA" sz="1400" i="1" kern="1200" dirty="0" smtClean="0">
                          <a:solidFill>
                            <a:schemeClr val="tx2"/>
                          </a:solidFill>
                          <a:latin typeface="+mn-lt"/>
                          <a:ea typeface="+mn-ea"/>
                          <a:cs typeface="+mn-cs"/>
                        </a:rPr>
                        <a:t>Name/Title</a:t>
                      </a:r>
                    </a:p>
                  </a:txBody>
                  <a:tcPr marL="68580" marR="68580" marT="34290" marB="34290" anchor="ctr"/>
                </a:tc>
              </a:tr>
              <a:tr h="278130">
                <a:tc>
                  <a:txBody>
                    <a:bodyPr/>
                    <a:lstStyle/>
                    <a:p>
                      <a:r>
                        <a:rPr lang="en-US" sz="1400" kern="1200" dirty="0" smtClean="0">
                          <a:solidFill>
                            <a:schemeClr val="tx1">
                              <a:lumMod val="65000"/>
                              <a:lumOff val="35000"/>
                            </a:schemeClr>
                          </a:solidFill>
                          <a:latin typeface="+mn-lt"/>
                          <a:ea typeface="+mn-ea"/>
                          <a:cs typeface="+mn-cs"/>
                        </a:rPr>
                        <a:t>SSC</a:t>
                      </a:r>
                      <a:r>
                        <a:rPr lang="en-US" sz="1400" kern="1200" baseline="0" dirty="0" smtClean="0">
                          <a:solidFill>
                            <a:schemeClr val="tx1">
                              <a:lumMod val="65000"/>
                              <a:lumOff val="35000"/>
                            </a:schemeClr>
                          </a:solidFill>
                          <a:latin typeface="+mn-lt"/>
                          <a:ea typeface="+mn-ea"/>
                          <a:cs typeface="+mn-cs"/>
                        </a:rPr>
                        <a:t> project contact</a:t>
                      </a:r>
                      <a:endParaRPr lang="en-US" sz="1400" kern="1200" dirty="0">
                        <a:solidFill>
                          <a:schemeClr val="tx1">
                            <a:lumMod val="65000"/>
                            <a:lumOff val="35000"/>
                          </a:schemeClr>
                        </a:solidFill>
                        <a:latin typeface="+mn-lt"/>
                        <a:ea typeface="+mn-ea"/>
                        <a:cs typeface="+mn-cs"/>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i="1" kern="1200" dirty="0" smtClean="0">
                          <a:solidFill>
                            <a:schemeClr val="tx2"/>
                          </a:solidFill>
                          <a:latin typeface="+mn-lt"/>
                          <a:ea typeface="+mn-ea"/>
                          <a:cs typeface="+mn-cs"/>
                        </a:rPr>
                        <a:t>Name/Title</a:t>
                      </a:r>
                    </a:p>
                  </a:txBody>
                  <a:tcPr marL="68580" marR="68580" marT="34290" marB="34290" anchor="ctr"/>
                </a:tc>
              </a:tr>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lumMod val="65000"/>
                              <a:lumOff val="35000"/>
                            </a:schemeClr>
                          </a:solidFill>
                          <a:latin typeface="+mn-lt"/>
                          <a:ea typeface="+mn-ea"/>
                          <a:cs typeface="+mn-cs"/>
                        </a:rPr>
                        <a:t>SSC</a:t>
                      </a:r>
                      <a:r>
                        <a:rPr lang="en-US" sz="1400" kern="1200" baseline="0" dirty="0" smtClean="0">
                          <a:solidFill>
                            <a:schemeClr val="tx1">
                              <a:lumMod val="65000"/>
                              <a:lumOff val="35000"/>
                            </a:schemeClr>
                          </a:solidFill>
                          <a:latin typeface="+mn-lt"/>
                          <a:ea typeface="+mn-ea"/>
                          <a:cs typeface="+mn-cs"/>
                        </a:rPr>
                        <a:t> architecture contact</a:t>
                      </a:r>
                      <a:endParaRPr lang="en-US" sz="1400" kern="1200" dirty="0" smtClean="0">
                        <a:solidFill>
                          <a:schemeClr val="tx1">
                            <a:lumMod val="65000"/>
                            <a:lumOff val="35000"/>
                          </a:schemeClr>
                        </a:solidFill>
                        <a:latin typeface="+mn-lt"/>
                        <a:ea typeface="+mn-ea"/>
                        <a:cs typeface="+mn-cs"/>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515938" algn="l"/>
                        </a:tabLst>
                        <a:defRPr/>
                      </a:pPr>
                      <a:r>
                        <a:rPr lang="en-CA" sz="1400" i="1" kern="1200" dirty="0" smtClean="0">
                          <a:solidFill>
                            <a:schemeClr val="tx2"/>
                          </a:solidFill>
                          <a:latin typeface="+mn-lt"/>
                          <a:ea typeface="+mn-ea"/>
                          <a:cs typeface="+mn-cs"/>
                        </a:rPr>
                        <a:t>Name/Title (if available)</a:t>
                      </a:r>
                    </a:p>
                  </a:txBody>
                  <a:tcPr marL="68580" marR="68580" marT="34290" marB="34290" anchor="ctr"/>
                </a:tc>
              </a:tr>
            </a:tbl>
          </a:graphicData>
        </a:graphic>
      </p:graphicFrame>
      <p:sp>
        <p:nvSpPr>
          <p:cNvPr id="33" name="Rectangle 32"/>
          <p:cNvSpPr/>
          <p:nvPr>
            <p:custDataLst>
              <p:tags r:id="rId3"/>
            </p:custDataLst>
          </p:nvPr>
        </p:nvSpPr>
        <p:spPr>
          <a:xfrm>
            <a:off x="467544" y="3965113"/>
            <a:ext cx="8290689" cy="183967"/>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1400" b="1" dirty="0" smtClean="0">
                <a:solidFill>
                  <a:prstClr val="white"/>
                </a:solidFill>
              </a:rPr>
              <a:t>SSC Internal Governance</a:t>
            </a:r>
            <a:endParaRPr lang="en-US" sz="1400" b="1" dirty="0">
              <a:solidFill>
                <a:prstClr val="white"/>
              </a:solidFill>
            </a:endParaRPr>
          </a:p>
        </p:txBody>
      </p:sp>
      <p:sp>
        <p:nvSpPr>
          <p:cNvPr id="34" name="Rectangle 33"/>
          <p:cNvSpPr/>
          <p:nvPr/>
        </p:nvSpPr>
        <p:spPr>
          <a:xfrm>
            <a:off x="143508" y="5173498"/>
            <a:ext cx="6310363" cy="523220"/>
          </a:xfrm>
          <a:prstGeom prst="rect">
            <a:avLst/>
          </a:prstGeom>
        </p:spPr>
        <p:txBody>
          <a:bodyPr wrap="square">
            <a:spAutoFit/>
          </a:bodyPr>
          <a:lstStyle/>
          <a:p>
            <a:pPr lvl="1">
              <a:buClr>
                <a:prstClr val="black">
                  <a:lumMod val="65000"/>
                  <a:lumOff val="35000"/>
                </a:prstClr>
              </a:buClr>
            </a:pPr>
            <a:endParaRPr lang="en-US" sz="1400" i="1" dirty="0">
              <a:solidFill>
                <a:srgbClr val="004D71"/>
              </a:solidFill>
            </a:endParaRPr>
          </a:p>
          <a:p>
            <a:pPr>
              <a:buClr>
                <a:prstClr val="black">
                  <a:lumMod val="65000"/>
                  <a:lumOff val="35000"/>
                </a:prstClr>
              </a:buClr>
            </a:pPr>
            <a:endParaRPr lang="en-US" sz="1400" i="1" dirty="0">
              <a:solidFill>
                <a:srgbClr val="004D71"/>
              </a:solidFill>
            </a:endParaRPr>
          </a:p>
        </p:txBody>
      </p:sp>
      <p:graphicFrame>
        <p:nvGraphicFramePr>
          <p:cNvPr id="16" name="Table 15"/>
          <p:cNvGraphicFramePr>
            <a:graphicFrameLocks noGrp="1"/>
          </p:cNvGraphicFramePr>
          <p:nvPr>
            <p:extLst/>
          </p:nvPr>
        </p:nvGraphicFramePr>
        <p:xfrm>
          <a:off x="467545" y="1188616"/>
          <a:ext cx="8290688" cy="2744440"/>
        </p:xfrm>
        <a:graphic>
          <a:graphicData uri="http://schemas.openxmlformats.org/drawingml/2006/table">
            <a:tbl>
              <a:tblPr>
                <a:tableStyleId>{5C22544A-7EE6-4342-B048-85BDC9FD1C3A}</a:tableStyleId>
              </a:tblPr>
              <a:tblGrid>
                <a:gridCol w="2736304"/>
                <a:gridCol w="5554384"/>
              </a:tblGrid>
              <a:tr h="5833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dirty="0" smtClean="0">
                          <a:solidFill>
                            <a:schemeClr val="tx2"/>
                          </a:solidFill>
                        </a:rPr>
                        <a:t>What</a:t>
                      </a:r>
                      <a:r>
                        <a:rPr lang="en-US" sz="1400" i="1" baseline="0" dirty="0" smtClean="0">
                          <a:solidFill>
                            <a:schemeClr val="tx2"/>
                          </a:solidFill>
                        </a:rPr>
                        <a:t> </a:t>
                      </a:r>
                      <a:r>
                        <a:rPr lang="en-US" sz="1400" i="1" dirty="0" smtClean="0">
                          <a:solidFill>
                            <a:schemeClr val="tx2"/>
                          </a:solidFill>
                        </a:rPr>
                        <a:t>is the scope of work required by Shared Services Canada? </a:t>
                      </a:r>
                      <a:endParaRPr lang="en-CA" sz="1400" dirty="0" smtClean="0">
                        <a:solidFill>
                          <a:schemeClr val="tx1">
                            <a:lumMod val="65000"/>
                            <a:lumOff val="35000"/>
                          </a:schemeClr>
                        </a:solidFill>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100" i="1" kern="1200" dirty="0" smtClean="0">
                        <a:solidFill>
                          <a:schemeClr val="tx2"/>
                        </a:solidFill>
                        <a:latin typeface="+mn-lt"/>
                        <a:ea typeface="+mn-ea"/>
                        <a:cs typeface="+mn-cs"/>
                      </a:endParaRPr>
                    </a:p>
                  </a:txBody>
                  <a:tcPr marL="68580" marR="68580" marT="34290" marB="34290" anchor="ctr"/>
                </a:tc>
              </a:tr>
              <a:tr h="5833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dirty="0" smtClean="0">
                          <a:solidFill>
                            <a:schemeClr val="tx2"/>
                          </a:solidFill>
                        </a:rPr>
                        <a:t>When/How has SSC been involved in this project?  </a:t>
                      </a:r>
                      <a:endParaRPr lang="en-US" sz="1400" kern="1200" dirty="0" smtClean="0">
                        <a:solidFill>
                          <a:schemeClr val="tx1">
                            <a:lumMod val="65000"/>
                            <a:lumOff val="35000"/>
                          </a:schemeClr>
                        </a:solidFill>
                        <a:latin typeface="+mn-lt"/>
                        <a:ea typeface="+mn-ea"/>
                        <a:cs typeface="+mn-cs"/>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100" i="1" kern="1200" dirty="0" smtClean="0">
                        <a:solidFill>
                          <a:schemeClr val="tx2"/>
                        </a:solidFill>
                        <a:latin typeface="+mn-lt"/>
                        <a:ea typeface="+mn-ea"/>
                        <a:cs typeface="+mn-cs"/>
                      </a:endParaRPr>
                    </a:p>
                  </a:txBody>
                  <a:tcPr marL="68580" marR="68580" marT="34290" marB="34290" anchor="ctr"/>
                </a:tc>
              </a:tr>
              <a:tr h="7429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dirty="0" smtClean="0">
                          <a:solidFill>
                            <a:schemeClr val="tx2"/>
                          </a:solidFill>
                        </a:rPr>
                        <a:t>What SSC Services are to be impacted or consumed?  </a:t>
                      </a:r>
                      <a:endParaRPr lang="en-US" sz="1400" kern="1200" dirty="0" smtClean="0">
                        <a:solidFill>
                          <a:schemeClr val="tx1">
                            <a:lumMod val="65000"/>
                            <a:lumOff val="35000"/>
                          </a:schemeClr>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tx1">
                            <a:lumMod val="65000"/>
                            <a:lumOff val="35000"/>
                          </a:schemeClr>
                        </a:solidFill>
                        <a:latin typeface="+mn-lt"/>
                        <a:ea typeface="+mn-ea"/>
                        <a:cs typeface="+mn-cs"/>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i="1" kern="1200" dirty="0" smtClean="0">
                          <a:solidFill>
                            <a:schemeClr val="tx2"/>
                          </a:solidFill>
                          <a:latin typeface="+mn-lt"/>
                          <a:ea typeface="+mn-ea"/>
                          <a:cs typeface="+mn-cs"/>
                          <a:hlinkClick r:id="rId6"/>
                        </a:rPr>
                        <a:t>http://service.ssc-spc.gc.ca/en/services</a:t>
                      </a:r>
                      <a:endParaRPr lang="en-CA" sz="1400" i="1" kern="1200" dirty="0" smtClean="0">
                        <a:solidFill>
                          <a:schemeClr val="tx2"/>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400" i="0" kern="1200" baseline="0" dirty="0" smtClean="0">
                          <a:solidFill>
                            <a:srgbClr val="014D71"/>
                          </a:solidFill>
                          <a:latin typeface="+mn-lt"/>
                          <a:ea typeface="+mn-ea"/>
                          <a:cs typeface="+mn-cs"/>
                        </a:rPr>
                        <a:t>I</a:t>
                      </a:r>
                      <a:r>
                        <a:rPr lang="en-CA" sz="1400" i="0" kern="1200" dirty="0" smtClean="0">
                          <a:solidFill>
                            <a:srgbClr val="014D71"/>
                          </a:solidFill>
                          <a:latin typeface="+mn-lt"/>
                          <a:ea typeface="+mn-ea"/>
                          <a:cs typeface="+mn-cs"/>
                        </a:rPr>
                        <a:t>nclude</a:t>
                      </a:r>
                      <a:r>
                        <a:rPr lang="en-CA" sz="1400" i="0" kern="1200" baseline="0" dirty="0" smtClean="0">
                          <a:solidFill>
                            <a:srgbClr val="014D71"/>
                          </a:solidFill>
                          <a:latin typeface="+mn-lt"/>
                          <a:ea typeface="+mn-ea"/>
                          <a:cs typeface="+mn-cs"/>
                        </a:rPr>
                        <a:t> due dates for SSC deliverables.</a:t>
                      </a:r>
                      <a:endParaRPr lang="en-CA" sz="1400" i="1" kern="1200" dirty="0" smtClean="0">
                        <a:solidFill>
                          <a:schemeClr val="tx2"/>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400" i="0" kern="1200" dirty="0" smtClean="0">
                        <a:solidFill>
                          <a:srgbClr val="014D71"/>
                        </a:solidFill>
                        <a:latin typeface="+mj-lt"/>
                        <a:ea typeface="+mn-ea"/>
                        <a:cs typeface="+mn-cs"/>
                      </a:endParaRPr>
                    </a:p>
                  </a:txBody>
                  <a:tcPr marL="68580" marR="68580" marT="34290" marB="34290" anchor="ctr"/>
                </a:tc>
              </a:tr>
              <a:tr h="834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i="1" kern="1200" dirty="0" smtClean="0">
                          <a:solidFill>
                            <a:srgbClr val="014D71"/>
                          </a:solidFill>
                          <a:latin typeface="+mn-lt"/>
                          <a:ea typeface="+mn-ea"/>
                          <a:cs typeface="+mn-cs"/>
                        </a:rPr>
                        <a:t>What are the dependencies and</a:t>
                      </a:r>
                      <a:r>
                        <a:rPr lang="en-CA" sz="1400" i="1" kern="1200" baseline="0" dirty="0" smtClean="0">
                          <a:solidFill>
                            <a:srgbClr val="014D71"/>
                          </a:solidFill>
                          <a:latin typeface="+mn-lt"/>
                          <a:ea typeface="+mn-ea"/>
                          <a:cs typeface="+mn-cs"/>
                        </a:rPr>
                        <a:t> assumptions?</a:t>
                      </a:r>
                      <a:endParaRPr lang="en-US" sz="1400" i="1" kern="1200" dirty="0" smtClean="0">
                        <a:solidFill>
                          <a:srgbClr val="014D71"/>
                        </a:solidFill>
                        <a:latin typeface="+mn-lt"/>
                        <a:ea typeface="+mn-ea"/>
                        <a:cs typeface="+mn-cs"/>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i="0" kern="1200" dirty="0" smtClean="0">
                          <a:solidFill>
                            <a:srgbClr val="014D71"/>
                          </a:solidFill>
                          <a:effectLst/>
                          <a:latin typeface="+mj-lt"/>
                          <a:ea typeface="+mn-ea"/>
                          <a:cs typeface="+mn-cs"/>
                        </a:rPr>
                        <a:t>(ex: authentication, cloud connectivity.</a:t>
                      </a:r>
                      <a:r>
                        <a:rPr lang="en-CA" sz="1400" i="0" kern="1200" baseline="0" dirty="0" smtClean="0">
                          <a:solidFill>
                            <a:srgbClr val="014D71"/>
                          </a:solidFill>
                          <a:effectLst/>
                          <a:latin typeface="+mj-lt"/>
                          <a:ea typeface="+mn-ea"/>
                          <a:cs typeface="+mn-cs"/>
                        </a:rPr>
                        <a:t> If</a:t>
                      </a:r>
                      <a:r>
                        <a:rPr lang="en-CA" sz="1400" i="0" kern="1200" baseline="0" dirty="0" smtClean="0">
                          <a:solidFill>
                            <a:srgbClr val="014D71"/>
                          </a:solidFill>
                          <a:latin typeface="+mn-lt"/>
                          <a:ea typeface="+mn-ea"/>
                          <a:cs typeface="+mn-cs"/>
                        </a:rPr>
                        <a:t> legacy Data Centre, which one and has capacity has been confirmed.)</a:t>
                      </a:r>
                      <a:endParaRPr lang="en-CA" sz="1400" i="0" kern="1200" dirty="0" smtClean="0">
                        <a:solidFill>
                          <a:srgbClr val="014D7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400" i="0" kern="1200" dirty="0" smtClean="0">
                          <a:solidFill>
                            <a:srgbClr val="014D71"/>
                          </a:solidFill>
                          <a:effectLst/>
                          <a:latin typeface="+mj-lt"/>
                          <a:ea typeface="+mn-ea"/>
                          <a:cs typeface="+mn-cs"/>
                        </a:rPr>
                        <a:t> </a:t>
                      </a:r>
                      <a:endParaRPr lang="en-CA" sz="1400" i="0" kern="1200" dirty="0" smtClean="0">
                        <a:solidFill>
                          <a:srgbClr val="014D71"/>
                        </a:solidFill>
                        <a:latin typeface="+mj-lt"/>
                        <a:ea typeface="+mn-ea"/>
                        <a:cs typeface="+mn-cs"/>
                      </a:endParaRPr>
                    </a:p>
                  </a:txBody>
                  <a:tcPr marL="68580" marR="68580" marT="34290" marB="34290" anchor="ctr"/>
                </a:tc>
              </a:tr>
            </a:tbl>
          </a:graphicData>
        </a:graphic>
      </p:graphicFrame>
      <p:sp>
        <p:nvSpPr>
          <p:cNvPr id="2" name="Rectangle 1"/>
          <p:cNvSpPr/>
          <p:nvPr/>
        </p:nvSpPr>
        <p:spPr>
          <a:xfrm>
            <a:off x="467544" y="6388632"/>
            <a:ext cx="6408712" cy="677108"/>
          </a:xfrm>
          <a:prstGeom prst="rect">
            <a:avLst/>
          </a:prstGeom>
        </p:spPr>
        <p:txBody>
          <a:bodyPr wrap="square">
            <a:spAutoFit/>
          </a:bodyPr>
          <a:lstStyle/>
          <a:p>
            <a:pPr>
              <a:buClr>
                <a:prstClr val="black">
                  <a:lumMod val="65000"/>
                  <a:lumOff val="35000"/>
                </a:prstClr>
              </a:buClr>
            </a:pPr>
            <a:r>
              <a:rPr lang="en-US" sz="1200" i="1" dirty="0" smtClean="0">
                <a:solidFill>
                  <a:srgbClr val="004D71"/>
                </a:solidFill>
              </a:rPr>
              <a:t>For </a:t>
            </a:r>
            <a:r>
              <a:rPr lang="en-US" sz="1200" i="1" dirty="0">
                <a:solidFill>
                  <a:srgbClr val="004D71"/>
                </a:solidFill>
              </a:rPr>
              <a:t>help in completing this slide feel free to contact </a:t>
            </a:r>
            <a:r>
              <a:rPr lang="en-US" sz="1200" i="1" dirty="0" smtClean="0">
                <a:solidFill>
                  <a:srgbClr val="004D71"/>
                </a:solidFill>
              </a:rPr>
              <a:t>your </a:t>
            </a:r>
            <a:r>
              <a:rPr lang="en-US" sz="1200" i="1" dirty="0">
                <a:solidFill>
                  <a:srgbClr val="004D71"/>
                </a:solidFill>
              </a:rPr>
              <a:t>Client </a:t>
            </a:r>
            <a:r>
              <a:rPr lang="en-US" sz="1200" i="1" dirty="0" smtClean="0">
                <a:solidFill>
                  <a:srgbClr val="004D71"/>
                </a:solidFill>
              </a:rPr>
              <a:t>Executive</a:t>
            </a:r>
          </a:p>
          <a:p>
            <a:pPr>
              <a:buClr>
                <a:prstClr val="black">
                  <a:lumMod val="65000"/>
                  <a:lumOff val="35000"/>
                </a:prstClr>
              </a:buClr>
            </a:pPr>
            <a:r>
              <a:rPr lang="en-US" sz="1200" i="1" dirty="0" smtClean="0">
                <a:solidFill>
                  <a:srgbClr val="004D71"/>
                </a:solidFill>
                <a:hlinkClick r:id="rId7"/>
              </a:rPr>
              <a:t>http://service.ssc-spc.gc.ca/en/contact/partclisupport/client-execs</a:t>
            </a:r>
            <a:endParaRPr lang="en-US" sz="1200" i="1" dirty="0" smtClean="0">
              <a:solidFill>
                <a:srgbClr val="004D71"/>
              </a:solidFill>
            </a:endParaRPr>
          </a:p>
          <a:p>
            <a:pPr>
              <a:buClr>
                <a:prstClr val="black">
                  <a:lumMod val="65000"/>
                  <a:lumOff val="35000"/>
                </a:prstClr>
              </a:buClr>
            </a:pPr>
            <a:endParaRPr lang="en-US" sz="1400" i="1" dirty="0" smtClean="0">
              <a:solidFill>
                <a:srgbClr val="004D71"/>
              </a:solidFill>
            </a:endParaRPr>
          </a:p>
        </p:txBody>
      </p:sp>
      <p:sp>
        <p:nvSpPr>
          <p:cNvPr id="13" name="Title 3"/>
          <p:cNvSpPr txBox="1">
            <a:spLocks/>
          </p:cNvSpPr>
          <p:nvPr/>
        </p:nvSpPr>
        <p:spPr>
          <a:xfrm>
            <a:off x="482441" y="80628"/>
            <a:ext cx="5432982" cy="703818"/>
          </a:xfrm>
          <a:prstGeom prst="rect">
            <a:avLst/>
          </a:prstGeom>
        </p:spPr>
        <p:txBody>
          <a:bodyPr vert="horz" wrap="none" lIns="0" tIns="0" rIns="0" bIns="0" rtlCol="0" anchor="ctr" anchorCtr="0">
            <a:normAutofit/>
          </a:bodyPr>
          <a:lstStyle>
            <a:lvl1pPr marL="457200" indent="-457200" algn="l" defTabSz="914400" rtl="0" eaLnBrk="1" latinLnBrk="0" hangingPunct="1">
              <a:spcBef>
                <a:spcPct val="0"/>
              </a:spcBef>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stStyle>
          <a:p>
            <a:r>
              <a:rPr lang="en-CA" sz="2000" b="1" dirty="0">
                <a:solidFill>
                  <a:schemeClr val="tx1">
                    <a:lumMod val="65000"/>
                    <a:lumOff val="35000"/>
                  </a:schemeClr>
                </a:solidFill>
              </a:rPr>
              <a:t>APPENDIX 3: </a:t>
            </a:r>
            <a:endParaRPr lang="en-CA" sz="2000" b="1" dirty="0" smtClean="0">
              <a:solidFill>
                <a:schemeClr val="tx1">
                  <a:lumMod val="65000"/>
                  <a:lumOff val="35000"/>
                </a:schemeClr>
              </a:solidFill>
            </a:endParaRPr>
          </a:p>
          <a:p>
            <a:r>
              <a:rPr lang="en-US" sz="2000" b="1" dirty="0" smtClean="0">
                <a:solidFill>
                  <a:srgbClr val="004D71"/>
                </a:solidFill>
              </a:rPr>
              <a:t>Shared Services Canada (SSC) Involvement</a:t>
            </a:r>
            <a:endParaRPr sz="2000" b="1" dirty="0">
              <a:solidFill>
                <a:srgbClr val="004D71"/>
              </a:solidFill>
            </a:endParaRPr>
          </a:p>
        </p:txBody>
      </p:sp>
      <p:sp>
        <p:nvSpPr>
          <p:cNvPr id="12" name="Slide Number Placeholder 1"/>
          <p:cNvSpPr>
            <a:spLocks noGrp="1"/>
          </p:cNvSpPr>
          <p:nvPr>
            <p:ph type="sldNum" sz="quarter" idx="12"/>
          </p:nvPr>
        </p:nvSpPr>
        <p:spPr>
          <a:xfrm>
            <a:off x="8815300" y="6518971"/>
            <a:ext cx="298376" cy="365125"/>
          </a:xfrm>
        </p:spPr>
        <p:txBody>
          <a:bodyPr/>
          <a:lstStyle/>
          <a:p>
            <a:r>
              <a:rPr lang="en-CA" dirty="0" smtClean="0"/>
              <a:t>20</a:t>
            </a:r>
            <a:endParaRPr lang="en-CA" dirty="0"/>
          </a:p>
        </p:txBody>
      </p:sp>
    </p:spTree>
    <p:extLst>
      <p:ext uri="{BB962C8B-B14F-4D97-AF65-F5344CB8AC3E}">
        <p14:creationId xmlns:p14="http://schemas.microsoft.com/office/powerpoint/2010/main" val="22640592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815300" y="6518971"/>
            <a:ext cx="298376" cy="365125"/>
          </a:xfrm>
        </p:spPr>
        <p:txBody>
          <a:bodyPr/>
          <a:lstStyle/>
          <a:p>
            <a:fld id="{32D4B517-E49B-41B6-9DBC-23634E0F1CDC}" type="slidenum">
              <a:rPr lang="en-CA" smtClean="0"/>
              <a:t>2</a:t>
            </a:fld>
            <a:endParaRPr lang="en-CA"/>
          </a:p>
        </p:txBody>
      </p:sp>
      <p:sp>
        <p:nvSpPr>
          <p:cNvPr id="8" name="Title 5"/>
          <p:cNvSpPr>
            <a:spLocks noGrp="1"/>
          </p:cNvSpPr>
          <p:nvPr>
            <p:ph type="title"/>
          </p:nvPr>
        </p:nvSpPr>
        <p:spPr>
          <a:xfrm>
            <a:off x="431540" y="138062"/>
            <a:ext cx="5432982" cy="635934"/>
          </a:xfrm>
        </p:spPr>
        <p:txBody>
          <a:bodyPr/>
          <a:lstStyle/>
          <a:p>
            <a:r>
              <a:rPr lang="en-CA" dirty="0" smtClean="0"/>
              <a:t>Purpose of GC EARB Session</a:t>
            </a:r>
            <a:endParaRPr lang="en-CA" dirty="0"/>
          </a:p>
        </p:txBody>
      </p:sp>
      <p:sp>
        <p:nvSpPr>
          <p:cNvPr id="9" name="Rectangle 8"/>
          <p:cNvSpPr/>
          <p:nvPr/>
        </p:nvSpPr>
        <p:spPr>
          <a:xfrm>
            <a:off x="251520" y="1016732"/>
            <a:ext cx="8712968" cy="3528392"/>
          </a:xfrm>
          <a:prstGeom prst="rect">
            <a:avLst/>
          </a:prstGeom>
          <a:no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b="1">
              <a:solidFill>
                <a:schemeClr val="tx1"/>
              </a:solidFill>
              <a:cs typeface="Arial" charset="0"/>
            </a:endParaRPr>
          </a:p>
        </p:txBody>
      </p:sp>
      <p:sp>
        <p:nvSpPr>
          <p:cNvPr id="10" name="Flowchart: Merge 9"/>
          <p:cNvSpPr/>
          <p:nvPr/>
        </p:nvSpPr>
        <p:spPr>
          <a:xfrm rot="16200000">
            <a:off x="489832" y="1751416"/>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14" name="TextBox 13"/>
          <p:cNvSpPr txBox="1"/>
          <p:nvPr/>
        </p:nvSpPr>
        <p:spPr>
          <a:xfrm>
            <a:off x="431540" y="1184353"/>
            <a:ext cx="7867733" cy="523220"/>
          </a:xfrm>
          <a:prstGeom prst="rect">
            <a:avLst/>
          </a:prstGeom>
          <a:noFill/>
        </p:spPr>
        <p:txBody>
          <a:bodyPr wrap="square" rtlCol="0">
            <a:spAutoFit/>
          </a:bodyPr>
          <a:lstStyle/>
          <a:p>
            <a:r>
              <a:rPr lang="en-US" sz="1400" i="1" dirty="0" smtClean="0">
                <a:solidFill>
                  <a:schemeClr val="tx2"/>
                </a:solidFill>
              </a:rPr>
              <a:t>Please identify and describe …</a:t>
            </a:r>
          </a:p>
          <a:p>
            <a:endParaRPr lang="en-CA" sz="1400" i="1" dirty="0">
              <a:solidFill>
                <a:schemeClr val="tx2"/>
              </a:solidFill>
            </a:endParaRPr>
          </a:p>
        </p:txBody>
      </p:sp>
      <p:sp>
        <p:nvSpPr>
          <p:cNvPr id="3" name="Rectangle 2"/>
          <p:cNvSpPr/>
          <p:nvPr/>
        </p:nvSpPr>
        <p:spPr>
          <a:xfrm>
            <a:off x="688945" y="1634323"/>
            <a:ext cx="7847156" cy="369332"/>
          </a:xfrm>
          <a:prstGeom prst="rect">
            <a:avLst/>
          </a:prstGeom>
        </p:spPr>
        <p:txBody>
          <a:bodyPr wrap="square">
            <a:spAutoFit/>
          </a:bodyPr>
          <a:lstStyle/>
          <a:p>
            <a:r>
              <a:rPr lang="en-CA" dirty="0">
                <a:solidFill>
                  <a:schemeClr val="tx2"/>
                </a:solidFill>
              </a:rPr>
              <a:t>The purpose of this presentation is to seek GC EARB </a:t>
            </a:r>
            <a:r>
              <a:rPr lang="en-CA" b="1" dirty="0">
                <a:solidFill>
                  <a:schemeClr val="tx2"/>
                </a:solidFill>
              </a:rPr>
              <a:t>endorsement</a:t>
            </a:r>
            <a:r>
              <a:rPr lang="en-CA" dirty="0">
                <a:solidFill>
                  <a:schemeClr val="tx2"/>
                </a:solidFill>
              </a:rPr>
              <a:t> to </a:t>
            </a:r>
            <a:r>
              <a:rPr lang="en-CA" dirty="0" smtClean="0">
                <a:solidFill>
                  <a:schemeClr val="tx2"/>
                </a:solidFill>
              </a:rPr>
              <a:t>…  </a:t>
            </a:r>
            <a:endParaRPr lang="en-US" dirty="0">
              <a:solidFill>
                <a:schemeClr val="tx2"/>
              </a:solidFill>
            </a:endParaRPr>
          </a:p>
        </p:txBody>
      </p:sp>
      <p:sp>
        <p:nvSpPr>
          <p:cNvPr id="15" name="Rectangle 14"/>
          <p:cNvSpPr/>
          <p:nvPr/>
        </p:nvSpPr>
        <p:spPr>
          <a:xfrm>
            <a:off x="6552220" y="0"/>
            <a:ext cx="2591780" cy="40466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18" name="Rectangle 17"/>
          <p:cNvSpPr/>
          <p:nvPr/>
        </p:nvSpPr>
        <p:spPr>
          <a:xfrm>
            <a:off x="688945" y="2210464"/>
            <a:ext cx="7847156" cy="369332"/>
          </a:xfrm>
          <a:prstGeom prst="rect">
            <a:avLst/>
          </a:prstGeom>
        </p:spPr>
        <p:txBody>
          <a:bodyPr wrap="square">
            <a:spAutoFit/>
          </a:bodyPr>
          <a:lstStyle/>
          <a:p>
            <a:r>
              <a:rPr lang="en-CA" dirty="0">
                <a:solidFill>
                  <a:schemeClr val="tx2"/>
                </a:solidFill>
              </a:rPr>
              <a:t>The purpose of this presentation is to </a:t>
            </a:r>
            <a:r>
              <a:rPr lang="en-CA" dirty="0" smtClean="0">
                <a:solidFill>
                  <a:schemeClr val="tx2"/>
                </a:solidFill>
              </a:rPr>
              <a:t>provide GC EARB </a:t>
            </a:r>
            <a:r>
              <a:rPr lang="en-CA" b="1" dirty="0" smtClean="0">
                <a:solidFill>
                  <a:schemeClr val="tx2"/>
                </a:solidFill>
              </a:rPr>
              <a:t>information</a:t>
            </a:r>
            <a:r>
              <a:rPr lang="en-CA" dirty="0" smtClean="0">
                <a:solidFill>
                  <a:schemeClr val="tx2"/>
                </a:solidFill>
              </a:rPr>
              <a:t> related to …  </a:t>
            </a:r>
            <a:endParaRPr lang="en-US" dirty="0">
              <a:solidFill>
                <a:schemeClr val="tx2"/>
              </a:solidFill>
            </a:endParaRPr>
          </a:p>
        </p:txBody>
      </p:sp>
      <p:sp>
        <p:nvSpPr>
          <p:cNvPr id="19" name="Rectangle 18"/>
          <p:cNvSpPr/>
          <p:nvPr/>
        </p:nvSpPr>
        <p:spPr>
          <a:xfrm>
            <a:off x="688944" y="2843644"/>
            <a:ext cx="8126355" cy="369332"/>
          </a:xfrm>
          <a:prstGeom prst="rect">
            <a:avLst/>
          </a:prstGeom>
        </p:spPr>
        <p:txBody>
          <a:bodyPr wrap="square">
            <a:spAutoFit/>
          </a:bodyPr>
          <a:lstStyle/>
          <a:p>
            <a:r>
              <a:rPr lang="en-CA" dirty="0">
                <a:solidFill>
                  <a:schemeClr val="tx2"/>
                </a:solidFill>
              </a:rPr>
              <a:t>The purpose of this presentation is to </a:t>
            </a:r>
            <a:r>
              <a:rPr lang="en-CA" dirty="0" smtClean="0">
                <a:solidFill>
                  <a:schemeClr val="tx2"/>
                </a:solidFill>
              </a:rPr>
              <a:t>seek  an </a:t>
            </a:r>
            <a:r>
              <a:rPr lang="en-CA" b="1" dirty="0" smtClean="0">
                <a:solidFill>
                  <a:schemeClr val="tx2"/>
                </a:solidFill>
              </a:rPr>
              <a:t>exemption</a:t>
            </a:r>
            <a:r>
              <a:rPr lang="en-CA" dirty="0" smtClean="0">
                <a:solidFill>
                  <a:schemeClr val="tx2"/>
                </a:solidFill>
              </a:rPr>
              <a:t> from GC EARB related to …  </a:t>
            </a:r>
            <a:endParaRPr lang="en-US" dirty="0">
              <a:solidFill>
                <a:schemeClr val="tx2"/>
              </a:solidFill>
            </a:endParaRPr>
          </a:p>
        </p:txBody>
      </p:sp>
      <p:sp>
        <p:nvSpPr>
          <p:cNvPr id="4" name="TextBox 3"/>
          <p:cNvSpPr txBox="1"/>
          <p:nvPr/>
        </p:nvSpPr>
        <p:spPr>
          <a:xfrm>
            <a:off x="338640" y="2205905"/>
            <a:ext cx="439544" cy="369332"/>
          </a:xfrm>
          <a:prstGeom prst="rect">
            <a:avLst/>
          </a:prstGeom>
          <a:noFill/>
        </p:spPr>
        <p:txBody>
          <a:bodyPr wrap="none" rtlCol="0">
            <a:spAutoFit/>
          </a:bodyPr>
          <a:lstStyle/>
          <a:p>
            <a:r>
              <a:rPr lang="en-CA" b="1" dirty="0" smtClean="0">
                <a:solidFill>
                  <a:schemeClr val="accent5"/>
                </a:solidFill>
                <a:effectLst>
                  <a:outerShdw blurRad="38100" dist="38100" dir="2700000" algn="tl">
                    <a:srgbClr val="000000">
                      <a:alpha val="43137"/>
                    </a:srgbClr>
                  </a:outerShdw>
                </a:effectLst>
              </a:rPr>
              <a:t>or </a:t>
            </a:r>
            <a:endParaRPr lang="en-US" b="1" dirty="0">
              <a:solidFill>
                <a:schemeClr val="accent5"/>
              </a:solidFill>
              <a:effectLst>
                <a:outerShdw blurRad="38100" dist="38100" dir="2700000" algn="tl">
                  <a:srgbClr val="000000">
                    <a:alpha val="43137"/>
                  </a:srgbClr>
                </a:outerShdw>
              </a:effectLst>
            </a:endParaRPr>
          </a:p>
        </p:txBody>
      </p:sp>
      <p:sp>
        <p:nvSpPr>
          <p:cNvPr id="20" name="TextBox 19"/>
          <p:cNvSpPr txBox="1"/>
          <p:nvPr/>
        </p:nvSpPr>
        <p:spPr>
          <a:xfrm>
            <a:off x="321996" y="2817973"/>
            <a:ext cx="439544" cy="369332"/>
          </a:xfrm>
          <a:prstGeom prst="rect">
            <a:avLst/>
          </a:prstGeom>
          <a:noFill/>
        </p:spPr>
        <p:txBody>
          <a:bodyPr wrap="none" rtlCol="0">
            <a:spAutoFit/>
          </a:bodyPr>
          <a:lstStyle/>
          <a:p>
            <a:r>
              <a:rPr lang="en-CA" b="1" dirty="0" smtClean="0">
                <a:solidFill>
                  <a:schemeClr val="accent5"/>
                </a:solidFill>
                <a:effectLst>
                  <a:outerShdw blurRad="38100" dist="38100" dir="2700000" algn="tl">
                    <a:srgbClr val="000000">
                      <a:alpha val="43137"/>
                    </a:srgbClr>
                  </a:outerShdw>
                </a:effectLst>
              </a:rPr>
              <a:t>or </a:t>
            </a:r>
            <a:endParaRPr lang="en-US" b="1" dirty="0">
              <a:solidFill>
                <a:schemeClr val="accent5"/>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621381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pPr/>
              <a:t>20</a:t>
            </a:fld>
            <a:endParaRPr lang="en-CA" dirty="0"/>
          </a:p>
        </p:txBody>
      </p:sp>
      <p:sp>
        <p:nvSpPr>
          <p:cNvPr id="9" name="object 46"/>
          <p:cNvSpPr txBox="1">
            <a:spLocks noGrp="1"/>
          </p:cNvSpPr>
          <p:nvPr>
            <p:ph type="title" idx="4294967295"/>
          </p:nvPr>
        </p:nvSpPr>
        <p:spPr>
          <a:xfrm>
            <a:off x="551447" y="98328"/>
            <a:ext cx="7605724" cy="738664"/>
          </a:xfrm>
          <a:prstGeom prst="rect">
            <a:avLst/>
          </a:prstGeom>
        </p:spPr>
        <p:txBody>
          <a:bodyPr vert="horz" wrap="square" lIns="0" tIns="0" rIns="0" bIns="0" rtlCol="0" anchor="ctr" anchorCtr="0">
            <a:spAutoFit/>
          </a:bodyPr>
          <a:lstStyle/>
          <a:p>
            <a:pPr>
              <a:buFont typeface="Arial" panose="020B0604020202020204" pitchFamily="34" charset="0"/>
            </a:pPr>
            <a:r>
              <a:rPr lang="en-CA" sz="2000" b="1" dirty="0">
                <a:solidFill>
                  <a:schemeClr val="tx1">
                    <a:lumMod val="65000"/>
                    <a:lumOff val="35000"/>
                  </a:schemeClr>
                </a:solidFill>
              </a:rPr>
              <a:t>APPENDIX </a:t>
            </a:r>
            <a:r>
              <a:rPr lang="en-CA" sz="2000" b="1" dirty="0" smtClean="0">
                <a:solidFill>
                  <a:schemeClr val="tx1">
                    <a:lumMod val="65000"/>
                    <a:lumOff val="35000"/>
                  </a:schemeClr>
                </a:solidFill>
              </a:rPr>
              <a:t>4:</a:t>
            </a:r>
            <a:br>
              <a:rPr lang="en-CA" sz="2000" b="1" dirty="0" smtClean="0">
                <a:solidFill>
                  <a:schemeClr val="tx1">
                    <a:lumMod val="65000"/>
                    <a:lumOff val="35000"/>
                  </a:schemeClr>
                </a:solidFill>
              </a:rPr>
            </a:br>
            <a:r>
              <a:rPr lang="en-CA" sz="2800" b="1" dirty="0" smtClean="0">
                <a:solidFill>
                  <a:srgbClr val="004D71"/>
                </a:solidFill>
                <a:latin typeface="Calibri" panose="020F0502020204030204" pitchFamily="34" charset="0"/>
                <a:ea typeface="+mn-ea"/>
                <a:cs typeface="+mn-cs"/>
              </a:rPr>
              <a:t>A</a:t>
            </a:r>
            <a:r>
              <a:rPr lang="en-CA" sz="2000" b="1" dirty="0" smtClean="0">
                <a:solidFill>
                  <a:srgbClr val="004D71"/>
                </a:solidFill>
                <a:latin typeface="Calibri" panose="020F0502020204030204" pitchFamily="34" charset="0"/>
                <a:ea typeface="+mn-ea"/>
                <a:cs typeface="+mn-cs"/>
              </a:rPr>
              <a:t>lgorithmic </a:t>
            </a:r>
            <a:r>
              <a:rPr lang="en-CA" sz="2000" b="1" dirty="0">
                <a:solidFill>
                  <a:srgbClr val="004D71"/>
                </a:solidFill>
                <a:latin typeface="Calibri" panose="020F0502020204030204" pitchFamily="34" charset="0"/>
                <a:ea typeface="+mn-ea"/>
                <a:cs typeface="+mn-cs"/>
              </a:rPr>
              <a:t>Digital Solution - </a:t>
            </a:r>
            <a:r>
              <a:rPr lang="en-CA" sz="2800" b="1" dirty="0">
                <a:solidFill>
                  <a:srgbClr val="004D71"/>
                </a:solidFill>
                <a:latin typeface="Calibri" panose="020F0502020204030204" pitchFamily="34" charset="0"/>
                <a:ea typeface="+mn-ea"/>
                <a:cs typeface="+mn-cs"/>
              </a:rPr>
              <a:t>I</a:t>
            </a:r>
            <a:r>
              <a:rPr lang="en-CA" sz="2000" b="1" dirty="0">
                <a:solidFill>
                  <a:srgbClr val="004D71"/>
                </a:solidFill>
                <a:latin typeface="Calibri" panose="020F0502020204030204" pitchFamily="34" charset="0"/>
                <a:ea typeface="+mn-ea"/>
                <a:cs typeface="+mn-cs"/>
              </a:rPr>
              <a:t>mpact </a:t>
            </a:r>
            <a:r>
              <a:rPr lang="en-CA" sz="2800" b="1" dirty="0">
                <a:solidFill>
                  <a:srgbClr val="004D71"/>
                </a:solidFill>
                <a:latin typeface="Calibri" panose="020F0502020204030204" pitchFamily="34" charset="0"/>
                <a:ea typeface="+mn-ea"/>
                <a:cs typeface="+mn-cs"/>
              </a:rPr>
              <a:t>A</a:t>
            </a:r>
            <a:r>
              <a:rPr lang="en-CA" sz="2000" b="1" dirty="0">
                <a:solidFill>
                  <a:srgbClr val="004D71"/>
                </a:solidFill>
                <a:latin typeface="Calibri" panose="020F0502020204030204" pitchFamily="34" charset="0"/>
                <a:ea typeface="+mn-ea"/>
                <a:cs typeface="+mn-cs"/>
              </a:rPr>
              <a:t>ssessment Requirements</a:t>
            </a:r>
          </a:p>
        </p:txBody>
      </p:sp>
      <p:grpSp>
        <p:nvGrpSpPr>
          <p:cNvPr id="31" name="Group 30"/>
          <p:cNvGrpSpPr/>
          <p:nvPr/>
        </p:nvGrpSpPr>
        <p:grpSpPr>
          <a:xfrm>
            <a:off x="700567" y="4043751"/>
            <a:ext cx="7795246" cy="869652"/>
            <a:chOff x="700567" y="4043751"/>
            <a:chExt cx="7795246" cy="869652"/>
          </a:xfrm>
        </p:grpSpPr>
        <p:sp>
          <p:nvSpPr>
            <p:cNvPr id="16" name="Cube 15"/>
            <p:cNvSpPr/>
            <p:nvPr/>
          </p:nvSpPr>
          <p:spPr>
            <a:xfrm rot="16200000">
              <a:off x="4209054" y="535264"/>
              <a:ext cx="778272" cy="7795246"/>
            </a:xfrm>
            <a:prstGeom prst="cube">
              <a:avLst/>
            </a:prstGeom>
            <a:gradFill>
              <a:gsLst>
                <a:gs pos="99722">
                  <a:srgbClr val="0070C0"/>
                </a:gs>
                <a:gs pos="100000">
                  <a:srgbClr val="70A5C5"/>
                </a:gs>
                <a:gs pos="0">
                  <a:srgbClr val="1EC0E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endParaRPr lang="en-US" sz="1400" b="1"/>
            </a:p>
          </p:txBody>
        </p:sp>
        <p:sp>
          <p:nvSpPr>
            <p:cNvPr id="17" name="TextBox 16"/>
            <p:cNvSpPr txBox="1">
              <a:spLocks noChangeArrowheads="1"/>
            </p:cNvSpPr>
            <p:nvPr/>
          </p:nvSpPr>
          <p:spPr bwMode="auto">
            <a:xfrm>
              <a:off x="969910" y="4081553"/>
              <a:ext cx="504609" cy="831850"/>
            </a:xfrm>
            <a:prstGeom prst="rect">
              <a:avLst/>
            </a:prstGeom>
            <a:noFill/>
            <a:ln w="9525">
              <a:noFill/>
              <a:miter lim="800000"/>
              <a:headEnd/>
              <a:tailEnd/>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CA" sz="4800" b="0" dirty="0" smtClean="0">
                  <a:solidFill>
                    <a:schemeClr val="bg1"/>
                  </a:solidFill>
                  <a:latin typeface="Trebuchet MS" pitchFamily="34" charset="0"/>
                </a:rPr>
                <a:t>2</a:t>
              </a:r>
              <a:endParaRPr lang="en-US" sz="4800" b="0" dirty="0">
                <a:solidFill>
                  <a:schemeClr val="bg1"/>
                </a:solidFill>
                <a:latin typeface="Trebuchet MS" pitchFamily="34" charset="0"/>
              </a:endParaRPr>
            </a:p>
          </p:txBody>
        </p:sp>
        <p:sp>
          <p:nvSpPr>
            <p:cNvPr id="18" name="TextBox 18"/>
            <p:cNvSpPr txBox="1">
              <a:spLocks noChangeArrowheads="1"/>
            </p:cNvSpPr>
            <p:nvPr/>
          </p:nvSpPr>
          <p:spPr bwMode="auto">
            <a:xfrm>
              <a:off x="1469739" y="4307058"/>
              <a:ext cx="2506382" cy="400110"/>
            </a:xfrm>
            <a:prstGeom prst="rect">
              <a:avLst/>
            </a:prstGeom>
            <a:noFill/>
            <a:ln w="9525">
              <a:noFill/>
              <a:miter lim="800000"/>
              <a:headEnd/>
              <a:tailEnd/>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738"/>
              <a:r>
                <a:rPr lang="en-CA" sz="2000" b="1" dirty="0" smtClean="0">
                  <a:solidFill>
                    <a:srgbClr val="FFFF00"/>
                  </a:solidFill>
                  <a:ea typeface="ＭＳ Ｐゴシック" pitchFamily="34" charset="-128"/>
                  <a:cs typeface="Aharoni" panose="02010803020104030203" pitchFamily="2" charset="-79"/>
                </a:rPr>
                <a:t>SAVE</a:t>
              </a:r>
              <a:r>
                <a:rPr lang="en-CA" sz="2000" dirty="0" smtClean="0">
                  <a:solidFill>
                    <a:srgbClr val="FFFF00"/>
                  </a:solidFill>
                  <a:ea typeface="ＭＳ Ｐゴシック" pitchFamily="34" charset="-128"/>
                  <a:cs typeface="Aharoni" panose="02010803020104030203" pitchFamily="2" charset="-79"/>
                </a:rPr>
                <a:t> results </a:t>
              </a:r>
              <a:endParaRPr lang="en-CA" sz="2000" dirty="0">
                <a:solidFill>
                  <a:srgbClr val="FFFF00"/>
                </a:solidFill>
                <a:ea typeface="ＭＳ Ｐゴシック" pitchFamily="34" charset="-128"/>
                <a:cs typeface="Aharoni" panose="02010803020104030203" pitchFamily="2" charset="-79"/>
              </a:endParaRPr>
            </a:p>
          </p:txBody>
        </p:sp>
      </p:grpSp>
      <p:grpSp>
        <p:nvGrpSpPr>
          <p:cNvPr id="30" name="Group 29"/>
          <p:cNvGrpSpPr/>
          <p:nvPr/>
        </p:nvGrpSpPr>
        <p:grpSpPr>
          <a:xfrm>
            <a:off x="648187" y="2698663"/>
            <a:ext cx="7847626" cy="869652"/>
            <a:chOff x="648187" y="2698663"/>
            <a:chExt cx="7847626" cy="869652"/>
          </a:xfrm>
        </p:grpSpPr>
        <p:grpSp>
          <p:nvGrpSpPr>
            <p:cNvPr id="10" name="Group 9"/>
            <p:cNvGrpSpPr/>
            <p:nvPr/>
          </p:nvGrpSpPr>
          <p:grpSpPr>
            <a:xfrm>
              <a:off x="648187" y="2698663"/>
              <a:ext cx="7847626" cy="869652"/>
              <a:chOff x="684814" y="1086942"/>
              <a:chExt cx="7847626" cy="869652"/>
            </a:xfrm>
          </p:grpSpPr>
          <p:sp>
            <p:nvSpPr>
              <p:cNvPr id="12" name="Cube 11"/>
              <p:cNvSpPr/>
              <p:nvPr/>
            </p:nvSpPr>
            <p:spPr>
              <a:xfrm rot="16200000">
                <a:off x="4219491" y="-2447735"/>
                <a:ext cx="778272" cy="7847626"/>
              </a:xfrm>
              <a:prstGeom prst="cube">
                <a:avLst/>
              </a:prstGeom>
              <a:gradFill>
                <a:gsLst>
                  <a:gs pos="99722">
                    <a:srgbClr val="0070C0"/>
                  </a:gs>
                  <a:gs pos="100000">
                    <a:srgbClr val="70A5C5"/>
                  </a:gs>
                  <a:gs pos="0">
                    <a:srgbClr val="1EC0E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endParaRPr lang="en-US" sz="1400" b="1"/>
              </a:p>
            </p:txBody>
          </p:sp>
          <p:sp>
            <p:nvSpPr>
              <p:cNvPr id="13" name="TextBox 16"/>
              <p:cNvSpPr txBox="1">
                <a:spLocks noChangeArrowheads="1"/>
              </p:cNvSpPr>
              <p:nvPr/>
            </p:nvSpPr>
            <p:spPr bwMode="auto">
              <a:xfrm>
                <a:off x="955967" y="1124744"/>
                <a:ext cx="508000" cy="831850"/>
              </a:xfrm>
              <a:prstGeom prst="rect">
                <a:avLst/>
              </a:prstGeom>
              <a:noFill/>
              <a:ln w="9525">
                <a:noFill/>
                <a:miter lim="800000"/>
                <a:headEnd/>
                <a:tailEnd/>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CA" sz="4800" b="0" dirty="0">
                    <a:solidFill>
                      <a:schemeClr val="bg1"/>
                    </a:solidFill>
                    <a:latin typeface="Trebuchet MS" pitchFamily="34" charset="0"/>
                  </a:rPr>
                  <a:t>1</a:t>
                </a:r>
                <a:endParaRPr lang="en-US" sz="4800" b="0" dirty="0">
                  <a:solidFill>
                    <a:schemeClr val="bg1"/>
                  </a:solidFill>
                  <a:latin typeface="Trebuchet MS" pitchFamily="34" charset="0"/>
                </a:endParaRPr>
              </a:p>
            </p:txBody>
          </p:sp>
        </p:grpSp>
        <p:sp>
          <p:nvSpPr>
            <p:cNvPr id="20" name="TextBox 18"/>
            <p:cNvSpPr txBox="1">
              <a:spLocks noChangeArrowheads="1"/>
            </p:cNvSpPr>
            <p:nvPr/>
          </p:nvSpPr>
          <p:spPr bwMode="auto">
            <a:xfrm>
              <a:off x="1431089" y="2971714"/>
              <a:ext cx="2996896" cy="400110"/>
            </a:xfrm>
            <a:prstGeom prst="rect">
              <a:avLst/>
            </a:prstGeom>
            <a:noFill/>
            <a:ln w="9525">
              <a:noFill/>
              <a:miter lim="800000"/>
              <a:headEnd/>
              <a:tailEnd/>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738"/>
              <a:r>
                <a:rPr lang="en-CA" sz="2000" b="1" dirty="0" smtClean="0">
                  <a:solidFill>
                    <a:srgbClr val="FFFF00"/>
                  </a:solidFill>
                  <a:ea typeface="ＭＳ Ｐゴシック" pitchFamily="34" charset="-128"/>
                  <a:cs typeface="Aharoni" panose="02010803020104030203" pitchFamily="2" charset="-79"/>
                </a:rPr>
                <a:t>Complete </a:t>
              </a:r>
              <a:r>
                <a:rPr lang="en-CA" sz="2000" dirty="0" smtClean="0">
                  <a:solidFill>
                    <a:srgbClr val="FFFF00"/>
                  </a:solidFill>
                  <a:ea typeface="ＭＳ Ｐゴシック" pitchFamily="34" charset="-128"/>
                  <a:cs typeface="Aharoni" panose="02010803020104030203" pitchFamily="2" charset="-79"/>
                </a:rPr>
                <a:t>AIA for project </a:t>
              </a:r>
              <a:endParaRPr lang="en-CA" sz="2000" dirty="0">
                <a:solidFill>
                  <a:srgbClr val="FFFF00"/>
                </a:solidFill>
                <a:ea typeface="ＭＳ Ｐゴシック" pitchFamily="34" charset="-128"/>
                <a:cs typeface="Aharoni" panose="02010803020104030203" pitchFamily="2" charset="-79"/>
              </a:endParaRPr>
            </a:p>
          </p:txBody>
        </p:sp>
      </p:grpSp>
      <p:sp>
        <p:nvSpPr>
          <p:cNvPr id="21" name="Rectangle 20"/>
          <p:cNvSpPr/>
          <p:nvPr/>
        </p:nvSpPr>
        <p:spPr>
          <a:xfrm>
            <a:off x="4906488" y="4353224"/>
            <a:ext cx="3264983" cy="307777"/>
          </a:xfrm>
          <a:prstGeom prst="rect">
            <a:avLst/>
          </a:prstGeom>
          <a:solidFill>
            <a:srgbClr val="E0EA66"/>
          </a:solid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400" b="1" dirty="0">
                <a:solidFill>
                  <a:srgbClr val="004D71"/>
                </a:solidFill>
                <a:latin typeface="Calibri" panose="020F0502020204030204" pitchFamily="34" charset="0"/>
              </a:rPr>
              <a:t>“Print” to PDF </a:t>
            </a:r>
            <a:endParaRPr lang="en-US" sz="1400" b="1" dirty="0">
              <a:solidFill>
                <a:srgbClr val="004D71"/>
              </a:solidFill>
              <a:latin typeface="Calibri" panose="020F0502020204030204" pitchFamily="34" charset="0"/>
            </a:endParaRPr>
          </a:p>
        </p:txBody>
      </p:sp>
      <p:grpSp>
        <p:nvGrpSpPr>
          <p:cNvPr id="22" name="Group 21"/>
          <p:cNvGrpSpPr/>
          <p:nvPr/>
        </p:nvGrpSpPr>
        <p:grpSpPr>
          <a:xfrm>
            <a:off x="648187" y="5296505"/>
            <a:ext cx="7847626" cy="868799"/>
            <a:chOff x="684814" y="1086942"/>
            <a:chExt cx="7847626" cy="868799"/>
          </a:xfrm>
        </p:grpSpPr>
        <p:sp>
          <p:nvSpPr>
            <p:cNvPr id="23" name="Cube 22"/>
            <p:cNvSpPr/>
            <p:nvPr/>
          </p:nvSpPr>
          <p:spPr>
            <a:xfrm rot="16200000">
              <a:off x="4219491" y="-2447735"/>
              <a:ext cx="778272" cy="7847626"/>
            </a:xfrm>
            <a:prstGeom prst="cube">
              <a:avLst/>
            </a:prstGeom>
            <a:gradFill>
              <a:gsLst>
                <a:gs pos="99722">
                  <a:srgbClr val="0070C0"/>
                </a:gs>
                <a:gs pos="100000">
                  <a:srgbClr val="70A5C5"/>
                </a:gs>
                <a:gs pos="0">
                  <a:srgbClr val="1EC0E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endParaRPr lang="en-US" sz="1400" b="1"/>
            </a:p>
          </p:txBody>
        </p:sp>
        <p:sp>
          <p:nvSpPr>
            <p:cNvPr id="24" name="TextBox 23"/>
            <p:cNvSpPr txBox="1">
              <a:spLocks noChangeArrowheads="1"/>
            </p:cNvSpPr>
            <p:nvPr/>
          </p:nvSpPr>
          <p:spPr bwMode="auto">
            <a:xfrm>
              <a:off x="999496" y="1124744"/>
              <a:ext cx="506870" cy="830997"/>
            </a:xfrm>
            <a:prstGeom prst="rect">
              <a:avLst/>
            </a:prstGeom>
            <a:noFill/>
            <a:ln w="9525">
              <a:noFill/>
              <a:miter lim="800000"/>
              <a:headEnd/>
              <a:tailEnd/>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CA" sz="4800" b="0" dirty="0" smtClean="0">
                  <a:solidFill>
                    <a:schemeClr val="bg1"/>
                  </a:solidFill>
                  <a:latin typeface="Trebuchet MS" pitchFamily="34" charset="0"/>
                </a:rPr>
                <a:t>3</a:t>
              </a:r>
              <a:endParaRPr lang="en-US" sz="4800" b="0" dirty="0">
                <a:solidFill>
                  <a:schemeClr val="bg1"/>
                </a:solidFill>
                <a:latin typeface="Trebuchet MS" pitchFamily="34" charset="0"/>
              </a:endParaRPr>
            </a:p>
          </p:txBody>
        </p:sp>
        <p:sp>
          <p:nvSpPr>
            <p:cNvPr id="25" name="TextBox 18"/>
            <p:cNvSpPr txBox="1">
              <a:spLocks noChangeArrowheads="1"/>
            </p:cNvSpPr>
            <p:nvPr/>
          </p:nvSpPr>
          <p:spPr bwMode="auto">
            <a:xfrm>
              <a:off x="1506366" y="1224698"/>
              <a:ext cx="3252672" cy="707886"/>
            </a:xfrm>
            <a:prstGeom prst="rect">
              <a:avLst/>
            </a:prstGeom>
            <a:noFill/>
            <a:ln w="9525">
              <a:noFill/>
              <a:miter lim="800000"/>
              <a:headEnd/>
              <a:tailEnd/>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738"/>
              <a:r>
                <a:rPr lang="en-CA" sz="2000" b="1" dirty="0" smtClean="0">
                  <a:solidFill>
                    <a:srgbClr val="FFFF00"/>
                  </a:solidFill>
                  <a:ea typeface="ＭＳ Ｐゴシック" pitchFamily="34" charset="-128"/>
                  <a:cs typeface="Aharoni" panose="02010803020104030203" pitchFamily="2" charset="-79"/>
                </a:rPr>
                <a:t>INCLUDE </a:t>
              </a:r>
              <a:r>
                <a:rPr lang="en-CA" sz="2000" dirty="0" smtClean="0">
                  <a:solidFill>
                    <a:srgbClr val="FFFF00"/>
                  </a:solidFill>
                  <a:ea typeface="ＭＳ Ｐゴシック" pitchFamily="34" charset="-128"/>
                  <a:cs typeface="Aharoni" panose="02010803020104030203" pitchFamily="2" charset="-79"/>
                </a:rPr>
                <a:t>results with EARB intake</a:t>
              </a:r>
              <a:endParaRPr lang="en-CA" sz="2000" dirty="0">
                <a:solidFill>
                  <a:srgbClr val="FFFF00"/>
                </a:solidFill>
                <a:ea typeface="ＭＳ Ｐゴシック" pitchFamily="34" charset="-128"/>
                <a:cs typeface="Aharoni" panose="02010803020104030203" pitchFamily="2" charset="-79"/>
              </a:endParaRPr>
            </a:p>
          </p:txBody>
        </p:sp>
      </p:grpSp>
      <p:sp>
        <p:nvSpPr>
          <p:cNvPr id="27" name="Rectangle 26"/>
          <p:cNvSpPr/>
          <p:nvPr/>
        </p:nvSpPr>
        <p:spPr>
          <a:xfrm>
            <a:off x="4852163" y="5657740"/>
            <a:ext cx="3264983" cy="307777"/>
          </a:xfrm>
          <a:prstGeom prst="rect">
            <a:avLst/>
          </a:prstGeom>
          <a:solidFill>
            <a:srgbClr val="E0EA66"/>
          </a:solid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400" b="1" dirty="0"/>
              <a:t>EMAIL</a:t>
            </a:r>
            <a:r>
              <a:rPr lang="en-CA" sz="1400" dirty="0"/>
              <a:t>: </a:t>
            </a:r>
            <a:r>
              <a:rPr lang="en-CA" sz="1400" dirty="0">
                <a:hlinkClick r:id="rId4"/>
              </a:rPr>
              <a:t>ZZCIOBDP@tbs-sct.gc.ca</a:t>
            </a:r>
            <a:endParaRPr lang="en-US" sz="1400" b="1" dirty="0">
              <a:solidFill>
                <a:srgbClr val="004D71"/>
              </a:solidFill>
              <a:latin typeface="Calibri" panose="020F0502020204030204" pitchFamily="34" charset="0"/>
            </a:endParaRPr>
          </a:p>
        </p:txBody>
      </p:sp>
      <p:sp>
        <p:nvSpPr>
          <p:cNvPr id="29" name="Rectangle 28"/>
          <p:cNvSpPr/>
          <p:nvPr>
            <p:custDataLst>
              <p:tags r:id="rId1"/>
            </p:custDataLst>
          </p:nvPr>
        </p:nvSpPr>
        <p:spPr>
          <a:xfrm>
            <a:off x="551447" y="1096283"/>
            <a:ext cx="8249464" cy="1076819"/>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8" name="Rectangle 27"/>
          <p:cNvSpPr/>
          <p:nvPr/>
        </p:nvSpPr>
        <p:spPr>
          <a:xfrm>
            <a:off x="915696" y="1559917"/>
            <a:ext cx="7842538" cy="600164"/>
          </a:xfrm>
          <a:prstGeom prst="rect">
            <a:avLst/>
          </a:prstGeom>
        </p:spPr>
        <p:txBody>
          <a:bodyPr wrap="square">
            <a:spAutoFit/>
          </a:bodyPr>
          <a:lstStyle/>
          <a:p>
            <a:r>
              <a:rPr lang="en-CA" sz="1100" dirty="0">
                <a:hlinkClick r:id="rId5"/>
              </a:rPr>
              <a:t>https://</a:t>
            </a:r>
            <a:r>
              <a:rPr lang="en-CA" sz="1100" dirty="0" smtClean="0">
                <a:hlinkClick r:id="rId5"/>
              </a:rPr>
              <a:t>www.canada.ca/en/government/system/digital-government/modern-emerging-technologies/responsible-use-ai/algorithmic-impact-assessment.html</a:t>
            </a:r>
            <a:endParaRPr lang="en-CA" sz="1100" dirty="0" smtClean="0"/>
          </a:p>
          <a:p>
            <a:endParaRPr lang="en-CA" sz="1100" dirty="0"/>
          </a:p>
        </p:txBody>
      </p:sp>
      <p:sp>
        <p:nvSpPr>
          <p:cNvPr id="11" name="Rectangle 10"/>
          <p:cNvSpPr/>
          <p:nvPr/>
        </p:nvSpPr>
        <p:spPr>
          <a:xfrm>
            <a:off x="4902140" y="3010243"/>
            <a:ext cx="3255031" cy="307777"/>
          </a:xfrm>
          <a:prstGeom prst="rect">
            <a:avLst/>
          </a:prstGeom>
          <a:solidFill>
            <a:srgbClr val="E0EA66"/>
          </a:solid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400" u="sng" dirty="0">
                <a:hlinkClick r:id="rId6"/>
              </a:rPr>
              <a:t>https://canada-ca.github.io/aia-eia-js/</a:t>
            </a:r>
            <a:endParaRPr lang="en-US" sz="1400" dirty="0" smtClean="0">
              <a:solidFill>
                <a:schemeClr val="accent6"/>
              </a:solidFill>
              <a:ea typeface="ＭＳ Ｐゴシック" pitchFamily="34" charset="-128"/>
              <a:cs typeface="Aharoni" panose="02010803020104030203" pitchFamily="2" charset="-79"/>
            </a:endParaRPr>
          </a:p>
        </p:txBody>
      </p:sp>
      <p:sp>
        <p:nvSpPr>
          <p:cNvPr id="32" name="Rectangle 31"/>
          <p:cNvSpPr/>
          <p:nvPr/>
        </p:nvSpPr>
        <p:spPr>
          <a:xfrm>
            <a:off x="683568" y="1199287"/>
            <a:ext cx="3096343" cy="369332"/>
          </a:xfrm>
          <a:prstGeom prst="rect">
            <a:avLst/>
          </a:prstGeom>
        </p:spPr>
        <p:txBody>
          <a:bodyPr wrap="square">
            <a:spAutoFit/>
          </a:bodyPr>
          <a:lstStyle/>
          <a:p>
            <a:r>
              <a:rPr lang="en-CA" b="1" dirty="0" smtClean="0">
                <a:latin typeface="+mj-lt"/>
                <a:cs typeface="Aharoni" panose="02010803020104030203" pitchFamily="2" charset="-79"/>
              </a:rPr>
              <a:t>Background Information :</a:t>
            </a:r>
            <a:endParaRPr lang="en-CA" b="1" dirty="0">
              <a:latin typeface="+mj-lt"/>
              <a:cs typeface="Aharoni" panose="02010803020104030203" pitchFamily="2" charset="-79"/>
            </a:endParaRPr>
          </a:p>
        </p:txBody>
      </p:sp>
    </p:spTree>
    <p:extLst>
      <p:ext uri="{BB962C8B-B14F-4D97-AF65-F5344CB8AC3E}">
        <p14:creationId xmlns:p14="http://schemas.microsoft.com/office/powerpoint/2010/main" val="10924981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815300" y="6518971"/>
            <a:ext cx="298376" cy="365125"/>
          </a:xfrm>
        </p:spPr>
        <p:txBody>
          <a:bodyPr/>
          <a:lstStyle/>
          <a:p>
            <a:fld id="{32D4B517-E49B-41B6-9DBC-23634E0F1CDC}" type="slidenum">
              <a:rPr lang="en-CA" smtClean="0"/>
              <a:t>21</a:t>
            </a:fld>
            <a:endParaRPr lang="en-CA"/>
          </a:p>
        </p:txBody>
      </p:sp>
      <p:sp>
        <p:nvSpPr>
          <p:cNvPr id="7" name="TextBox 6"/>
          <p:cNvSpPr txBox="1"/>
          <p:nvPr/>
        </p:nvSpPr>
        <p:spPr>
          <a:xfrm>
            <a:off x="503548" y="1130318"/>
            <a:ext cx="8460940" cy="2462213"/>
          </a:xfrm>
          <a:prstGeom prst="rect">
            <a:avLst/>
          </a:prstGeom>
          <a:noFill/>
        </p:spPr>
        <p:txBody>
          <a:bodyPr wrap="square" rtlCol="0">
            <a:spAutoFit/>
          </a:bodyPr>
          <a:lstStyle/>
          <a:p>
            <a:pPr marL="285750" indent="-285750">
              <a:buFont typeface="Wingdings" panose="05000000000000000000" pitchFamily="2" charset="2"/>
              <a:buChar char="§"/>
            </a:pPr>
            <a:r>
              <a:rPr lang="en-US" sz="1400" i="1" dirty="0" smtClean="0">
                <a:solidFill>
                  <a:schemeClr val="tx2"/>
                </a:solidFill>
              </a:rPr>
              <a:t>Tell us what this exemption request for ( e.g., target reference architecture, standard, etc.).</a:t>
            </a:r>
          </a:p>
          <a:p>
            <a:pPr marL="285750" indent="-285750">
              <a:buFont typeface="Wingdings" panose="05000000000000000000" pitchFamily="2" charset="2"/>
              <a:buChar char="§"/>
            </a:pPr>
            <a:endParaRPr lang="en-US" sz="1400" i="1" dirty="0" smtClean="0">
              <a:solidFill>
                <a:schemeClr val="tx2"/>
              </a:solidFill>
            </a:endParaRPr>
          </a:p>
          <a:p>
            <a:pPr marL="285750" indent="-285750">
              <a:buFont typeface="Wingdings" panose="05000000000000000000" pitchFamily="2" charset="2"/>
              <a:buChar char="§"/>
            </a:pPr>
            <a:r>
              <a:rPr lang="en-CA" sz="1400" i="1" dirty="0">
                <a:solidFill>
                  <a:schemeClr val="tx2"/>
                </a:solidFill>
              </a:rPr>
              <a:t>Describe </a:t>
            </a:r>
            <a:r>
              <a:rPr lang="en-CA" sz="1400" i="1" dirty="0" smtClean="0">
                <a:solidFill>
                  <a:schemeClr val="tx2"/>
                </a:solidFill>
              </a:rPr>
              <a:t>which target reference architecture or standard for which an exemption / exception request is being sought, and why exemption is required. Explain why these guidance not applicable to your department.</a:t>
            </a:r>
          </a:p>
          <a:p>
            <a:pPr marL="285750" indent="-285750">
              <a:buFont typeface="Wingdings" panose="05000000000000000000" pitchFamily="2" charset="2"/>
              <a:buChar char="§"/>
            </a:pPr>
            <a:endParaRPr lang="en-CA" sz="1400" i="1" dirty="0">
              <a:solidFill>
                <a:schemeClr val="tx2"/>
              </a:solidFill>
            </a:endParaRPr>
          </a:p>
          <a:p>
            <a:pPr marL="285750" indent="-285750">
              <a:buFont typeface="Wingdings" panose="05000000000000000000" pitchFamily="2" charset="2"/>
              <a:buChar char="§"/>
            </a:pPr>
            <a:r>
              <a:rPr lang="en-CA" sz="1400" i="1" dirty="0" smtClean="0">
                <a:solidFill>
                  <a:schemeClr val="tx2"/>
                </a:solidFill>
              </a:rPr>
              <a:t>Please explain how your Project/Solution or Effort proposal used to uniquely support your Departmental Mandate? </a:t>
            </a:r>
          </a:p>
          <a:p>
            <a:pPr marL="285750" indent="-285750">
              <a:buFont typeface="Wingdings" panose="05000000000000000000" pitchFamily="2" charset="2"/>
              <a:buChar char="§"/>
            </a:pPr>
            <a:endParaRPr lang="en-CA" sz="1400" i="1" dirty="0">
              <a:solidFill>
                <a:schemeClr val="tx2"/>
              </a:solidFill>
            </a:endParaRPr>
          </a:p>
          <a:p>
            <a:pPr marL="355600" indent="-355600"/>
            <a:r>
              <a:rPr lang="en-CA" sz="1400" i="1" dirty="0" smtClean="0">
                <a:solidFill>
                  <a:schemeClr val="tx2"/>
                </a:solidFill>
              </a:rPr>
              <a:t>Note</a:t>
            </a:r>
            <a:r>
              <a:rPr lang="en-CA" sz="1400" i="1" dirty="0">
                <a:solidFill>
                  <a:schemeClr val="tx2"/>
                </a:solidFill>
              </a:rPr>
              <a:t>: You may  insert more pages if required. Please remove these </a:t>
            </a:r>
            <a:r>
              <a:rPr lang="en-CA" sz="1400" i="1" dirty="0" smtClean="0">
                <a:solidFill>
                  <a:schemeClr val="tx2"/>
                </a:solidFill>
              </a:rPr>
              <a:t>guidance words </a:t>
            </a:r>
            <a:r>
              <a:rPr lang="en-CA" sz="1400" i="1" dirty="0">
                <a:solidFill>
                  <a:schemeClr val="tx2"/>
                </a:solidFill>
              </a:rPr>
              <a:t>once you complete this page.</a:t>
            </a:r>
          </a:p>
          <a:p>
            <a:pPr marL="355600" indent="-355600"/>
            <a:endParaRPr lang="en-US" sz="1400" dirty="0"/>
          </a:p>
          <a:p>
            <a:pPr marL="285750" indent="-285750">
              <a:buFont typeface="Wingdings" panose="05000000000000000000" pitchFamily="2" charset="2"/>
              <a:buChar char="§"/>
            </a:pPr>
            <a:endParaRPr lang="en-CA" sz="1400" i="1" dirty="0">
              <a:solidFill>
                <a:schemeClr val="tx2"/>
              </a:solidFill>
            </a:endParaRPr>
          </a:p>
        </p:txBody>
      </p:sp>
      <p:sp>
        <p:nvSpPr>
          <p:cNvPr id="8" name="Title 5"/>
          <p:cNvSpPr>
            <a:spLocks noGrp="1"/>
          </p:cNvSpPr>
          <p:nvPr>
            <p:ph type="title"/>
          </p:nvPr>
        </p:nvSpPr>
        <p:spPr>
          <a:xfrm>
            <a:off x="361343" y="80628"/>
            <a:ext cx="5432982" cy="767973"/>
          </a:xfrm>
        </p:spPr>
        <p:txBody>
          <a:bodyPr/>
          <a:lstStyle/>
          <a:p>
            <a:pPr marL="0" indent="0"/>
            <a:r>
              <a:rPr lang="en-CA" sz="2000" b="1" dirty="0">
                <a:solidFill>
                  <a:schemeClr val="tx1">
                    <a:lumMod val="65000"/>
                    <a:lumOff val="35000"/>
                  </a:schemeClr>
                </a:solidFill>
              </a:rPr>
              <a:t>APPENDIX </a:t>
            </a:r>
            <a:r>
              <a:rPr lang="en-CA" sz="2000" b="1" dirty="0" smtClean="0">
                <a:solidFill>
                  <a:schemeClr val="tx1">
                    <a:lumMod val="65000"/>
                    <a:lumOff val="35000"/>
                  </a:schemeClr>
                </a:solidFill>
              </a:rPr>
              <a:t>5:  </a:t>
            </a:r>
            <a:br>
              <a:rPr lang="en-CA" sz="2000" b="1" dirty="0" smtClean="0">
                <a:solidFill>
                  <a:schemeClr val="tx1">
                    <a:lumMod val="65000"/>
                    <a:lumOff val="35000"/>
                  </a:schemeClr>
                </a:solidFill>
              </a:rPr>
            </a:br>
            <a:r>
              <a:rPr lang="en-CA" sz="2000" b="1" dirty="0" smtClean="0"/>
              <a:t>Exemption Request</a:t>
            </a:r>
            <a:endParaRPr lang="en-CA" sz="2000" b="1" dirty="0"/>
          </a:p>
        </p:txBody>
      </p:sp>
      <p:sp>
        <p:nvSpPr>
          <p:cNvPr id="9" name="Rectangle 8"/>
          <p:cNvSpPr/>
          <p:nvPr/>
        </p:nvSpPr>
        <p:spPr>
          <a:xfrm>
            <a:off x="251520" y="1016732"/>
            <a:ext cx="8712968" cy="2861891"/>
          </a:xfrm>
          <a:prstGeom prst="rect">
            <a:avLst/>
          </a:prstGeom>
          <a:no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b="1">
              <a:solidFill>
                <a:schemeClr val="tx1"/>
              </a:solidFill>
              <a:cs typeface="Arial" charset="0"/>
            </a:endParaRPr>
          </a:p>
        </p:txBody>
      </p:sp>
      <p:sp>
        <p:nvSpPr>
          <p:cNvPr id="10" name="Flowchart: Merge 9"/>
          <p:cNvSpPr/>
          <p:nvPr/>
        </p:nvSpPr>
        <p:spPr>
          <a:xfrm rot="16200000">
            <a:off x="597844" y="1223381"/>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11" name="Flowchart: Merge 10"/>
          <p:cNvSpPr/>
          <p:nvPr/>
        </p:nvSpPr>
        <p:spPr>
          <a:xfrm rot="16200000">
            <a:off x="597844" y="1661293"/>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12" name="Flowchart: Merge 11"/>
          <p:cNvSpPr/>
          <p:nvPr/>
        </p:nvSpPr>
        <p:spPr>
          <a:xfrm rot="16200000">
            <a:off x="597844" y="2291889"/>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14" name="Rectangle 13"/>
          <p:cNvSpPr/>
          <p:nvPr/>
        </p:nvSpPr>
        <p:spPr>
          <a:xfrm>
            <a:off x="256455" y="4801953"/>
            <a:ext cx="8712968" cy="1706945"/>
          </a:xfrm>
          <a:prstGeom prst="rect">
            <a:avLst/>
          </a:prstGeom>
          <a:no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b="1">
              <a:solidFill>
                <a:schemeClr val="tx1"/>
              </a:solidFill>
              <a:cs typeface="Arial" charset="0"/>
            </a:endParaRPr>
          </a:p>
        </p:txBody>
      </p:sp>
      <p:sp>
        <p:nvSpPr>
          <p:cNvPr id="15" name="TextBox 14"/>
          <p:cNvSpPr txBox="1"/>
          <p:nvPr/>
        </p:nvSpPr>
        <p:spPr>
          <a:xfrm>
            <a:off x="251520" y="4954626"/>
            <a:ext cx="8460940" cy="523220"/>
          </a:xfrm>
          <a:prstGeom prst="rect">
            <a:avLst/>
          </a:prstGeom>
          <a:noFill/>
        </p:spPr>
        <p:txBody>
          <a:bodyPr wrap="square" rtlCol="0">
            <a:spAutoFit/>
          </a:bodyPr>
          <a:lstStyle/>
          <a:p>
            <a:pPr marL="285750" indent="-285750">
              <a:buFont typeface="Wingdings" panose="05000000000000000000" pitchFamily="2" charset="2"/>
              <a:buChar char="§"/>
            </a:pPr>
            <a:r>
              <a:rPr lang="en-US" sz="1400" i="1" dirty="0" smtClean="0">
                <a:solidFill>
                  <a:schemeClr val="tx2"/>
                </a:solidFill>
              </a:rPr>
              <a:t>Describe the risk and why the GC EARB should support the exemption request</a:t>
            </a:r>
            <a:endParaRPr lang="en-US" sz="1400" dirty="0"/>
          </a:p>
          <a:p>
            <a:pPr marL="285750" indent="-285750">
              <a:buFont typeface="Wingdings" panose="05000000000000000000" pitchFamily="2" charset="2"/>
              <a:buChar char="§"/>
            </a:pPr>
            <a:endParaRPr lang="en-CA" sz="1400" i="1" dirty="0">
              <a:solidFill>
                <a:schemeClr val="tx2"/>
              </a:solidFill>
            </a:endParaRPr>
          </a:p>
        </p:txBody>
      </p:sp>
      <p:sp>
        <p:nvSpPr>
          <p:cNvPr id="13" name="Rectangle 12"/>
          <p:cNvSpPr/>
          <p:nvPr/>
        </p:nvSpPr>
        <p:spPr>
          <a:xfrm>
            <a:off x="215516" y="4356285"/>
            <a:ext cx="5724636" cy="369332"/>
          </a:xfrm>
          <a:prstGeom prst="rect">
            <a:avLst/>
          </a:prstGeom>
        </p:spPr>
        <p:txBody>
          <a:bodyPr wrap="square">
            <a:spAutoFit/>
          </a:bodyPr>
          <a:lstStyle/>
          <a:p>
            <a:r>
              <a:rPr lang="en-CA" b="1" dirty="0" smtClean="0">
                <a:latin typeface="+mj-lt"/>
                <a:cs typeface="Aharoni" panose="02010803020104030203" pitchFamily="2" charset="-79"/>
              </a:rPr>
              <a:t>Risk to project if exemption is not endorsed?  </a:t>
            </a:r>
            <a:endParaRPr lang="en-US" b="1" dirty="0">
              <a:latin typeface="+mj-lt"/>
            </a:endParaRPr>
          </a:p>
        </p:txBody>
      </p:sp>
      <p:sp>
        <p:nvSpPr>
          <p:cNvPr id="16" name="Title 3"/>
          <p:cNvSpPr txBox="1">
            <a:spLocks/>
          </p:cNvSpPr>
          <p:nvPr/>
        </p:nvSpPr>
        <p:spPr>
          <a:xfrm>
            <a:off x="-2104931" y="824380"/>
            <a:ext cx="5432982" cy="572234"/>
          </a:xfrm>
          <a:prstGeom prst="rect">
            <a:avLst/>
          </a:prstGeom>
        </p:spPr>
        <p:txBody>
          <a:bodyPr vert="horz" wrap="none" lIns="0" tIns="0" rIns="0" bIns="0" rtlCol="0" anchor="ctr" anchorCtr="0">
            <a:normAutofit/>
          </a:bodyPr>
          <a:lstStyle>
            <a:lvl1pPr marL="457200" indent="-457200" algn="l" defTabSz="914400" rtl="0" eaLnBrk="1" latinLnBrk="0" hangingPunct="1">
              <a:spcBef>
                <a:spcPct val="0"/>
              </a:spcBef>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stStyle>
          <a:p>
            <a:endParaRPr lang="en-CA" b="1" dirty="0"/>
          </a:p>
        </p:txBody>
      </p:sp>
    </p:spTree>
    <p:extLst>
      <p:ext uri="{BB962C8B-B14F-4D97-AF65-F5344CB8AC3E}">
        <p14:creationId xmlns:p14="http://schemas.microsoft.com/office/powerpoint/2010/main" val="67202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815300" y="6518971"/>
            <a:ext cx="298376" cy="365125"/>
          </a:xfrm>
        </p:spPr>
        <p:txBody>
          <a:bodyPr/>
          <a:lstStyle/>
          <a:p>
            <a:fld id="{32D4B517-E49B-41B6-9DBC-23634E0F1CDC}" type="slidenum">
              <a:rPr lang="en-CA" smtClean="0"/>
              <a:t>3</a:t>
            </a:fld>
            <a:endParaRPr lang="en-CA"/>
          </a:p>
        </p:txBody>
      </p:sp>
      <p:sp>
        <p:nvSpPr>
          <p:cNvPr id="7" name="TextBox 6"/>
          <p:cNvSpPr txBox="1"/>
          <p:nvPr/>
        </p:nvSpPr>
        <p:spPr>
          <a:xfrm>
            <a:off x="503548" y="1130318"/>
            <a:ext cx="8460940" cy="5262979"/>
          </a:xfrm>
          <a:prstGeom prst="rect">
            <a:avLst/>
          </a:prstGeom>
          <a:noFill/>
        </p:spPr>
        <p:txBody>
          <a:bodyPr wrap="square" rtlCol="0">
            <a:spAutoFit/>
          </a:bodyPr>
          <a:lstStyle/>
          <a:p>
            <a:pPr marL="285750" indent="-285750">
              <a:buFont typeface="Wingdings" panose="05000000000000000000" pitchFamily="2" charset="2"/>
              <a:buChar char="§"/>
            </a:pPr>
            <a:r>
              <a:rPr lang="en-US" sz="1400" i="1" dirty="0" smtClean="0">
                <a:solidFill>
                  <a:schemeClr val="tx2"/>
                </a:solidFill>
              </a:rPr>
              <a:t>Short synopsis of the project being discussed. </a:t>
            </a:r>
          </a:p>
          <a:p>
            <a:pPr marL="285750" indent="-285750">
              <a:buFont typeface="Wingdings" panose="05000000000000000000" pitchFamily="2" charset="2"/>
              <a:buChar char="§"/>
            </a:pPr>
            <a:endParaRPr lang="en-US" sz="1400" i="1" dirty="0" smtClean="0">
              <a:solidFill>
                <a:schemeClr val="tx2"/>
              </a:solidFill>
            </a:endParaRPr>
          </a:p>
          <a:p>
            <a:pPr marL="285750" indent="-285750">
              <a:buFont typeface="Wingdings" panose="05000000000000000000" pitchFamily="2" charset="2"/>
              <a:buChar char="§"/>
            </a:pPr>
            <a:r>
              <a:rPr lang="en-CA" sz="1400" i="1" dirty="0">
                <a:solidFill>
                  <a:schemeClr val="tx2"/>
                </a:solidFill>
              </a:rPr>
              <a:t>Describe briefly the problems with the current situation, how current systems fail to achieve departmental requirements. Describe the opportunity that the Department needs to leverage. </a:t>
            </a:r>
            <a:endParaRPr lang="en-CA" sz="1400" i="1" dirty="0" smtClean="0">
              <a:solidFill>
                <a:schemeClr val="tx2"/>
              </a:solidFill>
            </a:endParaRPr>
          </a:p>
          <a:p>
            <a:pPr marL="285750" indent="-285750">
              <a:buFont typeface="Wingdings" panose="05000000000000000000" pitchFamily="2" charset="2"/>
              <a:buChar char="§"/>
            </a:pPr>
            <a:endParaRPr lang="en-CA" sz="1400" i="1" dirty="0">
              <a:solidFill>
                <a:schemeClr val="tx2"/>
              </a:solidFill>
            </a:endParaRPr>
          </a:p>
          <a:p>
            <a:pPr marL="285750" indent="-285750">
              <a:buFont typeface="Wingdings" panose="05000000000000000000" pitchFamily="2" charset="2"/>
              <a:buChar char="§"/>
            </a:pPr>
            <a:r>
              <a:rPr lang="en-CA" sz="1400" i="1" dirty="0" smtClean="0">
                <a:solidFill>
                  <a:schemeClr val="tx2"/>
                </a:solidFill>
              </a:rPr>
              <a:t>Please describe how the Investment/Project/Solution or Effort proposal is within the Departmental Mandate? </a:t>
            </a:r>
          </a:p>
          <a:p>
            <a:pPr marL="285750" indent="-285750">
              <a:buFont typeface="Wingdings" panose="05000000000000000000" pitchFamily="2" charset="2"/>
              <a:buChar char="§"/>
            </a:pPr>
            <a:endParaRPr lang="en-CA" sz="1400" i="1" dirty="0">
              <a:solidFill>
                <a:schemeClr val="tx2"/>
              </a:solidFill>
            </a:endParaRPr>
          </a:p>
          <a:p>
            <a:pPr marL="285750" indent="-285750">
              <a:buFont typeface="Wingdings" panose="05000000000000000000" pitchFamily="2" charset="2"/>
              <a:buChar char="§"/>
            </a:pPr>
            <a:r>
              <a:rPr lang="en-CA" sz="1400" i="1" dirty="0">
                <a:solidFill>
                  <a:schemeClr val="tx2"/>
                </a:solidFill>
              </a:rPr>
              <a:t>Tell us which </a:t>
            </a:r>
            <a:r>
              <a:rPr lang="en-CA" sz="1400" b="1" i="1" dirty="0">
                <a:solidFill>
                  <a:schemeClr val="tx2"/>
                </a:solidFill>
              </a:rPr>
              <a:t>Business Capability</a:t>
            </a:r>
            <a:r>
              <a:rPr lang="en-CA" sz="1400" i="1" dirty="0">
                <a:solidFill>
                  <a:schemeClr val="tx2"/>
                </a:solidFill>
              </a:rPr>
              <a:t> you are enabling with this request.</a:t>
            </a:r>
          </a:p>
          <a:p>
            <a:pPr marL="355600" indent="-355600"/>
            <a:r>
              <a:rPr lang="en-US" sz="1400" dirty="0"/>
              <a:t>        </a:t>
            </a:r>
            <a:r>
              <a:rPr lang="en-US" sz="1400" i="1" dirty="0" smtClean="0">
                <a:solidFill>
                  <a:schemeClr val="accent2">
                    <a:lumMod val="50000"/>
                  </a:schemeClr>
                </a:solidFill>
              </a:rPr>
              <a:t>(Please refer to this link </a:t>
            </a:r>
            <a:r>
              <a:rPr lang="en-US" sz="1400" i="1" dirty="0">
                <a:solidFill>
                  <a:schemeClr val="accent2">
                    <a:lumMod val="50000"/>
                  </a:schemeClr>
                </a:solidFill>
              </a:rPr>
              <a:t>to </a:t>
            </a:r>
            <a:r>
              <a:rPr lang="en-US" sz="1400" i="1" dirty="0" smtClean="0">
                <a:solidFill>
                  <a:schemeClr val="accent2">
                    <a:lumMod val="50000"/>
                  </a:schemeClr>
                </a:solidFill>
              </a:rPr>
              <a:t>list of Business </a:t>
            </a:r>
            <a:r>
              <a:rPr lang="en-US" sz="1400" i="1" dirty="0">
                <a:solidFill>
                  <a:schemeClr val="accent2">
                    <a:lumMod val="50000"/>
                  </a:schemeClr>
                </a:solidFill>
              </a:rPr>
              <a:t>Capability </a:t>
            </a:r>
            <a:r>
              <a:rPr lang="en-US" sz="1400" i="1" dirty="0" smtClean="0">
                <a:solidFill>
                  <a:schemeClr val="accent2">
                    <a:lumMod val="50000"/>
                  </a:schemeClr>
                </a:solidFill>
              </a:rPr>
              <a:t>and its definitions: </a:t>
            </a:r>
            <a:r>
              <a:rPr lang="en-CA" sz="900" dirty="0">
                <a:hlinkClick r:id="rId3"/>
              </a:rPr>
              <a:t>https://gcconnex.gc.ca/file/group/21723432/all#33721386</a:t>
            </a:r>
            <a:r>
              <a:rPr lang="en-US" sz="900" dirty="0" smtClean="0"/>
              <a:t>)</a:t>
            </a:r>
          </a:p>
          <a:p>
            <a:pPr marL="355600" indent="-355600"/>
            <a:endParaRPr lang="en-US" sz="1400" dirty="0"/>
          </a:p>
          <a:p>
            <a:pPr marL="355600" indent="-355600"/>
            <a:endParaRPr lang="en-CA" sz="1400" i="1" dirty="0" smtClean="0">
              <a:solidFill>
                <a:schemeClr val="tx2"/>
              </a:solidFill>
            </a:endParaRPr>
          </a:p>
          <a:p>
            <a:pPr marL="355600" indent="-355600"/>
            <a:endParaRPr lang="en-CA" sz="1400" i="1" dirty="0">
              <a:solidFill>
                <a:schemeClr val="tx2"/>
              </a:solidFill>
            </a:endParaRPr>
          </a:p>
          <a:p>
            <a:pPr marL="355600" indent="-355600"/>
            <a:endParaRPr lang="en-CA" sz="1400" i="1" dirty="0" smtClean="0">
              <a:solidFill>
                <a:schemeClr val="tx2"/>
              </a:solidFill>
            </a:endParaRPr>
          </a:p>
          <a:p>
            <a:pPr marL="355600" indent="-355600"/>
            <a:endParaRPr lang="en-CA" sz="1400" i="1" dirty="0">
              <a:solidFill>
                <a:schemeClr val="tx2"/>
              </a:solidFill>
            </a:endParaRPr>
          </a:p>
          <a:p>
            <a:pPr marL="355600" indent="-355600"/>
            <a:endParaRPr lang="en-CA" sz="1400" i="1" dirty="0" smtClean="0">
              <a:solidFill>
                <a:schemeClr val="tx2"/>
              </a:solidFill>
            </a:endParaRPr>
          </a:p>
          <a:p>
            <a:pPr marL="355600" indent="-355600"/>
            <a:endParaRPr lang="en-CA" sz="1400" i="1" dirty="0">
              <a:solidFill>
                <a:schemeClr val="tx2"/>
              </a:solidFill>
            </a:endParaRPr>
          </a:p>
          <a:p>
            <a:pPr marL="355600" indent="-355600"/>
            <a:endParaRPr lang="en-CA" sz="1400" i="1" dirty="0" smtClean="0">
              <a:solidFill>
                <a:schemeClr val="tx2"/>
              </a:solidFill>
            </a:endParaRPr>
          </a:p>
          <a:p>
            <a:pPr marL="355600" indent="-355600"/>
            <a:endParaRPr lang="en-CA" sz="1400" i="1" dirty="0">
              <a:solidFill>
                <a:schemeClr val="tx2"/>
              </a:solidFill>
            </a:endParaRPr>
          </a:p>
          <a:p>
            <a:pPr marL="355600" indent="-355600"/>
            <a:endParaRPr lang="en-CA" sz="1400" i="1" dirty="0" smtClean="0">
              <a:solidFill>
                <a:schemeClr val="tx2"/>
              </a:solidFill>
            </a:endParaRPr>
          </a:p>
          <a:p>
            <a:pPr marL="355600" indent="-355600"/>
            <a:endParaRPr lang="en-CA" sz="1400" i="1" dirty="0">
              <a:solidFill>
                <a:schemeClr val="tx2"/>
              </a:solidFill>
            </a:endParaRPr>
          </a:p>
          <a:p>
            <a:pPr marL="355600" indent="-355600"/>
            <a:endParaRPr lang="en-CA" sz="1400" i="1" dirty="0" smtClean="0">
              <a:solidFill>
                <a:schemeClr val="tx2"/>
              </a:solidFill>
            </a:endParaRPr>
          </a:p>
          <a:p>
            <a:pPr marL="355600" indent="-355600"/>
            <a:endParaRPr lang="en-CA" sz="1400" i="1" dirty="0" smtClean="0">
              <a:solidFill>
                <a:schemeClr val="tx2"/>
              </a:solidFill>
            </a:endParaRPr>
          </a:p>
          <a:p>
            <a:pPr marL="355600" indent="-355600"/>
            <a:endParaRPr lang="en-CA" sz="1400" i="1" dirty="0">
              <a:solidFill>
                <a:schemeClr val="tx2"/>
              </a:solidFill>
            </a:endParaRPr>
          </a:p>
          <a:p>
            <a:pPr marL="355600" indent="-355600"/>
            <a:r>
              <a:rPr lang="en-CA" sz="1400" i="1" dirty="0" smtClean="0">
                <a:solidFill>
                  <a:schemeClr val="tx2"/>
                </a:solidFill>
              </a:rPr>
              <a:t>Note</a:t>
            </a:r>
            <a:r>
              <a:rPr lang="en-CA" sz="1400" i="1" dirty="0">
                <a:solidFill>
                  <a:schemeClr val="tx2"/>
                </a:solidFill>
              </a:rPr>
              <a:t>:  </a:t>
            </a:r>
            <a:r>
              <a:rPr lang="en-CA" sz="1400" i="1" dirty="0" smtClean="0">
                <a:solidFill>
                  <a:schemeClr val="tx2"/>
                </a:solidFill>
              </a:rPr>
              <a:t>A “Current Architecture” diagram can be optionally included in the Appendix.</a:t>
            </a:r>
            <a:endParaRPr lang="en-CA" sz="1400" i="1" dirty="0">
              <a:solidFill>
                <a:schemeClr val="tx2"/>
              </a:solidFill>
            </a:endParaRPr>
          </a:p>
        </p:txBody>
      </p:sp>
      <p:sp>
        <p:nvSpPr>
          <p:cNvPr id="8" name="Title 5"/>
          <p:cNvSpPr>
            <a:spLocks noGrp="1"/>
          </p:cNvSpPr>
          <p:nvPr>
            <p:ph type="title"/>
          </p:nvPr>
        </p:nvSpPr>
        <p:spPr>
          <a:xfrm>
            <a:off x="431540" y="138062"/>
            <a:ext cx="5432982" cy="644563"/>
          </a:xfrm>
        </p:spPr>
        <p:txBody>
          <a:bodyPr/>
          <a:lstStyle/>
          <a:p>
            <a:r>
              <a:rPr lang="en-CA" dirty="0" smtClean="0"/>
              <a:t>Request - Background</a:t>
            </a:r>
            <a:endParaRPr lang="en-CA" dirty="0"/>
          </a:p>
        </p:txBody>
      </p:sp>
      <p:sp>
        <p:nvSpPr>
          <p:cNvPr id="9" name="Rectangle 8"/>
          <p:cNvSpPr/>
          <p:nvPr/>
        </p:nvSpPr>
        <p:spPr>
          <a:xfrm>
            <a:off x="251520" y="1016732"/>
            <a:ext cx="8712968" cy="5472608"/>
          </a:xfrm>
          <a:prstGeom prst="rect">
            <a:avLst/>
          </a:prstGeom>
          <a:no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b="1">
              <a:solidFill>
                <a:schemeClr val="tx1"/>
              </a:solidFill>
              <a:cs typeface="Arial" charset="0"/>
            </a:endParaRPr>
          </a:p>
        </p:txBody>
      </p:sp>
      <p:sp>
        <p:nvSpPr>
          <p:cNvPr id="10" name="Flowchart: Merge 9"/>
          <p:cNvSpPr/>
          <p:nvPr/>
        </p:nvSpPr>
        <p:spPr>
          <a:xfrm rot="16200000">
            <a:off x="597844" y="1223381"/>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11" name="Flowchart: Merge 10"/>
          <p:cNvSpPr/>
          <p:nvPr/>
        </p:nvSpPr>
        <p:spPr>
          <a:xfrm rot="16200000">
            <a:off x="597844" y="1661293"/>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12" name="Flowchart: Merge 11"/>
          <p:cNvSpPr/>
          <p:nvPr/>
        </p:nvSpPr>
        <p:spPr>
          <a:xfrm rot="16200000">
            <a:off x="597844" y="2291889"/>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13" name="Flowchart: Merge 12"/>
          <p:cNvSpPr/>
          <p:nvPr/>
        </p:nvSpPr>
        <p:spPr>
          <a:xfrm rot="16200000">
            <a:off x="597844" y="2726585"/>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70138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13363" y="979384"/>
            <a:ext cx="4487129" cy="3073813"/>
          </a:xfrm>
          <a:prstGeom prst="rect">
            <a:avLst/>
          </a:prstGeom>
          <a:ln>
            <a:solidFill>
              <a:schemeClr val="accent1"/>
            </a:solidFill>
          </a:ln>
        </p:spPr>
      </p:pic>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92334" y="4125672"/>
            <a:ext cx="4395890" cy="2732328"/>
          </a:xfrm>
          <a:prstGeom prst="rect">
            <a:avLst/>
          </a:prstGeom>
          <a:ln>
            <a:solidFill>
              <a:schemeClr val="accent1"/>
            </a:solidFill>
          </a:ln>
        </p:spPr>
      </p:pic>
      <p:pic>
        <p:nvPicPr>
          <p:cNvPr id="18" name="Picture 1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2874" y="979823"/>
            <a:ext cx="4194969" cy="3072936"/>
          </a:xfrm>
          <a:prstGeom prst="rect">
            <a:avLst/>
          </a:prstGeom>
          <a:ln>
            <a:solidFill>
              <a:schemeClr val="accent1"/>
            </a:solidFill>
          </a:ln>
        </p:spPr>
      </p:pic>
      <p:sp>
        <p:nvSpPr>
          <p:cNvPr id="4" name="Title 3"/>
          <p:cNvSpPr>
            <a:spLocks noGrp="1"/>
          </p:cNvSpPr>
          <p:nvPr>
            <p:ph type="title"/>
          </p:nvPr>
        </p:nvSpPr>
        <p:spPr>
          <a:xfrm>
            <a:off x="399159" y="138062"/>
            <a:ext cx="5576997" cy="698650"/>
          </a:xfrm>
        </p:spPr>
        <p:txBody>
          <a:bodyPr/>
          <a:lstStyle/>
          <a:p>
            <a:r>
              <a:rPr lang="en-CA" dirty="0" smtClean="0"/>
              <a:t>Target State Architecture - </a:t>
            </a:r>
            <a:r>
              <a:rPr lang="en-CA" b="1" dirty="0" smtClean="0"/>
              <a:t>DIAGRAM</a:t>
            </a:r>
            <a:endParaRPr lang="en-US" b="1" dirty="0"/>
          </a:p>
        </p:txBody>
      </p:sp>
      <p:sp>
        <p:nvSpPr>
          <p:cNvPr id="2" name="Slide Number Placeholder 1"/>
          <p:cNvSpPr>
            <a:spLocks noGrp="1"/>
          </p:cNvSpPr>
          <p:nvPr>
            <p:ph type="sldNum" sz="quarter" idx="12"/>
          </p:nvPr>
        </p:nvSpPr>
        <p:spPr/>
        <p:txBody>
          <a:bodyPr/>
          <a:lstStyle/>
          <a:p>
            <a:fld id="{32D4B517-E49B-41B6-9DBC-23634E0F1CDC}" type="slidenum">
              <a:rPr lang="en-CA" smtClean="0"/>
              <a:t>4</a:t>
            </a:fld>
            <a:endParaRPr lang="en-CA"/>
          </a:p>
        </p:txBody>
      </p:sp>
      <p:grpSp>
        <p:nvGrpSpPr>
          <p:cNvPr id="5" name="Group 4"/>
          <p:cNvGrpSpPr/>
          <p:nvPr/>
        </p:nvGrpSpPr>
        <p:grpSpPr>
          <a:xfrm>
            <a:off x="6904735" y="4483901"/>
            <a:ext cx="1861803" cy="1841404"/>
            <a:chOff x="9347725" y="574305"/>
            <a:chExt cx="1861803" cy="2139966"/>
          </a:xfrm>
        </p:grpSpPr>
        <p:grpSp>
          <p:nvGrpSpPr>
            <p:cNvPr id="6" name="Group 5"/>
            <p:cNvGrpSpPr/>
            <p:nvPr/>
          </p:nvGrpSpPr>
          <p:grpSpPr>
            <a:xfrm>
              <a:off x="9347725" y="709978"/>
              <a:ext cx="1861803" cy="2004293"/>
              <a:chOff x="3360738" y="1493838"/>
              <a:chExt cx="2544762" cy="2739520"/>
            </a:xfrm>
          </p:grpSpPr>
          <p:pic>
            <p:nvPicPr>
              <p:cNvPr id="8"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65500" y="1521909"/>
                <a:ext cx="2381250" cy="2711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reeform 8"/>
              <p:cNvSpPr>
                <a:spLocks/>
              </p:cNvSpPr>
              <p:nvPr/>
            </p:nvSpPr>
            <p:spPr bwMode="auto">
              <a:xfrm>
                <a:off x="3360738" y="1493838"/>
                <a:ext cx="2544762" cy="2582862"/>
              </a:xfrm>
              <a:custGeom>
                <a:avLst/>
                <a:gdLst>
                  <a:gd name="T0" fmla="*/ 18 w 677"/>
                  <a:gd name="T1" fmla="*/ 0 h 686"/>
                  <a:gd name="T2" fmla="*/ 617 w 677"/>
                  <a:gd name="T3" fmla="*/ 0 h 686"/>
                  <a:gd name="T4" fmla="*/ 677 w 677"/>
                  <a:gd name="T5" fmla="*/ 644 h 686"/>
                  <a:gd name="T6" fmla="*/ 48 w 677"/>
                  <a:gd name="T7" fmla="*/ 686 h 686"/>
                  <a:gd name="T8" fmla="*/ 18 w 677"/>
                  <a:gd name="T9" fmla="*/ 0 h 686"/>
                </a:gdLst>
                <a:ahLst/>
                <a:cxnLst>
                  <a:cxn ang="0">
                    <a:pos x="T0" y="T1"/>
                  </a:cxn>
                  <a:cxn ang="0">
                    <a:pos x="T2" y="T3"/>
                  </a:cxn>
                  <a:cxn ang="0">
                    <a:pos x="T4" y="T5"/>
                  </a:cxn>
                  <a:cxn ang="0">
                    <a:pos x="T6" y="T7"/>
                  </a:cxn>
                  <a:cxn ang="0">
                    <a:pos x="T8" y="T9"/>
                  </a:cxn>
                </a:cxnLst>
                <a:rect l="0" t="0" r="r" b="b"/>
                <a:pathLst>
                  <a:path w="677" h="686">
                    <a:moveTo>
                      <a:pt x="18" y="0"/>
                    </a:moveTo>
                    <a:cubicBezTo>
                      <a:pt x="617" y="0"/>
                      <a:pt x="617" y="0"/>
                      <a:pt x="617" y="0"/>
                    </a:cubicBezTo>
                    <a:cubicBezTo>
                      <a:pt x="617" y="0"/>
                      <a:pt x="591" y="377"/>
                      <a:pt x="677" y="644"/>
                    </a:cubicBezTo>
                    <a:cubicBezTo>
                      <a:pt x="502" y="665"/>
                      <a:pt x="273" y="686"/>
                      <a:pt x="48" y="686"/>
                    </a:cubicBezTo>
                    <a:cubicBezTo>
                      <a:pt x="0" y="398"/>
                      <a:pt x="18" y="220"/>
                      <a:pt x="18" y="0"/>
                    </a:cubicBezTo>
                    <a:close/>
                  </a:path>
                </a:pathLst>
              </a:custGeom>
              <a:solidFill>
                <a:srgbClr val="F9ED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80" tIns="182880" rIns="182880" bIns="0" numCol="1" anchor="t" anchorCtr="0" compatLnSpc="1">
                <a:prstTxWarp prst="textNoShape">
                  <a:avLst/>
                </a:prstTxWarp>
                <a:normAutofit fontScale="925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200" i="1" dirty="0">
                    <a:solidFill>
                      <a:schemeClr val="bg2">
                        <a:lumMod val="50000"/>
                      </a:schemeClr>
                    </a:solidFill>
                    <a:latin typeface="Comic Sans MS" panose="030F0702030302020204" pitchFamily="66" charset="0"/>
                  </a:rPr>
                  <a:t>Identify what aspect of the future state that THIS project is </a:t>
                </a:r>
                <a:r>
                  <a:rPr lang="en-CA" sz="1200" i="1" dirty="0" smtClean="0">
                    <a:solidFill>
                      <a:schemeClr val="bg2">
                        <a:lumMod val="50000"/>
                      </a:schemeClr>
                    </a:solidFill>
                    <a:latin typeface="Comic Sans MS" panose="030F0702030302020204" pitchFamily="66" charset="0"/>
                  </a:rPr>
                  <a:t>addressing</a:t>
                </a:r>
              </a:p>
              <a:p>
                <a:endParaRPr lang="en-US" sz="1200" i="1" dirty="0" smtClean="0">
                  <a:solidFill>
                    <a:schemeClr val="bg2">
                      <a:lumMod val="50000"/>
                    </a:schemeClr>
                  </a:solidFill>
                  <a:latin typeface="Comic Sans MS" panose="030F0702030302020204" pitchFamily="66" charset="0"/>
                </a:endParaRPr>
              </a:p>
              <a:p>
                <a:r>
                  <a:rPr lang="en-US" sz="1200" i="1" dirty="0" smtClean="0">
                    <a:solidFill>
                      <a:schemeClr val="bg2">
                        <a:lumMod val="50000"/>
                      </a:schemeClr>
                    </a:solidFill>
                    <a:latin typeface="Comic Sans MS" panose="030F0702030302020204" pitchFamily="66" charset="0"/>
                  </a:rPr>
                  <a:t>Here are 3 examples from past GCEARB presentations.</a:t>
                </a:r>
                <a:endParaRPr lang="en-CA" sz="1200" i="1" dirty="0">
                  <a:solidFill>
                    <a:schemeClr val="bg2">
                      <a:lumMod val="50000"/>
                    </a:schemeClr>
                  </a:solidFill>
                  <a:latin typeface="Comic Sans MS" panose="030F0702030302020204" pitchFamily="66" charset="0"/>
                </a:endParaRPr>
              </a:p>
            </p:txBody>
          </p:sp>
        </p:grpSp>
        <p:sp>
          <p:nvSpPr>
            <p:cNvPr id="7" name="Freeform 6"/>
            <p:cNvSpPr>
              <a:spLocks/>
            </p:cNvSpPr>
            <p:nvPr/>
          </p:nvSpPr>
          <p:spPr bwMode="auto">
            <a:xfrm>
              <a:off x="9863291" y="574305"/>
              <a:ext cx="718010" cy="257263"/>
            </a:xfrm>
            <a:custGeom>
              <a:avLst/>
              <a:gdLst>
                <a:gd name="T0" fmla="*/ 3 w 190"/>
                <a:gd name="T1" fmla="*/ 97 h 103"/>
                <a:gd name="T2" fmla="*/ 8 w 190"/>
                <a:gd name="T3" fmla="*/ 95 h 103"/>
                <a:gd name="T4" fmla="*/ 14 w 190"/>
                <a:gd name="T5" fmla="*/ 98 h 103"/>
                <a:gd name="T6" fmla="*/ 24 w 190"/>
                <a:gd name="T7" fmla="*/ 96 h 103"/>
                <a:gd name="T8" fmla="*/ 32 w 190"/>
                <a:gd name="T9" fmla="*/ 96 h 103"/>
                <a:gd name="T10" fmla="*/ 43 w 190"/>
                <a:gd name="T11" fmla="*/ 95 h 103"/>
                <a:gd name="T12" fmla="*/ 44 w 190"/>
                <a:gd name="T13" fmla="*/ 97 h 103"/>
                <a:gd name="T14" fmla="*/ 54 w 190"/>
                <a:gd name="T15" fmla="*/ 95 h 103"/>
                <a:gd name="T16" fmla="*/ 63 w 190"/>
                <a:gd name="T17" fmla="*/ 98 h 103"/>
                <a:gd name="T18" fmla="*/ 68 w 190"/>
                <a:gd name="T19" fmla="*/ 95 h 103"/>
                <a:gd name="T20" fmla="*/ 76 w 190"/>
                <a:gd name="T21" fmla="*/ 99 h 103"/>
                <a:gd name="T22" fmla="*/ 82 w 190"/>
                <a:gd name="T23" fmla="*/ 96 h 103"/>
                <a:gd name="T24" fmla="*/ 85 w 190"/>
                <a:gd name="T25" fmla="*/ 98 h 103"/>
                <a:gd name="T26" fmla="*/ 92 w 190"/>
                <a:gd name="T27" fmla="*/ 96 h 103"/>
                <a:gd name="T28" fmla="*/ 97 w 190"/>
                <a:gd name="T29" fmla="*/ 96 h 103"/>
                <a:gd name="T30" fmla="*/ 100 w 190"/>
                <a:gd name="T31" fmla="*/ 97 h 103"/>
                <a:gd name="T32" fmla="*/ 105 w 190"/>
                <a:gd name="T33" fmla="*/ 96 h 103"/>
                <a:gd name="T34" fmla="*/ 113 w 190"/>
                <a:gd name="T35" fmla="*/ 98 h 103"/>
                <a:gd name="T36" fmla="*/ 119 w 190"/>
                <a:gd name="T37" fmla="*/ 98 h 103"/>
                <a:gd name="T38" fmla="*/ 129 w 190"/>
                <a:gd name="T39" fmla="*/ 96 h 103"/>
                <a:gd name="T40" fmla="*/ 137 w 190"/>
                <a:gd name="T41" fmla="*/ 98 h 103"/>
                <a:gd name="T42" fmla="*/ 148 w 190"/>
                <a:gd name="T43" fmla="*/ 100 h 103"/>
                <a:gd name="T44" fmla="*/ 160 w 190"/>
                <a:gd name="T45" fmla="*/ 97 h 103"/>
                <a:gd name="T46" fmla="*/ 167 w 190"/>
                <a:gd name="T47" fmla="*/ 99 h 103"/>
                <a:gd name="T48" fmla="*/ 177 w 190"/>
                <a:gd name="T49" fmla="*/ 94 h 103"/>
                <a:gd name="T50" fmla="*/ 183 w 190"/>
                <a:gd name="T51" fmla="*/ 93 h 103"/>
                <a:gd name="T52" fmla="*/ 189 w 190"/>
                <a:gd name="T53" fmla="*/ 93 h 103"/>
                <a:gd name="T54" fmla="*/ 187 w 190"/>
                <a:gd name="T55" fmla="*/ 5 h 103"/>
                <a:gd name="T56" fmla="*/ 183 w 190"/>
                <a:gd name="T57" fmla="*/ 8 h 103"/>
                <a:gd name="T58" fmla="*/ 176 w 190"/>
                <a:gd name="T59" fmla="*/ 4 h 103"/>
                <a:gd name="T60" fmla="*/ 166 w 190"/>
                <a:gd name="T61" fmla="*/ 7 h 103"/>
                <a:gd name="T62" fmla="*/ 158 w 190"/>
                <a:gd name="T63" fmla="*/ 6 h 103"/>
                <a:gd name="T64" fmla="*/ 148 w 190"/>
                <a:gd name="T65" fmla="*/ 7 h 103"/>
                <a:gd name="T66" fmla="*/ 146 w 190"/>
                <a:gd name="T67" fmla="*/ 6 h 103"/>
                <a:gd name="T68" fmla="*/ 136 w 190"/>
                <a:gd name="T69" fmla="*/ 8 h 103"/>
                <a:gd name="T70" fmla="*/ 127 w 190"/>
                <a:gd name="T71" fmla="*/ 5 h 103"/>
                <a:gd name="T72" fmla="*/ 122 w 190"/>
                <a:gd name="T73" fmla="*/ 8 h 103"/>
                <a:gd name="T74" fmla="*/ 114 w 190"/>
                <a:gd name="T75" fmla="*/ 4 h 103"/>
                <a:gd name="T76" fmla="*/ 108 w 190"/>
                <a:gd name="T77" fmla="*/ 6 h 103"/>
                <a:gd name="T78" fmla="*/ 105 w 190"/>
                <a:gd name="T79" fmla="*/ 5 h 103"/>
                <a:gd name="T80" fmla="*/ 98 w 190"/>
                <a:gd name="T81" fmla="*/ 6 h 103"/>
                <a:gd name="T82" fmla="*/ 93 w 190"/>
                <a:gd name="T83" fmla="*/ 6 h 103"/>
                <a:gd name="T84" fmla="*/ 90 w 190"/>
                <a:gd name="T85" fmla="*/ 5 h 103"/>
                <a:gd name="T86" fmla="*/ 85 w 190"/>
                <a:gd name="T87" fmla="*/ 6 h 103"/>
                <a:gd name="T88" fmla="*/ 77 w 190"/>
                <a:gd name="T89" fmla="*/ 5 h 103"/>
                <a:gd name="T90" fmla="*/ 71 w 190"/>
                <a:gd name="T91" fmla="*/ 4 h 103"/>
                <a:gd name="T92" fmla="*/ 61 w 190"/>
                <a:gd name="T93" fmla="*/ 7 h 103"/>
                <a:gd name="T94" fmla="*/ 53 w 190"/>
                <a:gd name="T95" fmla="*/ 5 h 103"/>
                <a:gd name="T96" fmla="*/ 42 w 190"/>
                <a:gd name="T97" fmla="*/ 3 h 103"/>
                <a:gd name="T98" fmla="*/ 30 w 190"/>
                <a:gd name="T99" fmla="*/ 5 h 103"/>
                <a:gd name="T100" fmla="*/ 23 w 190"/>
                <a:gd name="T101" fmla="*/ 4 h 103"/>
                <a:gd name="T102" fmla="*/ 13 w 190"/>
                <a:gd name="T103" fmla="*/ 8 h 103"/>
                <a:gd name="T104" fmla="*/ 7 w 190"/>
                <a:gd name="T105" fmla="*/ 9 h 103"/>
                <a:gd name="T106" fmla="*/ 1 w 190"/>
                <a:gd name="T107" fmla="*/ 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0" h="103">
                  <a:moveTo>
                    <a:pt x="1" y="90"/>
                  </a:moveTo>
                  <a:cubicBezTo>
                    <a:pt x="1" y="93"/>
                    <a:pt x="1" y="95"/>
                    <a:pt x="3" y="97"/>
                  </a:cubicBezTo>
                  <a:cubicBezTo>
                    <a:pt x="3" y="95"/>
                    <a:pt x="4" y="94"/>
                    <a:pt x="5" y="92"/>
                  </a:cubicBezTo>
                  <a:cubicBezTo>
                    <a:pt x="5" y="93"/>
                    <a:pt x="7" y="94"/>
                    <a:pt x="8" y="95"/>
                  </a:cubicBezTo>
                  <a:cubicBezTo>
                    <a:pt x="8" y="94"/>
                    <a:pt x="11" y="93"/>
                    <a:pt x="11" y="92"/>
                  </a:cubicBezTo>
                  <a:cubicBezTo>
                    <a:pt x="11" y="94"/>
                    <a:pt x="12" y="97"/>
                    <a:pt x="14" y="98"/>
                  </a:cubicBezTo>
                  <a:cubicBezTo>
                    <a:pt x="17" y="96"/>
                    <a:pt x="19" y="94"/>
                    <a:pt x="21" y="92"/>
                  </a:cubicBezTo>
                  <a:cubicBezTo>
                    <a:pt x="22" y="93"/>
                    <a:pt x="23" y="94"/>
                    <a:pt x="24" y="96"/>
                  </a:cubicBezTo>
                  <a:cubicBezTo>
                    <a:pt x="25" y="95"/>
                    <a:pt x="26" y="93"/>
                    <a:pt x="27" y="92"/>
                  </a:cubicBezTo>
                  <a:cubicBezTo>
                    <a:pt x="29" y="93"/>
                    <a:pt x="30" y="95"/>
                    <a:pt x="32" y="96"/>
                  </a:cubicBezTo>
                  <a:cubicBezTo>
                    <a:pt x="34" y="95"/>
                    <a:pt x="34" y="93"/>
                    <a:pt x="34" y="91"/>
                  </a:cubicBezTo>
                  <a:cubicBezTo>
                    <a:pt x="34" y="94"/>
                    <a:pt x="38" y="98"/>
                    <a:pt x="43" y="95"/>
                  </a:cubicBezTo>
                  <a:cubicBezTo>
                    <a:pt x="43" y="95"/>
                    <a:pt x="43" y="93"/>
                    <a:pt x="43" y="93"/>
                  </a:cubicBezTo>
                  <a:cubicBezTo>
                    <a:pt x="44" y="94"/>
                    <a:pt x="45" y="95"/>
                    <a:pt x="44" y="97"/>
                  </a:cubicBezTo>
                  <a:cubicBezTo>
                    <a:pt x="48" y="95"/>
                    <a:pt x="48" y="92"/>
                    <a:pt x="52" y="92"/>
                  </a:cubicBezTo>
                  <a:cubicBezTo>
                    <a:pt x="52" y="93"/>
                    <a:pt x="53" y="93"/>
                    <a:pt x="54" y="95"/>
                  </a:cubicBezTo>
                  <a:cubicBezTo>
                    <a:pt x="55" y="93"/>
                    <a:pt x="56" y="93"/>
                    <a:pt x="58" y="92"/>
                  </a:cubicBezTo>
                  <a:cubicBezTo>
                    <a:pt x="59" y="94"/>
                    <a:pt x="61" y="96"/>
                    <a:pt x="63" y="98"/>
                  </a:cubicBezTo>
                  <a:cubicBezTo>
                    <a:pt x="65" y="96"/>
                    <a:pt x="65" y="93"/>
                    <a:pt x="68" y="92"/>
                  </a:cubicBezTo>
                  <a:cubicBezTo>
                    <a:pt x="68" y="93"/>
                    <a:pt x="68" y="94"/>
                    <a:pt x="68" y="95"/>
                  </a:cubicBezTo>
                  <a:cubicBezTo>
                    <a:pt x="69" y="94"/>
                    <a:pt x="70" y="92"/>
                    <a:pt x="71" y="91"/>
                  </a:cubicBezTo>
                  <a:cubicBezTo>
                    <a:pt x="72" y="93"/>
                    <a:pt x="73" y="97"/>
                    <a:pt x="76" y="99"/>
                  </a:cubicBezTo>
                  <a:cubicBezTo>
                    <a:pt x="78" y="97"/>
                    <a:pt x="79" y="94"/>
                    <a:pt x="80" y="92"/>
                  </a:cubicBezTo>
                  <a:cubicBezTo>
                    <a:pt x="82" y="93"/>
                    <a:pt x="83" y="94"/>
                    <a:pt x="82" y="96"/>
                  </a:cubicBezTo>
                  <a:cubicBezTo>
                    <a:pt x="82" y="95"/>
                    <a:pt x="83" y="93"/>
                    <a:pt x="83" y="93"/>
                  </a:cubicBezTo>
                  <a:cubicBezTo>
                    <a:pt x="83" y="94"/>
                    <a:pt x="84" y="96"/>
                    <a:pt x="85" y="98"/>
                  </a:cubicBezTo>
                  <a:cubicBezTo>
                    <a:pt x="88" y="96"/>
                    <a:pt x="87" y="92"/>
                    <a:pt x="90" y="90"/>
                  </a:cubicBezTo>
                  <a:cubicBezTo>
                    <a:pt x="90" y="92"/>
                    <a:pt x="91" y="94"/>
                    <a:pt x="92" y="96"/>
                  </a:cubicBezTo>
                  <a:cubicBezTo>
                    <a:pt x="92" y="95"/>
                    <a:pt x="92" y="93"/>
                    <a:pt x="93" y="92"/>
                  </a:cubicBezTo>
                  <a:cubicBezTo>
                    <a:pt x="95" y="93"/>
                    <a:pt x="96" y="95"/>
                    <a:pt x="97" y="96"/>
                  </a:cubicBezTo>
                  <a:cubicBezTo>
                    <a:pt x="98" y="95"/>
                    <a:pt x="97" y="92"/>
                    <a:pt x="97" y="91"/>
                  </a:cubicBezTo>
                  <a:cubicBezTo>
                    <a:pt x="98" y="93"/>
                    <a:pt x="98" y="95"/>
                    <a:pt x="100" y="97"/>
                  </a:cubicBezTo>
                  <a:cubicBezTo>
                    <a:pt x="103" y="96"/>
                    <a:pt x="102" y="94"/>
                    <a:pt x="104" y="92"/>
                  </a:cubicBezTo>
                  <a:cubicBezTo>
                    <a:pt x="105" y="94"/>
                    <a:pt x="106" y="95"/>
                    <a:pt x="105" y="96"/>
                  </a:cubicBezTo>
                  <a:cubicBezTo>
                    <a:pt x="107" y="95"/>
                    <a:pt x="107" y="94"/>
                    <a:pt x="107" y="92"/>
                  </a:cubicBezTo>
                  <a:cubicBezTo>
                    <a:pt x="108" y="94"/>
                    <a:pt x="112" y="96"/>
                    <a:pt x="113" y="98"/>
                  </a:cubicBezTo>
                  <a:cubicBezTo>
                    <a:pt x="115" y="97"/>
                    <a:pt x="116" y="96"/>
                    <a:pt x="116" y="94"/>
                  </a:cubicBezTo>
                  <a:cubicBezTo>
                    <a:pt x="118" y="95"/>
                    <a:pt x="118" y="97"/>
                    <a:pt x="119" y="98"/>
                  </a:cubicBezTo>
                  <a:cubicBezTo>
                    <a:pt x="121" y="98"/>
                    <a:pt x="122" y="96"/>
                    <a:pt x="124" y="96"/>
                  </a:cubicBezTo>
                  <a:cubicBezTo>
                    <a:pt x="129" y="94"/>
                    <a:pt x="125" y="94"/>
                    <a:pt x="129" y="96"/>
                  </a:cubicBezTo>
                  <a:cubicBezTo>
                    <a:pt x="134" y="98"/>
                    <a:pt x="135" y="100"/>
                    <a:pt x="135" y="93"/>
                  </a:cubicBezTo>
                  <a:cubicBezTo>
                    <a:pt x="136" y="94"/>
                    <a:pt x="137" y="96"/>
                    <a:pt x="137" y="98"/>
                  </a:cubicBezTo>
                  <a:cubicBezTo>
                    <a:pt x="139" y="97"/>
                    <a:pt x="142" y="92"/>
                    <a:pt x="144" y="93"/>
                  </a:cubicBezTo>
                  <a:cubicBezTo>
                    <a:pt x="146" y="93"/>
                    <a:pt x="148" y="98"/>
                    <a:pt x="148" y="100"/>
                  </a:cubicBezTo>
                  <a:cubicBezTo>
                    <a:pt x="151" y="98"/>
                    <a:pt x="153" y="95"/>
                    <a:pt x="155" y="93"/>
                  </a:cubicBezTo>
                  <a:cubicBezTo>
                    <a:pt x="156" y="94"/>
                    <a:pt x="158" y="96"/>
                    <a:pt x="160" y="97"/>
                  </a:cubicBezTo>
                  <a:cubicBezTo>
                    <a:pt x="160" y="95"/>
                    <a:pt x="161" y="93"/>
                    <a:pt x="163" y="92"/>
                  </a:cubicBezTo>
                  <a:cubicBezTo>
                    <a:pt x="164" y="94"/>
                    <a:pt x="165" y="97"/>
                    <a:pt x="167" y="99"/>
                  </a:cubicBezTo>
                  <a:cubicBezTo>
                    <a:pt x="167" y="96"/>
                    <a:pt x="169" y="94"/>
                    <a:pt x="169" y="92"/>
                  </a:cubicBezTo>
                  <a:cubicBezTo>
                    <a:pt x="172" y="97"/>
                    <a:pt x="178" y="103"/>
                    <a:pt x="177" y="94"/>
                  </a:cubicBezTo>
                  <a:cubicBezTo>
                    <a:pt x="179" y="96"/>
                    <a:pt x="177" y="99"/>
                    <a:pt x="180" y="101"/>
                  </a:cubicBezTo>
                  <a:cubicBezTo>
                    <a:pt x="180" y="98"/>
                    <a:pt x="182" y="96"/>
                    <a:pt x="183" y="93"/>
                  </a:cubicBezTo>
                  <a:cubicBezTo>
                    <a:pt x="183" y="96"/>
                    <a:pt x="185" y="98"/>
                    <a:pt x="187" y="100"/>
                  </a:cubicBezTo>
                  <a:cubicBezTo>
                    <a:pt x="190" y="99"/>
                    <a:pt x="189" y="96"/>
                    <a:pt x="189" y="93"/>
                  </a:cubicBezTo>
                  <a:cubicBezTo>
                    <a:pt x="189" y="12"/>
                    <a:pt x="189" y="12"/>
                    <a:pt x="189" y="12"/>
                  </a:cubicBezTo>
                  <a:cubicBezTo>
                    <a:pt x="189" y="10"/>
                    <a:pt x="189" y="7"/>
                    <a:pt x="187" y="5"/>
                  </a:cubicBezTo>
                  <a:cubicBezTo>
                    <a:pt x="187" y="7"/>
                    <a:pt x="186" y="9"/>
                    <a:pt x="185" y="11"/>
                  </a:cubicBezTo>
                  <a:cubicBezTo>
                    <a:pt x="185" y="10"/>
                    <a:pt x="183" y="9"/>
                    <a:pt x="183" y="8"/>
                  </a:cubicBezTo>
                  <a:cubicBezTo>
                    <a:pt x="182" y="8"/>
                    <a:pt x="180" y="10"/>
                    <a:pt x="179" y="10"/>
                  </a:cubicBezTo>
                  <a:cubicBezTo>
                    <a:pt x="179" y="8"/>
                    <a:pt x="178" y="6"/>
                    <a:pt x="176" y="4"/>
                  </a:cubicBezTo>
                  <a:cubicBezTo>
                    <a:pt x="173" y="6"/>
                    <a:pt x="171" y="8"/>
                    <a:pt x="170" y="11"/>
                  </a:cubicBezTo>
                  <a:cubicBezTo>
                    <a:pt x="168" y="9"/>
                    <a:pt x="167" y="8"/>
                    <a:pt x="166" y="7"/>
                  </a:cubicBezTo>
                  <a:cubicBezTo>
                    <a:pt x="165" y="8"/>
                    <a:pt x="164" y="9"/>
                    <a:pt x="163" y="11"/>
                  </a:cubicBezTo>
                  <a:cubicBezTo>
                    <a:pt x="161" y="9"/>
                    <a:pt x="160" y="7"/>
                    <a:pt x="158" y="6"/>
                  </a:cubicBezTo>
                  <a:cubicBezTo>
                    <a:pt x="157" y="8"/>
                    <a:pt x="156" y="9"/>
                    <a:pt x="157" y="11"/>
                  </a:cubicBezTo>
                  <a:cubicBezTo>
                    <a:pt x="156" y="8"/>
                    <a:pt x="152" y="5"/>
                    <a:pt x="148" y="7"/>
                  </a:cubicBezTo>
                  <a:cubicBezTo>
                    <a:pt x="147" y="8"/>
                    <a:pt x="147" y="9"/>
                    <a:pt x="147" y="10"/>
                  </a:cubicBezTo>
                  <a:cubicBezTo>
                    <a:pt x="146" y="9"/>
                    <a:pt x="146" y="7"/>
                    <a:pt x="146" y="6"/>
                  </a:cubicBezTo>
                  <a:cubicBezTo>
                    <a:pt x="143" y="7"/>
                    <a:pt x="142" y="10"/>
                    <a:pt x="138" y="11"/>
                  </a:cubicBezTo>
                  <a:cubicBezTo>
                    <a:pt x="138" y="9"/>
                    <a:pt x="137" y="9"/>
                    <a:pt x="136" y="8"/>
                  </a:cubicBezTo>
                  <a:cubicBezTo>
                    <a:pt x="135" y="9"/>
                    <a:pt x="134" y="10"/>
                    <a:pt x="132" y="10"/>
                  </a:cubicBezTo>
                  <a:cubicBezTo>
                    <a:pt x="131" y="8"/>
                    <a:pt x="130" y="6"/>
                    <a:pt x="127" y="5"/>
                  </a:cubicBezTo>
                  <a:cubicBezTo>
                    <a:pt x="126" y="7"/>
                    <a:pt x="125" y="9"/>
                    <a:pt x="123" y="10"/>
                  </a:cubicBezTo>
                  <a:cubicBezTo>
                    <a:pt x="122" y="9"/>
                    <a:pt x="122" y="9"/>
                    <a:pt x="122" y="8"/>
                  </a:cubicBezTo>
                  <a:cubicBezTo>
                    <a:pt x="121" y="9"/>
                    <a:pt x="120" y="10"/>
                    <a:pt x="119" y="12"/>
                  </a:cubicBezTo>
                  <a:cubicBezTo>
                    <a:pt x="118" y="9"/>
                    <a:pt x="117" y="5"/>
                    <a:pt x="114" y="4"/>
                  </a:cubicBezTo>
                  <a:cubicBezTo>
                    <a:pt x="113" y="6"/>
                    <a:pt x="111" y="8"/>
                    <a:pt x="110" y="11"/>
                  </a:cubicBezTo>
                  <a:cubicBezTo>
                    <a:pt x="109" y="10"/>
                    <a:pt x="108" y="8"/>
                    <a:pt x="108" y="6"/>
                  </a:cubicBezTo>
                  <a:cubicBezTo>
                    <a:pt x="108" y="8"/>
                    <a:pt x="108" y="9"/>
                    <a:pt x="107" y="10"/>
                  </a:cubicBezTo>
                  <a:cubicBezTo>
                    <a:pt x="107" y="8"/>
                    <a:pt x="106" y="6"/>
                    <a:pt x="105" y="5"/>
                  </a:cubicBezTo>
                  <a:cubicBezTo>
                    <a:pt x="102" y="6"/>
                    <a:pt x="103" y="10"/>
                    <a:pt x="101" y="13"/>
                  </a:cubicBezTo>
                  <a:cubicBezTo>
                    <a:pt x="100" y="10"/>
                    <a:pt x="99" y="8"/>
                    <a:pt x="98" y="6"/>
                  </a:cubicBezTo>
                  <a:cubicBezTo>
                    <a:pt x="99" y="8"/>
                    <a:pt x="98" y="9"/>
                    <a:pt x="97" y="11"/>
                  </a:cubicBezTo>
                  <a:cubicBezTo>
                    <a:pt x="95" y="10"/>
                    <a:pt x="94" y="8"/>
                    <a:pt x="93" y="6"/>
                  </a:cubicBezTo>
                  <a:cubicBezTo>
                    <a:pt x="93" y="8"/>
                    <a:pt x="93" y="10"/>
                    <a:pt x="93" y="12"/>
                  </a:cubicBezTo>
                  <a:cubicBezTo>
                    <a:pt x="92" y="9"/>
                    <a:pt x="92" y="7"/>
                    <a:pt x="90" y="5"/>
                  </a:cubicBezTo>
                  <a:cubicBezTo>
                    <a:pt x="88" y="7"/>
                    <a:pt x="88" y="9"/>
                    <a:pt x="86" y="10"/>
                  </a:cubicBezTo>
                  <a:cubicBezTo>
                    <a:pt x="86" y="9"/>
                    <a:pt x="85" y="8"/>
                    <a:pt x="85" y="6"/>
                  </a:cubicBezTo>
                  <a:cubicBezTo>
                    <a:pt x="84" y="7"/>
                    <a:pt x="83" y="9"/>
                    <a:pt x="83" y="10"/>
                  </a:cubicBezTo>
                  <a:cubicBezTo>
                    <a:pt x="82" y="8"/>
                    <a:pt x="79" y="7"/>
                    <a:pt x="77" y="5"/>
                  </a:cubicBezTo>
                  <a:cubicBezTo>
                    <a:pt x="75" y="5"/>
                    <a:pt x="74" y="7"/>
                    <a:pt x="74" y="8"/>
                  </a:cubicBezTo>
                  <a:cubicBezTo>
                    <a:pt x="73" y="7"/>
                    <a:pt x="72" y="6"/>
                    <a:pt x="71" y="4"/>
                  </a:cubicBezTo>
                  <a:cubicBezTo>
                    <a:pt x="69" y="5"/>
                    <a:pt x="69" y="6"/>
                    <a:pt x="66" y="7"/>
                  </a:cubicBezTo>
                  <a:cubicBezTo>
                    <a:pt x="61" y="9"/>
                    <a:pt x="65" y="9"/>
                    <a:pt x="61" y="7"/>
                  </a:cubicBezTo>
                  <a:cubicBezTo>
                    <a:pt x="56" y="5"/>
                    <a:pt x="55" y="3"/>
                    <a:pt x="55" y="9"/>
                  </a:cubicBezTo>
                  <a:cubicBezTo>
                    <a:pt x="55" y="8"/>
                    <a:pt x="53" y="6"/>
                    <a:pt x="53" y="5"/>
                  </a:cubicBezTo>
                  <a:cubicBezTo>
                    <a:pt x="51" y="6"/>
                    <a:pt x="49" y="10"/>
                    <a:pt x="46" y="10"/>
                  </a:cubicBezTo>
                  <a:cubicBezTo>
                    <a:pt x="44" y="9"/>
                    <a:pt x="43" y="4"/>
                    <a:pt x="42" y="3"/>
                  </a:cubicBezTo>
                  <a:cubicBezTo>
                    <a:pt x="39" y="4"/>
                    <a:pt x="37" y="8"/>
                    <a:pt x="35" y="10"/>
                  </a:cubicBezTo>
                  <a:cubicBezTo>
                    <a:pt x="34" y="8"/>
                    <a:pt x="33" y="6"/>
                    <a:pt x="30" y="5"/>
                  </a:cubicBezTo>
                  <a:cubicBezTo>
                    <a:pt x="30" y="7"/>
                    <a:pt x="29" y="9"/>
                    <a:pt x="27" y="10"/>
                  </a:cubicBezTo>
                  <a:cubicBezTo>
                    <a:pt x="26" y="8"/>
                    <a:pt x="25" y="5"/>
                    <a:pt x="23" y="4"/>
                  </a:cubicBezTo>
                  <a:cubicBezTo>
                    <a:pt x="23" y="6"/>
                    <a:pt x="22" y="8"/>
                    <a:pt x="21" y="11"/>
                  </a:cubicBezTo>
                  <a:cubicBezTo>
                    <a:pt x="19" y="6"/>
                    <a:pt x="13" y="0"/>
                    <a:pt x="13" y="8"/>
                  </a:cubicBezTo>
                  <a:cubicBezTo>
                    <a:pt x="11" y="6"/>
                    <a:pt x="13" y="3"/>
                    <a:pt x="10" y="1"/>
                  </a:cubicBezTo>
                  <a:cubicBezTo>
                    <a:pt x="10" y="4"/>
                    <a:pt x="9" y="7"/>
                    <a:pt x="7" y="9"/>
                  </a:cubicBezTo>
                  <a:cubicBezTo>
                    <a:pt x="7" y="7"/>
                    <a:pt x="5" y="5"/>
                    <a:pt x="3" y="3"/>
                  </a:cubicBezTo>
                  <a:cubicBezTo>
                    <a:pt x="0" y="4"/>
                    <a:pt x="1" y="7"/>
                    <a:pt x="1" y="9"/>
                  </a:cubicBezTo>
                  <a:lnTo>
                    <a:pt x="1" y="90"/>
                  </a:lnTo>
                  <a:close/>
                </a:path>
              </a:pathLst>
            </a:custGeom>
            <a:solidFill>
              <a:schemeClr val="bg1">
                <a:lumMod val="85000"/>
                <a:alpha val="80000"/>
              </a:schemeClr>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grpSp>
      <p:sp>
        <p:nvSpPr>
          <p:cNvPr id="12" name="Freeform 11"/>
          <p:cNvSpPr>
            <a:spLocks noEditPoints="1"/>
          </p:cNvSpPr>
          <p:nvPr/>
        </p:nvSpPr>
        <p:spPr bwMode="auto">
          <a:xfrm>
            <a:off x="2410598" y="985652"/>
            <a:ext cx="1969864" cy="288032"/>
          </a:xfrm>
          <a:custGeom>
            <a:avLst/>
            <a:gdLst>
              <a:gd name="T0" fmla="*/ 65 w 381"/>
              <a:gd name="T1" fmla="*/ 77 h 78"/>
              <a:gd name="T2" fmla="*/ 64 w 381"/>
              <a:gd name="T3" fmla="*/ 77 h 78"/>
              <a:gd name="T4" fmla="*/ 72 w 381"/>
              <a:gd name="T5" fmla="*/ 77 h 78"/>
              <a:gd name="T6" fmla="*/ 68 w 381"/>
              <a:gd name="T7" fmla="*/ 77 h 78"/>
              <a:gd name="T8" fmla="*/ 64 w 381"/>
              <a:gd name="T9" fmla="*/ 77 h 78"/>
              <a:gd name="T10" fmla="*/ 64 w 381"/>
              <a:gd name="T11" fmla="*/ 77 h 78"/>
              <a:gd name="T12" fmla="*/ 338 w 381"/>
              <a:gd name="T13" fmla="*/ 2 h 78"/>
              <a:gd name="T14" fmla="*/ 338 w 381"/>
              <a:gd name="T15" fmla="*/ 2 h 78"/>
              <a:gd name="T16" fmla="*/ 76 w 381"/>
              <a:gd name="T17" fmla="*/ 0 h 78"/>
              <a:gd name="T18" fmla="*/ 76 w 381"/>
              <a:gd name="T19" fmla="*/ 0 h 78"/>
              <a:gd name="T20" fmla="*/ 46 w 381"/>
              <a:gd name="T21" fmla="*/ 0 h 78"/>
              <a:gd name="T22" fmla="*/ 45 w 381"/>
              <a:gd name="T23" fmla="*/ 0 h 78"/>
              <a:gd name="T24" fmla="*/ 24 w 381"/>
              <a:gd name="T25" fmla="*/ 0 h 78"/>
              <a:gd name="T26" fmla="*/ 22 w 381"/>
              <a:gd name="T27" fmla="*/ 0 h 78"/>
              <a:gd name="T28" fmla="*/ 12 w 381"/>
              <a:gd name="T29" fmla="*/ 12 h 78"/>
              <a:gd name="T30" fmla="*/ 16 w 381"/>
              <a:gd name="T31" fmla="*/ 32 h 78"/>
              <a:gd name="T32" fmla="*/ 19 w 381"/>
              <a:gd name="T33" fmla="*/ 56 h 78"/>
              <a:gd name="T34" fmla="*/ 17 w 381"/>
              <a:gd name="T35" fmla="*/ 67 h 78"/>
              <a:gd name="T36" fmla="*/ 74 w 381"/>
              <a:gd name="T37" fmla="*/ 77 h 78"/>
              <a:gd name="T38" fmla="*/ 87 w 381"/>
              <a:gd name="T39" fmla="*/ 77 h 78"/>
              <a:gd name="T40" fmla="*/ 97 w 381"/>
              <a:gd name="T41" fmla="*/ 77 h 78"/>
              <a:gd name="T42" fmla="*/ 113 w 381"/>
              <a:gd name="T43" fmla="*/ 77 h 78"/>
              <a:gd name="T44" fmla="*/ 267 w 381"/>
              <a:gd name="T45" fmla="*/ 78 h 78"/>
              <a:gd name="T46" fmla="*/ 288 w 381"/>
              <a:gd name="T47" fmla="*/ 78 h 78"/>
              <a:gd name="T48" fmla="*/ 313 w 381"/>
              <a:gd name="T49" fmla="*/ 78 h 78"/>
              <a:gd name="T50" fmla="*/ 324 w 381"/>
              <a:gd name="T51" fmla="*/ 78 h 78"/>
              <a:gd name="T52" fmla="*/ 338 w 381"/>
              <a:gd name="T53" fmla="*/ 65 h 78"/>
              <a:gd name="T54" fmla="*/ 354 w 381"/>
              <a:gd name="T55" fmla="*/ 56 h 78"/>
              <a:gd name="T56" fmla="*/ 377 w 381"/>
              <a:gd name="T57" fmla="*/ 49 h 78"/>
              <a:gd name="T58" fmla="*/ 361 w 381"/>
              <a:gd name="T59" fmla="*/ 40 h 78"/>
              <a:gd name="T60" fmla="*/ 355 w 381"/>
              <a:gd name="T61" fmla="*/ 14 h 78"/>
              <a:gd name="T62" fmla="*/ 339 w 381"/>
              <a:gd name="T63" fmla="*/ 2 h 78"/>
              <a:gd name="T64" fmla="*/ 337 w 381"/>
              <a:gd name="T65" fmla="*/ 2 h 78"/>
              <a:gd name="T66" fmla="*/ 335 w 381"/>
              <a:gd name="T67" fmla="*/ 2 h 78"/>
              <a:gd name="T68" fmla="*/ 325 w 381"/>
              <a:gd name="T69" fmla="*/ 2 h 78"/>
              <a:gd name="T70" fmla="*/ 306 w 381"/>
              <a:gd name="T71" fmla="*/ 2 h 78"/>
              <a:gd name="T72" fmla="*/ 300 w 381"/>
              <a:gd name="T73" fmla="*/ 2 h 78"/>
              <a:gd name="T74" fmla="*/ 294 w 381"/>
              <a:gd name="T75" fmla="*/ 2 h 78"/>
              <a:gd name="T76" fmla="*/ 290 w 381"/>
              <a:gd name="T77" fmla="*/ 1 h 78"/>
              <a:gd name="T78" fmla="*/ 285 w 381"/>
              <a:gd name="T79" fmla="*/ 1 h 78"/>
              <a:gd name="T80" fmla="*/ 289 w 381"/>
              <a:gd name="T81" fmla="*/ 1 h 78"/>
              <a:gd name="T82" fmla="*/ 289 w 381"/>
              <a:gd name="T83" fmla="*/ 1 h 78"/>
              <a:gd name="T84" fmla="*/ 160 w 381"/>
              <a:gd name="T85" fmla="*/ 1 h 78"/>
              <a:gd name="T86" fmla="*/ 114 w 381"/>
              <a:gd name="T87" fmla="*/ 1 h 78"/>
              <a:gd name="T88" fmla="*/ 76 w 381"/>
              <a:gd name="T89" fmla="*/ 0 h 78"/>
              <a:gd name="T90" fmla="*/ 76 w 381"/>
              <a:gd name="T91" fmla="*/ 0 h 78"/>
              <a:gd name="T92" fmla="*/ 64 w 381"/>
              <a:gd name="T93" fmla="*/ 0 h 78"/>
              <a:gd name="T94" fmla="*/ 26 w 381"/>
              <a:gd name="T95" fmla="*/ 0 h 78"/>
              <a:gd name="T96" fmla="*/ 28 w 381"/>
              <a:gd name="T97" fmla="*/ 0 h 78"/>
              <a:gd name="T98" fmla="*/ 24 w 381"/>
              <a:gd name="T99" fmla="*/ 0 h 78"/>
              <a:gd name="T100" fmla="*/ 20 w 381"/>
              <a:gd name="T101"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1" h="78">
                <a:moveTo>
                  <a:pt x="64" y="77"/>
                </a:moveTo>
                <a:cubicBezTo>
                  <a:pt x="65" y="77"/>
                  <a:pt x="65" y="77"/>
                  <a:pt x="65" y="77"/>
                </a:cubicBezTo>
                <a:cubicBezTo>
                  <a:pt x="65" y="77"/>
                  <a:pt x="65" y="77"/>
                  <a:pt x="65" y="77"/>
                </a:cubicBezTo>
                <a:cubicBezTo>
                  <a:pt x="64" y="77"/>
                  <a:pt x="64" y="77"/>
                  <a:pt x="64" y="77"/>
                </a:cubicBezTo>
                <a:cubicBezTo>
                  <a:pt x="64" y="77"/>
                  <a:pt x="65" y="77"/>
                  <a:pt x="67" y="77"/>
                </a:cubicBezTo>
                <a:cubicBezTo>
                  <a:pt x="69" y="77"/>
                  <a:pt x="71" y="77"/>
                  <a:pt x="72" y="77"/>
                </a:cubicBezTo>
                <a:cubicBezTo>
                  <a:pt x="72" y="77"/>
                  <a:pt x="71" y="77"/>
                  <a:pt x="68" y="77"/>
                </a:cubicBezTo>
                <a:cubicBezTo>
                  <a:pt x="68" y="77"/>
                  <a:pt x="68" y="77"/>
                  <a:pt x="68" y="77"/>
                </a:cubicBezTo>
                <a:cubicBezTo>
                  <a:pt x="68" y="77"/>
                  <a:pt x="68" y="77"/>
                  <a:pt x="68" y="77"/>
                </a:cubicBezTo>
                <a:cubicBezTo>
                  <a:pt x="67" y="77"/>
                  <a:pt x="65" y="77"/>
                  <a:pt x="64" y="77"/>
                </a:cubicBezTo>
                <a:moveTo>
                  <a:pt x="53" y="77"/>
                </a:moveTo>
                <a:cubicBezTo>
                  <a:pt x="61" y="77"/>
                  <a:pt x="52" y="77"/>
                  <a:pt x="64" y="77"/>
                </a:cubicBezTo>
                <a:cubicBezTo>
                  <a:pt x="63" y="77"/>
                  <a:pt x="60" y="77"/>
                  <a:pt x="53" y="77"/>
                </a:cubicBezTo>
                <a:moveTo>
                  <a:pt x="338" y="2"/>
                </a:moveTo>
                <a:cubicBezTo>
                  <a:pt x="338" y="2"/>
                  <a:pt x="339" y="2"/>
                  <a:pt x="339" y="2"/>
                </a:cubicBezTo>
                <a:cubicBezTo>
                  <a:pt x="339" y="2"/>
                  <a:pt x="338" y="2"/>
                  <a:pt x="338" y="2"/>
                </a:cubicBezTo>
                <a:moveTo>
                  <a:pt x="76" y="0"/>
                </a:moveTo>
                <a:cubicBezTo>
                  <a:pt x="76" y="0"/>
                  <a:pt x="76" y="0"/>
                  <a:pt x="76" y="0"/>
                </a:cubicBezTo>
                <a:cubicBezTo>
                  <a:pt x="76" y="0"/>
                  <a:pt x="76" y="0"/>
                  <a:pt x="76" y="0"/>
                </a:cubicBezTo>
                <a:cubicBezTo>
                  <a:pt x="76" y="0"/>
                  <a:pt x="76" y="0"/>
                  <a:pt x="76" y="0"/>
                </a:cubicBezTo>
                <a:moveTo>
                  <a:pt x="45" y="0"/>
                </a:moveTo>
                <a:cubicBezTo>
                  <a:pt x="45" y="0"/>
                  <a:pt x="45" y="0"/>
                  <a:pt x="46" y="0"/>
                </a:cubicBezTo>
                <a:cubicBezTo>
                  <a:pt x="46" y="0"/>
                  <a:pt x="46" y="0"/>
                  <a:pt x="46" y="0"/>
                </a:cubicBezTo>
                <a:cubicBezTo>
                  <a:pt x="46" y="0"/>
                  <a:pt x="45" y="0"/>
                  <a:pt x="45" y="0"/>
                </a:cubicBezTo>
                <a:moveTo>
                  <a:pt x="22" y="0"/>
                </a:moveTo>
                <a:cubicBezTo>
                  <a:pt x="22" y="0"/>
                  <a:pt x="23" y="0"/>
                  <a:pt x="24" y="0"/>
                </a:cubicBezTo>
                <a:cubicBezTo>
                  <a:pt x="25" y="0"/>
                  <a:pt x="26" y="0"/>
                  <a:pt x="27" y="0"/>
                </a:cubicBezTo>
                <a:cubicBezTo>
                  <a:pt x="24" y="0"/>
                  <a:pt x="22" y="0"/>
                  <a:pt x="22" y="0"/>
                </a:cubicBezTo>
                <a:moveTo>
                  <a:pt x="20" y="0"/>
                </a:moveTo>
                <a:cubicBezTo>
                  <a:pt x="0" y="4"/>
                  <a:pt x="2" y="8"/>
                  <a:pt x="12" y="12"/>
                </a:cubicBezTo>
                <a:cubicBezTo>
                  <a:pt x="4" y="15"/>
                  <a:pt x="21" y="19"/>
                  <a:pt x="11" y="22"/>
                </a:cubicBezTo>
                <a:cubicBezTo>
                  <a:pt x="24" y="26"/>
                  <a:pt x="11" y="29"/>
                  <a:pt x="16" y="32"/>
                </a:cubicBezTo>
                <a:cubicBezTo>
                  <a:pt x="10" y="35"/>
                  <a:pt x="7" y="38"/>
                  <a:pt x="18" y="41"/>
                </a:cubicBezTo>
                <a:cubicBezTo>
                  <a:pt x="22" y="47"/>
                  <a:pt x="14" y="52"/>
                  <a:pt x="19" y="56"/>
                </a:cubicBezTo>
                <a:cubicBezTo>
                  <a:pt x="37" y="58"/>
                  <a:pt x="35" y="60"/>
                  <a:pt x="28" y="62"/>
                </a:cubicBezTo>
                <a:cubicBezTo>
                  <a:pt x="25" y="64"/>
                  <a:pt x="32" y="66"/>
                  <a:pt x="17" y="67"/>
                </a:cubicBezTo>
                <a:cubicBezTo>
                  <a:pt x="3" y="74"/>
                  <a:pt x="71" y="77"/>
                  <a:pt x="68" y="77"/>
                </a:cubicBezTo>
                <a:cubicBezTo>
                  <a:pt x="70" y="77"/>
                  <a:pt x="72" y="77"/>
                  <a:pt x="74" y="77"/>
                </a:cubicBezTo>
                <a:cubicBezTo>
                  <a:pt x="72" y="77"/>
                  <a:pt x="72" y="77"/>
                  <a:pt x="72" y="77"/>
                </a:cubicBezTo>
                <a:cubicBezTo>
                  <a:pt x="71" y="77"/>
                  <a:pt x="80" y="77"/>
                  <a:pt x="87" y="77"/>
                </a:cubicBezTo>
                <a:cubicBezTo>
                  <a:pt x="91" y="77"/>
                  <a:pt x="98" y="77"/>
                  <a:pt x="98" y="77"/>
                </a:cubicBezTo>
                <a:cubicBezTo>
                  <a:pt x="98" y="77"/>
                  <a:pt x="98" y="77"/>
                  <a:pt x="97" y="77"/>
                </a:cubicBezTo>
                <a:cubicBezTo>
                  <a:pt x="96" y="77"/>
                  <a:pt x="96" y="77"/>
                  <a:pt x="96" y="77"/>
                </a:cubicBezTo>
                <a:cubicBezTo>
                  <a:pt x="96" y="77"/>
                  <a:pt x="113" y="77"/>
                  <a:pt x="113" y="77"/>
                </a:cubicBezTo>
                <a:cubicBezTo>
                  <a:pt x="128" y="77"/>
                  <a:pt x="143" y="77"/>
                  <a:pt x="160" y="77"/>
                </a:cubicBezTo>
                <a:cubicBezTo>
                  <a:pt x="258" y="78"/>
                  <a:pt x="261" y="78"/>
                  <a:pt x="267" y="78"/>
                </a:cubicBezTo>
                <a:cubicBezTo>
                  <a:pt x="268" y="78"/>
                  <a:pt x="270" y="78"/>
                  <a:pt x="288" y="78"/>
                </a:cubicBezTo>
                <a:cubicBezTo>
                  <a:pt x="288" y="78"/>
                  <a:pt x="288" y="78"/>
                  <a:pt x="288" y="78"/>
                </a:cubicBezTo>
                <a:cubicBezTo>
                  <a:pt x="288" y="78"/>
                  <a:pt x="309" y="78"/>
                  <a:pt x="309" y="78"/>
                </a:cubicBezTo>
                <a:cubicBezTo>
                  <a:pt x="310" y="78"/>
                  <a:pt x="311" y="78"/>
                  <a:pt x="313" y="78"/>
                </a:cubicBezTo>
                <a:cubicBezTo>
                  <a:pt x="315" y="78"/>
                  <a:pt x="314" y="78"/>
                  <a:pt x="324" y="78"/>
                </a:cubicBezTo>
                <a:cubicBezTo>
                  <a:pt x="324" y="78"/>
                  <a:pt x="324" y="78"/>
                  <a:pt x="324" y="78"/>
                </a:cubicBezTo>
                <a:cubicBezTo>
                  <a:pt x="330" y="78"/>
                  <a:pt x="368" y="74"/>
                  <a:pt x="340" y="72"/>
                </a:cubicBezTo>
                <a:cubicBezTo>
                  <a:pt x="345" y="69"/>
                  <a:pt x="349" y="67"/>
                  <a:pt x="338" y="65"/>
                </a:cubicBezTo>
                <a:cubicBezTo>
                  <a:pt x="347" y="63"/>
                  <a:pt x="328" y="61"/>
                  <a:pt x="340" y="59"/>
                </a:cubicBezTo>
                <a:cubicBezTo>
                  <a:pt x="341" y="58"/>
                  <a:pt x="347" y="57"/>
                  <a:pt x="354" y="56"/>
                </a:cubicBezTo>
                <a:cubicBezTo>
                  <a:pt x="360" y="54"/>
                  <a:pt x="362" y="53"/>
                  <a:pt x="356" y="52"/>
                </a:cubicBezTo>
                <a:cubicBezTo>
                  <a:pt x="361" y="51"/>
                  <a:pt x="365" y="50"/>
                  <a:pt x="377" y="49"/>
                </a:cubicBezTo>
                <a:cubicBezTo>
                  <a:pt x="381" y="48"/>
                  <a:pt x="375" y="47"/>
                  <a:pt x="374" y="46"/>
                </a:cubicBezTo>
                <a:cubicBezTo>
                  <a:pt x="373" y="44"/>
                  <a:pt x="366" y="42"/>
                  <a:pt x="361" y="40"/>
                </a:cubicBezTo>
                <a:cubicBezTo>
                  <a:pt x="366" y="35"/>
                  <a:pt x="353" y="31"/>
                  <a:pt x="357" y="27"/>
                </a:cubicBezTo>
                <a:cubicBezTo>
                  <a:pt x="362" y="23"/>
                  <a:pt x="358" y="19"/>
                  <a:pt x="355" y="14"/>
                </a:cubicBezTo>
                <a:cubicBezTo>
                  <a:pt x="362" y="10"/>
                  <a:pt x="350" y="2"/>
                  <a:pt x="347" y="2"/>
                </a:cubicBezTo>
                <a:cubicBezTo>
                  <a:pt x="343" y="2"/>
                  <a:pt x="340" y="2"/>
                  <a:pt x="339" y="2"/>
                </a:cubicBezTo>
                <a:cubicBezTo>
                  <a:pt x="338" y="2"/>
                  <a:pt x="338" y="2"/>
                  <a:pt x="337" y="2"/>
                </a:cubicBezTo>
                <a:cubicBezTo>
                  <a:pt x="337" y="2"/>
                  <a:pt x="337" y="2"/>
                  <a:pt x="337" y="2"/>
                </a:cubicBezTo>
                <a:cubicBezTo>
                  <a:pt x="337" y="2"/>
                  <a:pt x="336" y="2"/>
                  <a:pt x="336" y="2"/>
                </a:cubicBezTo>
                <a:cubicBezTo>
                  <a:pt x="335" y="2"/>
                  <a:pt x="334" y="2"/>
                  <a:pt x="335" y="2"/>
                </a:cubicBezTo>
                <a:cubicBezTo>
                  <a:pt x="335" y="2"/>
                  <a:pt x="336" y="2"/>
                  <a:pt x="338" y="2"/>
                </a:cubicBezTo>
                <a:cubicBezTo>
                  <a:pt x="325" y="2"/>
                  <a:pt x="328" y="2"/>
                  <a:pt x="325" y="2"/>
                </a:cubicBezTo>
                <a:cubicBezTo>
                  <a:pt x="326" y="2"/>
                  <a:pt x="326" y="2"/>
                  <a:pt x="326" y="2"/>
                </a:cubicBezTo>
                <a:cubicBezTo>
                  <a:pt x="326" y="2"/>
                  <a:pt x="308" y="2"/>
                  <a:pt x="306" y="2"/>
                </a:cubicBezTo>
                <a:cubicBezTo>
                  <a:pt x="301" y="2"/>
                  <a:pt x="300" y="2"/>
                  <a:pt x="299" y="2"/>
                </a:cubicBezTo>
                <a:cubicBezTo>
                  <a:pt x="299" y="2"/>
                  <a:pt x="300" y="2"/>
                  <a:pt x="300" y="2"/>
                </a:cubicBezTo>
                <a:cubicBezTo>
                  <a:pt x="300" y="2"/>
                  <a:pt x="300" y="2"/>
                  <a:pt x="300" y="2"/>
                </a:cubicBezTo>
                <a:cubicBezTo>
                  <a:pt x="300" y="2"/>
                  <a:pt x="299" y="2"/>
                  <a:pt x="294" y="2"/>
                </a:cubicBezTo>
                <a:cubicBezTo>
                  <a:pt x="296" y="2"/>
                  <a:pt x="297" y="2"/>
                  <a:pt x="297" y="2"/>
                </a:cubicBezTo>
                <a:cubicBezTo>
                  <a:pt x="297" y="2"/>
                  <a:pt x="294" y="1"/>
                  <a:pt x="290" y="1"/>
                </a:cubicBezTo>
                <a:cubicBezTo>
                  <a:pt x="287" y="1"/>
                  <a:pt x="284" y="1"/>
                  <a:pt x="284" y="1"/>
                </a:cubicBezTo>
                <a:cubicBezTo>
                  <a:pt x="284" y="1"/>
                  <a:pt x="284" y="1"/>
                  <a:pt x="285" y="1"/>
                </a:cubicBezTo>
                <a:cubicBezTo>
                  <a:pt x="283" y="1"/>
                  <a:pt x="282" y="1"/>
                  <a:pt x="282" y="1"/>
                </a:cubicBezTo>
                <a:cubicBezTo>
                  <a:pt x="282" y="1"/>
                  <a:pt x="286" y="1"/>
                  <a:pt x="289" y="1"/>
                </a:cubicBezTo>
                <a:cubicBezTo>
                  <a:pt x="292" y="1"/>
                  <a:pt x="295" y="2"/>
                  <a:pt x="295" y="2"/>
                </a:cubicBezTo>
                <a:cubicBezTo>
                  <a:pt x="295" y="2"/>
                  <a:pt x="294" y="1"/>
                  <a:pt x="289" y="1"/>
                </a:cubicBezTo>
                <a:cubicBezTo>
                  <a:pt x="277" y="1"/>
                  <a:pt x="272" y="1"/>
                  <a:pt x="271" y="1"/>
                </a:cubicBezTo>
                <a:cubicBezTo>
                  <a:pt x="263" y="1"/>
                  <a:pt x="241" y="1"/>
                  <a:pt x="160" y="1"/>
                </a:cubicBezTo>
                <a:cubicBezTo>
                  <a:pt x="152" y="1"/>
                  <a:pt x="144" y="1"/>
                  <a:pt x="136" y="1"/>
                </a:cubicBezTo>
                <a:cubicBezTo>
                  <a:pt x="129" y="1"/>
                  <a:pt x="122" y="1"/>
                  <a:pt x="114" y="1"/>
                </a:cubicBezTo>
                <a:cubicBezTo>
                  <a:pt x="113" y="1"/>
                  <a:pt x="112" y="1"/>
                  <a:pt x="96" y="1"/>
                </a:cubicBezTo>
                <a:cubicBezTo>
                  <a:pt x="89" y="1"/>
                  <a:pt x="76" y="0"/>
                  <a:pt x="76" y="0"/>
                </a:cubicBezTo>
                <a:cubicBezTo>
                  <a:pt x="76" y="0"/>
                  <a:pt x="76" y="0"/>
                  <a:pt x="76" y="0"/>
                </a:cubicBezTo>
                <a:cubicBezTo>
                  <a:pt x="75" y="0"/>
                  <a:pt x="76" y="0"/>
                  <a:pt x="76" y="0"/>
                </a:cubicBezTo>
                <a:cubicBezTo>
                  <a:pt x="76" y="0"/>
                  <a:pt x="77" y="0"/>
                  <a:pt x="77" y="0"/>
                </a:cubicBezTo>
                <a:cubicBezTo>
                  <a:pt x="77" y="0"/>
                  <a:pt x="74" y="0"/>
                  <a:pt x="64" y="0"/>
                </a:cubicBezTo>
                <a:cubicBezTo>
                  <a:pt x="52" y="0"/>
                  <a:pt x="47" y="0"/>
                  <a:pt x="46" y="0"/>
                </a:cubicBezTo>
                <a:cubicBezTo>
                  <a:pt x="42" y="0"/>
                  <a:pt x="26" y="0"/>
                  <a:pt x="26" y="0"/>
                </a:cubicBezTo>
                <a:cubicBezTo>
                  <a:pt x="26" y="0"/>
                  <a:pt x="26" y="0"/>
                  <a:pt x="27" y="0"/>
                </a:cubicBezTo>
                <a:cubicBezTo>
                  <a:pt x="27" y="0"/>
                  <a:pt x="28" y="0"/>
                  <a:pt x="28" y="0"/>
                </a:cubicBezTo>
                <a:cubicBezTo>
                  <a:pt x="28" y="0"/>
                  <a:pt x="26" y="0"/>
                  <a:pt x="25" y="0"/>
                </a:cubicBezTo>
                <a:cubicBezTo>
                  <a:pt x="25" y="0"/>
                  <a:pt x="24" y="0"/>
                  <a:pt x="24" y="0"/>
                </a:cubicBezTo>
                <a:cubicBezTo>
                  <a:pt x="23" y="0"/>
                  <a:pt x="22" y="0"/>
                  <a:pt x="22" y="0"/>
                </a:cubicBezTo>
                <a:cubicBezTo>
                  <a:pt x="21" y="0"/>
                  <a:pt x="21" y="0"/>
                  <a:pt x="20" y="0"/>
                </a:cubicBezTo>
              </a:path>
            </a:pathLst>
          </a:custGeom>
          <a:solidFill>
            <a:srgbClr val="FFFF37">
              <a:alpha val="90000"/>
            </a:srgbClr>
          </a:solidFill>
          <a:ln>
            <a:noFill/>
          </a:ln>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CA" sz="1000" b="1" i="1" dirty="0" smtClean="0">
                <a:solidFill>
                  <a:srgbClr val="800000"/>
                </a:solidFill>
              </a:rPr>
              <a:t>EXAMPLE  1…</a:t>
            </a:r>
            <a:endParaRPr lang="en-CA" sz="1000" b="1" i="1" dirty="0">
              <a:solidFill>
                <a:srgbClr val="800000"/>
              </a:solidFill>
            </a:endParaRPr>
          </a:p>
        </p:txBody>
      </p:sp>
      <p:sp>
        <p:nvSpPr>
          <p:cNvPr id="13" name="Freeform 12"/>
          <p:cNvSpPr>
            <a:spLocks noEditPoints="1"/>
          </p:cNvSpPr>
          <p:nvPr/>
        </p:nvSpPr>
        <p:spPr bwMode="auto">
          <a:xfrm>
            <a:off x="7088701" y="985652"/>
            <a:ext cx="1969864" cy="288032"/>
          </a:xfrm>
          <a:custGeom>
            <a:avLst/>
            <a:gdLst>
              <a:gd name="T0" fmla="*/ 65 w 381"/>
              <a:gd name="T1" fmla="*/ 77 h 78"/>
              <a:gd name="T2" fmla="*/ 64 w 381"/>
              <a:gd name="T3" fmla="*/ 77 h 78"/>
              <a:gd name="T4" fmla="*/ 72 w 381"/>
              <a:gd name="T5" fmla="*/ 77 h 78"/>
              <a:gd name="T6" fmla="*/ 68 w 381"/>
              <a:gd name="T7" fmla="*/ 77 h 78"/>
              <a:gd name="T8" fmla="*/ 64 w 381"/>
              <a:gd name="T9" fmla="*/ 77 h 78"/>
              <a:gd name="T10" fmla="*/ 64 w 381"/>
              <a:gd name="T11" fmla="*/ 77 h 78"/>
              <a:gd name="T12" fmla="*/ 338 w 381"/>
              <a:gd name="T13" fmla="*/ 2 h 78"/>
              <a:gd name="T14" fmla="*/ 338 w 381"/>
              <a:gd name="T15" fmla="*/ 2 h 78"/>
              <a:gd name="T16" fmla="*/ 76 w 381"/>
              <a:gd name="T17" fmla="*/ 0 h 78"/>
              <a:gd name="T18" fmla="*/ 76 w 381"/>
              <a:gd name="T19" fmla="*/ 0 h 78"/>
              <a:gd name="T20" fmla="*/ 46 w 381"/>
              <a:gd name="T21" fmla="*/ 0 h 78"/>
              <a:gd name="T22" fmla="*/ 45 w 381"/>
              <a:gd name="T23" fmla="*/ 0 h 78"/>
              <a:gd name="T24" fmla="*/ 24 w 381"/>
              <a:gd name="T25" fmla="*/ 0 h 78"/>
              <a:gd name="T26" fmla="*/ 22 w 381"/>
              <a:gd name="T27" fmla="*/ 0 h 78"/>
              <a:gd name="T28" fmla="*/ 12 w 381"/>
              <a:gd name="T29" fmla="*/ 12 h 78"/>
              <a:gd name="T30" fmla="*/ 16 w 381"/>
              <a:gd name="T31" fmla="*/ 32 h 78"/>
              <a:gd name="T32" fmla="*/ 19 w 381"/>
              <a:gd name="T33" fmla="*/ 56 h 78"/>
              <a:gd name="T34" fmla="*/ 17 w 381"/>
              <a:gd name="T35" fmla="*/ 67 h 78"/>
              <a:gd name="T36" fmla="*/ 74 w 381"/>
              <a:gd name="T37" fmla="*/ 77 h 78"/>
              <a:gd name="T38" fmla="*/ 87 w 381"/>
              <a:gd name="T39" fmla="*/ 77 h 78"/>
              <a:gd name="T40" fmla="*/ 97 w 381"/>
              <a:gd name="T41" fmla="*/ 77 h 78"/>
              <a:gd name="T42" fmla="*/ 113 w 381"/>
              <a:gd name="T43" fmla="*/ 77 h 78"/>
              <a:gd name="T44" fmla="*/ 267 w 381"/>
              <a:gd name="T45" fmla="*/ 78 h 78"/>
              <a:gd name="T46" fmla="*/ 288 w 381"/>
              <a:gd name="T47" fmla="*/ 78 h 78"/>
              <a:gd name="T48" fmla="*/ 313 w 381"/>
              <a:gd name="T49" fmla="*/ 78 h 78"/>
              <a:gd name="T50" fmla="*/ 324 w 381"/>
              <a:gd name="T51" fmla="*/ 78 h 78"/>
              <a:gd name="T52" fmla="*/ 338 w 381"/>
              <a:gd name="T53" fmla="*/ 65 h 78"/>
              <a:gd name="T54" fmla="*/ 354 w 381"/>
              <a:gd name="T55" fmla="*/ 56 h 78"/>
              <a:gd name="T56" fmla="*/ 377 w 381"/>
              <a:gd name="T57" fmla="*/ 49 h 78"/>
              <a:gd name="T58" fmla="*/ 361 w 381"/>
              <a:gd name="T59" fmla="*/ 40 h 78"/>
              <a:gd name="T60" fmla="*/ 355 w 381"/>
              <a:gd name="T61" fmla="*/ 14 h 78"/>
              <a:gd name="T62" fmla="*/ 339 w 381"/>
              <a:gd name="T63" fmla="*/ 2 h 78"/>
              <a:gd name="T64" fmla="*/ 337 w 381"/>
              <a:gd name="T65" fmla="*/ 2 h 78"/>
              <a:gd name="T66" fmla="*/ 335 w 381"/>
              <a:gd name="T67" fmla="*/ 2 h 78"/>
              <a:gd name="T68" fmla="*/ 325 w 381"/>
              <a:gd name="T69" fmla="*/ 2 h 78"/>
              <a:gd name="T70" fmla="*/ 306 w 381"/>
              <a:gd name="T71" fmla="*/ 2 h 78"/>
              <a:gd name="T72" fmla="*/ 300 w 381"/>
              <a:gd name="T73" fmla="*/ 2 h 78"/>
              <a:gd name="T74" fmla="*/ 294 w 381"/>
              <a:gd name="T75" fmla="*/ 2 h 78"/>
              <a:gd name="T76" fmla="*/ 290 w 381"/>
              <a:gd name="T77" fmla="*/ 1 h 78"/>
              <a:gd name="T78" fmla="*/ 285 w 381"/>
              <a:gd name="T79" fmla="*/ 1 h 78"/>
              <a:gd name="T80" fmla="*/ 289 w 381"/>
              <a:gd name="T81" fmla="*/ 1 h 78"/>
              <a:gd name="T82" fmla="*/ 289 w 381"/>
              <a:gd name="T83" fmla="*/ 1 h 78"/>
              <a:gd name="T84" fmla="*/ 160 w 381"/>
              <a:gd name="T85" fmla="*/ 1 h 78"/>
              <a:gd name="T86" fmla="*/ 114 w 381"/>
              <a:gd name="T87" fmla="*/ 1 h 78"/>
              <a:gd name="T88" fmla="*/ 76 w 381"/>
              <a:gd name="T89" fmla="*/ 0 h 78"/>
              <a:gd name="T90" fmla="*/ 76 w 381"/>
              <a:gd name="T91" fmla="*/ 0 h 78"/>
              <a:gd name="T92" fmla="*/ 64 w 381"/>
              <a:gd name="T93" fmla="*/ 0 h 78"/>
              <a:gd name="T94" fmla="*/ 26 w 381"/>
              <a:gd name="T95" fmla="*/ 0 h 78"/>
              <a:gd name="T96" fmla="*/ 28 w 381"/>
              <a:gd name="T97" fmla="*/ 0 h 78"/>
              <a:gd name="T98" fmla="*/ 24 w 381"/>
              <a:gd name="T99" fmla="*/ 0 h 78"/>
              <a:gd name="T100" fmla="*/ 20 w 381"/>
              <a:gd name="T101"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1" h="78">
                <a:moveTo>
                  <a:pt x="64" y="77"/>
                </a:moveTo>
                <a:cubicBezTo>
                  <a:pt x="65" y="77"/>
                  <a:pt x="65" y="77"/>
                  <a:pt x="65" y="77"/>
                </a:cubicBezTo>
                <a:cubicBezTo>
                  <a:pt x="65" y="77"/>
                  <a:pt x="65" y="77"/>
                  <a:pt x="65" y="77"/>
                </a:cubicBezTo>
                <a:cubicBezTo>
                  <a:pt x="64" y="77"/>
                  <a:pt x="64" y="77"/>
                  <a:pt x="64" y="77"/>
                </a:cubicBezTo>
                <a:cubicBezTo>
                  <a:pt x="64" y="77"/>
                  <a:pt x="65" y="77"/>
                  <a:pt x="67" y="77"/>
                </a:cubicBezTo>
                <a:cubicBezTo>
                  <a:pt x="69" y="77"/>
                  <a:pt x="71" y="77"/>
                  <a:pt x="72" y="77"/>
                </a:cubicBezTo>
                <a:cubicBezTo>
                  <a:pt x="72" y="77"/>
                  <a:pt x="71" y="77"/>
                  <a:pt x="68" y="77"/>
                </a:cubicBezTo>
                <a:cubicBezTo>
                  <a:pt x="68" y="77"/>
                  <a:pt x="68" y="77"/>
                  <a:pt x="68" y="77"/>
                </a:cubicBezTo>
                <a:cubicBezTo>
                  <a:pt x="68" y="77"/>
                  <a:pt x="68" y="77"/>
                  <a:pt x="68" y="77"/>
                </a:cubicBezTo>
                <a:cubicBezTo>
                  <a:pt x="67" y="77"/>
                  <a:pt x="65" y="77"/>
                  <a:pt x="64" y="77"/>
                </a:cubicBezTo>
                <a:moveTo>
                  <a:pt x="53" y="77"/>
                </a:moveTo>
                <a:cubicBezTo>
                  <a:pt x="61" y="77"/>
                  <a:pt x="52" y="77"/>
                  <a:pt x="64" y="77"/>
                </a:cubicBezTo>
                <a:cubicBezTo>
                  <a:pt x="63" y="77"/>
                  <a:pt x="60" y="77"/>
                  <a:pt x="53" y="77"/>
                </a:cubicBezTo>
                <a:moveTo>
                  <a:pt x="338" y="2"/>
                </a:moveTo>
                <a:cubicBezTo>
                  <a:pt x="338" y="2"/>
                  <a:pt x="339" y="2"/>
                  <a:pt x="339" y="2"/>
                </a:cubicBezTo>
                <a:cubicBezTo>
                  <a:pt x="339" y="2"/>
                  <a:pt x="338" y="2"/>
                  <a:pt x="338" y="2"/>
                </a:cubicBezTo>
                <a:moveTo>
                  <a:pt x="76" y="0"/>
                </a:moveTo>
                <a:cubicBezTo>
                  <a:pt x="76" y="0"/>
                  <a:pt x="76" y="0"/>
                  <a:pt x="76" y="0"/>
                </a:cubicBezTo>
                <a:cubicBezTo>
                  <a:pt x="76" y="0"/>
                  <a:pt x="76" y="0"/>
                  <a:pt x="76" y="0"/>
                </a:cubicBezTo>
                <a:cubicBezTo>
                  <a:pt x="76" y="0"/>
                  <a:pt x="76" y="0"/>
                  <a:pt x="76" y="0"/>
                </a:cubicBezTo>
                <a:moveTo>
                  <a:pt x="45" y="0"/>
                </a:moveTo>
                <a:cubicBezTo>
                  <a:pt x="45" y="0"/>
                  <a:pt x="45" y="0"/>
                  <a:pt x="46" y="0"/>
                </a:cubicBezTo>
                <a:cubicBezTo>
                  <a:pt x="46" y="0"/>
                  <a:pt x="46" y="0"/>
                  <a:pt x="46" y="0"/>
                </a:cubicBezTo>
                <a:cubicBezTo>
                  <a:pt x="46" y="0"/>
                  <a:pt x="45" y="0"/>
                  <a:pt x="45" y="0"/>
                </a:cubicBezTo>
                <a:moveTo>
                  <a:pt x="22" y="0"/>
                </a:moveTo>
                <a:cubicBezTo>
                  <a:pt x="22" y="0"/>
                  <a:pt x="23" y="0"/>
                  <a:pt x="24" y="0"/>
                </a:cubicBezTo>
                <a:cubicBezTo>
                  <a:pt x="25" y="0"/>
                  <a:pt x="26" y="0"/>
                  <a:pt x="27" y="0"/>
                </a:cubicBezTo>
                <a:cubicBezTo>
                  <a:pt x="24" y="0"/>
                  <a:pt x="22" y="0"/>
                  <a:pt x="22" y="0"/>
                </a:cubicBezTo>
                <a:moveTo>
                  <a:pt x="20" y="0"/>
                </a:moveTo>
                <a:cubicBezTo>
                  <a:pt x="0" y="4"/>
                  <a:pt x="2" y="8"/>
                  <a:pt x="12" y="12"/>
                </a:cubicBezTo>
                <a:cubicBezTo>
                  <a:pt x="4" y="15"/>
                  <a:pt x="21" y="19"/>
                  <a:pt x="11" y="22"/>
                </a:cubicBezTo>
                <a:cubicBezTo>
                  <a:pt x="24" y="26"/>
                  <a:pt x="11" y="29"/>
                  <a:pt x="16" y="32"/>
                </a:cubicBezTo>
                <a:cubicBezTo>
                  <a:pt x="10" y="35"/>
                  <a:pt x="7" y="38"/>
                  <a:pt x="18" y="41"/>
                </a:cubicBezTo>
                <a:cubicBezTo>
                  <a:pt x="22" y="47"/>
                  <a:pt x="14" y="52"/>
                  <a:pt x="19" y="56"/>
                </a:cubicBezTo>
                <a:cubicBezTo>
                  <a:pt x="37" y="58"/>
                  <a:pt x="35" y="60"/>
                  <a:pt x="28" y="62"/>
                </a:cubicBezTo>
                <a:cubicBezTo>
                  <a:pt x="25" y="64"/>
                  <a:pt x="32" y="66"/>
                  <a:pt x="17" y="67"/>
                </a:cubicBezTo>
                <a:cubicBezTo>
                  <a:pt x="3" y="74"/>
                  <a:pt x="71" y="77"/>
                  <a:pt x="68" y="77"/>
                </a:cubicBezTo>
                <a:cubicBezTo>
                  <a:pt x="70" y="77"/>
                  <a:pt x="72" y="77"/>
                  <a:pt x="74" y="77"/>
                </a:cubicBezTo>
                <a:cubicBezTo>
                  <a:pt x="72" y="77"/>
                  <a:pt x="72" y="77"/>
                  <a:pt x="72" y="77"/>
                </a:cubicBezTo>
                <a:cubicBezTo>
                  <a:pt x="71" y="77"/>
                  <a:pt x="80" y="77"/>
                  <a:pt x="87" y="77"/>
                </a:cubicBezTo>
                <a:cubicBezTo>
                  <a:pt x="91" y="77"/>
                  <a:pt x="98" y="77"/>
                  <a:pt x="98" y="77"/>
                </a:cubicBezTo>
                <a:cubicBezTo>
                  <a:pt x="98" y="77"/>
                  <a:pt x="98" y="77"/>
                  <a:pt x="97" y="77"/>
                </a:cubicBezTo>
                <a:cubicBezTo>
                  <a:pt x="96" y="77"/>
                  <a:pt x="96" y="77"/>
                  <a:pt x="96" y="77"/>
                </a:cubicBezTo>
                <a:cubicBezTo>
                  <a:pt x="96" y="77"/>
                  <a:pt x="113" y="77"/>
                  <a:pt x="113" y="77"/>
                </a:cubicBezTo>
                <a:cubicBezTo>
                  <a:pt x="128" y="77"/>
                  <a:pt x="143" y="77"/>
                  <a:pt x="160" y="77"/>
                </a:cubicBezTo>
                <a:cubicBezTo>
                  <a:pt x="258" y="78"/>
                  <a:pt x="261" y="78"/>
                  <a:pt x="267" y="78"/>
                </a:cubicBezTo>
                <a:cubicBezTo>
                  <a:pt x="268" y="78"/>
                  <a:pt x="270" y="78"/>
                  <a:pt x="288" y="78"/>
                </a:cubicBezTo>
                <a:cubicBezTo>
                  <a:pt x="288" y="78"/>
                  <a:pt x="288" y="78"/>
                  <a:pt x="288" y="78"/>
                </a:cubicBezTo>
                <a:cubicBezTo>
                  <a:pt x="288" y="78"/>
                  <a:pt x="309" y="78"/>
                  <a:pt x="309" y="78"/>
                </a:cubicBezTo>
                <a:cubicBezTo>
                  <a:pt x="310" y="78"/>
                  <a:pt x="311" y="78"/>
                  <a:pt x="313" y="78"/>
                </a:cubicBezTo>
                <a:cubicBezTo>
                  <a:pt x="315" y="78"/>
                  <a:pt x="314" y="78"/>
                  <a:pt x="324" y="78"/>
                </a:cubicBezTo>
                <a:cubicBezTo>
                  <a:pt x="324" y="78"/>
                  <a:pt x="324" y="78"/>
                  <a:pt x="324" y="78"/>
                </a:cubicBezTo>
                <a:cubicBezTo>
                  <a:pt x="330" y="78"/>
                  <a:pt x="368" y="74"/>
                  <a:pt x="340" y="72"/>
                </a:cubicBezTo>
                <a:cubicBezTo>
                  <a:pt x="345" y="69"/>
                  <a:pt x="349" y="67"/>
                  <a:pt x="338" y="65"/>
                </a:cubicBezTo>
                <a:cubicBezTo>
                  <a:pt x="347" y="63"/>
                  <a:pt x="328" y="61"/>
                  <a:pt x="340" y="59"/>
                </a:cubicBezTo>
                <a:cubicBezTo>
                  <a:pt x="341" y="58"/>
                  <a:pt x="347" y="57"/>
                  <a:pt x="354" y="56"/>
                </a:cubicBezTo>
                <a:cubicBezTo>
                  <a:pt x="360" y="54"/>
                  <a:pt x="362" y="53"/>
                  <a:pt x="356" y="52"/>
                </a:cubicBezTo>
                <a:cubicBezTo>
                  <a:pt x="361" y="51"/>
                  <a:pt x="365" y="50"/>
                  <a:pt x="377" y="49"/>
                </a:cubicBezTo>
                <a:cubicBezTo>
                  <a:pt x="381" y="48"/>
                  <a:pt x="375" y="47"/>
                  <a:pt x="374" y="46"/>
                </a:cubicBezTo>
                <a:cubicBezTo>
                  <a:pt x="373" y="44"/>
                  <a:pt x="366" y="42"/>
                  <a:pt x="361" y="40"/>
                </a:cubicBezTo>
                <a:cubicBezTo>
                  <a:pt x="366" y="35"/>
                  <a:pt x="353" y="31"/>
                  <a:pt x="357" y="27"/>
                </a:cubicBezTo>
                <a:cubicBezTo>
                  <a:pt x="362" y="23"/>
                  <a:pt x="358" y="19"/>
                  <a:pt x="355" y="14"/>
                </a:cubicBezTo>
                <a:cubicBezTo>
                  <a:pt x="362" y="10"/>
                  <a:pt x="350" y="2"/>
                  <a:pt x="347" y="2"/>
                </a:cubicBezTo>
                <a:cubicBezTo>
                  <a:pt x="343" y="2"/>
                  <a:pt x="340" y="2"/>
                  <a:pt x="339" y="2"/>
                </a:cubicBezTo>
                <a:cubicBezTo>
                  <a:pt x="338" y="2"/>
                  <a:pt x="338" y="2"/>
                  <a:pt x="337" y="2"/>
                </a:cubicBezTo>
                <a:cubicBezTo>
                  <a:pt x="337" y="2"/>
                  <a:pt x="337" y="2"/>
                  <a:pt x="337" y="2"/>
                </a:cubicBezTo>
                <a:cubicBezTo>
                  <a:pt x="337" y="2"/>
                  <a:pt x="336" y="2"/>
                  <a:pt x="336" y="2"/>
                </a:cubicBezTo>
                <a:cubicBezTo>
                  <a:pt x="335" y="2"/>
                  <a:pt x="334" y="2"/>
                  <a:pt x="335" y="2"/>
                </a:cubicBezTo>
                <a:cubicBezTo>
                  <a:pt x="335" y="2"/>
                  <a:pt x="336" y="2"/>
                  <a:pt x="338" y="2"/>
                </a:cubicBezTo>
                <a:cubicBezTo>
                  <a:pt x="325" y="2"/>
                  <a:pt x="328" y="2"/>
                  <a:pt x="325" y="2"/>
                </a:cubicBezTo>
                <a:cubicBezTo>
                  <a:pt x="326" y="2"/>
                  <a:pt x="326" y="2"/>
                  <a:pt x="326" y="2"/>
                </a:cubicBezTo>
                <a:cubicBezTo>
                  <a:pt x="326" y="2"/>
                  <a:pt x="308" y="2"/>
                  <a:pt x="306" y="2"/>
                </a:cubicBezTo>
                <a:cubicBezTo>
                  <a:pt x="301" y="2"/>
                  <a:pt x="300" y="2"/>
                  <a:pt x="299" y="2"/>
                </a:cubicBezTo>
                <a:cubicBezTo>
                  <a:pt x="299" y="2"/>
                  <a:pt x="300" y="2"/>
                  <a:pt x="300" y="2"/>
                </a:cubicBezTo>
                <a:cubicBezTo>
                  <a:pt x="300" y="2"/>
                  <a:pt x="300" y="2"/>
                  <a:pt x="300" y="2"/>
                </a:cubicBezTo>
                <a:cubicBezTo>
                  <a:pt x="300" y="2"/>
                  <a:pt x="299" y="2"/>
                  <a:pt x="294" y="2"/>
                </a:cubicBezTo>
                <a:cubicBezTo>
                  <a:pt x="296" y="2"/>
                  <a:pt x="297" y="2"/>
                  <a:pt x="297" y="2"/>
                </a:cubicBezTo>
                <a:cubicBezTo>
                  <a:pt x="297" y="2"/>
                  <a:pt x="294" y="1"/>
                  <a:pt x="290" y="1"/>
                </a:cubicBezTo>
                <a:cubicBezTo>
                  <a:pt x="287" y="1"/>
                  <a:pt x="284" y="1"/>
                  <a:pt x="284" y="1"/>
                </a:cubicBezTo>
                <a:cubicBezTo>
                  <a:pt x="284" y="1"/>
                  <a:pt x="284" y="1"/>
                  <a:pt x="285" y="1"/>
                </a:cubicBezTo>
                <a:cubicBezTo>
                  <a:pt x="283" y="1"/>
                  <a:pt x="282" y="1"/>
                  <a:pt x="282" y="1"/>
                </a:cubicBezTo>
                <a:cubicBezTo>
                  <a:pt x="282" y="1"/>
                  <a:pt x="286" y="1"/>
                  <a:pt x="289" y="1"/>
                </a:cubicBezTo>
                <a:cubicBezTo>
                  <a:pt x="292" y="1"/>
                  <a:pt x="295" y="2"/>
                  <a:pt x="295" y="2"/>
                </a:cubicBezTo>
                <a:cubicBezTo>
                  <a:pt x="295" y="2"/>
                  <a:pt x="294" y="1"/>
                  <a:pt x="289" y="1"/>
                </a:cubicBezTo>
                <a:cubicBezTo>
                  <a:pt x="277" y="1"/>
                  <a:pt x="272" y="1"/>
                  <a:pt x="271" y="1"/>
                </a:cubicBezTo>
                <a:cubicBezTo>
                  <a:pt x="263" y="1"/>
                  <a:pt x="241" y="1"/>
                  <a:pt x="160" y="1"/>
                </a:cubicBezTo>
                <a:cubicBezTo>
                  <a:pt x="152" y="1"/>
                  <a:pt x="144" y="1"/>
                  <a:pt x="136" y="1"/>
                </a:cubicBezTo>
                <a:cubicBezTo>
                  <a:pt x="129" y="1"/>
                  <a:pt x="122" y="1"/>
                  <a:pt x="114" y="1"/>
                </a:cubicBezTo>
                <a:cubicBezTo>
                  <a:pt x="113" y="1"/>
                  <a:pt x="112" y="1"/>
                  <a:pt x="96" y="1"/>
                </a:cubicBezTo>
                <a:cubicBezTo>
                  <a:pt x="89" y="1"/>
                  <a:pt x="76" y="0"/>
                  <a:pt x="76" y="0"/>
                </a:cubicBezTo>
                <a:cubicBezTo>
                  <a:pt x="76" y="0"/>
                  <a:pt x="76" y="0"/>
                  <a:pt x="76" y="0"/>
                </a:cubicBezTo>
                <a:cubicBezTo>
                  <a:pt x="75" y="0"/>
                  <a:pt x="76" y="0"/>
                  <a:pt x="76" y="0"/>
                </a:cubicBezTo>
                <a:cubicBezTo>
                  <a:pt x="76" y="0"/>
                  <a:pt x="77" y="0"/>
                  <a:pt x="77" y="0"/>
                </a:cubicBezTo>
                <a:cubicBezTo>
                  <a:pt x="77" y="0"/>
                  <a:pt x="74" y="0"/>
                  <a:pt x="64" y="0"/>
                </a:cubicBezTo>
                <a:cubicBezTo>
                  <a:pt x="52" y="0"/>
                  <a:pt x="47" y="0"/>
                  <a:pt x="46" y="0"/>
                </a:cubicBezTo>
                <a:cubicBezTo>
                  <a:pt x="42" y="0"/>
                  <a:pt x="26" y="0"/>
                  <a:pt x="26" y="0"/>
                </a:cubicBezTo>
                <a:cubicBezTo>
                  <a:pt x="26" y="0"/>
                  <a:pt x="26" y="0"/>
                  <a:pt x="27" y="0"/>
                </a:cubicBezTo>
                <a:cubicBezTo>
                  <a:pt x="27" y="0"/>
                  <a:pt x="28" y="0"/>
                  <a:pt x="28" y="0"/>
                </a:cubicBezTo>
                <a:cubicBezTo>
                  <a:pt x="28" y="0"/>
                  <a:pt x="26" y="0"/>
                  <a:pt x="25" y="0"/>
                </a:cubicBezTo>
                <a:cubicBezTo>
                  <a:pt x="25" y="0"/>
                  <a:pt x="24" y="0"/>
                  <a:pt x="24" y="0"/>
                </a:cubicBezTo>
                <a:cubicBezTo>
                  <a:pt x="23" y="0"/>
                  <a:pt x="22" y="0"/>
                  <a:pt x="22" y="0"/>
                </a:cubicBezTo>
                <a:cubicBezTo>
                  <a:pt x="21" y="0"/>
                  <a:pt x="21" y="0"/>
                  <a:pt x="20" y="0"/>
                </a:cubicBezTo>
              </a:path>
            </a:pathLst>
          </a:custGeom>
          <a:solidFill>
            <a:srgbClr val="FFFF37">
              <a:alpha val="90000"/>
            </a:srgbClr>
          </a:solidFill>
          <a:ln>
            <a:noFill/>
          </a:ln>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CA" sz="1000" b="1" i="1" dirty="0" smtClean="0">
                <a:solidFill>
                  <a:srgbClr val="800000"/>
                </a:solidFill>
              </a:rPr>
              <a:t>EXAMPLE  2…</a:t>
            </a:r>
            <a:endParaRPr lang="en-CA" sz="1000" b="1" i="1" dirty="0">
              <a:solidFill>
                <a:srgbClr val="800000"/>
              </a:solidFill>
            </a:endParaRPr>
          </a:p>
        </p:txBody>
      </p:sp>
      <p:sp>
        <p:nvSpPr>
          <p:cNvPr id="14" name="Freeform 13"/>
          <p:cNvSpPr>
            <a:spLocks noEditPoints="1"/>
          </p:cNvSpPr>
          <p:nvPr/>
        </p:nvSpPr>
        <p:spPr bwMode="auto">
          <a:xfrm>
            <a:off x="4611256" y="4195869"/>
            <a:ext cx="1969864" cy="288032"/>
          </a:xfrm>
          <a:custGeom>
            <a:avLst/>
            <a:gdLst>
              <a:gd name="T0" fmla="*/ 65 w 381"/>
              <a:gd name="T1" fmla="*/ 77 h 78"/>
              <a:gd name="T2" fmla="*/ 64 w 381"/>
              <a:gd name="T3" fmla="*/ 77 h 78"/>
              <a:gd name="T4" fmla="*/ 72 w 381"/>
              <a:gd name="T5" fmla="*/ 77 h 78"/>
              <a:gd name="T6" fmla="*/ 68 w 381"/>
              <a:gd name="T7" fmla="*/ 77 h 78"/>
              <a:gd name="T8" fmla="*/ 64 w 381"/>
              <a:gd name="T9" fmla="*/ 77 h 78"/>
              <a:gd name="T10" fmla="*/ 64 w 381"/>
              <a:gd name="T11" fmla="*/ 77 h 78"/>
              <a:gd name="T12" fmla="*/ 338 w 381"/>
              <a:gd name="T13" fmla="*/ 2 h 78"/>
              <a:gd name="T14" fmla="*/ 338 w 381"/>
              <a:gd name="T15" fmla="*/ 2 h 78"/>
              <a:gd name="T16" fmla="*/ 76 w 381"/>
              <a:gd name="T17" fmla="*/ 0 h 78"/>
              <a:gd name="T18" fmla="*/ 76 w 381"/>
              <a:gd name="T19" fmla="*/ 0 h 78"/>
              <a:gd name="T20" fmla="*/ 46 w 381"/>
              <a:gd name="T21" fmla="*/ 0 h 78"/>
              <a:gd name="T22" fmla="*/ 45 w 381"/>
              <a:gd name="T23" fmla="*/ 0 h 78"/>
              <a:gd name="T24" fmla="*/ 24 w 381"/>
              <a:gd name="T25" fmla="*/ 0 h 78"/>
              <a:gd name="T26" fmla="*/ 22 w 381"/>
              <a:gd name="T27" fmla="*/ 0 h 78"/>
              <a:gd name="T28" fmla="*/ 12 w 381"/>
              <a:gd name="T29" fmla="*/ 12 h 78"/>
              <a:gd name="T30" fmla="*/ 16 w 381"/>
              <a:gd name="T31" fmla="*/ 32 h 78"/>
              <a:gd name="T32" fmla="*/ 19 w 381"/>
              <a:gd name="T33" fmla="*/ 56 h 78"/>
              <a:gd name="T34" fmla="*/ 17 w 381"/>
              <a:gd name="T35" fmla="*/ 67 h 78"/>
              <a:gd name="T36" fmla="*/ 74 w 381"/>
              <a:gd name="T37" fmla="*/ 77 h 78"/>
              <a:gd name="T38" fmla="*/ 87 w 381"/>
              <a:gd name="T39" fmla="*/ 77 h 78"/>
              <a:gd name="T40" fmla="*/ 97 w 381"/>
              <a:gd name="T41" fmla="*/ 77 h 78"/>
              <a:gd name="T42" fmla="*/ 113 w 381"/>
              <a:gd name="T43" fmla="*/ 77 h 78"/>
              <a:gd name="T44" fmla="*/ 267 w 381"/>
              <a:gd name="T45" fmla="*/ 78 h 78"/>
              <a:gd name="T46" fmla="*/ 288 w 381"/>
              <a:gd name="T47" fmla="*/ 78 h 78"/>
              <a:gd name="T48" fmla="*/ 313 w 381"/>
              <a:gd name="T49" fmla="*/ 78 h 78"/>
              <a:gd name="T50" fmla="*/ 324 w 381"/>
              <a:gd name="T51" fmla="*/ 78 h 78"/>
              <a:gd name="T52" fmla="*/ 338 w 381"/>
              <a:gd name="T53" fmla="*/ 65 h 78"/>
              <a:gd name="T54" fmla="*/ 354 w 381"/>
              <a:gd name="T55" fmla="*/ 56 h 78"/>
              <a:gd name="T56" fmla="*/ 377 w 381"/>
              <a:gd name="T57" fmla="*/ 49 h 78"/>
              <a:gd name="T58" fmla="*/ 361 w 381"/>
              <a:gd name="T59" fmla="*/ 40 h 78"/>
              <a:gd name="T60" fmla="*/ 355 w 381"/>
              <a:gd name="T61" fmla="*/ 14 h 78"/>
              <a:gd name="T62" fmla="*/ 339 w 381"/>
              <a:gd name="T63" fmla="*/ 2 h 78"/>
              <a:gd name="T64" fmla="*/ 337 w 381"/>
              <a:gd name="T65" fmla="*/ 2 h 78"/>
              <a:gd name="T66" fmla="*/ 335 w 381"/>
              <a:gd name="T67" fmla="*/ 2 h 78"/>
              <a:gd name="T68" fmla="*/ 325 w 381"/>
              <a:gd name="T69" fmla="*/ 2 h 78"/>
              <a:gd name="T70" fmla="*/ 306 w 381"/>
              <a:gd name="T71" fmla="*/ 2 h 78"/>
              <a:gd name="T72" fmla="*/ 300 w 381"/>
              <a:gd name="T73" fmla="*/ 2 h 78"/>
              <a:gd name="T74" fmla="*/ 294 w 381"/>
              <a:gd name="T75" fmla="*/ 2 h 78"/>
              <a:gd name="T76" fmla="*/ 290 w 381"/>
              <a:gd name="T77" fmla="*/ 1 h 78"/>
              <a:gd name="T78" fmla="*/ 285 w 381"/>
              <a:gd name="T79" fmla="*/ 1 h 78"/>
              <a:gd name="T80" fmla="*/ 289 w 381"/>
              <a:gd name="T81" fmla="*/ 1 h 78"/>
              <a:gd name="T82" fmla="*/ 289 w 381"/>
              <a:gd name="T83" fmla="*/ 1 h 78"/>
              <a:gd name="T84" fmla="*/ 160 w 381"/>
              <a:gd name="T85" fmla="*/ 1 h 78"/>
              <a:gd name="T86" fmla="*/ 114 w 381"/>
              <a:gd name="T87" fmla="*/ 1 h 78"/>
              <a:gd name="T88" fmla="*/ 76 w 381"/>
              <a:gd name="T89" fmla="*/ 0 h 78"/>
              <a:gd name="T90" fmla="*/ 76 w 381"/>
              <a:gd name="T91" fmla="*/ 0 h 78"/>
              <a:gd name="T92" fmla="*/ 64 w 381"/>
              <a:gd name="T93" fmla="*/ 0 h 78"/>
              <a:gd name="T94" fmla="*/ 26 w 381"/>
              <a:gd name="T95" fmla="*/ 0 h 78"/>
              <a:gd name="T96" fmla="*/ 28 w 381"/>
              <a:gd name="T97" fmla="*/ 0 h 78"/>
              <a:gd name="T98" fmla="*/ 24 w 381"/>
              <a:gd name="T99" fmla="*/ 0 h 78"/>
              <a:gd name="T100" fmla="*/ 20 w 381"/>
              <a:gd name="T101"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1" h="78">
                <a:moveTo>
                  <a:pt x="64" y="77"/>
                </a:moveTo>
                <a:cubicBezTo>
                  <a:pt x="65" y="77"/>
                  <a:pt x="65" y="77"/>
                  <a:pt x="65" y="77"/>
                </a:cubicBezTo>
                <a:cubicBezTo>
                  <a:pt x="65" y="77"/>
                  <a:pt x="65" y="77"/>
                  <a:pt x="65" y="77"/>
                </a:cubicBezTo>
                <a:cubicBezTo>
                  <a:pt x="64" y="77"/>
                  <a:pt x="64" y="77"/>
                  <a:pt x="64" y="77"/>
                </a:cubicBezTo>
                <a:cubicBezTo>
                  <a:pt x="64" y="77"/>
                  <a:pt x="65" y="77"/>
                  <a:pt x="67" y="77"/>
                </a:cubicBezTo>
                <a:cubicBezTo>
                  <a:pt x="69" y="77"/>
                  <a:pt x="71" y="77"/>
                  <a:pt x="72" y="77"/>
                </a:cubicBezTo>
                <a:cubicBezTo>
                  <a:pt x="72" y="77"/>
                  <a:pt x="71" y="77"/>
                  <a:pt x="68" y="77"/>
                </a:cubicBezTo>
                <a:cubicBezTo>
                  <a:pt x="68" y="77"/>
                  <a:pt x="68" y="77"/>
                  <a:pt x="68" y="77"/>
                </a:cubicBezTo>
                <a:cubicBezTo>
                  <a:pt x="68" y="77"/>
                  <a:pt x="68" y="77"/>
                  <a:pt x="68" y="77"/>
                </a:cubicBezTo>
                <a:cubicBezTo>
                  <a:pt x="67" y="77"/>
                  <a:pt x="65" y="77"/>
                  <a:pt x="64" y="77"/>
                </a:cubicBezTo>
                <a:moveTo>
                  <a:pt x="53" y="77"/>
                </a:moveTo>
                <a:cubicBezTo>
                  <a:pt x="61" y="77"/>
                  <a:pt x="52" y="77"/>
                  <a:pt x="64" y="77"/>
                </a:cubicBezTo>
                <a:cubicBezTo>
                  <a:pt x="63" y="77"/>
                  <a:pt x="60" y="77"/>
                  <a:pt x="53" y="77"/>
                </a:cubicBezTo>
                <a:moveTo>
                  <a:pt x="338" y="2"/>
                </a:moveTo>
                <a:cubicBezTo>
                  <a:pt x="338" y="2"/>
                  <a:pt x="339" y="2"/>
                  <a:pt x="339" y="2"/>
                </a:cubicBezTo>
                <a:cubicBezTo>
                  <a:pt x="339" y="2"/>
                  <a:pt x="338" y="2"/>
                  <a:pt x="338" y="2"/>
                </a:cubicBezTo>
                <a:moveTo>
                  <a:pt x="76" y="0"/>
                </a:moveTo>
                <a:cubicBezTo>
                  <a:pt x="76" y="0"/>
                  <a:pt x="76" y="0"/>
                  <a:pt x="76" y="0"/>
                </a:cubicBezTo>
                <a:cubicBezTo>
                  <a:pt x="76" y="0"/>
                  <a:pt x="76" y="0"/>
                  <a:pt x="76" y="0"/>
                </a:cubicBezTo>
                <a:cubicBezTo>
                  <a:pt x="76" y="0"/>
                  <a:pt x="76" y="0"/>
                  <a:pt x="76" y="0"/>
                </a:cubicBezTo>
                <a:moveTo>
                  <a:pt x="45" y="0"/>
                </a:moveTo>
                <a:cubicBezTo>
                  <a:pt x="45" y="0"/>
                  <a:pt x="45" y="0"/>
                  <a:pt x="46" y="0"/>
                </a:cubicBezTo>
                <a:cubicBezTo>
                  <a:pt x="46" y="0"/>
                  <a:pt x="46" y="0"/>
                  <a:pt x="46" y="0"/>
                </a:cubicBezTo>
                <a:cubicBezTo>
                  <a:pt x="46" y="0"/>
                  <a:pt x="45" y="0"/>
                  <a:pt x="45" y="0"/>
                </a:cubicBezTo>
                <a:moveTo>
                  <a:pt x="22" y="0"/>
                </a:moveTo>
                <a:cubicBezTo>
                  <a:pt x="22" y="0"/>
                  <a:pt x="23" y="0"/>
                  <a:pt x="24" y="0"/>
                </a:cubicBezTo>
                <a:cubicBezTo>
                  <a:pt x="25" y="0"/>
                  <a:pt x="26" y="0"/>
                  <a:pt x="27" y="0"/>
                </a:cubicBezTo>
                <a:cubicBezTo>
                  <a:pt x="24" y="0"/>
                  <a:pt x="22" y="0"/>
                  <a:pt x="22" y="0"/>
                </a:cubicBezTo>
                <a:moveTo>
                  <a:pt x="20" y="0"/>
                </a:moveTo>
                <a:cubicBezTo>
                  <a:pt x="0" y="4"/>
                  <a:pt x="2" y="8"/>
                  <a:pt x="12" y="12"/>
                </a:cubicBezTo>
                <a:cubicBezTo>
                  <a:pt x="4" y="15"/>
                  <a:pt x="21" y="19"/>
                  <a:pt x="11" y="22"/>
                </a:cubicBezTo>
                <a:cubicBezTo>
                  <a:pt x="24" y="26"/>
                  <a:pt x="11" y="29"/>
                  <a:pt x="16" y="32"/>
                </a:cubicBezTo>
                <a:cubicBezTo>
                  <a:pt x="10" y="35"/>
                  <a:pt x="7" y="38"/>
                  <a:pt x="18" y="41"/>
                </a:cubicBezTo>
                <a:cubicBezTo>
                  <a:pt x="22" y="47"/>
                  <a:pt x="14" y="52"/>
                  <a:pt x="19" y="56"/>
                </a:cubicBezTo>
                <a:cubicBezTo>
                  <a:pt x="37" y="58"/>
                  <a:pt x="35" y="60"/>
                  <a:pt x="28" y="62"/>
                </a:cubicBezTo>
                <a:cubicBezTo>
                  <a:pt x="25" y="64"/>
                  <a:pt x="32" y="66"/>
                  <a:pt x="17" y="67"/>
                </a:cubicBezTo>
                <a:cubicBezTo>
                  <a:pt x="3" y="74"/>
                  <a:pt x="71" y="77"/>
                  <a:pt x="68" y="77"/>
                </a:cubicBezTo>
                <a:cubicBezTo>
                  <a:pt x="70" y="77"/>
                  <a:pt x="72" y="77"/>
                  <a:pt x="74" y="77"/>
                </a:cubicBezTo>
                <a:cubicBezTo>
                  <a:pt x="72" y="77"/>
                  <a:pt x="72" y="77"/>
                  <a:pt x="72" y="77"/>
                </a:cubicBezTo>
                <a:cubicBezTo>
                  <a:pt x="71" y="77"/>
                  <a:pt x="80" y="77"/>
                  <a:pt x="87" y="77"/>
                </a:cubicBezTo>
                <a:cubicBezTo>
                  <a:pt x="91" y="77"/>
                  <a:pt x="98" y="77"/>
                  <a:pt x="98" y="77"/>
                </a:cubicBezTo>
                <a:cubicBezTo>
                  <a:pt x="98" y="77"/>
                  <a:pt x="98" y="77"/>
                  <a:pt x="97" y="77"/>
                </a:cubicBezTo>
                <a:cubicBezTo>
                  <a:pt x="96" y="77"/>
                  <a:pt x="96" y="77"/>
                  <a:pt x="96" y="77"/>
                </a:cubicBezTo>
                <a:cubicBezTo>
                  <a:pt x="96" y="77"/>
                  <a:pt x="113" y="77"/>
                  <a:pt x="113" y="77"/>
                </a:cubicBezTo>
                <a:cubicBezTo>
                  <a:pt x="128" y="77"/>
                  <a:pt x="143" y="77"/>
                  <a:pt x="160" y="77"/>
                </a:cubicBezTo>
                <a:cubicBezTo>
                  <a:pt x="258" y="78"/>
                  <a:pt x="261" y="78"/>
                  <a:pt x="267" y="78"/>
                </a:cubicBezTo>
                <a:cubicBezTo>
                  <a:pt x="268" y="78"/>
                  <a:pt x="270" y="78"/>
                  <a:pt x="288" y="78"/>
                </a:cubicBezTo>
                <a:cubicBezTo>
                  <a:pt x="288" y="78"/>
                  <a:pt x="288" y="78"/>
                  <a:pt x="288" y="78"/>
                </a:cubicBezTo>
                <a:cubicBezTo>
                  <a:pt x="288" y="78"/>
                  <a:pt x="309" y="78"/>
                  <a:pt x="309" y="78"/>
                </a:cubicBezTo>
                <a:cubicBezTo>
                  <a:pt x="310" y="78"/>
                  <a:pt x="311" y="78"/>
                  <a:pt x="313" y="78"/>
                </a:cubicBezTo>
                <a:cubicBezTo>
                  <a:pt x="315" y="78"/>
                  <a:pt x="314" y="78"/>
                  <a:pt x="324" y="78"/>
                </a:cubicBezTo>
                <a:cubicBezTo>
                  <a:pt x="324" y="78"/>
                  <a:pt x="324" y="78"/>
                  <a:pt x="324" y="78"/>
                </a:cubicBezTo>
                <a:cubicBezTo>
                  <a:pt x="330" y="78"/>
                  <a:pt x="368" y="74"/>
                  <a:pt x="340" y="72"/>
                </a:cubicBezTo>
                <a:cubicBezTo>
                  <a:pt x="345" y="69"/>
                  <a:pt x="349" y="67"/>
                  <a:pt x="338" y="65"/>
                </a:cubicBezTo>
                <a:cubicBezTo>
                  <a:pt x="347" y="63"/>
                  <a:pt x="328" y="61"/>
                  <a:pt x="340" y="59"/>
                </a:cubicBezTo>
                <a:cubicBezTo>
                  <a:pt x="341" y="58"/>
                  <a:pt x="347" y="57"/>
                  <a:pt x="354" y="56"/>
                </a:cubicBezTo>
                <a:cubicBezTo>
                  <a:pt x="360" y="54"/>
                  <a:pt x="362" y="53"/>
                  <a:pt x="356" y="52"/>
                </a:cubicBezTo>
                <a:cubicBezTo>
                  <a:pt x="361" y="51"/>
                  <a:pt x="365" y="50"/>
                  <a:pt x="377" y="49"/>
                </a:cubicBezTo>
                <a:cubicBezTo>
                  <a:pt x="381" y="48"/>
                  <a:pt x="375" y="47"/>
                  <a:pt x="374" y="46"/>
                </a:cubicBezTo>
                <a:cubicBezTo>
                  <a:pt x="373" y="44"/>
                  <a:pt x="366" y="42"/>
                  <a:pt x="361" y="40"/>
                </a:cubicBezTo>
                <a:cubicBezTo>
                  <a:pt x="366" y="35"/>
                  <a:pt x="353" y="31"/>
                  <a:pt x="357" y="27"/>
                </a:cubicBezTo>
                <a:cubicBezTo>
                  <a:pt x="362" y="23"/>
                  <a:pt x="358" y="19"/>
                  <a:pt x="355" y="14"/>
                </a:cubicBezTo>
                <a:cubicBezTo>
                  <a:pt x="362" y="10"/>
                  <a:pt x="350" y="2"/>
                  <a:pt x="347" y="2"/>
                </a:cubicBezTo>
                <a:cubicBezTo>
                  <a:pt x="343" y="2"/>
                  <a:pt x="340" y="2"/>
                  <a:pt x="339" y="2"/>
                </a:cubicBezTo>
                <a:cubicBezTo>
                  <a:pt x="338" y="2"/>
                  <a:pt x="338" y="2"/>
                  <a:pt x="337" y="2"/>
                </a:cubicBezTo>
                <a:cubicBezTo>
                  <a:pt x="337" y="2"/>
                  <a:pt x="337" y="2"/>
                  <a:pt x="337" y="2"/>
                </a:cubicBezTo>
                <a:cubicBezTo>
                  <a:pt x="337" y="2"/>
                  <a:pt x="336" y="2"/>
                  <a:pt x="336" y="2"/>
                </a:cubicBezTo>
                <a:cubicBezTo>
                  <a:pt x="335" y="2"/>
                  <a:pt x="334" y="2"/>
                  <a:pt x="335" y="2"/>
                </a:cubicBezTo>
                <a:cubicBezTo>
                  <a:pt x="335" y="2"/>
                  <a:pt x="336" y="2"/>
                  <a:pt x="338" y="2"/>
                </a:cubicBezTo>
                <a:cubicBezTo>
                  <a:pt x="325" y="2"/>
                  <a:pt x="328" y="2"/>
                  <a:pt x="325" y="2"/>
                </a:cubicBezTo>
                <a:cubicBezTo>
                  <a:pt x="326" y="2"/>
                  <a:pt x="326" y="2"/>
                  <a:pt x="326" y="2"/>
                </a:cubicBezTo>
                <a:cubicBezTo>
                  <a:pt x="326" y="2"/>
                  <a:pt x="308" y="2"/>
                  <a:pt x="306" y="2"/>
                </a:cubicBezTo>
                <a:cubicBezTo>
                  <a:pt x="301" y="2"/>
                  <a:pt x="300" y="2"/>
                  <a:pt x="299" y="2"/>
                </a:cubicBezTo>
                <a:cubicBezTo>
                  <a:pt x="299" y="2"/>
                  <a:pt x="300" y="2"/>
                  <a:pt x="300" y="2"/>
                </a:cubicBezTo>
                <a:cubicBezTo>
                  <a:pt x="300" y="2"/>
                  <a:pt x="300" y="2"/>
                  <a:pt x="300" y="2"/>
                </a:cubicBezTo>
                <a:cubicBezTo>
                  <a:pt x="300" y="2"/>
                  <a:pt x="299" y="2"/>
                  <a:pt x="294" y="2"/>
                </a:cubicBezTo>
                <a:cubicBezTo>
                  <a:pt x="296" y="2"/>
                  <a:pt x="297" y="2"/>
                  <a:pt x="297" y="2"/>
                </a:cubicBezTo>
                <a:cubicBezTo>
                  <a:pt x="297" y="2"/>
                  <a:pt x="294" y="1"/>
                  <a:pt x="290" y="1"/>
                </a:cubicBezTo>
                <a:cubicBezTo>
                  <a:pt x="287" y="1"/>
                  <a:pt x="284" y="1"/>
                  <a:pt x="284" y="1"/>
                </a:cubicBezTo>
                <a:cubicBezTo>
                  <a:pt x="284" y="1"/>
                  <a:pt x="284" y="1"/>
                  <a:pt x="285" y="1"/>
                </a:cubicBezTo>
                <a:cubicBezTo>
                  <a:pt x="283" y="1"/>
                  <a:pt x="282" y="1"/>
                  <a:pt x="282" y="1"/>
                </a:cubicBezTo>
                <a:cubicBezTo>
                  <a:pt x="282" y="1"/>
                  <a:pt x="286" y="1"/>
                  <a:pt x="289" y="1"/>
                </a:cubicBezTo>
                <a:cubicBezTo>
                  <a:pt x="292" y="1"/>
                  <a:pt x="295" y="2"/>
                  <a:pt x="295" y="2"/>
                </a:cubicBezTo>
                <a:cubicBezTo>
                  <a:pt x="295" y="2"/>
                  <a:pt x="294" y="1"/>
                  <a:pt x="289" y="1"/>
                </a:cubicBezTo>
                <a:cubicBezTo>
                  <a:pt x="277" y="1"/>
                  <a:pt x="272" y="1"/>
                  <a:pt x="271" y="1"/>
                </a:cubicBezTo>
                <a:cubicBezTo>
                  <a:pt x="263" y="1"/>
                  <a:pt x="241" y="1"/>
                  <a:pt x="160" y="1"/>
                </a:cubicBezTo>
                <a:cubicBezTo>
                  <a:pt x="152" y="1"/>
                  <a:pt x="144" y="1"/>
                  <a:pt x="136" y="1"/>
                </a:cubicBezTo>
                <a:cubicBezTo>
                  <a:pt x="129" y="1"/>
                  <a:pt x="122" y="1"/>
                  <a:pt x="114" y="1"/>
                </a:cubicBezTo>
                <a:cubicBezTo>
                  <a:pt x="113" y="1"/>
                  <a:pt x="112" y="1"/>
                  <a:pt x="96" y="1"/>
                </a:cubicBezTo>
                <a:cubicBezTo>
                  <a:pt x="89" y="1"/>
                  <a:pt x="76" y="0"/>
                  <a:pt x="76" y="0"/>
                </a:cubicBezTo>
                <a:cubicBezTo>
                  <a:pt x="76" y="0"/>
                  <a:pt x="76" y="0"/>
                  <a:pt x="76" y="0"/>
                </a:cubicBezTo>
                <a:cubicBezTo>
                  <a:pt x="75" y="0"/>
                  <a:pt x="76" y="0"/>
                  <a:pt x="76" y="0"/>
                </a:cubicBezTo>
                <a:cubicBezTo>
                  <a:pt x="76" y="0"/>
                  <a:pt x="77" y="0"/>
                  <a:pt x="77" y="0"/>
                </a:cubicBezTo>
                <a:cubicBezTo>
                  <a:pt x="77" y="0"/>
                  <a:pt x="74" y="0"/>
                  <a:pt x="64" y="0"/>
                </a:cubicBezTo>
                <a:cubicBezTo>
                  <a:pt x="52" y="0"/>
                  <a:pt x="47" y="0"/>
                  <a:pt x="46" y="0"/>
                </a:cubicBezTo>
                <a:cubicBezTo>
                  <a:pt x="42" y="0"/>
                  <a:pt x="26" y="0"/>
                  <a:pt x="26" y="0"/>
                </a:cubicBezTo>
                <a:cubicBezTo>
                  <a:pt x="26" y="0"/>
                  <a:pt x="26" y="0"/>
                  <a:pt x="27" y="0"/>
                </a:cubicBezTo>
                <a:cubicBezTo>
                  <a:pt x="27" y="0"/>
                  <a:pt x="28" y="0"/>
                  <a:pt x="28" y="0"/>
                </a:cubicBezTo>
                <a:cubicBezTo>
                  <a:pt x="28" y="0"/>
                  <a:pt x="26" y="0"/>
                  <a:pt x="25" y="0"/>
                </a:cubicBezTo>
                <a:cubicBezTo>
                  <a:pt x="25" y="0"/>
                  <a:pt x="24" y="0"/>
                  <a:pt x="24" y="0"/>
                </a:cubicBezTo>
                <a:cubicBezTo>
                  <a:pt x="23" y="0"/>
                  <a:pt x="22" y="0"/>
                  <a:pt x="22" y="0"/>
                </a:cubicBezTo>
                <a:cubicBezTo>
                  <a:pt x="21" y="0"/>
                  <a:pt x="21" y="0"/>
                  <a:pt x="20" y="0"/>
                </a:cubicBezTo>
              </a:path>
            </a:pathLst>
          </a:custGeom>
          <a:solidFill>
            <a:srgbClr val="FFFF37">
              <a:alpha val="90000"/>
            </a:srgbClr>
          </a:solidFill>
          <a:ln>
            <a:noFill/>
          </a:ln>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CA" sz="1000" b="1" i="1" dirty="0" smtClean="0">
                <a:solidFill>
                  <a:srgbClr val="800000"/>
                </a:solidFill>
              </a:rPr>
              <a:t>EXAMPLE  3…</a:t>
            </a:r>
            <a:endParaRPr lang="en-CA" sz="1000" b="1" i="1" dirty="0">
              <a:solidFill>
                <a:srgbClr val="800000"/>
              </a:solidFill>
            </a:endParaRPr>
          </a:p>
        </p:txBody>
      </p:sp>
    </p:spTree>
    <p:extLst>
      <p:ext uri="{BB962C8B-B14F-4D97-AF65-F5344CB8AC3E}">
        <p14:creationId xmlns:p14="http://schemas.microsoft.com/office/powerpoint/2010/main" val="16831508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5"/>
          <p:cNvSpPr>
            <a:spLocks noGrp="1"/>
          </p:cNvSpPr>
          <p:nvPr>
            <p:ph type="title"/>
          </p:nvPr>
        </p:nvSpPr>
        <p:spPr>
          <a:xfrm>
            <a:off x="431540" y="152636"/>
            <a:ext cx="5432982" cy="659751"/>
          </a:xfrm>
        </p:spPr>
        <p:txBody>
          <a:bodyPr/>
          <a:lstStyle/>
          <a:p>
            <a:r>
              <a:rPr lang="en-CA" dirty="0" smtClean="0"/>
              <a:t>Request - Detailed Information</a:t>
            </a:r>
            <a:endParaRPr lang="en-CA" dirty="0"/>
          </a:p>
        </p:txBody>
      </p:sp>
      <p:sp>
        <p:nvSpPr>
          <p:cNvPr id="2" name="Slide Number Placeholder 1"/>
          <p:cNvSpPr>
            <a:spLocks noGrp="1"/>
          </p:cNvSpPr>
          <p:nvPr>
            <p:ph type="sldNum" sz="quarter" idx="12"/>
          </p:nvPr>
        </p:nvSpPr>
        <p:spPr>
          <a:xfrm>
            <a:off x="8815300" y="6518971"/>
            <a:ext cx="298376" cy="365125"/>
          </a:xfrm>
        </p:spPr>
        <p:txBody>
          <a:bodyPr/>
          <a:lstStyle/>
          <a:p>
            <a:fld id="{32D4B517-E49B-41B6-9DBC-23634E0F1CDC}" type="slidenum">
              <a:rPr lang="en-CA" smtClean="0"/>
              <a:t>5</a:t>
            </a:fld>
            <a:endParaRPr lang="en-CA"/>
          </a:p>
        </p:txBody>
      </p:sp>
      <p:sp>
        <p:nvSpPr>
          <p:cNvPr id="7" name="TextBox 6"/>
          <p:cNvSpPr txBox="1"/>
          <p:nvPr/>
        </p:nvSpPr>
        <p:spPr>
          <a:xfrm>
            <a:off x="368354" y="1680490"/>
            <a:ext cx="8460940" cy="1169551"/>
          </a:xfrm>
          <a:prstGeom prst="rect">
            <a:avLst/>
          </a:prstGeom>
          <a:noFill/>
        </p:spPr>
        <p:txBody>
          <a:bodyPr wrap="square" rtlCol="0">
            <a:spAutoFit/>
          </a:bodyPr>
          <a:lstStyle/>
          <a:p>
            <a:pPr marL="285750" indent="-285750">
              <a:buClr>
                <a:prstClr val="black">
                  <a:lumMod val="65000"/>
                  <a:lumOff val="35000"/>
                </a:prstClr>
              </a:buClr>
              <a:buFont typeface="Wingdings" pitchFamily="2" charset="2"/>
              <a:buChar char="§"/>
            </a:pPr>
            <a:r>
              <a:rPr lang="en-US" sz="1400" i="1" dirty="0">
                <a:solidFill>
                  <a:schemeClr val="tx2"/>
                </a:solidFill>
              </a:rPr>
              <a:t>(Briefly objectives, outcomes and results sought as part of the benefit realization for this investment </a:t>
            </a:r>
            <a:r>
              <a:rPr lang="en-US" sz="1400" i="1" dirty="0" smtClean="0">
                <a:solidFill>
                  <a:schemeClr val="tx2"/>
                </a:solidFill>
              </a:rPr>
              <a:t>)</a:t>
            </a:r>
          </a:p>
          <a:p>
            <a:pPr>
              <a:buClr>
                <a:prstClr val="black">
                  <a:lumMod val="65000"/>
                  <a:lumOff val="35000"/>
                </a:prstClr>
              </a:buClr>
            </a:pPr>
            <a:endParaRPr lang="en-US" sz="1400" i="1" dirty="0">
              <a:solidFill>
                <a:schemeClr val="tx2"/>
              </a:solidFill>
            </a:endParaRPr>
          </a:p>
          <a:p>
            <a:pPr marL="285750" indent="-285750">
              <a:buClr>
                <a:prstClr val="black">
                  <a:lumMod val="65000"/>
                  <a:lumOff val="35000"/>
                </a:prstClr>
              </a:buClr>
              <a:buFont typeface="Wingdings" pitchFamily="2" charset="2"/>
              <a:buChar char="§"/>
            </a:pPr>
            <a:r>
              <a:rPr lang="en-US" sz="1400" i="1" dirty="0">
                <a:solidFill>
                  <a:schemeClr val="tx2"/>
                </a:solidFill>
              </a:rPr>
              <a:t>As the Investment funding gets spent, what changes and how those changes fixes the stated problems? </a:t>
            </a:r>
            <a:r>
              <a:rPr lang="en-US" sz="1400" i="1" dirty="0" err="1">
                <a:solidFill>
                  <a:schemeClr val="tx2"/>
                </a:solidFill>
              </a:rPr>
              <a:t>E.g</a:t>
            </a:r>
            <a:r>
              <a:rPr lang="en-US" sz="1400" i="1" dirty="0">
                <a:solidFill>
                  <a:schemeClr val="tx2"/>
                </a:solidFill>
              </a:rPr>
              <a:t>: Process, Software functionality, new software, less paper (describe what forms, how many will disappear, more secure access, easier access, increase self-service etc.</a:t>
            </a:r>
          </a:p>
        </p:txBody>
      </p:sp>
      <p:sp>
        <p:nvSpPr>
          <p:cNvPr id="9" name="Rectangle 8"/>
          <p:cNvSpPr/>
          <p:nvPr/>
        </p:nvSpPr>
        <p:spPr>
          <a:xfrm>
            <a:off x="251520" y="1484784"/>
            <a:ext cx="8712968" cy="2052228"/>
          </a:xfrm>
          <a:prstGeom prst="rect">
            <a:avLst/>
          </a:prstGeom>
          <a:no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b="1">
              <a:solidFill>
                <a:schemeClr val="tx1"/>
              </a:solidFill>
              <a:cs typeface="Arial" charset="0"/>
            </a:endParaRPr>
          </a:p>
        </p:txBody>
      </p:sp>
      <p:sp>
        <p:nvSpPr>
          <p:cNvPr id="23" name="Rectangle 22"/>
          <p:cNvSpPr/>
          <p:nvPr/>
        </p:nvSpPr>
        <p:spPr>
          <a:xfrm>
            <a:off x="268677" y="1043001"/>
            <a:ext cx="8455768" cy="369332"/>
          </a:xfrm>
          <a:prstGeom prst="rect">
            <a:avLst/>
          </a:prstGeom>
        </p:spPr>
        <p:txBody>
          <a:bodyPr wrap="square">
            <a:spAutoFit/>
          </a:bodyPr>
          <a:lstStyle/>
          <a:p>
            <a:r>
              <a:rPr lang="en-CA" b="1" dirty="0" smtClean="0">
                <a:latin typeface="Calibri" panose="020F0502020204030204" pitchFamily="34" charset="0"/>
                <a:ea typeface="Calibri" panose="020F0502020204030204" pitchFamily="34" charset="0"/>
              </a:rPr>
              <a:t>Anticipated Benefits / Outcomes</a:t>
            </a:r>
            <a:endParaRPr lang="en-US" b="1" dirty="0"/>
          </a:p>
        </p:txBody>
      </p:sp>
      <p:sp>
        <p:nvSpPr>
          <p:cNvPr id="12" name="Flowchart: Merge 11"/>
          <p:cNvSpPr/>
          <p:nvPr/>
        </p:nvSpPr>
        <p:spPr>
          <a:xfrm rot="16200000">
            <a:off x="452112" y="1786532"/>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13" name="Flowchart: Merge 12"/>
          <p:cNvSpPr/>
          <p:nvPr/>
        </p:nvSpPr>
        <p:spPr>
          <a:xfrm rot="16200000">
            <a:off x="452112" y="2218580"/>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14" name="Rectangle 13"/>
          <p:cNvSpPr/>
          <p:nvPr>
            <p:custDataLst>
              <p:tags r:id="rId1"/>
            </p:custDataLst>
          </p:nvPr>
        </p:nvSpPr>
        <p:spPr>
          <a:xfrm>
            <a:off x="333788" y="4485474"/>
            <a:ext cx="8630700" cy="778305"/>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buFont typeface="Wingdings" pitchFamily="2" charset="2"/>
              <a:buChar char="§"/>
            </a:pPr>
            <a:endParaRPr lang="en-US" sz="1400" dirty="0">
              <a:solidFill>
                <a:schemeClr val="tx1">
                  <a:lumMod val="65000"/>
                  <a:lumOff val="35000"/>
                </a:schemeClr>
              </a:solidFill>
            </a:endParaRPr>
          </a:p>
        </p:txBody>
      </p:sp>
      <p:sp>
        <p:nvSpPr>
          <p:cNvPr id="15" name="Rectangle 14"/>
          <p:cNvSpPr/>
          <p:nvPr/>
        </p:nvSpPr>
        <p:spPr>
          <a:xfrm>
            <a:off x="333789" y="4550579"/>
            <a:ext cx="8413798" cy="523220"/>
          </a:xfrm>
          <a:prstGeom prst="rect">
            <a:avLst/>
          </a:prstGeom>
        </p:spPr>
        <p:txBody>
          <a:bodyPr wrap="square">
            <a:spAutoFit/>
          </a:bodyPr>
          <a:lstStyle/>
          <a:p>
            <a:pPr marL="285750" indent="-285750">
              <a:buClr>
                <a:prstClr val="black">
                  <a:lumMod val="65000"/>
                  <a:lumOff val="35000"/>
                </a:prstClr>
              </a:buClr>
              <a:buFont typeface="Wingdings" pitchFamily="2" charset="2"/>
              <a:buChar char="§"/>
            </a:pPr>
            <a:r>
              <a:rPr lang="en-US" sz="1400" i="1" dirty="0">
                <a:solidFill>
                  <a:schemeClr val="tx2"/>
                </a:solidFill>
              </a:rPr>
              <a:t>Identify the most Senior Governance body responsible for the success, and benefit realization, for this Investment/Project/Solution </a:t>
            </a:r>
          </a:p>
        </p:txBody>
      </p:sp>
      <p:sp>
        <p:nvSpPr>
          <p:cNvPr id="16" name="Rectangle 15"/>
          <p:cNvSpPr/>
          <p:nvPr>
            <p:custDataLst>
              <p:tags r:id="rId2"/>
            </p:custDataLst>
          </p:nvPr>
        </p:nvSpPr>
        <p:spPr>
          <a:xfrm>
            <a:off x="333788" y="5743145"/>
            <a:ext cx="4215750" cy="566175"/>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buFont typeface="Wingdings" pitchFamily="2" charset="2"/>
              <a:buChar char="§"/>
            </a:pPr>
            <a:endParaRPr lang="en-US" sz="1400" dirty="0">
              <a:solidFill>
                <a:schemeClr val="tx1">
                  <a:lumMod val="65000"/>
                  <a:lumOff val="35000"/>
                </a:schemeClr>
              </a:solidFill>
            </a:endParaRPr>
          </a:p>
        </p:txBody>
      </p:sp>
      <p:sp>
        <p:nvSpPr>
          <p:cNvPr id="17" name="Rectangle 16"/>
          <p:cNvSpPr/>
          <p:nvPr>
            <p:custDataLst>
              <p:tags r:id="rId3"/>
            </p:custDataLst>
          </p:nvPr>
        </p:nvSpPr>
        <p:spPr>
          <a:xfrm>
            <a:off x="4599294" y="5743145"/>
            <a:ext cx="4365194" cy="566175"/>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buFont typeface="Wingdings" pitchFamily="2" charset="2"/>
              <a:buChar char="§"/>
            </a:pPr>
            <a:endParaRPr lang="en-US" sz="1400" dirty="0" smtClean="0">
              <a:solidFill>
                <a:schemeClr val="tx1">
                  <a:lumMod val="65000"/>
                  <a:lumOff val="35000"/>
                </a:schemeClr>
              </a:solidFill>
            </a:endParaRPr>
          </a:p>
          <a:p>
            <a:pPr marL="285750" indent="-285750">
              <a:buFont typeface="Wingdings" pitchFamily="2" charset="2"/>
              <a:buChar char="§"/>
            </a:pPr>
            <a:endParaRPr lang="en-US" sz="1400" dirty="0">
              <a:solidFill>
                <a:schemeClr val="tx1">
                  <a:lumMod val="65000"/>
                  <a:lumOff val="35000"/>
                </a:schemeClr>
              </a:solidFill>
            </a:endParaRPr>
          </a:p>
        </p:txBody>
      </p:sp>
      <p:sp>
        <p:nvSpPr>
          <p:cNvPr id="18" name="Rectangle 17"/>
          <p:cNvSpPr/>
          <p:nvPr>
            <p:custDataLst>
              <p:tags r:id="rId4"/>
            </p:custDataLst>
          </p:nvPr>
        </p:nvSpPr>
        <p:spPr>
          <a:xfrm>
            <a:off x="333788" y="5532833"/>
            <a:ext cx="4215749" cy="210312"/>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1600" b="1" dirty="0" smtClean="0"/>
              <a:t>Business Owner</a:t>
            </a:r>
            <a:endParaRPr lang="en-US" sz="1600" b="1" dirty="0"/>
          </a:p>
        </p:txBody>
      </p:sp>
      <p:sp>
        <p:nvSpPr>
          <p:cNvPr id="19" name="Rectangle 18"/>
          <p:cNvSpPr/>
          <p:nvPr>
            <p:custDataLst>
              <p:tags r:id="rId5"/>
            </p:custDataLst>
          </p:nvPr>
        </p:nvSpPr>
        <p:spPr>
          <a:xfrm>
            <a:off x="4599294" y="5532833"/>
            <a:ext cx="4365194" cy="210312"/>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1600" b="1" dirty="0" smtClean="0"/>
              <a:t>Technical Owner</a:t>
            </a:r>
            <a:endParaRPr lang="en-US" sz="1600" b="1" dirty="0"/>
          </a:p>
        </p:txBody>
      </p:sp>
      <p:sp>
        <p:nvSpPr>
          <p:cNvPr id="20" name="Rectangle 19"/>
          <p:cNvSpPr/>
          <p:nvPr>
            <p:custDataLst>
              <p:tags r:id="rId6"/>
            </p:custDataLst>
          </p:nvPr>
        </p:nvSpPr>
        <p:spPr>
          <a:xfrm>
            <a:off x="333788" y="4226793"/>
            <a:ext cx="8630700" cy="258681"/>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1600" b="1" dirty="0" smtClean="0"/>
              <a:t>Departmental Governance  Bodies</a:t>
            </a:r>
            <a:endParaRPr lang="en-US" sz="1600" b="1" dirty="0"/>
          </a:p>
        </p:txBody>
      </p:sp>
      <p:sp>
        <p:nvSpPr>
          <p:cNvPr id="21" name="Rectangle 20"/>
          <p:cNvSpPr/>
          <p:nvPr/>
        </p:nvSpPr>
        <p:spPr>
          <a:xfrm>
            <a:off x="323528" y="5763580"/>
            <a:ext cx="4130219" cy="523220"/>
          </a:xfrm>
          <a:prstGeom prst="rect">
            <a:avLst/>
          </a:prstGeom>
        </p:spPr>
        <p:txBody>
          <a:bodyPr wrap="square">
            <a:spAutoFit/>
          </a:bodyPr>
          <a:lstStyle/>
          <a:p>
            <a:pPr marL="285750" indent="-285750">
              <a:buClr>
                <a:prstClr val="black">
                  <a:lumMod val="65000"/>
                  <a:lumOff val="35000"/>
                </a:prstClr>
              </a:buClr>
              <a:buFont typeface="Arial" panose="020B0604020202020204" pitchFamily="34" charset="0"/>
              <a:buChar char="•"/>
            </a:pPr>
            <a:r>
              <a:rPr lang="en-US" sz="1400" i="1" dirty="0">
                <a:solidFill>
                  <a:schemeClr val="tx2"/>
                </a:solidFill>
              </a:rPr>
              <a:t>Identify the Business sponsor role that is championing Project</a:t>
            </a:r>
          </a:p>
        </p:txBody>
      </p:sp>
      <p:sp>
        <p:nvSpPr>
          <p:cNvPr id="22" name="Rectangle 21"/>
          <p:cNvSpPr/>
          <p:nvPr/>
        </p:nvSpPr>
        <p:spPr>
          <a:xfrm>
            <a:off x="4620225" y="5780364"/>
            <a:ext cx="4130219" cy="523220"/>
          </a:xfrm>
          <a:prstGeom prst="rect">
            <a:avLst/>
          </a:prstGeom>
        </p:spPr>
        <p:txBody>
          <a:bodyPr wrap="square">
            <a:spAutoFit/>
          </a:bodyPr>
          <a:lstStyle/>
          <a:p>
            <a:pPr marL="285750" indent="-285750">
              <a:buClr>
                <a:prstClr val="black">
                  <a:lumMod val="65000"/>
                  <a:lumOff val="35000"/>
                </a:prstClr>
              </a:buClr>
              <a:buFont typeface="Arial" panose="020B0604020202020204" pitchFamily="34" charset="0"/>
              <a:buChar char="•"/>
            </a:pPr>
            <a:r>
              <a:rPr lang="en-US" sz="1400" i="1" dirty="0">
                <a:solidFill>
                  <a:schemeClr val="tx2"/>
                </a:solidFill>
              </a:rPr>
              <a:t>Identify the </a:t>
            </a:r>
            <a:r>
              <a:rPr lang="en-US" sz="1400" i="1" dirty="0" smtClean="0">
                <a:solidFill>
                  <a:schemeClr val="tx2"/>
                </a:solidFill>
              </a:rPr>
              <a:t>Technical sponsor </a:t>
            </a:r>
            <a:r>
              <a:rPr lang="en-US" sz="1400" i="1" dirty="0">
                <a:solidFill>
                  <a:schemeClr val="tx2"/>
                </a:solidFill>
              </a:rPr>
              <a:t>role that is championing Project</a:t>
            </a:r>
          </a:p>
        </p:txBody>
      </p:sp>
      <p:sp>
        <p:nvSpPr>
          <p:cNvPr id="24" name="Flowchart: Merge 23"/>
          <p:cNvSpPr/>
          <p:nvPr/>
        </p:nvSpPr>
        <p:spPr>
          <a:xfrm rot="16200000">
            <a:off x="399591" y="4654400"/>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25" name="Flowchart: Merge 24"/>
          <p:cNvSpPr/>
          <p:nvPr/>
        </p:nvSpPr>
        <p:spPr>
          <a:xfrm rot="16200000">
            <a:off x="399590" y="5872008"/>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26" name="Flowchart: Merge 25"/>
          <p:cNvSpPr/>
          <p:nvPr/>
        </p:nvSpPr>
        <p:spPr>
          <a:xfrm rot="16200000">
            <a:off x="4702300" y="5872008"/>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27" name="Title 3"/>
          <p:cNvSpPr txBox="1">
            <a:spLocks/>
          </p:cNvSpPr>
          <p:nvPr/>
        </p:nvSpPr>
        <p:spPr>
          <a:xfrm>
            <a:off x="371472" y="3650797"/>
            <a:ext cx="5432982" cy="570383"/>
          </a:xfrm>
          <a:prstGeom prst="rect">
            <a:avLst/>
          </a:prstGeom>
        </p:spPr>
        <p:txBody>
          <a:bodyPr vert="horz" wrap="none" lIns="0" tIns="0" rIns="0" bIns="0" rtlCol="0" anchor="ctr" anchorCtr="0">
            <a:normAutofit/>
          </a:bodyPr>
          <a:lstStyle>
            <a:lvl1pPr marL="457200" indent="-457200" algn="l" defTabSz="914400" rtl="0" eaLnBrk="1" latinLnBrk="0" hangingPunct="1">
              <a:spcBef>
                <a:spcPct val="0"/>
              </a:spcBef>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stStyle>
          <a:p>
            <a:r>
              <a:rPr lang="en-CA" smtClean="0"/>
              <a:t>Governance</a:t>
            </a:r>
            <a:endParaRPr lang="en-CA" dirty="0"/>
          </a:p>
        </p:txBody>
      </p:sp>
    </p:spTree>
    <p:extLst>
      <p:ext uri="{BB962C8B-B14F-4D97-AF65-F5344CB8AC3E}">
        <p14:creationId xmlns:p14="http://schemas.microsoft.com/office/powerpoint/2010/main" val="37224430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540" y="138062"/>
            <a:ext cx="5432982" cy="746727"/>
          </a:xfrm>
        </p:spPr>
        <p:txBody>
          <a:bodyPr/>
          <a:lstStyle/>
          <a:p>
            <a:r>
              <a:rPr lang="en-CA" dirty="0" smtClean="0"/>
              <a:t>Risks &amp; Mitigations</a:t>
            </a:r>
            <a:endParaRPr lang="en-CA" dirty="0"/>
          </a:p>
        </p:txBody>
      </p:sp>
      <p:graphicFrame>
        <p:nvGraphicFramePr>
          <p:cNvPr id="3" name="Table 2"/>
          <p:cNvGraphicFramePr>
            <a:graphicFrameLocks noGrp="1"/>
          </p:cNvGraphicFramePr>
          <p:nvPr>
            <p:custDataLst>
              <p:tags r:id="rId1"/>
            </p:custDataLst>
            <p:extLst>
              <p:ext uri="{D42A27DB-BD31-4B8C-83A1-F6EECF244321}">
                <p14:modId xmlns:p14="http://schemas.microsoft.com/office/powerpoint/2010/main" val="1681847306"/>
              </p:ext>
            </p:extLst>
          </p:nvPr>
        </p:nvGraphicFramePr>
        <p:xfrm>
          <a:off x="143509" y="1628801"/>
          <a:ext cx="8748971" cy="1898032"/>
        </p:xfrm>
        <a:graphic>
          <a:graphicData uri="http://schemas.openxmlformats.org/drawingml/2006/table">
            <a:tbl>
              <a:tblPr firstRow="1">
                <a:tableStyleId>{5C22544A-7EE6-4342-B048-85BDC9FD1C3A}</a:tableStyleId>
              </a:tblPr>
              <a:tblGrid>
                <a:gridCol w="216327"/>
                <a:gridCol w="3312064"/>
                <a:gridCol w="4248472"/>
                <a:gridCol w="468052"/>
                <a:gridCol w="504056"/>
              </a:tblGrid>
              <a:tr h="343552">
                <a:tc gridSpan="2">
                  <a:txBody>
                    <a:bodyPr/>
                    <a:lstStyle/>
                    <a:p>
                      <a:r>
                        <a:rPr lang="en-US" sz="1600" dirty="0" smtClean="0">
                          <a:latin typeface="+mj-lt"/>
                          <a:cs typeface="Arial" pitchFamily="34" charset="0"/>
                        </a:rPr>
                        <a:t>Risks</a:t>
                      </a:r>
                      <a:endParaRPr lang="en-US" sz="1600" dirty="0">
                        <a:latin typeface="+mj-lt"/>
                        <a:cs typeface="Arial" pitchFamily="34" charset="0"/>
                      </a:endParaRPr>
                    </a:p>
                  </a:txBody>
                  <a:tcPr>
                    <a:solidFill>
                      <a:srgbClr val="005172"/>
                    </a:solidFill>
                  </a:tcPr>
                </a:tc>
                <a:tc hMerge="1">
                  <a:txBody>
                    <a:bodyPr/>
                    <a:lstStyle/>
                    <a:p>
                      <a:endParaRPr lang="en-US" sz="1400" dirty="0">
                        <a:latin typeface="Arial" pitchFamily="34" charset="0"/>
                        <a:cs typeface="Arial" pitchFamily="34" charset="0"/>
                      </a:endParaRPr>
                    </a:p>
                  </a:txBody>
                  <a:tcPr>
                    <a:solidFill>
                      <a:srgbClr val="00517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lt1"/>
                          </a:solidFill>
                          <a:latin typeface="+mn-lt"/>
                          <a:ea typeface="+mn-ea"/>
                          <a:cs typeface="Arial" pitchFamily="34" charset="0"/>
                        </a:rPr>
                        <a:t>Mitigations</a:t>
                      </a:r>
                    </a:p>
                  </a:txBody>
                  <a:tcPr>
                    <a:solidFill>
                      <a:srgbClr val="005172"/>
                    </a:solidFill>
                  </a:tcPr>
                </a:tc>
                <a:tc>
                  <a:txBody>
                    <a:bodyPr/>
                    <a:lstStyle/>
                    <a:p>
                      <a:pPr algn="ctr"/>
                      <a:r>
                        <a:rPr lang="en-US" sz="800" dirty="0" smtClean="0">
                          <a:latin typeface="+mj-lt"/>
                          <a:cs typeface="Arial" pitchFamily="34" charset="0"/>
                        </a:rPr>
                        <a:t>Prob.</a:t>
                      </a:r>
                      <a:endParaRPr lang="en-US" sz="800" dirty="0">
                        <a:latin typeface="+mj-lt"/>
                        <a:cs typeface="Arial" pitchFamily="34" charset="0"/>
                      </a:endParaRPr>
                    </a:p>
                  </a:txBody>
                  <a:tcPr>
                    <a:solidFill>
                      <a:srgbClr val="005172"/>
                    </a:solidFill>
                  </a:tcPr>
                </a:tc>
                <a:tc>
                  <a:txBody>
                    <a:bodyPr/>
                    <a:lstStyle/>
                    <a:p>
                      <a:pPr algn="ctr"/>
                      <a:r>
                        <a:rPr lang="en-US" sz="800" dirty="0" smtClean="0">
                          <a:latin typeface="+mj-lt"/>
                          <a:cs typeface="Arial" pitchFamily="34" charset="0"/>
                        </a:rPr>
                        <a:t>Impact</a:t>
                      </a:r>
                      <a:endParaRPr lang="en-US" sz="800" dirty="0">
                        <a:latin typeface="+mj-lt"/>
                        <a:cs typeface="Arial" pitchFamily="34" charset="0"/>
                      </a:endParaRPr>
                    </a:p>
                  </a:txBody>
                  <a:tcPr>
                    <a:solidFill>
                      <a:srgbClr val="005172"/>
                    </a:solidFill>
                  </a:tcPr>
                </a:tc>
              </a:tr>
              <a:tr h="317500">
                <a:tc>
                  <a:txBody>
                    <a:bodyPr/>
                    <a:lstStyle/>
                    <a:p>
                      <a:r>
                        <a:rPr lang="en-CA" sz="1400" kern="1200" dirty="0" smtClean="0">
                          <a:solidFill>
                            <a:schemeClr val="tx1"/>
                          </a:solidFill>
                          <a:latin typeface="Aharoni" panose="02010803020104030203" pitchFamily="2" charset="-79"/>
                          <a:ea typeface="+mn-ea"/>
                          <a:cs typeface="Aharoni" panose="02010803020104030203" pitchFamily="2" charset="-79"/>
                        </a:rPr>
                        <a:t>1</a:t>
                      </a:r>
                      <a:endParaRPr lang="en-US" sz="1400" kern="1200" dirty="0">
                        <a:solidFill>
                          <a:schemeClr val="tx1"/>
                        </a:solidFill>
                        <a:latin typeface="Aharoni" panose="02010803020104030203" pitchFamily="2" charset="-79"/>
                        <a:ea typeface="+mn-ea"/>
                        <a:cs typeface="Aharoni" panose="02010803020104030203" pitchFamily="2" charset="-79"/>
                      </a:endParaRPr>
                    </a:p>
                  </a:txBody>
                  <a:tcPr>
                    <a:solidFill>
                      <a:schemeClr val="bg1">
                        <a:lumMod val="95000"/>
                      </a:schemeClr>
                    </a:solidFill>
                  </a:tcPr>
                </a:tc>
                <a:tc>
                  <a:txBody>
                    <a:bodyPr/>
                    <a:lstStyle/>
                    <a:p>
                      <a:pPr marL="0" indent="0">
                        <a:buClr>
                          <a:prstClr val="black">
                            <a:lumMod val="65000"/>
                            <a:lumOff val="35000"/>
                          </a:prstClr>
                        </a:buClr>
                        <a:buFont typeface="+mj-lt"/>
                        <a:buNone/>
                      </a:pPr>
                      <a:r>
                        <a:rPr lang="en-US" sz="1400" i="1" kern="1200" dirty="0" smtClean="0">
                          <a:solidFill>
                            <a:schemeClr val="tx2"/>
                          </a:solidFill>
                          <a:latin typeface="+mn-lt"/>
                          <a:ea typeface="+mn-ea"/>
                          <a:cs typeface="+mn-cs"/>
                        </a:rPr>
                        <a:t>Identify the 3 most important Risks to this Investment</a:t>
                      </a:r>
                      <a:r>
                        <a:rPr lang="en-US" sz="1400" i="1" kern="1200" baseline="0" dirty="0" smtClean="0">
                          <a:solidFill>
                            <a:schemeClr val="tx2"/>
                          </a:solidFill>
                          <a:latin typeface="+mn-lt"/>
                          <a:ea typeface="+mn-ea"/>
                          <a:cs typeface="+mn-cs"/>
                        </a:rPr>
                        <a:t> … </a:t>
                      </a:r>
                      <a:endParaRPr lang="en-US" sz="1400" i="1" kern="1200" dirty="0" smtClean="0">
                        <a:solidFill>
                          <a:schemeClr val="tx2"/>
                        </a:solidFill>
                        <a:latin typeface="+mn-lt"/>
                        <a:ea typeface="+mn-ea"/>
                        <a:cs typeface="+mn-cs"/>
                      </a:endParaRPr>
                    </a:p>
                  </a:txBody>
                  <a:tcPr>
                    <a:solidFill>
                      <a:schemeClr val="bg1">
                        <a:lumMod val="95000"/>
                      </a:schemeClr>
                    </a:solidFill>
                  </a:tcPr>
                </a:tc>
                <a:tc>
                  <a:txBody>
                    <a:bodyPr/>
                    <a:lstStyle/>
                    <a:p>
                      <a:pPr algn="ctr"/>
                      <a:endParaRPr lang="en-US" sz="800" i="1" kern="1200" dirty="0">
                        <a:solidFill>
                          <a:schemeClr val="tx2"/>
                        </a:solidFill>
                        <a:latin typeface="+mn-lt"/>
                        <a:ea typeface="+mn-ea"/>
                        <a:cs typeface="+mn-cs"/>
                      </a:endParaRPr>
                    </a:p>
                  </a:txBody>
                  <a:tcPr>
                    <a:solidFill>
                      <a:schemeClr val="bg1">
                        <a:lumMod val="95000"/>
                      </a:schemeClr>
                    </a:solidFill>
                  </a:tcPr>
                </a:tc>
                <a:tc>
                  <a:txBody>
                    <a:bodyPr/>
                    <a:lstStyle/>
                    <a:p>
                      <a:pPr algn="ctr"/>
                      <a:r>
                        <a:rPr lang="en-US" sz="800" i="1" kern="1200" dirty="0" smtClean="0">
                          <a:solidFill>
                            <a:schemeClr val="tx2"/>
                          </a:solidFill>
                          <a:latin typeface="+mn-lt"/>
                          <a:ea typeface="+mn-ea"/>
                          <a:cs typeface="+mn-cs"/>
                        </a:rPr>
                        <a:t>H/M/L</a:t>
                      </a:r>
                      <a:endParaRPr lang="en-US" sz="800" i="1" kern="1200" dirty="0">
                        <a:solidFill>
                          <a:schemeClr val="tx2"/>
                        </a:solidFill>
                        <a:latin typeface="+mn-lt"/>
                        <a:ea typeface="+mn-ea"/>
                        <a:cs typeface="+mn-cs"/>
                      </a:endParaRPr>
                    </a:p>
                  </a:txBody>
                  <a:tcPr>
                    <a:solidFill>
                      <a:schemeClr val="bg1">
                        <a:lumMod val="95000"/>
                      </a:schemeClr>
                    </a:solidFill>
                  </a:tcPr>
                </a:tc>
                <a:tc>
                  <a:txBody>
                    <a:bodyPr/>
                    <a:lstStyle/>
                    <a:p>
                      <a:pPr algn="ctr"/>
                      <a:r>
                        <a:rPr lang="en-US" sz="800" i="1" kern="1200" dirty="0" smtClean="0">
                          <a:solidFill>
                            <a:schemeClr val="tx2"/>
                          </a:solidFill>
                          <a:latin typeface="+mn-lt"/>
                          <a:ea typeface="+mn-ea"/>
                          <a:cs typeface="+mn-cs"/>
                        </a:rPr>
                        <a:t>H/M/L</a:t>
                      </a:r>
                      <a:endParaRPr lang="en-US" sz="800" i="1" kern="1200" dirty="0">
                        <a:solidFill>
                          <a:schemeClr val="tx2"/>
                        </a:solidFill>
                        <a:latin typeface="+mn-lt"/>
                        <a:ea typeface="+mn-ea"/>
                        <a:cs typeface="+mn-cs"/>
                      </a:endParaRPr>
                    </a:p>
                  </a:txBody>
                  <a:tcPr>
                    <a:solidFill>
                      <a:schemeClr val="bg1">
                        <a:lumMod val="95000"/>
                      </a:schemeClr>
                    </a:solidFill>
                  </a:tcPr>
                </a:tc>
              </a:tr>
              <a:tr h="317500">
                <a:tc>
                  <a:txBody>
                    <a:bodyPr/>
                    <a:lstStyle/>
                    <a:p>
                      <a:r>
                        <a:rPr lang="en-CA" sz="1400" kern="1200" dirty="0" smtClean="0">
                          <a:solidFill>
                            <a:schemeClr val="tx1"/>
                          </a:solidFill>
                          <a:latin typeface="Aharoni" panose="02010803020104030203" pitchFamily="2" charset="-79"/>
                          <a:ea typeface="+mn-ea"/>
                          <a:cs typeface="Aharoni" panose="02010803020104030203" pitchFamily="2" charset="-79"/>
                        </a:rPr>
                        <a:t>2</a:t>
                      </a:r>
                      <a:endParaRPr lang="en-US" sz="1400" kern="1200" dirty="0">
                        <a:solidFill>
                          <a:schemeClr val="tx1"/>
                        </a:solidFill>
                        <a:latin typeface="Aharoni" panose="02010803020104030203" pitchFamily="2" charset="-79"/>
                        <a:ea typeface="+mn-ea"/>
                        <a:cs typeface="Aharoni" panose="02010803020104030203" pitchFamily="2" charset="-79"/>
                      </a:endParaRPr>
                    </a:p>
                  </a:txBody>
                  <a:tcPr>
                    <a:solidFill>
                      <a:schemeClr val="bg1">
                        <a:lumMod val="95000"/>
                      </a:schemeClr>
                    </a:solidFill>
                  </a:tcPr>
                </a:tc>
                <a:tc>
                  <a:txBody>
                    <a:bodyPr/>
                    <a:lstStyle/>
                    <a:p>
                      <a:endParaRPr lang="en-US" sz="1400" dirty="0" smtClean="0">
                        <a:solidFill>
                          <a:schemeClr val="tx1">
                            <a:lumMod val="65000"/>
                            <a:lumOff val="35000"/>
                          </a:schemeClr>
                        </a:solidFill>
                        <a:latin typeface="Arial" pitchFamily="34" charset="0"/>
                        <a:cs typeface="Arial" pitchFamily="34" charset="0"/>
                      </a:endParaRPr>
                    </a:p>
                    <a:p>
                      <a:endParaRPr lang="en-US" sz="1400" dirty="0">
                        <a:solidFill>
                          <a:schemeClr val="tx1">
                            <a:lumMod val="65000"/>
                            <a:lumOff val="35000"/>
                          </a:schemeClr>
                        </a:solidFill>
                        <a:latin typeface="Arial" pitchFamily="34" charset="0"/>
                        <a:cs typeface="Arial" pitchFamily="34" charset="0"/>
                      </a:endParaRPr>
                    </a:p>
                  </a:txBody>
                  <a:tcPr>
                    <a:solidFill>
                      <a:schemeClr val="bg1">
                        <a:lumMod val="95000"/>
                      </a:schemeClr>
                    </a:solidFill>
                  </a:tcPr>
                </a:tc>
                <a:tc>
                  <a:txBody>
                    <a:bodyPr/>
                    <a:lstStyle/>
                    <a:p>
                      <a:pPr algn="ctr"/>
                      <a:endParaRPr lang="en-US" sz="800" i="1" kern="1200" dirty="0">
                        <a:solidFill>
                          <a:schemeClr val="tx2"/>
                        </a:solidFill>
                        <a:latin typeface="+mn-lt"/>
                        <a:ea typeface="+mn-ea"/>
                        <a:cs typeface="+mn-cs"/>
                      </a:endParaRPr>
                    </a:p>
                  </a:txBody>
                  <a:tcPr>
                    <a:solidFill>
                      <a:schemeClr val="bg1">
                        <a:lumMod val="95000"/>
                      </a:schemeClr>
                    </a:solidFill>
                  </a:tcPr>
                </a:tc>
                <a:tc>
                  <a:txBody>
                    <a:bodyPr/>
                    <a:lstStyle/>
                    <a:p>
                      <a:pPr algn="ctr"/>
                      <a:r>
                        <a:rPr lang="en-US" sz="800" i="1" kern="1200" dirty="0" smtClean="0">
                          <a:solidFill>
                            <a:schemeClr val="tx2"/>
                          </a:solidFill>
                          <a:latin typeface="+mn-lt"/>
                          <a:ea typeface="+mn-ea"/>
                          <a:cs typeface="+mn-cs"/>
                        </a:rPr>
                        <a:t>H/M/L</a:t>
                      </a:r>
                      <a:endParaRPr lang="en-US" sz="800" i="1" kern="1200" dirty="0">
                        <a:solidFill>
                          <a:schemeClr val="tx2"/>
                        </a:solidFill>
                        <a:latin typeface="+mn-lt"/>
                        <a:ea typeface="+mn-ea"/>
                        <a:cs typeface="+mn-cs"/>
                      </a:endParaRPr>
                    </a:p>
                  </a:txBody>
                  <a:tcPr>
                    <a:solidFill>
                      <a:schemeClr val="bg1">
                        <a:lumMod val="95000"/>
                      </a:schemeClr>
                    </a:solidFill>
                  </a:tcPr>
                </a:tc>
                <a:tc>
                  <a:txBody>
                    <a:bodyPr/>
                    <a:lstStyle/>
                    <a:p>
                      <a:pPr algn="ctr"/>
                      <a:r>
                        <a:rPr lang="en-US" sz="800" i="1" kern="1200" dirty="0" smtClean="0">
                          <a:solidFill>
                            <a:schemeClr val="tx2"/>
                          </a:solidFill>
                          <a:latin typeface="+mn-lt"/>
                          <a:ea typeface="+mn-ea"/>
                          <a:cs typeface="+mn-cs"/>
                        </a:rPr>
                        <a:t>H/M/L</a:t>
                      </a:r>
                      <a:endParaRPr lang="en-US" sz="800" i="1" kern="1200" dirty="0">
                        <a:solidFill>
                          <a:schemeClr val="tx2"/>
                        </a:solidFill>
                        <a:latin typeface="+mn-lt"/>
                        <a:ea typeface="+mn-ea"/>
                        <a:cs typeface="+mn-cs"/>
                      </a:endParaRPr>
                    </a:p>
                  </a:txBody>
                  <a:tcPr>
                    <a:solidFill>
                      <a:schemeClr val="bg1">
                        <a:lumMod val="95000"/>
                      </a:schemeClr>
                    </a:solidFill>
                  </a:tcPr>
                </a:tc>
              </a:tr>
              <a:tr h="317500">
                <a:tc>
                  <a:txBody>
                    <a:bodyPr/>
                    <a:lstStyle/>
                    <a:p>
                      <a:r>
                        <a:rPr lang="en-CA" sz="1400" kern="1200" dirty="0" smtClean="0">
                          <a:solidFill>
                            <a:schemeClr val="tx1"/>
                          </a:solidFill>
                          <a:latin typeface="Aharoni" panose="02010803020104030203" pitchFamily="2" charset="-79"/>
                          <a:ea typeface="+mn-ea"/>
                          <a:cs typeface="Aharoni" panose="02010803020104030203" pitchFamily="2" charset="-79"/>
                        </a:rPr>
                        <a:t>3</a:t>
                      </a:r>
                      <a:endParaRPr lang="en-US" sz="1400" kern="1200" dirty="0">
                        <a:solidFill>
                          <a:schemeClr val="tx1"/>
                        </a:solidFill>
                        <a:latin typeface="Aharoni" panose="02010803020104030203" pitchFamily="2" charset="-79"/>
                        <a:ea typeface="+mn-ea"/>
                        <a:cs typeface="Aharoni" panose="02010803020104030203" pitchFamily="2" charset="-79"/>
                      </a:endParaRPr>
                    </a:p>
                  </a:txBody>
                  <a:tcPr>
                    <a:solidFill>
                      <a:schemeClr val="bg1">
                        <a:lumMod val="95000"/>
                      </a:schemeClr>
                    </a:solidFill>
                  </a:tcPr>
                </a:tc>
                <a:tc>
                  <a:txBody>
                    <a:bodyPr/>
                    <a:lstStyle/>
                    <a:p>
                      <a:endParaRPr lang="en-US" sz="1400" dirty="0" smtClean="0">
                        <a:solidFill>
                          <a:schemeClr val="tx1">
                            <a:lumMod val="65000"/>
                            <a:lumOff val="35000"/>
                          </a:schemeClr>
                        </a:solidFill>
                        <a:latin typeface="Arial" pitchFamily="34" charset="0"/>
                        <a:cs typeface="Arial" pitchFamily="34" charset="0"/>
                      </a:endParaRPr>
                    </a:p>
                    <a:p>
                      <a:endParaRPr lang="en-US" sz="1400" dirty="0">
                        <a:solidFill>
                          <a:schemeClr val="tx1">
                            <a:lumMod val="65000"/>
                            <a:lumOff val="35000"/>
                          </a:schemeClr>
                        </a:solidFill>
                        <a:latin typeface="Arial" pitchFamily="34" charset="0"/>
                        <a:cs typeface="Arial" pitchFamily="34" charset="0"/>
                      </a:endParaRPr>
                    </a:p>
                  </a:txBody>
                  <a:tcPr>
                    <a:solidFill>
                      <a:schemeClr val="bg1">
                        <a:lumMod val="95000"/>
                      </a:schemeClr>
                    </a:solidFill>
                  </a:tcPr>
                </a:tc>
                <a:tc>
                  <a:txBody>
                    <a:bodyPr/>
                    <a:lstStyle/>
                    <a:p>
                      <a:pPr algn="ctr"/>
                      <a:endParaRPr lang="en-US" sz="800" i="1" kern="1200" dirty="0">
                        <a:solidFill>
                          <a:schemeClr val="tx2"/>
                        </a:solidFill>
                        <a:latin typeface="+mn-lt"/>
                        <a:ea typeface="+mn-ea"/>
                        <a:cs typeface="+mn-cs"/>
                      </a:endParaRPr>
                    </a:p>
                  </a:txBody>
                  <a:tcPr>
                    <a:solidFill>
                      <a:schemeClr val="bg1">
                        <a:lumMod val="95000"/>
                      </a:schemeClr>
                    </a:solidFill>
                  </a:tcPr>
                </a:tc>
                <a:tc>
                  <a:txBody>
                    <a:bodyPr/>
                    <a:lstStyle/>
                    <a:p>
                      <a:pPr algn="ctr"/>
                      <a:r>
                        <a:rPr lang="en-US" sz="800" i="1" kern="1200" dirty="0" smtClean="0">
                          <a:solidFill>
                            <a:schemeClr val="tx2"/>
                          </a:solidFill>
                          <a:latin typeface="+mn-lt"/>
                          <a:ea typeface="+mn-ea"/>
                          <a:cs typeface="+mn-cs"/>
                        </a:rPr>
                        <a:t>H/M/L</a:t>
                      </a:r>
                      <a:endParaRPr lang="en-US" sz="800" i="1" kern="1200" dirty="0">
                        <a:solidFill>
                          <a:schemeClr val="tx2"/>
                        </a:solidFill>
                        <a:latin typeface="+mn-lt"/>
                        <a:ea typeface="+mn-ea"/>
                        <a:cs typeface="+mn-cs"/>
                      </a:endParaRPr>
                    </a:p>
                  </a:txBody>
                  <a:tcPr>
                    <a:solidFill>
                      <a:schemeClr val="bg1">
                        <a:lumMod val="95000"/>
                      </a:schemeClr>
                    </a:solidFill>
                  </a:tcPr>
                </a:tc>
                <a:tc>
                  <a:txBody>
                    <a:bodyPr/>
                    <a:lstStyle/>
                    <a:p>
                      <a:pPr algn="ctr"/>
                      <a:r>
                        <a:rPr lang="en-US" sz="800" i="1" kern="1200" dirty="0" smtClean="0">
                          <a:solidFill>
                            <a:schemeClr val="tx2"/>
                          </a:solidFill>
                          <a:latin typeface="+mn-lt"/>
                          <a:ea typeface="+mn-ea"/>
                          <a:cs typeface="+mn-cs"/>
                        </a:rPr>
                        <a:t>H/M/L</a:t>
                      </a:r>
                      <a:endParaRPr lang="en-US" sz="800" i="1" kern="1200" dirty="0">
                        <a:solidFill>
                          <a:schemeClr val="tx2"/>
                        </a:solidFill>
                        <a:latin typeface="+mn-lt"/>
                        <a:ea typeface="+mn-ea"/>
                        <a:cs typeface="+mn-cs"/>
                      </a:endParaRPr>
                    </a:p>
                  </a:txBody>
                  <a:tcPr>
                    <a:solidFill>
                      <a:schemeClr val="bg1">
                        <a:lumMod val="95000"/>
                      </a:schemeClr>
                    </a:solidFill>
                  </a:tcPr>
                </a:tc>
              </a:tr>
            </a:tbl>
          </a:graphicData>
        </a:graphic>
      </p:graphicFrame>
      <p:sp>
        <p:nvSpPr>
          <p:cNvPr id="6" name="Slide Number Placeholder 5"/>
          <p:cNvSpPr>
            <a:spLocks noGrp="1"/>
          </p:cNvSpPr>
          <p:nvPr>
            <p:ph type="sldNum" sz="quarter" idx="12"/>
          </p:nvPr>
        </p:nvSpPr>
        <p:spPr/>
        <p:txBody>
          <a:bodyPr/>
          <a:lstStyle/>
          <a:p>
            <a:fld id="{32D4B517-E49B-41B6-9DBC-23634E0F1CDC}" type="slidenum">
              <a:rPr lang="en-CA" smtClean="0"/>
              <a:pPr/>
              <a:t>6</a:t>
            </a:fld>
            <a:endParaRPr lang="en-CA" dirty="0"/>
          </a:p>
        </p:txBody>
      </p:sp>
      <p:sp>
        <p:nvSpPr>
          <p:cNvPr id="9" name="Rectangle 8"/>
          <p:cNvSpPr/>
          <p:nvPr/>
        </p:nvSpPr>
        <p:spPr>
          <a:xfrm>
            <a:off x="619124" y="1065880"/>
            <a:ext cx="2116672" cy="418904"/>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solidFill>
                  <a:schemeClr val="tx1"/>
                </a:solidFill>
              </a:rPr>
              <a:t>Project PCRA Score:   </a:t>
            </a:r>
            <a:endParaRPr lang="en-US" sz="1200" dirty="0">
              <a:solidFill>
                <a:schemeClr val="tx1"/>
              </a:solidFill>
            </a:endParaRPr>
          </a:p>
        </p:txBody>
      </p:sp>
      <p:sp>
        <p:nvSpPr>
          <p:cNvPr id="7" name="Rectangle 6"/>
          <p:cNvSpPr/>
          <p:nvPr/>
        </p:nvSpPr>
        <p:spPr>
          <a:xfrm>
            <a:off x="6012160" y="1065880"/>
            <a:ext cx="2448272" cy="418904"/>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solidFill>
                  <a:schemeClr val="tx1"/>
                </a:solidFill>
              </a:rPr>
              <a:t>Organization OPMCA Level:    </a:t>
            </a:r>
            <a:endParaRPr lang="en-US" sz="1200" dirty="0">
              <a:solidFill>
                <a:schemeClr val="tx1"/>
              </a:solidFill>
            </a:endParaRPr>
          </a:p>
        </p:txBody>
      </p:sp>
      <p:sp>
        <p:nvSpPr>
          <p:cNvPr id="5" name="Rectangle 4"/>
          <p:cNvSpPr/>
          <p:nvPr/>
        </p:nvSpPr>
        <p:spPr>
          <a:xfrm>
            <a:off x="395536" y="6494329"/>
            <a:ext cx="3261890" cy="246221"/>
          </a:xfrm>
          <a:prstGeom prst="rect">
            <a:avLst/>
          </a:prstGeom>
        </p:spPr>
        <p:txBody>
          <a:bodyPr wrap="square">
            <a:spAutoFit/>
          </a:bodyPr>
          <a:lstStyle/>
          <a:p>
            <a:pPr>
              <a:tabLst>
                <a:tab pos="514350" algn="l"/>
              </a:tabLst>
            </a:pPr>
            <a:r>
              <a:rPr lang="en-US" sz="1000" dirty="0" smtClean="0">
                <a:cs typeface="Arial" panose="020B0604020202020204" pitchFamily="34" charset="0"/>
              </a:rPr>
              <a:t>OPMCA:  	Organizational </a:t>
            </a:r>
            <a:r>
              <a:rPr lang="en-US" sz="1000" dirty="0">
                <a:cs typeface="Arial" panose="020B0604020202020204" pitchFamily="34" charset="0"/>
              </a:rPr>
              <a:t>Project Management Capacity</a:t>
            </a:r>
            <a:endParaRPr lang="en-US" sz="1000" dirty="0"/>
          </a:p>
        </p:txBody>
      </p:sp>
      <p:sp>
        <p:nvSpPr>
          <p:cNvPr id="8" name="Rectangle 7"/>
          <p:cNvSpPr/>
          <p:nvPr/>
        </p:nvSpPr>
        <p:spPr>
          <a:xfrm>
            <a:off x="395536" y="6313238"/>
            <a:ext cx="2146742" cy="246221"/>
          </a:xfrm>
          <a:prstGeom prst="rect">
            <a:avLst/>
          </a:prstGeom>
        </p:spPr>
        <p:txBody>
          <a:bodyPr wrap="none">
            <a:spAutoFit/>
          </a:bodyPr>
          <a:lstStyle/>
          <a:p>
            <a:pPr>
              <a:tabLst>
                <a:tab pos="514350" algn="l"/>
              </a:tabLst>
            </a:pPr>
            <a:r>
              <a:rPr lang="en-US" sz="1000" dirty="0" smtClean="0">
                <a:cs typeface="Arial" panose="020B0604020202020204" pitchFamily="34" charset="0"/>
              </a:rPr>
              <a:t>PCRA:  	Project </a:t>
            </a:r>
            <a:r>
              <a:rPr lang="en-US" sz="1000" dirty="0">
                <a:cs typeface="Arial" panose="020B0604020202020204" pitchFamily="34" charset="0"/>
              </a:rPr>
              <a:t>Complexity and Risk</a:t>
            </a:r>
            <a:endParaRPr lang="en-US" sz="1000" dirty="0"/>
          </a:p>
        </p:txBody>
      </p:sp>
      <p:cxnSp>
        <p:nvCxnSpPr>
          <p:cNvPr id="14" name="Straight Connector 13"/>
          <p:cNvCxnSpPr/>
          <p:nvPr/>
        </p:nvCxnSpPr>
        <p:spPr>
          <a:xfrm>
            <a:off x="479791" y="6313238"/>
            <a:ext cx="2926080" cy="0"/>
          </a:xfrm>
          <a:prstGeom prst="line">
            <a:avLst/>
          </a:prstGeom>
          <a:ln>
            <a:solidFill>
              <a:schemeClr val="bg1">
                <a:lumMod val="6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78282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693614428"/>
              </p:ext>
            </p:extLst>
          </p:nvPr>
        </p:nvGraphicFramePr>
        <p:xfrm>
          <a:off x="333872" y="1328292"/>
          <a:ext cx="8522604" cy="1280160"/>
        </p:xfrm>
        <a:graphic>
          <a:graphicData uri="http://schemas.openxmlformats.org/drawingml/2006/table">
            <a:tbl>
              <a:tblPr>
                <a:tableStyleId>{5C22544A-7EE6-4342-B048-85BDC9FD1C3A}</a:tableStyleId>
              </a:tblPr>
              <a:tblGrid>
                <a:gridCol w="8522604"/>
              </a:tblGrid>
              <a:tr h="355064">
                <a:tc>
                  <a:txBody>
                    <a:bodyPr/>
                    <a:lstStyle/>
                    <a:p>
                      <a:r>
                        <a:rPr lang="en-CA" baseline="0" dirty="0" smtClean="0">
                          <a:solidFill>
                            <a:schemeClr val="bg2"/>
                          </a:solidFill>
                        </a:rPr>
                        <a:t>Summary of Proposal</a:t>
                      </a:r>
                      <a:endParaRPr lang="en-CA" dirty="0">
                        <a:solidFill>
                          <a:schemeClr val="bg2"/>
                        </a:solidFill>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tr>
              <a:tr h="370840">
                <a:tc>
                  <a:txBody>
                    <a:bodyPr/>
                    <a:lstStyle/>
                    <a:p>
                      <a:endParaRPr lang="en-CA" dirty="0" smtClean="0"/>
                    </a:p>
                    <a:p>
                      <a:endParaRPr lang="en-CA" dirty="0" smtClean="0"/>
                    </a:p>
                    <a:p>
                      <a:endParaRPr lang="en-CA"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810158143"/>
              </p:ext>
            </p:extLst>
          </p:nvPr>
        </p:nvGraphicFramePr>
        <p:xfrm>
          <a:off x="4932040" y="369438"/>
          <a:ext cx="3924435" cy="396240"/>
        </p:xfrm>
        <a:graphic>
          <a:graphicData uri="http://schemas.openxmlformats.org/drawingml/2006/table">
            <a:tbl>
              <a:tblPr>
                <a:tableStyleId>{5C22544A-7EE6-4342-B048-85BDC9FD1C3A}</a:tableStyleId>
              </a:tblPr>
              <a:tblGrid>
                <a:gridCol w="1057884"/>
                <a:gridCol w="1128602"/>
                <a:gridCol w="1128602"/>
                <a:gridCol w="609347"/>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000" b="1" dirty="0" smtClean="0">
                          <a:solidFill>
                            <a:prstClr val="black"/>
                          </a:solidFill>
                          <a:latin typeface="+mn-lt"/>
                          <a:sym typeface="Wingdings 2" panose="05020102010507070707" pitchFamily="18" charset="2"/>
                        </a:rPr>
                        <a:t> Endorsement</a:t>
                      </a:r>
                      <a:endParaRPr lang="en-CA" sz="1000" b="1" dirty="0" smtClean="0">
                        <a:solidFill>
                          <a:prstClr val="black"/>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000" b="1" dirty="0" smtClean="0">
                          <a:solidFill>
                            <a:schemeClr val="bg1">
                              <a:lumMod val="50000"/>
                            </a:schemeClr>
                          </a:solidFill>
                          <a:latin typeface="+mn-lt"/>
                          <a:sym typeface="Wingdings 2" panose="05020102010507070707" pitchFamily="18" charset="2"/>
                        </a:rPr>
                        <a:t> Information</a:t>
                      </a:r>
                    </a:p>
                  </a:txBody>
                  <a:tcPr/>
                </a:tc>
                <a:tc>
                  <a:txBody>
                    <a:bodyPr/>
                    <a:lstStyle/>
                    <a:p>
                      <a:pPr>
                        <a:tabLst>
                          <a:tab pos="398463" algn="l"/>
                          <a:tab pos="969963" algn="l"/>
                        </a:tabLst>
                      </a:pPr>
                      <a:r>
                        <a:rPr lang="en-CA" sz="1000" b="1" kern="1200" dirty="0" smtClean="0">
                          <a:solidFill>
                            <a:schemeClr val="bg1">
                              <a:lumMod val="50000"/>
                            </a:schemeClr>
                          </a:solidFill>
                          <a:latin typeface="+mn-lt"/>
                          <a:ea typeface="+mn-ea"/>
                          <a:cs typeface="+mn-cs"/>
                        </a:rPr>
                        <a:t>PCRA:</a:t>
                      </a:r>
                    </a:p>
                    <a:p>
                      <a:pPr>
                        <a:tabLst>
                          <a:tab pos="398463" algn="l"/>
                          <a:tab pos="969963" algn="l"/>
                        </a:tabLst>
                      </a:pPr>
                      <a:r>
                        <a:rPr lang="en-CA" sz="1000" b="1" kern="1200" dirty="0" smtClean="0">
                          <a:solidFill>
                            <a:schemeClr val="bg1">
                              <a:lumMod val="50000"/>
                            </a:schemeClr>
                          </a:solidFill>
                          <a:latin typeface="+mn-lt"/>
                          <a:ea typeface="+mn-ea"/>
                          <a:cs typeface="+mn-cs"/>
                        </a:rPr>
                        <a:t>OPMCA:</a:t>
                      </a:r>
                      <a:r>
                        <a:rPr lang="en-CA" sz="1000" b="1" kern="1200" baseline="0" dirty="0" smtClean="0">
                          <a:solidFill>
                            <a:schemeClr val="bg1">
                              <a:lumMod val="50000"/>
                            </a:schemeClr>
                          </a:solidFill>
                          <a:latin typeface="+mn-lt"/>
                          <a:ea typeface="+mn-ea"/>
                          <a:cs typeface="+mn-cs"/>
                        </a:rPr>
                        <a:t> </a:t>
                      </a:r>
                      <a:endParaRPr lang="en-CA" sz="1000" b="1" kern="1200" dirty="0" smtClean="0">
                        <a:solidFill>
                          <a:schemeClr val="bg1">
                            <a:lumMod val="50000"/>
                          </a:schemeClr>
                        </a:solidFill>
                        <a:latin typeface="+mn-lt"/>
                        <a:ea typeface="+mn-ea"/>
                        <a:cs typeface="+mn-cs"/>
                      </a:endParaRPr>
                    </a:p>
                  </a:txBody>
                  <a:tcPr/>
                </a:tc>
                <a:tc>
                  <a:txBody>
                    <a:bodyPr/>
                    <a:lstStyle/>
                    <a:p>
                      <a:pPr>
                        <a:tabLst>
                          <a:tab pos="398463" algn="l"/>
                          <a:tab pos="969963" algn="l"/>
                        </a:tabLst>
                      </a:pPr>
                      <a:r>
                        <a:rPr lang="en-CA" sz="1000" b="1" kern="1200" dirty="0" smtClean="0">
                          <a:solidFill>
                            <a:schemeClr val="bg1">
                              <a:lumMod val="50000"/>
                            </a:schemeClr>
                          </a:solidFill>
                          <a:latin typeface="+mn-lt"/>
                          <a:ea typeface="+mn-ea"/>
                          <a:cs typeface="+mn-cs"/>
                        </a:rPr>
                        <a:t>One time:</a:t>
                      </a:r>
                      <a:r>
                        <a:rPr lang="en-CA" sz="1000" b="1" kern="1200" baseline="0" dirty="0" smtClean="0">
                          <a:solidFill>
                            <a:schemeClr val="bg1">
                              <a:lumMod val="50000"/>
                            </a:schemeClr>
                          </a:solidFill>
                          <a:latin typeface="+mn-lt"/>
                          <a:ea typeface="+mn-ea"/>
                          <a:cs typeface="+mn-cs"/>
                        </a:rPr>
                        <a:t> </a:t>
                      </a:r>
                      <a:r>
                        <a:rPr lang="en-CA" sz="1000" b="1" kern="1200" dirty="0" smtClean="0">
                          <a:solidFill>
                            <a:schemeClr val="bg1">
                              <a:lumMod val="50000"/>
                            </a:schemeClr>
                          </a:solidFill>
                          <a:latin typeface="+mn-lt"/>
                          <a:ea typeface="+mn-ea"/>
                          <a:cs typeface="+mn-cs"/>
                        </a:rPr>
                        <a:t>$</a:t>
                      </a:r>
                    </a:p>
                    <a:p>
                      <a:pPr>
                        <a:tabLst>
                          <a:tab pos="398463" algn="l"/>
                          <a:tab pos="969963" algn="l"/>
                        </a:tabLst>
                      </a:pPr>
                      <a:r>
                        <a:rPr lang="en-CA" sz="1000" b="1" kern="1200" dirty="0" smtClean="0">
                          <a:solidFill>
                            <a:schemeClr val="bg1">
                              <a:lumMod val="50000"/>
                            </a:schemeClr>
                          </a:solidFill>
                          <a:latin typeface="+mn-lt"/>
                          <a:ea typeface="+mn-ea"/>
                          <a:cs typeface="+mn-cs"/>
                        </a:rPr>
                        <a:t>On going: $</a:t>
                      </a:r>
                    </a:p>
                  </a:txBody>
                  <a:tcPr/>
                </a:tc>
                <a:tc>
                  <a:txBody>
                    <a:bodyPr/>
                    <a:lstStyle/>
                    <a:p>
                      <a:pPr>
                        <a:tabLst>
                          <a:tab pos="398463" algn="l"/>
                          <a:tab pos="969963" algn="l"/>
                        </a:tabLst>
                      </a:pPr>
                      <a:r>
                        <a:rPr lang="en-CA" sz="1000" b="1" kern="1200" dirty="0" smtClean="0">
                          <a:solidFill>
                            <a:schemeClr val="bg1">
                              <a:lumMod val="50000"/>
                            </a:schemeClr>
                          </a:solidFill>
                          <a:latin typeface="+mn-lt"/>
                          <a:ea typeface="+mn-ea"/>
                          <a:cs typeface="+mn-cs"/>
                        </a:rPr>
                        <a:t>Overall:</a:t>
                      </a:r>
                    </a:p>
                  </a:txBody>
                  <a:tcPr/>
                </a:tc>
              </a:tr>
            </a:tbl>
          </a:graphicData>
        </a:graphic>
      </p:graphicFrame>
      <p:grpSp>
        <p:nvGrpSpPr>
          <p:cNvPr id="10" name="Group 9"/>
          <p:cNvGrpSpPr/>
          <p:nvPr/>
        </p:nvGrpSpPr>
        <p:grpSpPr>
          <a:xfrm>
            <a:off x="35496" y="6491461"/>
            <a:ext cx="1668073" cy="366539"/>
            <a:chOff x="1113081" y="6387715"/>
            <a:chExt cx="1668073" cy="461665"/>
          </a:xfrm>
        </p:grpSpPr>
        <p:sp>
          <p:nvSpPr>
            <p:cNvPr id="11" name="Rectangle 10"/>
            <p:cNvSpPr/>
            <p:nvPr/>
          </p:nvSpPr>
          <p:spPr>
            <a:xfrm>
              <a:off x="2352608" y="6634818"/>
              <a:ext cx="128016" cy="12801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TextBox 11"/>
            <p:cNvSpPr txBox="1"/>
            <p:nvPr/>
          </p:nvSpPr>
          <p:spPr>
            <a:xfrm>
              <a:off x="1113081" y="6387715"/>
              <a:ext cx="1207382" cy="215444"/>
            </a:xfrm>
            <a:prstGeom prst="rect">
              <a:avLst/>
            </a:prstGeom>
            <a:noFill/>
          </p:spPr>
          <p:txBody>
            <a:bodyPr wrap="none" rtlCol="0">
              <a:spAutoFit/>
            </a:bodyPr>
            <a:lstStyle/>
            <a:p>
              <a:r>
                <a:rPr lang="en-CA" sz="800" dirty="0" smtClean="0">
                  <a:solidFill>
                    <a:prstClr val="black"/>
                  </a:solidFill>
                  <a:latin typeface="Calibri"/>
                </a:rPr>
                <a:t>Architectural Alignment:</a:t>
              </a:r>
              <a:endParaRPr lang="en-US" sz="800" dirty="0">
                <a:solidFill>
                  <a:prstClr val="black"/>
                </a:solidFill>
                <a:latin typeface="Calibri"/>
              </a:endParaRPr>
            </a:p>
          </p:txBody>
        </p:sp>
        <p:sp>
          <p:nvSpPr>
            <p:cNvPr id="13" name="TextBox 12"/>
            <p:cNvSpPr txBox="1"/>
            <p:nvPr/>
          </p:nvSpPr>
          <p:spPr>
            <a:xfrm>
              <a:off x="1261278" y="6581258"/>
              <a:ext cx="380232" cy="215444"/>
            </a:xfrm>
            <a:prstGeom prst="rect">
              <a:avLst/>
            </a:prstGeom>
            <a:noFill/>
          </p:spPr>
          <p:txBody>
            <a:bodyPr wrap="none" rtlCol="0">
              <a:spAutoFit/>
            </a:bodyPr>
            <a:lstStyle/>
            <a:p>
              <a:r>
                <a:rPr lang="en-CA" sz="800" dirty="0" smtClean="0">
                  <a:solidFill>
                    <a:prstClr val="black"/>
                  </a:solidFill>
                  <a:latin typeface="Calibri"/>
                </a:rPr>
                <a:t>Fully</a:t>
              </a:r>
              <a:endParaRPr lang="en-US" sz="800" dirty="0">
                <a:solidFill>
                  <a:prstClr val="black"/>
                </a:solidFill>
                <a:latin typeface="Calibri"/>
              </a:endParaRPr>
            </a:p>
          </p:txBody>
        </p:sp>
        <p:sp>
          <p:nvSpPr>
            <p:cNvPr id="14" name="TextBox 13"/>
            <p:cNvSpPr txBox="1"/>
            <p:nvPr/>
          </p:nvSpPr>
          <p:spPr>
            <a:xfrm>
              <a:off x="1776544" y="6581258"/>
              <a:ext cx="524503" cy="215444"/>
            </a:xfrm>
            <a:prstGeom prst="rect">
              <a:avLst/>
            </a:prstGeom>
            <a:noFill/>
          </p:spPr>
          <p:txBody>
            <a:bodyPr wrap="none" rtlCol="0">
              <a:spAutoFit/>
            </a:bodyPr>
            <a:lstStyle/>
            <a:p>
              <a:r>
                <a:rPr lang="en-CA" sz="800" dirty="0" smtClean="0">
                  <a:solidFill>
                    <a:prstClr val="black"/>
                  </a:solidFill>
                  <a:latin typeface="Calibri"/>
                </a:rPr>
                <a:t>Partially</a:t>
              </a:r>
              <a:endParaRPr lang="en-US" sz="800" dirty="0">
                <a:solidFill>
                  <a:prstClr val="black"/>
                </a:solidFill>
                <a:latin typeface="Calibri"/>
              </a:endParaRPr>
            </a:p>
          </p:txBody>
        </p:sp>
        <p:sp>
          <p:nvSpPr>
            <p:cNvPr id="15" name="TextBox 14"/>
            <p:cNvSpPr txBox="1"/>
            <p:nvPr/>
          </p:nvSpPr>
          <p:spPr>
            <a:xfrm>
              <a:off x="2442600" y="6581258"/>
              <a:ext cx="338554" cy="215444"/>
            </a:xfrm>
            <a:prstGeom prst="rect">
              <a:avLst/>
            </a:prstGeom>
            <a:noFill/>
          </p:spPr>
          <p:txBody>
            <a:bodyPr wrap="none" rtlCol="0">
              <a:spAutoFit/>
            </a:bodyPr>
            <a:lstStyle/>
            <a:p>
              <a:r>
                <a:rPr lang="en-CA" sz="800" dirty="0" smtClean="0">
                  <a:solidFill>
                    <a:prstClr val="black"/>
                  </a:solidFill>
                  <a:latin typeface="Calibri"/>
                </a:rPr>
                <a:t>Not</a:t>
              </a:r>
              <a:endParaRPr lang="en-US" sz="800" dirty="0">
                <a:solidFill>
                  <a:prstClr val="black"/>
                </a:solidFill>
                <a:latin typeface="Calibri"/>
              </a:endParaRPr>
            </a:p>
          </p:txBody>
        </p:sp>
        <p:sp>
          <p:nvSpPr>
            <p:cNvPr id="16" name="Rectangle 15"/>
            <p:cNvSpPr/>
            <p:nvPr/>
          </p:nvSpPr>
          <p:spPr>
            <a:xfrm>
              <a:off x="1113081" y="6405479"/>
              <a:ext cx="1668073" cy="443901"/>
            </a:xfrm>
            <a:prstGeom prst="rect">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Isosceles Triangle 16"/>
            <p:cNvSpPr/>
            <p:nvPr/>
          </p:nvSpPr>
          <p:spPr>
            <a:xfrm>
              <a:off x="1196091" y="6608063"/>
              <a:ext cx="128016" cy="146304"/>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1723291" y="6626351"/>
              <a:ext cx="108012" cy="128016"/>
            </a:xfrm>
            <a:prstGeom prst="ellipse">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9" name="Isosceles Triangle 18"/>
          <p:cNvSpPr/>
          <p:nvPr/>
        </p:nvSpPr>
        <p:spPr>
          <a:xfrm>
            <a:off x="8496436" y="559893"/>
            <a:ext cx="128016" cy="116158"/>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itle 2"/>
          <p:cNvSpPr txBox="1">
            <a:spLocks/>
          </p:cNvSpPr>
          <p:nvPr/>
        </p:nvSpPr>
        <p:spPr bwMode="auto">
          <a:xfrm>
            <a:off x="429729" y="232968"/>
            <a:ext cx="2187498" cy="431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lvl1pPr marL="457200" indent="-457200" algn="l" rtl="0" eaLnBrk="0" fontAlgn="base" hangingPunct="0">
              <a:spcBef>
                <a:spcPct val="0"/>
              </a:spcBef>
              <a:spcAft>
                <a:spcPct val="0"/>
              </a:spcAft>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vl2pPr algn="l" rtl="0" eaLnBrk="0" fontAlgn="base" hangingPunct="0">
              <a:spcBef>
                <a:spcPct val="0"/>
              </a:spcBef>
              <a:spcAft>
                <a:spcPct val="0"/>
              </a:spcAft>
              <a:defRPr sz="4400">
                <a:solidFill>
                  <a:schemeClr val="tx1"/>
                </a:solidFill>
                <a:latin typeface="Calibri" panose="020F0502020204030204" pitchFamily="34" charset="0"/>
              </a:defRPr>
            </a:lvl2pPr>
            <a:lvl3pPr algn="l" rtl="0" eaLnBrk="0" fontAlgn="base" hangingPunct="0">
              <a:spcBef>
                <a:spcPct val="0"/>
              </a:spcBef>
              <a:spcAft>
                <a:spcPct val="0"/>
              </a:spcAft>
              <a:defRPr sz="4400">
                <a:solidFill>
                  <a:schemeClr val="tx1"/>
                </a:solidFill>
                <a:latin typeface="Calibri" panose="020F0502020204030204" pitchFamily="34" charset="0"/>
              </a:defRPr>
            </a:lvl3pPr>
            <a:lvl4pPr algn="l" rtl="0" eaLnBrk="0" fontAlgn="base" hangingPunct="0">
              <a:spcBef>
                <a:spcPct val="0"/>
              </a:spcBef>
              <a:spcAft>
                <a:spcPct val="0"/>
              </a:spcAft>
              <a:defRPr sz="4400">
                <a:solidFill>
                  <a:schemeClr val="tx1"/>
                </a:solidFill>
                <a:latin typeface="Calibri" panose="020F0502020204030204" pitchFamily="34" charset="0"/>
              </a:defRPr>
            </a:lvl4pPr>
            <a:lvl5pPr algn="l" rtl="0" eaLnBrk="0" fontAlgn="base" hangingPunct="0">
              <a:spcBef>
                <a:spcPct val="0"/>
              </a:spcBef>
              <a:spcAft>
                <a:spcPct val="0"/>
              </a:spcAft>
              <a:defRPr sz="4400">
                <a:solidFill>
                  <a:schemeClr val="tx1"/>
                </a:solidFill>
                <a:latin typeface="Calibri" panose="020F0502020204030204" pitchFamily="34" charset="0"/>
              </a:defRPr>
            </a:lvl5pPr>
            <a:lvl6pPr marL="457200" algn="l" rtl="0" fontAlgn="base">
              <a:spcBef>
                <a:spcPct val="0"/>
              </a:spcBef>
              <a:spcAft>
                <a:spcPct val="0"/>
              </a:spcAft>
              <a:defRPr sz="4400">
                <a:solidFill>
                  <a:schemeClr val="tx1"/>
                </a:solidFill>
                <a:latin typeface="Calibri" panose="020F0502020204030204" pitchFamily="34" charset="0"/>
              </a:defRPr>
            </a:lvl6pPr>
            <a:lvl7pPr marL="914400" algn="l" rtl="0" fontAlgn="base">
              <a:spcBef>
                <a:spcPct val="0"/>
              </a:spcBef>
              <a:spcAft>
                <a:spcPct val="0"/>
              </a:spcAft>
              <a:defRPr sz="4400">
                <a:solidFill>
                  <a:schemeClr val="tx1"/>
                </a:solidFill>
                <a:latin typeface="Calibri" panose="020F0502020204030204" pitchFamily="34" charset="0"/>
              </a:defRPr>
            </a:lvl7pPr>
            <a:lvl8pPr marL="1371600" algn="l" rtl="0" fontAlgn="base">
              <a:spcBef>
                <a:spcPct val="0"/>
              </a:spcBef>
              <a:spcAft>
                <a:spcPct val="0"/>
              </a:spcAft>
              <a:defRPr sz="4400">
                <a:solidFill>
                  <a:schemeClr val="tx1"/>
                </a:solidFill>
                <a:latin typeface="Calibri" panose="020F0502020204030204" pitchFamily="34" charset="0"/>
              </a:defRPr>
            </a:lvl8pPr>
            <a:lvl9pPr marL="1828800" algn="l" rtl="0" fontAlgn="base">
              <a:spcBef>
                <a:spcPct val="0"/>
              </a:spcBef>
              <a:spcAft>
                <a:spcPct val="0"/>
              </a:spcAft>
              <a:defRPr sz="4400">
                <a:solidFill>
                  <a:schemeClr val="tx1"/>
                </a:solidFill>
                <a:latin typeface="Calibri" panose="020F0502020204030204" pitchFamily="34" charset="0"/>
              </a:defRPr>
            </a:lvl9pPr>
          </a:lstStyle>
          <a:p>
            <a:pPr marL="0" indent="0"/>
            <a:r>
              <a:rPr lang="en-CA" sz="2000" b="1" dirty="0" smtClean="0"/>
              <a:t>Executive Summary </a:t>
            </a:r>
            <a:endParaRPr lang="en-CA" sz="2000" b="1" dirty="0"/>
          </a:p>
        </p:txBody>
      </p:sp>
      <p:graphicFrame>
        <p:nvGraphicFramePr>
          <p:cNvPr id="3" name="Table 2"/>
          <p:cNvGraphicFramePr>
            <a:graphicFrameLocks noGrp="1"/>
          </p:cNvGraphicFramePr>
          <p:nvPr>
            <p:extLst>
              <p:ext uri="{D42A27DB-BD31-4B8C-83A1-F6EECF244321}">
                <p14:modId xmlns:p14="http://schemas.microsoft.com/office/powerpoint/2010/main" val="3005176220"/>
              </p:ext>
            </p:extLst>
          </p:nvPr>
        </p:nvGraphicFramePr>
        <p:xfrm>
          <a:off x="333872" y="5339484"/>
          <a:ext cx="8522604" cy="1005840"/>
        </p:xfrm>
        <a:graphic>
          <a:graphicData uri="http://schemas.openxmlformats.org/drawingml/2006/table">
            <a:tbl>
              <a:tblPr>
                <a:tableStyleId>{5C22544A-7EE6-4342-B048-85BDC9FD1C3A}</a:tableStyleId>
              </a:tblPr>
              <a:tblGrid>
                <a:gridCol w="4261302"/>
                <a:gridCol w="4261302"/>
              </a:tblGrid>
              <a:tr h="203061">
                <a:tc>
                  <a:txBody>
                    <a:bodyPr/>
                    <a:lstStyle/>
                    <a:p>
                      <a:r>
                        <a:rPr lang="en-CA" dirty="0" smtClean="0">
                          <a:solidFill>
                            <a:schemeClr val="bg2"/>
                          </a:solidFill>
                        </a:rPr>
                        <a:t>GC</a:t>
                      </a:r>
                      <a:r>
                        <a:rPr lang="en-CA" baseline="0" dirty="0" smtClean="0">
                          <a:solidFill>
                            <a:schemeClr val="bg2"/>
                          </a:solidFill>
                        </a:rPr>
                        <a:t> EA Recommendation </a:t>
                      </a:r>
                      <a:endParaRPr lang="en-CA" dirty="0">
                        <a:solidFill>
                          <a:schemeClr val="bg2"/>
                        </a:solidFill>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5172"/>
                    </a:solidFill>
                  </a:tcPr>
                </a:tc>
                <a:tc>
                  <a:txBody>
                    <a:bodyPr/>
                    <a:lstStyle/>
                    <a:p>
                      <a:r>
                        <a:rPr lang="en-CA" dirty="0" smtClean="0">
                          <a:solidFill>
                            <a:schemeClr val="bg2"/>
                          </a:solidFill>
                        </a:rPr>
                        <a:t>Conditions</a:t>
                      </a:r>
                      <a:endParaRPr lang="en-CA" dirty="0">
                        <a:solidFill>
                          <a:schemeClr val="bg2"/>
                        </a:solidFill>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5172"/>
                    </a:solidFill>
                  </a:tcPr>
                </a:tc>
              </a:tr>
              <a:tr h="500700">
                <a:tc>
                  <a:txBody>
                    <a:bodyPr/>
                    <a:lstStyle/>
                    <a:p>
                      <a:endParaRPr lang="en-CA"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tc>
                  <a:txBody>
                    <a:bodyPr/>
                    <a:lstStyle/>
                    <a:p>
                      <a:endParaRPr lang="en-CA" dirty="0" smtClean="0"/>
                    </a:p>
                    <a:p>
                      <a:endParaRPr lang="en-CA"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tr>
            </a:tbl>
          </a:graphicData>
        </a:graphic>
      </p:graphicFrame>
      <p:graphicFrame>
        <p:nvGraphicFramePr>
          <p:cNvPr id="28" name="Table 27"/>
          <p:cNvGraphicFramePr>
            <a:graphicFrameLocks noGrp="1"/>
          </p:cNvGraphicFramePr>
          <p:nvPr>
            <p:extLst>
              <p:ext uri="{D42A27DB-BD31-4B8C-83A1-F6EECF244321}">
                <p14:modId xmlns:p14="http://schemas.microsoft.com/office/powerpoint/2010/main" val="1147041116"/>
              </p:ext>
            </p:extLst>
          </p:nvPr>
        </p:nvGraphicFramePr>
        <p:xfrm>
          <a:off x="353464" y="2779134"/>
          <a:ext cx="8522604" cy="370840"/>
        </p:xfrm>
        <a:graphic>
          <a:graphicData uri="http://schemas.openxmlformats.org/drawingml/2006/table">
            <a:tbl>
              <a:tblPr>
                <a:tableStyleId>{5C22544A-7EE6-4342-B048-85BDC9FD1C3A}</a:tableStyleId>
              </a:tblPr>
              <a:tblGrid>
                <a:gridCol w="8522604"/>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dirty="0" smtClean="0">
                          <a:solidFill>
                            <a:schemeClr val="bg2"/>
                          </a:solidFill>
                        </a:rPr>
                        <a:t>Enterprise Architecture Assessment</a:t>
                      </a:r>
                      <a:endParaRPr lang="en-CA" dirty="0">
                        <a:solidFill>
                          <a:schemeClr val="bg2"/>
                        </a:solidFill>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5172"/>
                    </a:solidFill>
                  </a:tcPr>
                </a:tc>
              </a:tr>
            </a:tbl>
          </a:graphicData>
        </a:graphic>
      </p:graphicFrame>
      <p:graphicFrame>
        <p:nvGraphicFramePr>
          <p:cNvPr id="29" name="Table 28"/>
          <p:cNvGraphicFramePr>
            <a:graphicFrameLocks noGrp="1"/>
          </p:cNvGraphicFramePr>
          <p:nvPr>
            <p:extLst>
              <p:ext uri="{D42A27DB-BD31-4B8C-83A1-F6EECF244321}">
                <p14:modId xmlns:p14="http://schemas.microsoft.com/office/powerpoint/2010/main" val="2523632820"/>
              </p:ext>
            </p:extLst>
          </p:nvPr>
        </p:nvGraphicFramePr>
        <p:xfrm>
          <a:off x="358858" y="3175992"/>
          <a:ext cx="8497617" cy="1981200"/>
        </p:xfrm>
        <a:graphic>
          <a:graphicData uri="http://schemas.openxmlformats.org/drawingml/2006/table">
            <a:tbl>
              <a:tblPr>
                <a:tableStyleId>{5C22544A-7EE6-4342-B048-85BDC9FD1C3A}</a:tableStyleId>
              </a:tblPr>
              <a:tblGrid>
                <a:gridCol w="502823"/>
                <a:gridCol w="1154035"/>
                <a:gridCol w="6840759"/>
              </a:tblGrid>
              <a:tr h="370840">
                <a:tc>
                  <a:txBody>
                    <a:bodyPr/>
                    <a:lstStyle/>
                    <a:p>
                      <a:endParaRPr lang="en-CA" dirty="0"/>
                    </a:p>
                  </a:txBody>
                  <a:tcPr/>
                </a:tc>
                <a:tc>
                  <a:txBody>
                    <a:bodyPr/>
                    <a:lstStyle/>
                    <a:p>
                      <a:r>
                        <a:rPr lang="en-CA" sz="1000" dirty="0" smtClean="0"/>
                        <a:t>Business</a:t>
                      </a:r>
                      <a:endParaRPr lang="en-CA" sz="1000" dirty="0"/>
                    </a:p>
                  </a:txBody>
                  <a:tcPr/>
                </a:tc>
                <a:tc>
                  <a:txBody>
                    <a:bodyPr/>
                    <a:lstStyle/>
                    <a:p>
                      <a:pPr marL="171450" indent="-171450">
                        <a:buFont typeface="Arial" panose="020B0604020202020204" pitchFamily="34" charset="0"/>
                        <a:buChar char="•"/>
                      </a:pPr>
                      <a:r>
                        <a:rPr lang="en-CA" sz="1000" dirty="0" smtClean="0"/>
                        <a:t> </a:t>
                      </a:r>
                    </a:p>
                    <a:p>
                      <a:pPr marL="171450" indent="-171450">
                        <a:buFont typeface="Arial" panose="020B0604020202020204" pitchFamily="34" charset="0"/>
                        <a:buChar char="•"/>
                      </a:pPr>
                      <a:endParaRPr lang="en-CA" sz="1000" dirty="0"/>
                    </a:p>
                  </a:txBody>
                  <a:tcPr/>
                </a:tc>
              </a:tr>
              <a:tr h="370840">
                <a:tc>
                  <a:txBody>
                    <a:bodyPr/>
                    <a:lstStyle/>
                    <a:p>
                      <a:endParaRPr lang="en-CA"/>
                    </a:p>
                  </a:txBody>
                  <a:tcPr/>
                </a:tc>
                <a:tc>
                  <a:txBody>
                    <a:bodyPr/>
                    <a:lstStyle/>
                    <a:p>
                      <a:r>
                        <a:rPr lang="en-CA" sz="1000" dirty="0" smtClean="0"/>
                        <a:t>Information</a:t>
                      </a:r>
                      <a:r>
                        <a:rPr lang="en-CA" sz="1000" baseline="0" dirty="0" smtClean="0"/>
                        <a:t> </a:t>
                      </a:r>
                      <a:endParaRPr lang="en-CA" sz="1000" dirty="0"/>
                    </a:p>
                  </a:txBody>
                  <a:tcPr/>
                </a:tc>
                <a:tc>
                  <a:txBody>
                    <a:bodyPr/>
                    <a:lstStyle/>
                    <a:p>
                      <a:pPr marL="171450" indent="-171450">
                        <a:buFont typeface="Arial" panose="020B0604020202020204" pitchFamily="34" charset="0"/>
                        <a:buChar char="•"/>
                      </a:pPr>
                      <a:r>
                        <a:rPr lang="en-CA" sz="1000" dirty="0" smtClean="0"/>
                        <a:t> </a:t>
                      </a:r>
                    </a:p>
                    <a:p>
                      <a:pPr marL="171450" indent="-171450">
                        <a:buFont typeface="Arial" panose="020B0604020202020204" pitchFamily="34" charset="0"/>
                        <a:buChar char="•"/>
                      </a:pPr>
                      <a:endParaRPr lang="en-CA" sz="1000" dirty="0"/>
                    </a:p>
                  </a:txBody>
                  <a:tcPr/>
                </a:tc>
              </a:tr>
              <a:tr h="370840">
                <a:tc>
                  <a:txBody>
                    <a:bodyPr/>
                    <a:lstStyle/>
                    <a:p>
                      <a:endParaRPr lang="en-CA"/>
                    </a:p>
                  </a:txBody>
                  <a:tcPr/>
                </a:tc>
                <a:tc>
                  <a:txBody>
                    <a:bodyPr/>
                    <a:lstStyle/>
                    <a:p>
                      <a:r>
                        <a:rPr lang="en-CA" sz="1000" dirty="0" smtClean="0"/>
                        <a:t>Application</a:t>
                      </a:r>
                      <a:endParaRPr lang="en-CA" sz="1000" dirty="0"/>
                    </a:p>
                  </a:txBody>
                  <a:tcPr/>
                </a:tc>
                <a:tc>
                  <a:txBody>
                    <a:bodyPr/>
                    <a:lstStyle/>
                    <a:p>
                      <a:pPr marL="171450" indent="-171450">
                        <a:buFont typeface="Arial" panose="020B0604020202020204" pitchFamily="34" charset="0"/>
                        <a:buChar char="•"/>
                      </a:pPr>
                      <a:r>
                        <a:rPr lang="en-CA" sz="1000" dirty="0" smtClean="0"/>
                        <a:t> </a:t>
                      </a:r>
                    </a:p>
                    <a:p>
                      <a:pPr marL="171450" indent="-171450">
                        <a:buFont typeface="Arial" panose="020B0604020202020204" pitchFamily="34" charset="0"/>
                        <a:buChar char="•"/>
                      </a:pPr>
                      <a:endParaRPr lang="en-CA" sz="1000" dirty="0"/>
                    </a:p>
                  </a:txBody>
                  <a:tcPr/>
                </a:tc>
              </a:tr>
              <a:tr h="370840">
                <a:tc>
                  <a:txBody>
                    <a:bodyPr/>
                    <a:lstStyle/>
                    <a:p>
                      <a:endParaRPr lang="en-CA" dirty="0"/>
                    </a:p>
                  </a:txBody>
                  <a:tcPr/>
                </a:tc>
                <a:tc>
                  <a:txBody>
                    <a:bodyPr/>
                    <a:lstStyle/>
                    <a:p>
                      <a:r>
                        <a:rPr lang="en-CA" sz="1000" dirty="0" smtClean="0"/>
                        <a:t>Technology</a:t>
                      </a:r>
                      <a:endParaRPr lang="en-CA" sz="1000" dirty="0"/>
                    </a:p>
                  </a:txBody>
                  <a:tcPr/>
                </a:tc>
                <a:tc>
                  <a:txBody>
                    <a:bodyPr/>
                    <a:lstStyle/>
                    <a:p>
                      <a:pPr marL="171450" indent="-171450">
                        <a:buFont typeface="Arial" panose="020B0604020202020204" pitchFamily="34" charset="0"/>
                        <a:buChar char="•"/>
                      </a:pPr>
                      <a:r>
                        <a:rPr lang="en-CA" sz="1000" dirty="0" smtClean="0"/>
                        <a:t> </a:t>
                      </a:r>
                    </a:p>
                    <a:p>
                      <a:pPr marL="171450" indent="-171450">
                        <a:buFont typeface="Arial" panose="020B0604020202020204" pitchFamily="34" charset="0"/>
                        <a:buChar char="•"/>
                      </a:pPr>
                      <a:endParaRPr lang="en-CA" sz="1000" dirty="0"/>
                    </a:p>
                  </a:txBody>
                  <a:tcPr/>
                </a:tc>
              </a:tr>
              <a:tr h="370840">
                <a:tc>
                  <a:txBody>
                    <a:bodyPr/>
                    <a:lstStyle/>
                    <a:p>
                      <a:endParaRPr lang="en-CA"/>
                    </a:p>
                  </a:txBody>
                  <a:tcPr/>
                </a:tc>
                <a:tc>
                  <a:txBody>
                    <a:bodyPr/>
                    <a:lstStyle/>
                    <a:p>
                      <a:r>
                        <a:rPr lang="en-CA" sz="1000" dirty="0" smtClean="0"/>
                        <a:t>Security</a:t>
                      </a:r>
                      <a:r>
                        <a:rPr lang="en-CA" sz="1000" baseline="0" dirty="0" smtClean="0"/>
                        <a:t> &amp; Privacy </a:t>
                      </a:r>
                      <a:endParaRPr lang="en-CA" sz="1000" dirty="0"/>
                    </a:p>
                  </a:txBody>
                  <a:tcPr/>
                </a:tc>
                <a:tc>
                  <a:txBody>
                    <a:bodyPr/>
                    <a:lstStyle/>
                    <a:p>
                      <a:pPr marL="171450" indent="-171450">
                        <a:buFont typeface="Arial" panose="020B0604020202020204" pitchFamily="34" charset="0"/>
                        <a:buChar char="•"/>
                      </a:pPr>
                      <a:r>
                        <a:rPr lang="en-CA" sz="1000" dirty="0" smtClean="0"/>
                        <a:t> </a:t>
                      </a:r>
                    </a:p>
                    <a:p>
                      <a:pPr marL="0" indent="0">
                        <a:buFont typeface="Arial" panose="020B0604020202020204" pitchFamily="34" charset="0"/>
                        <a:buNone/>
                      </a:pPr>
                      <a:endParaRPr lang="en-CA" sz="1000" dirty="0"/>
                    </a:p>
                  </a:txBody>
                  <a:tcPr/>
                </a:tc>
              </a:tr>
            </a:tbl>
          </a:graphicData>
        </a:graphic>
      </p:graphicFrame>
      <p:sp>
        <p:nvSpPr>
          <p:cNvPr id="30" name="Isosceles Triangle 29"/>
          <p:cNvSpPr/>
          <p:nvPr/>
        </p:nvSpPr>
        <p:spPr>
          <a:xfrm>
            <a:off x="535784" y="3303178"/>
            <a:ext cx="128016" cy="116158"/>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Isosceles Triangle 30"/>
          <p:cNvSpPr/>
          <p:nvPr/>
        </p:nvSpPr>
        <p:spPr>
          <a:xfrm>
            <a:off x="536412" y="3665796"/>
            <a:ext cx="128016" cy="116158"/>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Isosceles Triangle 31"/>
          <p:cNvSpPr/>
          <p:nvPr/>
        </p:nvSpPr>
        <p:spPr>
          <a:xfrm>
            <a:off x="531759" y="4123950"/>
            <a:ext cx="128016" cy="116158"/>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Isosceles Triangle 32"/>
          <p:cNvSpPr/>
          <p:nvPr/>
        </p:nvSpPr>
        <p:spPr>
          <a:xfrm>
            <a:off x="531759" y="4474288"/>
            <a:ext cx="128016" cy="116158"/>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Isosceles Triangle 33"/>
          <p:cNvSpPr/>
          <p:nvPr/>
        </p:nvSpPr>
        <p:spPr>
          <a:xfrm>
            <a:off x="531759" y="4889676"/>
            <a:ext cx="128016" cy="116158"/>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7" name="Table 36"/>
          <p:cNvGraphicFramePr>
            <a:graphicFrameLocks noGrp="1"/>
          </p:cNvGraphicFramePr>
          <p:nvPr>
            <p:extLst>
              <p:ext uri="{D42A27DB-BD31-4B8C-83A1-F6EECF244321}">
                <p14:modId xmlns:p14="http://schemas.microsoft.com/office/powerpoint/2010/main" val="1553068647"/>
              </p:ext>
            </p:extLst>
          </p:nvPr>
        </p:nvGraphicFramePr>
        <p:xfrm>
          <a:off x="359532" y="945102"/>
          <a:ext cx="8532948" cy="243840"/>
        </p:xfrm>
        <a:graphic>
          <a:graphicData uri="http://schemas.openxmlformats.org/drawingml/2006/table">
            <a:tbl>
              <a:tblPr>
                <a:tableStyleId>{5C22544A-7EE6-4342-B048-85BDC9FD1C3A}</a:tableStyleId>
              </a:tblPr>
              <a:tblGrid>
                <a:gridCol w="866080"/>
                <a:gridCol w="745204"/>
                <a:gridCol w="764980"/>
                <a:gridCol w="828092"/>
                <a:gridCol w="1152128"/>
                <a:gridCol w="756084"/>
                <a:gridCol w="900100"/>
                <a:gridCol w="900100"/>
                <a:gridCol w="864096"/>
                <a:gridCol w="756084"/>
              </a:tblGrid>
              <a:tr h="230617">
                <a:tc>
                  <a:txBody>
                    <a:bodyPr/>
                    <a:lstStyle/>
                    <a:p>
                      <a:pPr>
                        <a:lnSpc>
                          <a:spcPts val="600"/>
                        </a:lnSpc>
                      </a:pPr>
                      <a:r>
                        <a:rPr lang="en-CA" sz="800" b="1" dirty="0" smtClean="0">
                          <a:solidFill>
                            <a:schemeClr val="bg2"/>
                          </a:solidFill>
                        </a:rPr>
                        <a:t>Type of Cloud</a:t>
                      </a:r>
                      <a:endParaRPr lang="en-US" sz="800" b="1" dirty="0">
                        <a:solidFill>
                          <a:schemeClr val="bg2"/>
                        </a:solidFill>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r>
                        <a:rPr lang="en-CA" sz="800" dirty="0" smtClean="0">
                          <a:solidFill>
                            <a:schemeClr val="bg1">
                              <a:lumMod val="50000"/>
                            </a:schemeClr>
                          </a:solidFill>
                          <a:latin typeface="+mn-lt"/>
                          <a:sym typeface="Wingdings 2" panose="05020102010507070707" pitchFamily="18" charset="2"/>
                        </a:rPr>
                        <a:t>	SaaS</a:t>
                      </a:r>
                      <a:endParaRPr lang="en-US" sz="800"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r>
                        <a:rPr lang="en-CA" sz="800" dirty="0" smtClean="0">
                          <a:solidFill>
                            <a:schemeClr val="bg1">
                              <a:lumMod val="50000"/>
                            </a:schemeClr>
                          </a:solidFill>
                          <a:latin typeface="+mn-lt"/>
                          <a:sym typeface="Wingdings 2" panose="05020102010507070707" pitchFamily="18" charset="2"/>
                        </a:rPr>
                        <a:t>	PaaS </a:t>
                      </a:r>
                      <a:endParaRPr lang="en-US" sz="800"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r>
                        <a:rPr lang="en-CA" sz="800" dirty="0" smtClean="0">
                          <a:solidFill>
                            <a:schemeClr val="bg1">
                              <a:lumMod val="50000"/>
                            </a:schemeClr>
                          </a:solidFill>
                          <a:latin typeface="+mn-lt"/>
                          <a:sym typeface="Wingdings 2" panose="05020102010507070707" pitchFamily="18" charset="2"/>
                        </a:rPr>
                        <a:t>	IaaS </a:t>
                      </a:r>
                      <a:endParaRPr lang="en-US" sz="800"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r>
                        <a:rPr lang="en-CA" sz="800" dirty="0" smtClean="0">
                          <a:solidFill>
                            <a:schemeClr val="bg1">
                              <a:lumMod val="50000"/>
                            </a:schemeClr>
                          </a:solidFill>
                          <a:latin typeface="+mn-lt"/>
                          <a:sym typeface="Wingdings 2" panose="05020102010507070707" pitchFamily="18" charset="2"/>
                        </a:rPr>
                        <a:t>	Not Applicable</a:t>
                      </a:r>
                      <a:endParaRPr lang="en-US" sz="800"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r>
                        <a:rPr lang="en-CA" sz="800" b="1" dirty="0" smtClean="0">
                          <a:solidFill>
                            <a:schemeClr val="bg2"/>
                          </a:solidFill>
                        </a:rPr>
                        <a:t>Data </a:t>
                      </a:r>
                    </a:p>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r>
                        <a:rPr lang="en-CA" sz="800" b="1" dirty="0" smtClean="0">
                          <a:solidFill>
                            <a:schemeClr val="bg2"/>
                          </a:solidFill>
                        </a:rPr>
                        <a:t>Classification</a:t>
                      </a:r>
                      <a:endParaRPr lang="en-US" sz="800" b="1" dirty="0" smtClean="0">
                        <a:solidFill>
                          <a:schemeClr val="bg2"/>
                        </a:solidFill>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r>
                        <a:rPr lang="en-CA" sz="800" dirty="0" smtClean="0">
                          <a:solidFill>
                            <a:schemeClr val="bg1">
                              <a:lumMod val="50000"/>
                            </a:schemeClr>
                          </a:solidFill>
                          <a:latin typeface="+mn-lt"/>
                          <a:sym typeface="Wingdings 2" panose="05020102010507070707" pitchFamily="18" charset="2"/>
                        </a:rPr>
                        <a:t>	Unclassified </a:t>
                      </a:r>
                      <a:endParaRPr lang="en-US" sz="800" dirty="0" smtClean="0"/>
                    </a:p>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endParaRPr lang="en-US" sz="800"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r>
                        <a:rPr lang="en-CA" sz="800" dirty="0" smtClean="0">
                          <a:solidFill>
                            <a:schemeClr val="bg1">
                              <a:lumMod val="50000"/>
                            </a:schemeClr>
                          </a:solidFill>
                          <a:latin typeface="+mn-lt"/>
                          <a:sym typeface="Wingdings 2" panose="05020102010507070707" pitchFamily="18" charset="2"/>
                        </a:rPr>
                        <a:t>	Protected A </a:t>
                      </a:r>
                      <a:endParaRPr lang="en-US" sz="800" dirty="0" smtClean="0"/>
                    </a:p>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endParaRPr lang="en-US" sz="800"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r>
                        <a:rPr lang="en-CA" sz="800" dirty="0" smtClean="0">
                          <a:solidFill>
                            <a:schemeClr val="bg1">
                              <a:lumMod val="50000"/>
                            </a:schemeClr>
                          </a:solidFill>
                          <a:latin typeface="+mn-lt"/>
                          <a:sym typeface="Wingdings 2" panose="05020102010507070707" pitchFamily="18" charset="2"/>
                        </a:rPr>
                        <a:t>	Protected B </a:t>
                      </a:r>
                      <a:endParaRPr lang="en-US" sz="800" dirty="0" smtClean="0"/>
                    </a:p>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endParaRPr lang="en-US" sz="800"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r>
                        <a:rPr lang="en-CA" sz="800" dirty="0" smtClean="0">
                          <a:solidFill>
                            <a:schemeClr val="bg1">
                              <a:lumMod val="50000"/>
                            </a:schemeClr>
                          </a:solidFill>
                          <a:latin typeface="+mn-lt"/>
                          <a:sym typeface="Wingdings 2" panose="05020102010507070707" pitchFamily="18" charset="2"/>
                        </a:rPr>
                        <a:t>	Other </a:t>
                      </a:r>
                      <a:endParaRPr lang="en-CA" sz="800" dirty="0" smtClean="0">
                        <a:solidFill>
                          <a:schemeClr val="bg1">
                            <a:lumMod val="50000"/>
                          </a:schemeClr>
                        </a:solidFill>
                        <a:latin typeface="+mn-lt"/>
                      </a:endParaRPr>
                    </a:p>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endParaRPr lang="en-US" sz="800"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25" name="Group 24"/>
          <p:cNvGrpSpPr/>
          <p:nvPr/>
        </p:nvGrpSpPr>
        <p:grpSpPr>
          <a:xfrm>
            <a:off x="2733371" y="0"/>
            <a:ext cx="1861803" cy="676051"/>
            <a:chOff x="9347725" y="574305"/>
            <a:chExt cx="1861803" cy="2139966"/>
          </a:xfrm>
        </p:grpSpPr>
        <p:grpSp>
          <p:nvGrpSpPr>
            <p:cNvPr id="26" name="Group 25"/>
            <p:cNvGrpSpPr/>
            <p:nvPr/>
          </p:nvGrpSpPr>
          <p:grpSpPr>
            <a:xfrm>
              <a:off x="9347725" y="709978"/>
              <a:ext cx="1861803" cy="2004293"/>
              <a:chOff x="3360738" y="1493838"/>
              <a:chExt cx="2544762" cy="2739520"/>
            </a:xfrm>
          </p:grpSpPr>
          <p:pic>
            <p:nvPicPr>
              <p:cNvPr id="36" name="Picture 3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5500" y="1521909"/>
                <a:ext cx="2381250" cy="2711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Freeform 37"/>
              <p:cNvSpPr>
                <a:spLocks/>
              </p:cNvSpPr>
              <p:nvPr/>
            </p:nvSpPr>
            <p:spPr bwMode="auto">
              <a:xfrm>
                <a:off x="3360738" y="1493838"/>
                <a:ext cx="2544762" cy="2582862"/>
              </a:xfrm>
              <a:custGeom>
                <a:avLst/>
                <a:gdLst>
                  <a:gd name="T0" fmla="*/ 18 w 677"/>
                  <a:gd name="T1" fmla="*/ 0 h 686"/>
                  <a:gd name="T2" fmla="*/ 617 w 677"/>
                  <a:gd name="T3" fmla="*/ 0 h 686"/>
                  <a:gd name="T4" fmla="*/ 677 w 677"/>
                  <a:gd name="T5" fmla="*/ 644 h 686"/>
                  <a:gd name="T6" fmla="*/ 48 w 677"/>
                  <a:gd name="T7" fmla="*/ 686 h 686"/>
                  <a:gd name="T8" fmla="*/ 18 w 677"/>
                  <a:gd name="T9" fmla="*/ 0 h 686"/>
                </a:gdLst>
                <a:ahLst/>
                <a:cxnLst>
                  <a:cxn ang="0">
                    <a:pos x="T0" y="T1"/>
                  </a:cxn>
                  <a:cxn ang="0">
                    <a:pos x="T2" y="T3"/>
                  </a:cxn>
                  <a:cxn ang="0">
                    <a:pos x="T4" y="T5"/>
                  </a:cxn>
                  <a:cxn ang="0">
                    <a:pos x="T6" y="T7"/>
                  </a:cxn>
                  <a:cxn ang="0">
                    <a:pos x="T8" y="T9"/>
                  </a:cxn>
                </a:cxnLst>
                <a:rect l="0" t="0" r="r" b="b"/>
                <a:pathLst>
                  <a:path w="677" h="686">
                    <a:moveTo>
                      <a:pt x="18" y="0"/>
                    </a:moveTo>
                    <a:cubicBezTo>
                      <a:pt x="617" y="0"/>
                      <a:pt x="617" y="0"/>
                      <a:pt x="617" y="0"/>
                    </a:cubicBezTo>
                    <a:cubicBezTo>
                      <a:pt x="617" y="0"/>
                      <a:pt x="591" y="377"/>
                      <a:pt x="677" y="644"/>
                    </a:cubicBezTo>
                    <a:cubicBezTo>
                      <a:pt x="502" y="665"/>
                      <a:pt x="273" y="686"/>
                      <a:pt x="48" y="686"/>
                    </a:cubicBezTo>
                    <a:cubicBezTo>
                      <a:pt x="0" y="398"/>
                      <a:pt x="18" y="220"/>
                      <a:pt x="18" y="0"/>
                    </a:cubicBezTo>
                    <a:close/>
                  </a:path>
                </a:pathLst>
              </a:custGeom>
              <a:solidFill>
                <a:srgbClr val="F9ED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80" tIns="182880" rIns="182880" bIns="0" numCol="1" anchor="t" anchorCtr="0" compatLnSpc="1">
                <a:prstTxWarp prst="textNoShape">
                  <a:avLst/>
                </a:prstTxWarp>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200" dirty="0" smtClean="0">
                    <a:solidFill>
                      <a:schemeClr val="bg2">
                        <a:lumMod val="50000"/>
                      </a:schemeClr>
                    </a:solidFill>
                    <a:latin typeface="Comic Sans MS" panose="030F0702030302020204" pitchFamily="66" charset="0"/>
                  </a:rPr>
                  <a:t>To be completed by GC EA Team</a:t>
                </a:r>
                <a:endParaRPr lang="en-CA" sz="1200" dirty="0">
                  <a:solidFill>
                    <a:schemeClr val="bg2">
                      <a:lumMod val="50000"/>
                    </a:schemeClr>
                  </a:solidFill>
                  <a:latin typeface="Comic Sans MS" panose="030F0702030302020204" pitchFamily="66" charset="0"/>
                </a:endParaRPr>
              </a:p>
            </p:txBody>
          </p:sp>
        </p:grpSp>
        <p:sp>
          <p:nvSpPr>
            <p:cNvPr id="27" name="Freeform 26"/>
            <p:cNvSpPr>
              <a:spLocks/>
            </p:cNvSpPr>
            <p:nvPr/>
          </p:nvSpPr>
          <p:spPr bwMode="auto">
            <a:xfrm>
              <a:off x="9863291" y="574305"/>
              <a:ext cx="718010" cy="257263"/>
            </a:xfrm>
            <a:custGeom>
              <a:avLst/>
              <a:gdLst>
                <a:gd name="T0" fmla="*/ 3 w 190"/>
                <a:gd name="T1" fmla="*/ 97 h 103"/>
                <a:gd name="T2" fmla="*/ 8 w 190"/>
                <a:gd name="T3" fmla="*/ 95 h 103"/>
                <a:gd name="T4" fmla="*/ 14 w 190"/>
                <a:gd name="T5" fmla="*/ 98 h 103"/>
                <a:gd name="T6" fmla="*/ 24 w 190"/>
                <a:gd name="T7" fmla="*/ 96 h 103"/>
                <a:gd name="T8" fmla="*/ 32 w 190"/>
                <a:gd name="T9" fmla="*/ 96 h 103"/>
                <a:gd name="T10" fmla="*/ 43 w 190"/>
                <a:gd name="T11" fmla="*/ 95 h 103"/>
                <a:gd name="T12" fmla="*/ 44 w 190"/>
                <a:gd name="T13" fmla="*/ 97 h 103"/>
                <a:gd name="T14" fmla="*/ 54 w 190"/>
                <a:gd name="T15" fmla="*/ 95 h 103"/>
                <a:gd name="T16" fmla="*/ 63 w 190"/>
                <a:gd name="T17" fmla="*/ 98 h 103"/>
                <a:gd name="T18" fmla="*/ 68 w 190"/>
                <a:gd name="T19" fmla="*/ 95 h 103"/>
                <a:gd name="T20" fmla="*/ 76 w 190"/>
                <a:gd name="T21" fmla="*/ 99 h 103"/>
                <a:gd name="T22" fmla="*/ 82 w 190"/>
                <a:gd name="T23" fmla="*/ 96 h 103"/>
                <a:gd name="T24" fmla="*/ 85 w 190"/>
                <a:gd name="T25" fmla="*/ 98 h 103"/>
                <a:gd name="T26" fmla="*/ 92 w 190"/>
                <a:gd name="T27" fmla="*/ 96 h 103"/>
                <a:gd name="T28" fmla="*/ 97 w 190"/>
                <a:gd name="T29" fmla="*/ 96 h 103"/>
                <a:gd name="T30" fmla="*/ 100 w 190"/>
                <a:gd name="T31" fmla="*/ 97 h 103"/>
                <a:gd name="T32" fmla="*/ 105 w 190"/>
                <a:gd name="T33" fmla="*/ 96 h 103"/>
                <a:gd name="T34" fmla="*/ 113 w 190"/>
                <a:gd name="T35" fmla="*/ 98 h 103"/>
                <a:gd name="T36" fmla="*/ 119 w 190"/>
                <a:gd name="T37" fmla="*/ 98 h 103"/>
                <a:gd name="T38" fmla="*/ 129 w 190"/>
                <a:gd name="T39" fmla="*/ 96 h 103"/>
                <a:gd name="T40" fmla="*/ 137 w 190"/>
                <a:gd name="T41" fmla="*/ 98 h 103"/>
                <a:gd name="T42" fmla="*/ 148 w 190"/>
                <a:gd name="T43" fmla="*/ 100 h 103"/>
                <a:gd name="T44" fmla="*/ 160 w 190"/>
                <a:gd name="T45" fmla="*/ 97 h 103"/>
                <a:gd name="T46" fmla="*/ 167 w 190"/>
                <a:gd name="T47" fmla="*/ 99 h 103"/>
                <a:gd name="T48" fmla="*/ 177 w 190"/>
                <a:gd name="T49" fmla="*/ 94 h 103"/>
                <a:gd name="T50" fmla="*/ 183 w 190"/>
                <a:gd name="T51" fmla="*/ 93 h 103"/>
                <a:gd name="T52" fmla="*/ 189 w 190"/>
                <a:gd name="T53" fmla="*/ 93 h 103"/>
                <a:gd name="T54" fmla="*/ 187 w 190"/>
                <a:gd name="T55" fmla="*/ 5 h 103"/>
                <a:gd name="T56" fmla="*/ 183 w 190"/>
                <a:gd name="T57" fmla="*/ 8 h 103"/>
                <a:gd name="T58" fmla="*/ 176 w 190"/>
                <a:gd name="T59" fmla="*/ 4 h 103"/>
                <a:gd name="T60" fmla="*/ 166 w 190"/>
                <a:gd name="T61" fmla="*/ 7 h 103"/>
                <a:gd name="T62" fmla="*/ 158 w 190"/>
                <a:gd name="T63" fmla="*/ 6 h 103"/>
                <a:gd name="T64" fmla="*/ 148 w 190"/>
                <a:gd name="T65" fmla="*/ 7 h 103"/>
                <a:gd name="T66" fmla="*/ 146 w 190"/>
                <a:gd name="T67" fmla="*/ 6 h 103"/>
                <a:gd name="T68" fmla="*/ 136 w 190"/>
                <a:gd name="T69" fmla="*/ 8 h 103"/>
                <a:gd name="T70" fmla="*/ 127 w 190"/>
                <a:gd name="T71" fmla="*/ 5 h 103"/>
                <a:gd name="T72" fmla="*/ 122 w 190"/>
                <a:gd name="T73" fmla="*/ 8 h 103"/>
                <a:gd name="T74" fmla="*/ 114 w 190"/>
                <a:gd name="T75" fmla="*/ 4 h 103"/>
                <a:gd name="T76" fmla="*/ 108 w 190"/>
                <a:gd name="T77" fmla="*/ 6 h 103"/>
                <a:gd name="T78" fmla="*/ 105 w 190"/>
                <a:gd name="T79" fmla="*/ 5 h 103"/>
                <a:gd name="T80" fmla="*/ 98 w 190"/>
                <a:gd name="T81" fmla="*/ 6 h 103"/>
                <a:gd name="T82" fmla="*/ 93 w 190"/>
                <a:gd name="T83" fmla="*/ 6 h 103"/>
                <a:gd name="T84" fmla="*/ 90 w 190"/>
                <a:gd name="T85" fmla="*/ 5 h 103"/>
                <a:gd name="T86" fmla="*/ 85 w 190"/>
                <a:gd name="T87" fmla="*/ 6 h 103"/>
                <a:gd name="T88" fmla="*/ 77 w 190"/>
                <a:gd name="T89" fmla="*/ 5 h 103"/>
                <a:gd name="T90" fmla="*/ 71 w 190"/>
                <a:gd name="T91" fmla="*/ 4 h 103"/>
                <a:gd name="T92" fmla="*/ 61 w 190"/>
                <a:gd name="T93" fmla="*/ 7 h 103"/>
                <a:gd name="T94" fmla="*/ 53 w 190"/>
                <a:gd name="T95" fmla="*/ 5 h 103"/>
                <a:gd name="T96" fmla="*/ 42 w 190"/>
                <a:gd name="T97" fmla="*/ 3 h 103"/>
                <a:gd name="T98" fmla="*/ 30 w 190"/>
                <a:gd name="T99" fmla="*/ 5 h 103"/>
                <a:gd name="T100" fmla="*/ 23 w 190"/>
                <a:gd name="T101" fmla="*/ 4 h 103"/>
                <a:gd name="T102" fmla="*/ 13 w 190"/>
                <a:gd name="T103" fmla="*/ 8 h 103"/>
                <a:gd name="T104" fmla="*/ 7 w 190"/>
                <a:gd name="T105" fmla="*/ 9 h 103"/>
                <a:gd name="T106" fmla="*/ 1 w 190"/>
                <a:gd name="T107" fmla="*/ 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0" h="103">
                  <a:moveTo>
                    <a:pt x="1" y="90"/>
                  </a:moveTo>
                  <a:cubicBezTo>
                    <a:pt x="1" y="93"/>
                    <a:pt x="1" y="95"/>
                    <a:pt x="3" y="97"/>
                  </a:cubicBezTo>
                  <a:cubicBezTo>
                    <a:pt x="3" y="95"/>
                    <a:pt x="4" y="94"/>
                    <a:pt x="5" y="92"/>
                  </a:cubicBezTo>
                  <a:cubicBezTo>
                    <a:pt x="5" y="93"/>
                    <a:pt x="7" y="94"/>
                    <a:pt x="8" y="95"/>
                  </a:cubicBezTo>
                  <a:cubicBezTo>
                    <a:pt x="8" y="94"/>
                    <a:pt x="11" y="93"/>
                    <a:pt x="11" y="92"/>
                  </a:cubicBezTo>
                  <a:cubicBezTo>
                    <a:pt x="11" y="94"/>
                    <a:pt x="12" y="97"/>
                    <a:pt x="14" y="98"/>
                  </a:cubicBezTo>
                  <a:cubicBezTo>
                    <a:pt x="17" y="96"/>
                    <a:pt x="19" y="94"/>
                    <a:pt x="21" y="92"/>
                  </a:cubicBezTo>
                  <a:cubicBezTo>
                    <a:pt x="22" y="93"/>
                    <a:pt x="23" y="94"/>
                    <a:pt x="24" y="96"/>
                  </a:cubicBezTo>
                  <a:cubicBezTo>
                    <a:pt x="25" y="95"/>
                    <a:pt x="26" y="93"/>
                    <a:pt x="27" y="92"/>
                  </a:cubicBezTo>
                  <a:cubicBezTo>
                    <a:pt x="29" y="93"/>
                    <a:pt x="30" y="95"/>
                    <a:pt x="32" y="96"/>
                  </a:cubicBezTo>
                  <a:cubicBezTo>
                    <a:pt x="34" y="95"/>
                    <a:pt x="34" y="93"/>
                    <a:pt x="34" y="91"/>
                  </a:cubicBezTo>
                  <a:cubicBezTo>
                    <a:pt x="34" y="94"/>
                    <a:pt x="38" y="98"/>
                    <a:pt x="43" y="95"/>
                  </a:cubicBezTo>
                  <a:cubicBezTo>
                    <a:pt x="43" y="95"/>
                    <a:pt x="43" y="93"/>
                    <a:pt x="43" y="93"/>
                  </a:cubicBezTo>
                  <a:cubicBezTo>
                    <a:pt x="44" y="94"/>
                    <a:pt x="45" y="95"/>
                    <a:pt x="44" y="97"/>
                  </a:cubicBezTo>
                  <a:cubicBezTo>
                    <a:pt x="48" y="95"/>
                    <a:pt x="48" y="92"/>
                    <a:pt x="52" y="92"/>
                  </a:cubicBezTo>
                  <a:cubicBezTo>
                    <a:pt x="52" y="93"/>
                    <a:pt x="53" y="93"/>
                    <a:pt x="54" y="95"/>
                  </a:cubicBezTo>
                  <a:cubicBezTo>
                    <a:pt x="55" y="93"/>
                    <a:pt x="56" y="93"/>
                    <a:pt x="58" y="92"/>
                  </a:cubicBezTo>
                  <a:cubicBezTo>
                    <a:pt x="59" y="94"/>
                    <a:pt x="61" y="96"/>
                    <a:pt x="63" y="98"/>
                  </a:cubicBezTo>
                  <a:cubicBezTo>
                    <a:pt x="65" y="96"/>
                    <a:pt x="65" y="93"/>
                    <a:pt x="68" y="92"/>
                  </a:cubicBezTo>
                  <a:cubicBezTo>
                    <a:pt x="68" y="93"/>
                    <a:pt x="68" y="94"/>
                    <a:pt x="68" y="95"/>
                  </a:cubicBezTo>
                  <a:cubicBezTo>
                    <a:pt x="69" y="94"/>
                    <a:pt x="70" y="92"/>
                    <a:pt x="71" y="91"/>
                  </a:cubicBezTo>
                  <a:cubicBezTo>
                    <a:pt x="72" y="93"/>
                    <a:pt x="73" y="97"/>
                    <a:pt x="76" y="99"/>
                  </a:cubicBezTo>
                  <a:cubicBezTo>
                    <a:pt x="78" y="97"/>
                    <a:pt x="79" y="94"/>
                    <a:pt x="80" y="92"/>
                  </a:cubicBezTo>
                  <a:cubicBezTo>
                    <a:pt x="82" y="93"/>
                    <a:pt x="83" y="94"/>
                    <a:pt x="82" y="96"/>
                  </a:cubicBezTo>
                  <a:cubicBezTo>
                    <a:pt x="82" y="95"/>
                    <a:pt x="83" y="93"/>
                    <a:pt x="83" y="93"/>
                  </a:cubicBezTo>
                  <a:cubicBezTo>
                    <a:pt x="83" y="94"/>
                    <a:pt x="84" y="96"/>
                    <a:pt x="85" y="98"/>
                  </a:cubicBezTo>
                  <a:cubicBezTo>
                    <a:pt x="88" y="96"/>
                    <a:pt x="87" y="92"/>
                    <a:pt x="90" y="90"/>
                  </a:cubicBezTo>
                  <a:cubicBezTo>
                    <a:pt x="90" y="92"/>
                    <a:pt x="91" y="94"/>
                    <a:pt x="92" y="96"/>
                  </a:cubicBezTo>
                  <a:cubicBezTo>
                    <a:pt x="92" y="95"/>
                    <a:pt x="92" y="93"/>
                    <a:pt x="93" y="92"/>
                  </a:cubicBezTo>
                  <a:cubicBezTo>
                    <a:pt x="95" y="93"/>
                    <a:pt x="96" y="95"/>
                    <a:pt x="97" y="96"/>
                  </a:cubicBezTo>
                  <a:cubicBezTo>
                    <a:pt x="98" y="95"/>
                    <a:pt x="97" y="92"/>
                    <a:pt x="97" y="91"/>
                  </a:cubicBezTo>
                  <a:cubicBezTo>
                    <a:pt x="98" y="93"/>
                    <a:pt x="98" y="95"/>
                    <a:pt x="100" y="97"/>
                  </a:cubicBezTo>
                  <a:cubicBezTo>
                    <a:pt x="103" y="96"/>
                    <a:pt x="102" y="94"/>
                    <a:pt x="104" y="92"/>
                  </a:cubicBezTo>
                  <a:cubicBezTo>
                    <a:pt x="105" y="94"/>
                    <a:pt x="106" y="95"/>
                    <a:pt x="105" y="96"/>
                  </a:cubicBezTo>
                  <a:cubicBezTo>
                    <a:pt x="107" y="95"/>
                    <a:pt x="107" y="94"/>
                    <a:pt x="107" y="92"/>
                  </a:cubicBezTo>
                  <a:cubicBezTo>
                    <a:pt x="108" y="94"/>
                    <a:pt x="112" y="96"/>
                    <a:pt x="113" y="98"/>
                  </a:cubicBezTo>
                  <a:cubicBezTo>
                    <a:pt x="115" y="97"/>
                    <a:pt x="116" y="96"/>
                    <a:pt x="116" y="94"/>
                  </a:cubicBezTo>
                  <a:cubicBezTo>
                    <a:pt x="118" y="95"/>
                    <a:pt x="118" y="97"/>
                    <a:pt x="119" y="98"/>
                  </a:cubicBezTo>
                  <a:cubicBezTo>
                    <a:pt x="121" y="98"/>
                    <a:pt x="122" y="96"/>
                    <a:pt x="124" y="96"/>
                  </a:cubicBezTo>
                  <a:cubicBezTo>
                    <a:pt x="129" y="94"/>
                    <a:pt x="125" y="94"/>
                    <a:pt x="129" y="96"/>
                  </a:cubicBezTo>
                  <a:cubicBezTo>
                    <a:pt x="134" y="98"/>
                    <a:pt x="135" y="100"/>
                    <a:pt x="135" y="93"/>
                  </a:cubicBezTo>
                  <a:cubicBezTo>
                    <a:pt x="136" y="94"/>
                    <a:pt x="137" y="96"/>
                    <a:pt x="137" y="98"/>
                  </a:cubicBezTo>
                  <a:cubicBezTo>
                    <a:pt x="139" y="97"/>
                    <a:pt x="142" y="92"/>
                    <a:pt x="144" y="93"/>
                  </a:cubicBezTo>
                  <a:cubicBezTo>
                    <a:pt x="146" y="93"/>
                    <a:pt x="148" y="98"/>
                    <a:pt x="148" y="100"/>
                  </a:cubicBezTo>
                  <a:cubicBezTo>
                    <a:pt x="151" y="98"/>
                    <a:pt x="153" y="95"/>
                    <a:pt x="155" y="93"/>
                  </a:cubicBezTo>
                  <a:cubicBezTo>
                    <a:pt x="156" y="94"/>
                    <a:pt x="158" y="96"/>
                    <a:pt x="160" y="97"/>
                  </a:cubicBezTo>
                  <a:cubicBezTo>
                    <a:pt x="160" y="95"/>
                    <a:pt x="161" y="93"/>
                    <a:pt x="163" y="92"/>
                  </a:cubicBezTo>
                  <a:cubicBezTo>
                    <a:pt x="164" y="94"/>
                    <a:pt x="165" y="97"/>
                    <a:pt x="167" y="99"/>
                  </a:cubicBezTo>
                  <a:cubicBezTo>
                    <a:pt x="167" y="96"/>
                    <a:pt x="169" y="94"/>
                    <a:pt x="169" y="92"/>
                  </a:cubicBezTo>
                  <a:cubicBezTo>
                    <a:pt x="172" y="97"/>
                    <a:pt x="178" y="103"/>
                    <a:pt x="177" y="94"/>
                  </a:cubicBezTo>
                  <a:cubicBezTo>
                    <a:pt x="179" y="96"/>
                    <a:pt x="177" y="99"/>
                    <a:pt x="180" y="101"/>
                  </a:cubicBezTo>
                  <a:cubicBezTo>
                    <a:pt x="180" y="98"/>
                    <a:pt x="182" y="96"/>
                    <a:pt x="183" y="93"/>
                  </a:cubicBezTo>
                  <a:cubicBezTo>
                    <a:pt x="183" y="96"/>
                    <a:pt x="185" y="98"/>
                    <a:pt x="187" y="100"/>
                  </a:cubicBezTo>
                  <a:cubicBezTo>
                    <a:pt x="190" y="99"/>
                    <a:pt x="189" y="96"/>
                    <a:pt x="189" y="93"/>
                  </a:cubicBezTo>
                  <a:cubicBezTo>
                    <a:pt x="189" y="12"/>
                    <a:pt x="189" y="12"/>
                    <a:pt x="189" y="12"/>
                  </a:cubicBezTo>
                  <a:cubicBezTo>
                    <a:pt x="189" y="10"/>
                    <a:pt x="189" y="7"/>
                    <a:pt x="187" y="5"/>
                  </a:cubicBezTo>
                  <a:cubicBezTo>
                    <a:pt x="187" y="7"/>
                    <a:pt x="186" y="9"/>
                    <a:pt x="185" y="11"/>
                  </a:cubicBezTo>
                  <a:cubicBezTo>
                    <a:pt x="185" y="10"/>
                    <a:pt x="183" y="9"/>
                    <a:pt x="183" y="8"/>
                  </a:cubicBezTo>
                  <a:cubicBezTo>
                    <a:pt x="182" y="8"/>
                    <a:pt x="180" y="10"/>
                    <a:pt x="179" y="10"/>
                  </a:cubicBezTo>
                  <a:cubicBezTo>
                    <a:pt x="179" y="8"/>
                    <a:pt x="178" y="6"/>
                    <a:pt x="176" y="4"/>
                  </a:cubicBezTo>
                  <a:cubicBezTo>
                    <a:pt x="173" y="6"/>
                    <a:pt x="171" y="8"/>
                    <a:pt x="170" y="11"/>
                  </a:cubicBezTo>
                  <a:cubicBezTo>
                    <a:pt x="168" y="9"/>
                    <a:pt x="167" y="8"/>
                    <a:pt x="166" y="7"/>
                  </a:cubicBezTo>
                  <a:cubicBezTo>
                    <a:pt x="165" y="8"/>
                    <a:pt x="164" y="9"/>
                    <a:pt x="163" y="11"/>
                  </a:cubicBezTo>
                  <a:cubicBezTo>
                    <a:pt x="161" y="9"/>
                    <a:pt x="160" y="7"/>
                    <a:pt x="158" y="6"/>
                  </a:cubicBezTo>
                  <a:cubicBezTo>
                    <a:pt x="157" y="8"/>
                    <a:pt x="156" y="9"/>
                    <a:pt x="157" y="11"/>
                  </a:cubicBezTo>
                  <a:cubicBezTo>
                    <a:pt x="156" y="8"/>
                    <a:pt x="152" y="5"/>
                    <a:pt x="148" y="7"/>
                  </a:cubicBezTo>
                  <a:cubicBezTo>
                    <a:pt x="147" y="8"/>
                    <a:pt x="147" y="9"/>
                    <a:pt x="147" y="10"/>
                  </a:cubicBezTo>
                  <a:cubicBezTo>
                    <a:pt x="146" y="9"/>
                    <a:pt x="146" y="7"/>
                    <a:pt x="146" y="6"/>
                  </a:cubicBezTo>
                  <a:cubicBezTo>
                    <a:pt x="143" y="7"/>
                    <a:pt x="142" y="10"/>
                    <a:pt x="138" y="11"/>
                  </a:cubicBezTo>
                  <a:cubicBezTo>
                    <a:pt x="138" y="9"/>
                    <a:pt x="137" y="9"/>
                    <a:pt x="136" y="8"/>
                  </a:cubicBezTo>
                  <a:cubicBezTo>
                    <a:pt x="135" y="9"/>
                    <a:pt x="134" y="10"/>
                    <a:pt x="132" y="10"/>
                  </a:cubicBezTo>
                  <a:cubicBezTo>
                    <a:pt x="131" y="8"/>
                    <a:pt x="130" y="6"/>
                    <a:pt x="127" y="5"/>
                  </a:cubicBezTo>
                  <a:cubicBezTo>
                    <a:pt x="126" y="7"/>
                    <a:pt x="125" y="9"/>
                    <a:pt x="123" y="10"/>
                  </a:cubicBezTo>
                  <a:cubicBezTo>
                    <a:pt x="122" y="9"/>
                    <a:pt x="122" y="9"/>
                    <a:pt x="122" y="8"/>
                  </a:cubicBezTo>
                  <a:cubicBezTo>
                    <a:pt x="121" y="9"/>
                    <a:pt x="120" y="10"/>
                    <a:pt x="119" y="12"/>
                  </a:cubicBezTo>
                  <a:cubicBezTo>
                    <a:pt x="118" y="9"/>
                    <a:pt x="117" y="5"/>
                    <a:pt x="114" y="4"/>
                  </a:cubicBezTo>
                  <a:cubicBezTo>
                    <a:pt x="113" y="6"/>
                    <a:pt x="111" y="8"/>
                    <a:pt x="110" y="11"/>
                  </a:cubicBezTo>
                  <a:cubicBezTo>
                    <a:pt x="109" y="10"/>
                    <a:pt x="108" y="8"/>
                    <a:pt x="108" y="6"/>
                  </a:cubicBezTo>
                  <a:cubicBezTo>
                    <a:pt x="108" y="8"/>
                    <a:pt x="108" y="9"/>
                    <a:pt x="107" y="10"/>
                  </a:cubicBezTo>
                  <a:cubicBezTo>
                    <a:pt x="107" y="8"/>
                    <a:pt x="106" y="6"/>
                    <a:pt x="105" y="5"/>
                  </a:cubicBezTo>
                  <a:cubicBezTo>
                    <a:pt x="102" y="6"/>
                    <a:pt x="103" y="10"/>
                    <a:pt x="101" y="13"/>
                  </a:cubicBezTo>
                  <a:cubicBezTo>
                    <a:pt x="100" y="10"/>
                    <a:pt x="99" y="8"/>
                    <a:pt x="98" y="6"/>
                  </a:cubicBezTo>
                  <a:cubicBezTo>
                    <a:pt x="99" y="8"/>
                    <a:pt x="98" y="9"/>
                    <a:pt x="97" y="11"/>
                  </a:cubicBezTo>
                  <a:cubicBezTo>
                    <a:pt x="95" y="10"/>
                    <a:pt x="94" y="8"/>
                    <a:pt x="93" y="6"/>
                  </a:cubicBezTo>
                  <a:cubicBezTo>
                    <a:pt x="93" y="8"/>
                    <a:pt x="93" y="10"/>
                    <a:pt x="93" y="12"/>
                  </a:cubicBezTo>
                  <a:cubicBezTo>
                    <a:pt x="92" y="9"/>
                    <a:pt x="92" y="7"/>
                    <a:pt x="90" y="5"/>
                  </a:cubicBezTo>
                  <a:cubicBezTo>
                    <a:pt x="88" y="7"/>
                    <a:pt x="88" y="9"/>
                    <a:pt x="86" y="10"/>
                  </a:cubicBezTo>
                  <a:cubicBezTo>
                    <a:pt x="86" y="9"/>
                    <a:pt x="85" y="8"/>
                    <a:pt x="85" y="6"/>
                  </a:cubicBezTo>
                  <a:cubicBezTo>
                    <a:pt x="84" y="7"/>
                    <a:pt x="83" y="9"/>
                    <a:pt x="83" y="10"/>
                  </a:cubicBezTo>
                  <a:cubicBezTo>
                    <a:pt x="82" y="8"/>
                    <a:pt x="79" y="7"/>
                    <a:pt x="77" y="5"/>
                  </a:cubicBezTo>
                  <a:cubicBezTo>
                    <a:pt x="75" y="5"/>
                    <a:pt x="74" y="7"/>
                    <a:pt x="74" y="8"/>
                  </a:cubicBezTo>
                  <a:cubicBezTo>
                    <a:pt x="73" y="7"/>
                    <a:pt x="72" y="6"/>
                    <a:pt x="71" y="4"/>
                  </a:cubicBezTo>
                  <a:cubicBezTo>
                    <a:pt x="69" y="5"/>
                    <a:pt x="69" y="6"/>
                    <a:pt x="66" y="7"/>
                  </a:cubicBezTo>
                  <a:cubicBezTo>
                    <a:pt x="61" y="9"/>
                    <a:pt x="65" y="9"/>
                    <a:pt x="61" y="7"/>
                  </a:cubicBezTo>
                  <a:cubicBezTo>
                    <a:pt x="56" y="5"/>
                    <a:pt x="55" y="3"/>
                    <a:pt x="55" y="9"/>
                  </a:cubicBezTo>
                  <a:cubicBezTo>
                    <a:pt x="55" y="8"/>
                    <a:pt x="53" y="6"/>
                    <a:pt x="53" y="5"/>
                  </a:cubicBezTo>
                  <a:cubicBezTo>
                    <a:pt x="51" y="6"/>
                    <a:pt x="49" y="10"/>
                    <a:pt x="46" y="10"/>
                  </a:cubicBezTo>
                  <a:cubicBezTo>
                    <a:pt x="44" y="9"/>
                    <a:pt x="43" y="4"/>
                    <a:pt x="42" y="3"/>
                  </a:cubicBezTo>
                  <a:cubicBezTo>
                    <a:pt x="39" y="4"/>
                    <a:pt x="37" y="8"/>
                    <a:pt x="35" y="10"/>
                  </a:cubicBezTo>
                  <a:cubicBezTo>
                    <a:pt x="34" y="8"/>
                    <a:pt x="33" y="6"/>
                    <a:pt x="30" y="5"/>
                  </a:cubicBezTo>
                  <a:cubicBezTo>
                    <a:pt x="30" y="7"/>
                    <a:pt x="29" y="9"/>
                    <a:pt x="27" y="10"/>
                  </a:cubicBezTo>
                  <a:cubicBezTo>
                    <a:pt x="26" y="8"/>
                    <a:pt x="25" y="5"/>
                    <a:pt x="23" y="4"/>
                  </a:cubicBezTo>
                  <a:cubicBezTo>
                    <a:pt x="23" y="6"/>
                    <a:pt x="22" y="8"/>
                    <a:pt x="21" y="11"/>
                  </a:cubicBezTo>
                  <a:cubicBezTo>
                    <a:pt x="19" y="6"/>
                    <a:pt x="13" y="0"/>
                    <a:pt x="13" y="8"/>
                  </a:cubicBezTo>
                  <a:cubicBezTo>
                    <a:pt x="11" y="6"/>
                    <a:pt x="13" y="3"/>
                    <a:pt x="10" y="1"/>
                  </a:cubicBezTo>
                  <a:cubicBezTo>
                    <a:pt x="10" y="4"/>
                    <a:pt x="9" y="7"/>
                    <a:pt x="7" y="9"/>
                  </a:cubicBezTo>
                  <a:cubicBezTo>
                    <a:pt x="7" y="7"/>
                    <a:pt x="5" y="5"/>
                    <a:pt x="3" y="3"/>
                  </a:cubicBezTo>
                  <a:cubicBezTo>
                    <a:pt x="0" y="4"/>
                    <a:pt x="1" y="7"/>
                    <a:pt x="1" y="9"/>
                  </a:cubicBezTo>
                  <a:lnTo>
                    <a:pt x="1" y="90"/>
                  </a:lnTo>
                  <a:close/>
                </a:path>
              </a:pathLst>
            </a:custGeom>
            <a:solidFill>
              <a:schemeClr val="bg1">
                <a:lumMod val="85000"/>
                <a:alpha val="80000"/>
              </a:schemeClr>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grpSp>
    </p:spTree>
    <p:extLst>
      <p:ext uri="{BB962C8B-B14F-4D97-AF65-F5344CB8AC3E}">
        <p14:creationId xmlns:p14="http://schemas.microsoft.com/office/powerpoint/2010/main" val="1182362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ANNEX </a:t>
            </a:r>
            <a:endParaRPr lang="en-CA" dirty="0"/>
          </a:p>
        </p:txBody>
      </p:sp>
      <p:sp>
        <p:nvSpPr>
          <p:cNvPr id="3" name="Rectangle 2"/>
          <p:cNvSpPr/>
          <p:nvPr>
            <p:custDataLst>
              <p:tags r:id="rId1"/>
            </p:custDataLst>
          </p:nvPr>
        </p:nvSpPr>
        <p:spPr>
          <a:xfrm>
            <a:off x="631165" y="2362585"/>
            <a:ext cx="1636579" cy="457200"/>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prstClr val="white"/>
                </a:solidFill>
                <a:cs typeface="Arial" pitchFamily="34" charset="0"/>
              </a:rPr>
              <a:t>APPENDIX </a:t>
            </a:r>
            <a:r>
              <a:rPr lang="en-US" sz="2000" dirty="0" smtClean="0">
                <a:solidFill>
                  <a:srgbClr val="FFFF00"/>
                </a:solidFill>
                <a:cs typeface="Arial" pitchFamily="34" charset="0"/>
              </a:rPr>
              <a:t>2</a:t>
            </a:r>
            <a:endParaRPr lang="en-US" sz="2000" dirty="0">
              <a:solidFill>
                <a:srgbClr val="FFFF00"/>
              </a:solidFill>
              <a:cs typeface="Arial" pitchFamily="34" charset="0"/>
            </a:endParaRPr>
          </a:p>
        </p:txBody>
      </p:sp>
      <p:sp>
        <p:nvSpPr>
          <p:cNvPr id="5" name="Rectangle 4"/>
          <p:cNvSpPr/>
          <p:nvPr>
            <p:custDataLst>
              <p:tags r:id="rId2"/>
            </p:custDataLst>
          </p:nvPr>
        </p:nvSpPr>
        <p:spPr>
          <a:xfrm>
            <a:off x="626852" y="3396814"/>
            <a:ext cx="1639944" cy="457200"/>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prstClr val="white"/>
                </a:solidFill>
                <a:cs typeface="Arial" pitchFamily="34" charset="0"/>
              </a:rPr>
              <a:t>APPENDIX </a:t>
            </a:r>
            <a:r>
              <a:rPr lang="en-US" sz="2000" dirty="0" smtClean="0">
                <a:solidFill>
                  <a:srgbClr val="FFFF00"/>
                </a:solidFill>
                <a:cs typeface="Arial" pitchFamily="34" charset="0"/>
              </a:rPr>
              <a:t>3</a:t>
            </a:r>
            <a:endParaRPr lang="en-US" sz="2000" dirty="0">
              <a:solidFill>
                <a:srgbClr val="FFFF00"/>
              </a:solidFill>
              <a:cs typeface="Arial" pitchFamily="34" charset="0"/>
            </a:endParaRPr>
          </a:p>
        </p:txBody>
      </p:sp>
      <p:sp>
        <p:nvSpPr>
          <p:cNvPr id="7" name="Rectangle 6"/>
          <p:cNvSpPr/>
          <p:nvPr>
            <p:custDataLst>
              <p:tags r:id="rId3"/>
            </p:custDataLst>
          </p:nvPr>
        </p:nvSpPr>
        <p:spPr>
          <a:xfrm>
            <a:off x="626852" y="5373216"/>
            <a:ext cx="1639944" cy="457200"/>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prstClr val="white"/>
                </a:solidFill>
                <a:cs typeface="Arial" pitchFamily="34" charset="0"/>
              </a:rPr>
              <a:t>APPENDIX 5</a:t>
            </a:r>
            <a:endParaRPr lang="en-US" sz="2000" dirty="0">
              <a:solidFill>
                <a:prstClr val="white"/>
              </a:solidFill>
              <a:cs typeface="Arial" pitchFamily="34" charset="0"/>
            </a:endParaRPr>
          </a:p>
        </p:txBody>
      </p:sp>
      <p:sp>
        <p:nvSpPr>
          <p:cNvPr id="12" name="Slide Number Placeholder 11"/>
          <p:cNvSpPr>
            <a:spLocks noGrp="1"/>
          </p:cNvSpPr>
          <p:nvPr>
            <p:ph type="sldNum" sz="quarter" idx="12"/>
          </p:nvPr>
        </p:nvSpPr>
        <p:spPr/>
        <p:txBody>
          <a:bodyPr/>
          <a:lstStyle/>
          <a:p>
            <a:fld id="{32D4B517-E49B-41B6-9DBC-23634E0F1CDC}" type="slidenum">
              <a:rPr lang="en-CA" smtClean="0"/>
              <a:pPr/>
              <a:t>8</a:t>
            </a:fld>
            <a:endParaRPr lang="en-CA" dirty="0"/>
          </a:p>
        </p:txBody>
      </p:sp>
      <p:sp>
        <p:nvSpPr>
          <p:cNvPr id="17" name="TextBox 16"/>
          <p:cNvSpPr txBox="1"/>
          <p:nvPr/>
        </p:nvSpPr>
        <p:spPr>
          <a:xfrm>
            <a:off x="5832140" y="3396814"/>
            <a:ext cx="2736304" cy="499999"/>
          </a:xfrm>
          <a:prstGeom prst="rect">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en-CA" dirty="0"/>
          </a:p>
        </p:txBody>
      </p:sp>
      <p:sp>
        <p:nvSpPr>
          <p:cNvPr id="18" name="Rectangle 17"/>
          <p:cNvSpPr/>
          <p:nvPr/>
        </p:nvSpPr>
        <p:spPr>
          <a:xfrm>
            <a:off x="5832140" y="3396814"/>
            <a:ext cx="2736304" cy="523220"/>
          </a:xfrm>
          <a:prstGeom prst="rect">
            <a:avLst/>
          </a:prstGeom>
        </p:spPr>
        <p:txBody>
          <a:bodyPr wrap="square">
            <a:spAutoFit/>
          </a:bodyPr>
          <a:lstStyle/>
          <a:p>
            <a:pPr marL="173038" indent="-173038">
              <a:buFont typeface="Arial" panose="020B0604020202020204" pitchFamily="34" charset="0"/>
              <a:buChar char="•"/>
            </a:pPr>
            <a:r>
              <a:rPr lang="en-CA" sz="1400" b="1" dirty="0"/>
              <a:t>Required</a:t>
            </a:r>
            <a:r>
              <a:rPr lang="en-CA" sz="1400" dirty="0"/>
              <a:t> for GC EA Assessment</a:t>
            </a:r>
          </a:p>
          <a:p>
            <a:pPr marL="173038" indent="-173038">
              <a:buFont typeface="Arial" panose="020B0604020202020204" pitchFamily="34" charset="0"/>
              <a:buChar char="•"/>
            </a:pPr>
            <a:r>
              <a:rPr lang="en-CA" sz="1400" dirty="0"/>
              <a:t>NOT to be part of Presentation</a:t>
            </a:r>
          </a:p>
        </p:txBody>
      </p:sp>
      <p:sp>
        <p:nvSpPr>
          <p:cNvPr id="19" name="TextBox 18"/>
          <p:cNvSpPr txBox="1"/>
          <p:nvPr/>
        </p:nvSpPr>
        <p:spPr>
          <a:xfrm>
            <a:off x="5832140" y="2362585"/>
            <a:ext cx="2736304" cy="499999"/>
          </a:xfrm>
          <a:prstGeom prst="rect">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en-CA" dirty="0"/>
          </a:p>
        </p:txBody>
      </p:sp>
      <p:sp>
        <p:nvSpPr>
          <p:cNvPr id="20" name="Rectangle 19"/>
          <p:cNvSpPr/>
          <p:nvPr/>
        </p:nvSpPr>
        <p:spPr>
          <a:xfrm>
            <a:off x="5832140" y="2362585"/>
            <a:ext cx="2736304" cy="523220"/>
          </a:xfrm>
          <a:prstGeom prst="rect">
            <a:avLst/>
          </a:prstGeom>
        </p:spPr>
        <p:txBody>
          <a:bodyPr wrap="square">
            <a:spAutoFit/>
          </a:bodyPr>
          <a:lstStyle/>
          <a:p>
            <a:pPr marL="173038" indent="-173038">
              <a:buFont typeface="Arial" panose="020B0604020202020204" pitchFamily="34" charset="0"/>
              <a:buChar char="•"/>
            </a:pPr>
            <a:r>
              <a:rPr lang="en-CA" sz="1400" b="1" dirty="0"/>
              <a:t>Required</a:t>
            </a:r>
            <a:r>
              <a:rPr lang="en-CA" sz="1400" dirty="0"/>
              <a:t> for GC EA Assessment</a:t>
            </a:r>
          </a:p>
          <a:p>
            <a:pPr marL="173038" indent="-173038">
              <a:buFont typeface="Arial" panose="020B0604020202020204" pitchFamily="34" charset="0"/>
              <a:buChar char="•"/>
            </a:pPr>
            <a:r>
              <a:rPr lang="en-CA" sz="1400" dirty="0"/>
              <a:t>NOT to be part of Presentation</a:t>
            </a:r>
          </a:p>
        </p:txBody>
      </p:sp>
      <p:sp>
        <p:nvSpPr>
          <p:cNvPr id="14" name="Rectangle 13"/>
          <p:cNvSpPr/>
          <p:nvPr/>
        </p:nvSpPr>
        <p:spPr>
          <a:xfrm>
            <a:off x="2522899" y="2406519"/>
            <a:ext cx="2800575" cy="369332"/>
          </a:xfrm>
          <a:prstGeom prst="rect">
            <a:avLst/>
          </a:prstGeom>
        </p:spPr>
        <p:txBody>
          <a:bodyPr wrap="none">
            <a:spAutoFit/>
          </a:bodyPr>
          <a:lstStyle/>
          <a:p>
            <a:r>
              <a:rPr lang="en-CA" b="1" dirty="0"/>
              <a:t>GC Architectural Standards </a:t>
            </a:r>
            <a:endParaRPr lang="en-CA" dirty="0"/>
          </a:p>
        </p:txBody>
      </p:sp>
      <p:sp>
        <p:nvSpPr>
          <p:cNvPr id="22" name="Rectangle 21"/>
          <p:cNvSpPr/>
          <p:nvPr/>
        </p:nvSpPr>
        <p:spPr>
          <a:xfrm>
            <a:off x="2522899" y="3440748"/>
            <a:ext cx="2670668" cy="369332"/>
          </a:xfrm>
          <a:prstGeom prst="rect">
            <a:avLst/>
          </a:prstGeom>
        </p:spPr>
        <p:txBody>
          <a:bodyPr wrap="none">
            <a:spAutoFit/>
          </a:bodyPr>
          <a:lstStyle/>
          <a:p>
            <a:r>
              <a:rPr lang="en-CA" b="1" dirty="0" smtClean="0"/>
              <a:t>Additional Project Details </a:t>
            </a:r>
            <a:endParaRPr lang="en-CA" dirty="0"/>
          </a:p>
        </p:txBody>
      </p:sp>
      <p:sp>
        <p:nvSpPr>
          <p:cNvPr id="23" name="Rectangle 22"/>
          <p:cNvSpPr/>
          <p:nvPr/>
        </p:nvSpPr>
        <p:spPr>
          <a:xfrm>
            <a:off x="2522899" y="5417150"/>
            <a:ext cx="2633285" cy="369332"/>
          </a:xfrm>
          <a:prstGeom prst="rect">
            <a:avLst/>
          </a:prstGeom>
        </p:spPr>
        <p:txBody>
          <a:bodyPr wrap="none">
            <a:spAutoFit/>
          </a:bodyPr>
          <a:lstStyle/>
          <a:p>
            <a:r>
              <a:rPr lang="en-CA" b="1" dirty="0" smtClean="0"/>
              <a:t>Exemption Request Form </a:t>
            </a:r>
            <a:endParaRPr lang="en-CA" dirty="0"/>
          </a:p>
        </p:txBody>
      </p:sp>
      <p:sp>
        <p:nvSpPr>
          <p:cNvPr id="24" name="TextBox 23"/>
          <p:cNvSpPr txBox="1"/>
          <p:nvPr/>
        </p:nvSpPr>
        <p:spPr>
          <a:xfrm>
            <a:off x="5832140" y="5373216"/>
            <a:ext cx="2736304" cy="499999"/>
          </a:xfrm>
          <a:prstGeom prst="rect">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en-CA" dirty="0"/>
          </a:p>
        </p:txBody>
      </p:sp>
      <p:sp>
        <p:nvSpPr>
          <p:cNvPr id="25" name="Rectangle 24"/>
          <p:cNvSpPr/>
          <p:nvPr/>
        </p:nvSpPr>
        <p:spPr>
          <a:xfrm>
            <a:off x="5832140" y="5432988"/>
            <a:ext cx="2736304" cy="307777"/>
          </a:xfrm>
          <a:prstGeom prst="rect">
            <a:avLst/>
          </a:prstGeom>
        </p:spPr>
        <p:txBody>
          <a:bodyPr wrap="square">
            <a:spAutoFit/>
          </a:bodyPr>
          <a:lstStyle/>
          <a:p>
            <a:pPr marL="173038" indent="-173038">
              <a:buFont typeface="Arial" panose="020B0604020202020204" pitchFamily="34" charset="0"/>
              <a:buChar char="•"/>
            </a:pPr>
            <a:r>
              <a:rPr lang="en-CA" sz="1400" dirty="0" smtClean="0"/>
              <a:t>Complete </a:t>
            </a:r>
            <a:r>
              <a:rPr lang="en-CA" sz="1400" b="1" dirty="0" smtClean="0"/>
              <a:t>as required.</a:t>
            </a:r>
            <a:endParaRPr lang="en-CA" sz="1400" b="1" dirty="0"/>
          </a:p>
        </p:txBody>
      </p:sp>
      <p:sp>
        <p:nvSpPr>
          <p:cNvPr id="32" name="Rectangle 31"/>
          <p:cNvSpPr/>
          <p:nvPr>
            <p:custDataLst>
              <p:tags r:id="rId4"/>
            </p:custDataLst>
          </p:nvPr>
        </p:nvSpPr>
        <p:spPr>
          <a:xfrm>
            <a:off x="631165" y="1412776"/>
            <a:ext cx="1636579" cy="457200"/>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prstClr val="white"/>
                </a:solidFill>
                <a:cs typeface="Arial" pitchFamily="34" charset="0"/>
              </a:rPr>
              <a:t>APPENDIX </a:t>
            </a:r>
            <a:r>
              <a:rPr lang="en-US" sz="2000" dirty="0" smtClean="0">
                <a:solidFill>
                  <a:srgbClr val="FFFF00"/>
                </a:solidFill>
                <a:cs typeface="Arial" pitchFamily="34" charset="0"/>
              </a:rPr>
              <a:t>1</a:t>
            </a:r>
            <a:endParaRPr lang="en-US" sz="2000" dirty="0">
              <a:solidFill>
                <a:srgbClr val="FFFF00"/>
              </a:solidFill>
              <a:cs typeface="Arial" pitchFamily="34" charset="0"/>
            </a:endParaRPr>
          </a:p>
        </p:txBody>
      </p:sp>
      <p:sp>
        <p:nvSpPr>
          <p:cNvPr id="33" name="TextBox 32"/>
          <p:cNvSpPr txBox="1"/>
          <p:nvPr/>
        </p:nvSpPr>
        <p:spPr>
          <a:xfrm>
            <a:off x="5832140" y="1412776"/>
            <a:ext cx="2736304" cy="499999"/>
          </a:xfrm>
          <a:prstGeom prst="rect">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en-CA" dirty="0"/>
          </a:p>
        </p:txBody>
      </p:sp>
      <p:sp>
        <p:nvSpPr>
          <p:cNvPr id="34" name="Rectangle 33"/>
          <p:cNvSpPr/>
          <p:nvPr/>
        </p:nvSpPr>
        <p:spPr>
          <a:xfrm>
            <a:off x="5832140" y="1412776"/>
            <a:ext cx="2736304" cy="523220"/>
          </a:xfrm>
          <a:prstGeom prst="rect">
            <a:avLst/>
          </a:prstGeom>
        </p:spPr>
        <p:txBody>
          <a:bodyPr wrap="square">
            <a:spAutoFit/>
          </a:bodyPr>
          <a:lstStyle/>
          <a:p>
            <a:pPr marL="173038" indent="-173038">
              <a:buFont typeface="Arial" panose="020B0604020202020204" pitchFamily="34" charset="0"/>
              <a:buChar char="•"/>
            </a:pPr>
            <a:r>
              <a:rPr lang="en-CA" sz="1400" b="1" dirty="0"/>
              <a:t>Required</a:t>
            </a:r>
            <a:r>
              <a:rPr lang="en-CA" sz="1400" dirty="0"/>
              <a:t> for GC EA Assessment</a:t>
            </a:r>
          </a:p>
          <a:p>
            <a:pPr marL="173038" indent="-173038">
              <a:buFont typeface="Arial" panose="020B0604020202020204" pitchFamily="34" charset="0"/>
              <a:buChar char="•"/>
            </a:pPr>
            <a:r>
              <a:rPr lang="en-CA" sz="1400" dirty="0"/>
              <a:t>NOT to be part of Presentation</a:t>
            </a:r>
          </a:p>
        </p:txBody>
      </p:sp>
      <p:sp>
        <p:nvSpPr>
          <p:cNvPr id="35" name="Rectangle 34"/>
          <p:cNvSpPr/>
          <p:nvPr/>
        </p:nvSpPr>
        <p:spPr>
          <a:xfrm>
            <a:off x="2522899" y="1456710"/>
            <a:ext cx="2182713" cy="369332"/>
          </a:xfrm>
          <a:prstGeom prst="rect">
            <a:avLst/>
          </a:prstGeom>
        </p:spPr>
        <p:txBody>
          <a:bodyPr wrap="none">
            <a:spAutoFit/>
          </a:bodyPr>
          <a:lstStyle/>
          <a:p>
            <a:r>
              <a:rPr lang="en-CA" b="1" dirty="0"/>
              <a:t>GC </a:t>
            </a:r>
            <a:r>
              <a:rPr lang="en-CA" b="1" dirty="0" smtClean="0"/>
              <a:t>Digital </a:t>
            </a:r>
            <a:r>
              <a:rPr lang="en-CA" b="1" dirty="0"/>
              <a:t>Standards </a:t>
            </a:r>
            <a:endParaRPr lang="en-CA" dirty="0"/>
          </a:p>
        </p:txBody>
      </p:sp>
      <p:sp>
        <p:nvSpPr>
          <p:cNvPr id="36" name="Rectangle 35"/>
          <p:cNvSpPr/>
          <p:nvPr>
            <p:custDataLst>
              <p:tags r:id="rId5"/>
            </p:custDataLst>
          </p:nvPr>
        </p:nvSpPr>
        <p:spPr>
          <a:xfrm>
            <a:off x="626852" y="4345505"/>
            <a:ext cx="1639944" cy="457200"/>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prstClr val="white"/>
                </a:solidFill>
                <a:cs typeface="Arial" pitchFamily="34" charset="0"/>
              </a:rPr>
              <a:t>APPENDIX </a:t>
            </a:r>
            <a:r>
              <a:rPr lang="en-US" sz="2000" dirty="0">
                <a:solidFill>
                  <a:prstClr val="white"/>
                </a:solidFill>
                <a:cs typeface="Arial" pitchFamily="34" charset="0"/>
              </a:rPr>
              <a:t>4</a:t>
            </a:r>
          </a:p>
        </p:txBody>
      </p:sp>
      <p:sp>
        <p:nvSpPr>
          <p:cNvPr id="37" name="TextBox 36"/>
          <p:cNvSpPr txBox="1"/>
          <p:nvPr/>
        </p:nvSpPr>
        <p:spPr>
          <a:xfrm>
            <a:off x="5832140" y="4345505"/>
            <a:ext cx="2736304" cy="499999"/>
          </a:xfrm>
          <a:prstGeom prst="rect">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en-CA" dirty="0"/>
          </a:p>
        </p:txBody>
      </p:sp>
      <p:sp>
        <p:nvSpPr>
          <p:cNvPr id="38" name="Rectangle 37"/>
          <p:cNvSpPr/>
          <p:nvPr/>
        </p:nvSpPr>
        <p:spPr>
          <a:xfrm>
            <a:off x="5832140" y="4345505"/>
            <a:ext cx="2664296" cy="523220"/>
          </a:xfrm>
          <a:prstGeom prst="rect">
            <a:avLst/>
          </a:prstGeom>
        </p:spPr>
        <p:txBody>
          <a:bodyPr wrap="square">
            <a:spAutoFit/>
          </a:bodyPr>
          <a:lstStyle/>
          <a:p>
            <a:pPr marL="173038" indent="-173038">
              <a:buFont typeface="Arial" panose="020B0604020202020204" pitchFamily="34" charset="0"/>
              <a:buChar char="•"/>
            </a:pPr>
            <a:r>
              <a:rPr lang="en-CA" sz="1400" dirty="0" smtClean="0"/>
              <a:t>Complete </a:t>
            </a:r>
            <a:r>
              <a:rPr lang="en-CA" sz="1400" b="1" dirty="0" smtClean="0"/>
              <a:t>as required</a:t>
            </a:r>
            <a:r>
              <a:rPr lang="en-CA" sz="1400" dirty="0" smtClean="0"/>
              <a:t> </a:t>
            </a:r>
          </a:p>
          <a:p>
            <a:pPr marL="173038" indent="-173038">
              <a:buFont typeface="Arial" panose="020B0604020202020204" pitchFamily="34" charset="0"/>
              <a:buChar char="•"/>
            </a:pPr>
            <a:r>
              <a:rPr lang="en-CA" sz="1400" dirty="0" smtClean="0"/>
              <a:t>NOT </a:t>
            </a:r>
            <a:r>
              <a:rPr lang="en-CA" sz="1400" dirty="0"/>
              <a:t>to be part of Presentation</a:t>
            </a:r>
          </a:p>
        </p:txBody>
      </p:sp>
      <p:sp>
        <p:nvSpPr>
          <p:cNvPr id="39" name="Rectangle 38"/>
          <p:cNvSpPr/>
          <p:nvPr/>
        </p:nvSpPr>
        <p:spPr>
          <a:xfrm>
            <a:off x="2522899" y="4389439"/>
            <a:ext cx="3237233" cy="369332"/>
          </a:xfrm>
          <a:prstGeom prst="rect">
            <a:avLst/>
          </a:prstGeom>
        </p:spPr>
        <p:txBody>
          <a:bodyPr wrap="none">
            <a:spAutoFit/>
          </a:bodyPr>
          <a:lstStyle/>
          <a:p>
            <a:r>
              <a:rPr lang="en-CA" b="1" dirty="0" smtClean="0"/>
              <a:t>Algorithmic Impact Assessment </a:t>
            </a:r>
            <a:endParaRPr lang="en-CA" dirty="0"/>
          </a:p>
        </p:txBody>
      </p:sp>
    </p:spTree>
    <p:extLst>
      <p:ext uri="{BB962C8B-B14F-4D97-AF65-F5344CB8AC3E}">
        <p14:creationId xmlns:p14="http://schemas.microsoft.com/office/powerpoint/2010/main" val="20724337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731893978"/>
              </p:ext>
            </p:extLst>
          </p:nvPr>
        </p:nvGraphicFramePr>
        <p:xfrm>
          <a:off x="933777" y="1168934"/>
          <a:ext cx="7174973" cy="5181600"/>
        </p:xfrm>
        <a:graphic>
          <a:graphicData uri="http://schemas.openxmlformats.org/drawingml/2006/table">
            <a:tbl>
              <a:tblPr>
                <a:tableStyleId>{5C22544A-7EE6-4342-B048-85BDC9FD1C3A}</a:tableStyleId>
              </a:tblPr>
              <a:tblGrid>
                <a:gridCol w="208280"/>
                <a:gridCol w="208280"/>
                <a:gridCol w="3131924"/>
                <a:gridCol w="208280"/>
                <a:gridCol w="208280"/>
                <a:gridCol w="208280"/>
                <a:gridCol w="3001649"/>
              </a:tblGrid>
              <a:tr h="759485">
                <a:tc>
                  <a:txBody>
                    <a:bodyPr/>
                    <a:lstStyle/>
                    <a:p>
                      <a:pPr marL="19628" algn="ctr"/>
                      <a:endParaRPr lang="en-CA" sz="1400" dirty="0" smtClean="0">
                        <a:cs typeface="Calibri"/>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r>
                        <a:rPr lang="en-CA" sz="1400" dirty="0" smtClean="0">
                          <a:cs typeface="Calibri"/>
                          <a:sym typeface="Wingdings 2" panose="05020102010507070707" pitchFamily="18" charset="2"/>
                        </a:rPr>
                        <a:t></a:t>
                      </a:r>
                      <a:endParaRPr lang="en-CA" sz="1400" dirty="0" smtClean="0">
                        <a:cs typeface="Calibri"/>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tabLst>
                          <a:tab pos="228600" algn="l"/>
                        </a:tabLst>
                      </a:pPr>
                      <a:r>
                        <a:rPr lang="en-CA" sz="1000" b="1" dirty="0" smtClean="0">
                          <a:cs typeface="Calibri"/>
                        </a:rPr>
                        <a:t>Design with users</a:t>
                      </a:r>
                    </a:p>
                    <a:p>
                      <a:pPr marL="111125" marR="0" lvl="0" indent="-1111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kern="1200" dirty="0" smtClean="0">
                          <a:solidFill>
                            <a:schemeClr val="dk1"/>
                          </a:solidFill>
                          <a:latin typeface="+mn-lt"/>
                          <a:ea typeface="+mn-ea"/>
                          <a:cs typeface="+mn-cs"/>
                        </a:rPr>
                        <a:t>Research with users to understand their needs and the problems we want to solve.</a:t>
                      </a:r>
                      <a:endParaRPr lang="en-CA" sz="1000" kern="1200" dirty="0" smtClean="0">
                        <a:solidFill>
                          <a:schemeClr val="dk1"/>
                        </a:solidFill>
                        <a:latin typeface="+mn-lt"/>
                        <a:ea typeface="+mn-ea"/>
                        <a:cs typeface="+mn-cs"/>
                      </a:endParaRPr>
                    </a:p>
                    <a:p>
                      <a:pPr marL="111125" marR="0" lvl="0" indent="-1111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kern="1200" dirty="0" smtClean="0">
                          <a:solidFill>
                            <a:schemeClr val="dk1"/>
                          </a:solidFill>
                          <a:latin typeface="+mn-lt"/>
                          <a:ea typeface="+mn-ea"/>
                          <a:cs typeface="+mn-cs"/>
                        </a:rPr>
                        <a:t>Conduct ongoing testing with users to guide design and development.</a:t>
                      </a:r>
                    </a:p>
                    <a:p>
                      <a:pPr marL="19628"/>
                      <a:endParaRPr lang="en-CA" sz="1000" dirty="0" smtClean="0">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en-CA" sz="1400" kern="1200" dirty="0" smtClean="0">
                        <a:solidFill>
                          <a:schemeClr val="dk1"/>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en-CA" sz="1400" kern="1200" dirty="0" smtClean="0">
                        <a:solidFill>
                          <a:schemeClr val="dk1"/>
                        </a:solidFill>
                        <a:latin typeface="+mn-lt"/>
                        <a:ea typeface="+mn-ea"/>
                        <a:cs typeface="+mn-cs"/>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r>
                        <a:rPr lang="en-CA" sz="1400" kern="1200" dirty="0" smtClean="0">
                          <a:solidFill>
                            <a:schemeClr val="dk1"/>
                          </a:solidFill>
                          <a:latin typeface="+mn-lt"/>
                          <a:ea typeface="+mn-ea"/>
                          <a:cs typeface="+mn-cs"/>
                          <a:sym typeface="Wingdings 2" panose="05020102010507070707" pitchFamily="18" charset="2"/>
                        </a:rPr>
                        <a:t></a:t>
                      </a:r>
                      <a:endParaRPr lang="en-CA" sz="1400" kern="1200" dirty="0" smtClean="0">
                        <a:solidFill>
                          <a:schemeClr val="dk1"/>
                        </a:solidFill>
                        <a:latin typeface="+mn-lt"/>
                        <a:ea typeface="+mn-ea"/>
                        <a:cs typeface="+mn-cs"/>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marR="0" lvl="0" indent="0" algn="l" defTabSz="914400" rtl="0" eaLnBrk="1" fontAlgn="auto" latinLnBrk="0" hangingPunct="1">
                        <a:lnSpc>
                          <a:spcPct val="100000"/>
                        </a:lnSpc>
                        <a:spcBef>
                          <a:spcPts val="0"/>
                        </a:spcBef>
                        <a:spcAft>
                          <a:spcPts val="0"/>
                        </a:spcAft>
                        <a:buClrTx/>
                        <a:buSzTx/>
                        <a:buFontTx/>
                        <a:buNone/>
                        <a:tabLst>
                          <a:tab pos="228600" algn="l"/>
                        </a:tabLst>
                        <a:defRPr/>
                      </a:pPr>
                      <a:r>
                        <a:rPr lang="en-US" sz="1000" b="1" kern="1200" spc="-3" dirty="0" smtClean="0">
                          <a:solidFill>
                            <a:prstClr val="black"/>
                          </a:solidFill>
                          <a:latin typeface="+mn-lt"/>
                          <a:ea typeface="+mn-ea"/>
                          <a:cs typeface="Calibri"/>
                        </a:rPr>
                        <a:t>Build in accessibility from the start</a:t>
                      </a:r>
                    </a:p>
                    <a:p>
                      <a:pPr marL="114300" marR="0" lvl="0" indent="-952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kern="1200" dirty="0" smtClean="0">
                          <a:solidFill>
                            <a:schemeClr val="dk1"/>
                          </a:solidFill>
                          <a:latin typeface="+mn-lt"/>
                          <a:ea typeface="+mn-ea"/>
                          <a:cs typeface="+mn-cs"/>
                        </a:rPr>
                        <a:t>Services should meet or exceed accessibility standards.</a:t>
                      </a:r>
                    </a:p>
                    <a:p>
                      <a:pPr marL="114300" marR="0" lvl="0" indent="-952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kern="1200" dirty="0" smtClean="0">
                          <a:solidFill>
                            <a:schemeClr val="dk1"/>
                          </a:solidFill>
                          <a:latin typeface="+mn-lt"/>
                          <a:ea typeface="+mn-ea"/>
                          <a:cs typeface="+mn-cs"/>
                        </a:rPr>
                        <a:t>Users with distinct needs should be engaged from the outset to ensure what is delivered will work for everyone.</a:t>
                      </a:r>
                      <a:endParaRPr lang="en-CA" sz="1000" kern="1200" dirty="0" smtClean="0">
                        <a:solidFill>
                          <a:schemeClr val="dk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792088">
                <a:tc>
                  <a:txBody>
                    <a:bodyPr/>
                    <a:lstStyle/>
                    <a:p>
                      <a:pPr marL="0" lvl="1" indent="0" algn="ctr">
                        <a:buFont typeface="Calibri"/>
                        <a:buNone/>
                        <a:tabLst>
                          <a:tab pos="114300" algn="l"/>
                        </a:tabLst>
                      </a:pPr>
                      <a:endParaRPr lang="en-CA" sz="1400" kern="1200" dirty="0" smtClean="0">
                        <a:solidFill>
                          <a:schemeClr val="dk1"/>
                        </a:solidFill>
                        <a:latin typeface="+mn-lt"/>
                        <a:ea typeface="+mn-ea"/>
                        <a:cs typeface="+mn-cs"/>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1" indent="0" algn="ctr">
                        <a:buFont typeface="Calibri"/>
                        <a:buNone/>
                        <a:tabLst>
                          <a:tab pos="114300" algn="l"/>
                        </a:tabLst>
                      </a:pPr>
                      <a:r>
                        <a:rPr lang="en-CA" sz="1400" kern="1200" dirty="0" smtClean="0">
                          <a:solidFill>
                            <a:schemeClr val="dk1"/>
                          </a:solidFill>
                          <a:latin typeface="+mn-lt"/>
                          <a:ea typeface="+mn-ea"/>
                          <a:cs typeface="+mn-cs"/>
                          <a:sym typeface="Wingdings 2" panose="05020102010507070707" pitchFamily="18" charset="2"/>
                        </a:rPr>
                        <a:t></a:t>
                      </a:r>
                      <a:endParaRPr lang="en-CA" sz="1400" kern="1200" dirty="0" smtClean="0">
                        <a:solidFill>
                          <a:schemeClr val="dk1"/>
                        </a:solidFill>
                        <a:latin typeface="+mn-lt"/>
                        <a:ea typeface="+mn-ea"/>
                        <a:cs typeface="+mn-cs"/>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tab pos="114300" algn="l"/>
                        </a:tabLst>
                        <a:defRPr/>
                      </a:pPr>
                      <a:r>
                        <a:rPr lang="en-US" sz="1000" b="1" kern="1200" spc="-3" dirty="0" smtClean="0">
                          <a:solidFill>
                            <a:prstClr val="black"/>
                          </a:solidFill>
                          <a:latin typeface="+mn-lt"/>
                          <a:ea typeface="+mn-ea"/>
                          <a:cs typeface="Calibri"/>
                        </a:rPr>
                        <a:t>Iterate and improve frequently</a:t>
                      </a:r>
                      <a:endParaRPr lang="en-US" sz="1000" kern="1200" dirty="0" smtClean="0">
                        <a:solidFill>
                          <a:schemeClr val="dk1"/>
                        </a:solidFill>
                        <a:latin typeface="+mn-lt"/>
                        <a:ea typeface="+mn-ea"/>
                        <a:cs typeface="+mn-cs"/>
                      </a:endParaRPr>
                    </a:p>
                    <a:p>
                      <a:pPr marL="114300" marR="0" lvl="1"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14300" algn="l"/>
                        </a:tabLst>
                        <a:defRPr/>
                      </a:pPr>
                      <a:r>
                        <a:rPr lang="en-US" sz="1000" kern="1200" dirty="0" smtClean="0">
                          <a:solidFill>
                            <a:schemeClr val="dk1"/>
                          </a:solidFill>
                          <a:latin typeface="+mn-lt"/>
                          <a:ea typeface="+mn-ea"/>
                          <a:cs typeface="+mn-cs"/>
                        </a:rPr>
                        <a:t>Develop services using agile, iterative and user-</a:t>
                      </a:r>
                      <a:r>
                        <a:rPr lang="en-US" sz="1000" kern="1200" dirty="0" err="1" smtClean="0">
                          <a:solidFill>
                            <a:schemeClr val="dk1"/>
                          </a:solidFill>
                          <a:latin typeface="+mn-lt"/>
                          <a:ea typeface="+mn-ea"/>
                          <a:cs typeface="+mn-cs"/>
                        </a:rPr>
                        <a:t>centred</a:t>
                      </a:r>
                      <a:r>
                        <a:rPr lang="en-US" sz="1000" kern="1200" dirty="0" smtClean="0">
                          <a:solidFill>
                            <a:schemeClr val="dk1"/>
                          </a:solidFill>
                          <a:latin typeface="+mn-lt"/>
                          <a:ea typeface="+mn-ea"/>
                          <a:cs typeface="+mn-cs"/>
                        </a:rPr>
                        <a:t> methods. </a:t>
                      </a:r>
                    </a:p>
                    <a:p>
                      <a:pPr marL="114300" marR="0" lvl="1"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14300" algn="l"/>
                        </a:tabLst>
                        <a:defRPr/>
                      </a:pPr>
                      <a:r>
                        <a:rPr lang="en-US" sz="1000" kern="1200" dirty="0" smtClean="0">
                          <a:solidFill>
                            <a:schemeClr val="dk1"/>
                          </a:solidFill>
                          <a:latin typeface="+mn-lt"/>
                          <a:ea typeface="+mn-ea"/>
                          <a:cs typeface="+mn-cs"/>
                        </a:rPr>
                        <a:t>Continuously improve in response to user needs. </a:t>
                      </a:r>
                    </a:p>
                    <a:p>
                      <a:pPr marL="114300" marR="0" lvl="1"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14300" algn="l"/>
                        </a:tabLst>
                        <a:defRPr/>
                      </a:pPr>
                      <a:r>
                        <a:rPr lang="en-US" sz="1000" kern="1200" dirty="0" smtClean="0">
                          <a:solidFill>
                            <a:schemeClr val="dk1"/>
                          </a:solidFill>
                          <a:latin typeface="+mn-lt"/>
                          <a:ea typeface="+mn-ea"/>
                          <a:cs typeface="+mn-cs"/>
                        </a:rPr>
                        <a:t>Try new things, start small and scale up.</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en-US" sz="1400" dirty="0"/>
                    </a:p>
                  </a:txBody>
                  <a:tcPr>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en-US" sz="1400" dirty="0"/>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r>
                        <a:rPr lang="en-US" sz="1400" dirty="0" smtClean="0">
                          <a:sym typeface="Wingdings 2" panose="05020102010507070707" pitchFamily="18" charset="2"/>
                        </a:rPr>
                        <a:t></a:t>
                      </a:r>
                      <a:endParaRPr lang="en-US" sz="1400" dirty="0"/>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marR="0" lvl="0" indent="0" algn="l" defTabSz="914400" rtl="0" eaLnBrk="1" fontAlgn="auto" latinLnBrk="0" hangingPunct="1">
                        <a:lnSpc>
                          <a:spcPct val="100000"/>
                        </a:lnSpc>
                        <a:spcBef>
                          <a:spcPts val="0"/>
                        </a:spcBef>
                        <a:spcAft>
                          <a:spcPts val="0"/>
                        </a:spcAft>
                        <a:buClrTx/>
                        <a:buSzTx/>
                        <a:buFontTx/>
                        <a:buNone/>
                        <a:tabLst>
                          <a:tab pos="228600" algn="l"/>
                        </a:tabLst>
                        <a:defRPr/>
                      </a:pPr>
                      <a:r>
                        <a:rPr lang="en-US" sz="1000" b="1" kern="1200" spc="-3" dirty="0" smtClean="0">
                          <a:solidFill>
                            <a:prstClr val="black"/>
                          </a:solidFill>
                          <a:latin typeface="+mn-lt"/>
                          <a:ea typeface="+mn-ea"/>
                          <a:cs typeface="Calibri"/>
                        </a:rPr>
                        <a:t>Empower staff to deliver better services</a:t>
                      </a:r>
                    </a:p>
                    <a:p>
                      <a:pPr marL="114300" marR="0" lvl="0" indent="-952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228600" algn="l"/>
                        </a:tabLst>
                        <a:defRPr/>
                      </a:pPr>
                      <a:r>
                        <a:rPr lang="en-US" sz="1000" kern="1200" dirty="0" smtClean="0">
                          <a:solidFill>
                            <a:schemeClr val="dk1"/>
                          </a:solidFill>
                          <a:latin typeface="+mn-lt"/>
                          <a:ea typeface="+mn-ea"/>
                          <a:cs typeface="+mn-cs"/>
                        </a:rPr>
                        <a:t>Make sure that staff have access to the tools, training and technologies they need</a:t>
                      </a:r>
                      <a:r>
                        <a:rPr lang="en-CA" sz="1000" kern="1200" dirty="0" smtClean="0">
                          <a:solidFill>
                            <a:schemeClr val="dk1"/>
                          </a:solidFill>
                          <a:latin typeface="+mn-lt"/>
                          <a:ea typeface="+mn-ea"/>
                          <a:cs typeface="+mn-cs"/>
                        </a:rPr>
                        <a:t>.</a:t>
                      </a:r>
                      <a:endParaRPr lang="en-US" sz="1000" kern="1200" dirty="0" smtClean="0">
                        <a:solidFill>
                          <a:schemeClr val="dk1"/>
                        </a:solidFill>
                        <a:latin typeface="+mn-lt"/>
                        <a:ea typeface="+mn-ea"/>
                        <a:cs typeface="+mn-cs"/>
                      </a:endParaRPr>
                    </a:p>
                    <a:p>
                      <a:pPr marL="114300" marR="0" lvl="0" indent="-952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228600" algn="l"/>
                        </a:tabLst>
                        <a:defRPr/>
                      </a:pPr>
                      <a:r>
                        <a:rPr lang="en-US" sz="1000" kern="1200" dirty="0" smtClean="0">
                          <a:solidFill>
                            <a:schemeClr val="dk1"/>
                          </a:solidFill>
                          <a:latin typeface="+mn-lt"/>
                          <a:ea typeface="+mn-ea"/>
                          <a:cs typeface="+mn-cs"/>
                        </a:rPr>
                        <a:t>Empower the team to make decisions throughout the design, build and operation of the service.</a:t>
                      </a:r>
                      <a:endParaRPr lang="en-US" sz="1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792088">
                <a:tc>
                  <a:txBody>
                    <a:bodyPr/>
                    <a:lstStyle/>
                    <a:p>
                      <a:pPr marL="0" lvl="1" indent="0" algn="ctr">
                        <a:buFont typeface="Arial" panose="020B0604020202020204" pitchFamily="34" charset="0"/>
                        <a:buNone/>
                        <a:tabLst>
                          <a:tab pos="114300" algn="l"/>
                        </a:tabLst>
                      </a:pPr>
                      <a:endParaRPr lang="en-US" sz="1400" dirty="0"/>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1" indent="0" algn="ctr">
                        <a:buFont typeface="Arial" panose="020B0604020202020204" pitchFamily="34" charset="0"/>
                        <a:buNone/>
                        <a:tabLst>
                          <a:tab pos="114300" algn="l"/>
                        </a:tabLst>
                      </a:pPr>
                      <a:r>
                        <a:rPr lang="en-US" sz="1400" dirty="0" smtClean="0">
                          <a:sym typeface="Wingdings 2" panose="05020102010507070707" pitchFamily="18" charset="2"/>
                        </a:rPr>
                        <a:t></a:t>
                      </a:r>
                      <a:endParaRPr lang="en-US" sz="1400" dirty="0"/>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tab pos="114300" algn="l"/>
                        </a:tabLst>
                        <a:defRPr/>
                      </a:pPr>
                      <a:r>
                        <a:rPr lang="en-US" sz="1000" b="1" kern="1200" spc="-3" dirty="0" smtClean="0">
                          <a:solidFill>
                            <a:prstClr val="black"/>
                          </a:solidFill>
                          <a:latin typeface="+mn-lt"/>
                          <a:ea typeface="+mn-ea"/>
                          <a:cs typeface="Calibri"/>
                        </a:rPr>
                        <a:t>Work in the open</a:t>
                      </a:r>
                      <a:r>
                        <a:rPr lang="en-US" sz="1000" b="1" kern="1200" spc="-3" baseline="0" dirty="0" smtClean="0">
                          <a:solidFill>
                            <a:prstClr val="black"/>
                          </a:solidFill>
                          <a:latin typeface="+mn-lt"/>
                          <a:ea typeface="+mn-ea"/>
                          <a:cs typeface="Calibri"/>
                        </a:rPr>
                        <a:t> by default</a:t>
                      </a:r>
                      <a:endParaRPr lang="en-US" sz="1000" kern="1200" dirty="0" smtClean="0">
                        <a:solidFill>
                          <a:schemeClr val="dk1"/>
                        </a:solidFill>
                        <a:latin typeface="+mn-lt"/>
                        <a:ea typeface="+mn-ea"/>
                        <a:cs typeface="+mn-cs"/>
                      </a:endParaRPr>
                    </a:p>
                    <a:p>
                      <a:pPr marL="114300" marR="0" lvl="1"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14300" algn="l"/>
                        </a:tabLst>
                        <a:defRPr/>
                      </a:pPr>
                      <a:r>
                        <a:rPr lang="en-US" sz="1000" kern="1200" dirty="0" smtClean="0">
                          <a:solidFill>
                            <a:schemeClr val="dk1"/>
                          </a:solidFill>
                          <a:latin typeface="+mn-lt"/>
                          <a:ea typeface="+mn-ea"/>
                          <a:cs typeface="+mn-cs"/>
                        </a:rPr>
                        <a:t>Share evidence, research and decision making openly. </a:t>
                      </a:r>
                    </a:p>
                    <a:p>
                      <a:pPr marL="114300" marR="0" lvl="1"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14300" algn="l"/>
                        </a:tabLst>
                        <a:defRPr/>
                      </a:pPr>
                      <a:r>
                        <a:rPr lang="en-US" sz="1000" kern="1200" dirty="0" smtClean="0">
                          <a:solidFill>
                            <a:schemeClr val="dk1"/>
                          </a:solidFill>
                          <a:latin typeface="+mn-lt"/>
                          <a:ea typeface="+mn-ea"/>
                          <a:cs typeface="+mn-cs"/>
                        </a:rPr>
                        <a:t>Make all non-sensitive data, information, and new code developed in delivery of services open to the outside world for sharing and reuse under an open license.</a:t>
                      </a:r>
                      <a:endParaRPr lang="en-CA" sz="1000" kern="1200" dirty="0" smtClean="0">
                        <a:solidFill>
                          <a:prstClr val="black"/>
                        </a:solidFill>
                        <a:latin typeface="+mn-lt"/>
                        <a:ea typeface="+mn-ea"/>
                        <a:cs typeface="Calibri"/>
                      </a:endParaRPr>
                    </a:p>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tab pos="114300" algn="l"/>
                        </a:tabLst>
                        <a:defRPr/>
                      </a:pPr>
                      <a:endParaRPr lang="en-CA" sz="1000" kern="1200" dirty="0" smtClean="0">
                        <a:solidFill>
                          <a:prstClr val="black"/>
                        </a:solidFill>
                        <a:latin typeface="+mn-lt"/>
                        <a:ea typeface="+mn-ea"/>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en-CA" sz="1400" kern="1200" dirty="0">
                        <a:solidFill>
                          <a:schemeClr val="dk1"/>
                        </a:solidFill>
                        <a:latin typeface="+mn-lt"/>
                        <a:ea typeface="+mn-ea"/>
                        <a:cs typeface="Calibri"/>
                      </a:endParaRPr>
                    </a:p>
                  </a:txBody>
                  <a:tcPr>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en-CA" sz="1400" kern="1200" dirty="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r>
                        <a:rPr lang="en-CA" sz="1400" kern="1200" dirty="0" smtClean="0">
                          <a:solidFill>
                            <a:schemeClr val="dk1"/>
                          </a:solidFill>
                          <a:latin typeface="+mn-lt"/>
                          <a:ea typeface="+mn-ea"/>
                          <a:cs typeface="Calibri"/>
                          <a:sym typeface="Wingdings 2" panose="05020102010507070707" pitchFamily="18" charset="2"/>
                        </a:rPr>
                        <a:t></a:t>
                      </a:r>
                      <a:endParaRPr lang="en-CA" sz="1400" kern="1200" dirty="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marR="0" lvl="0" indent="0" algn="l" defTabSz="914400" rtl="0" eaLnBrk="1" fontAlgn="auto" latinLnBrk="0" hangingPunct="1">
                        <a:lnSpc>
                          <a:spcPct val="100000"/>
                        </a:lnSpc>
                        <a:spcBef>
                          <a:spcPts val="0"/>
                        </a:spcBef>
                        <a:spcAft>
                          <a:spcPts val="0"/>
                        </a:spcAft>
                        <a:buClrTx/>
                        <a:buSzTx/>
                        <a:buFontTx/>
                        <a:buNone/>
                        <a:tabLst>
                          <a:tab pos="228600" algn="l"/>
                        </a:tabLst>
                        <a:defRPr/>
                      </a:pPr>
                      <a:r>
                        <a:rPr lang="en-US" sz="1000" b="1" kern="1200" spc="-3" dirty="0" smtClean="0">
                          <a:solidFill>
                            <a:prstClr val="black"/>
                          </a:solidFill>
                          <a:latin typeface="+mn-lt"/>
                          <a:ea typeface="+mn-ea"/>
                          <a:cs typeface="Calibri"/>
                        </a:rPr>
                        <a:t>Be good data stewards</a:t>
                      </a:r>
                    </a:p>
                    <a:p>
                      <a:pPr marL="114300" marR="0" lvl="0" indent="-952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228600" algn="l"/>
                        </a:tabLst>
                        <a:defRPr/>
                      </a:pPr>
                      <a:r>
                        <a:rPr lang="en-US" sz="1000" kern="1200" dirty="0" smtClean="0">
                          <a:solidFill>
                            <a:schemeClr val="dk1"/>
                          </a:solidFill>
                          <a:latin typeface="+mn-lt"/>
                          <a:ea typeface="+mn-ea"/>
                          <a:cs typeface="+mn-cs"/>
                        </a:rPr>
                        <a:t>Collect data from users only once and reuse wherever possible.</a:t>
                      </a:r>
                    </a:p>
                    <a:p>
                      <a:pPr marL="114300" marR="0" lvl="0" indent="-952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228600" algn="l"/>
                        </a:tabLst>
                        <a:defRPr/>
                      </a:pPr>
                      <a:r>
                        <a:rPr lang="en-US" sz="1000" kern="1200" dirty="0" smtClean="0">
                          <a:solidFill>
                            <a:schemeClr val="dk1"/>
                          </a:solidFill>
                          <a:latin typeface="+mn-lt"/>
                          <a:ea typeface="+mn-ea"/>
                          <a:cs typeface="+mn-cs"/>
                        </a:rPr>
                        <a:t>Ensure that data is collected and held in a secure way so that it can easily be reused by others to provide services.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812460">
                <a:tc>
                  <a:txBody>
                    <a:bodyPr/>
                    <a:lstStyle/>
                    <a:p>
                      <a:pPr marL="0" lvl="1" indent="0" algn="ctr">
                        <a:buFont typeface="Calibri"/>
                        <a:buNone/>
                        <a:tabLst>
                          <a:tab pos="114300" algn="l"/>
                        </a:tabLst>
                      </a:pPr>
                      <a:endParaRPr lang="en-US" sz="1400" kern="1200" dirty="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1" indent="0" algn="ctr">
                        <a:buFont typeface="Calibri"/>
                        <a:buNone/>
                        <a:tabLst>
                          <a:tab pos="114300" algn="l"/>
                        </a:tabLst>
                      </a:pPr>
                      <a:r>
                        <a:rPr lang="en-US" sz="1400" kern="1200" dirty="0" smtClean="0">
                          <a:solidFill>
                            <a:schemeClr val="dk1"/>
                          </a:solidFill>
                          <a:latin typeface="+mn-lt"/>
                          <a:ea typeface="+mn-ea"/>
                          <a:cs typeface="Calibri"/>
                          <a:sym typeface="Wingdings 2" panose="05020102010507070707" pitchFamily="18" charset="2"/>
                        </a:rPr>
                        <a:t></a:t>
                      </a:r>
                      <a:endParaRPr lang="en-US" sz="1400" kern="1200" dirty="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kern="1200" spc="-3" dirty="0" smtClean="0">
                          <a:solidFill>
                            <a:prstClr val="black"/>
                          </a:solidFill>
                          <a:latin typeface="+mn-lt"/>
                          <a:ea typeface="+mn-ea"/>
                          <a:cs typeface="Calibri"/>
                        </a:rPr>
                        <a:t>Use open standards and solutions</a:t>
                      </a:r>
                      <a:endParaRPr lang="en-US" sz="1000" kern="1200" dirty="0" smtClean="0">
                        <a:solidFill>
                          <a:schemeClr val="dk1"/>
                        </a:solidFill>
                        <a:latin typeface="+mn-lt"/>
                        <a:ea typeface="+mn-ea"/>
                        <a:cs typeface="+mn-cs"/>
                      </a:endParaRPr>
                    </a:p>
                    <a:p>
                      <a:pPr marL="114300" marR="0" lvl="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kern="1200" dirty="0" smtClean="0">
                          <a:solidFill>
                            <a:schemeClr val="dk1"/>
                          </a:solidFill>
                          <a:latin typeface="+mn-lt"/>
                          <a:ea typeface="+mn-ea"/>
                          <a:cs typeface="+mn-cs"/>
                        </a:rPr>
                        <a:t> </a:t>
                      </a:r>
                      <a:r>
                        <a:rPr lang="en-US" sz="1000" kern="1200" dirty="0" smtClean="0">
                          <a:solidFill>
                            <a:schemeClr val="dk1"/>
                          </a:solidFill>
                          <a:latin typeface="+mn-lt"/>
                          <a:ea typeface="+mn-ea"/>
                          <a:cs typeface="+mn-cs"/>
                        </a:rPr>
                        <a:t>Leverage open standards and embrace leading practices, including the use of open source software where appropriate.</a:t>
                      </a:r>
                    </a:p>
                    <a:p>
                      <a:pPr marL="114300" marR="0" lvl="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kern="1200" dirty="0" smtClean="0">
                          <a:solidFill>
                            <a:schemeClr val="dk1"/>
                          </a:solidFill>
                          <a:latin typeface="+mn-lt"/>
                          <a:ea typeface="+mn-ea"/>
                          <a:cs typeface="+mn-cs"/>
                        </a:rPr>
                        <a:t>Design for services and platforms that are seamless for Canadians to use no matter what device or channel they are using.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en-CA" sz="1400" kern="1200" dirty="0" smtClean="0">
                        <a:solidFill>
                          <a:schemeClr val="dk1"/>
                        </a:solidFill>
                        <a:latin typeface="+mn-lt"/>
                        <a:ea typeface="+mn-ea"/>
                        <a:cs typeface="Calibri"/>
                      </a:endParaRPr>
                    </a:p>
                  </a:txBody>
                  <a:tcPr>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en-CA" sz="1400" kern="1200" dirty="0" smtClean="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r>
                        <a:rPr lang="en-CA" sz="1400" kern="1200" dirty="0" smtClean="0">
                          <a:solidFill>
                            <a:schemeClr val="dk1"/>
                          </a:solidFill>
                          <a:latin typeface="+mn-lt"/>
                          <a:ea typeface="+mn-ea"/>
                          <a:cs typeface="Calibri"/>
                          <a:sym typeface="Wingdings 2" panose="05020102010507070707" pitchFamily="18" charset="2"/>
                        </a:rPr>
                        <a:t></a:t>
                      </a:r>
                      <a:endParaRPr lang="en-CA" sz="1400" kern="1200" dirty="0" smtClean="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marR="0" lvl="0" indent="0" algn="l" defTabSz="914400" rtl="0" eaLnBrk="1" fontAlgn="auto" latinLnBrk="0" hangingPunct="1">
                        <a:lnSpc>
                          <a:spcPct val="100000"/>
                        </a:lnSpc>
                        <a:spcBef>
                          <a:spcPts val="0"/>
                        </a:spcBef>
                        <a:spcAft>
                          <a:spcPts val="0"/>
                        </a:spcAft>
                        <a:buClrTx/>
                        <a:buSzTx/>
                        <a:buFontTx/>
                        <a:buNone/>
                        <a:tabLst>
                          <a:tab pos="228600" algn="l"/>
                        </a:tabLst>
                        <a:defRPr/>
                      </a:pPr>
                      <a:r>
                        <a:rPr lang="en-CA" sz="1000" b="1" kern="1200" spc="-3" dirty="0" smtClean="0">
                          <a:solidFill>
                            <a:prstClr val="black"/>
                          </a:solidFill>
                          <a:latin typeface="+mn-lt"/>
                          <a:ea typeface="+mn-ea"/>
                          <a:cs typeface="Calibri"/>
                        </a:rPr>
                        <a:t>Design ethical </a:t>
                      </a:r>
                      <a:r>
                        <a:rPr lang="en-US" sz="1000" b="1" kern="1200" spc="-3" dirty="0" smtClean="0">
                          <a:solidFill>
                            <a:prstClr val="black"/>
                          </a:solidFill>
                          <a:latin typeface="+mn-lt"/>
                          <a:ea typeface="+mn-ea"/>
                          <a:cs typeface="Calibri"/>
                        </a:rPr>
                        <a:t>services</a:t>
                      </a:r>
                    </a:p>
                    <a:p>
                      <a:pPr marL="114300" marR="0" lvl="0" indent="-952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228600" algn="l"/>
                        </a:tabLst>
                        <a:defRPr/>
                      </a:pPr>
                      <a:r>
                        <a:rPr lang="en-US" sz="1000" kern="1200" dirty="0" smtClean="0">
                          <a:solidFill>
                            <a:schemeClr val="dk1"/>
                          </a:solidFill>
                          <a:latin typeface="+mn-lt"/>
                          <a:ea typeface="+mn-ea"/>
                          <a:cs typeface="+mn-cs"/>
                        </a:rPr>
                        <a:t>Make sure that everyone receives fair treatment. </a:t>
                      </a:r>
                    </a:p>
                    <a:p>
                      <a:pPr marL="114300" marR="0" lvl="0" indent="-952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228600" algn="l"/>
                        </a:tabLst>
                        <a:defRPr/>
                      </a:pPr>
                      <a:r>
                        <a:rPr lang="en-US" sz="1000" kern="1200" dirty="0" smtClean="0">
                          <a:solidFill>
                            <a:schemeClr val="dk1"/>
                          </a:solidFill>
                          <a:latin typeface="+mn-lt"/>
                          <a:ea typeface="+mn-ea"/>
                          <a:cs typeface="+mn-cs"/>
                        </a:rPr>
                        <a:t>Comply with ethical guidelines in the design and use of systems which automate decision making (such as the use of artificial intelligence).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891720">
                <a:tc>
                  <a:txBody>
                    <a:bodyPr/>
                    <a:lstStyle/>
                    <a:p>
                      <a:pPr marL="0" lvl="1" indent="0" algn="ctr">
                        <a:buFont typeface="Calibri"/>
                        <a:buNone/>
                        <a:tabLst>
                          <a:tab pos="114300" algn="l"/>
                        </a:tabLst>
                      </a:pPr>
                      <a:endParaRPr lang="en-US" sz="1400" dirty="0"/>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1" indent="0" algn="ctr">
                        <a:buFont typeface="Calibri"/>
                        <a:buNone/>
                        <a:tabLst>
                          <a:tab pos="114300" algn="l"/>
                        </a:tabLst>
                      </a:pPr>
                      <a:r>
                        <a:rPr lang="en-US" sz="1400" dirty="0" smtClean="0">
                          <a:sym typeface="Wingdings 2" panose="05020102010507070707" pitchFamily="18" charset="2"/>
                        </a:rPr>
                        <a:t></a:t>
                      </a:r>
                      <a:endParaRPr lang="en-US" sz="1400" dirty="0"/>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sz="1000" b="1" kern="1200" spc="-3" dirty="0" smtClean="0">
                          <a:solidFill>
                            <a:prstClr val="black"/>
                          </a:solidFill>
                          <a:latin typeface="+mn-lt"/>
                          <a:ea typeface="+mn-ea"/>
                          <a:cs typeface="Calibri"/>
                        </a:rPr>
                        <a:t>Address </a:t>
                      </a:r>
                      <a:r>
                        <a:rPr lang="en-US" sz="1000" b="1" kern="1200" spc="-3" dirty="0" smtClean="0">
                          <a:solidFill>
                            <a:prstClr val="black"/>
                          </a:solidFill>
                          <a:latin typeface="+mn-lt"/>
                          <a:ea typeface="+mn-ea"/>
                          <a:cs typeface="Calibri"/>
                        </a:rPr>
                        <a:t>security and privacy</a:t>
                      </a:r>
                      <a:r>
                        <a:rPr lang="en-US" sz="1000" b="1" kern="1200" spc="-3" baseline="0" dirty="0" smtClean="0">
                          <a:solidFill>
                            <a:prstClr val="black"/>
                          </a:solidFill>
                          <a:latin typeface="+mn-lt"/>
                          <a:ea typeface="+mn-ea"/>
                          <a:cs typeface="Calibri"/>
                        </a:rPr>
                        <a:t> risks</a:t>
                      </a:r>
                      <a:endParaRPr lang="en-US" sz="1000" b="1" kern="1200" spc="-3" dirty="0" smtClean="0">
                        <a:solidFill>
                          <a:prstClr val="black"/>
                        </a:solidFill>
                        <a:latin typeface="+mn-lt"/>
                        <a:ea typeface="+mn-ea"/>
                        <a:cs typeface="Calibri"/>
                      </a:endParaRPr>
                    </a:p>
                    <a:p>
                      <a:pPr marL="114300" marR="0" lvl="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kern="1200" dirty="0" smtClean="0">
                          <a:solidFill>
                            <a:schemeClr val="dk1"/>
                          </a:solidFill>
                          <a:latin typeface="+mn-lt"/>
                          <a:ea typeface="+mn-ea"/>
                          <a:cs typeface="+mn-cs"/>
                        </a:rPr>
                        <a:t>Take a balanced approach to managing risk by implementing appropriate privacy and security measures</a:t>
                      </a:r>
                      <a:r>
                        <a:rPr lang="en-CA" sz="1000" kern="1200" dirty="0" smtClean="0">
                          <a:solidFill>
                            <a:schemeClr val="dk1"/>
                          </a:solidFill>
                          <a:latin typeface="+mn-lt"/>
                          <a:ea typeface="+mn-ea"/>
                          <a:cs typeface="+mn-cs"/>
                        </a:rPr>
                        <a:t>.</a:t>
                      </a:r>
                      <a:endParaRPr lang="en-US" sz="1000" kern="1200" dirty="0" smtClean="0">
                        <a:solidFill>
                          <a:schemeClr val="dk1"/>
                        </a:solidFill>
                        <a:latin typeface="+mn-lt"/>
                        <a:ea typeface="+mn-ea"/>
                        <a:cs typeface="+mn-cs"/>
                      </a:endParaRPr>
                    </a:p>
                    <a:p>
                      <a:pPr marL="114300" marR="0" lvl="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kern="1200" dirty="0" smtClean="0">
                          <a:solidFill>
                            <a:schemeClr val="dk1"/>
                          </a:solidFill>
                          <a:latin typeface="+mn-lt"/>
                          <a:ea typeface="+mn-ea"/>
                          <a:cs typeface="+mn-cs"/>
                        </a:rPr>
                        <a:t>Make security measures frictionless so that they do not place a burden on users.</a:t>
                      </a:r>
                      <a:endParaRPr lang="en-CA" sz="1000" kern="1200" dirty="0" smtClean="0">
                        <a:solidFill>
                          <a:schemeClr val="dk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en-CA" sz="1400" kern="1200" dirty="0" smtClean="0">
                        <a:solidFill>
                          <a:schemeClr val="dk1"/>
                        </a:solidFill>
                        <a:latin typeface="+mn-lt"/>
                        <a:ea typeface="+mn-ea"/>
                        <a:cs typeface="Calibri"/>
                      </a:endParaRPr>
                    </a:p>
                  </a:txBody>
                  <a:tcPr>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en-CA" sz="1400" kern="1200" dirty="0" smtClean="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r>
                        <a:rPr lang="en-CA" sz="1400" kern="1200" dirty="0" smtClean="0">
                          <a:solidFill>
                            <a:schemeClr val="dk1"/>
                          </a:solidFill>
                          <a:latin typeface="+mn-lt"/>
                          <a:ea typeface="+mn-ea"/>
                          <a:cs typeface="Calibri"/>
                          <a:sym typeface="Wingdings 2" panose="05020102010507070707" pitchFamily="18" charset="2"/>
                        </a:rPr>
                        <a:t></a:t>
                      </a:r>
                      <a:endParaRPr lang="en-CA" sz="1400" kern="1200" dirty="0" smtClean="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marR="0" lvl="0" indent="0" algn="l" defTabSz="914400" rtl="0" eaLnBrk="1" fontAlgn="auto" latinLnBrk="0" hangingPunct="1">
                        <a:lnSpc>
                          <a:spcPct val="100000"/>
                        </a:lnSpc>
                        <a:spcBef>
                          <a:spcPts val="0"/>
                        </a:spcBef>
                        <a:spcAft>
                          <a:spcPts val="0"/>
                        </a:spcAft>
                        <a:buClrTx/>
                        <a:buSzTx/>
                        <a:buFontTx/>
                        <a:buNone/>
                        <a:tabLst>
                          <a:tab pos="228600" algn="l"/>
                        </a:tabLst>
                        <a:defRPr/>
                      </a:pPr>
                      <a:r>
                        <a:rPr lang="en-CA" sz="1000" b="1" kern="1200" spc="-3" dirty="0" smtClean="0">
                          <a:solidFill>
                            <a:prstClr val="black"/>
                          </a:solidFill>
                          <a:latin typeface="+mn-lt"/>
                          <a:ea typeface="+mn-ea"/>
                          <a:cs typeface="Calibri"/>
                        </a:rPr>
                        <a:t>Collaborate widely</a:t>
                      </a:r>
                      <a:r>
                        <a:rPr lang="en-CA" sz="1000" b="1" kern="1200" spc="-3" baseline="0" dirty="0" smtClean="0">
                          <a:solidFill>
                            <a:prstClr val="black"/>
                          </a:solidFill>
                          <a:latin typeface="+mn-lt"/>
                          <a:ea typeface="+mn-ea"/>
                          <a:cs typeface="Calibri"/>
                        </a:rPr>
                        <a:t> </a:t>
                      </a:r>
                      <a:endParaRPr lang="en-US" sz="1000" b="1" kern="1200" spc="-3" dirty="0" smtClean="0">
                        <a:solidFill>
                          <a:prstClr val="black"/>
                        </a:solidFill>
                        <a:latin typeface="+mn-lt"/>
                        <a:ea typeface="+mn-ea"/>
                        <a:cs typeface="Calibri"/>
                      </a:endParaRPr>
                    </a:p>
                    <a:p>
                      <a:pPr marL="114300" marR="0" lvl="0" indent="-952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14300" algn="l"/>
                        </a:tabLst>
                        <a:defRPr/>
                      </a:pPr>
                      <a:r>
                        <a:rPr lang="en-US" sz="1000" kern="1200" dirty="0" smtClean="0">
                          <a:solidFill>
                            <a:schemeClr val="dk1"/>
                          </a:solidFill>
                          <a:latin typeface="+mn-lt"/>
                          <a:ea typeface="+mn-ea"/>
                          <a:cs typeface="+mn-cs"/>
                        </a:rPr>
                        <a:t>Create multidisciplinary teams with the range of skills needed to deliver a common goal. </a:t>
                      </a:r>
                    </a:p>
                    <a:p>
                      <a:pPr marL="114300" marR="0" lvl="0" indent="-952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14300" algn="l"/>
                        </a:tabLst>
                        <a:defRPr/>
                      </a:pPr>
                      <a:r>
                        <a:rPr lang="en-US" sz="1000" kern="1200" dirty="0" smtClean="0">
                          <a:solidFill>
                            <a:schemeClr val="dk1"/>
                          </a:solidFill>
                          <a:latin typeface="+mn-lt"/>
                          <a:ea typeface="+mn-ea"/>
                          <a:cs typeface="+mn-cs"/>
                        </a:rPr>
                        <a:t>Share and collaborate in the open. Identify and create partnerships which help deliver value to users.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1" name="Title 2"/>
          <p:cNvSpPr>
            <a:spLocks noGrp="1"/>
          </p:cNvSpPr>
          <p:nvPr>
            <p:ph type="title"/>
          </p:nvPr>
        </p:nvSpPr>
        <p:spPr>
          <a:xfrm>
            <a:off x="857643" y="-3708"/>
            <a:ext cx="4830481" cy="878670"/>
          </a:xfrm>
        </p:spPr>
        <p:txBody>
          <a:bodyPr/>
          <a:lstStyle/>
          <a:p>
            <a:pPr marL="0" indent="0"/>
            <a:r>
              <a:rPr lang="en-CA" sz="1800" b="1" dirty="0" smtClean="0">
                <a:solidFill>
                  <a:schemeClr val="tx1">
                    <a:lumMod val="65000"/>
                    <a:lumOff val="35000"/>
                  </a:schemeClr>
                </a:solidFill>
              </a:rPr>
              <a:t>APPENDIX 1:</a:t>
            </a:r>
            <a:r>
              <a:rPr lang="en-CA" sz="1800" b="1" dirty="0"/>
              <a:t> </a:t>
            </a:r>
            <a:r>
              <a:rPr lang="en-CA" sz="1800" b="1" dirty="0" smtClean="0"/>
              <a:t>  </a:t>
            </a:r>
            <a:br>
              <a:rPr lang="en-CA" sz="1800" b="1" dirty="0" smtClean="0"/>
            </a:br>
            <a:r>
              <a:rPr lang="en-CA" sz="2000" b="1" dirty="0" smtClean="0"/>
              <a:t>Digital Alignment</a:t>
            </a:r>
            <a:endParaRPr lang="en-US" sz="2000" b="1" dirty="0">
              <a:effectLst>
                <a:outerShdw blurRad="38100" dist="38100" dir="2700000" algn="tl">
                  <a:srgbClr val="000000">
                    <a:alpha val="43137"/>
                  </a:srgbClr>
                </a:outerShdw>
              </a:effectLst>
            </a:endParaRPr>
          </a:p>
        </p:txBody>
      </p:sp>
      <p:grpSp>
        <p:nvGrpSpPr>
          <p:cNvPr id="4" name="Group 3"/>
          <p:cNvGrpSpPr/>
          <p:nvPr/>
        </p:nvGrpSpPr>
        <p:grpSpPr>
          <a:xfrm>
            <a:off x="23607" y="6377987"/>
            <a:ext cx="1668073" cy="461665"/>
            <a:chOff x="1113081" y="6387715"/>
            <a:chExt cx="1668073" cy="461665"/>
          </a:xfrm>
        </p:grpSpPr>
        <p:sp>
          <p:nvSpPr>
            <p:cNvPr id="5" name="Rectangle 4"/>
            <p:cNvSpPr/>
            <p:nvPr/>
          </p:nvSpPr>
          <p:spPr>
            <a:xfrm>
              <a:off x="2352608" y="6634818"/>
              <a:ext cx="128016" cy="12801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TextBox 5"/>
            <p:cNvSpPr txBox="1"/>
            <p:nvPr/>
          </p:nvSpPr>
          <p:spPr>
            <a:xfrm>
              <a:off x="1113081" y="6387715"/>
              <a:ext cx="1207382" cy="215444"/>
            </a:xfrm>
            <a:prstGeom prst="rect">
              <a:avLst/>
            </a:prstGeom>
            <a:noFill/>
          </p:spPr>
          <p:txBody>
            <a:bodyPr wrap="none" rtlCol="0">
              <a:spAutoFit/>
            </a:bodyPr>
            <a:lstStyle/>
            <a:p>
              <a:r>
                <a:rPr lang="en-CA" sz="800" dirty="0" smtClean="0">
                  <a:solidFill>
                    <a:prstClr val="black"/>
                  </a:solidFill>
                  <a:latin typeface="Calibri"/>
                </a:rPr>
                <a:t>Architectural Alignment:</a:t>
              </a:r>
              <a:endParaRPr lang="en-US" sz="800" dirty="0">
                <a:solidFill>
                  <a:prstClr val="black"/>
                </a:solidFill>
                <a:latin typeface="Calibri"/>
              </a:endParaRPr>
            </a:p>
          </p:txBody>
        </p:sp>
        <p:sp>
          <p:nvSpPr>
            <p:cNvPr id="7" name="TextBox 6"/>
            <p:cNvSpPr txBox="1"/>
            <p:nvPr/>
          </p:nvSpPr>
          <p:spPr>
            <a:xfrm>
              <a:off x="1261278" y="6581258"/>
              <a:ext cx="380232" cy="215444"/>
            </a:xfrm>
            <a:prstGeom prst="rect">
              <a:avLst/>
            </a:prstGeom>
            <a:noFill/>
          </p:spPr>
          <p:txBody>
            <a:bodyPr wrap="none" rtlCol="0">
              <a:spAutoFit/>
            </a:bodyPr>
            <a:lstStyle/>
            <a:p>
              <a:r>
                <a:rPr lang="en-CA" sz="800" dirty="0" smtClean="0">
                  <a:solidFill>
                    <a:prstClr val="black"/>
                  </a:solidFill>
                  <a:latin typeface="Calibri"/>
                </a:rPr>
                <a:t>Fully</a:t>
              </a:r>
              <a:endParaRPr lang="en-US" sz="800" dirty="0">
                <a:solidFill>
                  <a:prstClr val="black"/>
                </a:solidFill>
                <a:latin typeface="Calibri"/>
              </a:endParaRPr>
            </a:p>
          </p:txBody>
        </p:sp>
        <p:sp>
          <p:nvSpPr>
            <p:cNvPr id="8" name="TextBox 7"/>
            <p:cNvSpPr txBox="1"/>
            <p:nvPr/>
          </p:nvSpPr>
          <p:spPr>
            <a:xfrm>
              <a:off x="1776544" y="6581258"/>
              <a:ext cx="524503" cy="215444"/>
            </a:xfrm>
            <a:prstGeom prst="rect">
              <a:avLst/>
            </a:prstGeom>
            <a:noFill/>
          </p:spPr>
          <p:txBody>
            <a:bodyPr wrap="none" rtlCol="0">
              <a:spAutoFit/>
            </a:bodyPr>
            <a:lstStyle/>
            <a:p>
              <a:r>
                <a:rPr lang="en-CA" sz="800" dirty="0" smtClean="0">
                  <a:solidFill>
                    <a:prstClr val="black"/>
                  </a:solidFill>
                  <a:latin typeface="Calibri"/>
                </a:rPr>
                <a:t>Partially</a:t>
              </a:r>
              <a:endParaRPr lang="en-US" sz="800" dirty="0">
                <a:solidFill>
                  <a:prstClr val="black"/>
                </a:solidFill>
                <a:latin typeface="Calibri"/>
              </a:endParaRPr>
            </a:p>
          </p:txBody>
        </p:sp>
        <p:sp>
          <p:nvSpPr>
            <p:cNvPr id="9" name="TextBox 8"/>
            <p:cNvSpPr txBox="1"/>
            <p:nvPr/>
          </p:nvSpPr>
          <p:spPr>
            <a:xfrm>
              <a:off x="2442600" y="6581258"/>
              <a:ext cx="338554" cy="215444"/>
            </a:xfrm>
            <a:prstGeom prst="rect">
              <a:avLst/>
            </a:prstGeom>
            <a:noFill/>
          </p:spPr>
          <p:txBody>
            <a:bodyPr wrap="none" rtlCol="0">
              <a:spAutoFit/>
            </a:bodyPr>
            <a:lstStyle/>
            <a:p>
              <a:r>
                <a:rPr lang="en-CA" sz="800" dirty="0" smtClean="0">
                  <a:solidFill>
                    <a:prstClr val="black"/>
                  </a:solidFill>
                  <a:latin typeface="Calibri"/>
                </a:rPr>
                <a:t>Not</a:t>
              </a:r>
              <a:endParaRPr lang="en-US" sz="800" dirty="0">
                <a:solidFill>
                  <a:prstClr val="black"/>
                </a:solidFill>
                <a:latin typeface="Calibri"/>
              </a:endParaRPr>
            </a:p>
          </p:txBody>
        </p:sp>
        <p:sp>
          <p:nvSpPr>
            <p:cNvPr id="10" name="Rectangle 9"/>
            <p:cNvSpPr/>
            <p:nvPr/>
          </p:nvSpPr>
          <p:spPr>
            <a:xfrm>
              <a:off x="1113081" y="6405479"/>
              <a:ext cx="1668073" cy="443901"/>
            </a:xfrm>
            <a:prstGeom prst="rect">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Isosceles Triangle 11"/>
            <p:cNvSpPr/>
            <p:nvPr/>
          </p:nvSpPr>
          <p:spPr>
            <a:xfrm>
              <a:off x="1196091" y="6608063"/>
              <a:ext cx="128016" cy="146304"/>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1723291" y="6626351"/>
              <a:ext cx="108012" cy="128016"/>
            </a:xfrm>
            <a:prstGeom prst="ellipse">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Tree>
    <p:extLst>
      <p:ext uri="{BB962C8B-B14F-4D97-AF65-F5344CB8AC3E}">
        <p14:creationId xmlns:p14="http://schemas.microsoft.com/office/powerpoint/2010/main" val="28399594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56366|-13593164|-13155766|-3334100|-3351552|Conseil du Trésor&quot;,&quot;Id&quot;:&quot;5d7ba96a3741462c6414c9db&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11.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12.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13.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14.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5.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6.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7.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8.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9.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2.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20.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21.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22.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23.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24.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25.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26.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27.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28.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29.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3.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30.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31.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32.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4.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5.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6.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7.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8.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9.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heme/theme1.xml><?xml version="1.0" encoding="utf-8"?>
<a:theme xmlns:a="http://schemas.openxmlformats.org/drawingml/2006/main" name="Office Theme">
  <a:themeElements>
    <a:clrScheme name="TBS-SCT NEW">
      <a:dk1>
        <a:sysClr val="windowText" lastClr="000000"/>
      </a:dk1>
      <a:lt1>
        <a:sysClr val="window" lastClr="FFFFFF"/>
      </a:lt1>
      <a:dk2>
        <a:srgbClr val="004D71"/>
      </a:dk2>
      <a:lt2>
        <a:srgbClr val="FFFFFF"/>
      </a:lt2>
      <a:accent1>
        <a:srgbClr val="004D71"/>
      </a:accent1>
      <a:accent2>
        <a:srgbClr val="3095B4"/>
      </a:accent2>
      <a:accent3>
        <a:srgbClr val="333E48"/>
      </a:accent3>
      <a:accent4>
        <a:srgbClr val="63CECA"/>
      </a:accent4>
      <a:accent5>
        <a:srgbClr val="CD202C"/>
      </a:accent5>
      <a:accent6>
        <a:srgbClr val="CFDE00"/>
      </a:accent6>
      <a:hlink>
        <a:srgbClr val="0415FF"/>
      </a:hlink>
      <a:folHlink>
        <a:srgbClr val="FF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8796</TotalTime>
  <Words>2591</Words>
  <Application>Microsoft Office PowerPoint</Application>
  <PresentationFormat>On-screen Show (4:3)</PresentationFormat>
  <Paragraphs>495</Paragraphs>
  <Slides>21</Slides>
  <Notes>20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21</vt:i4>
      </vt:variant>
    </vt:vector>
  </HeadingPairs>
  <TitlesOfParts>
    <vt:vector size="33" baseType="lpstr">
      <vt:lpstr>맑은 고딕</vt:lpstr>
      <vt:lpstr>ＭＳ Ｐゴシック</vt:lpstr>
      <vt:lpstr>Adobe Arabic</vt:lpstr>
      <vt:lpstr>Aharoni</vt:lpstr>
      <vt:lpstr>Arial</vt:lpstr>
      <vt:lpstr>Arial</vt:lpstr>
      <vt:lpstr>Calibri</vt:lpstr>
      <vt:lpstr>Comic Sans MS</vt:lpstr>
      <vt:lpstr>Trebuchet MS</vt:lpstr>
      <vt:lpstr>Wingdings</vt:lpstr>
      <vt:lpstr>Wingdings 2</vt:lpstr>
      <vt:lpstr>Office Theme</vt:lpstr>
      <vt:lpstr>Government of Canada Enterprise Architecture Review Board (GC EARB)</vt:lpstr>
      <vt:lpstr>Purpose of GC EARB Session</vt:lpstr>
      <vt:lpstr>Request - Background</vt:lpstr>
      <vt:lpstr>Target State Architecture - DIAGRAM</vt:lpstr>
      <vt:lpstr>Request - Detailed Information</vt:lpstr>
      <vt:lpstr>Risks &amp; Mitigations</vt:lpstr>
      <vt:lpstr>PowerPoint Presentation</vt:lpstr>
      <vt:lpstr>ANNEX </vt:lpstr>
      <vt:lpstr>APPENDIX 1:    Digital Alignment</vt:lpstr>
      <vt:lpstr>PowerPoint Presentation</vt:lpstr>
      <vt:lpstr>BUSINESS Alignment </vt:lpstr>
      <vt:lpstr>INFORMATION  Alignment </vt:lpstr>
      <vt:lpstr>INFORMATION  Alignment </vt:lpstr>
      <vt:lpstr>APPLICATION  Alignment </vt:lpstr>
      <vt:lpstr>APPLICATION  Alignment </vt:lpstr>
      <vt:lpstr>TECHNOLOGY  Alignment </vt:lpstr>
      <vt:lpstr>SECURITY &amp; PRIVACY  Alignment </vt:lpstr>
      <vt:lpstr>APPENDIX 3:  Additional Project Details </vt:lpstr>
      <vt:lpstr>PowerPoint Presentation</vt:lpstr>
      <vt:lpstr>APPENDIX 4: Algorithmic Digital Solution - Impact Assessment Requirements</vt:lpstr>
      <vt:lpstr>APPENDIX 5:   Exemption Request</vt:lpstr>
    </vt:vector>
  </TitlesOfParts>
  <Company>TBS-SCT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Perrier, Matthew C.</dc:creator>
  <cp:lastModifiedBy>Schonning, Nick</cp:lastModifiedBy>
  <cp:revision>414</cp:revision>
  <cp:lastPrinted>2019-06-17T13:24:52Z</cp:lastPrinted>
  <dcterms:created xsi:type="dcterms:W3CDTF">2015-11-06T15:38:40Z</dcterms:created>
  <dcterms:modified xsi:type="dcterms:W3CDTF">2019-09-13T14:36:35Z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e4899d4a-5ce0-4d78-befe-db1d42d7664b</vt:lpwstr>
  </property>
  <property fmtid="{D5CDD505-2E9C-101B-9397-08002B2CF9AE}" pid="3" name="TBSSCTCLASSIFICATION">
    <vt:lpwstr>UNCLASSIFIED</vt:lpwstr>
  </property>
  <property fmtid="{D5CDD505-2E9C-101B-9397-08002B2CF9AE}" pid="4" name="SECCLASS">
    <vt:lpwstr>CLASSU</vt:lpwstr>
  </property>
  <property fmtid="{D5CDD505-2E9C-101B-9397-08002B2CF9AE}" pid="5" name="TBSSCTVISUALMARKINGNO">
    <vt:lpwstr>NO</vt:lpwstr>
  </property>
</Properties>
</file>