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8.xml" ContentType="application/vnd.openxmlformats-officedocument.presentationml.notesSlide+xml"/>
  <Override PartName="/ppt/tags/tag20.xml" ContentType="application/vnd.openxmlformats-officedocument.presentationml.tags+xml"/>
  <Override PartName="/ppt/notesSlides/notesSlide9.xml" ContentType="application/vnd.openxmlformats-officedocument.presentationml.notesSlide+xml"/>
  <Override PartName="/ppt/tags/tag21.xml" ContentType="application/vnd.openxmlformats-officedocument.presentationml.tags+xml"/>
  <Override PartName="/ppt/notesSlides/notesSlide10.xml" ContentType="application/vnd.openxmlformats-officedocument.presentationml.notesSlide+xml"/>
  <Override PartName="/ppt/tags/tag22.xml" ContentType="application/vnd.openxmlformats-officedocument.presentationml.tags+xml"/>
  <Override PartName="/ppt/notesSlides/notesSlide11.xml" ContentType="application/vnd.openxmlformats-officedocument.presentationml.notesSlide+xml"/>
  <Override PartName="/ppt/tags/tag23.xml" ContentType="application/vnd.openxmlformats-officedocument.presentationml.tags+xml"/>
  <Override PartName="/ppt/notesSlides/notesSlide12.xml" ContentType="application/vnd.openxmlformats-officedocument.presentationml.notesSlide+xml"/>
  <Override PartName="/ppt/tags/tag24.xml" ContentType="application/vnd.openxmlformats-officedocument.presentationml.tags+xml"/>
  <Override PartName="/ppt/notesSlides/notesSlide13.xml" ContentType="application/vnd.openxmlformats-officedocument.presentationml.notesSlide+xml"/>
  <Override PartName="/ppt/tags/tag25.xml" ContentType="application/vnd.openxmlformats-officedocument.presentationml.tags+xml"/>
  <Override PartName="/ppt/notesSlides/notesSlide14.xml" ContentType="application/vnd.openxmlformats-officedocument.presentationml.notesSlide+xml"/>
  <Override PartName="/ppt/tags/tag26.xml" ContentType="application/vnd.openxmlformats-officedocument.presentationml.tags+xml"/>
  <Override PartName="/ppt/notesSlides/notesSlide15.xml" ContentType="application/vnd.openxmlformats-officedocument.presentationml.notesSlide+xml"/>
  <Override PartName="/ppt/tags/tag27.xml" ContentType="application/vnd.openxmlformats-officedocument.presentationml.tags+xml"/>
  <Override PartName="/ppt/notesSlides/notesSlide16.xml" ContentType="application/vnd.openxmlformats-officedocument.presentationml.notesSlide+xml"/>
  <Override PartName="/ppt/tags/tag28.xml" ContentType="application/vnd.openxmlformats-officedocument.presentationml.tags+xml"/>
  <Override PartName="/ppt/notesSlides/notesSlide17.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18.xml" ContentType="application/vnd.openxmlformats-officedocument.presentationml.notesSlide+xml"/>
  <Override PartName="/ppt/tags/tag32.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96" r:id="rId2"/>
    <p:sldId id="308" r:id="rId3"/>
    <p:sldId id="320" r:id="rId4"/>
    <p:sldId id="338" r:id="rId5"/>
    <p:sldId id="309" r:id="rId6"/>
    <p:sldId id="332" r:id="rId7"/>
    <p:sldId id="330" r:id="rId8"/>
    <p:sldId id="337" r:id="rId9"/>
    <p:sldId id="346" r:id="rId10"/>
    <p:sldId id="271" r:id="rId11"/>
    <p:sldId id="324" r:id="rId12"/>
    <p:sldId id="325" r:id="rId13"/>
    <p:sldId id="326" r:id="rId14"/>
    <p:sldId id="287" r:id="rId15"/>
    <p:sldId id="327" r:id="rId16"/>
    <p:sldId id="277" r:id="rId17"/>
    <p:sldId id="289" r:id="rId18"/>
    <p:sldId id="331" r:id="rId19"/>
    <p:sldId id="336" r:id="rId20"/>
    <p:sldId id="343" r:id="rId21"/>
    <p:sldId id="312" r:id="rId22"/>
  </p:sldIdLst>
  <p:sldSz cx="9144000" cy="6858000" type="screen4x3"/>
  <p:notesSz cx="7010400" cy="92964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82">
          <p15:clr>
            <a:srgbClr val="A4A3A4"/>
          </p15:clr>
        </p15:guide>
        <p15:guide id="3" orient="horz" pos="300">
          <p15:clr>
            <a:srgbClr val="A4A3A4"/>
          </p15:clr>
        </p15:guide>
        <p15:guide id="4" orient="horz" pos="572">
          <p15:clr>
            <a:srgbClr val="A4A3A4"/>
          </p15:clr>
        </p15:guide>
        <p15:guide id="5" pos="2880">
          <p15:clr>
            <a:srgbClr val="A4A3A4"/>
          </p15:clr>
        </p15:guide>
        <p15:guide id="6" pos="4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033" autoAdjust="0"/>
    <p:restoredTop sz="93939" autoAdjust="0"/>
  </p:normalViewPr>
  <p:slideViewPr>
    <p:cSldViewPr showGuides="1">
      <p:cViewPr varScale="1">
        <p:scale>
          <a:sx n="94" d="100"/>
          <a:sy n="94" d="100"/>
        </p:scale>
        <p:origin x="1890" y="72"/>
      </p:cViewPr>
      <p:guideLst>
        <p:guide orient="horz" pos="2160"/>
        <p:guide orient="horz" pos="482"/>
        <p:guide orient="horz" pos="300"/>
        <p:guide orient="horz" pos="572"/>
        <p:guide pos="2880"/>
        <p:guide pos="499"/>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2019-06-17</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2019-06-17</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a:t>
            </a:fld>
            <a:endParaRPr lang="en-CA"/>
          </a:p>
        </p:txBody>
      </p:sp>
    </p:spTree>
    <p:extLst>
      <p:ext uri="{BB962C8B-B14F-4D97-AF65-F5344CB8AC3E}">
        <p14:creationId xmlns:p14="http://schemas.microsoft.com/office/powerpoint/2010/main" val="3500763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11</a:t>
            </a:fld>
            <a:endParaRPr lang="en-CA"/>
          </a:p>
        </p:txBody>
      </p:sp>
    </p:spTree>
    <p:extLst>
      <p:ext uri="{BB962C8B-B14F-4D97-AF65-F5344CB8AC3E}">
        <p14:creationId xmlns:p14="http://schemas.microsoft.com/office/powerpoint/2010/main" val="2549286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12</a:t>
            </a:fld>
            <a:endParaRPr lang="en-CA"/>
          </a:p>
        </p:txBody>
      </p:sp>
    </p:spTree>
    <p:extLst>
      <p:ext uri="{BB962C8B-B14F-4D97-AF65-F5344CB8AC3E}">
        <p14:creationId xmlns:p14="http://schemas.microsoft.com/office/powerpoint/2010/main" val="722874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13</a:t>
            </a:fld>
            <a:endParaRPr lang="en-CA"/>
          </a:p>
        </p:txBody>
      </p:sp>
    </p:spTree>
    <p:extLst>
      <p:ext uri="{BB962C8B-B14F-4D97-AF65-F5344CB8AC3E}">
        <p14:creationId xmlns:p14="http://schemas.microsoft.com/office/powerpoint/2010/main" val="2023276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14</a:t>
            </a:fld>
            <a:endParaRPr lang="en-CA"/>
          </a:p>
        </p:txBody>
      </p:sp>
    </p:spTree>
    <p:extLst>
      <p:ext uri="{BB962C8B-B14F-4D97-AF65-F5344CB8AC3E}">
        <p14:creationId xmlns:p14="http://schemas.microsoft.com/office/powerpoint/2010/main" val="2853014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15</a:t>
            </a:fld>
            <a:endParaRPr lang="en-CA"/>
          </a:p>
        </p:txBody>
      </p:sp>
    </p:spTree>
    <p:extLst>
      <p:ext uri="{BB962C8B-B14F-4D97-AF65-F5344CB8AC3E}">
        <p14:creationId xmlns:p14="http://schemas.microsoft.com/office/powerpoint/2010/main" val="1449085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16</a:t>
            </a:fld>
            <a:endParaRPr lang="en-CA"/>
          </a:p>
        </p:txBody>
      </p:sp>
    </p:spTree>
    <p:extLst>
      <p:ext uri="{BB962C8B-B14F-4D97-AF65-F5344CB8AC3E}">
        <p14:creationId xmlns:p14="http://schemas.microsoft.com/office/powerpoint/2010/main" val="602595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17</a:t>
            </a:fld>
            <a:endParaRPr lang="en-CA"/>
          </a:p>
        </p:txBody>
      </p:sp>
    </p:spTree>
    <p:extLst>
      <p:ext uri="{BB962C8B-B14F-4D97-AF65-F5344CB8AC3E}">
        <p14:creationId xmlns:p14="http://schemas.microsoft.com/office/powerpoint/2010/main" val="2076213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18</a:t>
            </a:fld>
            <a:endParaRPr lang="en-CA"/>
          </a:p>
        </p:txBody>
      </p:sp>
    </p:spTree>
    <p:extLst>
      <p:ext uri="{BB962C8B-B14F-4D97-AF65-F5344CB8AC3E}">
        <p14:creationId xmlns:p14="http://schemas.microsoft.com/office/powerpoint/2010/main" val="2908136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solidFill>
                  <a:prstClr val="black"/>
                </a:solidFill>
              </a:rPr>
              <a:pPr/>
              <a:t>19</a:t>
            </a:fld>
            <a:endParaRPr lang="en-CA">
              <a:solidFill>
                <a:prstClr val="black"/>
              </a:solidFill>
            </a:endParaRPr>
          </a:p>
        </p:txBody>
      </p:sp>
    </p:spTree>
    <p:extLst>
      <p:ext uri="{BB962C8B-B14F-4D97-AF65-F5344CB8AC3E}">
        <p14:creationId xmlns:p14="http://schemas.microsoft.com/office/powerpoint/2010/main" val="1725562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20</a:t>
            </a:fld>
            <a:endParaRPr lang="en-CA"/>
          </a:p>
        </p:txBody>
      </p:sp>
    </p:spTree>
    <p:extLst>
      <p:ext uri="{BB962C8B-B14F-4D97-AF65-F5344CB8AC3E}">
        <p14:creationId xmlns:p14="http://schemas.microsoft.com/office/powerpoint/2010/main" val="264610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2</a:t>
            </a:fld>
            <a:endParaRPr lang="en-CA"/>
          </a:p>
        </p:txBody>
      </p:sp>
    </p:spTree>
    <p:extLst>
      <p:ext uri="{BB962C8B-B14F-4D97-AF65-F5344CB8AC3E}">
        <p14:creationId xmlns:p14="http://schemas.microsoft.com/office/powerpoint/2010/main" val="21667606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21</a:t>
            </a:fld>
            <a:endParaRPr lang="en-CA"/>
          </a:p>
        </p:txBody>
      </p:sp>
    </p:spTree>
    <p:extLst>
      <p:ext uri="{BB962C8B-B14F-4D97-AF65-F5344CB8AC3E}">
        <p14:creationId xmlns:p14="http://schemas.microsoft.com/office/powerpoint/2010/main" val="3440400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3</a:t>
            </a:fld>
            <a:endParaRPr lang="en-CA"/>
          </a:p>
        </p:txBody>
      </p:sp>
    </p:spTree>
    <p:extLst>
      <p:ext uri="{BB962C8B-B14F-4D97-AF65-F5344CB8AC3E}">
        <p14:creationId xmlns:p14="http://schemas.microsoft.com/office/powerpoint/2010/main" val="4274258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4</a:t>
            </a:fld>
            <a:endParaRPr lang="en-CA"/>
          </a:p>
        </p:txBody>
      </p:sp>
    </p:spTree>
    <p:extLst>
      <p:ext uri="{BB962C8B-B14F-4D97-AF65-F5344CB8AC3E}">
        <p14:creationId xmlns:p14="http://schemas.microsoft.com/office/powerpoint/2010/main" val="1560952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5</a:t>
            </a:fld>
            <a:endParaRPr lang="en-CA"/>
          </a:p>
        </p:txBody>
      </p:sp>
    </p:spTree>
    <p:extLst>
      <p:ext uri="{BB962C8B-B14F-4D97-AF65-F5344CB8AC3E}">
        <p14:creationId xmlns:p14="http://schemas.microsoft.com/office/powerpoint/2010/main" val="1167340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6</a:t>
            </a:fld>
            <a:endParaRPr lang="en-CA"/>
          </a:p>
        </p:txBody>
      </p:sp>
    </p:spTree>
    <p:extLst>
      <p:ext uri="{BB962C8B-B14F-4D97-AF65-F5344CB8AC3E}">
        <p14:creationId xmlns:p14="http://schemas.microsoft.com/office/powerpoint/2010/main" val="2406153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5AA7FD66-F810-415C-9FF2-DF680522269D}" type="slidenum">
              <a:rPr lang="en-CA" altLang="en-US" smtClean="0"/>
              <a:pPr>
                <a:defRPr/>
              </a:pPr>
              <a:t>7</a:t>
            </a:fld>
            <a:endParaRPr lang="en-CA" altLang="en-US"/>
          </a:p>
        </p:txBody>
      </p:sp>
    </p:spTree>
    <p:extLst>
      <p:ext uri="{BB962C8B-B14F-4D97-AF65-F5344CB8AC3E}">
        <p14:creationId xmlns:p14="http://schemas.microsoft.com/office/powerpoint/2010/main" val="3933961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AA7FD66-F810-415C-9FF2-DF680522269D}" type="slidenum">
              <a:rPr lang="en-CA" altLang="en-US" smtClean="0"/>
              <a:pPr>
                <a:defRPr/>
              </a:pPr>
              <a:t>9</a:t>
            </a:fld>
            <a:endParaRPr lang="en-CA" altLang="en-US"/>
          </a:p>
        </p:txBody>
      </p:sp>
    </p:spTree>
    <p:extLst>
      <p:ext uri="{BB962C8B-B14F-4D97-AF65-F5344CB8AC3E}">
        <p14:creationId xmlns:p14="http://schemas.microsoft.com/office/powerpoint/2010/main" val="852167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10</a:t>
            </a:fld>
            <a:endParaRPr lang="en-CA"/>
          </a:p>
        </p:txBody>
      </p:sp>
    </p:spTree>
    <p:extLst>
      <p:ext uri="{BB962C8B-B14F-4D97-AF65-F5344CB8AC3E}">
        <p14:creationId xmlns:p14="http://schemas.microsoft.com/office/powerpoint/2010/main" val="6462392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dirty="0" smtClean="0"/>
              <a:t>Section title</a:t>
            </a:r>
            <a:endParaRPr lang="en-CA" dirty="0"/>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10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5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stCondLst>
                                    <p:cond delay="75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58234" y="6494329"/>
            <a:ext cx="385766" cy="365125"/>
          </a:xfrm>
        </p:spPr>
        <p:txBody>
          <a:bodyPr/>
          <a:lstStyle>
            <a:lvl1pPr>
              <a:defRPr sz="800"/>
            </a:lvl1pPr>
          </a:lstStyle>
          <a:p>
            <a:fld id="{32D4B517-E49B-41B6-9DBC-23634E0F1CDC}" type="slidenum">
              <a:rPr lang="en-CA" smtClean="0"/>
              <a:pPr/>
              <a:t>‹#›</a:t>
            </a:fld>
            <a:endParaRPr lang="en-CA" dirty="0"/>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smtClean="0"/>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dirty="0"/>
          </a:p>
        </p:txBody>
      </p:sp>
    </p:spTree>
    <p:extLst>
      <p:ext uri="{BB962C8B-B14F-4D97-AF65-F5344CB8AC3E}">
        <p14:creationId xmlns:p14="http://schemas.microsoft.com/office/powerpoint/2010/main" val="807438160"/>
      </p:ext>
    </p:extLst>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3"/>
          <p:cNvSpPr>
            <a:spLocks/>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dirty="0" smtClean="0"/>
              <a:t>Title</a:t>
            </a:r>
            <a:endParaRPr lang="en-CA" dirty="0"/>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dirty="0" smtClean="0"/>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8712461" y="6492875"/>
            <a:ext cx="420316" cy="365125"/>
          </a:xfrm>
        </p:spPr>
        <p:txBody>
          <a:bodyPr/>
          <a:lstStyle>
            <a:lvl1pPr>
              <a:defRPr sz="800"/>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51661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10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stCondLst>
                                    <p:cond delay="125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1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58234" y="6494329"/>
            <a:ext cx="385766" cy="365125"/>
          </a:xfrm>
        </p:spPr>
        <p:txBody>
          <a:bodyPr/>
          <a:lstStyle>
            <a:lvl1pPr>
              <a:defRPr sz="800"/>
            </a:lvl1pPr>
          </a:lstStyle>
          <a:p>
            <a:fld id="{32D4B517-E49B-41B6-9DBC-23634E0F1CDC}" type="slidenum">
              <a:rPr lang="en-CA" smtClean="0"/>
              <a:pPr/>
              <a:t>‹#›</a:t>
            </a:fld>
            <a:endParaRPr lang="en-CA" dirty="0"/>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smtClean="0"/>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dirty="0"/>
          </a:p>
        </p:txBody>
      </p:sp>
    </p:spTree>
    <p:extLst>
      <p:ext uri="{BB962C8B-B14F-4D97-AF65-F5344CB8AC3E}">
        <p14:creationId xmlns:p14="http://schemas.microsoft.com/office/powerpoint/2010/main" val="2077113458"/>
      </p:ext>
    </p:extLst>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12459" y="6525344"/>
            <a:ext cx="419641" cy="365125"/>
          </a:xfrm>
        </p:spPr>
        <p:txBody>
          <a:bodyPr/>
          <a:lstStyle>
            <a:lvl1pPr>
              <a:defRPr sz="800"/>
            </a:lvl1pPr>
          </a:lstStyle>
          <a:p>
            <a:fld id="{32D4B517-E49B-41B6-9DBC-23634E0F1CDC}" type="slidenum">
              <a:rPr lang="en-CA" smtClean="0"/>
              <a:pPr/>
              <a:t>‹#›</a:t>
            </a:fld>
            <a:endParaRPr lang="en-CA" dirty="0"/>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dirty="0" smtClean="0"/>
              <a:t>Photo Caption</a:t>
            </a:r>
            <a:endParaRPr lang="en-CA" dirty="0"/>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41984464"/>
      </p:ext>
    </p:extLst>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Tree>
    <p:extLst>
      <p:ext uri="{BB962C8B-B14F-4D97-AF65-F5344CB8AC3E}">
        <p14:creationId xmlns:p14="http://schemas.microsoft.com/office/powerpoint/2010/main" val="1313740679"/>
      </p:ext>
    </p:extLst>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add text</a:t>
            </a:r>
            <a:endParaRPr lang="en-CA" dirty="0"/>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t>‹#›</a:t>
            </a:fld>
            <a:endParaRPr lang="en-CA"/>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739582759"/>
      </p:ext>
    </p:extLst>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676456" y="6497864"/>
            <a:ext cx="454732" cy="365125"/>
          </a:xfrm>
        </p:spPr>
        <p:txBody>
          <a:bodyPr/>
          <a:lstStyle>
            <a:lvl1pPr>
              <a:defRPr sz="800"/>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1983473791"/>
      </p:ext>
    </p:extLst>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dirty="0" smtClean="0"/>
              <a:t>This is</a:t>
            </a:r>
            <a:r>
              <a:rPr lang="en-CA" sz="1200" baseline="0" dirty="0" smtClean="0"/>
              <a:t> the sample</a:t>
            </a:r>
            <a:br>
              <a:rPr lang="en-CA" sz="1200" baseline="0" dirty="0" smtClean="0"/>
            </a:br>
            <a:r>
              <a:rPr lang="en-CA" sz="1200" baseline="0" dirty="0" smtClean="0"/>
              <a:t>icon page.</a:t>
            </a:r>
          </a:p>
          <a:p>
            <a:endParaRPr lang="en-CA" sz="1200" dirty="0" smtClean="0"/>
          </a:p>
          <a:p>
            <a:r>
              <a:rPr lang="en-CA" sz="1200" dirty="0" smtClean="0"/>
              <a:t>It features a </a:t>
            </a:r>
            <a:r>
              <a:rPr lang="en-CA" sz="1200" baseline="0" dirty="0" smtClean="0"/>
              <a:t/>
            </a:r>
            <a:br>
              <a:rPr lang="en-CA" sz="1200" baseline="0" dirty="0" smtClean="0"/>
            </a:br>
            <a:r>
              <a:rPr lang="en-CA" sz="1200" baseline="0" dirty="0" smtClean="0"/>
              <a:t>selection of symbols</a:t>
            </a:r>
            <a:br>
              <a:rPr lang="en-CA" sz="1200" baseline="0" dirty="0" smtClean="0"/>
            </a:br>
            <a:r>
              <a:rPr lang="en-CA" sz="1200" baseline="0" dirty="0" smtClean="0"/>
              <a:t>for use in your presentation.</a:t>
            </a:r>
          </a:p>
          <a:p>
            <a:endParaRPr lang="en-CA" sz="1200" baseline="0" dirty="0" smtClean="0"/>
          </a:p>
          <a:p>
            <a:r>
              <a:rPr lang="en-CA" sz="1200" baseline="0" dirty="0" smtClean="0"/>
              <a:t>To use a particular symbol, simply go to the </a:t>
            </a:r>
            <a:r>
              <a:rPr lang="en-CA" sz="1200" b="1" baseline="0" dirty="0" smtClean="0"/>
              <a:t>(1) View </a:t>
            </a:r>
            <a:r>
              <a:rPr lang="en-CA" sz="1200" baseline="0" dirty="0" smtClean="0"/>
              <a:t>Tab and select </a:t>
            </a:r>
            <a:r>
              <a:rPr lang="en-CA" sz="1200" b="1" baseline="0" dirty="0" smtClean="0"/>
              <a:t>Slide Master (2)</a:t>
            </a:r>
            <a:r>
              <a:rPr lang="en-CA" sz="1200" baseline="0" dirty="0" smtClean="0"/>
              <a:t>. Navigate to the last layout and select the icon(s) you would like to use. Copy them, return to </a:t>
            </a:r>
            <a:r>
              <a:rPr lang="en-CA" sz="1200" b="1" baseline="0" dirty="0" smtClean="0"/>
              <a:t>(3) Normal</a:t>
            </a:r>
            <a:r>
              <a:rPr lang="en-CA" sz="1200" baseline="0" dirty="0" smtClean="0"/>
              <a:t> view and paste them on the correct slide. Change the colour by choosing a new shape fill if you wish.</a:t>
            </a:r>
            <a:endParaRPr lang="en-CA" sz="1200" dirty="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1</a:t>
              </a:r>
              <a:endParaRPr lang="en-CA" b="1" dirty="0">
                <a:solidFill>
                  <a:schemeClr val="bg2"/>
                </a:solidFill>
              </a:endParaRP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2</a:t>
              </a:r>
              <a:endParaRPr lang="en-CA" b="1" dirty="0">
                <a:solidFill>
                  <a:schemeClr val="bg2"/>
                </a:solidFill>
              </a:endParaRP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3</a:t>
              </a:r>
              <a:endParaRPr lang="en-CA" b="1" dirty="0">
                <a:solidFill>
                  <a:schemeClr val="bg2"/>
                </a:solidFill>
              </a:endParaRPr>
            </a:p>
          </p:txBody>
        </p:sp>
      </p:grpSp>
      <p:sp>
        <p:nvSpPr>
          <p:cNvPr id="14" name="Freeform 5"/>
          <p:cNvSpPr>
            <a:spLocks/>
          </p:cNvSpPr>
          <p:nvPr userDrawn="1"/>
        </p:nvSpPr>
        <p:spPr bwMode="auto">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7"/>
            <p:cNvSpPr>
              <a:spLocks/>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8" name="Freeform 8"/>
          <p:cNvSpPr>
            <a:spLocks/>
          </p:cNvSpPr>
          <p:nvPr userDrawn="1"/>
        </p:nvSpPr>
        <p:spPr bwMode="auto">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9"/>
          <p:cNvSpPr>
            <a:spLocks/>
          </p:cNvSpPr>
          <p:nvPr userDrawn="1"/>
        </p:nvSpPr>
        <p:spPr bwMode="auto">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0"/>
          <p:cNvSpPr>
            <a:spLocks/>
          </p:cNvSpPr>
          <p:nvPr userDrawn="1"/>
        </p:nvSpPr>
        <p:spPr bwMode="auto">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1"/>
          <p:cNvSpPr>
            <a:spLocks noEditPoints="1"/>
          </p:cNvSpPr>
          <p:nvPr userDrawn="1"/>
        </p:nvSpPr>
        <p:spPr bwMode="auto">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2"/>
          <p:cNvSpPr>
            <a:spLocks/>
          </p:cNvSpPr>
          <p:nvPr userDrawn="1"/>
        </p:nvSpPr>
        <p:spPr bwMode="auto">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3"/>
          <p:cNvSpPr>
            <a:spLocks noEditPoints="1"/>
          </p:cNvSpPr>
          <p:nvPr userDrawn="1"/>
        </p:nvSpPr>
        <p:spPr bwMode="auto">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5"/>
            <p:cNvSpPr>
              <a:spLocks/>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16"/>
            <p:cNvSpPr>
              <a:spLocks/>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 name="Freeform 18"/>
            <p:cNvSpPr>
              <a:spLocks/>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2" name="Freeform 21"/>
          <p:cNvSpPr>
            <a:spLocks noEditPoints="1"/>
          </p:cNvSpPr>
          <p:nvPr userDrawn="1"/>
        </p:nvSpPr>
        <p:spPr bwMode="auto">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 name="Freeform 22"/>
          <p:cNvSpPr>
            <a:spLocks noEditPoints="1"/>
          </p:cNvSpPr>
          <p:nvPr userDrawn="1"/>
        </p:nvSpPr>
        <p:spPr bwMode="auto">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4" name="Group 33"/>
          <p:cNvGrpSpPr/>
          <p:nvPr userDrawn="1"/>
        </p:nvGrpSpPr>
        <p:grpSpPr>
          <a:xfrm>
            <a:off x="6064250" y="1249363"/>
            <a:ext cx="385763" cy="382587"/>
            <a:chOff x="6064250" y="1249363"/>
            <a:chExt cx="385763" cy="382587"/>
          </a:xfrm>
        </p:grpSpPr>
        <p:sp>
          <p:nvSpPr>
            <p:cNvPr id="35" name="Freeform 23"/>
            <p:cNvSpPr>
              <a:spLocks/>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 name="Freeform 24"/>
            <p:cNvSpPr>
              <a:spLocks/>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 name="Freeform 25"/>
            <p:cNvSpPr>
              <a:spLocks/>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8" name="Freeform 26"/>
          <p:cNvSpPr>
            <a:spLocks/>
          </p:cNvSpPr>
          <p:nvPr userDrawn="1"/>
        </p:nvSpPr>
        <p:spPr bwMode="auto">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9" name="Group 38"/>
          <p:cNvGrpSpPr/>
          <p:nvPr userDrawn="1"/>
        </p:nvGrpSpPr>
        <p:grpSpPr>
          <a:xfrm>
            <a:off x="6113463" y="3044825"/>
            <a:ext cx="460375" cy="158750"/>
            <a:chOff x="6113463" y="3044825"/>
            <a:chExt cx="460375" cy="158750"/>
          </a:xfrm>
        </p:grpSpPr>
        <p:sp>
          <p:nvSpPr>
            <p:cNvPr id="40" name="Freeform 27"/>
            <p:cNvSpPr>
              <a:spLocks/>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 name="Freeform 28"/>
            <p:cNvSpPr>
              <a:spLocks/>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 name="Freeform 29"/>
            <p:cNvSpPr>
              <a:spLocks/>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 name="Freeform 31"/>
            <p:cNvSpPr>
              <a:spLocks/>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 name="Freeform 32"/>
            <p:cNvSpPr>
              <a:spLocks/>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 name="Freeform 33"/>
            <p:cNvSpPr>
              <a:spLocks/>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 name="Freeform 34"/>
            <p:cNvSpPr>
              <a:spLocks/>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 name="Freeform 38"/>
            <p:cNvSpPr>
              <a:spLocks/>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 name="Freeform 40"/>
            <p:cNvSpPr>
              <a:spLocks/>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 name="Freeform 42"/>
            <p:cNvSpPr>
              <a:spLocks/>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 name="Freeform 44"/>
            <p:cNvSpPr>
              <a:spLocks/>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1" name="Freeform 46"/>
            <p:cNvSpPr>
              <a:spLocks/>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2" name="Freeform 47"/>
            <p:cNvSpPr>
              <a:spLocks/>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3" name="Freeform 48"/>
            <p:cNvSpPr>
              <a:spLocks/>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6" name="Freeform 51"/>
            <p:cNvSpPr>
              <a:spLocks/>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8" name="Freeform 53"/>
            <p:cNvSpPr>
              <a:spLocks/>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0" name="Freeform 55"/>
            <p:cNvSpPr>
              <a:spLocks/>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2" name="Freeform 57"/>
            <p:cNvSpPr>
              <a:spLocks/>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75" name="Freeform 60"/>
          <p:cNvSpPr>
            <a:spLocks noEditPoints="1"/>
          </p:cNvSpPr>
          <p:nvPr userDrawn="1"/>
        </p:nvSpPr>
        <p:spPr bwMode="auto">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6" name="Freeform 61"/>
          <p:cNvSpPr>
            <a:spLocks noEditPoints="1"/>
          </p:cNvSpPr>
          <p:nvPr userDrawn="1"/>
        </p:nvSpPr>
        <p:spPr bwMode="auto">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7" name="Freeform 62"/>
          <p:cNvSpPr>
            <a:spLocks/>
          </p:cNvSpPr>
          <p:nvPr userDrawn="1"/>
        </p:nvSpPr>
        <p:spPr bwMode="auto">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8" name="Oval 63"/>
          <p:cNvSpPr>
            <a:spLocks noChangeArrowheads="1"/>
          </p:cNvSpPr>
          <p:nvPr userDrawn="1"/>
        </p:nvSpPr>
        <p:spPr bwMode="auto">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1" name="Line 65"/>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2" name="Line 66"/>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3" name="Freeform 67"/>
            <p:cNvSpPr>
              <a:spLocks/>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a:spLocks/>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7" name="Line 70"/>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8" name="Line 71"/>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a:spLocks/>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1" name="Freeform 73"/>
            <p:cNvSpPr>
              <a:spLocks/>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2" name="Freeform 74"/>
            <p:cNvSpPr>
              <a:spLocks/>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3" name="Freeform 75"/>
            <p:cNvSpPr>
              <a:spLocks/>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4" name="Freeform 76"/>
            <p:cNvSpPr>
              <a:spLocks/>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5" name="Freeform 77"/>
            <p:cNvSpPr>
              <a:spLocks/>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6" name="Freeform 78"/>
            <p:cNvSpPr>
              <a:spLocks/>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7" name="Freeform 79"/>
            <p:cNvSpPr>
              <a:spLocks/>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98" name="Freeform 80"/>
          <p:cNvSpPr>
            <a:spLocks/>
          </p:cNvSpPr>
          <p:nvPr userDrawn="1"/>
        </p:nvSpPr>
        <p:spPr bwMode="auto">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1" name="Line 82"/>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2" name="Freeform 83"/>
            <p:cNvSpPr>
              <a:spLocks/>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3" name="Freeform 84"/>
            <p:cNvSpPr>
              <a:spLocks/>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4" name="Freeform 85"/>
            <p:cNvSpPr>
              <a:spLocks/>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5" name="Freeform 86"/>
            <p:cNvSpPr>
              <a:spLocks/>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6" name="Freeform 87"/>
            <p:cNvSpPr>
              <a:spLocks/>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7" name="Freeform 88"/>
            <p:cNvSpPr>
              <a:spLocks/>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08" name="Freeform 89"/>
          <p:cNvSpPr>
            <a:spLocks noEditPoints="1"/>
          </p:cNvSpPr>
          <p:nvPr userDrawn="1"/>
        </p:nvSpPr>
        <p:spPr bwMode="auto">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9" name="Freeform 92"/>
          <p:cNvSpPr>
            <a:spLocks/>
          </p:cNvSpPr>
          <p:nvPr userDrawn="1"/>
        </p:nvSpPr>
        <p:spPr bwMode="auto">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0" name="Freeform 93"/>
          <p:cNvSpPr>
            <a:spLocks/>
          </p:cNvSpPr>
          <p:nvPr userDrawn="1"/>
        </p:nvSpPr>
        <p:spPr bwMode="auto">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1" name="Freeform 94"/>
          <p:cNvSpPr>
            <a:spLocks noEditPoints="1"/>
          </p:cNvSpPr>
          <p:nvPr userDrawn="1"/>
        </p:nvSpPr>
        <p:spPr bwMode="auto">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12" name="Group 111"/>
          <p:cNvGrpSpPr/>
          <p:nvPr userDrawn="1"/>
        </p:nvGrpSpPr>
        <p:grpSpPr>
          <a:xfrm>
            <a:off x="5932488" y="708025"/>
            <a:ext cx="363538" cy="366713"/>
            <a:chOff x="5932488" y="708025"/>
            <a:chExt cx="363538" cy="366713"/>
          </a:xfrm>
        </p:grpSpPr>
        <p:sp>
          <p:nvSpPr>
            <p:cNvPr id="113" name="Freeform 95"/>
            <p:cNvSpPr>
              <a:spLocks/>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4" name="Freeform 96"/>
            <p:cNvSpPr>
              <a:spLocks/>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5" name="Freeform 97"/>
            <p:cNvSpPr>
              <a:spLocks/>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a:spLocks/>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8" name="Freeform 99"/>
            <p:cNvSpPr>
              <a:spLocks/>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9" name="Freeform 100"/>
            <p:cNvSpPr>
              <a:spLocks/>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a:spLocks/>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3" name="Freeform 103"/>
            <p:cNvSpPr>
              <a:spLocks/>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24" name="Freeform 104"/>
          <p:cNvSpPr>
            <a:spLocks/>
          </p:cNvSpPr>
          <p:nvPr userDrawn="1"/>
        </p:nvSpPr>
        <p:spPr bwMode="auto">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5" name="Freeform 105"/>
          <p:cNvSpPr>
            <a:spLocks/>
          </p:cNvSpPr>
          <p:nvPr userDrawn="1"/>
        </p:nvSpPr>
        <p:spPr bwMode="auto">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6" name="Freeform 106"/>
          <p:cNvSpPr>
            <a:spLocks noEditPoints="1"/>
          </p:cNvSpPr>
          <p:nvPr userDrawn="1"/>
        </p:nvSpPr>
        <p:spPr bwMode="auto">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7" name="Freeform 107"/>
          <p:cNvSpPr>
            <a:spLocks noEditPoints="1"/>
          </p:cNvSpPr>
          <p:nvPr userDrawn="1"/>
        </p:nvSpPr>
        <p:spPr bwMode="auto">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8" name="Freeform 108"/>
          <p:cNvSpPr>
            <a:spLocks/>
          </p:cNvSpPr>
          <p:nvPr userDrawn="1"/>
        </p:nvSpPr>
        <p:spPr bwMode="auto">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9" name="Freeform 109"/>
          <p:cNvSpPr>
            <a:spLocks noEditPoints="1"/>
          </p:cNvSpPr>
          <p:nvPr userDrawn="1"/>
        </p:nvSpPr>
        <p:spPr bwMode="auto">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30" name="Group 129"/>
          <p:cNvGrpSpPr/>
          <p:nvPr userDrawn="1"/>
        </p:nvGrpSpPr>
        <p:grpSpPr>
          <a:xfrm>
            <a:off x="3368675" y="2287588"/>
            <a:ext cx="369888" cy="557213"/>
            <a:chOff x="3368675" y="2287588"/>
            <a:chExt cx="369888" cy="557213"/>
          </a:xfrm>
        </p:grpSpPr>
        <p:sp>
          <p:nvSpPr>
            <p:cNvPr id="131" name="Freeform 110"/>
            <p:cNvSpPr>
              <a:spLocks/>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2" name="Freeform 111"/>
            <p:cNvSpPr>
              <a:spLocks/>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34" name="Freeform 113"/>
          <p:cNvSpPr>
            <a:spLocks/>
          </p:cNvSpPr>
          <p:nvPr userDrawn="1"/>
        </p:nvSpPr>
        <p:spPr bwMode="auto">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5" name="Freeform 114"/>
          <p:cNvSpPr>
            <a:spLocks/>
          </p:cNvSpPr>
          <p:nvPr userDrawn="1"/>
        </p:nvSpPr>
        <p:spPr bwMode="auto">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6" name="Freeform 115"/>
          <p:cNvSpPr>
            <a:spLocks/>
          </p:cNvSpPr>
          <p:nvPr userDrawn="1"/>
        </p:nvSpPr>
        <p:spPr bwMode="auto">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7" name="Freeform 116"/>
          <p:cNvSpPr>
            <a:spLocks/>
          </p:cNvSpPr>
          <p:nvPr userDrawn="1"/>
        </p:nvSpPr>
        <p:spPr bwMode="auto">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8" name="Freeform 117"/>
          <p:cNvSpPr>
            <a:spLocks noEditPoints="1"/>
          </p:cNvSpPr>
          <p:nvPr userDrawn="1"/>
        </p:nvSpPr>
        <p:spPr bwMode="auto">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9" name="Freeform 118"/>
          <p:cNvSpPr>
            <a:spLocks noEditPoints="1"/>
          </p:cNvSpPr>
          <p:nvPr userDrawn="1"/>
        </p:nvSpPr>
        <p:spPr bwMode="auto">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0" name="Freeform 119"/>
          <p:cNvSpPr>
            <a:spLocks noEditPoints="1"/>
          </p:cNvSpPr>
          <p:nvPr userDrawn="1"/>
        </p:nvSpPr>
        <p:spPr bwMode="auto">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1" name="Freeform 120"/>
          <p:cNvSpPr>
            <a:spLocks noEditPoints="1"/>
          </p:cNvSpPr>
          <p:nvPr userDrawn="1"/>
        </p:nvSpPr>
        <p:spPr bwMode="auto">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2" name="Freeform 121"/>
          <p:cNvSpPr>
            <a:spLocks noEditPoints="1"/>
          </p:cNvSpPr>
          <p:nvPr userDrawn="1"/>
        </p:nvSpPr>
        <p:spPr bwMode="auto">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3" name="Freeform 122"/>
          <p:cNvSpPr>
            <a:spLocks noEditPoints="1"/>
          </p:cNvSpPr>
          <p:nvPr userDrawn="1"/>
        </p:nvSpPr>
        <p:spPr bwMode="auto">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44" name="Group 143"/>
          <p:cNvGrpSpPr/>
          <p:nvPr userDrawn="1"/>
        </p:nvGrpSpPr>
        <p:grpSpPr>
          <a:xfrm>
            <a:off x="7372350" y="2392363"/>
            <a:ext cx="155575" cy="355600"/>
            <a:chOff x="7372350" y="2392363"/>
            <a:chExt cx="155575" cy="355600"/>
          </a:xfrm>
        </p:grpSpPr>
        <p:sp>
          <p:nvSpPr>
            <p:cNvPr id="145" name="Freeform 123"/>
            <p:cNvSpPr>
              <a:spLocks/>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6" name="Freeform 124"/>
            <p:cNvSpPr>
              <a:spLocks/>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47" name="Freeform 125"/>
          <p:cNvSpPr>
            <a:spLocks noEditPoints="1"/>
          </p:cNvSpPr>
          <p:nvPr userDrawn="1"/>
        </p:nvSpPr>
        <p:spPr bwMode="auto">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8" name="Freeform 126"/>
          <p:cNvSpPr>
            <a:spLocks noEditPoints="1"/>
          </p:cNvSpPr>
          <p:nvPr userDrawn="1"/>
        </p:nvSpPr>
        <p:spPr bwMode="auto">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9" name="Freeform 127"/>
          <p:cNvSpPr>
            <a:spLocks noEditPoints="1"/>
          </p:cNvSpPr>
          <p:nvPr userDrawn="1"/>
        </p:nvSpPr>
        <p:spPr bwMode="auto">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0" name="Group 149"/>
          <p:cNvGrpSpPr/>
          <p:nvPr userDrawn="1"/>
        </p:nvGrpSpPr>
        <p:grpSpPr>
          <a:xfrm>
            <a:off x="7221538" y="2921000"/>
            <a:ext cx="355600" cy="279400"/>
            <a:chOff x="7221538" y="2921000"/>
            <a:chExt cx="355600" cy="279400"/>
          </a:xfrm>
        </p:grpSpPr>
        <p:sp>
          <p:nvSpPr>
            <p:cNvPr id="151" name="Freeform 128"/>
            <p:cNvSpPr>
              <a:spLocks/>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6" name="Freeform 133"/>
            <p:cNvSpPr>
              <a:spLocks/>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a:spLocks/>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0" name="Freeform 134"/>
            <p:cNvSpPr>
              <a:spLocks/>
            </p:cNvSpPr>
            <p:nvPr userDrawn="1"/>
          </p:nvSpPr>
          <p:spPr bwMode="auto">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61" name="Freeform 135"/>
          <p:cNvSpPr>
            <a:spLocks noEditPoints="1"/>
          </p:cNvSpPr>
          <p:nvPr userDrawn="1"/>
        </p:nvSpPr>
        <p:spPr bwMode="auto">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2" name="Freeform 136"/>
          <p:cNvSpPr>
            <a:spLocks/>
          </p:cNvSpPr>
          <p:nvPr userDrawn="1"/>
        </p:nvSpPr>
        <p:spPr bwMode="auto">
          <a:xfrm>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3" name="Freeform 137"/>
          <p:cNvSpPr>
            <a:spLocks/>
          </p:cNvSpPr>
          <p:nvPr userDrawn="1"/>
        </p:nvSpPr>
        <p:spPr bwMode="auto">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4" name="Freeform 138"/>
          <p:cNvSpPr>
            <a:spLocks noEditPoints="1"/>
          </p:cNvSpPr>
          <p:nvPr userDrawn="1"/>
        </p:nvSpPr>
        <p:spPr bwMode="auto">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65" name="Group 164"/>
          <p:cNvGrpSpPr/>
          <p:nvPr userDrawn="1"/>
        </p:nvGrpSpPr>
        <p:grpSpPr>
          <a:xfrm>
            <a:off x="2581275" y="4216400"/>
            <a:ext cx="539750" cy="285750"/>
            <a:chOff x="2581275" y="4216400"/>
            <a:chExt cx="539750" cy="285750"/>
          </a:xfrm>
        </p:grpSpPr>
        <p:sp>
          <p:nvSpPr>
            <p:cNvPr id="166" name="Freeform 139"/>
            <p:cNvSpPr>
              <a:spLocks/>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7" name="Freeform 140"/>
            <p:cNvSpPr>
              <a:spLocks/>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8" name="Freeform 141"/>
            <p:cNvSpPr>
              <a:spLocks/>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9" name="Freeform 142"/>
            <p:cNvSpPr>
              <a:spLocks/>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a:spLocks/>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2" name="Freeform 144"/>
            <p:cNvSpPr>
              <a:spLocks/>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3" name="Freeform 145"/>
            <p:cNvSpPr>
              <a:spLocks/>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4" name="Freeform 146"/>
            <p:cNvSpPr>
              <a:spLocks/>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78" name="Freeform 149"/>
          <p:cNvSpPr>
            <a:spLocks noEditPoints="1"/>
          </p:cNvSpPr>
          <p:nvPr userDrawn="1"/>
        </p:nvSpPr>
        <p:spPr bwMode="auto">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9" name="Rectangle 150"/>
          <p:cNvSpPr>
            <a:spLocks noChangeArrowheads="1"/>
          </p:cNvSpPr>
          <p:nvPr userDrawn="1"/>
        </p:nvSpPr>
        <p:spPr bwMode="auto">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0" name="Rectangle 151"/>
          <p:cNvSpPr>
            <a:spLocks noChangeArrowheads="1"/>
          </p:cNvSpPr>
          <p:nvPr userDrawn="1"/>
        </p:nvSpPr>
        <p:spPr bwMode="auto">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1" name="Rectangle 152"/>
          <p:cNvSpPr>
            <a:spLocks noChangeArrowheads="1"/>
          </p:cNvSpPr>
          <p:nvPr userDrawn="1"/>
        </p:nvSpPr>
        <p:spPr bwMode="auto">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2" name="Freeform 153"/>
          <p:cNvSpPr>
            <a:spLocks/>
          </p:cNvSpPr>
          <p:nvPr userDrawn="1"/>
        </p:nvSpPr>
        <p:spPr bwMode="auto">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3" name="Freeform 154"/>
          <p:cNvSpPr>
            <a:spLocks noEditPoints="1"/>
          </p:cNvSpPr>
          <p:nvPr userDrawn="1"/>
        </p:nvSpPr>
        <p:spPr bwMode="auto">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4" name="Freeform 155"/>
          <p:cNvSpPr>
            <a:spLocks noEditPoints="1"/>
          </p:cNvSpPr>
          <p:nvPr userDrawn="1"/>
        </p:nvSpPr>
        <p:spPr bwMode="auto">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5" name="Freeform 156"/>
          <p:cNvSpPr>
            <a:spLocks noEditPoints="1"/>
          </p:cNvSpPr>
          <p:nvPr userDrawn="1"/>
        </p:nvSpPr>
        <p:spPr bwMode="auto">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6" name="Freeform 157"/>
          <p:cNvSpPr>
            <a:spLocks noEditPoints="1"/>
          </p:cNvSpPr>
          <p:nvPr userDrawn="1"/>
        </p:nvSpPr>
        <p:spPr bwMode="auto">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7" name="Freeform 160"/>
          <p:cNvSpPr>
            <a:spLocks noEditPoints="1"/>
          </p:cNvSpPr>
          <p:nvPr userDrawn="1"/>
        </p:nvSpPr>
        <p:spPr bwMode="auto">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88" name="Group 187"/>
          <p:cNvGrpSpPr/>
          <p:nvPr userDrawn="1"/>
        </p:nvGrpSpPr>
        <p:grpSpPr>
          <a:xfrm>
            <a:off x="7867650" y="673100"/>
            <a:ext cx="668338" cy="781051"/>
            <a:chOff x="7867650" y="673100"/>
            <a:chExt cx="668338" cy="781051"/>
          </a:xfrm>
        </p:grpSpPr>
        <p:sp>
          <p:nvSpPr>
            <p:cNvPr id="189" name="Freeform 161"/>
            <p:cNvSpPr>
              <a:spLocks/>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0" name="Freeform 162"/>
            <p:cNvSpPr>
              <a:spLocks/>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92" name="Freeform 164"/>
          <p:cNvSpPr>
            <a:spLocks noEditPoints="1"/>
          </p:cNvSpPr>
          <p:nvPr userDrawn="1"/>
        </p:nvSpPr>
        <p:spPr bwMode="auto">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93" name="Group 192"/>
          <p:cNvGrpSpPr/>
          <p:nvPr userDrawn="1"/>
        </p:nvGrpSpPr>
        <p:grpSpPr>
          <a:xfrm>
            <a:off x="8531225" y="4313238"/>
            <a:ext cx="412750" cy="215900"/>
            <a:chOff x="8531225" y="4313238"/>
            <a:chExt cx="412750" cy="215900"/>
          </a:xfrm>
        </p:grpSpPr>
        <p:sp>
          <p:nvSpPr>
            <p:cNvPr id="194" name="Freeform 165"/>
            <p:cNvSpPr>
              <a:spLocks/>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5" name="Freeform 166"/>
            <p:cNvSpPr>
              <a:spLocks/>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6" name="Freeform 167"/>
            <p:cNvSpPr>
              <a:spLocks/>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a:spLocks/>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9" name="Freeform 169"/>
            <p:cNvSpPr>
              <a:spLocks/>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00" name="Freeform 170"/>
          <p:cNvSpPr>
            <a:spLocks noEditPoints="1"/>
          </p:cNvSpPr>
          <p:nvPr userDrawn="1"/>
        </p:nvSpPr>
        <p:spPr bwMode="auto">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01" name="Group 200"/>
          <p:cNvGrpSpPr/>
          <p:nvPr userDrawn="1"/>
        </p:nvGrpSpPr>
        <p:grpSpPr>
          <a:xfrm>
            <a:off x="8210550" y="3883025"/>
            <a:ext cx="325438" cy="239713"/>
            <a:chOff x="8210550" y="3883025"/>
            <a:chExt cx="325438" cy="239713"/>
          </a:xfrm>
        </p:grpSpPr>
        <p:sp>
          <p:nvSpPr>
            <p:cNvPr id="202" name="Freeform 171"/>
            <p:cNvSpPr>
              <a:spLocks/>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3" name="Freeform 172"/>
            <p:cNvSpPr>
              <a:spLocks/>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4" name="Freeform 173"/>
            <p:cNvSpPr>
              <a:spLocks/>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a:spLocks/>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7" name="Freeform 175"/>
            <p:cNvSpPr>
              <a:spLocks/>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8" name="Freeform 176"/>
            <p:cNvSpPr>
              <a:spLocks/>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9" name="Freeform 177"/>
            <p:cNvSpPr>
              <a:spLocks/>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10" name="Freeform 178"/>
          <p:cNvSpPr>
            <a:spLocks noEditPoints="1"/>
          </p:cNvSpPr>
          <p:nvPr userDrawn="1"/>
        </p:nvSpPr>
        <p:spPr bwMode="auto">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1" name="Oval 179"/>
          <p:cNvSpPr>
            <a:spLocks noChangeArrowheads="1"/>
          </p:cNvSpPr>
          <p:nvPr userDrawn="1"/>
        </p:nvSpPr>
        <p:spPr bwMode="auto">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2" name="Freeform 180"/>
          <p:cNvSpPr>
            <a:spLocks noEditPoints="1"/>
          </p:cNvSpPr>
          <p:nvPr userDrawn="1"/>
        </p:nvSpPr>
        <p:spPr bwMode="auto">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5" name="Freeform 182"/>
            <p:cNvSpPr>
              <a:spLocks/>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24" name="Freeform 191"/>
          <p:cNvSpPr>
            <a:spLocks/>
          </p:cNvSpPr>
          <p:nvPr userDrawn="1"/>
        </p:nvSpPr>
        <p:spPr bwMode="auto">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5" name="Freeform 192"/>
          <p:cNvSpPr>
            <a:spLocks/>
          </p:cNvSpPr>
          <p:nvPr userDrawn="1"/>
        </p:nvSpPr>
        <p:spPr bwMode="auto">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26" name="Group 225"/>
          <p:cNvGrpSpPr/>
          <p:nvPr userDrawn="1"/>
        </p:nvGrpSpPr>
        <p:grpSpPr>
          <a:xfrm>
            <a:off x="7732713" y="3551238"/>
            <a:ext cx="342900" cy="301625"/>
            <a:chOff x="7732713" y="3551238"/>
            <a:chExt cx="342900" cy="301625"/>
          </a:xfrm>
        </p:grpSpPr>
        <p:sp>
          <p:nvSpPr>
            <p:cNvPr id="227" name="Freeform 193"/>
            <p:cNvSpPr>
              <a:spLocks/>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30" name="Freeform 196"/>
          <p:cNvSpPr>
            <a:spLocks noEditPoints="1"/>
          </p:cNvSpPr>
          <p:nvPr userDrawn="1"/>
        </p:nvSpPr>
        <p:spPr bwMode="auto">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1" name="Freeform 197"/>
          <p:cNvSpPr>
            <a:spLocks/>
          </p:cNvSpPr>
          <p:nvPr userDrawn="1"/>
        </p:nvSpPr>
        <p:spPr bwMode="auto">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2" name="Freeform 198"/>
          <p:cNvSpPr>
            <a:spLocks/>
          </p:cNvSpPr>
          <p:nvPr userDrawn="1"/>
        </p:nvSpPr>
        <p:spPr bwMode="auto">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33" name="Group 232"/>
          <p:cNvGrpSpPr/>
          <p:nvPr userDrawn="1"/>
        </p:nvGrpSpPr>
        <p:grpSpPr>
          <a:xfrm>
            <a:off x="4337050" y="3381375"/>
            <a:ext cx="487363" cy="339725"/>
            <a:chOff x="4337050" y="3381375"/>
            <a:chExt cx="487363" cy="339725"/>
          </a:xfrm>
        </p:grpSpPr>
        <p:sp>
          <p:nvSpPr>
            <p:cNvPr id="234" name="Freeform 199"/>
            <p:cNvSpPr>
              <a:spLocks/>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1" name="Freeform 206"/>
            <p:cNvSpPr>
              <a:spLocks/>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a:spLocks/>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9" name="Freeform 212"/>
            <p:cNvSpPr>
              <a:spLocks/>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a:spLocks/>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2" name="Freeform 214"/>
            <p:cNvSpPr>
              <a:spLocks/>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3" name="Freeform 215"/>
            <p:cNvSpPr>
              <a:spLocks/>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4" name="Freeform 216"/>
            <p:cNvSpPr>
              <a:spLocks/>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5" name="Freeform 217"/>
            <p:cNvSpPr>
              <a:spLocks/>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6" name="Freeform 218"/>
            <p:cNvSpPr>
              <a:spLocks/>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7" name="Freeform 219"/>
            <p:cNvSpPr>
              <a:spLocks/>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0" name="Freeform 221"/>
            <p:cNvSpPr>
              <a:spLocks/>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3" name="Freeform 223"/>
            <p:cNvSpPr>
              <a:spLocks/>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4" name="Freeform 224"/>
            <p:cNvSpPr>
              <a:spLocks/>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6" name="Freeform 226"/>
            <p:cNvSpPr>
              <a:spLocks/>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7" name="Freeform 227"/>
            <p:cNvSpPr>
              <a:spLocks/>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69" name="Freeform 229"/>
          <p:cNvSpPr>
            <a:spLocks noEditPoints="1"/>
          </p:cNvSpPr>
          <p:nvPr userDrawn="1"/>
        </p:nvSpPr>
        <p:spPr bwMode="auto">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a:spLocks/>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6" name="Freeform 232"/>
            <p:cNvSpPr>
              <a:spLocks/>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7" name="Freeform 233"/>
            <p:cNvSpPr>
              <a:spLocks/>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8" name="Freeform 234"/>
            <p:cNvSpPr>
              <a:spLocks/>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9" name="Freeform 235"/>
            <p:cNvSpPr>
              <a:spLocks/>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1" name="Freeform 237"/>
            <p:cNvSpPr>
              <a:spLocks/>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2" name="Freeform 238"/>
            <p:cNvSpPr>
              <a:spLocks/>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3" name="Freeform 239"/>
            <p:cNvSpPr>
              <a:spLocks/>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4" name="Freeform 240"/>
            <p:cNvSpPr>
              <a:spLocks/>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5" name="Freeform 241"/>
            <p:cNvSpPr>
              <a:spLocks/>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6" name="Freeform 242"/>
            <p:cNvSpPr>
              <a:spLocks/>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7" name="Freeform 243"/>
            <p:cNvSpPr>
              <a:spLocks/>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8" name="Freeform 244"/>
            <p:cNvSpPr>
              <a:spLocks/>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9" name="Freeform 245"/>
            <p:cNvSpPr>
              <a:spLocks/>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0" name="Freeform 246"/>
            <p:cNvSpPr>
              <a:spLocks/>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1" name="Freeform 247"/>
            <p:cNvSpPr>
              <a:spLocks/>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2" name="Freeform 248"/>
            <p:cNvSpPr>
              <a:spLocks/>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3" name="Freeform 249"/>
            <p:cNvSpPr>
              <a:spLocks/>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4" name="Freeform 250"/>
            <p:cNvSpPr>
              <a:spLocks/>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5" name="Freeform 251"/>
            <p:cNvSpPr>
              <a:spLocks/>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6" name="Freeform 252"/>
            <p:cNvSpPr>
              <a:spLocks/>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7" name="Freeform 253"/>
            <p:cNvSpPr>
              <a:spLocks/>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8" name="Freeform 254"/>
            <p:cNvSpPr>
              <a:spLocks/>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9" name="Freeform 255"/>
            <p:cNvSpPr>
              <a:spLocks/>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0" name="Freeform 256"/>
            <p:cNvSpPr>
              <a:spLocks/>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1" name="Freeform 257"/>
            <p:cNvSpPr>
              <a:spLocks/>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2" name="Freeform 258"/>
            <p:cNvSpPr>
              <a:spLocks/>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Tree>
    <p:extLst>
      <p:ext uri="{BB962C8B-B14F-4D97-AF65-F5344CB8AC3E}">
        <p14:creationId xmlns:p14="http://schemas.microsoft.com/office/powerpoint/2010/main" val="2496780939"/>
      </p:ext>
    </p:extLst>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19125" y="731838"/>
            <a:ext cx="6572250" cy="792162"/>
          </a:xfrm>
        </p:spPr>
        <p:txBody>
          <a:bodyPr/>
          <a:lstStyle>
            <a:lvl1pPr>
              <a:defRPr>
                <a:solidFill>
                  <a:schemeClr val="tx1">
                    <a:lumMod val="85000"/>
                    <a:lumOff val="15000"/>
                  </a:schemeClr>
                </a:solidFill>
                <a:latin typeface="+mj-lt"/>
              </a:defRPr>
            </a:lvl1pPr>
          </a:lstStyle>
          <a:p>
            <a:r>
              <a:rPr lang="en-US" dirty="0" smtClean="0"/>
              <a:t>Click to edit Master title style</a:t>
            </a:r>
            <a:endParaRPr lang="en-CA" dirty="0"/>
          </a:p>
        </p:txBody>
      </p:sp>
    </p:spTree>
    <p:extLst>
      <p:ext uri="{BB962C8B-B14F-4D97-AF65-F5344CB8AC3E}">
        <p14:creationId xmlns:p14="http://schemas.microsoft.com/office/powerpoint/2010/main" val="4221151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3" name="Title Placeholder 2"/>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4" name="hl"/>
          <p:cNvSpPr txBox="1"/>
          <p:nvPr userDrawn="1"/>
        </p:nvSpPr>
        <p:spPr>
          <a:xfrm>
            <a:off x="0" y="0"/>
            <a:ext cx="9144000" cy="369332"/>
          </a:xfrm>
          <a:prstGeom prst="rect">
            <a:avLst/>
          </a:prstGeom>
          <a:noFill/>
        </p:spPr>
        <p:txBody>
          <a:bodyPr vert="horz" rtlCol="0">
            <a:spAutoFit/>
          </a:bodyPr>
          <a:lstStyle/>
          <a:p>
            <a:endParaRPr lang="en-US">
              <a:solidFill>
                <a:schemeClr val="tx1"/>
              </a:solidFill>
            </a:endParaRPr>
          </a:p>
        </p:txBody>
      </p:sp>
      <p:sp>
        <p:nvSpPr>
          <p:cNvPr id="2" name="hr" descr="UNCLASSIFIED / NON CLASSIFIÉ"/>
          <p:cNvSpPr txBox="1"/>
          <p:nvPr userDrawn="1"/>
        </p:nvSpPr>
        <p:spPr>
          <a:xfrm>
            <a:off x="0" y="0"/>
            <a:ext cx="9144000" cy="276999"/>
          </a:xfrm>
          <a:prstGeom prst="rect">
            <a:avLst/>
          </a:prstGeom>
          <a:noFill/>
        </p:spPr>
        <p:txBody>
          <a:bodyPr vert="horz" rtlCol="0">
            <a:spAutoFit/>
          </a:bodyPr>
          <a:lstStyle/>
          <a:p>
            <a:pPr algn="r"/>
            <a:r>
              <a:rPr lang="en-CA" sz="1200" b="0" i="0" u="none" baseline="0" smtClean="0">
                <a:solidFill>
                  <a:srgbClr val="000000"/>
                </a:solidFill>
                <a:latin typeface="arial" panose="020B0604020202020204" pitchFamily="34" charset="0"/>
              </a:rPr>
              <a:t>UNCLASSIFIED / NON CLASSIFIÉ</a:t>
            </a:r>
            <a:endParaRPr lang="en-CA" sz="1200" b="0" i="0" u="none" baseline="0">
              <a:solidFill>
                <a:srgbClr val="000000"/>
              </a:solidFill>
              <a:latin typeface="arial" panose="020B0604020202020204" pitchFamily="34" charset="0"/>
            </a:endParaRP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 id="2147483670" r:id="rId9"/>
    <p:sldLayoutId id="2147483671" r:id="rId10"/>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4.xml"/><Relationship Id="rId7"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20.xml"/><Relationship Id="rId4" Type="http://schemas.openxmlformats.org/officeDocument/2006/relationships/image" Target="../media/image12.e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21.xml"/><Relationship Id="rId4" Type="http://schemas.openxmlformats.org/officeDocument/2006/relationships/image" Target="../media/image12.e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22.xml"/><Relationship Id="rId4" Type="http://schemas.openxmlformats.org/officeDocument/2006/relationships/image" Target="../media/image13.e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23.xml"/><Relationship Id="rId4" Type="http://schemas.openxmlformats.org/officeDocument/2006/relationships/image" Target="../media/image13.e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24.xml"/><Relationship Id="rId4" Type="http://schemas.openxmlformats.org/officeDocument/2006/relationships/image" Target="../media/image14.e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25.xml"/><Relationship Id="rId4" Type="http://schemas.openxmlformats.org/officeDocument/2006/relationships/image" Target="../media/image14.e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26.xml"/><Relationship Id="rId4" Type="http://schemas.openxmlformats.org/officeDocument/2006/relationships/image" Target="../media/image15.e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27.xml"/><Relationship Id="rId4" Type="http://schemas.openxmlformats.org/officeDocument/2006/relationships/image" Target="../media/image16.e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28.xml"/><Relationship Id="rId4" Type="http://schemas.openxmlformats.org/officeDocument/2006/relationships/hyperlink" Target="https://www.canada.ca/en/treasury-board-secretariat/services/information-technology-project-management/project-management/guide-project-gating-it-enabled-projects.html" TargetMode="External"/></Relationships>
</file>

<file path=ppt/slides/_rels/slide19.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hyperlink" Target="http://service.ssc-spc.gc.ca/en/contact/partclisupport/client-execs" TargetMode="Externa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hyperlink" Target="http://service.ssc-spc.gc.ca/en/services" TargetMode="External"/><Relationship Id="rId5" Type="http://schemas.openxmlformats.org/officeDocument/2006/relationships/notesSlide" Target="../notesSlides/notesSlide18.xml"/><Relationship Id="rId4"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32.xml"/><Relationship Id="rId6" Type="http://schemas.openxmlformats.org/officeDocument/2006/relationships/hyperlink" Target="https://canada-ca.github.io/aia-eia-js/" TargetMode="External"/><Relationship Id="rId5" Type="http://schemas.openxmlformats.org/officeDocument/2006/relationships/hyperlink" Target="https://www.canada.ca/en/government/system/digital-government/modern-emerging-technologies/responsible-use-ai/algorithmic-impact-assessment.html" TargetMode="External"/><Relationship Id="rId4" Type="http://schemas.openxmlformats.org/officeDocument/2006/relationships/hyperlink" Target="mailto:ZZCIOBDP@tbs-sct.gc.ca"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gcconnex.gc.ca/file/group/21723432/all#31558242"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jpg"/><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10.xml"/><Relationship Id="rId7" Type="http://schemas.openxmlformats.org/officeDocument/2006/relationships/slideLayout" Target="../slideLayouts/slideLayout3.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slideLayout" Target="../slideLayouts/slideLayout10.xml"/><Relationship Id="rId5" Type="http://schemas.openxmlformats.org/officeDocument/2006/relationships/tags" Target="../tags/tag19.xml"/><Relationship Id="rId4" Type="http://schemas.openxmlformats.org/officeDocument/2006/relationships/tags" Target="../tags/tag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4239" y="1952836"/>
            <a:ext cx="8430579" cy="666449"/>
          </a:xfrm>
        </p:spPr>
        <p:txBody>
          <a:bodyPr>
            <a:normAutofit fontScale="90000"/>
          </a:bodyPr>
          <a:lstStyle/>
          <a:p>
            <a:pPr algn="ctr"/>
            <a:r>
              <a:rPr lang="en-CA" sz="3200" b="1" kern="0" dirty="0" smtClean="0"/>
              <a:t>Government of Canada</a:t>
            </a:r>
            <a:br>
              <a:rPr lang="en-CA" sz="3200" b="1" kern="0" dirty="0" smtClean="0"/>
            </a:br>
            <a:r>
              <a:rPr lang="en-CA" sz="3200" b="1" kern="0" dirty="0" smtClean="0"/>
              <a:t>Enterprise Architecture Review Board (GC EARB)</a:t>
            </a:r>
            <a:endParaRPr lang="en-CA" sz="3200" b="1" kern="0" dirty="0"/>
          </a:p>
        </p:txBody>
      </p:sp>
      <p:sp>
        <p:nvSpPr>
          <p:cNvPr id="5" name="Rectangle 17"/>
          <p:cNvSpPr txBox="1">
            <a:spLocks noChangeArrowheads="1"/>
          </p:cNvSpPr>
          <p:nvPr/>
        </p:nvSpPr>
        <p:spPr bwMode="auto">
          <a:xfrm>
            <a:off x="431540" y="1609502"/>
            <a:ext cx="8430579" cy="133069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normAutofit/>
          </a:bodyPr>
          <a:lstStyle>
            <a:lvl1pPr algn="ctr" defTabSz="914400" rtl="0" eaLnBrk="1" fontAlgn="base" latinLnBrk="0" hangingPunct="1">
              <a:spcBef>
                <a:spcPct val="0"/>
              </a:spcBef>
              <a:spcAft>
                <a:spcPct val="0"/>
              </a:spcAft>
              <a:buNone/>
              <a:defRPr sz="3200" kern="1200">
                <a:solidFill>
                  <a:schemeClr val="tx2"/>
                </a:solidFill>
                <a:latin typeface="+mj-lt"/>
                <a:ea typeface="+mj-ea"/>
                <a:cs typeface="ＭＳ Ｐゴシック" charset="0"/>
              </a:defRPr>
            </a:lvl1pPr>
            <a:lvl2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2pPr>
            <a:lvl3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3pPr>
            <a:lvl4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4pPr>
            <a:lvl5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5pPr>
            <a:lvl6pPr marL="457200" algn="ctr" rtl="0" eaLnBrk="1" fontAlgn="base" hangingPunct="1">
              <a:spcBef>
                <a:spcPct val="0"/>
              </a:spcBef>
              <a:spcAft>
                <a:spcPct val="0"/>
              </a:spcAft>
              <a:defRPr sz="3200">
                <a:solidFill>
                  <a:schemeClr val="tx2"/>
                </a:solidFill>
                <a:latin typeface="Franklin Gothic Demi" charset="0"/>
                <a:ea typeface="ＭＳ Ｐゴシック" charset="0"/>
              </a:defRPr>
            </a:lvl6pPr>
            <a:lvl7pPr marL="914400" algn="ctr" rtl="0" eaLnBrk="1" fontAlgn="base" hangingPunct="1">
              <a:spcBef>
                <a:spcPct val="0"/>
              </a:spcBef>
              <a:spcAft>
                <a:spcPct val="0"/>
              </a:spcAft>
              <a:defRPr sz="3200">
                <a:solidFill>
                  <a:schemeClr val="tx2"/>
                </a:solidFill>
                <a:latin typeface="Franklin Gothic Demi" charset="0"/>
                <a:ea typeface="ＭＳ Ｐゴシック" charset="0"/>
              </a:defRPr>
            </a:lvl7pPr>
            <a:lvl8pPr marL="1371600" algn="ctr" rtl="0" eaLnBrk="1" fontAlgn="base" hangingPunct="1">
              <a:spcBef>
                <a:spcPct val="0"/>
              </a:spcBef>
              <a:spcAft>
                <a:spcPct val="0"/>
              </a:spcAft>
              <a:defRPr sz="3200">
                <a:solidFill>
                  <a:schemeClr val="tx2"/>
                </a:solidFill>
                <a:latin typeface="Franklin Gothic Demi" charset="0"/>
                <a:ea typeface="ＭＳ Ｐゴシック" charset="0"/>
              </a:defRPr>
            </a:lvl8pPr>
            <a:lvl9pPr marL="1828800" algn="ctr" rtl="0" eaLnBrk="1" fontAlgn="base" hangingPunct="1">
              <a:spcBef>
                <a:spcPct val="0"/>
              </a:spcBef>
              <a:spcAft>
                <a:spcPct val="0"/>
              </a:spcAft>
              <a:defRPr sz="3200">
                <a:solidFill>
                  <a:schemeClr val="tx2"/>
                </a:solidFill>
                <a:latin typeface="Franklin Gothic Demi" charset="0"/>
                <a:ea typeface="ＭＳ Ｐゴシック" charset="0"/>
              </a:defRPr>
            </a:lvl9pPr>
          </a:lstStyle>
          <a:p>
            <a:pPr>
              <a:defRPr/>
            </a:pPr>
            <a:endParaRPr lang="en-US" b="1" kern="0" dirty="0" smtClean="0">
              <a:cs typeface="+mj-cs"/>
            </a:endParaRPr>
          </a:p>
        </p:txBody>
      </p:sp>
      <p:sp>
        <p:nvSpPr>
          <p:cNvPr id="10" name="TextBox 9"/>
          <p:cNvSpPr txBox="1"/>
          <p:nvPr/>
        </p:nvSpPr>
        <p:spPr>
          <a:xfrm>
            <a:off x="0" y="6705074"/>
            <a:ext cx="1061509" cy="184666"/>
          </a:xfrm>
          <a:prstGeom prst="rect">
            <a:avLst/>
          </a:prstGeom>
          <a:noFill/>
        </p:spPr>
        <p:txBody>
          <a:bodyPr wrap="none" rtlCol="0">
            <a:spAutoFit/>
          </a:bodyPr>
          <a:lstStyle/>
          <a:p>
            <a:r>
              <a:rPr lang="en-CA" sz="600" dirty="0" smtClean="0"/>
              <a:t>Last Updated  June 7, 2019</a:t>
            </a:r>
            <a:endParaRPr lang="en-CA" sz="600" dirty="0"/>
          </a:p>
        </p:txBody>
      </p:sp>
      <p:sp>
        <p:nvSpPr>
          <p:cNvPr id="11" name="TextBox 10"/>
          <p:cNvSpPr txBox="1"/>
          <p:nvPr/>
        </p:nvSpPr>
        <p:spPr>
          <a:xfrm>
            <a:off x="7920372" y="6597352"/>
            <a:ext cx="1010213" cy="215444"/>
          </a:xfrm>
          <a:prstGeom prst="rect">
            <a:avLst/>
          </a:prstGeom>
          <a:noFill/>
        </p:spPr>
        <p:txBody>
          <a:bodyPr wrap="none" rtlCol="0">
            <a:spAutoFit/>
          </a:bodyPr>
          <a:lstStyle/>
          <a:p>
            <a:r>
              <a:rPr lang="en-CA" sz="800" dirty="0"/>
              <a:t>GC Docs #31758070</a:t>
            </a:r>
          </a:p>
        </p:txBody>
      </p:sp>
      <p:sp>
        <p:nvSpPr>
          <p:cNvPr id="21" name="Rectangle 20"/>
          <p:cNvSpPr/>
          <p:nvPr>
            <p:custDataLst>
              <p:tags r:id="rId1"/>
            </p:custDataLst>
          </p:nvPr>
        </p:nvSpPr>
        <p:spPr>
          <a:xfrm>
            <a:off x="503548" y="5636906"/>
            <a:ext cx="1947672" cy="852433"/>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tabLst>
                <a:tab pos="287338" algn="l"/>
              </a:tabLst>
            </a:pPr>
            <a:r>
              <a:rPr lang="en-US" sz="1200" dirty="0" smtClean="0">
                <a:solidFill>
                  <a:schemeClr val="tx1">
                    <a:lumMod val="65000"/>
                    <a:lumOff val="35000"/>
                  </a:schemeClr>
                </a:solidFill>
                <a:sym typeface="Wingdings 2" panose="05020102010507070707" pitchFamily="18" charset="2"/>
              </a:rPr>
              <a:t>	</a:t>
            </a:r>
            <a:r>
              <a:rPr lang="en-US" sz="1200" dirty="0" smtClean="0">
                <a:solidFill>
                  <a:schemeClr val="tx1">
                    <a:lumMod val="65000"/>
                    <a:lumOff val="35000"/>
                  </a:schemeClr>
                </a:solidFill>
              </a:rPr>
              <a:t>Endorsement</a:t>
            </a:r>
          </a:p>
          <a:p>
            <a:pPr marL="287338" indent="-287338">
              <a:buFont typeface="Wingdings 2" panose="05020102010507070707" pitchFamily="18" charset="2"/>
              <a:buChar char="£"/>
              <a:tabLst>
                <a:tab pos="287338" algn="l"/>
              </a:tabLst>
            </a:pPr>
            <a:r>
              <a:rPr lang="en-CA" sz="1200" dirty="0" smtClean="0">
                <a:solidFill>
                  <a:schemeClr val="tx1">
                    <a:lumMod val="65000"/>
                    <a:lumOff val="35000"/>
                  </a:schemeClr>
                </a:solidFill>
              </a:rPr>
              <a:t>Information</a:t>
            </a:r>
          </a:p>
          <a:p>
            <a:pPr marL="287338" indent="-287338">
              <a:buFont typeface="Wingdings 2" panose="05020102010507070707" pitchFamily="18" charset="2"/>
              <a:buChar char="£"/>
              <a:tabLst>
                <a:tab pos="287338" algn="l"/>
              </a:tabLst>
            </a:pPr>
            <a:r>
              <a:rPr lang="en-CA" sz="1200" dirty="0" smtClean="0">
                <a:solidFill>
                  <a:schemeClr val="tx1">
                    <a:lumMod val="65000"/>
                    <a:lumOff val="35000"/>
                  </a:schemeClr>
                </a:solidFill>
              </a:rPr>
              <a:t>Exemption</a:t>
            </a:r>
            <a:endParaRPr lang="en-US" sz="1200" dirty="0">
              <a:solidFill>
                <a:schemeClr val="tx1">
                  <a:lumMod val="65000"/>
                  <a:lumOff val="35000"/>
                </a:schemeClr>
              </a:solidFill>
            </a:endParaRPr>
          </a:p>
        </p:txBody>
      </p:sp>
      <p:sp>
        <p:nvSpPr>
          <p:cNvPr id="22" name="Rectangle 21"/>
          <p:cNvSpPr/>
          <p:nvPr>
            <p:custDataLst>
              <p:tags r:id="rId2"/>
            </p:custDataLst>
          </p:nvPr>
        </p:nvSpPr>
        <p:spPr>
          <a:xfrm>
            <a:off x="503548" y="5392809"/>
            <a:ext cx="1947672"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b="1" dirty="0" smtClean="0"/>
              <a:t>Presentation for:</a:t>
            </a:r>
            <a:endParaRPr lang="en-US" sz="1000" b="1" dirty="0"/>
          </a:p>
        </p:txBody>
      </p:sp>
      <p:sp>
        <p:nvSpPr>
          <p:cNvPr id="23" name="Rectangle 22"/>
          <p:cNvSpPr/>
          <p:nvPr>
            <p:custDataLst>
              <p:tags r:id="rId3"/>
            </p:custDataLst>
          </p:nvPr>
        </p:nvSpPr>
        <p:spPr>
          <a:xfrm>
            <a:off x="4572000" y="5636906"/>
            <a:ext cx="4272818" cy="852434"/>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sz="1200" b="1" dirty="0" smtClean="0">
                <a:solidFill>
                  <a:schemeClr val="tx1">
                    <a:lumMod val="65000"/>
                    <a:lumOff val="35000"/>
                  </a:schemeClr>
                </a:solidFill>
              </a:rPr>
              <a:t>Presenter(s):</a:t>
            </a:r>
          </a:p>
          <a:p>
            <a:pPr marL="171450" indent="-171450">
              <a:buFont typeface="Arial" panose="020B0604020202020204" pitchFamily="34" charset="0"/>
              <a:buChar char="•"/>
            </a:pPr>
            <a:r>
              <a:rPr lang="en-CA" sz="1200" dirty="0">
                <a:solidFill>
                  <a:schemeClr val="tx1">
                    <a:lumMod val="65000"/>
                    <a:lumOff val="35000"/>
                  </a:schemeClr>
                </a:solidFill>
              </a:rPr>
              <a:t>Name /Email / Phone </a:t>
            </a:r>
            <a:r>
              <a:rPr lang="en-CA" sz="1200" dirty="0" smtClean="0">
                <a:solidFill>
                  <a:schemeClr val="tx1">
                    <a:lumMod val="65000"/>
                    <a:lumOff val="35000"/>
                  </a:schemeClr>
                </a:solidFill>
              </a:rPr>
              <a:t>#</a:t>
            </a:r>
          </a:p>
          <a:p>
            <a:pPr marL="171450" indent="-171450">
              <a:buFont typeface="Arial" panose="020B0604020202020204" pitchFamily="34" charset="0"/>
              <a:buChar char="•"/>
            </a:pPr>
            <a:r>
              <a:rPr lang="en-CA" sz="1200" dirty="0" smtClean="0">
                <a:solidFill>
                  <a:schemeClr val="tx1">
                    <a:lumMod val="65000"/>
                    <a:lumOff val="35000"/>
                  </a:schemeClr>
                </a:solidFill>
              </a:rPr>
              <a:t>Name /Email / Phone #</a:t>
            </a:r>
          </a:p>
        </p:txBody>
      </p:sp>
      <p:sp>
        <p:nvSpPr>
          <p:cNvPr id="24" name="Rectangle 23"/>
          <p:cNvSpPr/>
          <p:nvPr>
            <p:custDataLst>
              <p:tags r:id="rId4"/>
            </p:custDataLst>
          </p:nvPr>
        </p:nvSpPr>
        <p:spPr>
          <a:xfrm>
            <a:off x="4572000" y="5392809"/>
            <a:ext cx="4272818"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b="1" dirty="0" smtClean="0"/>
              <a:t>Contact Information:</a:t>
            </a:r>
            <a:endParaRPr lang="en-US" sz="1000" b="1" dirty="0"/>
          </a:p>
        </p:txBody>
      </p:sp>
      <p:sp>
        <p:nvSpPr>
          <p:cNvPr id="27" name="Title 1"/>
          <p:cNvSpPr txBox="1">
            <a:spLocks/>
          </p:cNvSpPr>
          <p:nvPr/>
        </p:nvSpPr>
        <p:spPr>
          <a:xfrm>
            <a:off x="143508" y="80346"/>
            <a:ext cx="2520280" cy="48696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kern="1200">
                <a:solidFill>
                  <a:schemeClr val="tx2"/>
                </a:solidFill>
                <a:latin typeface="+mj-lt"/>
                <a:ea typeface="+mj-ea"/>
                <a:cs typeface="+mj-cs"/>
              </a:defRPr>
            </a:lvl1pPr>
          </a:lstStyle>
          <a:p>
            <a:r>
              <a:rPr lang="en-CA" sz="2000" b="1" kern="0" dirty="0" smtClean="0">
                <a:solidFill>
                  <a:schemeClr val="bg1">
                    <a:lumMod val="50000"/>
                  </a:schemeClr>
                </a:solidFill>
              </a:rPr>
              <a:t>Presenter Template</a:t>
            </a:r>
            <a:endParaRPr lang="en-CA" sz="2000" b="1" kern="0" dirty="0">
              <a:solidFill>
                <a:schemeClr val="bg1">
                  <a:lumMod val="50000"/>
                </a:schemeClr>
              </a:solidFill>
            </a:endParaRPr>
          </a:p>
        </p:txBody>
      </p:sp>
      <p:sp>
        <p:nvSpPr>
          <p:cNvPr id="33" name="Rectangle 32"/>
          <p:cNvSpPr/>
          <p:nvPr>
            <p:custDataLst>
              <p:tags r:id="rId5"/>
            </p:custDataLst>
          </p:nvPr>
        </p:nvSpPr>
        <p:spPr>
          <a:xfrm>
            <a:off x="2519772" y="5636906"/>
            <a:ext cx="1944216" cy="852433"/>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tabLst>
                <a:tab pos="287338" algn="l"/>
              </a:tabLst>
            </a:pPr>
            <a:r>
              <a:rPr lang="en-US" sz="1200" dirty="0" smtClean="0">
                <a:solidFill>
                  <a:schemeClr val="tx1">
                    <a:lumMod val="65000"/>
                    <a:lumOff val="35000"/>
                  </a:schemeClr>
                </a:solidFill>
                <a:sym typeface="Wingdings 2" panose="05020102010507070707" pitchFamily="18" charset="2"/>
              </a:rPr>
              <a:t>	</a:t>
            </a:r>
            <a:r>
              <a:rPr lang="en-CA" sz="1200" dirty="0" smtClean="0">
                <a:solidFill>
                  <a:schemeClr val="tx1">
                    <a:lumMod val="65000"/>
                    <a:lumOff val="35000"/>
                  </a:schemeClr>
                </a:solidFill>
              </a:rPr>
              <a:t>Initial</a:t>
            </a:r>
          </a:p>
          <a:p>
            <a:pPr marL="287338" indent="-287338">
              <a:buFont typeface="Wingdings 2" panose="05020102010507070707" pitchFamily="18" charset="2"/>
              <a:buChar char="£"/>
              <a:tabLst>
                <a:tab pos="287338" algn="l"/>
              </a:tabLst>
            </a:pPr>
            <a:r>
              <a:rPr lang="en-CA" sz="1200" dirty="0" smtClean="0">
                <a:solidFill>
                  <a:schemeClr val="tx1">
                    <a:lumMod val="65000"/>
                    <a:lumOff val="35000"/>
                  </a:schemeClr>
                </a:solidFill>
              </a:rPr>
              <a:t>Follow-up</a:t>
            </a:r>
          </a:p>
          <a:p>
            <a:pPr marL="287338" indent="-287338">
              <a:buFont typeface="Wingdings 2" panose="05020102010507070707" pitchFamily="18" charset="2"/>
              <a:buChar char="£"/>
              <a:tabLst>
                <a:tab pos="287338" algn="l"/>
              </a:tabLst>
            </a:pPr>
            <a:r>
              <a:rPr lang="en-CA" sz="1200" dirty="0" smtClean="0">
                <a:solidFill>
                  <a:schemeClr val="tx1">
                    <a:lumMod val="65000"/>
                    <a:lumOff val="35000"/>
                  </a:schemeClr>
                </a:solidFill>
              </a:rPr>
              <a:t>Final Architecture</a:t>
            </a:r>
            <a:endParaRPr lang="en-US" sz="1200" dirty="0">
              <a:solidFill>
                <a:schemeClr val="tx1">
                  <a:lumMod val="65000"/>
                  <a:lumOff val="35000"/>
                </a:schemeClr>
              </a:solidFill>
            </a:endParaRPr>
          </a:p>
        </p:txBody>
      </p:sp>
      <p:sp>
        <p:nvSpPr>
          <p:cNvPr id="34" name="Rectangle 33"/>
          <p:cNvSpPr/>
          <p:nvPr>
            <p:custDataLst>
              <p:tags r:id="rId6"/>
            </p:custDataLst>
          </p:nvPr>
        </p:nvSpPr>
        <p:spPr>
          <a:xfrm>
            <a:off x="2519772" y="5392809"/>
            <a:ext cx="1944216"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b="1" dirty="0" smtClean="0"/>
              <a:t>EARB Appearance:</a:t>
            </a:r>
          </a:p>
        </p:txBody>
      </p:sp>
      <p:sp>
        <p:nvSpPr>
          <p:cNvPr id="17" name="Text Placeholder 2"/>
          <p:cNvSpPr>
            <a:spLocks noGrp="1"/>
          </p:cNvSpPr>
          <p:nvPr>
            <p:ph type="body" sz="quarter" idx="13"/>
          </p:nvPr>
        </p:nvSpPr>
        <p:spPr>
          <a:xfrm>
            <a:off x="426396" y="3304000"/>
            <a:ext cx="8430578" cy="720080"/>
          </a:xfrm>
        </p:spPr>
        <p:txBody>
          <a:bodyPr/>
          <a:lstStyle/>
          <a:p>
            <a:pPr algn="ctr"/>
            <a:r>
              <a:rPr lang="en-CA" b="1" dirty="0" smtClean="0">
                <a:solidFill>
                  <a:schemeClr val="bg1">
                    <a:lumMod val="50000"/>
                  </a:schemeClr>
                </a:solidFill>
              </a:rPr>
              <a:t>Department – Project Name</a:t>
            </a:r>
          </a:p>
          <a:p>
            <a:pPr algn="ctr"/>
            <a:r>
              <a:rPr lang="en-CA" b="1" dirty="0" smtClean="0">
                <a:solidFill>
                  <a:schemeClr val="bg1">
                    <a:lumMod val="50000"/>
                  </a:schemeClr>
                </a:solidFill>
              </a:rPr>
              <a:t>(Date)</a:t>
            </a:r>
            <a:endParaRPr lang="en-CA" b="1" dirty="0">
              <a:solidFill>
                <a:schemeClr val="bg1">
                  <a:lumMod val="50000"/>
                </a:schemeClr>
              </a:solidFill>
            </a:endParaRPr>
          </a:p>
        </p:txBody>
      </p:sp>
    </p:spTree>
    <p:extLst>
      <p:ext uri="{BB962C8B-B14F-4D97-AF65-F5344CB8AC3E}">
        <p14:creationId xmlns:p14="http://schemas.microsoft.com/office/powerpoint/2010/main" val="18045257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10</a:t>
            </a:fld>
            <a:endParaRPr lang="en-CA"/>
          </a:p>
        </p:txBody>
      </p:sp>
      <p:graphicFrame>
        <p:nvGraphicFramePr>
          <p:cNvPr id="3" name="Table 2"/>
          <p:cNvGraphicFramePr>
            <a:graphicFrameLocks noGrp="1"/>
          </p:cNvGraphicFramePr>
          <p:nvPr>
            <p:extLst>
              <p:ext uri="{D42A27DB-BD31-4B8C-83A1-F6EECF244321}">
                <p14:modId xmlns:p14="http://schemas.microsoft.com/office/powerpoint/2010/main" val="3327641418"/>
              </p:ext>
            </p:extLst>
          </p:nvPr>
        </p:nvGraphicFramePr>
        <p:xfrm>
          <a:off x="551448" y="1664804"/>
          <a:ext cx="7987044" cy="1463040"/>
        </p:xfrm>
        <a:graphic>
          <a:graphicData uri="http://schemas.openxmlformats.org/drawingml/2006/table">
            <a:tbl>
              <a:tblPr>
                <a:tableStyleId>{5C22544A-7EE6-4342-B048-85BDC9FD1C3A}</a:tableStyleId>
              </a:tblPr>
              <a:tblGrid>
                <a:gridCol w="3993522"/>
                <a:gridCol w="3993522"/>
              </a:tblGrid>
              <a:tr h="212172">
                <a:tc>
                  <a:txBody>
                    <a:bodyPr/>
                    <a:lstStyle/>
                    <a:p>
                      <a:pPr marL="0" indent="0">
                        <a:tabLst>
                          <a:tab pos="228600" algn="l"/>
                        </a:tabLst>
                      </a:pPr>
                      <a:r>
                        <a:rPr lang="en-CA" sz="1100" b="1" spc="-3" dirty="0" smtClean="0">
                          <a:solidFill>
                            <a:prstClr val="black"/>
                          </a:solidFill>
                          <a:cs typeface="Calibri"/>
                        </a:rPr>
                        <a:t>1 - </a:t>
                      </a:r>
                      <a:r>
                        <a:rPr lang="en-CA" sz="1100" b="1" dirty="0" smtClean="0">
                          <a:cs typeface="Calibri"/>
                        </a:rPr>
                        <a:t>Align to the GC Business Capability model</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261888">
                <a:tc>
                  <a:txBody>
                    <a:bodyPr/>
                    <a:lstStyle/>
                    <a:p>
                      <a:pPr marL="230188" marR="0" lvl="0" indent="-230188"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dirty="0" smtClean="0"/>
                        <a:t>Define program services as business capabilities to establish a common vocabulary between business, development, and operation</a:t>
                      </a:r>
                      <a:endParaRPr lang="en-CA" sz="1000" dirty="0" smtClean="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buFont typeface="Wingdings" panose="05000000000000000000" pitchFamily="2" charset="2"/>
                        <a:buChar char="§"/>
                        <a:tabLst/>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2064">
                <a:tc>
                  <a:txBody>
                    <a:bodyPr/>
                    <a:lstStyle/>
                    <a:p>
                      <a:pPr marL="231775" marR="0" lvl="0"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dirty="0" smtClean="0"/>
                        <a:t>Identify capabilities that are common to the GC enterprise and can be shared and reused</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endParaRPr lang="en-US" sz="1000" kern="120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4248">
                <a:tc>
                  <a:txBody>
                    <a:bodyPr/>
                    <a:lstStyle/>
                    <a:p>
                      <a:pPr marL="231775" marR="0" lvl="0"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dirty="0" smtClean="0"/>
                        <a:t>Model business processes using Business Process Modelling Notation</a:t>
                      </a:r>
                      <a:r>
                        <a:rPr lang="en-US" sz="1000" baseline="0" dirty="0" smtClean="0"/>
                        <a:t> (BPMN) to </a:t>
                      </a:r>
                      <a:r>
                        <a:rPr lang="en-US" sz="1000" dirty="0" smtClean="0"/>
                        <a:t>identify common enterprise processes</a:t>
                      </a:r>
                      <a:endParaRPr lang="en-CA" sz="1000" kern="120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0" name="Picture 9"/>
          <p:cNvPicPr>
            <a:picLocks noChangeAspect="1"/>
          </p:cNvPicPr>
          <p:nvPr/>
        </p:nvPicPr>
        <p:blipFill>
          <a:blip r:embed="rId4"/>
          <a:stretch>
            <a:fillRect/>
          </a:stretch>
        </p:blipFill>
        <p:spPr>
          <a:xfrm>
            <a:off x="7825818" y="1068874"/>
            <a:ext cx="616068" cy="467016"/>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1983797330"/>
              </p:ext>
            </p:extLst>
          </p:nvPr>
        </p:nvGraphicFramePr>
        <p:xfrm>
          <a:off x="551447" y="3284984"/>
          <a:ext cx="7987044" cy="3048000"/>
        </p:xfrm>
        <a:graphic>
          <a:graphicData uri="http://schemas.openxmlformats.org/drawingml/2006/table">
            <a:tbl>
              <a:tblPr>
                <a:tableStyleId>{5C22544A-7EE6-4342-B048-85BDC9FD1C3A}</a:tableStyleId>
              </a:tblPr>
              <a:tblGrid>
                <a:gridCol w="3993522"/>
                <a:gridCol w="3993522"/>
              </a:tblGrid>
              <a:tr h="216024">
                <a:tc>
                  <a:txBody>
                    <a:bodyPr/>
                    <a:lstStyle/>
                    <a:p>
                      <a:pPr marL="19628">
                        <a:tabLst>
                          <a:tab pos="228600" algn="l"/>
                        </a:tabLst>
                      </a:pPr>
                      <a:r>
                        <a:rPr lang="en-CA" sz="1100" b="1" kern="1200" spc="-3" dirty="0" smtClean="0">
                          <a:solidFill>
                            <a:prstClr val="black"/>
                          </a:solidFill>
                          <a:latin typeface="+mn-lt"/>
                          <a:ea typeface="+mn-ea"/>
                          <a:cs typeface="Calibri"/>
                        </a:rPr>
                        <a:t>2 - </a:t>
                      </a:r>
                      <a:r>
                        <a:rPr lang="en-CA" sz="1100" b="1" kern="1200" dirty="0" smtClean="0">
                          <a:solidFill>
                            <a:schemeClr val="dk1"/>
                          </a:solidFill>
                          <a:latin typeface="+mn-lt"/>
                          <a:ea typeface="+mn-ea"/>
                          <a:cs typeface="+mn-cs"/>
                        </a:rPr>
                        <a:t>Design for Users First &amp; Deliver with Multidisciplinary Teams</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57728">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mn-cs"/>
                        </a:rPr>
                        <a:t>Focus on the needs of users, using agile, iterative, and user-centred methods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2991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mn-cs"/>
                        </a:rPr>
                        <a:t>Conform to both accessibility and official languages requirements</a:t>
                      </a:r>
                    </a:p>
                    <a:p>
                      <a:pPr marL="171450" lvl="1" indent="-171450">
                        <a:buFont typeface="Wingdings" panose="05000000000000000000" pitchFamily="2" charset="2"/>
                        <a:buChar char="q"/>
                        <a:tabLst/>
                      </a:pP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10108">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mn-cs"/>
                        </a:rPr>
                        <a:t>Include all skillsets required for delivery, including for requirements, design, development, and operations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46288">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mn-cs"/>
                        </a:rPr>
                        <a:t>Work across the entire application lifecycle, from development and testing to deployment and operations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18472">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mn-cs"/>
                        </a:rPr>
                        <a:t>Ensure quality is considered throughout the Software Development Lifecycle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18472">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Ensure accountability for privacy is clear</a:t>
                      </a:r>
                      <a:endParaRPr lang="en-US" sz="1000" kern="1200" dirty="0" smtClean="0">
                        <a:solidFill>
                          <a:schemeClr val="dk1"/>
                        </a:solidFill>
                        <a:latin typeface="+mn-lt"/>
                        <a:ea typeface="+mn-ea"/>
                        <a:cs typeface="+mn-cs"/>
                      </a:endParaRPr>
                    </a:p>
                    <a:p>
                      <a:pPr marL="171450" marR="7851" lvl="1" indent="-171450">
                        <a:buFont typeface="Wingdings" panose="05000000000000000000" pitchFamily="2" charset="2"/>
                        <a:buChar char="q"/>
                        <a:tabLst>
                          <a:tab pos="114300" algn="l"/>
                        </a:tabLst>
                      </a:pPr>
                      <a:endParaRPr lang="en-CA"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18472">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Encourage and adopt Test Driven Development (TDD) to improve the trust between Business and IT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11" name="TextBox 10"/>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
        <p:nvSpPr>
          <p:cNvPr id="13" name="object 46"/>
          <p:cNvSpPr txBox="1">
            <a:spLocks/>
          </p:cNvSpPr>
          <p:nvPr/>
        </p:nvSpPr>
        <p:spPr>
          <a:xfrm>
            <a:off x="6371243" y="305800"/>
            <a:ext cx="2167248" cy="430887"/>
          </a:xfrm>
          <a:prstGeom prst="rect">
            <a:avLst/>
          </a:prstGeom>
        </p:spPr>
        <p:txBody>
          <a:bodyPr vert="horz" wrap="square" lIns="0" tIns="0" rIns="0" bIns="0" rtlCol="0" anchor="ctr" anchorCtr="0">
            <a:sp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marL="7470"/>
            <a:r>
              <a:rPr lang="en-CA" b="1" smtClean="0"/>
              <a:t>B</a:t>
            </a:r>
            <a:r>
              <a:rPr lang="en-CA" sz="1800" b="1" smtClean="0"/>
              <a:t>USINESS</a:t>
            </a:r>
            <a:r>
              <a:rPr lang="en-CA" b="1" smtClean="0"/>
              <a:t> </a:t>
            </a:r>
            <a:r>
              <a:rPr lang="en-CA" sz="2000" b="1" smtClean="0"/>
              <a:t>Alignment </a:t>
            </a:r>
            <a:endParaRPr lang="en-CA" sz="2000" dirty="0"/>
          </a:p>
        </p:txBody>
      </p:sp>
    </p:spTree>
    <p:extLst>
      <p:ext uri="{BB962C8B-B14F-4D97-AF65-F5344CB8AC3E}">
        <p14:creationId xmlns:p14="http://schemas.microsoft.com/office/powerpoint/2010/main" val="7209403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11</a:t>
            </a:fld>
            <a:endParaRPr lang="en-CA"/>
          </a:p>
        </p:txBody>
      </p:sp>
      <p:sp>
        <p:nvSpPr>
          <p:cNvPr id="8" name="Rectangle 7"/>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0" name="Picture 9"/>
          <p:cNvPicPr>
            <a:picLocks noChangeAspect="1"/>
          </p:cNvPicPr>
          <p:nvPr/>
        </p:nvPicPr>
        <p:blipFill>
          <a:blip r:embed="rId4"/>
          <a:stretch>
            <a:fillRect/>
          </a:stretch>
        </p:blipFill>
        <p:spPr>
          <a:xfrm>
            <a:off x="7825818" y="1068874"/>
            <a:ext cx="616068" cy="498309"/>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3394721465"/>
              </p:ext>
            </p:extLst>
          </p:nvPr>
        </p:nvGraphicFramePr>
        <p:xfrm>
          <a:off x="551448" y="1664804"/>
          <a:ext cx="7987044" cy="1859280"/>
        </p:xfrm>
        <a:graphic>
          <a:graphicData uri="http://schemas.openxmlformats.org/drawingml/2006/table">
            <a:tbl>
              <a:tblPr>
                <a:tableStyleId>{5C22544A-7EE6-4342-B048-85BDC9FD1C3A}</a:tableStyleId>
              </a:tblPr>
              <a:tblGrid>
                <a:gridCol w="3993522"/>
                <a:gridCol w="3993522"/>
              </a:tblGrid>
              <a:tr h="212172">
                <a:tc>
                  <a:txBody>
                    <a:bodyPr/>
                    <a:lstStyle/>
                    <a:p>
                      <a:pPr marL="0" indent="0">
                        <a:tabLst>
                          <a:tab pos="228600" algn="l"/>
                        </a:tabLst>
                      </a:pPr>
                      <a:r>
                        <a:rPr lang="en-CA" sz="1100" b="1" spc="-3" dirty="0" smtClean="0">
                          <a:solidFill>
                            <a:prstClr val="black"/>
                          </a:solidFill>
                          <a:cs typeface="Calibri"/>
                        </a:rPr>
                        <a:t>3 - </a:t>
                      </a:r>
                      <a:r>
                        <a:rPr lang="en-CA" sz="1100" b="1" kern="1200" dirty="0" smtClean="0">
                          <a:solidFill>
                            <a:schemeClr val="dk1"/>
                          </a:solidFill>
                          <a:latin typeface="+mn-lt"/>
                          <a:ea typeface="+mn-ea"/>
                          <a:cs typeface="Calibri"/>
                        </a:rPr>
                        <a:t>Design Systems to be Measurable and Accountable</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261888">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Publish performance expectations for each IT service</a:t>
                      </a:r>
                    </a:p>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endParaRPr lang="en-US"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1888">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Make an audit trail available for all transactions to ensure accountability and non-repudiation</a:t>
                      </a:r>
                      <a:endParaRPr lang="en-US"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2064">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Establish business and IT metrics to enable business outcomes</a:t>
                      </a:r>
                    </a:p>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endParaRPr lang="en-CA"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4248">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Apply oversight and lifecycle management to digital investments through governance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3" name="object 46"/>
          <p:cNvSpPr txBox="1">
            <a:spLocks noGrp="1"/>
          </p:cNvSpPr>
          <p:nvPr>
            <p:ph type="title"/>
          </p:nvPr>
        </p:nvSpPr>
        <p:spPr>
          <a:xfrm>
            <a:off x="6371243" y="305800"/>
            <a:ext cx="2167248" cy="430887"/>
          </a:xfrm>
          <a:prstGeom prst="rect">
            <a:avLst/>
          </a:prstGeom>
        </p:spPr>
        <p:txBody>
          <a:bodyPr vert="horz" wrap="square" lIns="0" tIns="0" rIns="0" bIns="0" rtlCol="0">
            <a:spAutoFit/>
          </a:bodyPr>
          <a:lstStyle/>
          <a:p>
            <a:pPr marL="7470"/>
            <a:r>
              <a:rPr lang="en-CA" b="1" dirty="0"/>
              <a:t>B</a:t>
            </a:r>
            <a:r>
              <a:rPr lang="en-CA" sz="1800" b="1" dirty="0"/>
              <a:t>USINESS</a:t>
            </a:r>
            <a:r>
              <a:rPr lang="en-CA" b="1" dirty="0"/>
              <a:t> </a:t>
            </a:r>
            <a:r>
              <a:rPr lang="en-CA" sz="2000" b="1" dirty="0"/>
              <a:t>Alignment </a:t>
            </a:r>
            <a:endParaRPr lang="en-CA" sz="2000" dirty="0"/>
          </a:p>
        </p:txBody>
      </p:sp>
      <p:sp>
        <p:nvSpPr>
          <p:cNvPr id="14" name="TextBox 13"/>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11355455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12</a:t>
            </a:fld>
            <a:endParaRPr lang="en-CA"/>
          </a:p>
        </p:txBody>
      </p:sp>
      <p:graphicFrame>
        <p:nvGraphicFramePr>
          <p:cNvPr id="9" name="Table 8"/>
          <p:cNvGraphicFramePr>
            <a:graphicFrameLocks noGrp="1"/>
          </p:cNvGraphicFramePr>
          <p:nvPr>
            <p:extLst>
              <p:ext uri="{D42A27DB-BD31-4B8C-83A1-F6EECF244321}">
                <p14:modId xmlns:p14="http://schemas.microsoft.com/office/powerpoint/2010/main" val="2360009364"/>
              </p:ext>
            </p:extLst>
          </p:nvPr>
        </p:nvGraphicFramePr>
        <p:xfrm>
          <a:off x="551448" y="1654460"/>
          <a:ext cx="7987044" cy="3200400"/>
        </p:xfrm>
        <a:graphic>
          <a:graphicData uri="http://schemas.openxmlformats.org/drawingml/2006/table">
            <a:tbl>
              <a:tblPr>
                <a:tableStyleId>{5C22544A-7EE6-4342-B048-85BDC9FD1C3A}</a:tableStyleId>
              </a:tblPr>
              <a:tblGrid>
                <a:gridCol w="3993522"/>
                <a:gridCol w="3993522"/>
              </a:tblGrid>
              <a:tr h="229696">
                <a:tc>
                  <a:txBody>
                    <a:bodyPr/>
                    <a:lstStyle/>
                    <a:p>
                      <a:pPr marL="114300" indent="-114300">
                        <a:tabLst>
                          <a:tab pos="114300" algn="l"/>
                        </a:tabLst>
                      </a:pPr>
                      <a:r>
                        <a:rPr lang="en-CA" sz="1200" b="1" kern="1200" spc="-3" dirty="0" smtClean="0">
                          <a:solidFill>
                            <a:prstClr val="black"/>
                          </a:solidFill>
                          <a:latin typeface="+mn-lt"/>
                          <a:ea typeface="+mn-ea"/>
                          <a:cs typeface="Calibri"/>
                        </a:rPr>
                        <a:t>4 – </a:t>
                      </a:r>
                      <a:r>
                        <a:rPr lang="en-CA" sz="1200" b="1" kern="1200" dirty="0" smtClean="0">
                          <a:solidFill>
                            <a:schemeClr val="dk1"/>
                          </a:solidFill>
                          <a:latin typeface="+mn-lt"/>
                          <a:ea typeface="+mn-ea"/>
                          <a:cs typeface="Calibri"/>
                        </a:rPr>
                        <a:t>Data</a:t>
                      </a:r>
                      <a:r>
                        <a:rPr lang="en-CA" sz="1200" b="1" kern="1200" baseline="0" dirty="0" smtClean="0">
                          <a:solidFill>
                            <a:schemeClr val="dk1"/>
                          </a:solidFill>
                          <a:latin typeface="+mn-lt"/>
                          <a:ea typeface="+mn-ea"/>
                          <a:cs typeface="Calibri"/>
                        </a:rPr>
                        <a:t> Collection</a:t>
                      </a:r>
                      <a:endParaRPr lang="en-CA" sz="1200" b="1" kern="1200" dirty="0" smtClean="0">
                        <a:solidFill>
                          <a:schemeClr val="dk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71400">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Ensure data is collected in a manner that maximizes use and availability of data</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43584">
                <a:tc>
                  <a:txBody>
                    <a:bodyPr/>
                    <a:lstStyle/>
                    <a:p>
                      <a:pPr marL="231775" lvl="1" indent="-231775">
                        <a:buFont typeface="Wingdings" panose="05000000000000000000" pitchFamily="2" charset="2"/>
                        <a:buChar char="q"/>
                      </a:pPr>
                      <a:r>
                        <a:rPr lang="en-CA" sz="1000" kern="1200" dirty="0" smtClean="0">
                          <a:solidFill>
                            <a:schemeClr val="dk1"/>
                          </a:solidFill>
                          <a:latin typeface="+mn-lt"/>
                          <a:ea typeface="+mn-ea"/>
                          <a:cs typeface="Calibri"/>
                        </a:rPr>
                        <a:t>Ensure data collected aligns to existing enterprise and international standards</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231775" lvl="1" indent="-231775">
                        <a:buFont typeface="Wingdings" panose="05000000000000000000" pitchFamily="2" charset="2"/>
                        <a:buChar char="q"/>
                      </a:pPr>
                      <a:r>
                        <a:rPr lang="en-CA" sz="1000" kern="1200" dirty="0" smtClean="0">
                          <a:solidFill>
                            <a:schemeClr val="dk1"/>
                          </a:solidFill>
                          <a:latin typeface="+mn-lt"/>
                          <a:ea typeface="+mn-ea"/>
                          <a:cs typeface="Calibri"/>
                        </a:rPr>
                        <a:t>Where enterprise or international standards don’t exist, develop Standards in the open with key subject matter experts </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383508">
                <a:tc>
                  <a:txBody>
                    <a:bodyPr/>
                    <a:lstStyle/>
                    <a:p>
                      <a:pPr marL="171450" indent="-171450">
                        <a:buFont typeface="Wingdings" panose="05000000000000000000" pitchFamily="2" charset="2"/>
                        <a:buChar char="q"/>
                      </a:pPr>
                      <a:r>
                        <a:rPr lang="en-CA" sz="1000" kern="1200" dirty="0" smtClean="0">
                          <a:solidFill>
                            <a:schemeClr val="dk1"/>
                          </a:solidFill>
                          <a:latin typeface="+mn-lt"/>
                          <a:ea typeface="+mn-ea"/>
                          <a:cs typeface="Calibri"/>
                        </a:rPr>
                        <a:t>Ensure collection of data yields high quality data as per data quality guidelines</a:t>
                      </a:r>
                      <a:endParaRPr lang="en-US"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kern="1200" dirty="0" smtClean="0">
                          <a:solidFill>
                            <a:schemeClr val="dk1"/>
                          </a:solidFill>
                          <a:latin typeface="+mn-lt"/>
                          <a:ea typeface="+mn-ea"/>
                          <a:cs typeface="Calibri"/>
                        </a:rPr>
                        <a:t>Ensure data is collected through ethical practices supporting appropriate citizen and business-centric use</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171450" indent="-171450">
                        <a:buFont typeface="Wingdings" panose="05000000000000000000" pitchFamily="2" charset="2"/>
                        <a:buChar char="q"/>
                      </a:pPr>
                      <a:r>
                        <a:rPr lang="en-CA" sz="1000" kern="1200" dirty="0" smtClean="0">
                          <a:solidFill>
                            <a:schemeClr val="dk1"/>
                          </a:solidFill>
                          <a:latin typeface="+mn-lt"/>
                          <a:ea typeface="+mn-ea"/>
                          <a:cs typeface="Calibri"/>
                        </a:rPr>
                        <a:t>Data should only be purchased once and should align with international standards </a:t>
                      </a:r>
                      <a:endParaRPr lang="en-US"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kern="1200" dirty="0" smtClean="0">
                          <a:solidFill>
                            <a:schemeClr val="dk1"/>
                          </a:solidFill>
                          <a:latin typeface="+mn-lt"/>
                          <a:ea typeface="+mn-ea"/>
                          <a:cs typeface="Calibri"/>
                        </a:rPr>
                        <a:t>Where necessary, ensure collaboration with department/ agency data stewards/ custodians, other levels of government, &amp;</a:t>
                      </a:r>
                      <a:r>
                        <a:rPr lang="en-CA" sz="1000" kern="1200" baseline="0" dirty="0" smtClean="0">
                          <a:solidFill>
                            <a:schemeClr val="dk1"/>
                          </a:solidFill>
                          <a:latin typeface="+mn-lt"/>
                          <a:ea typeface="+mn-ea"/>
                          <a:cs typeface="Calibri"/>
                        </a:rPr>
                        <a:t> </a:t>
                      </a:r>
                      <a:r>
                        <a:rPr lang="en-CA" sz="1000" kern="1200" dirty="0" smtClean="0">
                          <a:solidFill>
                            <a:schemeClr val="dk1"/>
                          </a:solidFill>
                          <a:latin typeface="+mn-lt"/>
                          <a:ea typeface="+mn-ea"/>
                          <a:cs typeface="Calibri"/>
                        </a:rPr>
                        <a:t>Indigenous people</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091876769"/>
              </p:ext>
            </p:extLst>
          </p:nvPr>
        </p:nvGraphicFramePr>
        <p:xfrm>
          <a:off x="555092" y="4918288"/>
          <a:ext cx="7987044" cy="1463040"/>
        </p:xfrm>
        <a:graphic>
          <a:graphicData uri="http://schemas.openxmlformats.org/drawingml/2006/table">
            <a:tbl>
              <a:tblPr>
                <a:tableStyleId>{5C22544A-7EE6-4342-B048-85BDC9FD1C3A}</a:tableStyleId>
              </a:tblPr>
              <a:tblGrid>
                <a:gridCol w="3993522"/>
                <a:gridCol w="3993522"/>
              </a:tblGrid>
              <a:tr h="250344">
                <a:tc>
                  <a:txBody>
                    <a:bodyPr/>
                    <a:lstStyle/>
                    <a:p>
                      <a:pPr marL="19628">
                        <a:tabLst>
                          <a:tab pos="228600" algn="l"/>
                        </a:tabLst>
                      </a:pPr>
                      <a:r>
                        <a:rPr lang="en-CA" sz="1200" b="1" kern="1200" spc="-3" dirty="0" smtClean="0">
                          <a:solidFill>
                            <a:prstClr val="black"/>
                          </a:solidFill>
                          <a:latin typeface="+mn-lt"/>
                          <a:ea typeface="+mn-ea"/>
                          <a:cs typeface="Calibri"/>
                        </a:rPr>
                        <a:t>5 – </a:t>
                      </a:r>
                      <a:r>
                        <a:rPr lang="en-US" sz="1200" b="1" kern="1200" dirty="0" smtClean="0">
                          <a:solidFill>
                            <a:schemeClr val="dk1"/>
                          </a:solidFill>
                          <a:latin typeface="+mn-lt"/>
                          <a:ea typeface="+mn-ea"/>
                          <a:cs typeface="Calibri"/>
                        </a:rPr>
                        <a:t>Data</a:t>
                      </a:r>
                      <a:r>
                        <a:rPr lang="en-US" sz="1200" b="1" kern="1200" baseline="0" dirty="0" smtClean="0">
                          <a:solidFill>
                            <a:schemeClr val="dk1"/>
                          </a:solidFill>
                          <a:latin typeface="+mn-lt"/>
                          <a:ea typeface="+mn-ea"/>
                          <a:cs typeface="Calibri"/>
                        </a:rPr>
                        <a:t> Management </a:t>
                      </a:r>
                      <a:endParaRPr lang="en-CA" sz="1200" b="1" kern="1200" dirty="0" smtClean="0">
                        <a:solidFill>
                          <a:schemeClr val="dk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1787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Demonstrate alignment with enterprise and departmental data governance and strategies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8068">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Ensure accountability for data roles and responsibilities</a:t>
                      </a:r>
                    </a:p>
                    <a:p>
                      <a:pPr marL="0" lvl="1" indent="0">
                        <a:buFont typeface="Wingdings" panose="05000000000000000000" pitchFamily="2" charset="2"/>
                        <a:buNone/>
                        <a:tabLst>
                          <a:tab pos="114300" algn="l"/>
                        </a:tabLst>
                      </a:pPr>
                      <a:r>
                        <a:rPr lang="en-CA" sz="1000" kern="1200" baseline="0" dirty="0" smtClean="0">
                          <a:solidFill>
                            <a:schemeClr val="dk1"/>
                          </a:solidFill>
                          <a:latin typeface="+mn-lt"/>
                          <a:ea typeface="+mn-ea"/>
                          <a:cs typeface="Calibri"/>
                        </a:rPr>
                        <a:t> </a:t>
                      </a: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endParaRPr lang="en-US" sz="1000" kern="120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7025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Design to maximize data use and availability</a:t>
                      </a:r>
                    </a:p>
                    <a:p>
                      <a:pPr marL="171450" lvl="1" indent="-171450">
                        <a:buFont typeface="Wingdings" panose="05000000000000000000" pitchFamily="2" charset="2"/>
                        <a:buChar char="q"/>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39552" y="1104878"/>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1" name="Picture 10"/>
          <p:cNvPicPr>
            <a:picLocks noChangeAspect="1"/>
          </p:cNvPicPr>
          <p:nvPr/>
        </p:nvPicPr>
        <p:blipFill>
          <a:blip r:embed="rId4"/>
          <a:stretch>
            <a:fillRect/>
          </a:stretch>
        </p:blipFill>
        <p:spPr>
          <a:xfrm>
            <a:off x="7812442" y="1128167"/>
            <a:ext cx="623496" cy="441212"/>
          </a:xfrm>
          <a:prstGeom prst="rect">
            <a:avLst/>
          </a:prstGeom>
        </p:spPr>
      </p:pic>
      <p:sp>
        <p:nvSpPr>
          <p:cNvPr id="12" name="object 46"/>
          <p:cNvSpPr txBox="1">
            <a:spLocks noGrp="1"/>
          </p:cNvSpPr>
          <p:nvPr>
            <p:ph type="title"/>
          </p:nvPr>
        </p:nvSpPr>
        <p:spPr>
          <a:xfrm>
            <a:off x="5760337" y="266712"/>
            <a:ext cx="2766258" cy="430887"/>
          </a:xfrm>
          <a:prstGeom prst="rect">
            <a:avLst/>
          </a:prstGeom>
        </p:spPr>
        <p:txBody>
          <a:bodyPr vert="horz" wrap="square" lIns="0" tIns="0" rIns="0" bIns="0" rtlCol="0">
            <a:spAutoFit/>
          </a:bodyPr>
          <a:lstStyle/>
          <a:p>
            <a:pPr marL="7470"/>
            <a:r>
              <a:rPr lang="en-CA" b="1" dirty="0" smtClean="0"/>
              <a:t>I</a:t>
            </a:r>
            <a:r>
              <a:rPr lang="en-CA" sz="1800" b="1" dirty="0" smtClean="0"/>
              <a:t>NFORMATION</a:t>
            </a:r>
            <a:r>
              <a:rPr lang="en-CA" sz="2000" b="1" dirty="0" smtClean="0"/>
              <a:t>  </a:t>
            </a:r>
            <a:r>
              <a:rPr lang="en-CA" sz="2000" b="1" dirty="0"/>
              <a:t>Alignment</a:t>
            </a:r>
            <a:r>
              <a:rPr lang="en-CA" dirty="0"/>
              <a:t> </a:t>
            </a:r>
            <a:endParaRPr lang="en-CA" sz="1800" dirty="0"/>
          </a:p>
        </p:txBody>
      </p:sp>
      <p:sp>
        <p:nvSpPr>
          <p:cNvPr id="13" name="TextBox 12"/>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455846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13</a:t>
            </a:fld>
            <a:endParaRPr lang="en-CA"/>
          </a:p>
        </p:txBody>
      </p:sp>
      <p:graphicFrame>
        <p:nvGraphicFramePr>
          <p:cNvPr id="9" name="Table 8"/>
          <p:cNvGraphicFramePr>
            <a:graphicFrameLocks noGrp="1"/>
          </p:cNvGraphicFramePr>
          <p:nvPr>
            <p:extLst>
              <p:ext uri="{D42A27DB-BD31-4B8C-83A1-F6EECF244321}">
                <p14:modId xmlns:p14="http://schemas.microsoft.com/office/powerpoint/2010/main" val="189783066"/>
              </p:ext>
            </p:extLst>
          </p:nvPr>
        </p:nvGraphicFramePr>
        <p:xfrm>
          <a:off x="551448" y="1654460"/>
          <a:ext cx="7987044" cy="1463040"/>
        </p:xfrm>
        <a:graphic>
          <a:graphicData uri="http://schemas.openxmlformats.org/drawingml/2006/table">
            <a:tbl>
              <a:tblPr>
                <a:tableStyleId>{5C22544A-7EE6-4342-B048-85BDC9FD1C3A}</a:tableStyleId>
              </a:tblPr>
              <a:tblGrid>
                <a:gridCol w="3993522"/>
                <a:gridCol w="3993522"/>
              </a:tblGrid>
              <a:tr h="229696">
                <a:tc>
                  <a:txBody>
                    <a:bodyPr/>
                    <a:lstStyle/>
                    <a:p>
                      <a:pPr marL="114300" indent="-114300">
                        <a:tabLst>
                          <a:tab pos="114300" algn="l"/>
                        </a:tabLst>
                      </a:pPr>
                      <a:r>
                        <a:rPr lang="en-CA" sz="1200" b="1" kern="1200" spc="-3" dirty="0" smtClean="0">
                          <a:solidFill>
                            <a:prstClr val="black"/>
                          </a:solidFill>
                          <a:latin typeface="+mn-lt"/>
                          <a:ea typeface="+mn-ea"/>
                          <a:cs typeface="Calibri"/>
                        </a:rPr>
                        <a:t>6 – </a:t>
                      </a:r>
                      <a:r>
                        <a:rPr lang="en-CA" sz="1200" b="1" kern="1200" dirty="0" smtClean="0">
                          <a:solidFill>
                            <a:schemeClr val="dk1"/>
                          </a:solidFill>
                          <a:latin typeface="+mn-lt"/>
                          <a:ea typeface="+mn-ea"/>
                          <a:cs typeface="Calibri"/>
                        </a:rPr>
                        <a:t>Data</a:t>
                      </a:r>
                      <a:r>
                        <a:rPr lang="en-CA" sz="1200" b="1" kern="1200" baseline="0" dirty="0" smtClean="0">
                          <a:solidFill>
                            <a:schemeClr val="dk1"/>
                          </a:solidFill>
                          <a:latin typeface="+mn-lt"/>
                          <a:ea typeface="+mn-ea"/>
                          <a:cs typeface="Calibri"/>
                        </a:rPr>
                        <a:t> Storage </a:t>
                      </a:r>
                      <a:endParaRPr lang="en-CA" sz="1200" b="1" kern="1200" dirty="0" smtClean="0">
                        <a:solidFill>
                          <a:schemeClr val="dk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71400">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Calibri"/>
                        </a:rPr>
                        <a:t>Ensure data is stored in a secure manner in accordance with the National Cyber Security Strategy, and the Privacy Act</a:t>
                      </a:r>
                      <a:endParaRPr lang="en-US"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43584">
                <a:tc>
                  <a:txBody>
                    <a:bodyPr/>
                    <a:lstStyle/>
                    <a:p>
                      <a:pPr marL="231775" lvl="1" indent="-231775">
                        <a:buFont typeface="Wingdings" panose="05000000000000000000" pitchFamily="2" charset="2"/>
                        <a:buChar char="q"/>
                      </a:pPr>
                      <a:r>
                        <a:rPr lang="en-CA" sz="1000" kern="1200" dirty="0" smtClean="0">
                          <a:solidFill>
                            <a:schemeClr val="dk1"/>
                          </a:solidFill>
                          <a:latin typeface="+mn-lt"/>
                          <a:ea typeface="+mn-ea"/>
                          <a:cs typeface="Calibri"/>
                        </a:rPr>
                        <a:t>Follow existing retention and disposition schedules</a:t>
                      </a:r>
                    </a:p>
                    <a:p>
                      <a:pPr marL="231775" lvl="1" indent="-231775">
                        <a:buFont typeface="Wingdings" panose="05000000000000000000" pitchFamily="2" charset="2"/>
                        <a:buChar char="q"/>
                      </a:pP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231775" lvl="1" indent="-231775">
                        <a:buFont typeface="Wingdings" panose="05000000000000000000" pitchFamily="2" charset="2"/>
                        <a:buChar char="q"/>
                      </a:pPr>
                      <a:r>
                        <a:rPr lang="en-CA" sz="1000" kern="1200" dirty="0" smtClean="0">
                          <a:solidFill>
                            <a:schemeClr val="dk1"/>
                          </a:solidFill>
                          <a:latin typeface="+mn-lt"/>
                          <a:ea typeface="+mn-ea"/>
                          <a:cs typeface="Calibri"/>
                        </a:rPr>
                        <a:t>Ensure data is stored in a way to facilitate easy data discoverability,  accessibility and interoperability</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660201152"/>
              </p:ext>
            </p:extLst>
          </p:nvPr>
        </p:nvGraphicFramePr>
        <p:xfrm>
          <a:off x="555092" y="3284984"/>
          <a:ext cx="7987044" cy="2407920"/>
        </p:xfrm>
        <a:graphic>
          <a:graphicData uri="http://schemas.openxmlformats.org/drawingml/2006/table">
            <a:tbl>
              <a:tblPr>
                <a:tableStyleId>{5C22544A-7EE6-4342-B048-85BDC9FD1C3A}</a:tableStyleId>
              </a:tblPr>
              <a:tblGrid>
                <a:gridCol w="3993522"/>
                <a:gridCol w="3993522"/>
              </a:tblGrid>
              <a:tr h="250344">
                <a:tc>
                  <a:txBody>
                    <a:bodyPr/>
                    <a:lstStyle/>
                    <a:p>
                      <a:pPr marL="19628">
                        <a:tabLst>
                          <a:tab pos="228600" algn="l"/>
                        </a:tabLst>
                      </a:pPr>
                      <a:r>
                        <a:rPr lang="en-CA" sz="1200" b="1" kern="1200" spc="-3" dirty="0" smtClean="0">
                          <a:solidFill>
                            <a:prstClr val="black"/>
                          </a:solidFill>
                          <a:latin typeface="+mn-lt"/>
                          <a:ea typeface="+mn-ea"/>
                          <a:cs typeface="Calibri"/>
                        </a:rPr>
                        <a:t>7 – </a:t>
                      </a:r>
                      <a:r>
                        <a:rPr lang="en-US" sz="1200" b="1" kern="1200" dirty="0" smtClean="0">
                          <a:solidFill>
                            <a:schemeClr val="dk1"/>
                          </a:solidFill>
                          <a:latin typeface="+mn-lt"/>
                          <a:ea typeface="+mn-ea"/>
                          <a:cs typeface="Calibri"/>
                        </a:rPr>
                        <a:t>Data</a:t>
                      </a:r>
                      <a:r>
                        <a:rPr lang="en-US" sz="1200" b="1" kern="1200" baseline="0" dirty="0" smtClean="0">
                          <a:solidFill>
                            <a:schemeClr val="dk1"/>
                          </a:solidFill>
                          <a:latin typeface="+mn-lt"/>
                          <a:ea typeface="+mn-ea"/>
                          <a:cs typeface="Calibri"/>
                        </a:rPr>
                        <a:t> Sharing </a:t>
                      </a:r>
                      <a:endParaRPr lang="en-CA" sz="1200" b="1" kern="1200" dirty="0" smtClean="0">
                        <a:solidFill>
                          <a:schemeClr val="dk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1787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Data should be shared openly by default as per the Directive on Open Government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8068">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Ensure government-held data can be combined with data from other sources enabling interoperability and interpretability through for internal and external use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endParaRPr lang="en-US" sz="1000" kern="120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7025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Reduce the collection of redundant data</a:t>
                      </a:r>
                    </a:p>
                    <a:p>
                      <a:pPr marL="171450" lvl="1" indent="-171450">
                        <a:buFont typeface="Wingdings" panose="05000000000000000000" pitchFamily="2" charset="2"/>
                        <a:buChar char="q"/>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7025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Reuse existing data where possible </a:t>
                      </a:r>
                    </a:p>
                    <a:p>
                      <a:pPr marL="171450" lvl="1" indent="-171450">
                        <a:buFont typeface="Wingdings" panose="05000000000000000000" pitchFamily="2" charset="2"/>
                        <a:buChar char="q"/>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7025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Encourage data sharing and collaboration</a:t>
                      </a:r>
                    </a:p>
                    <a:p>
                      <a:pPr marL="171450" lvl="1" indent="-171450">
                        <a:buFont typeface="Wingdings" panose="05000000000000000000" pitchFamily="2" charset="2"/>
                        <a:buChar char="q"/>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1" name="Picture 10"/>
          <p:cNvPicPr>
            <a:picLocks noChangeAspect="1"/>
          </p:cNvPicPr>
          <p:nvPr/>
        </p:nvPicPr>
        <p:blipFill>
          <a:blip r:embed="rId4"/>
          <a:stretch>
            <a:fillRect/>
          </a:stretch>
        </p:blipFill>
        <p:spPr>
          <a:xfrm>
            <a:off x="7818390" y="1115580"/>
            <a:ext cx="623496" cy="441212"/>
          </a:xfrm>
          <a:prstGeom prst="rect">
            <a:avLst/>
          </a:prstGeom>
        </p:spPr>
      </p:pic>
      <p:sp>
        <p:nvSpPr>
          <p:cNvPr id="13" name="object 46"/>
          <p:cNvSpPr txBox="1">
            <a:spLocks noGrp="1"/>
          </p:cNvSpPr>
          <p:nvPr>
            <p:ph type="title"/>
          </p:nvPr>
        </p:nvSpPr>
        <p:spPr>
          <a:xfrm>
            <a:off x="5760337" y="266712"/>
            <a:ext cx="2766258" cy="430887"/>
          </a:xfrm>
          <a:prstGeom prst="rect">
            <a:avLst/>
          </a:prstGeom>
        </p:spPr>
        <p:txBody>
          <a:bodyPr vert="horz" wrap="square" lIns="0" tIns="0" rIns="0" bIns="0" rtlCol="0">
            <a:spAutoFit/>
          </a:bodyPr>
          <a:lstStyle/>
          <a:p>
            <a:pPr marL="7470"/>
            <a:r>
              <a:rPr lang="en-CA" b="1" dirty="0" smtClean="0"/>
              <a:t>I</a:t>
            </a:r>
            <a:r>
              <a:rPr lang="en-CA" sz="1800" b="1" dirty="0" smtClean="0"/>
              <a:t>NFORMATION</a:t>
            </a:r>
            <a:r>
              <a:rPr lang="en-CA" sz="2000" b="1" dirty="0" smtClean="0"/>
              <a:t>  </a:t>
            </a:r>
            <a:r>
              <a:rPr lang="en-CA" sz="2000" b="1" dirty="0"/>
              <a:t>Alignment</a:t>
            </a:r>
            <a:r>
              <a:rPr lang="en-CA" dirty="0"/>
              <a:t> </a:t>
            </a:r>
            <a:endParaRPr lang="en-CA" sz="1800" dirty="0"/>
          </a:p>
        </p:txBody>
      </p:sp>
      <p:sp>
        <p:nvSpPr>
          <p:cNvPr id="14" name="TextBox 13"/>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28361951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14</a:t>
            </a:fld>
            <a:endParaRPr lang="en-CA"/>
          </a:p>
        </p:txBody>
      </p:sp>
      <p:graphicFrame>
        <p:nvGraphicFramePr>
          <p:cNvPr id="11" name="Table 10"/>
          <p:cNvGraphicFramePr>
            <a:graphicFrameLocks noGrp="1"/>
          </p:cNvGraphicFramePr>
          <p:nvPr>
            <p:extLst>
              <p:ext uri="{D42A27DB-BD31-4B8C-83A1-F6EECF244321}">
                <p14:modId xmlns:p14="http://schemas.microsoft.com/office/powerpoint/2010/main" val="2978733803"/>
              </p:ext>
            </p:extLst>
          </p:nvPr>
        </p:nvGraphicFramePr>
        <p:xfrm>
          <a:off x="551448" y="1664804"/>
          <a:ext cx="7987044" cy="2865120"/>
        </p:xfrm>
        <a:graphic>
          <a:graphicData uri="http://schemas.openxmlformats.org/drawingml/2006/table">
            <a:tbl>
              <a:tblPr>
                <a:tableStyleId>{5C22544A-7EE6-4342-B048-85BDC9FD1C3A}</a:tableStyleId>
              </a:tblPr>
              <a:tblGrid>
                <a:gridCol w="3993522"/>
                <a:gridCol w="3993522"/>
              </a:tblGrid>
              <a:tr h="180020">
                <a:tc>
                  <a:txBody>
                    <a:bodyPr/>
                    <a:lstStyle/>
                    <a:p>
                      <a:pPr lvl="0"/>
                      <a:r>
                        <a:rPr lang="en-CA" sz="1200" b="1" kern="1200" spc="-3" dirty="0" smtClean="0">
                          <a:solidFill>
                            <a:prstClr val="black"/>
                          </a:solidFill>
                          <a:latin typeface="+mn-lt"/>
                          <a:ea typeface="+mn-ea"/>
                          <a:cs typeface="Calibri"/>
                        </a:rPr>
                        <a:t>8- </a:t>
                      </a:r>
                      <a:r>
                        <a:rPr lang="en-US" sz="1200" b="1" kern="1200" spc="-3" dirty="0" smtClean="0">
                          <a:solidFill>
                            <a:prstClr val="black"/>
                          </a:solidFill>
                          <a:latin typeface="+mn-lt"/>
                          <a:ea typeface="+mn-ea"/>
                          <a:cs typeface="Calibri"/>
                        </a:rPr>
                        <a:t>Use open standards and solutions by default</a:t>
                      </a:r>
                      <a:endParaRPr lang="en-US"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93732">
                <a:tc>
                  <a:txBody>
                    <a:bodyPr/>
                    <a:lstStyle/>
                    <a:p>
                      <a:pPr marL="171450" marR="2988"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b="0" kern="1200" spc="-3" dirty="0" smtClean="0">
                          <a:solidFill>
                            <a:prstClr val="black"/>
                          </a:solidFill>
                          <a:latin typeface="+mn-lt"/>
                          <a:ea typeface="+mn-ea"/>
                          <a:cs typeface="Calibri"/>
                        </a:rPr>
                        <a:t>Where possible, use open standards and open source software first. </a:t>
                      </a:r>
                    </a:p>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000" b="0" kern="1200" spc="-3"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3732">
                <a:tc>
                  <a:txBody>
                    <a:bodyPr/>
                    <a:lstStyle/>
                    <a:p>
                      <a:pPr marL="171450" marR="2988"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b="0" kern="1200" spc="-3" dirty="0" smtClean="0">
                          <a:solidFill>
                            <a:prstClr val="black"/>
                          </a:solidFill>
                          <a:latin typeface="+mn-lt"/>
                          <a:ea typeface="+mn-ea"/>
                          <a:cs typeface="Calibri"/>
                        </a:rPr>
                        <a:t>If an open source option is not available or does not meet user needs, favour platform-agnostic COTS over proprietary COTS, avoiding technology dependency, allowing for substitutability and interoperability </a:t>
                      </a:r>
                      <a:endParaRPr lang="en-US" sz="1000" b="0" kern="1200" spc="-3" noProof="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6591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US" sz="1000" b="0" kern="1200" spc="-3" dirty="0" smtClean="0">
                          <a:solidFill>
                            <a:prstClr val="black"/>
                          </a:solidFill>
                          <a:latin typeface="+mn-lt"/>
                          <a:ea typeface="+mn-ea"/>
                          <a:cs typeface="Calibri"/>
                        </a:rPr>
                        <a:t>If a custom-built application is the appropriate option, by default any source code written by the government must be released in an open format via Government of Canada websites and services designated by the Treasury Board of Canada Secretariat</a:t>
                      </a:r>
                      <a:endParaRPr lang="en-CA" sz="1000" b="0" kern="1200" spc="-3" noProof="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6591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b="0" kern="1200" spc="-3" dirty="0" smtClean="0">
                          <a:solidFill>
                            <a:prstClr val="black"/>
                          </a:solidFill>
                          <a:latin typeface="+mn-lt"/>
                          <a:ea typeface="+mn-ea"/>
                          <a:cs typeface="Calibri"/>
                        </a:rPr>
                        <a:t>All source code open must be released under an appropriate open source software license</a:t>
                      </a:r>
                      <a:endParaRPr lang="en-CA" sz="1000" b="0" kern="1200" spc="-3" noProof="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38100">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Expose public data to implement Open Data and Open Information initiatives</a:t>
                      </a:r>
                      <a:endParaRPr kumimoji="0" lang="en-US"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384284838"/>
              </p:ext>
            </p:extLst>
          </p:nvPr>
        </p:nvGraphicFramePr>
        <p:xfrm>
          <a:off x="551448" y="4617132"/>
          <a:ext cx="7987044" cy="1950720"/>
        </p:xfrm>
        <a:graphic>
          <a:graphicData uri="http://schemas.openxmlformats.org/drawingml/2006/table">
            <a:tbl>
              <a:tblPr>
                <a:tableStyleId>{5C22544A-7EE6-4342-B048-85BDC9FD1C3A}</a:tableStyleId>
              </a:tblPr>
              <a:tblGrid>
                <a:gridCol w="3993522"/>
                <a:gridCol w="3993522"/>
              </a:tblGrid>
              <a:tr h="0">
                <a:tc>
                  <a:txBody>
                    <a:bodyPr/>
                    <a:lstStyle/>
                    <a:p>
                      <a:pPr marL="19628">
                        <a:tabLst>
                          <a:tab pos="228600" algn="l"/>
                        </a:tabLst>
                      </a:pPr>
                      <a:r>
                        <a:rPr lang="en-CA" sz="1200" b="1" kern="1200" spc="-3" dirty="0" smtClean="0">
                          <a:solidFill>
                            <a:prstClr val="black"/>
                          </a:solidFill>
                          <a:latin typeface="+mn-lt"/>
                          <a:ea typeface="+mn-ea"/>
                          <a:cs typeface="Calibri"/>
                        </a:rPr>
                        <a:t>9 - </a:t>
                      </a:r>
                      <a:r>
                        <a:rPr lang="en-CA" sz="1200" b="1" kern="1200" dirty="0" smtClean="0">
                          <a:solidFill>
                            <a:schemeClr val="dk1"/>
                          </a:solidFill>
                          <a:latin typeface="+mn-lt"/>
                          <a:ea typeface="+mn-ea"/>
                          <a:cs typeface="Calibri"/>
                        </a:rPr>
                        <a:t>Maximize Reuse</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93732">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b="0" kern="1200" spc="-3" noProof="0" dirty="0" smtClean="0">
                          <a:solidFill>
                            <a:prstClr val="black"/>
                          </a:solidFill>
                          <a:latin typeface="+mn-lt"/>
                          <a:ea typeface="+mn-ea"/>
                          <a:cs typeface="Calibri"/>
                        </a:rPr>
                        <a:t>Leverage and reuse existing solutions, components, and processes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01920">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b="0" kern="1200" spc="-3" noProof="0" dirty="0" smtClean="0">
                          <a:solidFill>
                            <a:prstClr val="black"/>
                          </a:solidFill>
                          <a:latin typeface="+mn-lt"/>
                          <a:ea typeface="+mn-ea"/>
                          <a:cs typeface="Calibri"/>
                        </a:rPr>
                        <a:t>Select enterprise and cluster solutions over department-specific solutions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74104">
                <a:tc>
                  <a:txBody>
                    <a:bodyPr/>
                    <a:lstStyle/>
                    <a:p>
                      <a:pPr marL="168275" marR="0" lvl="1" indent="-1682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68275" algn="l"/>
                        </a:tabLst>
                        <a:defRPr/>
                      </a:pPr>
                      <a:r>
                        <a:rPr kumimoji="0" lang="en-CA" sz="1000" b="0" i="0" u="none" strike="noStrike" kern="1200" cap="none" spc="0" normalizeH="0" baseline="0" noProof="0" dirty="0" smtClean="0">
                          <a:ln>
                            <a:noFill/>
                          </a:ln>
                          <a:solidFill>
                            <a:prstClr val="black"/>
                          </a:solidFill>
                          <a:effectLst/>
                          <a:uLnTx/>
                          <a:uFillTx/>
                          <a:latin typeface="+mn-lt"/>
                          <a:ea typeface="+mn-ea"/>
                          <a:cs typeface="Calibri"/>
                        </a:rPr>
                        <a:t>Achieve simplification by minimizing duplication of components and adhering to relevant standards</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1829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Calibri"/>
                        </a:rPr>
                        <a:t>Inform the GC EARB about departmental investments and innovations</a:t>
                      </a:r>
                      <a:endParaRPr kumimoji="0" lang="en-CA"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5447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CA" sz="1000" b="0" i="0" u="none" strike="noStrike" kern="1200" cap="none" spc="0" normalizeH="0" baseline="0" noProof="0" dirty="0" smtClean="0">
                          <a:ln>
                            <a:noFill/>
                          </a:ln>
                          <a:solidFill>
                            <a:prstClr val="black"/>
                          </a:solidFill>
                          <a:effectLst/>
                          <a:uLnTx/>
                          <a:uFillTx/>
                          <a:latin typeface="+mn-lt"/>
                          <a:ea typeface="+mn-ea"/>
                          <a:cs typeface="Calibri"/>
                        </a:rPr>
                        <a:t>Share code publicly when appropriate, and when not, share within the Government of Canada</a:t>
                      </a:r>
                      <a:endParaRPr kumimoji="0" lang="en-CA" sz="1000" b="0" i="0" u="none" strike="noStrike" kern="1200" cap="none" spc="0" normalizeH="0" baseline="0" noProof="0" dirty="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9" name="Picture 8"/>
          <p:cNvPicPr>
            <a:picLocks noChangeAspect="1"/>
          </p:cNvPicPr>
          <p:nvPr/>
        </p:nvPicPr>
        <p:blipFill>
          <a:blip r:embed="rId4"/>
          <a:stretch>
            <a:fillRect/>
          </a:stretch>
        </p:blipFill>
        <p:spPr>
          <a:xfrm>
            <a:off x="7776356" y="1068875"/>
            <a:ext cx="641100" cy="508722"/>
          </a:xfrm>
          <a:prstGeom prst="rect">
            <a:avLst/>
          </a:prstGeom>
        </p:spPr>
      </p:pic>
      <p:sp>
        <p:nvSpPr>
          <p:cNvPr id="12" name="object 46"/>
          <p:cNvSpPr txBox="1">
            <a:spLocks noGrp="1"/>
          </p:cNvSpPr>
          <p:nvPr>
            <p:ph type="title"/>
          </p:nvPr>
        </p:nvSpPr>
        <p:spPr>
          <a:xfrm>
            <a:off x="5994102" y="266712"/>
            <a:ext cx="2544389" cy="430887"/>
          </a:xfrm>
          <a:prstGeom prst="rect">
            <a:avLst/>
          </a:prstGeom>
        </p:spPr>
        <p:txBody>
          <a:bodyPr vert="horz" wrap="square" lIns="0" tIns="0" rIns="0" bIns="0" rtlCol="0">
            <a:spAutoFit/>
          </a:bodyPr>
          <a:lstStyle/>
          <a:p>
            <a:pPr marL="7470"/>
            <a:r>
              <a:rPr lang="en-CA" b="1" dirty="0" smtClean="0"/>
              <a:t>A</a:t>
            </a:r>
            <a:r>
              <a:rPr lang="en-CA" sz="1800" b="1" dirty="0" smtClean="0"/>
              <a:t>PPLICATION</a:t>
            </a:r>
            <a:r>
              <a:rPr lang="en-CA" sz="2000" b="1" dirty="0" smtClean="0"/>
              <a:t>  </a:t>
            </a:r>
            <a:r>
              <a:rPr lang="en-CA" sz="2000" b="1" dirty="0"/>
              <a:t>Alignment</a:t>
            </a:r>
            <a:r>
              <a:rPr lang="en-CA" sz="2000" dirty="0"/>
              <a:t> </a:t>
            </a:r>
          </a:p>
        </p:txBody>
      </p:sp>
      <p:sp>
        <p:nvSpPr>
          <p:cNvPr id="10" name="TextBox 9"/>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21672775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15</a:t>
            </a:fld>
            <a:endParaRPr lang="en-CA"/>
          </a:p>
        </p:txBody>
      </p:sp>
      <p:graphicFrame>
        <p:nvGraphicFramePr>
          <p:cNvPr id="11" name="Table 10"/>
          <p:cNvGraphicFramePr>
            <a:graphicFrameLocks noGrp="1"/>
          </p:cNvGraphicFramePr>
          <p:nvPr>
            <p:extLst>
              <p:ext uri="{D42A27DB-BD31-4B8C-83A1-F6EECF244321}">
                <p14:modId xmlns:p14="http://schemas.microsoft.com/office/powerpoint/2010/main" val="1985666749"/>
              </p:ext>
            </p:extLst>
          </p:nvPr>
        </p:nvGraphicFramePr>
        <p:xfrm>
          <a:off x="551448" y="1664804"/>
          <a:ext cx="7987044" cy="2560320"/>
        </p:xfrm>
        <a:graphic>
          <a:graphicData uri="http://schemas.openxmlformats.org/drawingml/2006/table">
            <a:tbl>
              <a:tblPr>
                <a:tableStyleId>{5C22544A-7EE6-4342-B048-85BDC9FD1C3A}</a:tableStyleId>
              </a:tblPr>
              <a:tblGrid>
                <a:gridCol w="3993522"/>
                <a:gridCol w="3993522"/>
              </a:tblGrid>
              <a:tr h="180020">
                <a:tc>
                  <a:txBody>
                    <a:bodyPr/>
                    <a:lstStyle/>
                    <a:p>
                      <a:pPr lvl="0"/>
                      <a:r>
                        <a:rPr lang="en-CA" sz="1200" b="1" kern="1200" spc="-3" dirty="0" smtClean="0">
                          <a:solidFill>
                            <a:prstClr val="black"/>
                          </a:solidFill>
                          <a:latin typeface="+mn-lt"/>
                          <a:ea typeface="+mn-ea"/>
                          <a:cs typeface="Calibri"/>
                        </a:rPr>
                        <a:t>10- </a:t>
                      </a:r>
                      <a:r>
                        <a:rPr lang="en-US" sz="1200" b="1" kern="1200" spc="-3" dirty="0" smtClean="0">
                          <a:solidFill>
                            <a:prstClr val="black"/>
                          </a:solidFill>
                          <a:latin typeface="+mn-lt"/>
                          <a:ea typeface="+mn-ea"/>
                          <a:cs typeface="Calibri"/>
                        </a:rPr>
                        <a:t>Enable Interoperability</a:t>
                      </a:r>
                      <a:r>
                        <a:rPr lang="en-US" sz="1200" b="1" kern="1200" spc="-3" baseline="0" dirty="0" smtClean="0">
                          <a:solidFill>
                            <a:prstClr val="black"/>
                          </a:solidFill>
                          <a:latin typeface="+mn-lt"/>
                          <a:ea typeface="+mn-ea"/>
                          <a:cs typeface="Calibri"/>
                        </a:rPr>
                        <a:t> </a:t>
                      </a:r>
                      <a:endParaRPr lang="en-US"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93732">
                <a:tc>
                  <a:txBody>
                    <a:bodyPr/>
                    <a:lstStyle/>
                    <a:p>
                      <a:pPr marL="171450" marR="2988"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Expose all functionality as services</a:t>
                      </a:r>
                    </a:p>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000" b="0" i="0" u="none" strike="noStrike" kern="1200" cap="none" spc="0" normalizeH="0" baseline="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3732">
                <a:tc>
                  <a:txBody>
                    <a:bodyPr/>
                    <a:lstStyle/>
                    <a:p>
                      <a:pPr marL="171450" marR="2988"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Use micro services built around business capabilities. Scope each service to a single purpose</a:t>
                      </a:r>
                      <a:endParaRPr kumimoji="0" lang="en-US"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6591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Run each IT service in its own process and have it communicate with other IT services through a well-defined interface, such as an HTTPS-based application programming interface (API) as per Appendix D: Mandatory Procedures for Application Programming Interfaces </a:t>
                      </a:r>
                      <a:endParaRPr kumimoji="0" lang="en-CA"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38100">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Run applications in containers</a:t>
                      </a:r>
                      <a:endParaRPr kumimoji="0" lang="en-US" sz="1000" b="0" i="0" u="none" strike="noStrike" kern="1200" cap="none" spc="0" normalizeH="0" baseline="0" dirty="0" smtClean="0">
                        <a:ln>
                          <a:noFill/>
                        </a:ln>
                        <a:solidFill>
                          <a:prstClr val="black"/>
                        </a:solidFill>
                        <a:effectLst/>
                        <a:uLnTx/>
                        <a:uFillTx/>
                        <a:latin typeface="+mn-lt"/>
                        <a:ea typeface="+mn-ea"/>
                        <a:cs typeface="Calibri"/>
                      </a:endParaRPr>
                    </a:p>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endParaRPr kumimoji="0" lang="en-US"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38100">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Leverage the GC Digital Exchange Platform for components such as the API Store, Messaging, and the GC Service Bus</a:t>
                      </a:r>
                      <a:endParaRPr kumimoji="0" lang="en-US"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0" name="Picture 9"/>
          <p:cNvPicPr>
            <a:picLocks noChangeAspect="1"/>
          </p:cNvPicPr>
          <p:nvPr/>
        </p:nvPicPr>
        <p:blipFill>
          <a:blip r:embed="rId4"/>
          <a:stretch>
            <a:fillRect/>
          </a:stretch>
        </p:blipFill>
        <p:spPr>
          <a:xfrm>
            <a:off x="7776356" y="1068875"/>
            <a:ext cx="641100" cy="508722"/>
          </a:xfrm>
          <a:prstGeom prst="rect">
            <a:avLst/>
          </a:prstGeom>
        </p:spPr>
      </p:pic>
      <p:sp>
        <p:nvSpPr>
          <p:cNvPr id="13" name="object 46"/>
          <p:cNvSpPr txBox="1">
            <a:spLocks noGrp="1"/>
          </p:cNvSpPr>
          <p:nvPr>
            <p:ph type="title"/>
          </p:nvPr>
        </p:nvSpPr>
        <p:spPr>
          <a:xfrm>
            <a:off x="5994102" y="266712"/>
            <a:ext cx="2544389" cy="430887"/>
          </a:xfrm>
          <a:prstGeom prst="rect">
            <a:avLst/>
          </a:prstGeom>
        </p:spPr>
        <p:txBody>
          <a:bodyPr vert="horz" wrap="square" lIns="0" tIns="0" rIns="0" bIns="0" rtlCol="0">
            <a:spAutoFit/>
          </a:bodyPr>
          <a:lstStyle/>
          <a:p>
            <a:pPr marL="7470"/>
            <a:r>
              <a:rPr lang="en-CA" b="1" dirty="0" smtClean="0"/>
              <a:t>A</a:t>
            </a:r>
            <a:r>
              <a:rPr lang="en-CA" sz="1800" b="1" dirty="0" smtClean="0"/>
              <a:t>PPLICATION</a:t>
            </a:r>
            <a:r>
              <a:rPr lang="en-CA" sz="2000" b="1" dirty="0" smtClean="0"/>
              <a:t>  </a:t>
            </a:r>
            <a:r>
              <a:rPr lang="en-CA" sz="2000" b="1" dirty="0"/>
              <a:t>Alignment</a:t>
            </a:r>
            <a:r>
              <a:rPr lang="en-CA" sz="2000" dirty="0"/>
              <a:t> </a:t>
            </a:r>
          </a:p>
        </p:txBody>
      </p:sp>
      <p:sp>
        <p:nvSpPr>
          <p:cNvPr id="14" name="TextBox 13"/>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2033418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16</a:t>
            </a:fld>
            <a:endParaRPr lang="en-CA"/>
          </a:p>
        </p:txBody>
      </p:sp>
      <p:graphicFrame>
        <p:nvGraphicFramePr>
          <p:cNvPr id="8" name="Table 7"/>
          <p:cNvGraphicFramePr>
            <a:graphicFrameLocks noGrp="1"/>
          </p:cNvGraphicFramePr>
          <p:nvPr>
            <p:extLst>
              <p:ext uri="{D42A27DB-BD31-4B8C-83A1-F6EECF244321}">
                <p14:modId xmlns:p14="http://schemas.microsoft.com/office/powerpoint/2010/main" val="1649427012"/>
              </p:ext>
            </p:extLst>
          </p:nvPr>
        </p:nvGraphicFramePr>
        <p:xfrm>
          <a:off x="551448" y="1661160"/>
          <a:ext cx="7987044" cy="1767840"/>
        </p:xfrm>
        <a:graphic>
          <a:graphicData uri="http://schemas.openxmlformats.org/drawingml/2006/table">
            <a:tbl>
              <a:tblPr>
                <a:tableStyleId>{5C22544A-7EE6-4342-B048-85BDC9FD1C3A}</a:tableStyleId>
              </a:tblPr>
              <a:tblGrid>
                <a:gridCol w="3993522"/>
                <a:gridCol w="3993522"/>
              </a:tblGrid>
              <a:tr h="0">
                <a:tc>
                  <a:txBody>
                    <a:bodyPr/>
                    <a:lstStyle/>
                    <a:p>
                      <a:pPr marL="114300" indent="-114300">
                        <a:tabLst>
                          <a:tab pos="114300" algn="l"/>
                        </a:tabLst>
                      </a:pPr>
                      <a:r>
                        <a:rPr lang="en-CA" sz="1200" b="1" kern="1200" spc="-3" dirty="0" smtClean="0">
                          <a:solidFill>
                            <a:prstClr val="black"/>
                          </a:solidFill>
                          <a:latin typeface="+mn-lt"/>
                          <a:ea typeface="+mn-ea"/>
                          <a:cs typeface="Calibri"/>
                        </a:rPr>
                        <a:t>11 </a:t>
                      </a:r>
                      <a:r>
                        <a:rPr lang="en-CA" sz="1200" b="1" kern="1200" spc="-3" baseline="0" dirty="0" smtClean="0">
                          <a:solidFill>
                            <a:prstClr val="black"/>
                          </a:solidFill>
                          <a:latin typeface="+mn-lt"/>
                          <a:ea typeface="+mn-ea"/>
                          <a:cs typeface="Calibri"/>
                        </a:rPr>
                        <a:t> - </a:t>
                      </a:r>
                      <a:r>
                        <a:rPr lang="en-CA" sz="1200" b="1" kern="1200" spc="-8" dirty="0" smtClean="0">
                          <a:solidFill>
                            <a:schemeClr val="dk1"/>
                          </a:solidFill>
                          <a:latin typeface="+mn-lt"/>
                          <a:ea typeface="+mn-ea"/>
                          <a:cs typeface="Calibri"/>
                        </a:rPr>
                        <a:t>Use Cloud first*</a:t>
                      </a:r>
                      <a:endParaRPr lang="en-CA" sz="1200" b="1" kern="1200" spc="-108" dirty="0" smtClean="0">
                        <a:solidFill>
                          <a:schemeClr val="dk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251676">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kern="1200" dirty="0" smtClean="0">
                          <a:solidFill>
                            <a:schemeClr val="dk1"/>
                          </a:solidFill>
                          <a:latin typeface="+mn-lt"/>
                          <a:ea typeface="+mn-ea"/>
                          <a:cs typeface="Calibri"/>
                        </a:rPr>
                        <a:t>Enforce this order of preference: Software as a Service (SaaS) first, then Platform as a Service (PaaS), and lastly Infrastructure as a Service (IaaS)</a:t>
                      </a:r>
                      <a:endParaRPr lang="en-CA" sz="1000" dirty="0" smtClean="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89188">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kern="1200" dirty="0" smtClean="0">
                          <a:solidFill>
                            <a:schemeClr val="dk1"/>
                          </a:solidFill>
                          <a:latin typeface="+mn-lt"/>
                          <a:ea typeface="+mn-ea"/>
                          <a:cs typeface="Calibri"/>
                        </a:rPr>
                        <a:t>Enforce this order of preference: Public cloud first, then Hybrid cloud, then Private cloud, and lastly non-cloud (on-premises) solutions</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02900">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kern="1200" dirty="0" smtClean="0">
                          <a:solidFill>
                            <a:schemeClr val="dk1"/>
                          </a:solidFill>
                          <a:latin typeface="+mn-lt"/>
                          <a:ea typeface="+mn-ea"/>
                          <a:cs typeface="Calibri"/>
                        </a:rPr>
                        <a:t>Design for cloud mobility and develop an exit strategy to avoid vendor lock-in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30438619"/>
              </p:ext>
            </p:extLst>
          </p:nvPr>
        </p:nvGraphicFramePr>
        <p:xfrm>
          <a:off x="551448" y="3753036"/>
          <a:ext cx="7987044" cy="1707820"/>
        </p:xfrm>
        <a:graphic>
          <a:graphicData uri="http://schemas.openxmlformats.org/drawingml/2006/table">
            <a:tbl>
              <a:tblPr>
                <a:tableStyleId>{5C22544A-7EE6-4342-B048-85BDC9FD1C3A}</a:tableStyleId>
              </a:tblPr>
              <a:tblGrid>
                <a:gridCol w="3993522"/>
                <a:gridCol w="3993522"/>
              </a:tblGrid>
              <a:tr h="0">
                <a:tc>
                  <a:txBody>
                    <a:bodyPr/>
                    <a:lstStyle/>
                    <a:p>
                      <a:pPr marL="7470"/>
                      <a:r>
                        <a:rPr lang="en-CA" sz="1200" b="1" kern="1200" spc="-3" dirty="0" smtClean="0">
                          <a:solidFill>
                            <a:prstClr val="black"/>
                          </a:solidFill>
                          <a:latin typeface="+mn-lt"/>
                          <a:ea typeface="+mn-ea"/>
                          <a:cs typeface="Calibri"/>
                        </a:rPr>
                        <a:t>12 - </a:t>
                      </a:r>
                      <a:r>
                        <a:rPr lang="en-CA" sz="1200" b="1" kern="1200" spc="-8" dirty="0" smtClean="0">
                          <a:solidFill>
                            <a:schemeClr val="dk1"/>
                          </a:solidFill>
                          <a:latin typeface="+mn-lt"/>
                          <a:ea typeface="+mn-ea"/>
                          <a:cs typeface="Calibri"/>
                        </a:rPr>
                        <a:t>Design</a:t>
                      </a:r>
                      <a:r>
                        <a:rPr lang="en-CA" sz="1200" b="1" kern="1200" spc="-124" dirty="0" smtClean="0">
                          <a:solidFill>
                            <a:schemeClr val="dk1"/>
                          </a:solidFill>
                          <a:latin typeface="+mn-lt"/>
                          <a:ea typeface="+mn-ea"/>
                          <a:cs typeface="Adobe Arabic" panose="02040503050201020203" pitchFamily="18" charset="-78"/>
                        </a:rPr>
                        <a:t> </a:t>
                      </a:r>
                      <a:r>
                        <a:rPr lang="en-CA" sz="1200" b="1" kern="1200" spc="-8" dirty="0" smtClean="0">
                          <a:solidFill>
                            <a:schemeClr val="dk1"/>
                          </a:solidFill>
                          <a:latin typeface="+mn-lt"/>
                          <a:ea typeface="+mn-ea"/>
                          <a:cs typeface="Calibri"/>
                        </a:rPr>
                        <a:t>for Performance, Availability, and Scalability</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235260">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Design for resiliency</a:t>
                      </a:r>
                    </a:p>
                    <a:p>
                      <a:pPr marL="0" marR="7851" lvl="1" indent="0">
                        <a:buFont typeface="Wingdings" panose="05000000000000000000" pitchFamily="2" charset="2"/>
                        <a:buNone/>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44780">
                <a:tc>
                  <a:txBody>
                    <a:bodyPr/>
                    <a:lstStyle/>
                    <a:p>
                      <a:pPr marL="171450" indent="-171450" fontAlgn="t">
                        <a:buFont typeface="Wingdings" panose="05000000000000000000" pitchFamily="2" charset="2"/>
                        <a:buChar char="q"/>
                      </a:pPr>
                      <a:r>
                        <a:rPr lang="en-CA" sz="1000" kern="1200" dirty="0" smtClean="0">
                          <a:solidFill>
                            <a:schemeClr val="dk1"/>
                          </a:solidFill>
                          <a:latin typeface="+mn-lt"/>
                          <a:ea typeface="+mn-ea"/>
                          <a:cs typeface="Calibri"/>
                        </a:rPr>
                        <a:t>Ensure response times meet user needs for availability</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endParaRPr lang="en-US" sz="1000" dirty="0" smtClean="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9292">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Support zero-downtime deployments for planned and unplanned maintenance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endParaRPr lang="en-US" sz="1000" dirty="0" smtClean="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02090">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Use distributed architectures, assume failure will happen, handle errors gracefully, and monitor actively</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endParaRPr lang="en-US" sz="1000" dirty="0" smtClean="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0" name="Picture 9"/>
          <p:cNvPicPr>
            <a:picLocks noChangeAspect="1"/>
          </p:cNvPicPr>
          <p:nvPr/>
        </p:nvPicPr>
        <p:blipFill>
          <a:blip r:embed="rId4"/>
          <a:stretch>
            <a:fillRect/>
          </a:stretch>
        </p:blipFill>
        <p:spPr>
          <a:xfrm>
            <a:off x="7683914" y="1069802"/>
            <a:ext cx="757972" cy="446864"/>
          </a:xfrm>
          <a:prstGeom prst="rect">
            <a:avLst/>
          </a:prstGeom>
        </p:spPr>
      </p:pic>
      <p:sp>
        <p:nvSpPr>
          <p:cNvPr id="3" name="TextBox 2"/>
          <p:cNvSpPr txBox="1"/>
          <p:nvPr/>
        </p:nvSpPr>
        <p:spPr>
          <a:xfrm>
            <a:off x="469573" y="6515580"/>
            <a:ext cx="6845144" cy="215444"/>
          </a:xfrm>
          <a:prstGeom prst="rect">
            <a:avLst/>
          </a:prstGeom>
          <a:noFill/>
        </p:spPr>
        <p:txBody>
          <a:bodyPr wrap="none" rtlCol="0">
            <a:spAutoFit/>
          </a:bodyPr>
          <a:lstStyle/>
          <a:p>
            <a:r>
              <a:rPr lang="en-CA" sz="800" b="1" dirty="0" smtClean="0"/>
              <a:t>* NOTE</a:t>
            </a:r>
            <a:r>
              <a:rPr lang="en-CA" sz="800" dirty="0" smtClean="0"/>
              <a:t>:  As per CIO of Canada:  All OpenText </a:t>
            </a:r>
            <a:r>
              <a:rPr lang="en-CA" sz="800" dirty="0"/>
              <a:t>and SAP renewals </a:t>
            </a:r>
            <a:r>
              <a:rPr lang="en-CA" sz="800" dirty="0" smtClean="0"/>
              <a:t>will  now be </a:t>
            </a:r>
            <a:r>
              <a:rPr lang="en-CA" sz="800" dirty="0"/>
              <a:t>done through the new Cloud First policy, which states </a:t>
            </a:r>
            <a:r>
              <a:rPr lang="en-CA" sz="800" dirty="0" smtClean="0"/>
              <a:t>Software As A Service (SaaS).</a:t>
            </a:r>
            <a:endParaRPr lang="en-US" sz="800" dirty="0"/>
          </a:p>
        </p:txBody>
      </p:sp>
      <p:sp>
        <p:nvSpPr>
          <p:cNvPr id="12" name="object 46"/>
          <p:cNvSpPr txBox="1">
            <a:spLocks noGrp="1"/>
          </p:cNvSpPr>
          <p:nvPr>
            <p:ph type="title"/>
          </p:nvPr>
        </p:nvSpPr>
        <p:spPr>
          <a:xfrm>
            <a:off x="5922094" y="266712"/>
            <a:ext cx="2616397" cy="430887"/>
          </a:xfrm>
          <a:prstGeom prst="rect">
            <a:avLst/>
          </a:prstGeom>
        </p:spPr>
        <p:txBody>
          <a:bodyPr vert="horz" wrap="square" lIns="0" tIns="0" rIns="0" bIns="0" rtlCol="0">
            <a:spAutoFit/>
          </a:bodyPr>
          <a:lstStyle/>
          <a:p>
            <a:pPr marL="7470"/>
            <a:r>
              <a:rPr lang="en-CA" b="1" dirty="0" smtClean="0"/>
              <a:t>T</a:t>
            </a:r>
            <a:r>
              <a:rPr lang="en-CA" sz="1800" b="1" dirty="0" smtClean="0"/>
              <a:t>ECHNOLOGY</a:t>
            </a:r>
            <a:r>
              <a:rPr lang="en-CA" sz="2000" b="1" dirty="0" smtClean="0"/>
              <a:t>  </a:t>
            </a:r>
            <a:r>
              <a:rPr lang="en-CA" sz="2000" b="1" dirty="0"/>
              <a:t>Alignment</a:t>
            </a:r>
            <a:r>
              <a:rPr lang="en-CA" sz="2000" dirty="0"/>
              <a:t> </a:t>
            </a:r>
            <a:endParaRPr lang="en-CA" sz="1800" dirty="0"/>
          </a:p>
        </p:txBody>
      </p:sp>
      <p:sp>
        <p:nvSpPr>
          <p:cNvPr id="13" name="TextBox 12"/>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32632014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17</a:t>
            </a:fld>
            <a:endParaRPr lang="en-CA"/>
          </a:p>
        </p:txBody>
      </p:sp>
      <p:graphicFrame>
        <p:nvGraphicFramePr>
          <p:cNvPr id="9" name="Table 8"/>
          <p:cNvGraphicFramePr>
            <a:graphicFrameLocks noGrp="1"/>
          </p:cNvGraphicFramePr>
          <p:nvPr>
            <p:extLst>
              <p:ext uri="{D42A27DB-BD31-4B8C-83A1-F6EECF244321}">
                <p14:modId xmlns:p14="http://schemas.microsoft.com/office/powerpoint/2010/main" val="1359254864"/>
              </p:ext>
            </p:extLst>
          </p:nvPr>
        </p:nvGraphicFramePr>
        <p:xfrm>
          <a:off x="551448" y="1664804"/>
          <a:ext cx="7987044" cy="2011680"/>
        </p:xfrm>
        <a:graphic>
          <a:graphicData uri="http://schemas.openxmlformats.org/drawingml/2006/table">
            <a:tbl>
              <a:tblPr>
                <a:tableStyleId>{5C22544A-7EE6-4342-B048-85BDC9FD1C3A}</a:tableStyleId>
              </a:tblPr>
              <a:tblGrid>
                <a:gridCol w="3993522"/>
                <a:gridCol w="3993522"/>
              </a:tblGrid>
              <a:tr h="140204">
                <a:tc>
                  <a:txBody>
                    <a:bodyPr/>
                    <a:lstStyle/>
                    <a:p>
                      <a:pPr marL="7470"/>
                      <a:r>
                        <a:rPr lang="en-CA" sz="1200" b="1" kern="1200" spc="-3" dirty="0" smtClean="0">
                          <a:solidFill>
                            <a:prstClr val="black"/>
                          </a:solidFill>
                          <a:latin typeface="+mn-lt"/>
                          <a:ea typeface="+mn-ea"/>
                          <a:cs typeface="Calibri"/>
                        </a:rPr>
                        <a:t>13 - </a:t>
                      </a:r>
                      <a:r>
                        <a:rPr lang="en-CA" sz="1200" b="1" kern="1200" dirty="0" smtClean="0">
                          <a:solidFill>
                            <a:schemeClr val="dk1"/>
                          </a:solidFill>
                          <a:latin typeface="+mn-lt"/>
                          <a:ea typeface="+mn-ea"/>
                          <a:cs typeface="Calibri"/>
                        </a:rPr>
                        <a:t>Design for Security and Privacy</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53916">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Implement security across all architectural layers </a:t>
                      </a:r>
                    </a:p>
                    <a:p>
                      <a:pPr marL="0" lvl="1" indent="0">
                        <a:buFont typeface="Wingdings" panose="05000000000000000000" pitchFamily="2" charset="2"/>
                        <a:buNone/>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spc="-41" dirty="0" smtClean="0">
                          <a:solidFill>
                            <a:prstClr val="black"/>
                          </a:solidFill>
                          <a:cs typeface="Calibri"/>
                        </a:rPr>
                        <a:t> </a:t>
                      </a:r>
                      <a:endParaRPr lang="en-US"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8108">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Categorize data properly to determine appropriate safeguards </a:t>
                      </a:r>
                    </a:p>
                    <a:p>
                      <a:pPr marL="0" lvl="1" indent="0">
                        <a:buFont typeface="Wingdings" panose="05000000000000000000" pitchFamily="2" charset="2"/>
                        <a:buNone/>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spc="-41" dirty="0" smtClean="0">
                          <a:solidFill>
                            <a:prstClr val="black"/>
                          </a:solidFill>
                          <a:cs typeface="Calibri"/>
                        </a:rPr>
                        <a:t> </a:t>
                      </a:r>
                      <a:endParaRPr lang="en-US"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02676">
                <a:tc>
                  <a:txBody>
                    <a:bodyPr/>
                    <a:lstStyle/>
                    <a:p>
                      <a:pPr marL="171450" indent="-171450">
                        <a:buFont typeface="Wingdings" panose="05000000000000000000" pitchFamily="2" charset="2"/>
                        <a:buChar char="q"/>
                      </a:pPr>
                      <a:r>
                        <a:rPr lang="en-CA" sz="1000" kern="1200" dirty="0" smtClean="0">
                          <a:solidFill>
                            <a:schemeClr val="dk1"/>
                          </a:solidFill>
                          <a:latin typeface="+mn-lt"/>
                          <a:ea typeface="+mn-ea"/>
                          <a:cs typeface="Calibri"/>
                        </a:rPr>
                        <a:t>Perform a privacy impact assessment (PIA) and mitigate all privacy risks when personal information is involved</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spc="-41" dirty="0" smtClean="0">
                          <a:solidFill>
                            <a:prstClr val="black"/>
                          </a:solidFill>
                          <a:cs typeface="Calibri"/>
                        </a:rPr>
                        <a:t> </a:t>
                      </a:r>
                      <a:endParaRPr lang="en-CA"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0267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kern="1200" dirty="0" smtClean="0">
                          <a:solidFill>
                            <a:schemeClr val="dk1"/>
                          </a:solidFill>
                          <a:latin typeface="+mn-lt"/>
                          <a:ea typeface="+mn-ea"/>
                          <a:cs typeface="Calibri"/>
                        </a:rPr>
                        <a:t>Balance user and business needs with proportionate security measures and adequate</a:t>
                      </a:r>
                      <a:r>
                        <a:rPr lang="en-CA" sz="1000" kern="1200" baseline="0" dirty="0" smtClean="0">
                          <a:solidFill>
                            <a:schemeClr val="dk1"/>
                          </a:solidFill>
                          <a:latin typeface="+mn-lt"/>
                          <a:ea typeface="+mn-ea"/>
                          <a:cs typeface="Calibri"/>
                        </a:rPr>
                        <a:t> privacy protections. </a:t>
                      </a:r>
                      <a:endParaRPr lang="en-US" sz="1000" dirty="0" smtClean="0"/>
                    </a:p>
                    <a:p>
                      <a:pPr marL="171450" lvl="1" indent="-171450">
                        <a:buFont typeface="Wingdings" panose="05000000000000000000" pitchFamily="2" charset="2"/>
                        <a:buChar char="q"/>
                      </a:pPr>
                      <a:endParaRPr lang="en-CA"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spc="-41" dirty="0" smtClean="0">
                          <a:solidFill>
                            <a:prstClr val="black"/>
                          </a:solidFill>
                          <a:cs typeface="Calibri"/>
                        </a:rPr>
                        <a:t> </a:t>
                      </a:r>
                      <a:endParaRPr lang="en-CA"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1" name="Picture 10"/>
          <p:cNvPicPr>
            <a:picLocks noChangeAspect="1"/>
          </p:cNvPicPr>
          <p:nvPr/>
        </p:nvPicPr>
        <p:blipFill>
          <a:blip r:embed="rId4"/>
          <a:stretch>
            <a:fillRect/>
          </a:stretch>
        </p:blipFill>
        <p:spPr>
          <a:xfrm>
            <a:off x="7994174" y="1098520"/>
            <a:ext cx="351107" cy="428625"/>
          </a:xfrm>
          <a:prstGeom prst="rect">
            <a:avLst/>
          </a:prstGeom>
        </p:spPr>
      </p:pic>
      <p:sp>
        <p:nvSpPr>
          <p:cNvPr id="12" name="object 46"/>
          <p:cNvSpPr txBox="1">
            <a:spLocks noGrp="1"/>
          </p:cNvSpPr>
          <p:nvPr>
            <p:ph type="title"/>
          </p:nvPr>
        </p:nvSpPr>
        <p:spPr>
          <a:xfrm>
            <a:off x="5166010" y="266712"/>
            <a:ext cx="3372481" cy="430887"/>
          </a:xfrm>
          <a:prstGeom prst="rect">
            <a:avLst/>
          </a:prstGeom>
        </p:spPr>
        <p:txBody>
          <a:bodyPr vert="horz" wrap="square" lIns="0" tIns="0" rIns="0" bIns="0" rtlCol="0">
            <a:spAutoFit/>
          </a:bodyPr>
          <a:lstStyle/>
          <a:p>
            <a:pPr marL="7470"/>
            <a:r>
              <a:rPr lang="en-CA" b="1" dirty="0" smtClean="0"/>
              <a:t>S</a:t>
            </a:r>
            <a:r>
              <a:rPr lang="en-CA" sz="1800" b="1" dirty="0" smtClean="0"/>
              <a:t>ECURITY</a:t>
            </a:r>
            <a:r>
              <a:rPr lang="en-CA" b="1" dirty="0" smtClean="0"/>
              <a:t> </a:t>
            </a:r>
            <a:r>
              <a:rPr lang="en-CA" sz="1800" dirty="0"/>
              <a:t>&amp;</a:t>
            </a:r>
            <a:r>
              <a:rPr lang="en-CA" b="1" dirty="0" smtClean="0"/>
              <a:t> P</a:t>
            </a:r>
            <a:r>
              <a:rPr lang="en-CA" sz="1800" b="1" dirty="0" smtClean="0"/>
              <a:t>RIVACY </a:t>
            </a:r>
            <a:r>
              <a:rPr lang="en-CA" sz="2000" b="1" dirty="0" smtClean="0"/>
              <a:t> </a:t>
            </a:r>
            <a:r>
              <a:rPr lang="en-CA" sz="2000" b="1" dirty="0"/>
              <a:t>Alignment</a:t>
            </a:r>
            <a:r>
              <a:rPr lang="en-CA" sz="2000" dirty="0"/>
              <a:t> </a:t>
            </a:r>
            <a:endParaRPr lang="en-CA" sz="1800" dirty="0"/>
          </a:p>
        </p:txBody>
      </p:sp>
      <p:sp>
        <p:nvSpPr>
          <p:cNvPr id="8" name="TextBox 7"/>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39276215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nvPr>
        </p:nvSpPr>
        <p:spPr>
          <a:xfrm>
            <a:off x="467544" y="91508"/>
            <a:ext cx="5432982" cy="659751"/>
          </a:xfrm>
        </p:spPr>
        <p:txBody>
          <a:bodyPr/>
          <a:lstStyle/>
          <a:p>
            <a:pPr marL="0" indent="0"/>
            <a:r>
              <a:rPr lang="en-CA" sz="2000" b="1" dirty="0">
                <a:solidFill>
                  <a:schemeClr val="tx1">
                    <a:lumMod val="65000"/>
                    <a:lumOff val="35000"/>
                  </a:schemeClr>
                </a:solidFill>
              </a:rPr>
              <a:t>APPENDIX </a:t>
            </a:r>
            <a:r>
              <a:rPr lang="en-CA" sz="2000" b="1" dirty="0" smtClean="0">
                <a:solidFill>
                  <a:schemeClr val="tx1">
                    <a:lumMod val="65000"/>
                    <a:lumOff val="35000"/>
                  </a:schemeClr>
                </a:solidFill>
              </a:rPr>
              <a:t>3: </a:t>
            </a:r>
            <a:br>
              <a:rPr lang="en-CA" sz="2000" b="1" dirty="0" smtClean="0">
                <a:solidFill>
                  <a:schemeClr val="tx1">
                    <a:lumMod val="65000"/>
                    <a:lumOff val="35000"/>
                  </a:schemeClr>
                </a:solidFill>
              </a:rPr>
            </a:br>
            <a:r>
              <a:rPr lang="en-CA" sz="2000" b="1" dirty="0" smtClean="0"/>
              <a:t>Additional </a:t>
            </a:r>
            <a:r>
              <a:rPr lang="en-CA" sz="2000" b="1" dirty="0"/>
              <a:t>Project Details </a:t>
            </a:r>
          </a:p>
        </p:txBody>
      </p:sp>
      <p:sp>
        <p:nvSpPr>
          <p:cNvPr id="2" name="Slide Number Placeholder 1"/>
          <p:cNvSpPr>
            <a:spLocks noGrp="1"/>
          </p:cNvSpPr>
          <p:nvPr>
            <p:ph type="sldNum" sz="quarter" idx="12"/>
          </p:nvPr>
        </p:nvSpPr>
        <p:spPr>
          <a:xfrm>
            <a:off x="8815300" y="6518971"/>
            <a:ext cx="298376" cy="365125"/>
          </a:xfrm>
        </p:spPr>
        <p:txBody>
          <a:bodyPr/>
          <a:lstStyle/>
          <a:p>
            <a:fld id="{32D4B517-E49B-41B6-9DBC-23634E0F1CDC}" type="slidenum">
              <a:rPr lang="en-CA" smtClean="0"/>
              <a:t>18</a:t>
            </a:fld>
            <a:endParaRPr lang="en-CA"/>
          </a:p>
        </p:txBody>
      </p:sp>
      <p:graphicFrame>
        <p:nvGraphicFramePr>
          <p:cNvPr id="3" name="Table 2"/>
          <p:cNvGraphicFramePr>
            <a:graphicFrameLocks noGrp="1"/>
          </p:cNvGraphicFramePr>
          <p:nvPr>
            <p:extLst>
              <p:ext uri="{D42A27DB-BD31-4B8C-83A1-F6EECF244321}">
                <p14:modId xmlns:p14="http://schemas.microsoft.com/office/powerpoint/2010/main" val="1431071334"/>
              </p:ext>
            </p:extLst>
          </p:nvPr>
        </p:nvGraphicFramePr>
        <p:xfrm>
          <a:off x="365392" y="1469981"/>
          <a:ext cx="8566656" cy="2555299"/>
        </p:xfrm>
        <a:graphic>
          <a:graphicData uri="http://schemas.openxmlformats.org/drawingml/2006/table">
            <a:tbl>
              <a:tblPr>
                <a:tableStyleId>{5C22544A-7EE6-4342-B048-85BDC9FD1C3A}</a:tableStyleId>
              </a:tblPr>
              <a:tblGrid>
                <a:gridCol w="1974360"/>
                <a:gridCol w="2703865"/>
                <a:gridCol w="3888431"/>
              </a:tblGrid>
              <a:tr h="187216">
                <a:tc>
                  <a:txBody>
                    <a:bodyPr/>
                    <a:lstStyle/>
                    <a:p>
                      <a:r>
                        <a:rPr lang="en-US" sz="1400" dirty="0" smtClean="0">
                          <a:solidFill>
                            <a:schemeClr val="dk1"/>
                          </a:solidFill>
                        </a:rPr>
                        <a:t>TBS Project/Activity ID</a:t>
                      </a:r>
                    </a:p>
                    <a:p>
                      <a:r>
                        <a:rPr lang="en-US" sz="900" dirty="0" smtClean="0">
                          <a:solidFill>
                            <a:schemeClr val="dk1"/>
                          </a:solidFill>
                        </a:rPr>
                        <a:t>(from IT PLAN)</a:t>
                      </a:r>
                    </a:p>
                  </a:txBody>
                  <a:tcPr anchor="ctr"/>
                </a:tc>
                <a:tc>
                  <a:txBody>
                    <a:bodyPr/>
                    <a:lstStyle/>
                    <a:p>
                      <a:pPr>
                        <a:tabLst>
                          <a:tab pos="573088" algn="l"/>
                          <a:tab pos="1255713" algn="l"/>
                        </a:tabLst>
                      </a:pPr>
                      <a:endParaRPr lang="en-US" sz="1200" kern="1200" dirty="0">
                        <a:solidFill>
                          <a:schemeClr val="dk1"/>
                        </a:solidFill>
                        <a:latin typeface="+mn-lt"/>
                        <a:ea typeface="+mn-ea"/>
                        <a:cs typeface="+mn-cs"/>
                      </a:endParaRPr>
                    </a:p>
                  </a:txBody>
                  <a:tcPr anchor="ctr"/>
                </a:tc>
                <a:tc>
                  <a:txBody>
                    <a:bodyPr/>
                    <a:lstStyle/>
                    <a:p>
                      <a:endParaRPr lang="en-US" sz="1200" i="1" kern="1200" dirty="0">
                        <a:solidFill>
                          <a:schemeClr val="tx2"/>
                        </a:solidFill>
                        <a:latin typeface="+mn-lt"/>
                        <a:ea typeface="+mn-ea"/>
                        <a:cs typeface="+mn-cs"/>
                      </a:endParaRPr>
                    </a:p>
                  </a:txBody>
                  <a:tcPr anchor="ctr"/>
                </a:tc>
              </a:tr>
              <a:tr h="4369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dk1"/>
                          </a:solidFill>
                        </a:rPr>
                        <a:t>Concept Case   </a:t>
                      </a:r>
                      <a:r>
                        <a:rPr lang="en-US" sz="1200" dirty="0" smtClean="0">
                          <a:solidFill>
                            <a:schemeClr val="dk1"/>
                          </a:solidFill>
                        </a:rPr>
                        <a:t>(</a:t>
                      </a:r>
                      <a:r>
                        <a:rPr lang="en-US" sz="900" b="1" dirty="0" smtClean="0">
                          <a:solidFill>
                            <a:schemeClr val="dk1"/>
                          </a:solidFill>
                        </a:rPr>
                        <a:t>ENDORSED  ?)</a:t>
                      </a:r>
                      <a:endParaRPr lang="en-US" sz="900" b="1" dirty="0" smtClean="0">
                        <a:solidFill>
                          <a:schemeClr val="dk1"/>
                        </a:solidFill>
                      </a:endParaRPr>
                    </a:p>
                  </a:txBody>
                  <a:tcPr anchor="ctr"/>
                </a:tc>
                <a:tc>
                  <a:txBody>
                    <a:bodyPr/>
                    <a:lstStyle/>
                    <a:p>
                      <a:pPr>
                        <a:tabLst>
                          <a:tab pos="573088" algn="l"/>
                          <a:tab pos="1255713" algn="l"/>
                        </a:tabLst>
                      </a:pPr>
                      <a:r>
                        <a:rPr lang="en-CA" sz="1200" kern="1200" dirty="0" smtClean="0">
                          <a:solidFill>
                            <a:schemeClr val="dk1"/>
                          </a:solidFill>
                          <a:latin typeface="+mn-lt"/>
                          <a:ea typeface="+mn-ea"/>
                          <a:cs typeface="+mn-cs"/>
                        </a:rPr>
                        <a:t>YES </a:t>
                      </a:r>
                      <a:r>
                        <a:rPr lang="en-CA" sz="1200" kern="1200" dirty="0" smtClean="0">
                          <a:solidFill>
                            <a:schemeClr val="dk1"/>
                          </a:solidFill>
                          <a:latin typeface="+mn-lt"/>
                          <a:ea typeface="+mn-ea"/>
                          <a:cs typeface="+mn-cs"/>
                        </a:rPr>
                        <a:t>	</a:t>
                      </a:r>
                      <a:r>
                        <a:rPr lang="en-CA" sz="1200" kern="1200" dirty="0" smtClean="0">
                          <a:solidFill>
                            <a:schemeClr val="dk1"/>
                          </a:solidFill>
                          <a:latin typeface="+mn-lt"/>
                          <a:ea typeface="+mn-ea"/>
                          <a:cs typeface="+mn-cs"/>
                          <a:sym typeface="Wingdings 2" panose="05020102010507070707" pitchFamily="18" charset="2"/>
                        </a:rPr>
                        <a:t>	</a:t>
                      </a:r>
                      <a:r>
                        <a:rPr lang="en-CA" sz="1200" kern="1200" dirty="0" smtClean="0">
                          <a:solidFill>
                            <a:schemeClr val="dk1"/>
                          </a:solidFill>
                          <a:latin typeface="+mn-lt"/>
                          <a:ea typeface="+mn-ea"/>
                          <a:cs typeface="+mn-cs"/>
                          <a:sym typeface="Wingdings 2" panose="05020102010507070707" pitchFamily="18" charset="2"/>
                        </a:rPr>
                        <a:t>DATE: ___________</a:t>
                      </a:r>
                    </a:p>
                  </a:txBody>
                  <a:tcPr anchor="ctr"/>
                </a:tc>
                <a:tc>
                  <a:txBody>
                    <a:bodyPr/>
                    <a:lstStyle/>
                    <a:p>
                      <a:pPr algn="l">
                        <a:tabLst>
                          <a:tab pos="573088" algn="l"/>
                          <a:tab pos="1255713" algn="l"/>
                        </a:tabLst>
                      </a:pPr>
                      <a:r>
                        <a:rPr lang="en-CA" sz="1200" kern="1200" dirty="0" smtClean="0">
                          <a:solidFill>
                            <a:schemeClr val="dk1"/>
                          </a:solidFill>
                          <a:latin typeface="+mn-lt"/>
                          <a:ea typeface="+mn-ea"/>
                          <a:cs typeface="+mn-cs"/>
                          <a:sym typeface="Wingdings 2" panose="05020102010507070707" pitchFamily="18" charset="2"/>
                        </a:rPr>
                        <a:t>NO 		REASON:</a:t>
                      </a:r>
                    </a:p>
                  </a:txBody>
                  <a:tcPr anchor="ctr"/>
                </a:tc>
              </a:tr>
              <a:tr h="187216">
                <a:tc>
                  <a:txBody>
                    <a:bodyPr/>
                    <a:lstStyle/>
                    <a:p>
                      <a:pPr marL="0" indent="60325"/>
                      <a:r>
                        <a:rPr lang="en-CA" sz="1200" dirty="0" smtClean="0"/>
                        <a:t>Timeline</a:t>
                      </a:r>
                      <a:endParaRPr lang="en-US" sz="1200" dirty="0"/>
                    </a:p>
                  </a:txBody>
                  <a:tcPr anchor="ctr"/>
                </a:tc>
                <a:tc>
                  <a:txBody>
                    <a:bodyPr/>
                    <a:lstStyle/>
                    <a:p>
                      <a:r>
                        <a:rPr lang="en-CA" sz="800" b="1" i="0" kern="1200" dirty="0" smtClean="0">
                          <a:solidFill>
                            <a:schemeClr val="tx1"/>
                          </a:solidFill>
                          <a:latin typeface="+mn-lt"/>
                          <a:ea typeface="+mn-ea"/>
                          <a:cs typeface="+mn-cs"/>
                        </a:rPr>
                        <a:t>Planned Start Date:</a:t>
                      </a:r>
                    </a:p>
                    <a:p>
                      <a:r>
                        <a:rPr lang="en-CA" sz="1200" i="1" kern="1200" dirty="0" smtClean="0">
                          <a:solidFill>
                            <a:schemeClr val="tx2"/>
                          </a:solidFill>
                          <a:latin typeface="+mn-lt"/>
                          <a:ea typeface="+mn-ea"/>
                          <a:cs typeface="+mn-cs"/>
                        </a:rPr>
                        <a:t>MM </a:t>
                      </a:r>
                      <a:r>
                        <a:rPr lang="en-CA" sz="1200" i="1" kern="1200" dirty="0" smtClean="0">
                          <a:solidFill>
                            <a:schemeClr val="tx2"/>
                          </a:solidFill>
                          <a:latin typeface="+mn-lt"/>
                          <a:ea typeface="+mn-ea"/>
                          <a:cs typeface="+mn-cs"/>
                        </a:rPr>
                        <a:t>– </a:t>
                      </a:r>
                      <a:r>
                        <a:rPr lang="en-CA" sz="1200" i="1" kern="1200" dirty="0" smtClean="0">
                          <a:solidFill>
                            <a:schemeClr val="tx2"/>
                          </a:solidFill>
                          <a:latin typeface="+mn-lt"/>
                          <a:ea typeface="+mn-ea"/>
                          <a:cs typeface="+mn-cs"/>
                        </a:rPr>
                        <a:t>YYYY</a:t>
                      </a:r>
                      <a:endParaRPr lang="en-US" sz="1200" i="1" kern="1200" dirty="0">
                        <a:solidFill>
                          <a:schemeClr val="tx2"/>
                        </a:solidFill>
                        <a:latin typeface="+mn-lt"/>
                        <a:ea typeface="+mn-ea"/>
                        <a:cs typeface="+mn-cs"/>
                      </a:endParaRPr>
                    </a:p>
                  </a:txBody>
                  <a:tcPr anchor="ctr"/>
                </a:tc>
                <a:tc>
                  <a:txBody>
                    <a:bodyPr/>
                    <a:lstStyle/>
                    <a:p>
                      <a:r>
                        <a:rPr lang="en-CA" sz="800" b="1" i="0" kern="1200" dirty="0" smtClean="0">
                          <a:solidFill>
                            <a:schemeClr val="tx1"/>
                          </a:solidFill>
                          <a:latin typeface="+mn-lt"/>
                          <a:ea typeface="+mn-ea"/>
                          <a:cs typeface="+mn-cs"/>
                        </a:rPr>
                        <a:t>Planned End Date:</a:t>
                      </a:r>
                    </a:p>
                    <a:p>
                      <a:r>
                        <a:rPr lang="en-CA" sz="1200" i="1" kern="1200" dirty="0" smtClean="0">
                          <a:solidFill>
                            <a:schemeClr val="tx2"/>
                          </a:solidFill>
                          <a:latin typeface="+mn-lt"/>
                          <a:ea typeface="+mn-ea"/>
                          <a:cs typeface="+mn-cs"/>
                        </a:rPr>
                        <a:t>MM - YYYY</a:t>
                      </a:r>
                      <a:endParaRPr lang="en-US" sz="1200" i="1" kern="1200" dirty="0">
                        <a:solidFill>
                          <a:schemeClr val="tx2"/>
                        </a:solidFill>
                        <a:latin typeface="+mn-lt"/>
                        <a:ea typeface="+mn-ea"/>
                        <a:cs typeface="+mn-cs"/>
                      </a:endParaRPr>
                    </a:p>
                  </a:txBody>
                  <a:tcPr anchor="ctr"/>
                </a:tc>
              </a:tr>
              <a:tr h="242456">
                <a:tc>
                  <a:txBody>
                    <a:bodyPr/>
                    <a:lstStyle/>
                    <a:p>
                      <a:pPr marL="0" indent="60325"/>
                      <a:r>
                        <a:rPr lang="en-CA" sz="1200" dirty="0" smtClean="0"/>
                        <a:t>Cost</a:t>
                      </a:r>
                      <a:r>
                        <a:rPr lang="en-CA" sz="1200" baseline="0" dirty="0" smtClean="0"/>
                        <a:t> Summary</a:t>
                      </a:r>
                      <a:endParaRPr lang="en-US" sz="1200" dirty="0"/>
                    </a:p>
                  </a:txBody>
                  <a:tcPr anchor="ctr"/>
                </a:tc>
                <a:tc>
                  <a:txBody>
                    <a:bodyPr/>
                    <a:lstStyle/>
                    <a:p>
                      <a:r>
                        <a:rPr lang="en-CA" sz="800" b="1" i="0" kern="1200" dirty="0" smtClean="0">
                          <a:solidFill>
                            <a:schemeClr val="tx1"/>
                          </a:solidFill>
                          <a:latin typeface="+mn-lt"/>
                          <a:ea typeface="+mn-ea"/>
                          <a:cs typeface="+mn-cs"/>
                        </a:rPr>
                        <a:t>One Time project cost:</a:t>
                      </a:r>
                    </a:p>
                    <a:p>
                      <a:r>
                        <a:rPr lang="en-CA" sz="1400" i="1" kern="1200" dirty="0" smtClean="0">
                          <a:solidFill>
                            <a:schemeClr val="tx2"/>
                          </a:solidFill>
                          <a:latin typeface="+mn-lt"/>
                          <a:ea typeface="+mn-ea"/>
                          <a:cs typeface="+mn-cs"/>
                        </a:rPr>
                        <a:t>$ </a:t>
                      </a:r>
                      <a:endParaRPr lang="en-US" sz="1400" i="1" kern="1200" dirty="0">
                        <a:solidFill>
                          <a:schemeClr val="tx2"/>
                        </a:solidFill>
                        <a:latin typeface="+mn-lt"/>
                        <a:ea typeface="+mn-ea"/>
                        <a:cs typeface="+mn-cs"/>
                      </a:endParaRPr>
                    </a:p>
                  </a:txBody>
                  <a:tcPr anchor="ctr"/>
                </a:tc>
                <a:tc>
                  <a:txBody>
                    <a:bodyPr/>
                    <a:lstStyle/>
                    <a:p>
                      <a:pPr marL="0" algn="l" defTabSz="914400" rtl="0" eaLnBrk="1" latinLnBrk="0" hangingPunct="1"/>
                      <a:r>
                        <a:rPr lang="en-CA" sz="800" b="1" i="0" kern="1200" dirty="0" smtClean="0">
                          <a:solidFill>
                            <a:schemeClr val="tx1"/>
                          </a:solidFill>
                          <a:latin typeface="+mn-lt"/>
                          <a:ea typeface="+mn-ea"/>
                          <a:cs typeface="+mn-cs"/>
                        </a:rPr>
                        <a:t>On-going (annual) costs:</a:t>
                      </a:r>
                    </a:p>
                    <a:p>
                      <a:r>
                        <a:rPr lang="en-CA" sz="1400" i="1" kern="1200" dirty="0" smtClean="0">
                          <a:solidFill>
                            <a:schemeClr val="tx2"/>
                          </a:solidFill>
                          <a:latin typeface="+mn-lt"/>
                          <a:ea typeface="+mn-ea"/>
                          <a:cs typeface="+mn-cs"/>
                        </a:rPr>
                        <a:t>$</a:t>
                      </a:r>
                      <a:endParaRPr lang="en-US" sz="1400" i="1" kern="1200" dirty="0">
                        <a:solidFill>
                          <a:schemeClr val="tx2"/>
                        </a:solidFill>
                        <a:latin typeface="+mn-lt"/>
                        <a:ea typeface="+mn-ea"/>
                        <a:cs typeface="+mn-cs"/>
                      </a:endParaRPr>
                    </a:p>
                  </a:txBody>
                  <a:tcPr anchor="ctr"/>
                </a:tc>
              </a:tr>
              <a:tr h="242456">
                <a:tc>
                  <a:txBody>
                    <a:bodyPr/>
                    <a:lstStyle/>
                    <a:p>
                      <a:pPr marL="0" indent="60325"/>
                      <a:r>
                        <a:rPr lang="en-CA" sz="1200" dirty="0" smtClean="0"/>
                        <a:t>Funding Source</a:t>
                      </a:r>
                      <a:endParaRPr lang="en-US"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73088" algn="l"/>
                          <a:tab pos="1255713" algn="l"/>
                          <a:tab pos="1828800" algn="l"/>
                        </a:tabLst>
                        <a:defRPr/>
                      </a:pPr>
                      <a:r>
                        <a:rPr lang="en-CA" sz="1200" kern="1200" dirty="0" smtClean="0">
                          <a:solidFill>
                            <a:schemeClr val="dk1"/>
                          </a:solidFill>
                          <a:latin typeface="+mn-lt"/>
                          <a:ea typeface="+mn-ea"/>
                          <a:cs typeface="+mn-cs"/>
                        </a:rPr>
                        <a:t>A-Base	</a:t>
                      </a:r>
                      <a:r>
                        <a:rPr lang="en-CA" sz="1200" kern="1200" dirty="0" smtClean="0">
                          <a:solidFill>
                            <a:schemeClr val="dk1"/>
                          </a:solidFill>
                          <a:latin typeface="+mn-lt"/>
                          <a:ea typeface="+mn-ea"/>
                          <a:cs typeface="+mn-cs"/>
                          <a:sym typeface="Wingdings 2" panose="05020102010507070707" pitchFamily="18" charset="2"/>
                        </a:rPr>
                        <a:t>	B-Base	</a:t>
                      </a:r>
                      <a:endParaRPr lang="en-US" sz="1200" kern="1200" dirty="0" smtClean="0">
                        <a:solidFill>
                          <a:schemeClr val="dk1"/>
                        </a:solidFill>
                        <a:latin typeface="+mn-lt"/>
                        <a:ea typeface="+mn-ea"/>
                        <a:cs typeface="+mn-cs"/>
                      </a:endParaRPr>
                    </a:p>
                  </a:txBody>
                  <a:tcPr anchor="ctr"/>
                </a:tc>
                <a:tc>
                  <a:txBody>
                    <a:bodyPr/>
                    <a:lstStyle/>
                    <a:p>
                      <a:r>
                        <a:rPr lang="en-CA" sz="1200" kern="1200" dirty="0" smtClean="0">
                          <a:solidFill>
                            <a:schemeClr val="dk1"/>
                          </a:solidFill>
                          <a:latin typeface="+mn-lt"/>
                          <a:ea typeface="+mn-ea"/>
                          <a:cs typeface="+mn-cs"/>
                        </a:rPr>
                        <a:t>Other:  </a:t>
                      </a:r>
                      <a:r>
                        <a:rPr lang="en-CA" sz="1200" i="1" kern="1200" dirty="0" smtClean="0">
                          <a:solidFill>
                            <a:schemeClr val="tx2"/>
                          </a:solidFill>
                          <a:latin typeface="+mn-lt"/>
                          <a:ea typeface="+mn-ea"/>
                          <a:cs typeface="+mn-cs"/>
                        </a:rPr>
                        <a:t>Please specify</a:t>
                      </a:r>
                      <a:endParaRPr lang="en-US" sz="1200" i="1" kern="1200" dirty="0">
                        <a:solidFill>
                          <a:schemeClr val="tx2"/>
                        </a:solidFill>
                        <a:latin typeface="+mn-lt"/>
                        <a:ea typeface="+mn-ea"/>
                        <a:cs typeface="+mn-cs"/>
                      </a:endParaRPr>
                    </a:p>
                  </a:txBody>
                  <a:tcPr anchor="ctr"/>
                </a:tc>
              </a:tr>
              <a:tr h="117676">
                <a:tc>
                  <a:txBody>
                    <a:bodyPr/>
                    <a:lstStyle/>
                    <a:p>
                      <a:pPr marL="0" indent="60325"/>
                      <a:r>
                        <a:rPr lang="en-CA" sz="1200" dirty="0" smtClean="0"/>
                        <a:t>Current Gate</a:t>
                      </a:r>
                      <a:r>
                        <a:rPr lang="en-CA" sz="1200" dirty="0" smtClean="0">
                          <a:solidFill>
                            <a:srgbClr val="FF0000"/>
                          </a:solidFill>
                        </a:rPr>
                        <a:t>*</a:t>
                      </a:r>
                      <a:endParaRPr lang="en-US" sz="1200" dirty="0">
                        <a:solidFill>
                          <a:srgbClr val="FF0000"/>
                        </a:solidFill>
                      </a:endParaRPr>
                    </a:p>
                  </a:txBody>
                  <a:tcPr anchor="ctr"/>
                </a:tc>
                <a:tc>
                  <a:txBody>
                    <a:bodyPr/>
                    <a:lstStyle/>
                    <a:p>
                      <a:endParaRPr lang="en-US" sz="1400" i="1" kern="1200" dirty="0">
                        <a:solidFill>
                          <a:schemeClr val="tx2"/>
                        </a:solidFill>
                        <a:latin typeface="+mn-lt"/>
                        <a:ea typeface="+mn-ea"/>
                        <a:cs typeface="+mn-cs"/>
                      </a:endParaRPr>
                    </a:p>
                  </a:txBody>
                  <a:tcPr anchor="ctr"/>
                </a:tc>
                <a:tc>
                  <a:txBody>
                    <a:bodyPr/>
                    <a:lstStyle/>
                    <a:p>
                      <a:endParaRPr lang="en-US" sz="1400" i="1" kern="1200" dirty="0">
                        <a:solidFill>
                          <a:schemeClr val="tx2"/>
                        </a:solidFill>
                        <a:latin typeface="+mn-lt"/>
                        <a:ea typeface="+mn-ea"/>
                        <a:cs typeface="+mn-cs"/>
                      </a:endParaRPr>
                    </a:p>
                  </a:txBody>
                  <a:tcPr anchor="ctr"/>
                </a:tc>
              </a:tr>
              <a:tr h="136912">
                <a:tc>
                  <a:txBody>
                    <a:bodyPr/>
                    <a:lstStyle/>
                    <a:p>
                      <a:pPr marL="0" indent="60325"/>
                      <a:r>
                        <a:rPr lang="en-CA" sz="1200" dirty="0" smtClean="0"/>
                        <a:t>On schedule?</a:t>
                      </a:r>
                      <a:endParaRPr lang="en-US" sz="1200" dirty="0"/>
                    </a:p>
                  </a:txBody>
                  <a:tcPr anchor="ctr"/>
                </a:tc>
                <a:tc>
                  <a:txBody>
                    <a:bodyPr/>
                    <a:lstStyle/>
                    <a:p>
                      <a:pPr>
                        <a:tabLst>
                          <a:tab pos="573088" algn="l"/>
                          <a:tab pos="1255713" algn="l"/>
                        </a:tabLst>
                      </a:pPr>
                      <a:r>
                        <a:rPr lang="en-CA" sz="1200" kern="1200" dirty="0" smtClean="0">
                          <a:solidFill>
                            <a:schemeClr val="dk1"/>
                          </a:solidFill>
                          <a:latin typeface="+mn-lt"/>
                          <a:ea typeface="+mn-ea"/>
                          <a:cs typeface="+mn-cs"/>
                        </a:rPr>
                        <a:t>YES 	</a:t>
                      </a:r>
                      <a:r>
                        <a:rPr lang="en-CA" sz="1200" kern="1200" dirty="0" smtClean="0">
                          <a:solidFill>
                            <a:schemeClr val="dk1"/>
                          </a:solidFill>
                          <a:latin typeface="+mn-lt"/>
                          <a:ea typeface="+mn-ea"/>
                          <a:cs typeface="+mn-cs"/>
                          <a:sym typeface="Wingdings 2" panose="05020102010507070707" pitchFamily="18" charset="2"/>
                        </a:rPr>
                        <a:t>	NO 	</a:t>
                      </a:r>
                      <a:endParaRPr lang="en-US" sz="1200" kern="1200" dirty="0">
                        <a:solidFill>
                          <a:schemeClr val="dk1"/>
                        </a:solidFill>
                        <a:latin typeface="+mn-lt"/>
                        <a:ea typeface="+mn-ea"/>
                        <a:cs typeface="+mn-cs"/>
                      </a:endParaRPr>
                    </a:p>
                  </a:txBody>
                  <a:tcPr anchor="ctr"/>
                </a:tc>
                <a:tc>
                  <a:txBody>
                    <a:bodyPr/>
                    <a:lstStyle/>
                    <a:p>
                      <a:r>
                        <a:rPr lang="en-CA" sz="1200" i="1" kern="1200" dirty="0" smtClean="0">
                          <a:solidFill>
                            <a:schemeClr val="tx2"/>
                          </a:solidFill>
                          <a:latin typeface="+mn-lt"/>
                          <a:ea typeface="+mn-ea"/>
                          <a:cs typeface="+mn-cs"/>
                        </a:rPr>
                        <a:t>IF not… why not?</a:t>
                      </a:r>
                      <a:endParaRPr lang="en-US" sz="1200" i="1" kern="1200" dirty="0">
                        <a:solidFill>
                          <a:schemeClr val="tx2"/>
                        </a:solidFill>
                        <a:latin typeface="+mn-lt"/>
                        <a:ea typeface="+mn-ea"/>
                        <a:cs typeface="+mn-cs"/>
                      </a:endParaRPr>
                    </a:p>
                  </a:txBody>
                  <a:tcPr anchor="ctr"/>
                </a:tc>
              </a:tr>
            </a:tbl>
          </a:graphicData>
        </a:graphic>
      </p:graphicFrame>
      <p:sp>
        <p:nvSpPr>
          <p:cNvPr id="11" name="Rectangle 10"/>
          <p:cNvSpPr/>
          <p:nvPr/>
        </p:nvSpPr>
        <p:spPr>
          <a:xfrm>
            <a:off x="343702" y="1088740"/>
            <a:ext cx="3906537" cy="369332"/>
          </a:xfrm>
          <a:prstGeom prst="rect">
            <a:avLst/>
          </a:prstGeom>
        </p:spPr>
        <p:txBody>
          <a:bodyPr wrap="square">
            <a:spAutoFit/>
          </a:bodyPr>
          <a:lstStyle/>
          <a:p>
            <a:r>
              <a:rPr lang="en-CA" b="1" dirty="0" smtClean="0">
                <a:latin typeface="Calibri" panose="020F0502020204030204" pitchFamily="34" charset="0"/>
                <a:ea typeface="Calibri" panose="020F0502020204030204" pitchFamily="34" charset="0"/>
              </a:rPr>
              <a:t>Request Summary Information</a:t>
            </a:r>
            <a:endParaRPr lang="en-US" b="1" dirty="0"/>
          </a:p>
        </p:txBody>
      </p:sp>
      <p:sp>
        <p:nvSpPr>
          <p:cNvPr id="4" name="Rectangle 3"/>
          <p:cNvSpPr/>
          <p:nvPr/>
        </p:nvSpPr>
        <p:spPr>
          <a:xfrm>
            <a:off x="377432" y="6466654"/>
            <a:ext cx="8347014" cy="492443"/>
          </a:xfrm>
          <a:prstGeom prst="rect">
            <a:avLst/>
          </a:prstGeom>
        </p:spPr>
        <p:txBody>
          <a:bodyPr wrap="square">
            <a:spAutoFit/>
          </a:bodyPr>
          <a:lstStyle/>
          <a:p>
            <a:r>
              <a:rPr lang="fr-CA" sz="1000" dirty="0">
                <a:solidFill>
                  <a:srgbClr val="FF0000"/>
                </a:solidFill>
              </a:rPr>
              <a:t>*</a:t>
            </a:r>
            <a:r>
              <a:rPr lang="fr-CA" sz="800" dirty="0" smtClean="0"/>
              <a:t> TBS </a:t>
            </a:r>
            <a:r>
              <a:rPr lang="fr-CA" sz="800" dirty="0"/>
              <a:t>Gates</a:t>
            </a:r>
            <a:r>
              <a:rPr lang="fr-CA" sz="800" dirty="0" smtClean="0"/>
              <a:t>:</a:t>
            </a:r>
          </a:p>
          <a:p>
            <a:r>
              <a:rPr lang="fr-CA" sz="800" dirty="0" smtClean="0">
                <a:hlinkClick r:id="rId4"/>
              </a:rPr>
              <a:t>https</a:t>
            </a:r>
            <a:r>
              <a:rPr lang="fr-CA" sz="800" dirty="0">
                <a:hlinkClick r:id="rId4"/>
              </a:rPr>
              <a:t>://</a:t>
            </a:r>
            <a:r>
              <a:rPr lang="fr-CA" sz="800" dirty="0" smtClean="0">
                <a:hlinkClick r:id="rId4"/>
              </a:rPr>
              <a:t>www.canada.ca/en/treasury-board-secretariat/services/information-technology-project-management/project-management/guide-project-gating-it-enabled-projects.html</a:t>
            </a:r>
            <a:endParaRPr lang="fr-CA" sz="800" dirty="0" smtClean="0"/>
          </a:p>
          <a:p>
            <a:r>
              <a:rPr lang="fr-CA" sz="800" dirty="0"/>
              <a:t> </a:t>
            </a:r>
            <a:endParaRPr lang="en-US" sz="800" dirty="0"/>
          </a:p>
        </p:txBody>
      </p:sp>
      <p:sp>
        <p:nvSpPr>
          <p:cNvPr id="5" name="TextBox 4"/>
          <p:cNvSpPr txBox="1"/>
          <p:nvPr/>
        </p:nvSpPr>
        <p:spPr>
          <a:xfrm>
            <a:off x="4393848" y="2741359"/>
            <a:ext cx="574196" cy="230832"/>
          </a:xfrm>
          <a:prstGeom prst="rect">
            <a:avLst/>
          </a:prstGeom>
          <a:noFill/>
        </p:spPr>
        <p:txBody>
          <a:bodyPr wrap="none" rtlCol="0">
            <a:spAutoFit/>
          </a:bodyPr>
          <a:lstStyle/>
          <a:p>
            <a:r>
              <a:rPr lang="en-CA" sz="900" dirty="0" smtClean="0"/>
              <a:t>(TB Sub)</a:t>
            </a:r>
            <a:endParaRPr lang="en-US" sz="900" dirty="0"/>
          </a:p>
        </p:txBody>
      </p:sp>
      <p:sp>
        <p:nvSpPr>
          <p:cNvPr id="14" name="Rectangle 13"/>
          <p:cNvSpPr/>
          <p:nvPr>
            <p:custDataLst>
              <p:tags r:id="rId1"/>
            </p:custDataLst>
          </p:nvPr>
        </p:nvSpPr>
        <p:spPr>
          <a:xfrm>
            <a:off x="408815" y="4102916"/>
            <a:ext cx="8523234"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sz="1600" b="1" dirty="0" smtClean="0"/>
              <a:t>Departmental Architecture</a:t>
            </a:r>
            <a:endParaRPr lang="en-US" sz="1600" b="1" dirty="0"/>
          </a:p>
        </p:txBody>
      </p:sp>
      <p:graphicFrame>
        <p:nvGraphicFramePr>
          <p:cNvPr id="15" name="Table 14"/>
          <p:cNvGraphicFramePr>
            <a:graphicFrameLocks noGrp="1"/>
          </p:cNvGraphicFramePr>
          <p:nvPr>
            <p:extLst>
              <p:ext uri="{D42A27DB-BD31-4B8C-83A1-F6EECF244321}">
                <p14:modId xmlns:p14="http://schemas.microsoft.com/office/powerpoint/2010/main" val="2062217866"/>
              </p:ext>
            </p:extLst>
          </p:nvPr>
        </p:nvGraphicFramePr>
        <p:xfrm>
          <a:off x="408814" y="4349232"/>
          <a:ext cx="8523233" cy="1778000"/>
        </p:xfrm>
        <a:graphic>
          <a:graphicData uri="http://schemas.openxmlformats.org/drawingml/2006/table">
            <a:tbl>
              <a:tblPr>
                <a:tableStyleId>{5C22544A-7EE6-4342-B048-85BDC9FD1C3A}</a:tableStyleId>
              </a:tblPr>
              <a:tblGrid>
                <a:gridCol w="5471990"/>
                <a:gridCol w="1783630"/>
                <a:gridCol w="1267613"/>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65000"/>
                              <a:lumOff val="35000"/>
                            </a:schemeClr>
                          </a:solidFill>
                        </a:rPr>
                        <a:t>Do you have a</a:t>
                      </a:r>
                      <a:r>
                        <a:rPr lang="en-US" sz="1400" baseline="0" dirty="0" smtClean="0">
                          <a:solidFill>
                            <a:schemeClr val="tx1">
                              <a:lumMod val="65000"/>
                              <a:lumOff val="35000"/>
                            </a:schemeClr>
                          </a:solidFill>
                        </a:rPr>
                        <a:t> Departmental </a:t>
                      </a:r>
                      <a:r>
                        <a:rPr lang="en-US" sz="1400" dirty="0" smtClean="0">
                          <a:solidFill>
                            <a:schemeClr val="tx1">
                              <a:lumMod val="65000"/>
                              <a:lumOff val="35000"/>
                            </a:schemeClr>
                          </a:solidFill>
                        </a:rPr>
                        <a:t>Architecture Review Board (ARB)?</a:t>
                      </a:r>
                    </a:p>
                  </a:txBody>
                  <a:tcPr anchor="ctr"/>
                </a:tc>
                <a:tc>
                  <a:txBody>
                    <a:bodyPr/>
                    <a:lstStyle/>
                    <a:p>
                      <a:pPr>
                        <a:tabLst>
                          <a:tab pos="515938" algn="l"/>
                        </a:tabLst>
                      </a:pPr>
                      <a:r>
                        <a:rPr lang="en-CA" sz="1400" dirty="0" smtClean="0"/>
                        <a:t>YES	</a:t>
                      </a:r>
                      <a:r>
                        <a:rPr lang="en-US" sz="1400" dirty="0" smtClean="0">
                          <a:sym typeface="Wingdings 2" panose="05020102010507070707" pitchFamily="18" charset="2"/>
                        </a:rPr>
                        <a:t></a:t>
                      </a:r>
                      <a:endParaRPr 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398463" algn="l"/>
                        </a:tabLst>
                        <a:defRPr/>
                      </a:pPr>
                      <a:r>
                        <a:rPr lang="en-CA" sz="1400" dirty="0" smtClean="0"/>
                        <a:t>NO	</a:t>
                      </a:r>
                      <a:r>
                        <a:rPr lang="en-US" sz="1400" dirty="0" smtClean="0">
                          <a:sym typeface="Wingdings 2" panose="05020102010507070707" pitchFamily="18" charset="2"/>
                        </a:rPr>
                        <a:t></a:t>
                      </a:r>
                      <a:endParaRPr lang="en-US" sz="1400" dirty="0" smtClean="0"/>
                    </a:p>
                  </a:txBody>
                  <a:tcPr anchor="ctr"/>
                </a:tc>
              </a:tr>
              <a:tr h="370840">
                <a:tc>
                  <a:txBody>
                    <a:bodyPr/>
                    <a:lstStyle/>
                    <a:p>
                      <a:r>
                        <a:rPr lang="en-CA" sz="1400" kern="1200" dirty="0" smtClean="0">
                          <a:solidFill>
                            <a:schemeClr val="tx1">
                              <a:lumMod val="65000"/>
                              <a:lumOff val="35000"/>
                            </a:schemeClr>
                          </a:solidFill>
                          <a:latin typeface="+mn-lt"/>
                          <a:ea typeface="+mn-ea"/>
                          <a:cs typeface="+mn-cs"/>
                        </a:rPr>
                        <a:t>Who is the Chief Architect?</a:t>
                      </a:r>
                      <a:endParaRPr lang="en-US" sz="1400" kern="1200" dirty="0">
                        <a:solidFill>
                          <a:schemeClr val="tx1">
                            <a:lumMod val="65000"/>
                            <a:lumOff val="35000"/>
                          </a:schemeClr>
                        </a:solidFill>
                        <a:latin typeface="+mn-lt"/>
                        <a:ea typeface="+mn-ea"/>
                        <a:cs typeface="+mn-cs"/>
                      </a:endParaRPr>
                    </a:p>
                  </a:txBody>
                  <a:tcPr anchor="ct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solidFill>
                          <a:latin typeface="+mn-lt"/>
                          <a:ea typeface="+mn-ea"/>
                          <a:cs typeface="+mn-cs"/>
                        </a:rPr>
                        <a:t>Name</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solidFill>
                          <a:latin typeface="+mn-lt"/>
                          <a:ea typeface="+mn-ea"/>
                          <a:cs typeface="+mn-cs"/>
                        </a:rPr>
                        <a:t>Email / Phone #</a:t>
                      </a:r>
                    </a:p>
                  </a:txBody>
                  <a:tcPr anchor="ctr"/>
                </a:tc>
                <a:tc hMerge="1">
                  <a:txBody>
                    <a:bodyPr/>
                    <a:lstStyle/>
                    <a:p>
                      <a:endParaRPr lang="en-US"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noProof="0" dirty="0" smtClean="0">
                          <a:solidFill>
                            <a:schemeClr val="tx1">
                              <a:lumMod val="65000"/>
                              <a:lumOff val="35000"/>
                            </a:schemeClr>
                          </a:solidFill>
                          <a:latin typeface="+mn-lt"/>
                          <a:ea typeface="+mn-ea"/>
                          <a:cs typeface="+mn-cs"/>
                        </a:rPr>
                        <a:t>Has the Departmental EA and Architecture Review Board sanctioned the preferred Solution Architecture option?</a:t>
                      </a:r>
                      <a:endParaRPr lang="en-CA" noProof="0" dirty="0"/>
                    </a:p>
                  </a:txBody>
                  <a:tcPr anchor="ctr"/>
                </a:tc>
                <a:tc>
                  <a:txBody>
                    <a:bodyPr/>
                    <a:lstStyle/>
                    <a:p>
                      <a:pPr>
                        <a:tabLst>
                          <a:tab pos="515938" algn="l"/>
                        </a:tabLst>
                      </a:pPr>
                      <a:r>
                        <a:rPr lang="en-CA" sz="1400" dirty="0" smtClean="0"/>
                        <a:t>YES	</a:t>
                      </a:r>
                      <a:r>
                        <a:rPr lang="en-US" sz="1400" dirty="0" smtClean="0">
                          <a:sym typeface="Wingdings 2" panose="05020102010507070707" pitchFamily="18" charset="2"/>
                        </a:rPr>
                        <a:t></a:t>
                      </a:r>
                      <a:endParaRPr 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398463" algn="l"/>
                        </a:tabLst>
                        <a:defRPr/>
                      </a:pPr>
                      <a:r>
                        <a:rPr lang="en-CA" sz="1400" dirty="0" smtClean="0"/>
                        <a:t>NO	</a:t>
                      </a:r>
                      <a:r>
                        <a:rPr lang="en-US" sz="1400" dirty="0" smtClean="0">
                          <a:sym typeface="Wingdings 2" panose="05020102010507070707" pitchFamily="18" charset="2"/>
                        </a:rPr>
                        <a:t></a:t>
                      </a:r>
                      <a:endParaRPr lang="en-US" sz="1400" dirty="0" smtClean="0"/>
                    </a:p>
                  </a:txBody>
                  <a:tcPr anchor="ctr"/>
                </a:tc>
              </a:tr>
              <a:tr h="370840">
                <a:tc gridSpan="3">
                  <a:txBody>
                    <a:bodyPr/>
                    <a:lstStyle/>
                    <a:p>
                      <a:r>
                        <a:rPr lang="en-CA" sz="1400" b="1" kern="1200" dirty="0" smtClean="0">
                          <a:solidFill>
                            <a:schemeClr val="tx1"/>
                          </a:solidFill>
                          <a:latin typeface="+mj-lt"/>
                          <a:ea typeface="+mn-ea"/>
                          <a:cs typeface="Aharoni" panose="02010803020104030203" pitchFamily="2" charset="-79"/>
                        </a:rPr>
                        <a:t>NOTE</a:t>
                      </a:r>
                      <a:r>
                        <a:rPr lang="en-CA" sz="1400" kern="1200" dirty="0" smtClean="0">
                          <a:solidFill>
                            <a:schemeClr val="tx1"/>
                          </a:solidFill>
                          <a:latin typeface="+mj-lt"/>
                          <a:ea typeface="+mn-ea"/>
                          <a:cs typeface="Aharoni" panose="02010803020104030203" pitchFamily="2" charset="-79"/>
                        </a:rPr>
                        <a:t>: </a:t>
                      </a:r>
                      <a:r>
                        <a:rPr lang="en-CA" sz="1400" kern="1200" dirty="0" smtClean="0">
                          <a:solidFill>
                            <a:schemeClr val="tx1">
                              <a:lumMod val="65000"/>
                              <a:lumOff val="35000"/>
                            </a:schemeClr>
                          </a:solidFill>
                          <a:latin typeface="+mj-lt"/>
                          <a:ea typeface="+mn-ea"/>
                          <a:cs typeface="+mn-cs"/>
                        </a:rPr>
                        <a:t>Please provide a copy of your ARB Minutes &amp; Record of Decision </a:t>
                      </a:r>
                      <a:endParaRPr lang="en-US" sz="1400" kern="1200" dirty="0">
                        <a:solidFill>
                          <a:schemeClr val="tx1">
                            <a:lumMod val="65000"/>
                            <a:lumOff val="35000"/>
                          </a:schemeClr>
                        </a:solidFill>
                        <a:latin typeface="+mj-lt"/>
                        <a:ea typeface="+mn-ea"/>
                        <a:cs typeface="+mn-cs"/>
                      </a:endParaRPr>
                    </a:p>
                  </a:txBody>
                  <a:tcPr anchor="ctr"/>
                </a:tc>
                <a:tc hMerge="1">
                  <a:txBody>
                    <a:bodyPr/>
                    <a:lstStyle/>
                    <a:p>
                      <a:endParaRPr lang="en-US" dirty="0"/>
                    </a:p>
                  </a:txBody>
                  <a:tcPr/>
                </a:tc>
                <a:tc hMerge="1">
                  <a:txBody>
                    <a:bodyPr/>
                    <a:lstStyle/>
                    <a:p>
                      <a:endParaRPr lang="en-US" dirty="0"/>
                    </a:p>
                  </a:txBody>
                  <a:tcPr/>
                </a:tc>
              </a:tr>
            </a:tbl>
          </a:graphicData>
        </a:graphic>
      </p:graphicFrame>
    </p:spTree>
    <p:extLst>
      <p:ext uri="{BB962C8B-B14F-4D97-AF65-F5344CB8AC3E}">
        <p14:creationId xmlns:p14="http://schemas.microsoft.com/office/powerpoint/2010/main" val="42156648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extLst/>
          </p:nvPr>
        </p:nvGraphicFramePr>
        <p:xfrm>
          <a:off x="467545" y="4149080"/>
          <a:ext cx="8290688" cy="861060"/>
        </p:xfrm>
        <a:graphic>
          <a:graphicData uri="http://schemas.openxmlformats.org/drawingml/2006/table">
            <a:tbl>
              <a:tblPr>
                <a:tableStyleId>{5C22544A-7EE6-4342-B048-85BDC9FD1C3A}</a:tableStyleId>
              </a:tblPr>
              <a:tblGrid>
                <a:gridCol w="5904655"/>
                <a:gridCol w="2386033"/>
              </a:tblGrid>
              <a:tr h="2984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1">
                              <a:lumMod val="75000"/>
                              <a:lumOff val="25000"/>
                            </a:schemeClr>
                          </a:solidFill>
                          <a:latin typeface="+mn-lt"/>
                          <a:ea typeface="+mn-ea"/>
                          <a:cs typeface="+mn-cs"/>
                        </a:rPr>
                        <a:t>Presentation</a:t>
                      </a:r>
                      <a:r>
                        <a:rPr lang="en-CA" sz="1400" i="1" kern="1200" baseline="0" dirty="0" smtClean="0">
                          <a:solidFill>
                            <a:schemeClr val="tx1">
                              <a:lumMod val="75000"/>
                              <a:lumOff val="25000"/>
                            </a:schemeClr>
                          </a:solidFill>
                          <a:latin typeface="+mn-lt"/>
                          <a:ea typeface="+mn-ea"/>
                          <a:cs typeface="+mn-cs"/>
                        </a:rPr>
                        <a:t> title:</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baseline="0" dirty="0" smtClean="0">
                          <a:solidFill>
                            <a:srgbClr val="014D71"/>
                          </a:solidFill>
                          <a:latin typeface="+mn-lt"/>
                          <a:ea typeface="+mn-ea"/>
                          <a:cs typeface="+mn-cs"/>
                        </a:rPr>
                        <a:t>Please include Presentation title, committee and date of presentation (or rational for not going </a:t>
                      </a:r>
                      <a:r>
                        <a:rPr lang="en-CA" sz="1400" i="1" kern="1200" baseline="0" smtClean="0">
                          <a:solidFill>
                            <a:srgbClr val="014D71"/>
                          </a:solidFill>
                          <a:latin typeface="+mn-lt"/>
                          <a:ea typeface="+mn-ea"/>
                          <a:cs typeface="+mn-cs"/>
                        </a:rPr>
                        <a:t>through governance) </a:t>
                      </a:r>
                      <a:endParaRPr lang="en-CA" sz="1400" i="1" kern="1200" dirty="0" smtClean="0">
                        <a:solidFill>
                          <a:srgbClr val="014D71"/>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1">
                              <a:lumMod val="75000"/>
                              <a:lumOff val="25000"/>
                            </a:schemeClr>
                          </a:solidFill>
                          <a:latin typeface="+mn-lt"/>
                          <a:ea typeface="+mn-ea"/>
                          <a:cs typeface="+mn-cs"/>
                        </a:rPr>
                        <a:t>Governance Committees: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i="1" kern="1200" dirty="0" smtClean="0">
                          <a:solidFill>
                            <a:srgbClr val="014D71"/>
                          </a:solidFill>
                          <a:latin typeface="+mn-lt"/>
                          <a:ea typeface="+mn-ea"/>
                          <a:cs typeface="+mn-cs"/>
                        </a:rPr>
                        <a:t>Committee </a:t>
                      </a:r>
                      <a:r>
                        <a:rPr lang="en-US" sz="1200" kern="1200" dirty="0" smtClean="0">
                          <a:solidFill>
                            <a:srgbClr val="014D71"/>
                          </a:solidFill>
                          <a:latin typeface="+mn-lt"/>
                          <a:ea typeface="+mn-ea"/>
                          <a:cs typeface="+mn-cs"/>
                        </a:rPr>
                        <a:t>DD/MM/YY</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i="1" kern="1200" dirty="0" smtClean="0">
                          <a:solidFill>
                            <a:srgbClr val="014D71"/>
                          </a:solidFill>
                          <a:latin typeface="+mn-lt"/>
                          <a:ea typeface="+mn-ea"/>
                          <a:cs typeface="+mn-cs"/>
                        </a:rPr>
                        <a:t>Committee </a:t>
                      </a:r>
                      <a:r>
                        <a:rPr lang="en-US" sz="1200" kern="1200" dirty="0" smtClean="0">
                          <a:solidFill>
                            <a:srgbClr val="014D71"/>
                          </a:solidFill>
                          <a:latin typeface="+mn-lt"/>
                          <a:ea typeface="+mn-ea"/>
                          <a:cs typeface="+mn-cs"/>
                        </a:rPr>
                        <a:t>DD/MM/YY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i="1" kern="1200" dirty="0" smtClean="0">
                        <a:solidFill>
                          <a:srgbClr val="014D71"/>
                        </a:solidFill>
                        <a:latin typeface="+mn-lt"/>
                        <a:ea typeface="+mn-ea"/>
                        <a:cs typeface="+mn-cs"/>
                      </a:endParaRPr>
                    </a:p>
                  </a:txBody>
                  <a:tcPr marL="68580" marR="68580" marT="34290" marB="34290"/>
                </a:tc>
              </a:tr>
            </a:tbl>
          </a:graphicData>
        </a:graphic>
      </p:graphicFrame>
      <p:sp>
        <p:nvSpPr>
          <p:cNvPr id="19" name="Rectangle 18"/>
          <p:cNvSpPr/>
          <p:nvPr>
            <p:custDataLst>
              <p:tags r:id="rId1"/>
            </p:custDataLst>
          </p:nvPr>
        </p:nvSpPr>
        <p:spPr>
          <a:xfrm>
            <a:off x="467544" y="980728"/>
            <a:ext cx="8290689" cy="190687"/>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400" b="1" dirty="0" smtClean="0">
                <a:solidFill>
                  <a:prstClr val="white"/>
                </a:solidFill>
              </a:rPr>
              <a:t>SSC </a:t>
            </a:r>
            <a:r>
              <a:rPr lang="en-CA" sz="1400" b="1" dirty="0">
                <a:solidFill>
                  <a:prstClr val="white"/>
                </a:solidFill>
              </a:rPr>
              <a:t>Scope</a:t>
            </a:r>
            <a:endParaRPr lang="en-US" sz="1400" b="1" dirty="0">
              <a:solidFill>
                <a:prstClr val="white"/>
              </a:solidFill>
            </a:endParaRPr>
          </a:p>
        </p:txBody>
      </p:sp>
      <p:sp>
        <p:nvSpPr>
          <p:cNvPr id="22" name="Rectangle 21"/>
          <p:cNvSpPr/>
          <p:nvPr>
            <p:custDataLst>
              <p:tags r:id="rId2"/>
            </p:custDataLst>
          </p:nvPr>
        </p:nvSpPr>
        <p:spPr>
          <a:xfrm>
            <a:off x="467544" y="5067403"/>
            <a:ext cx="8290689" cy="161797"/>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400" b="1" smtClean="0">
                <a:solidFill>
                  <a:prstClr val="white"/>
                </a:solidFill>
              </a:rPr>
              <a:t>SSC </a:t>
            </a:r>
            <a:r>
              <a:rPr lang="en-CA" sz="1400" b="1" dirty="0">
                <a:solidFill>
                  <a:prstClr val="white"/>
                </a:solidFill>
              </a:rPr>
              <a:t>Contact</a:t>
            </a:r>
            <a:endParaRPr lang="en-US" sz="1400" b="1" dirty="0">
              <a:solidFill>
                <a:prstClr val="white"/>
              </a:solidFill>
            </a:endParaRPr>
          </a:p>
        </p:txBody>
      </p:sp>
      <p:graphicFrame>
        <p:nvGraphicFramePr>
          <p:cNvPr id="23" name="Table 22"/>
          <p:cNvGraphicFramePr>
            <a:graphicFrameLocks noGrp="1"/>
          </p:cNvGraphicFramePr>
          <p:nvPr>
            <p:extLst/>
          </p:nvPr>
        </p:nvGraphicFramePr>
        <p:xfrm>
          <a:off x="467544" y="5240243"/>
          <a:ext cx="8290689" cy="1127760"/>
        </p:xfrm>
        <a:graphic>
          <a:graphicData uri="http://schemas.openxmlformats.org/drawingml/2006/table">
            <a:tbl>
              <a:tblPr>
                <a:tableStyleId>{5C22544A-7EE6-4342-B048-85BDC9FD1C3A}</a:tableStyleId>
              </a:tblPr>
              <a:tblGrid>
                <a:gridCol w="2880320"/>
                <a:gridCol w="5410369"/>
              </a:tblGrid>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65000"/>
                              <a:lumOff val="35000"/>
                            </a:schemeClr>
                          </a:solidFill>
                        </a:rPr>
                        <a:t>SSC</a:t>
                      </a:r>
                      <a:r>
                        <a:rPr lang="en-US" sz="1400" baseline="0" dirty="0" smtClean="0">
                          <a:solidFill>
                            <a:schemeClr val="tx1">
                              <a:lumMod val="65000"/>
                              <a:lumOff val="35000"/>
                            </a:schemeClr>
                          </a:solidFill>
                        </a:rPr>
                        <a:t> BR number (if available)</a:t>
                      </a:r>
                      <a:endParaRPr lang="en-US" sz="1400" dirty="0" smtClean="0">
                        <a:solidFill>
                          <a:schemeClr val="tx1">
                            <a:lumMod val="65000"/>
                            <a:lumOff val="35000"/>
                          </a:schemeClr>
                        </a:solidFill>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solidFill>
                          <a:latin typeface="+mn-lt"/>
                          <a:ea typeface="+mn-ea"/>
                          <a:cs typeface="+mn-cs"/>
                        </a:rPr>
                        <a:t>BR Number</a:t>
                      </a:r>
                    </a:p>
                  </a:txBody>
                  <a:tcPr marL="68580" marR="68580" marT="34290" marB="34290" anchor="ctr"/>
                </a:tc>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65000"/>
                              <a:lumOff val="35000"/>
                            </a:schemeClr>
                          </a:solidFill>
                          <a:latin typeface="+mn-lt"/>
                          <a:ea typeface="+mn-ea"/>
                          <a:cs typeface="+mn-cs"/>
                        </a:rPr>
                        <a:t>SSC</a:t>
                      </a:r>
                      <a:r>
                        <a:rPr lang="en-US" sz="1400" kern="1200" baseline="0" dirty="0" smtClean="0">
                          <a:solidFill>
                            <a:schemeClr val="tx1">
                              <a:lumMod val="65000"/>
                              <a:lumOff val="35000"/>
                            </a:schemeClr>
                          </a:solidFill>
                          <a:latin typeface="+mn-lt"/>
                          <a:ea typeface="+mn-ea"/>
                          <a:cs typeface="+mn-cs"/>
                        </a:rPr>
                        <a:t> Client Executive contact</a:t>
                      </a:r>
                      <a:endParaRPr lang="en-US" sz="1400" kern="1200" dirty="0" smtClean="0">
                        <a:solidFill>
                          <a:schemeClr val="tx1">
                            <a:lumMod val="65000"/>
                            <a:lumOff val="35000"/>
                          </a:schemeClr>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15938" algn="l"/>
                        </a:tabLst>
                        <a:defRPr/>
                      </a:pPr>
                      <a:r>
                        <a:rPr lang="en-CA" sz="1400" i="1" kern="1200" dirty="0" smtClean="0">
                          <a:solidFill>
                            <a:schemeClr val="tx2"/>
                          </a:solidFill>
                          <a:latin typeface="+mn-lt"/>
                          <a:ea typeface="+mn-ea"/>
                          <a:cs typeface="+mn-cs"/>
                        </a:rPr>
                        <a:t>Name/Title</a:t>
                      </a:r>
                    </a:p>
                  </a:txBody>
                  <a:tcPr marL="68580" marR="68580" marT="34290" marB="34290" anchor="ctr"/>
                </a:tc>
              </a:tr>
              <a:tr h="278130">
                <a:tc>
                  <a:txBody>
                    <a:bodyPr/>
                    <a:lstStyle/>
                    <a:p>
                      <a:r>
                        <a:rPr lang="en-US" sz="1400" kern="1200" dirty="0" smtClean="0">
                          <a:solidFill>
                            <a:schemeClr val="tx1">
                              <a:lumMod val="65000"/>
                              <a:lumOff val="35000"/>
                            </a:schemeClr>
                          </a:solidFill>
                          <a:latin typeface="+mn-lt"/>
                          <a:ea typeface="+mn-ea"/>
                          <a:cs typeface="+mn-cs"/>
                        </a:rPr>
                        <a:t>SSC</a:t>
                      </a:r>
                      <a:r>
                        <a:rPr lang="en-US" sz="1400" kern="1200" baseline="0" dirty="0" smtClean="0">
                          <a:solidFill>
                            <a:schemeClr val="tx1">
                              <a:lumMod val="65000"/>
                              <a:lumOff val="35000"/>
                            </a:schemeClr>
                          </a:solidFill>
                          <a:latin typeface="+mn-lt"/>
                          <a:ea typeface="+mn-ea"/>
                          <a:cs typeface="+mn-cs"/>
                        </a:rPr>
                        <a:t> project contact</a:t>
                      </a:r>
                      <a:endParaRPr lang="en-US" sz="1400" kern="1200" dirty="0">
                        <a:solidFill>
                          <a:schemeClr val="tx1">
                            <a:lumMod val="65000"/>
                            <a:lumOff val="35000"/>
                          </a:schemeClr>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solidFill>
                          <a:latin typeface="+mn-lt"/>
                          <a:ea typeface="+mn-ea"/>
                          <a:cs typeface="+mn-cs"/>
                        </a:rPr>
                        <a:t>Name/Title</a:t>
                      </a:r>
                    </a:p>
                  </a:txBody>
                  <a:tcPr marL="68580" marR="68580" marT="34290" marB="34290" anchor="ctr"/>
                </a:tc>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65000"/>
                              <a:lumOff val="35000"/>
                            </a:schemeClr>
                          </a:solidFill>
                          <a:latin typeface="+mn-lt"/>
                          <a:ea typeface="+mn-ea"/>
                          <a:cs typeface="+mn-cs"/>
                        </a:rPr>
                        <a:t>SSC</a:t>
                      </a:r>
                      <a:r>
                        <a:rPr lang="en-US" sz="1400" kern="1200" baseline="0" dirty="0" smtClean="0">
                          <a:solidFill>
                            <a:schemeClr val="tx1">
                              <a:lumMod val="65000"/>
                              <a:lumOff val="35000"/>
                            </a:schemeClr>
                          </a:solidFill>
                          <a:latin typeface="+mn-lt"/>
                          <a:ea typeface="+mn-ea"/>
                          <a:cs typeface="+mn-cs"/>
                        </a:rPr>
                        <a:t> architecture contact</a:t>
                      </a:r>
                      <a:endParaRPr lang="en-US" sz="1400" kern="1200" dirty="0" smtClean="0">
                        <a:solidFill>
                          <a:schemeClr val="tx1">
                            <a:lumMod val="65000"/>
                            <a:lumOff val="35000"/>
                          </a:schemeClr>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15938" algn="l"/>
                        </a:tabLst>
                        <a:defRPr/>
                      </a:pPr>
                      <a:r>
                        <a:rPr lang="en-CA" sz="1400" i="1" kern="1200" dirty="0" smtClean="0">
                          <a:solidFill>
                            <a:schemeClr val="tx2"/>
                          </a:solidFill>
                          <a:latin typeface="+mn-lt"/>
                          <a:ea typeface="+mn-ea"/>
                          <a:cs typeface="+mn-cs"/>
                        </a:rPr>
                        <a:t>Name/Title (if available)</a:t>
                      </a:r>
                    </a:p>
                  </a:txBody>
                  <a:tcPr marL="68580" marR="68580" marT="34290" marB="34290" anchor="ctr"/>
                </a:tc>
              </a:tr>
            </a:tbl>
          </a:graphicData>
        </a:graphic>
      </p:graphicFrame>
      <p:sp>
        <p:nvSpPr>
          <p:cNvPr id="33" name="Rectangle 32"/>
          <p:cNvSpPr/>
          <p:nvPr>
            <p:custDataLst>
              <p:tags r:id="rId3"/>
            </p:custDataLst>
          </p:nvPr>
        </p:nvSpPr>
        <p:spPr>
          <a:xfrm>
            <a:off x="467544" y="3965113"/>
            <a:ext cx="8290689" cy="183967"/>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400" b="1" dirty="0" smtClean="0">
                <a:solidFill>
                  <a:prstClr val="white"/>
                </a:solidFill>
              </a:rPr>
              <a:t>SSC Internal Governance</a:t>
            </a:r>
            <a:endParaRPr lang="en-US" sz="1400" b="1" dirty="0">
              <a:solidFill>
                <a:prstClr val="white"/>
              </a:solidFill>
            </a:endParaRPr>
          </a:p>
        </p:txBody>
      </p:sp>
      <p:sp>
        <p:nvSpPr>
          <p:cNvPr id="34" name="Rectangle 33"/>
          <p:cNvSpPr/>
          <p:nvPr/>
        </p:nvSpPr>
        <p:spPr>
          <a:xfrm>
            <a:off x="143508" y="5173498"/>
            <a:ext cx="6310363" cy="523220"/>
          </a:xfrm>
          <a:prstGeom prst="rect">
            <a:avLst/>
          </a:prstGeom>
        </p:spPr>
        <p:txBody>
          <a:bodyPr wrap="square">
            <a:spAutoFit/>
          </a:bodyPr>
          <a:lstStyle/>
          <a:p>
            <a:pPr lvl="1">
              <a:buClr>
                <a:prstClr val="black">
                  <a:lumMod val="65000"/>
                  <a:lumOff val="35000"/>
                </a:prstClr>
              </a:buClr>
            </a:pPr>
            <a:endParaRPr lang="en-US" sz="1400" i="1" dirty="0">
              <a:solidFill>
                <a:srgbClr val="004D71"/>
              </a:solidFill>
            </a:endParaRPr>
          </a:p>
          <a:p>
            <a:pPr>
              <a:buClr>
                <a:prstClr val="black">
                  <a:lumMod val="65000"/>
                  <a:lumOff val="35000"/>
                </a:prstClr>
              </a:buClr>
            </a:pPr>
            <a:endParaRPr lang="en-US" sz="1400" i="1" dirty="0">
              <a:solidFill>
                <a:srgbClr val="004D71"/>
              </a:solidFill>
            </a:endParaRPr>
          </a:p>
        </p:txBody>
      </p:sp>
      <p:graphicFrame>
        <p:nvGraphicFramePr>
          <p:cNvPr id="16" name="Table 15"/>
          <p:cNvGraphicFramePr>
            <a:graphicFrameLocks noGrp="1"/>
          </p:cNvGraphicFramePr>
          <p:nvPr>
            <p:extLst/>
          </p:nvPr>
        </p:nvGraphicFramePr>
        <p:xfrm>
          <a:off x="467545" y="1188616"/>
          <a:ext cx="8290688" cy="2744440"/>
        </p:xfrm>
        <a:graphic>
          <a:graphicData uri="http://schemas.openxmlformats.org/drawingml/2006/table">
            <a:tbl>
              <a:tblPr>
                <a:tableStyleId>{5C22544A-7EE6-4342-B048-85BDC9FD1C3A}</a:tableStyleId>
              </a:tblPr>
              <a:tblGrid>
                <a:gridCol w="2736304"/>
                <a:gridCol w="5554384"/>
              </a:tblGrid>
              <a:tr h="583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smtClean="0">
                          <a:solidFill>
                            <a:schemeClr val="tx2"/>
                          </a:solidFill>
                        </a:rPr>
                        <a:t>What</a:t>
                      </a:r>
                      <a:r>
                        <a:rPr lang="en-US" sz="1400" i="1" baseline="0" dirty="0" smtClean="0">
                          <a:solidFill>
                            <a:schemeClr val="tx2"/>
                          </a:solidFill>
                        </a:rPr>
                        <a:t> </a:t>
                      </a:r>
                      <a:r>
                        <a:rPr lang="en-US" sz="1400" i="1" dirty="0" smtClean="0">
                          <a:solidFill>
                            <a:schemeClr val="tx2"/>
                          </a:solidFill>
                        </a:rPr>
                        <a:t>is the scope of work required by Shared Services Canada? </a:t>
                      </a:r>
                      <a:endParaRPr lang="en-CA" sz="1400" dirty="0" smtClean="0">
                        <a:solidFill>
                          <a:schemeClr val="tx1">
                            <a:lumMod val="65000"/>
                            <a:lumOff val="35000"/>
                          </a:schemeClr>
                        </a:solidFill>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100" i="1" kern="1200" dirty="0" smtClean="0">
                        <a:solidFill>
                          <a:schemeClr val="tx2"/>
                        </a:solidFill>
                        <a:latin typeface="+mn-lt"/>
                        <a:ea typeface="+mn-ea"/>
                        <a:cs typeface="+mn-cs"/>
                      </a:endParaRPr>
                    </a:p>
                  </a:txBody>
                  <a:tcPr marL="68580" marR="68580" marT="34290" marB="34290" anchor="ctr"/>
                </a:tc>
              </a:tr>
              <a:tr h="583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smtClean="0">
                          <a:solidFill>
                            <a:schemeClr val="tx2"/>
                          </a:solidFill>
                        </a:rPr>
                        <a:t>When/How has SSC been involved in this project?  </a:t>
                      </a:r>
                      <a:endParaRPr lang="en-US" sz="1400" kern="1200" dirty="0" smtClean="0">
                        <a:solidFill>
                          <a:schemeClr val="tx1">
                            <a:lumMod val="65000"/>
                            <a:lumOff val="35000"/>
                          </a:schemeClr>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100" i="1" kern="1200" dirty="0" smtClean="0">
                        <a:solidFill>
                          <a:schemeClr val="tx2"/>
                        </a:solidFill>
                        <a:latin typeface="+mn-lt"/>
                        <a:ea typeface="+mn-ea"/>
                        <a:cs typeface="+mn-cs"/>
                      </a:endParaRPr>
                    </a:p>
                  </a:txBody>
                  <a:tcPr marL="68580" marR="68580" marT="34290" marB="34290" anchor="ctr"/>
                </a:tc>
              </a:tr>
              <a:tr h="7429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smtClean="0">
                          <a:solidFill>
                            <a:schemeClr val="tx2"/>
                          </a:solidFill>
                        </a:rPr>
                        <a:t>What SSC Services are to be impacted or consumed?  </a:t>
                      </a:r>
                      <a:endParaRPr lang="en-US" sz="1400" kern="1200" dirty="0" smtClean="0">
                        <a:solidFill>
                          <a:schemeClr val="tx1">
                            <a:lumMod val="65000"/>
                            <a:lumOff val="35000"/>
                          </a:schemeClr>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tx1">
                            <a:lumMod val="65000"/>
                            <a:lumOff val="35000"/>
                          </a:schemeClr>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solidFill>
                          <a:latin typeface="+mn-lt"/>
                          <a:ea typeface="+mn-ea"/>
                          <a:cs typeface="+mn-cs"/>
                          <a:hlinkClick r:id="rId6"/>
                        </a:rPr>
                        <a:t>http://service.ssc-spc.gc.ca/en/services</a:t>
                      </a:r>
                      <a:endParaRPr lang="en-CA" sz="1400" i="1" kern="1200" dirty="0" smtClean="0">
                        <a:solidFill>
                          <a:schemeClr val="tx2"/>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400" i="0" kern="1200" baseline="0" dirty="0" smtClean="0">
                          <a:solidFill>
                            <a:srgbClr val="014D71"/>
                          </a:solidFill>
                          <a:latin typeface="+mn-lt"/>
                          <a:ea typeface="+mn-ea"/>
                          <a:cs typeface="+mn-cs"/>
                        </a:rPr>
                        <a:t>I</a:t>
                      </a:r>
                      <a:r>
                        <a:rPr lang="en-CA" sz="1400" i="0" kern="1200" dirty="0" smtClean="0">
                          <a:solidFill>
                            <a:srgbClr val="014D71"/>
                          </a:solidFill>
                          <a:latin typeface="+mn-lt"/>
                          <a:ea typeface="+mn-ea"/>
                          <a:cs typeface="+mn-cs"/>
                        </a:rPr>
                        <a:t>nclude</a:t>
                      </a:r>
                      <a:r>
                        <a:rPr lang="en-CA" sz="1400" i="0" kern="1200" baseline="0" dirty="0" smtClean="0">
                          <a:solidFill>
                            <a:srgbClr val="014D71"/>
                          </a:solidFill>
                          <a:latin typeface="+mn-lt"/>
                          <a:ea typeface="+mn-ea"/>
                          <a:cs typeface="+mn-cs"/>
                        </a:rPr>
                        <a:t> due dates for SSC deliverables.</a:t>
                      </a:r>
                      <a:endParaRPr lang="en-CA" sz="1400" i="1" kern="1200" dirty="0" smtClean="0">
                        <a:solidFill>
                          <a:schemeClr val="tx2"/>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i="0" kern="1200" dirty="0" smtClean="0">
                        <a:solidFill>
                          <a:srgbClr val="014D71"/>
                        </a:solidFill>
                        <a:latin typeface="+mj-lt"/>
                        <a:ea typeface="+mn-ea"/>
                        <a:cs typeface="+mn-cs"/>
                      </a:endParaRPr>
                    </a:p>
                  </a:txBody>
                  <a:tcPr marL="68580" marR="68580" marT="34290" marB="34290" anchor="ctr"/>
                </a:tc>
              </a:tr>
              <a:tr h="834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rgbClr val="014D71"/>
                          </a:solidFill>
                          <a:latin typeface="+mn-lt"/>
                          <a:ea typeface="+mn-ea"/>
                          <a:cs typeface="+mn-cs"/>
                        </a:rPr>
                        <a:t>What are the dependencies and</a:t>
                      </a:r>
                      <a:r>
                        <a:rPr lang="en-CA" sz="1400" i="1" kern="1200" baseline="0" dirty="0" smtClean="0">
                          <a:solidFill>
                            <a:srgbClr val="014D71"/>
                          </a:solidFill>
                          <a:latin typeface="+mn-lt"/>
                          <a:ea typeface="+mn-ea"/>
                          <a:cs typeface="+mn-cs"/>
                        </a:rPr>
                        <a:t> assumptions?</a:t>
                      </a:r>
                      <a:endParaRPr lang="en-US" sz="1400" i="1" kern="1200" dirty="0" smtClean="0">
                        <a:solidFill>
                          <a:srgbClr val="014D71"/>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0" kern="1200" dirty="0" smtClean="0">
                          <a:solidFill>
                            <a:srgbClr val="014D71"/>
                          </a:solidFill>
                          <a:effectLst/>
                          <a:latin typeface="+mj-lt"/>
                          <a:ea typeface="+mn-ea"/>
                          <a:cs typeface="+mn-cs"/>
                        </a:rPr>
                        <a:t>(ex: authentication, cloud connectivity.</a:t>
                      </a:r>
                      <a:r>
                        <a:rPr lang="en-CA" sz="1400" i="0" kern="1200" baseline="0" dirty="0" smtClean="0">
                          <a:solidFill>
                            <a:srgbClr val="014D71"/>
                          </a:solidFill>
                          <a:effectLst/>
                          <a:latin typeface="+mj-lt"/>
                          <a:ea typeface="+mn-ea"/>
                          <a:cs typeface="+mn-cs"/>
                        </a:rPr>
                        <a:t> If</a:t>
                      </a:r>
                      <a:r>
                        <a:rPr lang="en-CA" sz="1400" i="0" kern="1200" baseline="0" dirty="0" smtClean="0">
                          <a:solidFill>
                            <a:srgbClr val="014D71"/>
                          </a:solidFill>
                          <a:latin typeface="+mn-lt"/>
                          <a:ea typeface="+mn-ea"/>
                          <a:cs typeface="+mn-cs"/>
                        </a:rPr>
                        <a:t> legacy Data Centre, which one and has capacity has been confirmed.)</a:t>
                      </a:r>
                      <a:endParaRPr lang="en-CA" sz="1400" i="0" kern="1200" dirty="0" smtClean="0">
                        <a:solidFill>
                          <a:srgbClr val="014D7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400" i="0" kern="1200" dirty="0" smtClean="0">
                          <a:solidFill>
                            <a:srgbClr val="014D71"/>
                          </a:solidFill>
                          <a:effectLst/>
                          <a:latin typeface="+mj-lt"/>
                          <a:ea typeface="+mn-ea"/>
                          <a:cs typeface="+mn-cs"/>
                        </a:rPr>
                        <a:t> </a:t>
                      </a:r>
                      <a:endParaRPr lang="en-CA" sz="1400" i="0" kern="1200" dirty="0" smtClean="0">
                        <a:solidFill>
                          <a:srgbClr val="014D71"/>
                        </a:solidFill>
                        <a:latin typeface="+mj-lt"/>
                        <a:ea typeface="+mn-ea"/>
                        <a:cs typeface="+mn-cs"/>
                      </a:endParaRPr>
                    </a:p>
                  </a:txBody>
                  <a:tcPr marL="68580" marR="68580" marT="34290" marB="34290" anchor="ctr"/>
                </a:tc>
              </a:tr>
            </a:tbl>
          </a:graphicData>
        </a:graphic>
      </p:graphicFrame>
      <p:sp>
        <p:nvSpPr>
          <p:cNvPr id="2" name="Rectangle 1"/>
          <p:cNvSpPr/>
          <p:nvPr/>
        </p:nvSpPr>
        <p:spPr>
          <a:xfrm>
            <a:off x="467544" y="6388632"/>
            <a:ext cx="6408712" cy="677108"/>
          </a:xfrm>
          <a:prstGeom prst="rect">
            <a:avLst/>
          </a:prstGeom>
        </p:spPr>
        <p:txBody>
          <a:bodyPr wrap="square">
            <a:spAutoFit/>
          </a:bodyPr>
          <a:lstStyle/>
          <a:p>
            <a:pPr>
              <a:buClr>
                <a:prstClr val="black">
                  <a:lumMod val="65000"/>
                  <a:lumOff val="35000"/>
                </a:prstClr>
              </a:buClr>
            </a:pPr>
            <a:r>
              <a:rPr lang="en-US" sz="1200" i="1" dirty="0" smtClean="0">
                <a:solidFill>
                  <a:srgbClr val="004D71"/>
                </a:solidFill>
              </a:rPr>
              <a:t>For </a:t>
            </a:r>
            <a:r>
              <a:rPr lang="en-US" sz="1200" i="1" dirty="0">
                <a:solidFill>
                  <a:srgbClr val="004D71"/>
                </a:solidFill>
              </a:rPr>
              <a:t>help in completing this slide feel free to contact </a:t>
            </a:r>
            <a:r>
              <a:rPr lang="en-US" sz="1200" i="1" dirty="0" smtClean="0">
                <a:solidFill>
                  <a:srgbClr val="004D71"/>
                </a:solidFill>
              </a:rPr>
              <a:t>your </a:t>
            </a:r>
            <a:r>
              <a:rPr lang="en-US" sz="1200" i="1" dirty="0">
                <a:solidFill>
                  <a:srgbClr val="004D71"/>
                </a:solidFill>
              </a:rPr>
              <a:t>Client </a:t>
            </a:r>
            <a:r>
              <a:rPr lang="en-US" sz="1200" i="1" dirty="0" smtClean="0">
                <a:solidFill>
                  <a:srgbClr val="004D71"/>
                </a:solidFill>
              </a:rPr>
              <a:t>Executive</a:t>
            </a:r>
          </a:p>
          <a:p>
            <a:pPr>
              <a:buClr>
                <a:prstClr val="black">
                  <a:lumMod val="65000"/>
                  <a:lumOff val="35000"/>
                </a:prstClr>
              </a:buClr>
            </a:pPr>
            <a:r>
              <a:rPr lang="en-US" sz="1200" i="1" dirty="0" smtClean="0">
                <a:solidFill>
                  <a:srgbClr val="004D71"/>
                </a:solidFill>
                <a:hlinkClick r:id="rId7"/>
              </a:rPr>
              <a:t>http://service.ssc-spc.gc.ca/en/contact/partclisupport/client-execs</a:t>
            </a:r>
            <a:endParaRPr lang="en-US" sz="1200" i="1" dirty="0" smtClean="0">
              <a:solidFill>
                <a:srgbClr val="004D71"/>
              </a:solidFill>
            </a:endParaRPr>
          </a:p>
          <a:p>
            <a:pPr>
              <a:buClr>
                <a:prstClr val="black">
                  <a:lumMod val="65000"/>
                  <a:lumOff val="35000"/>
                </a:prstClr>
              </a:buClr>
            </a:pPr>
            <a:endParaRPr lang="en-US" sz="1400" i="1" dirty="0" smtClean="0">
              <a:solidFill>
                <a:srgbClr val="004D71"/>
              </a:solidFill>
            </a:endParaRPr>
          </a:p>
        </p:txBody>
      </p:sp>
      <p:sp>
        <p:nvSpPr>
          <p:cNvPr id="13" name="Title 3"/>
          <p:cNvSpPr txBox="1">
            <a:spLocks/>
          </p:cNvSpPr>
          <p:nvPr/>
        </p:nvSpPr>
        <p:spPr>
          <a:xfrm>
            <a:off x="482441" y="80628"/>
            <a:ext cx="5432982" cy="703818"/>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r>
              <a:rPr lang="en-CA" sz="2000" b="1" dirty="0">
                <a:solidFill>
                  <a:schemeClr val="tx1">
                    <a:lumMod val="65000"/>
                    <a:lumOff val="35000"/>
                  </a:schemeClr>
                </a:solidFill>
              </a:rPr>
              <a:t>APPENDIX 3: </a:t>
            </a:r>
            <a:endParaRPr lang="en-CA" sz="2000" b="1" dirty="0" smtClean="0">
              <a:solidFill>
                <a:schemeClr val="tx1">
                  <a:lumMod val="65000"/>
                  <a:lumOff val="35000"/>
                </a:schemeClr>
              </a:solidFill>
            </a:endParaRPr>
          </a:p>
          <a:p>
            <a:r>
              <a:rPr lang="en-US" sz="2000" b="1" dirty="0" smtClean="0">
                <a:solidFill>
                  <a:srgbClr val="004D71"/>
                </a:solidFill>
              </a:rPr>
              <a:t>Shared Services Canada (SSC) Involvement</a:t>
            </a:r>
            <a:endParaRPr sz="2000" b="1" dirty="0">
              <a:solidFill>
                <a:srgbClr val="004D71"/>
              </a:solidFill>
            </a:endParaRPr>
          </a:p>
        </p:txBody>
      </p:sp>
      <p:sp>
        <p:nvSpPr>
          <p:cNvPr id="12" name="Slide Number Placeholder 1"/>
          <p:cNvSpPr>
            <a:spLocks noGrp="1"/>
          </p:cNvSpPr>
          <p:nvPr>
            <p:ph type="sldNum" sz="quarter" idx="12"/>
          </p:nvPr>
        </p:nvSpPr>
        <p:spPr>
          <a:xfrm>
            <a:off x="8815300" y="6518971"/>
            <a:ext cx="298376" cy="365125"/>
          </a:xfrm>
        </p:spPr>
        <p:txBody>
          <a:bodyPr/>
          <a:lstStyle/>
          <a:p>
            <a:r>
              <a:rPr lang="en-CA" dirty="0" smtClean="0"/>
              <a:t>20</a:t>
            </a:r>
            <a:endParaRPr lang="en-CA" dirty="0"/>
          </a:p>
        </p:txBody>
      </p:sp>
    </p:spTree>
    <p:extLst>
      <p:ext uri="{BB962C8B-B14F-4D97-AF65-F5344CB8AC3E}">
        <p14:creationId xmlns:p14="http://schemas.microsoft.com/office/powerpoint/2010/main" val="22640592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815300" y="6518971"/>
            <a:ext cx="298376" cy="365125"/>
          </a:xfrm>
        </p:spPr>
        <p:txBody>
          <a:bodyPr/>
          <a:lstStyle/>
          <a:p>
            <a:fld id="{32D4B517-E49B-41B6-9DBC-23634E0F1CDC}" type="slidenum">
              <a:rPr lang="en-CA" smtClean="0"/>
              <a:t>2</a:t>
            </a:fld>
            <a:endParaRPr lang="en-CA"/>
          </a:p>
        </p:txBody>
      </p:sp>
      <p:sp>
        <p:nvSpPr>
          <p:cNvPr id="8" name="Title 5"/>
          <p:cNvSpPr>
            <a:spLocks noGrp="1"/>
          </p:cNvSpPr>
          <p:nvPr>
            <p:ph type="title"/>
          </p:nvPr>
        </p:nvSpPr>
        <p:spPr>
          <a:xfrm>
            <a:off x="431540" y="138062"/>
            <a:ext cx="5432982" cy="635934"/>
          </a:xfrm>
        </p:spPr>
        <p:txBody>
          <a:bodyPr/>
          <a:lstStyle/>
          <a:p>
            <a:r>
              <a:rPr lang="en-CA" dirty="0" smtClean="0"/>
              <a:t>Purpose of GC EARB Session</a:t>
            </a:r>
            <a:endParaRPr lang="en-CA" dirty="0"/>
          </a:p>
        </p:txBody>
      </p:sp>
      <p:sp>
        <p:nvSpPr>
          <p:cNvPr id="9" name="Rectangle 8"/>
          <p:cNvSpPr/>
          <p:nvPr/>
        </p:nvSpPr>
        <p:spPr>
          <a:xfrm>
            <a:off x="251520" y="1016732"/>
            <a:ext cx="8712968" cy="3528392"/>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charset="0"/>
            </a:endParaRPr>
          </a:p>
        </p:txBody>
      </p:sp>
      <p:sp>
        <p:nvSpPr>
          <p:cNvPr id="10" name="Flowchart: Merge 9"/>
          <p:cNvSpPr/>
          <p:nvPr/>
        </p:nvSpPr>
        <p:spPr>
          <a:xfrm rot="16200000">
            <a:off x="489832" y="1751416"/>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4" name="TextBox 13"/>
          <p:cNvSpPr txBox="1"/>
          <p:nvPr/>
        </p:nvSpPr>
        <p:spPr>
          <a:xfrm>
            <a:off x="431540" y="1184353"/>
            <a:ext cx="7867733" cy="523220"/>
          </a:xfrm>
          <a:prstGeom prst="rect">
            <a:avLst/>
          </a:prstGeom>
          <a:noFill/>
        </p:spPr>
        <p:txBody>
          <a:bodyPr wrap="square" rtlCol="0">
            <a:spAutoFit/>
          </a:bodyPr>
          <a:lstStyle/>
          <a:p>
            <a:r>
              <a:rPr lang="en-US" sz="1400" i="1" dirty="0" smtClean="0">
                <a:solidFill>
                  <a:schemeClr val="tx2"/>
                </a:solidFill>
              </a:rPr>
              <a:t>Please identify and describe …</a:t>
            </a:r>
          </a:p>
          <a:p>
            <a:endParaRPr lang="en-CA" sz="1400" i="1" dirty="0">
              <a:solidFill>
                <a:schemeClr val="tx2"/>
              </a:solidFill>
            </a:endParaRPr>
          </a:p>
        </p:txBody>
      </p:sp>
      <p:sp>
        <p:nvSpPr>
          <p:cNvPr id="3" name="Rectangle 2"/>
          <p:cNvSpPr/>
          <p:nvPr/>
        </p:nvSpPr>
        <p:spPr>
          <a:xfrm>
            <a:off x="688945" y="1634323"/>
            <a:ext cx="7847156" cy="369332"/>
          </a:xfrm>
          <a:prstGeom prst="rect">
            <a:avLst/>
          </a:prstGeom>
        </p:spPr>
        <p:txBody>
          <a:bodyPr wrap="square">
            <a:spAutoFit/>
          </a:bodyPr>
          <a:lstStyle/>
          <a:p>
            <a:r>
              <a:rPr lang="en-CA" dirty="0">
                <a:solidFill>
                  <a:schemeClr val="tx2"/>
                </a:solidFill>
              </a:rPr>
              <a:t>The purpose of this presentation is to seek GC EARB </a:t>
            </a:r>
            <a:r>
              <a:rPr lang="en-CA" b="1" dirty="0">
                <a:solidFill>
                  <a:schemeClr val="tx2"/>
                </a:solidFill>
              </a:rPr>
              <a:t>endorsement</a:t>
            </a:r>
            <a:r>
              <a:rPr lang="en-CA" dirty="0">
                <a:solidFill>
                  <a:schemeClr val="tx2"/>
                </a:solidFill>
              </a:rPr>
              <a:t> to </a:t>
            </a:r>
            <a:r>
              <a:rPr lang="en-CA" dirty="0" smtClean="0">
                <a:solidFill>
                  <a:schemeClr val="tx2"/>
                </a:solidFill>
              </a:rPr>
              <a:t>…  </a:t>
            </a:r>
            <a:endParaRPr lang="en-US" dirty="0">
              <a:solidFill>
                <a:schemeClr val="tx2"/>
              </a:solidFill>
            </a:endParaRPr>
          </a:p>
        </p:txBody>
      </p:sp>
      <p:sp>
        <p:nvSpPr>
          <p:cNvPr id="15" name="Rectangle 14"/>
          <p:cNvSpPr/>
          <p:nvPr/>
        </p:nvSpPr>
        <p:spPr>
          <a:xfrm>
            <a:off x="6552220" y="0"/>
            <a:ext cx="2591780" cy="4046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18" name="Rectangle 17"/>
          <p:cNvSpPr/>
          <p:nvPr/>
        </p:nvSpPr>
        <p:spPr>
          <a:xfrm>
            <a:off x="688945" y="2210464"/>
            <a:ext cx="7847156" cy="369332"/>
          </a:xfrm>
          <a:prstGeom prst="rect">
            <a:avLst/>
          </a:prstGeom>
        </p:spPr>
        <p:txBody>
          <a:bodyPr wrap="square">
            <a:spAutoFit/>
          </a:bodyPr>
          <a:lstStyle/>
          <a:p>
            <a:r>
              <a:rPr lang="en-CA" dirty="0">
                <a:solidFill>
                  <a:schemeClr val="tx2"/>
                </a:solidFill>
              </a:rPr>
              <a:t>The purpose of this presentation is to </a:t>
            </a:r>
            <a:r>
              <a:rPr lang="en-CA" dirty="0" smtClean="0">
                <a:solidFill>
                  <a:schemeClr val="tx2"/>
                </a:solidFill>
              </a:rPr>
              <a:t>provide GC EARB </a:t>
            </a:r>
            <a:r>
              <a:rPr lang="en-CA" b="1" dirty="0" smtClean="0">
                <a:solidFill>
                  <a:schemeClr val="tx2"/>
                </a:solidFill>
              </a:rPr>
              <a:t>information</a:t>
            </a:r>
            <a:r>
              <a:rPr lang="en-CA" dirty="0" smtClean="0">
                <a:solidFill>
                  <a:schemeClr val="tx2"/>
                </a:solidFill>
              </a:rPr>
              <a:t> related to …  </a:t>
            </a:r>
            <a:endParaRPr lang="en-US" dirty="0">
              <a:solidFill>
                <a:schemeClr val="tx2"/>
              </a:solidFill>
            </a:endParaRPr>
          </a:p>
        </p:txBody>
      </p:sp>
      <p:sp>
        <p:nvSpPr>
          <p:cNvPr id="19" name="Rectangle 18"/>
          <p:cNvSpPr/>
          <p:nvPr/>
        </p:nvSpPr>
        <p:spPr>
          <a:xfrm>
            <a:off x="688944" y="2843644"/>
            <a:ext cx="8126355" cy="369332"/>
          </a:xfrm>
          <a:prstGeom prst="rect">
            <a:avLst/>
          </a:prstGeom>
        </p:spPr>
        <p:txBody>
          <a:bodyPr wrap="square">
            <a:spAutoFit/>
          </a:bodyPr>
          <a:lstStyle/>
          <a:p>
            <a:r>
              <a:rPr lang="en-CA" dirty="0">
                <a:solidFill>
                  <a:schemeClr val="tx2"/>
                </a:solidFill>
              </a:rPr>
              <a:t>The purpose of this presentation is to </a:t>
            </a:r>
            <a:r>
              <a:rPr lang="en-CA" dirty="0" smtClean="0">
                <a:solidFill>
                  <a:schemeClr val="tx2"/>
                </a:solidFill>
              </a:rPr>
              <a:t>seek  an </a:t>
            </a:r>
            <a:r>
              <a:rPr lang="en-CA" b="1" dirty="0" smtClean="0">
                <a:solidFill>
                  <a:schemeClr val="tx2"/>
                </a:solidFill>
              </a:rPr>
              <a:t>exemption</a:t>
            </a:r>
            <a:r>
              <a:rPr lang="en-CA" dirty="0" smtClean="0">
                <a:solidFill>
                  <a:schemeClr val="tx2"/>
                </a:solidFill>
              </a:rPr>
              <a:t> from GC EARB related to …  </a:t>
            </a:r>
            <a:endParaRPr lang="en-US" dirty="0">
              <a:solidFill>
                <a:schemeClr val="tx2"/>
              </a:solidFill>
            </a:endParaRPr>
          </a:p>
        </p:txBody>
      </p:sp>
      <p:sp>
        <p:nvSpPr>
          <p:cNvPr id="4" name="TextBox 3"/>
          <p:cNvSpPr txBox="1"/>
          <p:nvPr/>
        </p:nvSpPr>
        <p:spPr>
          <a:xfrm>
            <a:off x="338640" y="2205905"/>
            <a:ext cx="439544" cy="369332"/>
          </a:xfrm>
          <a:prstGeom prst="rect">
            <a:avLst/>
          </a:prstGeom>
          <a:noFill/>
        </p:spPr>
        <p:txBody>
          <a:bodyPr wrap="none" rtlCol="0">
            <a:spAutoFit/>
          </a:bodyPr>
          <a:lstStyle/>
          <a:p>
            <a:r>
              <a:rPr lang="en-CA" b="1" dirty="0" smtClean="0">
                <a:solidFill>
                  <a:schemeClr val="accent5"/>
                </a:solidFill>
                <a:effectLst>
                  <a:outerShdw blurRad="38100" dist="38100" dir="2700000" algn="tl">
                    <a:srgbClr val="000000">
                      <a:alpha val="43137"/>
                    </a:srgbClr>
                  </a:outerShdw>
                </a:effectLst>
              </a:rPr>
              <a:t>or </a:t>
            </a:r>
            <a:endParaRPr lang="en-US" b="1" dirty="0">
              <a:solidFill>
                <a:schemeClr val="accent5"/>
              </a:solidFill>
              <a:effectLst>
                <a:outerShdw blurRad="38100" dist="38100" dir="2700000" algn="tl">
                  <a:srgbClr val="000000">
                    <a:alpha val="43137"/>
                  </a:srgbClr>
                </a:outerShdw>
              </a:effectLst>
            </a:endParaRPr>
          </a:p>
        </p:txBody>
      </p:sp>
      <p:sp>
        <p:nvSpPr>
          <p:cNvPr id="20" name="TextBox 19"/>
          <p:cNvSpPr txBox="1"/>
          <p:nvPr/>
        </p:nvSpPr>
        <p:spPr>
          <a:xfrm>
            <a:off x="321996" y="2817973"/>
            <a:ext cx="439544" cy="369332"/>
          </a:xfrm>
          <a:prstGeom prst="rect">
            <a:avLst/>
          </a:prstGeom>
          <a:noFill/>
        </p:spPr>
        <p:txBody>
          <a:bodyPr wrap="none" rtlCol="0">
            <a:spAutoFit/>
          </a:bodyPr>
          <a:lstStyle/>
          <a:p>
            <a:r>
              <a:rPr lang="en-CA" b="1" dirty="0" smtClean="0">
                <a:solidFill>
                  <a:schemeClr val="accent5"/>
                </a:solidFill>
                <a:effectLst>
                  <a:outerShdw blurRad="38100" dist="38100" dir="2700000" algn="tl">
                    <a:srgbClr val="000000">
                      <a:alpha val="43137"/>
                    </a:srgbClr>
                  </a:outerShdw>
                </a:effectLst>
              </a:rPr>
              <a:t>or </a:t>
            </a:r>
            <a:endParaRPr lang="en-US" b="1" dirty="0">
              <a:solidFill>
                <a:schemeClr val="accent5"/>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21381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pPr/>
              <a:t>20</a:t>
            </a:fld>
            <a:endParaRPr lang="en-CA" dirty="0"/>
          </a:p>
        </p:txBody>
      </p:sp>
      <p:sp>
        <p:nvSpPr>
          <p:cNvPr id="9" name="object 46"/>
          <p:cNvSpPr txBox="1">
            <a:spLocks noGrp="1"/>
          </p:cNvSpPr>
          <p:nvPr>
            <p:ph type="title" idx="4294967295"/>
          </p:nvPr>
        </p:nvSpPr>
        <p:spPr>
          <a:xfrm>
            <a:off x="551447" y="98328"/>
            <a:ext cx="7605724" cy="738664"/>
          </a:xfrm>
          <a:prstGeom prst="rect">
            <a:avLst/>
          </a:prstGeom>
        </p:spPr>
        <p:txBody>
          <a:bodyPr vert="horz" wrap="square" lIns="0" tIns="0" rIns="0" bIns="0" rtlCol="0" anchor="ctr" anchorCtr="0">
            <a:spAutoFit/>
          </a:bodyPr>
          <a:lstStyle/>
          <a:p>
            <a:pPr>
              <a:buFont typeface="Arial" panose="020B0604020202020204" pitchFamily="34" charset="0"/>
            </a:pPr>
            <a:r>
              <a:rPr lang="en-CA" sz="2000" b="1" dirty="0">
                <a:solidFill>
                  <a:schemeClr val="tx1">
                    <a:lumMod val="65000"/>
                    <a:lumOff val="35000"/>
                  </a:schemeClr>
                </a:solidFill>
              </a:rPr>
              <a:t>APPENDIX </a:t>
            </a:r>
            <a:r>
              <a:rPr lang="en-CA" sz="2000" b="1" dirty="0" smtClean="0">
                <a:solidFill>
                  <a:schemeClr val="tx1">
                    <a:lumMod val="65000"/>
                    <a:lumOff val="35000"/>
                  </a:schemeClr>
                </a:solidFill>
              </a:rPr>
              <a:t>4:</a:t>
            </a:r>
            <a:br>
              <a:rPr lang="en-CA" sz="2000" b="1" dirty="0" smtClean="0">
                <a:solidFill>
                  <a:schemeClr val="tx1">
                    <a:lumMod val="65000"/>
                    <a:lumOff val="35000"/>
                  </a:schemeClr>
                </a:solidFill>
              </a:rPr>
            </a:br>
            <a:r>
              <a:rPr lang="en-CA" sz="2800" b="1" dirty="0" smtClean="0">
                <a:solidFill>
                  <a:srgbClr val="004D71"/>
                </a:solidFill>
                <a:latin typeface="Calibri" panose="020F0502020204030204" pitchFamily="34" charset="0"/>
                <a:ea typeface="+mn-ea"/>
                <a:cs typeface="+mn-cs"/>
              </a:rPr>
              <a:t>A</a:t>
            </a:r>
            <a:r>
              <a:rPr lang="en-CA" sz="2000" b="1" dirty="0" smtClean="0">
                <a:solidFill>
                  <a:srgbClr val="004D71"/>
                </a:solidFill>
                <a:latin typeface="Calibri" panose="020F0502020204030204" pitchFamily="34" charset="0"/>
                <a:ea typeface="+mn-ea"/>
                <a:cs typeface="+mn-cs"/>
              </a:rPr>
              <a:t>lgorithmic </a:t>
            </a:r>
            <a:r>
              <a:rPr lang="en-CA" sz="2000" b="1" dirty="0">
                <a:solidFill>
                  <a:srgbClr val="004D71"/>
                </a:solidFill>
                <a:latin typeface="Calibri" panose="020F0502020204030204" pitchFamily="34" charset="0"/>
                <a:ea typeface="+mn-ea"/>
                <a:cs typeface="+mn-cs"/>
              </a:rPr>
              <a:t>Digital Solution - </a:t>
            </a:r>
            <a:r>
              <a:rPr lang="en-CA" sz="2800" b="1" dirty="0">
                <a:solidFill>
                  <a:srgbClr val="004D71"/>
                </a:solidFill>
                <a:latin typeface="Calibri" panose="020F0502020204030204" pitchFamily="34" charset="0"/>
                <a:ea typeface="+mn-ea"/>
                <a:cs typeface="+mn-cs"/>
              </a:rPr>
              <a:t>I</a:t>
            </a:r>
            <a:r>
              <a:rPr lang="en-CA" sz="2000" b="1" dirty="0">
                <a:solidFill>
                  <a:srgbClr val="004D71"/>
                </a:solidFill>
                <a:latin typeface="Calibri" panose="020F0502020204030204" pitchFamily="34" charset="0"/>
                <a:ea typeface="+mn-ea"/>
                <a:cs typeface="+mn-cs"/>
              </a:rPr>
              <a:t>mpact </a:t>
            </a:r>
            <a:r>
              <a:rPr lang="en-CA" sz="2800" b="1" dirty="0">
                <a:solidFill>
                  <a:srgbClr val="004D71"/>
                </a:solidFill>
                <a:latin typeface="Calibri" panose="020F0502020204030204" pitchFamily="34" charset="0"/>
                <a:ea typeface="+mn-ea"/>
                <a:cs typeface="+mn-cs"/>
              </a:rPr>
              <a:t>A</a:t>
            </a:r>
            <a:r>
              <a:rPr lang="en-CA" sz="2000" b="1" dirty="0">
                <a:solidFill>
                  <a:srgbClr val="004D71"/>
                </a:solidFill>
                <a:latin typeface="Calibri" panose="020F0502020204030204" pitchFamily="34" charset="0"/>
                <a:ea typeface="+mn-ea"/>
                <a:cs typeface="+mn-cs"/>
              </a:rPr>
              <a:t>ssessment Requirements</a:t>
            </a:r>
          </a:p>
        </p:txBody>
      </p:sp>
      <p:grpSp>
        <p:nvGrpSpPr>
          <p:cNvPr id="31" name="Group 30"/>
          <p:cNvGrpSpPr/>
          <p:nvPr/>
        </p:nvGrpSpPr>
        <p:grpSpPr>
          <a:xfrm>
            <a:off x="700567" y="4043751"/>
            <a:ext cx="7795246" cy="869652"/>
            <a:chOff x="700567" y="4043751"/>
            <a:chExt cx="7795246" cy="869652"/>
          </a:xfrm>
        </p:grpSpPr>
        <p:sp>
          <p:nvSpPr>
            <p:cNvPr id="16" name="Cube 15"/>
            <p:cNvSpPr/>
            <p:nvPr/>
          </p:nvSpPr>
          <p:spPr>
            <a:xfrm rot="16200000">
              <a:off x="4209054" y="535264"/>
              <a:ext cx="778272" cy="7795246"/>
            </a:xfrm>
            <a:prstGeom prst="cube">
              <a:avLst/>
            </a:prstGeom>
            <a:gradFill>
              <a:gsLst>
                <a:gs pos="99722">
                  <a:srgbClr val="0070C0"/>
                </a:gs>
                <a:gs pos="100000">
                  <a:srgbClr val="70A5C5"/>
                </a:gs>
                <a:gs pos="0">
                  <a:srgbClr val="1EC0E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en-US" sz="1400" b="1"/>
            </a:p>
          </p:txBody>
        </p:sp>
        <p:sp>
          <p:nvSpPr>
            <p:cNvPr id="17" name="TextBox 16"/>
            <p:cNvSpPr txBox="1">
              <a:spLocks noChangeArrowheads="1"/>
            </p:cNvSpPr>
            <p:nvPr/>
          </p:nvSpPr>
          <p:spPr bwMode="auto">
            <a:xfrm>
              <a:off x="969910" y="4081553"/>
              <a:ext cx="504609" cy="831850"/>
            </a:xfrm>
            <a:prstGeom prst="rect">
              <a:avLst/>
            </a:prstGeom>
            <a:noFill/>
            <a:ln w="9525">
              <a:noFill/>
              <a:miter lim="800000"/>
              <a:headEnd/>
              <a:tailEnd/>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CA" sz="4800" b="0" dirty="0" smtClean="0">
                  <a:solidFill>
                    <a:schemeClr val="bg1"/>
                  </a:solidFill>
                  <a:latin typeface="Trebuchet MS" pitchFamily="34" charset="0"/>
                </a:rPr>
                <a:t>2</a:t>
              </a:r>
              <a:endParaRPr lang="en-US" sz="4800" b="0" dirty="0">
                <a:solidFill>
                  <a:schemeClr val="bg1"/>
                </a:solidFill>
                <a:latin typeface="Trebuchet MS" pitchFamily="34" charset="0"/>
              </a:endParaRPr>
            </a:p>
          </p:txBody>
        </p:sp>
        <p:sp>
          <p:nvSpPr>
            <p:cNvPr id="18" name="TextBox 18"/>
            <p:cNvSpPr txBox="1">
              <a:spLocks noChangeArrowheads="1"/>
            </p:cNvSpPr>
            <p:nvPr/>
          </p:nvSpPr>
          <p:spPr bwMode="auto">
            <a:xfrm>
              <a:off x="1469739" y="4307058"/>
              <a:ext cx="2506382" cy="400110"/>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738"/>
              <a:r>
                <a:rPr lang="en-CA" sz="2000" b="1" dirty="0" smtClean="0">
                  <a:solidFill>
                    <a:srgbClr val="FFFF00"/>
                  </a:solidFill>
                  <a:ea typeface="ＭＳ Ｐゴシック" pitchFamily="34" charset="-128"/>
                  <a:cs typeface="Aharoni" panose="02010803020104030203" pitchFamily="2" charset="-79"/>
                </a:rPr>
                <a:t>SAVE</a:t>
              </a:r>
              <a:r>
                <a:rPr lang="en-CA" sz="2000" dirty="0" smtClean="0">
                  <a:solidFill>
                    <a:srgbClr val="FFFF00"/>
                  </a:solidFill>
                  <a:ea typeface="ＭＳ Ｐゴシック" pitchFamily="34" charset="-128"/>
                  <a:cs typeface="Aharoni" panose="02010803020104030203" pitchFamily="2" charset="-79"/>
                </a:rPr>
                <a:t> results </a:t>
              </a:r>
              <a:endParaRPr lang="en-CA" sz="2000" dirty="0">
                <a:solidFill>
                  <a:srgbClr val="FFFF00"/>
                </a:solidFill>
                <a:ea typeface="ＭＳ Ｐゴシック" pitchFamily="34" charset="-128"/>
                <a:cs typeface="Aharoni" panose="02010803020104030203" pitchFamily="2" charset="-79"/>
              </a:endParaRPr>
            </a:p>
          </p:txBody>
        </p:sp>
      </p:grpSp>
      <p:grpSp>
        <p:nvGrpSpPr>
          <p:cNvPr id="30" name="Group 29"/>
          <p:cNvGrpSpPr/>
          <p:nvPr/>
        </p:nvGrpSpPr>
        <p:grpSpPr>
          <a:xfrm>
            <a:off x="648187" y="2698663"/>
            <a:ext cx="7847626" cy="869652"/>
            <a:chOff x="648187" y="2698663"/>
            <a:chExt cx="7847626" cy="869652"/>
          </a:xfrm>
        </p:grpSpPr>
        <p:grpSp>
          <p:nvGrpSpPr>
            <p:cNvPr id="10" name="Group 9"/>
            <p:cNvGrpSpPr/>
            <p:nvPr/>
          </p:nvGrpSpPr>
          <p:grpSpPr>
            <a:xfrm>
              <a:off x="648187" y="2698663"/>
              <a:ext cx="7847626" cy="869652"/>
              <a:chOff x="684814" y="1086942"/>
              <a:chExt cx="7847626" cy="869652"/>
            </a:xfrm>
          </p:grpSpPr>
          <p:sp>
            <p:nvSpPr>
              <p:cNvPr id="12" name="Cube 11"/>
              <p:cNvSpPr/>
              <p:nvPr/>
            </p:nvSpPr>
            <p:spPr>
              <a:xfrm rot="16200000">
                <a:off x="4219491" y="-2447735"/>
                <a:ext cx="778272" cy="7847626"/>
              </a:xfrm>
              <a:prstGeom prst="cube">
                <a:avLst/>
              </a:prstGeom>
              <a:gradFill>
                <a:gsLst>
                  <a:gs pos="99722">
                    <a:srgbClr val="0070C0"/>
                  </a:gs>
                  <a:gs pos="100000">
                    <a:srgbClr val="70A5C5"/>
                  </a:gs>
                  <a:gs pos="0">
                    <a:srgbClr val="1EC0E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en-US" sz="1400" b="1"/>
              </a:p>
            </p:txBody>
          </p:sp>
          <p:sp>
            <p:nvSpPr>
              <p:cNvPr id="13" name="TextBox 16"/>
              <p:cNvSpPr txBox="1">
                <a:spLocks noChangeArrowheads="1"/>
              </p:cNvSpPr>
              <p:nvPr/>
            </p:nvSpPr>
            <p:spPr bwMode="auto">
              <a:xfrm>
                <a:off x="955967" y="1124744"/>
                <a:ext cx="508000" cy="831850"/>
              </a:xfrm>
              <a:prstGeom prst="rect">
                <a:avLst/>
              </a:prstGeom>
              <a:noFill/>
              <a:ln w="9525">
                <a:noFill/>
                <a:miter lim="800000"/>
                <a:headEnd/>
                <a:tailEnd/>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CA" sz="4800" b="0" dirty="0">
                    <a:solidFill>
                      <a:schemeClr val="bg1"/>
                    </a:solidFill>
                    <a:latin typeface="Trebuchet MS" pitchFamily="34" charset="0"/>
                  </a:rPr>
                  <a:t>1</a:t>
                </a:r>
                <a:endParaRPr lang="en-US" sz="4800" b="0" dirty="0">
                  <a:solidFill>
                    <a:schemeClr val="bg1"/>
                  </a:solidFill>
                  <a:latin typeface="Trebuchet MS" pitchFamily="34" charset="0"/>
                </a:endParaRPr>
              </a:p>
            </p:txBody>
          </p:sp>
        </p:grpSp>
        <p:sp>
          <p:nvSpPr>
            <p:cNvPr id="20" name="TextBox 18"/>
            <p:cNvSpPr txBox="1">
              <a:spLocks noChangeArrowheads="1"/>
            </p:cNvSpPr>
            <p:nvPr/>
          </p:nvSpPr>
          <p:spPr bwMode="auto">
            <a:xfrm>
              <a:off x="1431089" y="2971714"/>
              <a:ext cx="2996896" cy="400110"/>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738"/>
              <a:r>
                <a:rPr lang="en-CA" sz="2000" b="1" dirty="0" smtClean="0">
                  <a:solidFill>
                    <a:srgbClr val="FFFF00"/>
                  </a:solidFill>
                  <a:ea typeface="ＭＳ Ｐゴシック" pitchFamily="34" charset="-128"/>
                  <a:cs typeface="Aharoni" panose="02010803020104030203" pitchFamily="2" charset="-79"/>
                </a:rPr>
                <a:t>Complete </a:t>
              </a:r>
              <a:r>
                <a:rPr lang="en-CA" sz="2000" dirty="0" smtClean="0">
                  <a:solidFill>
                    <a:srgbClr val="FFFF00"/>
                  </a:solidFill>
                  <a:ea typeface="ＭＳ Ｐゴシック" pitchFamily="34" charset="-128"/>
                  <a:cs typeface="Aharoni" panose="02010803020104030203" pitchFamily="2" charset="-79"/>
                </a:rPr>
                <a:t>AIA for project </a:t>
              </a:r>
              <a:endParaRPr lang="en-CA" sz="2000" dirty="0">
                <a:solidFill>
                  <a:srgbClr val="FFFF00"/>
                </a:solidFill>
                <a:ea typeface="ＭＳ Ｐゴシック" pitchFamily="34" charset="-128"/>
                <a:cs typeface="Aharoni" panose="02010803020104030203" pitchFamily="2" charset="-79"/>
              </a:endParaRPr>
            </a:p>
          </p:txBody>
        </p:sp>
      </p:grpSp>
      <p:sp>
        <p:nvSpPr>
          <p:cNvPr id="21" name="Rectangle 20"/>
          <p:cNvSpPr/>
          <p:nvPr/>
        </p:nvSpPr>
        <p:spPr>
          <a:xfrm>
            <a:off x="4906488" y="4353224"/>
            <a:ext cx="3264983" cy="307777"/>
          </a:xfrm>
          <a:prstGeom prst="rect">
            <a:avLst/>
          </a:prstGeom>
          <a:solidFill>
            <a:srgbClr val="E0EA66"/>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400" b="1" dirty="0">
                <a:solidFill>
                  <a:srgbClr val="004D71"/>
                </a:solidFill>
                <a:latin typeface="Calibri" panose="020F0502020204030204" pitchFamily="34" charset="0"/>
              </a:rPr>
              <a:t>“Print” to PDF </a:t>
            </a:r>
            <a:endParaRPr lang="en-US" sz="1400" b="1" dirty="0">
              <a:solidFill>
                <a:srgbClr val="004D71"/>
              </a:solidFill>
              <a:latin typeface="Calibri" panose="020F0502020204030204" pitchFamily="34" charset="0"/>
            </a:endParaRPr>
          </a:p>
        </p:txBody>
      </p:sp>
      <p:grpSp>
        <p:nvGrpSpPr>
          <p:cNvPr id="22" name="Group 21"/>
          <p:cNvGrpSpPr/>
          <p:nvPr/>
        </p:nvGrpSpPr>
        <p:grpSpPr>
          <a:xfrm>
            <a:off x="648187" y="5296505"/>
            <a:ext cx="7847626" cy="868799"/>
            <a:chOff x="684814" y="1086942"/>
            <a:chExt cx="7847626" cy="868799"/>
          </a:xfrm>
        </p:grpSpPr>
        <p:sp>
          <p:nvSpPr>
            <p:cNvPr id="23" name="Cube 22"/>
            <p:cNvSpPr/>
            <p:nvPr/>
          </p:nvSpPr>
          <p:spPr>
            <a:xfrm rot="16200000">
              <a:off x="4219491" y="-2447735"/>
              <a:ext cx="778272" cy="7847626"/>
            </a:xfrm>
            <a:prstGeom prst="cube">
              <a:avLst/>
            </a:prstGeom>
            <a:gradFill>
              <a:gsLst>
                <a:gs pos="99722">
                  <a:srgbClr val="0070C0"/>
                </a:gs>
                <a:gs pos="100000">
                  <a:srgbClr val="70A5C5"/>
                </a:gs>
                <a:gs pos="0">
                  <a:srgbClr val="1EC0E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en-US" sz="1400" b="1"/>
            </a:p>
          </p:txBody>
        </p:sp>
        <p:sp>
          <p:nvSpPr>
            <p:cNvPr id="24" name="TextBox 23"/>
            <p:cNvSpPr txBox="1">
              <a:spLocks noChangeArrowheads="1"/>
            </p:cNvSpPr>
            <p:nvPr/>
          </p:nvSpPr>
          <p:spPr bwMode="auto">
            <a:xfrm>
              <a:off x="999496" y="1124744"/>
              <a:ext cx="506870" cy="830997"/>
            </a:xfrm>
            <a:prstGeom prst="rect">
              <a:avLst/>
            </a:prstGeom>
            <a:noFill/>
            <a:ln w="9525">
              <a:noFill/>
              <a:miter lim="800000"/>
              <a:headEnd/>
              <a:tailEnd/>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CA" sz="4800" b="0" dirty="0" smtClean="0">
                  <a:solidFill>
                    <a:schemeClr val="bg1"/>
                  </a:solidFill>
                  <a:latin typeface="Trebuchet MS" pitchFamily="34" charset="0"/>
                </a:rPr>
                <a:t>3</a:t>
              </a:r>
              <a:endParaRPr lang="en-US" sz="4800" b="0" dirty="0">
                <a:solidFill>
                  <a:schemeClr val="bg1"/>
                </a:solidFill>
                <a:latin typeface="Trebuchet MS" pitchFamily="34" charset="0"/>
              </a:endParaRPr>
            </a:p>
          </p:txBody>
        </p:sp>
        <p:sp>
          <p:nvSpPr>
            <p:cNvPr id="25" name="TextBox 18"/>
            <p:cNvSpPr txBox="1">
              <a:spLocks noChangeArrowheads="1"/>
            </p:cNvSpPr>
            <p:nvPr/>
          </p:nvSpPr>
          <p:spPr bwMode="auto">
            <a:xfrm>
              <a:off x="1506366" y="1224698"/>
              <a:ext cx="3252672" cy="707886"/>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738"/>
              <a:r>
                <a:rPr lang="en-CA" sz="2000" b="1" dirty="0" smtClean="0">
                  <a:solidFill>
                    <a:srgbClr val="FFFF00"/>
                  </a:solidFill>
                  <a:ea typeface="ＭＳ Ｐゴシック" pitchFamily="34" charset="-128"/>
                  <a:cs typeface="Aharoni" panose="02010803020104030203" pitchFamily="2" charset="-79"/>
                </a:rPr>
                <a:t>INCLUDE </a:t>
              </a:r>
              <a:r>
                <a:rPr lang="en-CA" sz="2000" dirty="0" smtClean="0">
                  <a:solidFill>
                    <a:srgbClr val="FFFF00"/>
                  </a:solidFill>
                  <a:ea typeface="ＭＳ Ｐゴシック" pitchFamily="34" charset="-128"/>
                  <a:cs typeface="Aharoni" panose="02010803020104030203" pitchFamily="2" charset="-79"/>
                </a:rPr>
                <a:t>results with EARB intake</a:t>
              </a:r>
              <a:endParaRPr lang="en-CA" sz="2000" dirty="0">
                <a:solidFill>
                  <a:srgbClr val="FFFF00"/>
                </a:solidFill>
                <a:ea typeface="ＭＳ Ｐゴシック" pitchFamily="34" charset="-128"/>
                <a:cs typeface="Aharoni" panose="02010803020104030203" pitchFamily="2" charset="-79"/>
              </a:endParaRPr>
            </a:p>
          </p:txBody>
        </p:sp>
      </p:grpSp>
      <p:sp>
        <p:nvSpPr>
          <p:cNvPr id="27" name="Rectangle 26"/>
          <p:cNvSpPr/>
          <p:nvPr/>
        </p:nvSpPr>
        <p:spPr>
          <a:xfrm>
            <a:off x="4852163" y="5657740"/>
            <a:ext cx="3264983" cy="307777"/>
          </a:xfrm>
          <a:prstGeom prst="rect">
            <a:avLst/>
          </a:prstGeom>
          <a:solidFill>
            <a:srgbClr val="E0EA66"/>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400" b="1" dirty="0"/>
              <a:t>EMAIL</a:t>
            </a:r>
            <a:r>
              <a:rPr lang="en-CA" sz="1400" dirty="0"/>
              <a:t>: </a:t>
            </a:r>
            <a:r>
              <a:rPr lang="en-CA" sz="1400" dirty="0">
                <a:hlinkClick r:id="rId4"/>
              </a:rPr>
              <a:t>ZZCIOBDP@tbs-sct.gc.ca</a:t>
            </a:r>
            <a:endParaRPr lang="en-US" sz="1400" b="1" dirty="0">
              <a:solidFill>
                <a:srgbClr val="004D71"/>
              </a:solidFill>
              <a:latin typeface="Calibri" panose="020F0502020204030204" pitchFamily="34" charset="0"/>
            </a:endParaRPr>
          </a:p>
        </p:txBody>
      </p:sp>
      <p:sp>
        <p:nvSpPr>
          <p:cNvPr id="29" name="Rectangle 28"/>
          <p:cNvSpPr/>
          <p:nvPr>
            <p:custDataLst>
              <p:tags r:id="rId1"/>
            </p:custDataLst>
          </p:nvPr>
        </p:nvSpPr>
        <p:spPr>
          <a:xfrm>
            <a:off x="551447" y="1096283"/>
            <a:ext cx="8249464" cy="1076819"/>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Rectangle 27"/>
          <p:cNvSpPr/>
          <p:nvPr/>
        </p:nvSpPr>
        <p:spPr>
          <a:xfrm>
            <a:off x="915696" y="1559917"/>
            <a:ext cx="7842538" cy="600164"/>
          </a:xfrm>
          <a:prstGeom prst="rect">
            <a:avLst/>
          </a:prstGeom>
        </p:spPr>
        <p:txBody>
          <a:bodyPr wrap="square">
            <a:spAutoFit/>
          </a:bodyPr>
          <a:lstStyle/>
          <a:p>
            <a:r>
              <a:rPr lang="en-CA" sz="1100" dirty="0">
                <a:hlinkClick r:id="rId5"/>
              </a:rPr>
              <a:t>https://</a:t>
            </a:r>
            <a:r>
              <a:rPr lang="en-CA" sz="1100" dirty="0" smtClean="0">
                <a:hlinkClick r:id="rId5"/>
              </a:rPr>
              <a:t>www.canada.ca/en/government/system/digital-government/modern-emerging-technologies/responsible-use-ai/algorithmic-impact-assessment.html</a:t>
            </a:r>
            <a:endParaRPr lang="en-CA" sz="1100" dirty="0" smtClean="0"/>
          </a:p>
          <a:p>
            <a:endParaRPr lang="en-CA" sz="1100" dirty="0"/>
          </a:p>
        </p:txBody>
      </p:sp>
      <p:sp>
        <p:nvSpPr>
          <p:cNvPr id="11" name="Rectangle 10"/>
          <p:cNvSpPr/>
          <p:nvPr/>
        </p:nvSpPr>
        <p:spPr>
          <a:xfrm>
            <a:off x="4902140" y="3010243"/>
            <a:ext cx="3255031" cy="307777"/>
          </a:xfrm>
          <a:prstGeom prst="rect">
            <a:avLst/>
          </a:prstGeom>
          <a:solidFill>
            <a:srgbClr val="E0EA66"/>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400" u="sng" dirty="0">
                <a:hlinkClick r:id="rId6"/>
              </a:rPr>
              <a:t>https://canada-ca.github.io/aia-eia-js/</a:t>
            </a:r>
            <a:endParaRPr lang="en-US" sz="1400" dirty="0" smtClean="0">
              <a:solidFill>
                <a:schemeClr val="accent6"/>
              </a:solidFill>
              <a:ea typeface="ＭＳ Ｐゴシック" pitchFamily="34" charset="-128"/>
              <a:cs typeface="Aharoni" panose="02010803020104030203" pitchFamily="2" charset="-79"/>
            </a:endParaRPr>
          </a:p>
        </p:txBody>
      </p:sp>
      <p:sp>
        <p:nvSpPr>
          <p:cNvPr id="32" name="Rectangle 31"/>
          <p:cNvSpPr/>
          <p:nvPr/>
        </p:nvSpPr>
        <p:spPr>
          <a:xfrm>
            <a:off x="683568" y="1199287"/>
            <a:ext cx="3096343" cy="369332"/>
          </a:xfrm>
          <a:prstGeom prst="rect">
            <a:avLst/>
          </a:prstGeom>
        </p:spPr>
        <p:txBody>
          <a:bodyPr wrap="square">
            <a:spAutoFit/>
          </a:bodyPr>
          <a:lstStyle/>
          <a:p>
            <a:r>
              <a:rPr lang="en-CA" b="1" dirty="0" smtClean="0">
                <a:latin typeface="+mj-lt"/>
                <a:cs typeface="Aharoni" panose="02010803020104030203" pitchFamily="2" charset="-79"/>
              </a:rPr>
              <a:t>Background Information :</a:t>
            </a:r>
            <a:endParaRPr lang="en-CA" b="1" dirty="0">
              <a:latin typeface="+mj-lt"/>
              <a:cs typeface="Aharoni" panose="02010803020104030203" pitchFamily="2" charset="-79"/>
            </a:endParaRPr>
          </a:p>
        </p:txBody>
      </p:sp>
    </p:spTree>
    <p:extLst>
      <p:ext uri="{BB962C8B-B14F-4D97-AF65-F5344CB8AC3E}">
        <p14:creationId xmlns:p14="http://schemas.microsoft.com/office/powerpoint/2010/main" val="10924981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815300" y="6518971"/>
            <a:ext cx="298376" cy="365125"/>
          </a:xfrm>
        </p:spPr>
        <p:txBody>
          <a:bodyPr/>
          <a:lstStyle/>
          <a:p>
            <a:fld id="{32D4B517-E49B-41B6-9DBC-23634E0F1CDC}" type="slidenum">
              <a:rPr lang="en-CA" smtClean="0"/>
              <a:t>21</a:t>
            </a:fld>
            <a:endParaRPr lang="en-CA"/>
          </a:p>
        </p:txBody>
      </p:sp>
      <p:sp>
        <p:nvSpPr>
          <p:cNvPr id="7" name="TextBox 6"/>
          <p:cNvSpPr txBox="1"/>
          <p:nvPr/>
        </p:nvSpPr>
        <p:spPr>
          <a:xfrm>
            <a:off x="503548" y="1130318"/>
            <a:ext cx="8460940" cy="2462213"/>
          </a:xfrm>
          <a:prstGeom prst="rect">
            <a:avLst/>
          </a:prstGeom>
          <a:noFill/>
        </p:spPr>
        <p:txBody>
          <a:bodyPr wrap="square" rtlCol="0">
            <a:spAutoFit/>
          </a:bodyPr>
          <a:lstStyle/>
          <a:p>
            <a:pPr marL="285750" indent="-285750">
              <a:buFont typeface="Wingdings" panose="05000000000000000000" pitchFamily="2" charset="2"/>
              <a:buChar char="§"/>
            </a:pPr>
            <a:r>
              <a:rPr lang="en-US" sz="1400" i="1" dirty="0" smtClean="0">
                <a:solidFill>
                  <a:schemeClr val="tx2"/>
                </a:solidFill>
              </a:rPr>
              <a:t>Tell us what this exemption request for ( e.g., target reference architecture, standard, etc.).</a:t>
            </a:r>
          </a:p>
          <a:p>
            <a:pPr marL="285750" indent="-285750">
              <a:buFont typeface="Wingdings" panose="05000000000000000000" pitchFamily="2" charset="2"/>
              <a:buChar char="§"/>
            </a:pPr>
            <a:endParaRPr lang="en-US" sz="1400" i="1" dirty="0" smtClean="0">
              <a:solidFill>
                <a:schemeClr val="tx2"/>
              </a:solidFill>
            </a:endParaRPr>
          </a:p>
          <a:p>
            <a:pPr marL="285750" indent="-285750">
              <a:buFont typeface="Wingdings" panose="05000000000000000000" pitchFamily="2" charset="2"/>
              <a:buChar char="§"/>
            </a:pPr>
            <a:r>
              <a:rPr lang="en-CA" sz="1400" i="1" dirty="0">
                <a:solidFill>
                  <a:schemeClr val="tx2"/>
                </a:solidFill>
              </a:rPr>
              <a:t>Describe </a:t>
            </a:r>
            <a:r>
              <a:rPr lang="en-CA" sz="1400" i="1" dirty="0" smtClean="0">
                <a:solidFill>
                  <a:schemeClr val="tx2"/>
                </a:solidFill>
              </a:rPr>
              <a:t>which target reference architecture or standard for which an exemption / exception request is being sought, and why exemption is required. Explain why these guidance not applicable to your department.</a:t>
            </a:r>
          </a:p>
          <a:p>
            <a:pPr marL="285750" indent="-285750">
              <a:buFont typeface="Wingdings" panose="05000000000000000000" pitchFamily="2" charset="2"/>
              <a:buChar char="§"/>
            </a:pPr>
            <a:endParaRPr lang="en-CA" sz="1400" i="1" dirty="0">
              <a:solidFill>
                <a:schemeClr val="tx2"/>
              </a:solidFill>
            </a:endParaRPr>
          </a:p>
          <a:p>
            <a:pPr marL="285750" indent="-285750">
              <a:buFont typeface="Wingdings" panose="05000000000000000000" pitchFamily="2" charset="2"/>
              <a:buChar char="§"/>
            </a:pPr>
            <a:r>
              <a:rPr lang="en-CA" sz="1400" i="1" dirty="0" smtClean="0">
                <a:solidFill>
                  <a:schemeClr val="tx2"/>
                </a:solidFill>
              </a:rPr>
              <a:t>Please explain how your Project/Solution or Effort proposal used to uniquely support your Departmental Mandate? </a:t>
            </a:r>
          </a:p>
          <a:p>
            <a:pPr marL="285750" indent="-285750">
              <a:buFont typeface="Wingdings" panose="05000000000000000000" pitchFamily="2" charset="2"/>
              <a:buChar char="§"/>
            </a:pPr>
            <a:endParaRPr lang="en-CA" sz="1400" i="1" dirty="0">
              <a:solidFill>
                <a:schemeClr val="tx2"/>
              </a:solidFill>
            </a:endParaRPr>
          </a:p>
          <a:p>
            <a:pPr marL="355600" indent="-355600"/>
            <a:r>
              <a:rPr lang="en-CA" sz="1400" i="1" dirty="0" smtClean="0">
                <a:solidFill>
                  <a:schemeClr val="tx2"/>
                </a:solidFill>
              </a:rPr>
              <a:t>Note</a:t>
            </a:r>
            <a:r>
              <a:rPr lang="en-CA" sz="1400" i="1" dirty="0">
                <a:solidFill>
                  <a:schemeClr val="tx2"/>
                </a:solidFill>
              </a:rPr>
              <a:t>: You may  insert more pages if required. Please remove these </a:t>
            </a:r>
            <a:r>
              <a:rPr lang="en-CA" sz="1400" i="1" dirty="0" smtClean="0">
                <a:solidFill>
                  <a:schemeClr val="tx2"/>
                </a:solidFill>
              </a:rPr>
              <a:t>guidance words </a:t>
            </a:r>
            <a:r>
              <a:rPr lang="en-CA" sz="1400" i="1" dirty="0">
                <a:solidFill>
                  <a:schemeClr val="tx2"/>
                </a:solidFill>
              </a:rPr>
              <a:t>once you complete this page.</a:t>
            </a:r>
          </a:p>
          <a:p>
            <a:pPr marL="355600" indent="-355600"/>
            <a:endParaRPr lang="en-US" sz="1400" dirty="0"/>
          </a:p>
          <a:p>
            <a:pPr marL="285750" indent="-285750">
              <a:buFont typeface="Wingdings" panose="05000000000000000000" pitchFamily="2" charset="2"/>
              <a:buChar char="§"/>
            </a:pPr>
            <a:endParaRPr lang="en-CA" sz="1400" i="1" dirty="0">
              <a:solidFill>
                <a:schemeClr val="tx2"/>
              </a:solidFill>
            </a:endParaRPr>
          </a:p>
        </p:txBody>
      </p:sp>
      <p:sp>
        <p:nvSpPr>
          <p:cNvPr id="8" name="Title 5"/>
          <p:cNvSpPr>
            <a:spLocks noGrp="1"/>
          </p:cNvSpPr>
          <p:nvPr>
            <p:ph type="title"/>
          </p:nvPr>
        </p:nvSpPr>
        <p:spPr>
          <a:xfrm>
            <a:off x="361343" y="80628"/>
            <a:ext cx="5432982" cy="767973"/>
          </a:xfrm>
        </p:spPr>
        <p:txBody>
          <a:bodyPr/>
          <a:lstStyle/>
          <a:p>
            <a:pPr marL="0" indent="0"/>
            <a:r>
              <a:rPr lang="en-CA" sz="2000" b="1" dirty="0">
                <a:solidFill>
                  <a:schemeClr val="tx1">
                    <a:lumMod val="65000"/>
                    <a:lumOff val="35000"/>
                  </a:schemeClr>
                </a:solidFill>
              </a:rPr>
              <a:t>APPENDIX </a:t>
            </a:r>
            <a:r>
              <a:rPr lang="en-CA" sz="2000" b="1" dirty="0" smtClean="0">
                <a:solidFill>
                  <a:schemeClr val="tx1">
                    <a:lumMod val="65000"/>
                    <a:lumOff val="35000"/>
                  </a:schemeClr>
                </a:solidFill>
              </a:rPr>
              <a:t>5:  </a:t>
            </a:r>
            <a:br>
              <a:rPr lang="en-CA" sz="2000" b="1" dirty="0" smtClean="0">
                <a:solidFill>
                  <a:schemeClr val="tx1">
                    <a:lumMod val="65000"/>
                    <a:lumOff val="35000"/>
                  </a:schemeClr>
                </a:solidFill>
              </a:rPr>
            </a:br>
            <a:r>
              <a:rPr lang="en-CA" sz="2000" b="1" dirty="0" smtClean="0"/>
              <a:t>Exemption Request</a:t>
            </a:r>
            <a:endParaRPr lang="en-CA" sz="2000" b="1" dirty="0"/>
          </a:p>
        </p:txBody>
      </p:sp>
      <p:sp>
        <p:nvSpPr>
          <p:cNvPr id="9" name="Rectangle 8"/>
          <p:cNvSpPr/>
          <p:nvPr/>
        </p:nvSpPr>
        <p:spPr>
          <a:xfrm>
            <a:off x="251520" y="1016732"/>
            <a:ext cx="8712968" cy="2861891"/>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charset="0"/>
            </a:endParaRPr>
          </a:p>
        </p:txBody>
      </p:sp>
      <p:sp>
        <p:nvSpPr>
          <p:cNvPr id="10" name="Flowchart: Merge 9"/>
          <p:cNvSpPr/>
          <p:nvPr/>
        </p:nvSpPr>
        <p:spPr>
          <a:xfrm rot="16200000">
            <a:off x="597844" y="1223381"/>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1" name="Flowchart: Merge 10"/>
          <p:cNvSpPr/>
          <p:nvPr/>
        </p:nvSpPr>
        <p:spPr>
          <a:xfrm rot="16200000">
            <a:off x="597844" y="1661293"/>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2" name="Flowchart: Merge 11"/>
          <p:cNvSpPr/>
          <p:nvPr/>
        </p:nvSpPr>
        <p:spPr>
          <a:xfrm rot="16200000">
            <a:off x="597844" y="2291889"/>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4" name="Rectangle 13"/>
          <p:cNvSpPr/>
          <p:nvPr/>
        </p:nvSpPr>
        <p:spPr>
          <a:xfrm>
            <a:off x="256455" y="4801953"/>
            <a:ext cx="8712968" cy="1706945"/>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charset="0"/>
            </a:endParaRPr>
          </a:p>
        </p:txBody>
      </p:sp>
      <p:sp>
        <p:nvSpPr>
          <p:cNvPr id="15" name="TextBox 14"/>
          <p:cNvSpPr txBox="1"/>
          <p:nvPr/>
        </p:nvSpPr>
        <p:spPr>
          <a:xfrm>
            <a:off x="251520" y="4954626"/>
            <a:ext cx="8460940" cy="523220"/>
          </a:xfrm>
          <a:prstGeom prst="rect">
            <a:avLst/>
          </a:prstGeom>
          <a:noFill/>
        </p:spPr>
        <p:txBody>
          <a:bodyPr wrap="square" rtlCol="0">
            <a:spAutoFit/>
          </a:bodyPr>
          <a:lstStyle/>
          <a:p>
            <a:pPr marL="285750" indent="-285750">
              <a:buFont typeface="Wingdings" panose="05000000000000000000" pitchFamily="2" charset="2"/>
              <a:buChar char="§"/>
            </a:pPr>
            <a:r>
              <a:rPr lang="en-US" sz="1400" i="1" dirty="0" smtClean="0">
                <a:solidFill>
                  <a:schemeClr val="tx2"/>
                </a:solidFill>
              </a:rPr>
              <a:t>Describe the risk and why the GC EARB should support the exemption request</a:t>
            </a:r>
            <a:endParaRPr lang="en-US" sz="1400" dirty="0"/>
          </a:p>
          <a:p>
            <a:pPr marL="285750" indent="-285750">
              <a:buFont typeface="Wingdings" panose="05000000000000000000" pitchFamily="2" charset="2"/>
              <a:buChar char="§"/>
            </a:pPr>
            <a:endParaRPr lang="en-CA" sz="1400" i="1" dirty="0">
              <a:solidFill>
                <a:schemeClr val="tx2"/>
              </a:solidFill>
            </a:endParaRPr>
          </a:p>
        </p:txBody>
      </p:sp>
      <p:sp>
        <p:nvSpPr>
          <p:cNvPr id="13" name="Rectangle 12"/>
          <p:cNvSpPr/>
          <p:nvPr/>
        </p:nvSpPr>
        <p:spPr>
          <a:xfrm>
            <a:off x="215516" y="4356285"/>
            <a:ext cx="5724636" cy="369332"/>
          </a:xfrm>
          <a:prstGeom prst="rect">
            <a:avLst/>
          </a:prstGeom>
        </p:spPr>
        <p:txBody>
          <a:bodyPr wrap="square">
            <a:spAutoFit/>
          </a:bodyPr>
          <a:lstStyle/>
          <a:p>
            <a:r>
              <a:rPr lang="en-CA" b="1" dirty="0" smtClean="0">
                <a:latin typeface="+mj-lt"/>
                <a:cs typeface="Aharoni" panose="02010803020104030203" pitchFamily="2" charset="-79"/>
              </a:rPr>
              <a:t>Risk to project if exemption is not endorsed?  </a:t>
            </a:r>
            <a:endParaRPr lang="en-US" b="1" dirty="0">
              <a:latin typeface="+mj-lt"/>
            </a:endParaRPr>
          </a:p>
        </p:txBody>
      </p:sp>
      <p:sp>
        <p:nvSpPr>
          <p:cNvPr id="16" name="Title 3"/>
          <p:cNvSpPr txBox="1">
            <a:spLocks/>
          </p:cNvSpPr>
          <p:nvPr/>
        </p:nvSpPr>
        <p:spPr>
          <a:xfrm>
            <a:off x="-2104931" y="824380"/>
            <a:ext cx="5432982" cy="572234"/>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endParaRPr lang="en-CA" b="1" dirty="0"/>
          </a:p>
        </p:txBody>
      </p:sp>
    </p:spTree>
    <p:extLst>
      <p:ext uri="{BB962C8B-B14F-4D97-AF65-F5344CB8AC3E}">
        <p14:creationId xmlns:p14="http://schemas.microsoft.com/office/powerpoint/2010/main" val="67202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815300" y="6518971"/>
            <a:ext cx="298376" cy="365125"/>
          </a:xfrm>
        </p:spPr>
        <p:txBody>
          <a:bodyPr/>
          <a:lstStyle/>
          <a:p>
            <a:fld id="{32D4B517-E49B-41B6-9DBC-23634E0F1CDC}" type="slidenum">
              <a:rPr lang="en-CA" smtClean="0"/>
              <a:t>3</a:t>
            </a:fld>
            <a:endParaRPr lang="en-CA"/>
          </a:p>
        </p:txBody>
      </p:sp>
      <p:sp>
        <p:nvSpPr>
          <p:cNvPr id="7" name="TextBox 6"/>
          <p:cNvSpPr txBox="1"/>
          <p:nvPr/>
        </p:nvSpPr>
        <p:spPr>
          <a:xfrm>
            <a:off x="503548" y="1130318"/>
            <a:ext cx="8460940" cy="5262979"/>
          </a:xfrm>
          <a:prstGeom prst="rect">
            <a:avLst/>
          </a:prstGeom>
          <a:noFill/>
        </p:spPr>
        <p:txBody>
          <a:bodyPr wrap="square" rtlCol="0">
            <a:spAutoFit/>
          </a:bodyPr>
          <a:lstStyle/>
          <a:p>
            <a:pPr marL="285750" indent="-285750">
              <a:buFont typeface="Wingdings" panose="05000000000000000000" pitchFamily="2" charset="2"/>
              <a:buChar char="§"/>
            </a:pPr>
            <a:r>
              <a:rPr lang="en-US" sz="1400" i="1" dirty="0" smtClean="0">
                <a:solidFill>
                  <a:schemeClr val="tx2"/>
                </a:solidFill>
              </a:rPr>
              <a:t>Short synopsis of the project being discussed. </a:t>
            </a:r>
          </a:p>
          <a:p>
            <a:pPr marL="285750" indent="-285750">
              <a:buFont typeface="Wingdings" panose="05000000000000000000" pitchFamily="2" charset="2"/>
              <a:buChar char="§"/>
            </a:pPr>
            <a:endParaRPr lang="en-US" sz="1400" i="1" dirty="0" smtClean="0">
              <a:solidFill>
                <a:schemeClr val="tx2"/>
              </a:solidFill>
            </a:endParaRPr>
          </a:p>
          <a:p>
            <a:pPr marL="285750" indent="-285750">
              <a:buFont typeface="Wingdings" panose="05000000000000000000" pitchFamily="2" charset="2"/>
              <a:buChar char="§"/>
            </a:pPr>
            <a:r>
              <a:rPr lang="en-CA" sz="1400" i="1" dirty="0">
                <a:solidFill>
                  <a:schemeClr val="tx2"/>
                </a:solidFill>
              </a:rPr>
              <a:t>Describe briefly the problems with the current situation, how current systems fail to achieve departmental requirements. Describe the opportunity that the Department needs to leverage. </a:t>
            </a:r>
            <a:endParaRPr lang="en-CA" sz="1400" i="1" dirty="0" smtClean="0">
              <a:solidFill>
                <a:schemeClr val="tx2"/>
              </a:solidFill>
            </a:endParaRPr>
          </a:p>
          <a:p>
            <a:pPr marL="285750" indent="-285750">
              <a:buFont typeface="Wingdings" panose="05000000000000000000" pitchFamily="2" charset="2"/>
              <a:buChar char="§"/>
            </a:pPr>
            <a:endParaRPr lang="en-CA" sz="1400" i="1" dirty="0">
              <a:solidFill>
                <a:schemeClr val="tx2"/>
              </a:solidFill>
            </a:endParaRPr>
          </a:p>
          <a:p>
            <a:pPr marL="285750" indent="-285750">
              <a:buFont typeface="Wingdings" panose="05000000000000000000" pitchFamily="2" charset="2"/>
              <a:buChar char="§"/>
            </a:pPr>
            <a:r>
              <a:rPr lang="en-CA" sz="1400" i="1" dirty="0" smtClean="0">
                <a:solidFill>
                  <a:schemeClr val="tx2"/>
                </a:solidFill>
              </a:rPr>
              <a:t>Please describe how the Investment/Project/Solution or Effort proposal is within the Departmental Mandate? </a:t>
            </a:r>
          </a:p>
          <a:p>
            <a:pPr marL="285750" indent="-285750">
              <a:buFont typeface="Wingdings" panose="05000000000000000000" pitchFamily="2" charset="2"/>
              <a:buChar char="§"/>
            </a:pPr>
            <a:endParaRPr lang="en-CA" sz="1400" i="1" dirty="0">
              <a:solidFill>
                <a:schemeClr val="tx2"/>
              </a:solidFill>
            </a:endParaRPr>
          </a:p>
          <a:p>
            <a:pPr marL="285750" indent="-285750">
              <a:buFont typeface="Wingdings" panose="05000000000000000000" pitchFamily="2" charset="2"/>
              <a:buChar char="§"/>
            </a:pPr>
            <a:r>
              <a:rPr lang="en-CA" sz="1400" i="1" dirty="0">
                <a:solidFill>
                  <a:schemeClr val="tx2"/>
                </a:solidFill>
              </a:rPr>
              <a:t>Tell us which </a:t>
            </a:r>
            <a:r>
              <a:rPr lang="en-CA" sz="1400" b="1" i="1" dirty="0">
                <a:solidFill>
                  <a:schemeClr val="tx2"/>
                </a:solidFill>
              </a:rPr>
              <a:t>Business Capability</a:t>
            </a:r>
            <a:r>
              <a:rPr lang="en-CA" sz="1400" i="1" dirty="0">
                <a:solidFill>
                  <a:schemeClr val="tx2"/>
                </a:solidFill>
              </a:rPr>
              <a:t> you are enabling with this request.</a:t>
            </a:r>
          </a:p>
          <a:p>
            <a:pPr marL="355600" indent="-355600"/>
            <a:r>
              <a:rPr lang="en-US" sz="1400" dirty="0"/>
              <a:t>        </a:t>
            </a:r>
            <a:r>
              <a:rPr lang="en-US" sz="1400" i="1" dirty="0" smtClean="0">
                <a:solidFill>
                  <a:schemeClr val="accent2">
                    <a:lumMod val="50000"/>
                  </a:schemeClr>
                </a:solidFill>
              </a:rPr>
              <a:t>(Please refer to this link </a:t>
            </a:r>
            <a:r>
              <a:rPr lang="en-US" sz="1400" i="1" dirty="0">
                <a:solidFill>
                  <a:schemeClr val="accent2">
                    <a:lumMod val="50000"/>
                  </a:schemeClr>
                </a:solidFill>
              </a:rPr>
              <a:t>to </a:t>
            </a:r>
            <a:r>
              <a:rPr lang="en-US" sz="1400" i="1" dirty="0" smtClean="0">
                <a:solidFill>
                  <a:schemeClr val="accent2">
                    <a:lumMod val="50000"/>
                  </a:schemeClr>
                </a:solidFill>
              </a:rPr>
              <a:t>list of Business </a:t>
            </a:r>
            <a:r>
              <a:rPr lang="en-US" sz="1400" i="1" dirty="0">
                <a:solidFill>
                  <a:schemeClr val="accent2">
                    <a:lumMod val="50000"/>
                  </a:schemeClr>
                </a:solidFill>
              </a:rPr>
              <a:t>Capability </a:t>
            </a:r>
            <a:r>
              <a:rPr lang="en-US" sz="1400" i="1" dirty="0" smtClean="0">
                <a:solidFill>
                  <a:schemeClr val="accent2">
                    <a:lumMod val="50000"/>
                  </a:schemeClr>
                </a:solidFill>
              </a:rPr>
              <a:t>and its definitions: </a:t>
            </a:r>
            <a:r>
              <a:rPr lang="en-US" sz="900" dirty="0" smtClean="0">
                <a:hlinkClick r:id="rId3"/>
              </a:rPr>
              <a:t>https</a:t>
            </a:r>
            <a:r>
              <a:rPr lang="en-US" sz="900" dirty="0">
                <a:hlinkClick r:id="rId3"/>
              </a:rPr>
              <a:t>://gcconnex.gc.ca/file/group/21723432/all#31558242</a:t>
            </a:r>
            <a:r>
              <a:rPr lang="en-US" sz="900" dirty="0" smtClean="0"/>
              <a:t>)</a:t>
            </a:r>
          </a:p>
          <a:p>
            <a:pPr marL="355600" indent="-355600"/>
            <a:endParaRPr lang="en-US" sz="1400" dirty="0"/>
          </a:p>
          <a:p>
            <a:pPr marL="355600" indent="-355600"/>
            <a:endParaRPr lang="en-CA" sz="1400" i="1" dirty="0" smtClean="0">
              <a:solidFill>
                <a:schemeClr val="tx2"/>
              </a:solidFill>
            </a:endParaRPr>
          </a:p>
          <a:p>
            <a:pPr marL="355600" indent="-355600"/>
            <a:endParaRPr lang="en-CA" sz="1400" i="1" dirty="0">
              <a:solidFill>
                <a:schemeClr val="tx2"/>
              </a:solidFill>
            </a:endParaRPr>
          </a:p>
          <a:p>
            <a:pPr marL="355600" indent="-355600"/>
            <a:endParaRPr lang="en-CA" sz="1400" i="1" dirty="0" smtClean="0">
              <a:solidFill>
                <a:schemeClr val="tx2"/>
              </a:solidFill>
            </a:endParaRPr>
          </a:p>
          <a:p>
            <a:pPr marL="355600" indent="-355600"/>
            <a:endParaRPr lang="en-CA" sz="1400" i="1" dirty="0">
              <a:solidFill>
                <a:schemeClr val="tx2"/>
              </a:solidFill>
            </a:endParaRPr>
          </a:p>
          <a:p>
            <a:pPr marL="355600" indent="-355600"/>
            <a:endParaRPr lang="en-CA" sz="1400" i="1" dirty="0" smtClean="0">
              <a:solidFill>
                <a:schemeClr val="tx2"/>
              </a:solidFill>
            </a:endParaRPr>
          </a:p>
          <a:p>
            <a:pPr marL="355600" indent="-355600"/>
            <a:endParaRPr lang="en-CA" sz="1400" i="1" dirty="0">
              <a:solidFill>
                <a:schemeClr val="tx2"/>
              </a:solidFill>
            </a:endParaRPr>
          </a:p>
          <a:p>
            <a:pPr marL="355600" indent="-355600"/>
            <a:endParaRPr lang="en-CA" sz="1400" i="1" dirty="0" smtClean="0">
              <a:solidFill>
                <a:schemeClr val="tx2"/>
              </a:solidFill>
            </a:endParaRPr>
          </a:p>
          <a:p>
            <a:pPr marL="355600" indent="-355600"/>
            <a:endParaRPr lang="en-CA" sz="1400" i="1" dirty="0">
              <a:solidFill>
                <a:schemeClr val="tx2"/>
              </a:solidFill>
            </a:endParaRPr>
          </a:p>
          <a:p>
            <a:pPr marL="355600" indent="-355600"/>
            <a:endParaRPr lang="en-CA" sz="1400" i="1" dirty="0" smtClean="0">
              <a:solidFill>
                <a:schemeClr val="tx2"/>
              </a:solidFill>
            </a:endParaRPr>
          </a:p>
          <a:p>
            <a:pPr marL="355600" indent="-355600"/>
            <a:endParaRPr lang="en-CA" sz="1400" i="1" dirty="0">
              <a:solidFill>
                <a:schemeClr val="tx2"/>
              </a:solidFill>
            </a:endParaRPr>
          </a:p>
          <a:p>
            <a:pPr marL="355600" indent="-355600"/>
            <a:endParaRPr lang="en-CA" sz="1400" i="1" dirty="0" smtClean="0">
              <a:solidFill>
                <a:schemeClr val="tx2"/>
              </a:solidFill>
            </a:endParaRPr>
          </a:p>
          <a:p>
            <a:pPr marL="355600" indent="-355600"/>
            <a:endParaRPr lang="en-CA" sz="1400" i="1" dirty="0" smtClean="0">
              <a:solidFill>
                <a:schemeClr val="tx2"/>
              </a:solidFill>
            </a:endParaRPr>
          </a:p>
          <a:p>
            <a:pPr marL="355600" indent="-355600"/>
            <a:endParaRPr lang="en-CA" sz="1400" i="1" dirty="0">
              <a:solidFill>
                <a:schemeClr val="tx2"/>
              </a:solidFill>
            </a:endParaRPr>
          </a:p>
          <a:p>
            <a:pPr marL="355600" indent="-355600"/>
            <a:r>
              <a:rPr lang="en-CA" sz="1400" i="1" dirty="0" smtClean="0">
                <a:solidFill>
                  <a:schemeClr val="tx2"/>
                </a:solidFill>
              </a:rPr>
              <a:t>Note</a:t>
            </a:r>
            <a:r>
              <a:rPr lang="en-CA" sz="1400" i="1" dirty="0">
                <a:solidFill>
                  <a:schemeClr val="tx2"/>
                </a:solidFill>
              </a:rPr>
              <a:t>:  </a:t>
            </a:r>
            <a:r>
              <a:rPr lang="en-CA" sz="1400" i="1" dirty="0" smtClean="0">
                <a:solidFill>
                  <a:schemeClr val="tx2"/>
                </a:solidFill>
              </a:rPr>
              <a:t>A “Current Architecture” diagram can be optionally included in the Appendix.</a:t>
            </a:r>
            <a:endParaRPr lang="en-CA" sz="1400" i="1" dirty="0">
              <a:solidFill>
                <a:schemeClr val="tx2"/>
              </a:solidFill>
            </a:endParaRPr>
          </a:p>
        </p:txBody>
      </p:sp>
      <p:sp>
        <p:nvSpPr>
          <p:cNvPr id="8" name="Title 5"/>
          <p:cNvSpPr>
            <a:spLocks noGrp="1"/>
          </p:cNvSpPr>
          <p:nvPr>
            <p:ph type="title"/>
          </p:nvPr>
        </p:nvSpPr>
        <p:spPr>
          <a:xfrm>
            <a:off x="431540" y="138062"/>
            <a:ext cx="5432982" cy="644563"/>
          </a:xfrm>
        </p:spPr>
        <p:txBody>
          <a:bodyPr/>
          <a:lstStyle/>
          <a:p>
            <a:r>
              <a:rPr lang="en-CA" dirty="0" smtClean="0"/>
              <a:t>Request - Background</a:t>
            </a:r>
            <a:endParaRPr lang="en-CA" dirty="0"/>
          </a:p>
        </p:txBody>
      </p:sp>
      <p:sp>
        <p:nvSpPr>
          <p:cNvPr id="9" name="Rectangle 8"/>
          <p:cNvSpPr/>
          <p:nvPr/>
        </p:nvSpPr>
        <p:spPr>
          <a:xfrm>
            <a:off x="251520" y="1016732"/>
            <a:ext cx="8712968" cy="5472608"/>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charset="0"/>
            </a:endParaRPr>
          </a:p>
        </p:txBody>
      </p:sp>
      <p:sp>
        <p:nvSpPr>
          <p:cNvPr id="10" name="Flowchart: Merge 9"/>
          <p:cNvSpPr/>
          <p:nvPr/>
        </p:nvSpPr>
        <p:spPr>
          <a:xfrm rot="16200000">
            <a:off x="597844" y="1223381"/>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1" name="Flowchart: Merge 10"/>
          <p:cNvSpPr/>
          <p:nvPr/>
        </p:nvSpPr>
        <p:spPr>
          <a:xfrm rot="16200000">
            <a:off x="597844" y="1661293"/>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2" name="Flowchart: Merge 11"/>
          <p:cNvSpPr/>
          <p:nvPr/>
        </p:nvSpPr>
        <p:spPr>
          <a:xfrm rot="16200000">
            <a:off x="597844" y="2291889"/>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3" name="Flowchart: Merge 12"/>
          <p:cNvSpPr/>
          <p:nvPr/>
        </p:nvSpPr>
        <p:spPr>
          <a:xfrm rot="16200000">
            <a:off x="597844" y="2726585"/>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70138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3363" y="979384"/>
            <a:ext cx="4487129" cy="3073813"/>
          </a:xfrm>
          <a:prstGeom prst="rect">
            <a:avLst/>
          </a:prstGeom>
          <a:ln>
            <a:solidFill>
              <a:schemeClr val="accent1"/>
            </a:solidFill>
          </a:ln>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2334" y="4125672"/>
            <a:ext cx="4395890" cy="2732328"/>
          </a:xfrm>
          <a:prstGeom prst="rect">
            <a:avLst/>
          </a:prstGeom>
          <a:ln>
            <a:solidFill>
              <a:schemeClr val="accent1"/>
            </a:solidFill>
          </a:ln>
        </p:spPr>
      </p:pic>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2874" y="979823"/>
            <a:ext cx="4194969" cy="3072936"/>
          </a:xfrm>
          <a:prstGeom prst="rect">
            <a:avLst/>
          </a:prstGeom>
          <a:ln>
            <a:solidFill>
              <a:schemeClr val="accent1"/>
            </a:solidFill>
          </a:ln>
        </p:spPr>
      </p:pic>
      <p:sp>
        <p:nvSpPr>
          <p:cNvPr id="4" name="Title 3"/>
          <p:cNvSpPr>
            <a:spLocks noGrp="1"/>
          </p:cNvSpPr>
          <p:nvPr>
            <p:ph type="title"/>
          </p:nvPr>
        </p:nvSpPr>
        <p:spPr>
          <a:xfrm>
            <a:off x="399159" y="138062"/>
            <a:ext cx="5576997" cy="698650"/>
          </a:xfrm>
        </p:spPr>
        <p:txBody>
          <a:bodyPr/>
          <a:lstStyle/>
          <a:p>
            <a:r>
              <a:rPr lang="en-CA" dirty="0" smtClean="0"/>
              <a:t>Target State Architecture - </a:t>
            </a:r>
            <a:r>
              <a:rPr lang="en-CA" b="1" dirty="0" smtClean="0"/>
              <a:t>DIAGRAM</a:t>
            </a:r>
            <a:endParaRPr lang="en-US" b="1" dirty="0"/>
          </a:p>
        </p:txBody>
      </p:sp>
      <p:sp>
        <p:nvSpPr>
          <p:cNvPr id="2" name="Slide Number Placeholder 1"/>
          <p:cNvSpPr>
            <a:spLocks noGrp="1"/>
          </p:cNvSpPr>
          <p:nvPr>
            <p:ph type="sldNum" sz="quarter" idx="12"/>
          </p:nvPr>
        </p:nvSpPr>
        <p:spPr/>
        <p:txBody>
          <a:bodyPr/>
          <a:lstStyle/>
          <a:p>
            <a:fld id="{32D4B517-E49B-41B6-9DBC-23634E0F1CDC}" type="slidenum">
              <a:rPr lang="en-CA" smtClean="0"/>
              <a:t>4</a:t>
            </a:fld>
            <a:endParaRPr lang="en-CA"/>
          </a:p>
        </p:txBody>
      </p:sp>
      <p:grpSp>
        <p:nvGrpSpPr>
          <p:cNvPr id="5" name="Group 4"/>
          <p:cNvGrpSpPr/>
          <p:nvPr/>
        </p:nvGrpSpPr>
        <p:grpSpPr>
          <a:xfrm>
            <a:off x="6904735" y="4483901"/>
            <a:ext cx="1861803" cy="1841404"/>
            <a:chOff x="9347725" y="574305"/>
            <a:chExt cx="1861803" cy="2139966"/>
          </a:xfrm>
        </p:grpSpPr>
        <p:grpSp>
          <p:nvGrpSpPr>
            <p:cNvPr id="6" name="Group 5"/>
            <p:cNvGrpSpPr/>
            <p:nvPr/>
          </p:nvGrpSpPr>
          <p:grpSpPr>
            <a:xfrm>
              <a:off x="9347725" y="709978"/>
              <a:ext cx="1861803" cy="2004293"/>
              <a:chOff x="3360738" y="1493838"/>
              <a:chExt cx="2544762" cy="2739520"/>
            </a:xfrm>
          </p:grpSpPr>
          <p:pic>
            <p:nvPicPr>
              <p:cNvPr id="8"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reeform 8"/>
              <p:cNvSpPr>
                <a:spLocks/>
              </p:cNvSpPr>
              <p:nvPr/>
            </p:nvSpPr>
            <p:spPr bwMode="auto">
              <a:xfrm>
                <a:off x="3360738" y="1493838"/>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fontScale="925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200" i="1" dirty="0">
                    <a:solidFill>
                      <a:schemeClr val="bg2">
                        <a:lumMod val="50000"/>
                      </a:schemeClr>
                    </a:solidFill>
                    <a:latin typeface="Comic Sans MS" panose="030F0702030302020204" pitchFamily="66" charset="0"/>
                  </a:rPr>
                  <a:t>Identify what aspect of the future state that THIS project is </a:t>
                </a:r>
                <a:r>
                  <a:rPr lang="en-CA" sz="1200" i="1" dirty="0" smtClean="0">
                    <a:solidFill>
                      <a:schemeClr val="bg2">
                        <a:lumMod val="50000"/>
                      </a:schemeClr>
                    </a:solidFill>
                    <a:latin typeface="Comic Sans MS" panose="030F0702030302020204" pitchFamily="66" charset="0"/>
                  </a:rPr>
                  <a:t>addressing</a:t>
                </a:r>
              </a:p>
              <a:p>
                <a:endParaRPr lang="en-US" sz="1200" i="1" dirty="0" smtClean="0">
                  <a:solidFill>
                    <a:schemeClr val="bg2">
                      <a:lumMod val="50000"/>
                    </a:schemeClr>
                  </a:solidFill>
                  <a:latin typeface="Comic Sans MS" panose="030F0702030302020204" pitchFamily="66" charset="0"/>
                </a:endParaRPr>
              </a:p>
              <a:p>
                <a:r>
                  <a:rPr lang="en-US" sz="1200" i="1" dirty="0" smtClean="0">
                    <a:solidFill>
                      <a:schemeClr val="bg2">
                        <a:lumMod val="50000"/>
                      </a:schemeClr>
                    </a:solidFill>
                    <a:latin typeface="Comic Sans MS" panose="030F0702030302020204" pitchFamily="66" charset="0"/>
                  </a:rPr>
                  <a:t>Here are 3 examples from past GCEARB presentations.</a:t>
                </a:r>
                <a:endParaRPr lang="en-CA" sz="1200" i="1" dirty="0">
                  <a:solidFill>
                    <a:schemeClr val="bg2">
                      <a:lumMod val="50000"/>
                    </a:schemeClr>
                  </a:solidFill>
                  <a:latin typeface="Comic Sans MS" panose="030F0702030302020204" pitchFamily="66" charset="0"/>
                </a:endParaRPr>
              </a:p>
            </p:txBody>
          </p:sp>
        </p:grpSp>
        <p:sp>
          <p:nvSpPr>
            <p:cNvPr id="7" name="Freeform 6"/>
            <p:cNvSpPr>
              <a:spLocks/>
            </p:cNvSpPr>
            <p:nvPr/>
          </p:nvSpPr>
          <p:spPr bwMode="auto">
            <a:xfrm>
              <a:off x="9863291" y="574305"/>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grpSp>
      <p:sp>
        <p:nvSpPr>
          <p:cNvPr id="12" name="Freeform 11"/>
          <p:cNvSpPr>
            <a:spLocks noEditPoints="1"/>
          </p:cNvSpPr>
          <p:nvPr/>
        </p:nvSpPr>
        <p:spPr bwMode="auto">
          <a:xfrm>
            <a:off x="2410598" y="985652"/>
            <a:ext cx="1969864" cy="288032"/>
          </a:xfrm>
          <a:custGeom>
            <a:avLst/>
            <a:gdLst>
              <a:gd name="T0" fmla="*/ 65 w 381"/>
              <a:gd name="T1" fmla="*/ 77 h 78"/>
              <a:gd name="T2" fmla="*/ 64 w 381"/>
              <a:gd name="T3" fmla="*/ 77 h 78"/>
              <a:gd name="T4" fmla="*/ 72 w 381"/>
              <a:gd name="T5" fmla="*/ 77 h 78"/>
              <a:gd name="T6" fmla="*/ 68 w 381"/>
              <a:gd name="T7" fmla="*/ 77 h 78"/>
              <a:gd name="T8" fmla="*/ 64 w 381"/>
              <a:gd name="T9" fmla="*/ 77 h 78"/>
              <a:gd name="T10" fmla="*/ 64 w 381"/>
              <a:gd name="T11" fmla="*/ 77 h 78"/>
              <a:gd name="T12" fmla="*/ 338 w 381"/>
              <a:gd name="T13" fmla="*/ 2 h 78"/>
              <a:gd name="T14" fmla="*/ 338 w 381"/>
              <a:gd name="T15" fmla="*/ 2 h 78"/>
              <a:gd name="T16" fmla="*/ 76 w 381"/>
              <a:gd name="T17" fmla="*/ 0 h 78"/>
              <a:gd name="T18" fmla="*/ 76 w 381"/>
              <a:gd name="T19" fmla="*/ 0 h 78"/>
              <a:gd name="T20" fmla="*/ 46 w 381"/>
              <a:gd name="T21" fmla="*/ 0 h 78"/>
              <a:gd name="T22" fmla="*/ 45 w 381"/>
              <a:gd name="T23" fmla="*/ 0 h 78"/>
              <a:gd name="T24" fmla="*/ 24 w 381"/>
              <a:gd name="T25" fmla="*/ 0 h 78"/>
              <a:gd name="T26" fmla="*/ 22 w 381"/>
              <a:gd name="T27" fmla="*/ 0 h 78"/>
              <a:gd name="T28" fmla="*/ 12 w 381"/>
              <a:gd name="T29" fmla="*/ 12 h 78"/>
              <a:gd name="T30" fmla="*/ 16 w 381"/>
              <a:gd name="T31" fmla="*/ 32 h 78"/>
              <a:gd name="T32" fmla="*/ 19 w 381"/>
              <a:gd name="T33" fmla="*/ 56 h 78"/>
              <a:gd name="T34" fmla="*/ 17 w 381"/>
              <a:gd name="T35" fmla="*/ 67 h 78"/>
              <a:gd name="T36" fmla="*/ 74 w 381"/>
              <a:gd name="T37" fmla="*/ 77 h 78"/>
              <a:gd name="T38" fmla="*/ 87 w 381"/>
              <a:gd name="T39" fmla="*/ 77 h 78"/>
              <a:gd name="T40" fmla="*/ 97 w 381"/>
              <a:gd name="T41" fmla="*/ 77 h 78"/>
              <a:gd name="T42" fmla="*/ 113 w 381"/>
              <a:gd name="T43" fmla="*/ 77 h 78"/>
              <a:gd name="T44" fmla="*/ 267 w 381"/>
              <a:gd name="T45" fmla="*/ 78 h 78"/>
              <a:gd name="T46" fmla="*/ 288 w 381"/>
              <a:gd name="T47" fmla="*/ 78 h 78"/>
              <a:gd name="T48" fmla="*/ 313 w 381"/>
              <a:gd name="T49" fmla="*/ 78 h 78"/>
              <a:gd name="T50" fmla="*/ 324 w 381"/>
              <a:gd name="T51" fmla="*/ 78 h 78"/>
              <a:gd name="T52" fmla="*/ 338 w 381"/>
              <a:gd name="T53" fmla="*/ 65 h 78"/>
              <a:gd name="T54" fmla="*/ 354 w 381"/>
              <a:gd name="T55" fmla="*/ 56 h 78"/>
              <a:gd name="T56" fmla="*/ 377 w 381"/>
              <a:gd name="T57" fmla="*/ 49 h 78"/>
              <a:gd name="T58" fmla="*/ 361 w 381"/>
              <a:gd name="T59" fmla="*/ 40 h 78"/>
              <a:gd name="T60" fmla="*/ 355 w 381"/>
              <a:gd name="T61" fmla="*/ 14 h 78"/>
              <a:gd name="T62" fmla="*/ 339 w 381"/>
              <a:gd name="T63" fmla="*/ 2 h 78"/>
              <a:gd name="T64" fmla="*/ 337 w 381"/>
              <a:gd name="T65" fmla="*/ 2 h 78"/>
              <a:gd name="T66" fmla="*/ 335 w 381"/>
              <a:gd name="T67" fmla="*/ 2 h 78"/>
              <a:gd name="T68" fmla="*/ 325 w 381"/>
              <a:gd name="T69" fmla="*/ 2 h 78"/>
              <a:gd name="T70" fmla="*/ 306 w 381"/>
              <a:gd name="T71" fmla="*/ 2 h 78"/>
              <a:gd name="T72" fmla="*/ 300 w 381"/>
              <a:gd name="T73" fmla="*/ 2 h 78"/>
              <a:gd name="T74" fmla="*/ 294 w 381"/>
              <a:gd name="T75" fmla="*/ 2 h 78"/>
              <a:gd name="T76" fmla="*/ 290 w 381"/>
              <a:gd name="T77" fmla="*/ 1 h 78"/>
              <a:gd name="T78" fmla="*/ 285 w 381"/>
              <a:gd name="T79" fmla="*/ 1 h 78"/>
              <a:gd name="T80" fmla="*/ 289 w 381"/>
              <a:gd name="T81" fmla="*/ 1 h 78"/>
              <a:gd name="T82" fmla="*/ 289 w 381"/>
              <a:gd name="T83" fmla="*/ 1 h 78"/>
              <a:gd name="T84" fmla="*/ 160 w 381"/>
              <a:gd name="T85" fmla="*/ 1 h 78"/>
              <a:gd name="T86" fmla="*/ 114 w 381"/>
              <a:gd name="T87" fmla="*/ 1 h 78"/>
              <a:gd name="T88" fmla="*/ 76 w 381"/>
              <a:gd name="T89" fmla="*/ 0 h 78"/>
              <a:gd name="T90" fmla="*/ 76 w 381"/>
              <a:gd name="T91" fmla="*/ 0 h 78"/>
              <a:gd name="T92" fmla="*/ 64 w 381"/>
              <a:gd name="T93" fmla="*/ 0 h 78"/>
              <a:gd name="T94" fmla="*/ 26 w 381"/>
              <a:gd name="T95" fmla="*/ 0 h 78"/>
              <a:gd name="T96" fmla="*/ 28 w 381"/>
              <a:gd name="T97" fmla="*/ 0 h 78"/>
              <a:gd name="T98" fmla="*/ 24 w 381"/>
              <a:gd name="T99" fmla="*/ 0 h 78"/>
              <a:gd name="T100" fmla="*/ 20 w 381"/>
              <a:gd name="T10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1" h="78">
                <a:moveTo>
                  <a:pt x="64" y="77"/>
                </a:moveTo>
                <a:cubicBezTo>
                  <a:pt x="65" y="77"/>
                  <a:pt x="65" y="77"/>
                  <a:pt x="65" y="77"/>
                </a:cubicBezTo>
                <a:cubicBezTo>
                  <a:pt x="65" y="77"/>
                  <a:pt x="65" y="77"/>
                  <a:pt x="65" y="77"/>
                </a:cubicBezTo>
                <a:cubicBezTo>
                  <a:pt x="64" y="77"/>
                  <a:pt x="64" y="77"/>
                  <a:pt x="64" y="77"/>
                </a:cubicBezTo>
                <a:cubicBezTo>
                  <a:pt x="64" y="77"/>
                  <a:pt x="65" y="77"/>
                  <a:pt x="67" y="77"/>
                </a:cubicBezTo>
                <a:cubicBezTo>
                  <a:pt x="69" y="77"/>
                  <a:pt x="71" y="77"/>
                  <a:pt x="72" y="77"/>
                </a:cubicBezTo>
                <a:cubicBezTo>
                  <a:pt x="72" y="77"/>
                  <a:pt x="71" y="77"/>
                  <a:pt x="68" y="77"/>
                </a:cubicBezTo>
                <a:cubicBezTo>
                  <a:pt x="68" y="77"/>
                  <a:pt x="68" y="77"/>
                  <a:pt x="68" y="77"/>
                </a:cubicBezTo>
                <a:cubicBezTo>
                  <a:pt x="68" y="77"/>
                  <a:pt x="68" y="77"/>
                  <a:pt x="68" y="77"/>
                </a:cubicBezTo>
                <a:cubicBezTo>
                  <a:pt x="67" y="77"/>
                  <a:pt x="65" y="77"/>
                  <a:pt x="64" y="77"/>
                </a:cubicBezTo>
                <a:moveTo>
                  <a:pt x="53" y="77"/>
                </a:moveTo>
                <a:cubicBezTo>
                  <a:pt x="61" y="77"/>
                  <a:pt x="52" y="77"/>
                  <a:pt x="64" y="77"/>
                </a:cubicBezTo>
                <a:cubicBezTo>
                  <a:pt x="63" y="77"/>
                  <a:pt x="60" y="77"/>
                  <a:pt x="53" y="77"/>
                </a:cubicBezTo>
                <a:moveTo>
                  <a:pt x="338" y="2"/>
                </a:moveTo>
                <a:cubicBezTo>
                  <a:pt x="338" y="2"/>
                  <a:pt x="339" y="2"/>
                  <a:pt x="339" y="2"/>
                </a:cubicBezTo>
                <a:cubicBezTo>
                  <a:pt x="339" y="2"/>
                  <a:pt x="338" y="2"/>
                  <a:pt x="338" y="2"/>
                </a:cubicBezTo>
                <a:moveTo>
                  <a:pt x="76" y="0"/>
                </a:moveTo>
                <a:cubicBezTo>
                  <a:pt x="76" y="0"/>
                  <a:pt x="76" y="0"/>
                  <a:pt x="76" y="0"/>
                </a:cubicBezTo>
                <a:cubicBezTo>
                  <a:pt x="76" y="0"/>
                  <a:pt x="76" y="0"/>
                  <a:pt x="76" y="0"/>
                </a:cubicBezTo>
                <a:cubicBezTo>
                  <a:pt x="76" y="0"/>
                  <a:pt x="76" y="0"/>
                  <a:pt x="76" y="0"/>
                </a:cubicBezTo>
                <a:moveTo>
                  <a:pt x="45" y="0"/>
                </a:moveTo>
                <a:cubicBezTo>
                  <a:pt x="45" y="0"/>
                  <a:pt x="45" y="0"/>
                  <a:pt x="46" y="0"/>
                </a:cubicBezTo>
                <a:cubicBezTo>
                  <a:pt x="46" y="0"/>
                  <a:pt x="46" y="0"/>
                  <a:pt x="46" y="0"/>
                </a:cubicBezTo>
                <a:cubicBezTo>
                  <a:pt x="46" y="0"/>
                  <a:pt x="45" y="0"/>
                  <a:pt x="45" y="0"/>
                </a:cubicBezTo>
                <a:moveTo>
                  <a:pt x="22" y="0"/>
                </a:moveTo>
                <a:cubicBezTo>
                  <a:pt x="22" y="0"/>
                  <a:pt x="23" y="0"/>
                  <a:pt x="24" y="0"/>
                </a:cubicBezTo>
                <a:cubicBezTo>
                  <a:pt x="25" y="0"/>
                  <a:pt x="26" y="0"/>
                  <a:pt x="27" y="0"/>
                </a:cubicBezTo>
                <a:cubicBezTo>
                  <a:pt x="24" y="0"/>
                  <a:pt x="22" y="0"/>
                  <a:pt x="22" y="0"/>
                </a:cubicBezTo>
                <a:moveTo>
                  <a:pt x="20" y="0"/>
                </a:moveTo>
                <a:cubicBezTo>
                  <a:pt x="0" y="4"/>
                  <a:pt x="2" y="8"/>
                  <a:pt x="12" y="12"/>
                </a:cubicBezTo>
                <a:cubicBezTo>
                  <a:pt x="4" y="15"/>
                  <a:pt x="21" y="19"/>
                  <a:pt x="11" y="22"/>
                </a:cubicBezTo>
                <a:cubicBezTo>
                  <a:pt x="24" y="26"/>
                  <a:pt x="11" y="29"/>
                  <a:pt x="16" y="32"/>
                </a:cubicBezTo>
                <a:cubicBezTo>
                  <a:pt x="10" y="35"/>
                  <a:pt x="7" y="38"/>
                  <a:pt x="18" y="41"/>
                </a:cubicBezTo>
                <a:cubicBezTo>
                  <a:pt x="22" y="47"/>
                  <a:pt x="14" y="52"/>
                  <a:pt x="19" y="56"/>
                </a:cubicBezTo>
                <a:cubicBezTo>
                  <a:pt x="37" y="58"/>
                  <a:pt x="35" y="60"/>
                  <a:pt x="28" y="62"/>
                </a:cubicBezTo>
                <a:cubicBezTo>
                  <a:pt x="25" y="64"/>
                  <a:pt x="32" y="66"/>
                  <a:pt x="17" y="67"/>
                </a:cubicBezTo>
                <a:cubicBezTo>
                  <a:pt x="3" y="74"/>
                  <a:pt x="71" y="77"/>
                  <a:pt x="68" y="77"/>
                </a:cubicBezTo>
                <a:cubicBezTo>
                  <a:pt x="70" y="77"/>
                  <a:pt x="72" y="77"/>
                  <a:pt x="74" y="77"/>
                </a:cubicBezTo>
                <a:cubicBezTo>
                  <a:pt x="72" y="77"/>
                  <a:pt x="72" y="77"/>
                  <a:pt x="72" y="77"/>
                </a:cubicBezTo>
                <a:cubicBezTo>
                  <a:pt x="71" y="77"/>
                  <a:pt x="80" y="77"/>
                  <a:pt x="87" y="77"/>
                </a:cubicBezTo>
                <a:cubicBezTo>
                  <a:pt x="91" y="77"/>
                  <a:pt x="98" y="77"/>
                  <a:pt x="98" y="77"/>
                </a:cubicBezTo>
                <a:cubicBezTo>
                  <a:pt x="98" y="77"/>
                  <a:pt x="98" y="77"/>
                  <a:pt x="97" y="77"/>
                </a:cubicBezTo>
                <a:cubicBezTo>
                  <a:pt x="96" y="77"/>
                  <a:pt x="96" y="77"/>
                  <a:pt x="96" y="77"/>
                </a:cubicBezTo>
                <a:cubicBezTo>
                  <a:pt x="96" y="77"/>
                  <a:pt x="113" y="77"/>
                  <a:pt x="113" y="77"/>
                </a:cubicBezTo>
                <a:cubicBezTo>
                  <a:pt x="128" y="77"/>
                  <a:pt x="143" y="77"/>
                  <a:pt x="160" y="77"/>
                </a:cubicBezTo>
                <a:cubicBezTo>
                  <a:pt x="258" y="78"/>
                  <a:pt x="261" y="78"/>
                  <a:pt x="267" y="78"/>
                </a:cubicBezTo>
                <a:cubicBezTo>
                  <a:pt x="268" y="78"/>
                  <a:pt x="270" y="78"/>
                  <a:pt x="288" y="78"/>
                </a:cubicBezTo>
                <a:cubicBezTo>
                  <a:pt x="288" y="78"/>
                  <a:pt x="288" y="78"/>
                  <a:pt x="288" y="78"/>
                </a:cubicBezTo>
                <a:cubicBezTo>
                  <a:pt x="288" y="78"/>
                  <a:pt x="309" y="78"/>
                  <a:pt x="309" y="78"/>
                </a:cubicBezTo>
                <a:cubicBezTo>
                  <a:pt x="310" y="78"/>
                  <a:pt x="311" y="78"/>
                  <a:pt x="313" y="78"/>
                </a:cubicBezTo>
                <a:cubicBezTo>
                  <a:pt x="315" y="78"/>
                  <a:pt x="314" y="78"/>
                  <a:pt x="324" y="78"/>
                </a:cubicBezTo>
                <a:cubicBezTo>
                  <a:pt x="324" y="78"/>
                  <a:pt x="324" y="78"/>
                  <a:pt x="324" y="78"/>
                </a:cubicBezTo>
                <a:cubicBezTo>
                  <a:pt x="330" y="78"/>
                  <a:pt x="368" y="74"/>
                  <a:pt x="340" y="72"/>
                </a:cubicBezTo>
                <a:cubicBezTo>
                  <a:pt x="345" y="69"/>
                  <a:pt x="349" y="67"/>
                  <a:pt x="338" y="65"/>
                </a:cubicBezTo>
                <a:cubicBezTo>
                  <a:pt x="347" y="63"/>
                  <a:pt x="328" y="61"/>
                  <a:pt x="340" y="59"/>
                </a:cubicBezTo>
                <a:cubicBezTo>
                  <a:pt x="341" y="58"/>
                  <a:pt x="347" y="57"/>
                  <a:pt x="354" y="56"/>
                </a:cubicBezTo>
                <a:cubicBezTo>
                  <a:pt x="360" y="54"/>
                  <a:pt x="362" y="53"/>
                  <a:pt x="356" y="52"/>
                </a:cubicBezTo>
                <a:cubicBezTo>
                  <a:pt x="361" y="51"/>
                  <a:pt x="365" y="50"/>
                  <a:pt x="377" y="49"/>
                </a:cubicBezTo>
                <a:cubicBezTo>
                  <a:pt x="381" y="48"/>
                  <a:pt x="375" y="47"/>
                  <a:pt x="374" y="46"/>
                </a:cubicBezTo>
                <a:cubicBezTo>
                  <a:pt x="373" y="44"/>
                  <a:pt x="366" y="42"/>
                  <a:pt x="361" y="40"/>
                </a:cubicBezTo>
                <a:cubicBezTo>
                  <a:pt x="366" y="35"/>
                  <a:pt x="353" y="31"/>
                  <a:pt x="357" y="27"/>
                </a:cubicBezTo>
                <a:cubicBezTo>
                  <a:pt x="362" y="23"/>
                  <a:pt x="358" y="19"/>
                  <a:pt x="355" y="14"/>
                </a:cubicBezTo>
                <a:cubicBezTo>
                  <a:pt x="362" y="10"/>
                  <a:pt x="350" y="2"/>
                  <a:pt x="347" y="2"/>
                </a:cubicBezTo>
                <a:cubicBezTo>
                  <a:pt x="343" y="2"/>
                  <a:pt x="340" y="2"/>
                  <a:pt x="339" y="2"/>
                </a:cubicBezTo>
                <a:cubicBezTo>
                  <a:pt x="338" y="2"/>
                  <a:pt x="338" y="2"/>
                  <a:pt x="337" y="2"/>
                </a:cubicBezTo>
                <a:cubicBezTo>
                  <a:pt x="337" y="2"/>
                  <a:pt x="337" y="2"/>
                  <a:pt x="337" y="2"/>
                </a:cubicBezTo>
                <a:cubicBezTo>
                  <a:pt x="337" y="2"/>
                  <a:pt x="336" y="2"/>
                  <a:pt x="336" y="2"/>
                </a:cubicBezTo>
                <a:cubicBezTo>
                  <a:pt x="335" y="2"/>
                  <a:pt x="334" y="2"/>
                  <a:pt x="335" y="2"/>
                </a:cubicBezTo>
                <a:cubicBezTo>
                  <a:pt x="335" y="2"/>
                  <a:pt x="336" y="2"/>
                  <a:pt x="338" y="2"/>
                </a:cubicBezTo>
                <a:cubicBezTo>
                  <a:pt x="325" y="2"/>
                  <a:pt x="328" y="2"/>
                  <a:pt x="325" y="2"/>
                </a:cubicBezTo>
                <a:cubicBezTo>
                  <a:pt x="326" y="2"/>
                  <a:pt x="326" y="2"/>
                  <a:pt x="326" y="2"/>
                </a:cubicBezTo>
                <a:cubicBezTo>
                  <a:pt x="326" y="2"/>
                  <a:pt x="308" y="2"/>
                  <a:pt x="306" y="2"/>
                </a:cubicBezTo>
                <a:cubicBezTo>
                  <a:pt x="301" y="2"/>
                  <a:pt x="300" y="2"/>
                  <a:pt x="299" y="2"/>
                </a:cubicBezTo>
                <a:cubicBezTo>
                  <a:pt x="299" y="2"/>
                  <a:pt x="300" y="2"/>
                  <a:pt x="300" y="2"/>
                </a:cubicBezTo>
                <a:cubicBezTo>
                  <a:pt x="300" y="2"/>
                  <a:pt x="300" y="2"/>
                  <a:pt x="300" y="2"/>
                </a:cubicBezTo>
                <a:cubicBezTo>
                  <a:pt x="300" y="2"/>
                  <a:pt x="299" y="2"/>
                  <a:pt x="294" y="2"/>
                </a:cubicBezTo>
                <a:cubicBezTo>
                  <a:pt x="296" y="2"/>
                  <a:pt x="297" y="2"/>
                  <a:pt x="297" y="2"/>
                </a:cubicBezTo>
                <a:cubicBezTo>
                  <a:pt x="297" y="2"/>
                  <a:pt x="294" y="1"/>
                  <a:pt x="290" y="1"/>
                </a:cubicBezTo>
                <a:cubicBezTo>
                  <a:pt x="287" y="1"/>
                  <a:pt x="284" y="1"/>
                  <a:pt x="284" y="1"/>
                </a:cubicBezTo>
                <a:cubicBezTo>
                  <a:pt x="284" y="1"/>
                  <a:pt x="284" y="1"/>
                  <a:pt x="285" y="1"/>
                </a:cubicBezTo>
                <a:cubicBezTo>
                  <a:pt x="283" y="1"/>
                  <a:pt x="282" y="1"/>
                  <a:pt x="282" y="1"/>
                </a:cubicBezTo>
                <a:cubicBezTo>
                  <a:pt x="282" y="1"/>
                  <a:pt x="286" y="1"/>
                  <a:pt x="289" y="1"/>
                </a:cubicBezTo>
                <a:cubicBezTo>
                  <a:pt x="292" y="1"/>
                  <a:pt x="295" y="2"/>
                  <a:pt x="295" y="2"/>
                </a:cubicBezTo>
                <a:cubicBezTo>
                  <a:pt x="295" y="2"/>
                  <a:pt x="294" y="1"/>
                  <a:pt x="289" y="1"/>
                </a:cubicBezTo>
                <a:cubicBezTo>
                  <a:pt x="277" y="1"/>
                  <a:pt x="272" y="1"/>
                  <a:pt x="271" y="1"/>
                </a:cubicBezTo>
                <a:cubicBezTo>
                  <a:pt x="263" y="1"/>
                  <a:pt x="241" y="1"/>
                  <a:pt x="160" y="1"/>
                </a:cubicBezTo>
                <a:cubicBezTo>
                  <a:pt x="152" y="1"/>
                  <a:pt x="144" y="1"/>
                  <a:pt x="136" y="1"/>
                </a:cubicBezTo>
                <a:cubicBezTo>
                  <a:pt x="129" y="1"/>
                  <a:pt x="122" y="1"/>
                  <a:pt x="114" y="1"/>
                </a:cubicBezTo>
                <a:cubicBezTo>
                  <a:pt x="113" y="1"/>
                  <a:pt x="112" y="1"/>
                  <a:pt x="96" y="1"/>
                </a:cubicBezTo>
                <a:cubicBezTo>
                  <a:pt x="89" y="1"/>
                  <a:pt x="76" y="0"/>
                  <a:pt x="76" y="0"/>
                </a:cubicBezTo>
                <a:cubicBezTo>
                  <a:pt x="76" y="0"/>
                  <a:pt x="76" y="0"/>
                  <a:pt x="76" y="0"/>
                </a:cubicBezTo>
                <a:cubicBezTo>
                  <a:pt x="75" y="0"/>
                  <a:pt x="76" y="0"/>
                  <a:pt x="76" y="0"/>
                </a:cubicBezTo>
                <a:cubicBezTo>
                  <a:pt x="76" y="0"/>
                  <a:pt x="77" y="0"/>
                  <a:pt x="77" y="0"/>
                </a:cubicBezTo>
                <a:cubicBezTo>
                  <a:pt x="77" y="0"/>
                  <a:pt x="74" y="0"/>
                  <a:pt x="64" y="0"/>
                </a:cubicBezTo>
                <a:cubicBezTo>
                  <a:pt x="52" y="0"/>
                  <a:pt x="47" y="0"/>
                  <a:pt x="46" y="0"/>
                </a:cubicBezTo>
                <a:cubicBezTo>
                  <a:pt x="42" y="0"/>
                  <a:pt x="26" y="0"/>
                  <a:pt x="26" y="0"/>
                </a:cubicBezTo>
                <a:cubicBezTo>
                  <a:pt x="26" y="0"/>
                  <a:pt x="26" y="0"/>
                  <a:pt x="27" y="0"/>
                </a:cubicBezTo>
                <a:cubicBezTo>
                  <a:pt x="27" y="0"/>
                  <a:pt x="28" y="0"/>
                  <a:pt x="28" y="0"/>
                </a:cubicBezTo>
                <a:cubicBezTo>
                  <a:pt x="28" y="0"/>
                  <a:pt x="26" y="0"/>
                  <a:pt x="25" y="0"/>
                </a:cubicBezTo>
                <a:cubicBezTo>
                  <a:pt x="25" y="0"/>
                  <a:pt x="24" y="0"/>
                  <a:pt x="24" y="0"/>
                </a:cubicBezTo>
                <a:cubicBezTo>
                  <a:pt x="23" y="0"/>
                  <a:pt x="22" y="0"/>
                  <a:pt x="22" y="0"/>
                </a:cubicBezTo>
                <a:cubicBezTo>
                  <a:pt x="21" y="0"/>
                  <a:pt x="21" y="0"/>
                  <a:pt x="20" y="0"/>
                </a:cubicBezTo>
              </a:path>
            </a:pathLst>
          </a:custGeom>
          <a:solidFill>
            <a:srgbClr val="FFFF37">
              <a:alpha val="90000"/>
            </a:srgbClr>
          </a:solidFill>
          <a:ln>
            <a:noFill/>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000" b="1" i="1" dirty="0" smtClean="0">
                <a:solidFill>
                  <a:srgbClr val="800000"/>
                </a:solidFill>
              </a:rPr>
              <a:t>EXAMPLE  1…</a:t>
            </a:r>
            <a:endParaRPr lang="en-CA" sz="1000" b="1" i="1" dirty="0">
              <a:solidFill>
                <a:srgbClr val="800000"/>
              </a:solidFill>
            </a:endParaRPr>
          </a:p>
        </p:txBody>
      </p:sp>
      <p:sp>
        <p:nvSpPr>
          <p:cNvPr id="13" name="Freeform 12"/>
          <p:cNvSpPr>
            <a:spLocks noEditPoints="1"/>
          </p:cNvSpPr>
          <p:nvPr/>
        </p:nvSpPr>
        <p:spPr bwMode="auto">
          <a:xfrm>
            <a:off x="7088701" y="985652"/>
            <a:ext cx="1969864" cy="288032"/>
          </a:xfrm>
          <a:custGeom>
            <a:avLst/>
            <a:gdLst>
              <a:gd name="T0" fmla="*/ 65 w 381"/>
              <a:gd name="T1" fmla="*/ 77 h 78"/>
              <a:gd name="T2" fmla="*/ 64 w 381"/>
              <a:gd name="T3" fmla="*/ 77 h 78"/>
              <a:gd name="T4" fmla="*/ 72 w 381"/>
              <a:gd name="T5" fmla="*/ 77 h 78"/>
              <a:gd name="T6" fmla="*/ 68 w 381"/>
              <a:gd name="T7" fmla="*/ 77 h 78"/>
              <a:gd name="T8" fmla="*/ 64 w 381"/>
              <a:gd name="T9" fmla="*/ 77 h 78"/>
              <a:gd name="T10" fmla="*/ 64 w 381"/>
              <a:gd name="T11" fmla="*/ 77 h 78"/>
              <a:gd name="T12" fmla="*/ 338 w 381"/>
              <a:gd name="T13" fmla="*/ 2 h 78"/>
              <a:gd name="T14" fmla="*/ 338 w 381"/>
              <a:gd name="T15" fmla="*/ 2 h 78"/>
              <a:gd name="T16" fmla="*/ 76 w 381"/>
              <a:gd name="T17" fmla="*/ 0 h 78"/>
              <a:gd name="T18" fmla="*/ 76 w 381"/>
              <a:gd name="T19" fmla="*/ 0 h 78"/>
              <a:gd name="T20" fmla="*/ 46 w 381"/>
              <a:gd name="T21" fmla="*/ 0 h 78"/>
              <a:gd name="T22" fmla="*/ 45 w 381"/>
              <a:gd name="T23" fmla="*/ 0 h 78"/>
              <a:gd name="T24" fmla="*/ 24 w 381"/>
              <a:gd name="T25" fmla="*/ 0 h 78"/>
              <a:gd name="T26" fmla="*/ 22 w 381"/>
              <a:gd name="T27" fmla="*/ 0 h 78"/>
              <a:gd name="T28" fmla="*/ 12 w 381"/>
              <a:gd name="T29" fmla="*/ 12 h 78"/>
              <a:gd name="T30" fmla="*/ 16 w 381"/>
              <a:gd name="T31" fmla="*/ 32 h 78"/>
              <a:gd name="T32" fmla="*/ 19 w 381"/>
              <a:gd name="T33" fmla="*/ 56 h 78"/>
              <a:gd name="T34" fmla="*/ 17 w 381"/>
              <a:gd name="T35" fmla="*/ 67 h 78"/>
              <a:gd name="T36" fmla="*/ 74 w 381"/>
              <a:gd name="T37" fmla="*/ 77 h 78"/>
              <a:gd name="T38" fmla="*/ 87 w 381"/>
              <a:gd name="T39" fmla="*/ 77 h 78"/>
              <a:gd name="T40" fmla="*/ 97 w 381"/>
              <a:gd name="T41" fmla="*/ 77 h 78"/>
              <a:gd name="T42" fmla="*/ 113 w 381"/>
              <a:gd name="T43" fmla="*/ 77 h 78"/>
              <a:gd name="T44" fmla="*/ 267 w 381"/>
              <a:gd name="T45" fmla="*/ 78 h 78"/>
              <a:gd name="T46" fmla="*/ 288 w 381"/>
              <a:gd name="T47" fmla="*/ 78 h 78"/>
              <a:gd name="T48" fmla="*/ 313 w 381"/>
              <a:gd name="T49" fmla="*/ 78 h 78"/>
              <a:gd name="T50" fmla="*/ 324 w 381"/>
              <a:gd name="T51" fmla="*/ 78 h 78"/>
              <a:gd name="T52" fmla="*/ 338 w 381"/>
              <a:gd name="T53" fmla="*/ 65 h 78"/>
              <a:gd name="T54" fmla="*/ 354 w 381"/>
              <a:gd name="T55" fmla="*/ 56 h 78"/>
              <a:gd name="T56" fmla="*/ 377 w 381"/>
              <a:gd name="T57" fmla="*/ 49 h 78"/>
              <a:gd name="T58" fmla="*/ 361 w 381"/>
              <a:gd name="T59" fmla="*/ 40 h 78"/>
              <a:gd name="T60" fmla="*/ 355 w 381"/>
              <a:gd name="T61" fmla="*/ 14 h 78"/>
              <a:gd name="T62" fmla="*/ 339 w 381"/>
              <a:gd name="T63" fmla="*/ 2 h 78"/>
              <a:gd name="T64" fmla="*/ 337 w 381"/>
              <a:gd name="T65" fmla="*/ 2 h 78"/>
              <a:gd name="T66" fmla="*/ 335 w 381"/>
              <a:gd name="T67" fmla="*/ 2 h 78"/>
              <a:gd name="T68" fmla="*/ 325 w 381"/>
              <a:gd name="T69" fmla="*/ 2 h 78"/>
              <a:gd name="T70" fmla="*/ 306 w 381"/>
              <a:gd name="T71" fmla="*/ 2 h 78"/>
              <a:gd name="T72" fmla="*/ 300 w 381"/>
              <a:gd name="T73" fmla="*/ 2 h 78"/>
              <a:gd name="T74" fmla="*/ 294 w 381"/>
              <a:gd name="T75" fmla="*/ 2 h 78"/>
              <a:gd name="T76" fmla="*/ 290 w 381"/>
              <a:gd name="T77" fmla="*/ 1 h 78"/>
              <a:gd name="T78" fmla="*/ 285 w 381"/>
              <a:gd name="T79" fmla="*/ 1 h 78"/>
              <a:gd name="T80" fmla="*/ 289 w 381"/>
              <a:gd name="T81" fmla="*/ 1 h 78"/>
              <a:gd name="T82" fmla="*/ 289 w 381"/>
              <a:gd name="T83" fmla="*/ 1 h 78"/>
              <a:gd name="T84" fmla="*/ 160 w 381"/>
              <a:gd name="T85" fmla="*/ 1 h 78"/>
              <a:gd name="T86" fmla="*/ 114 w 381"/>
              <a:gd name="T87" fmla="*/ 1 h 78"/>
              <a:gd name="T88" fmla="*/ 76 w 381"/>
              <a:gd name="T89" fmla="*/ 0 h 78"/>
              <a:gd name="T90" fmla="*/ 76 w 381"/>
              <a:gd name="T91" fmla="*/ 0 h 78"/>
              <a:gd name="T92" fmla="*/ 64 w 381"/>
              <a:gd name="T93" fmla="*/ 0 h 78"/>
              <a:gd name="T94" fmla="*/ 26 w 381"/>
              <a:gd name="T95" fmla="*/ 0 h 78"/>
              <a:gd name="T96" fmla="*/ 28 w 381"/>
              <a:gd name="T97" fmla="*/ 0 h 78"/>
              <a:gd name="T98" fmla="*/ 24 w 381"/>
              <a:gd name="T99" fmla="*/ 0 h 78"/>
              <a:gd name="T100" fmla="*/ 20 w 381"/>
              <a:gd name="T10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1" h="78">
                <a:moveTo>
                  <a:pt x="64" y="77"/>
                </a:moveTo>
                <a:cubicBezTo>
                  <a:pt x="65" y="77"/>
                  <a:pt x="65" y="77"/>
                  <a:pt x="65" y="77"/>
                </a:cubicBezTo>
                <a:cubicBezTo>
                  <a:pt x="65" y="77"/>
                  <a:pt x="65" y="77"/>
                  <a:pt x="65" y="77"/>
                </a:cubicBezTo>
                <a:cubicBezTo>
                  <a:pt x="64" y="77"/>
                  <a:pt x="64" y="77"/>
                  <a:pt x="64" y="77"/>
                </a:cubicBezTo>
                <a:cubicBezTo>
                  <a:pt x="64" y="77"/>
                  <a:pt x="65" y="77"/>
                  <a:pt x="67" y="77"/>
                </a:cubicBezTo>
                <a:cubicBezTo>
                  <a:pt x="69" y="77"/>
                  <a:pt x="71" y="77"/>
                  <a:pt x="72" y="77"/>
                </a:cubicBezTo>
                <a:cubicBezTo>
                  <a:pt x="72" y="77"/>
                  <a:pt x="71" y="77"/>
                  <a:pt x="68" y="77"/>
                </a:cubicBezTo>
                <a:cubicBezTo>
                  <a:pt x="68" y="77"/>
                  <a:pt x="68" y="77"/>
                  <a:pt x="68" y="77"/>
                </a:cubicBezTo>
                <a:cubicBezTo>
                  <a:pt x="68" y="77"/>
                  <a:pt x="68" y="77"/>
                  <a:pt x="68" y="77"/>
                </a:cubicBezTo>
                <a:cubicBezTo>
                  <a:pt x="67" y="77"/>
                  <a:pt x="65" y="77"/>
                  <a:pt x="64" y="77"/>
                </a:cubicBezTo>
                <a:moveTo>
                  <a:pt x="53" y="77"/>
                </a:moveTo>
                <a:cubicBezTo>
                  <a:pt x="61" y="77"/>
                  <a:pt x="52" y="77"/>
                  <a:pt x="64" y="77"/>
                </a:cubicBezTo>
                <a:cubicBezTo>
                  <a:pt x="63" y="77"/>
                  <a:pt x="60" y="77"/>
                  <a:pt x="53" y="77"/>
                </a:cubicBezTo>
                <a:moveTo>
                  <a:pt x="338" y="2"/>
                </a:moveTo>
                <a:cubicBezTo>
                  <a:pt x="338" y="2"/>
                  <a:pt x="339" y="2"/>
                  <a:pt x="339" y="2"/>
                </a:cubicBezTo>
                <a:cubicBezTo>
                  <a:pt x="339" y="2"/>
                  <a:pt x="338" y="2"/>
                  <a:pt x="338" y="2"/>
                </a:cubicBezTo>
                <a:moveTo>
                  <a:pt x="76" y="0"/>
                </a:moveTo>
                <a:cubicBezTo>
                  <a:pt x="76" y="0"/>
                  <a:pt x="76" y="0"/>
                  <a:pt x="76" y="0"/>
                </a:cubicBezTo>
                <a:cubicBezTo>
                  <a:pt x="76" y="0"/>
                  <a:pt x="76" y="0"/>
                  <a:pt x="76" y="0"/>
                </a:cubicBezTo>
                <a:cubicBezTo>
                  <a:pt x="76" y="0"/>
                  <a:pt x="76" y="0"/>
                  <a:pt x="76" y="0"/>
                </a:cubicBezTo>
                <a:moveTo>
                  <a:pt x="45" y="0"/>
                </a:moveTo>
                <a:cubicBezTo>
                  <a:pt x="45" y="0"/>
                  <a:pt x="45" y="0"/>
                  <a:pt x="46" y="0"/>
                </a:cubicBezTo>
                <a:cubicBezTo>
                  <a:pt x="46" y="0"/>
                  <a:pt x="46" y="0"/>
                  <a:pt x="46" y="0"/>
                </a:cubicBezTo>
                <a:cubicBezTo>
                  <a:pt x="46" y="0"/>
                  <a:pt x="45" y="0"/>
                  <a:pt x="45" y="0"/>
                </a:cubicBezTo>
                <a:moveTo>
                  <a:pt x="22" y="0"/>
                </a:moveTo>
                <a:cubicBezTo>
                  <a:pt x="22" y="0"/>
                  <a:pt x="23" y="0"/>
                  <a:pt x="24" y="0"/>
                </a:cubicBezTo>
                <a:cubicBezTo>
                  <a:pt x="25" y="0"/>
                  <a:pt x="26" y="0"/>
                  <a:pt x="27" y="0"/>
                </a:cubicBezTo>
                <a:cubicBezTo>
                  <a:pt x="24" y="0"/>
                  <a:pt x="22" y="0"/>
                  <a:pt x="22" y="0"/>
                </a:cubicBezTo>
                <a:moveTo>
                  <a:pt x="20" y="0"/>
                </a:moveTo>
                <a:cubicBezTo>
                  <a:pt x="0" y="4"/>
                  <a:pt x="2" y="8"/>
                  <a:pt x="12" y="12"/>
                </a:cubicBezTo>
                <a:cubicBezTo>
                  <a:pt x="4" y="15"/>
                  <a:pt x="21" y="19"/>
                  <a:pt x="11" y="22"/>
                </a:cubicBezTo>
                <a:cubicBezTo>
                  <a:pt x="24" y="26"/>
                  <a:pt x="11" y="29"/>
                  <a:pt x="16" y="32"/>
                </a:cubicBezTo>
                <a:cubicBezTo>
                  <a:pt x="10" y="35"/>
                  <a:pt x="7" y="38"/>
                  <a:pt x="18" y="41"/>
                </a:cubicBezTo>
                <a:cubicBezTo>
                  <a:pt x="22" y="47"/>
                  <a:pt x="14" y="52"/>
                  <a:pt x="19" y="56"/>
                </a:cubicBezTo>
                <a:cubicBezTo>
                  <a:pt x="37" y="58"/>
                  <a:pt x="35" y="60"/>
                  <a:pt x="28" y="62"/>
                </a:cubicBezTo>
                <a:cubicBezTo>
                  <a:pt x="25" y="64"/>
                  <a:pt x="32" y="66"/>
                  <a:pt x="17" y="67"/>
                </a:cubicBezTo>
                <a:cubicBezTo>
                  <a:pt x="3" y="74"/>
                  <a:pt x="71" y="77"/>
                  <a:pt x="68" y="77"/>
                </a:cubicBezTo>
                <a:cubicBezTo>
                  <a:pt x="70" y="77"/>
                  <a:pt x="72" y="77"/>
                  <a:pt x="74" y="77"/>
                </a:cubicBezTo>
                <a:cubicBezTo>
                  <a:pt x="72" y="77"/>
                  <a:pt x="72" y="77"/>
                  <a:pt x="72" y="77"/>
                </a:cubicBezTo>
                <a:cubicBezTo>
                  <a:pt x="71" y="77"/>
                  <a:pt x="80" y="77"/>
                  <a:pt x="87" y="77"/>
                </a:cubicBezTo>
                <a:cubicBezTo>
                  <a:pt x="91" y="77"/>
                  <a:pt x="98" y="77"/>
                  <a:pt x="98" y="77"/>
                </a:cubicBezTo>
                <a:cubicBezTo>
                  <a:pt x="98" y="77"/>
                  <a:pt x="98" y="77"/>
                  <a:pt x="97" y="77"/>
                </a:cubicBezTo>
                <a:cubicBezTo>
                  <a:pt x="96" y="77"/>
                  <a:pt x="96" y="77"/>
                  <a:pt x="96" y="77"/>
                </a:cubicBezTo>
                <a:cubicBezTo>
                  <a:pt x="96" y="77"/>
                  <a:pt x="113" y="77"/>
                  <a:pt x="113" y="77"/>
                </a:cubicBezTo>
                <a:cubicBezTo>
                  <a:pt x="128" y="77"/>
                  <a:pt x="143" y="77"/>
                  <a:pt x="160" y="77"/>
                </a:cubicBezTo>
                <a:cubicBezTo>
                  <a:pt x="258" y="78"/>
                  <a:pt x="261" y="78"/>
                  <a:pt x="267" y="78"/>
                </a:cubicBezTo>
                <a:cubicBezTo>
                  <a:pt x="268" y="78"/>
                  <a:pt x="270" y="78"/>
                  <a:pt x="288" y="78"/>
                </a:cubicBezTo>
                <a:cubicBezTo>
                  <a:pt x="288" y="78"/>
                  <a:pt x="288" y="78"/>
                  <a:pt x="288" y="78"/>
                </a:cubicBezTo>
                <a:cubicBezTo>
                  <a:pt x="288" y="78"/>
                  <a:pt x="309" y="78"/>
                  <a:pt x="309" y="78"/>
                </a:cubicBezTo>
                <a:cubicBezTo>
                  <a:pt x="310" y="78"/>
                  <a:pt x="311" y="78"/>
                  <a:pt x="313" y="78"/>
                </a:cubicBezTo>
                <a:cubicBezTo>
                  <a:pt x="315" y="78"/>
                  <a:pt x="314" y="78"/>
                  <a:pt x="324" y="78"/>
                </a:cubicBezTo>
                <a:cubicBezTo>
                  <a:pt x="324" y="78"/>
                  <a:pt x="324" y="78"/>
                  <a:pt x="324" y="78"/>
                </a:cubicBezTo>
                <a:cubicBezTo>
                  <a:pt x="330" y="78"/>
                  <a:pt x="368" y="74"/>
                  <a:pt x="340" y="72"/>
                </a:cubicBezTo>
                <a:cubicBezTo>
                  <a:pt x="345" y="69"/>
                  <a:pt x="349" y="67"/>
                  <a:pt x="338" y="65"/>
                </a:cubicBezTo>
                <a:cubicBezTo>
                  <a:pt x="347" y="63"/>
                  <a:pt x="328" y="61"/>
                  <a:pt x="340" y="59"/>
                </a:cubicBezTo>
                <a:cubicBezTo>
                  <a:pt x="341" y="58"/>
                  <a:pt x="347" y="57"/>
                  <a:pt x="354" y="56"/>
                </a:cubicBezTo>
                <a:cubicBezTo>
                  <a:pt x="360" y="54"/>
                  <a:pt x="362" y="53"/>
                  <a:pt x="356" y="52"/>
                </a:cubicBezTo>
                <a:cubicBezTo>
                  <a:pt x="361" y="51"/>
                  <a:pt x="365" y="50"/>
                  <a:pt x="377" y="49"/>
                </a:cubicBezTo>
                <a:cubicBezTo>
                  <a:pt x="381" y="48"/>
                  <a:pt x="375" y="47"/>
                  <a:pt x="374" y="46"/>
                </a:cubicBezTo>
                <a:cubicBezTo>
                  <a:pt x="373" y="44"/>
                  <a:pt x="366" y="42"/>
                  <a:pt x="361" y="40"/>
                </a:cubicBezTo>
                <a:cubicBezTo>
                  <a:pt x="366" y="35"/>
                  <a:pt x="353" y="31"/>
                  <a:pt x="357" y="27"/>
                </a:cubicBezTo>
                <a:cubicBezTo>
                  <a:pt x="362" y="23"/>
                  <a:pt x="358" y="19"/>
                  <a:pt x="355" y="14"/>
                </a:cubicBezTo>
                <a:cubicBezTo>
                  <a:pt x="362" y="10"/>
                  <a:pt x="350" y="2"/>
                  <a:pt x="347" y="2"/>
                </a:cubicBezTo>
                <a:cubicBezTo>
                  <a:pt x="343" y="2"/>
                  <a:pt x="340" y="2"/>
                  <a:pt x="339" y="2"/>
                </a:cubicBezTo>
                <a:cubicBezTo>
                  <a:pt x="338" y="2"/>
                  <a:pt x="338" y="2"/>
                  <a:pt x="337" y="2"/>
                </a:cubicBezTo>
                <a:cubicBezTo>
                  <a:pt x="337" y="2"/>
                  <a:pt x="337" y="2"/>
                  <a:pt x="337" y="2"/>
                </a:cubicBezTo>
                <a:cubicBezTo>
                  <a:pt x="337" y="2"/>
                  <a:pt x="336" y="2"/>
                  <a:pt x="336" y="2"/>
                </a:cubicBezTo>
                <a:cubicBezTo>
                  <a:pt x="335" y="2"/>
                  <a:pt x="334" y="2"/>
                  <a:pt x="335" y="2"/>
                </a:cubicBezTo>
                <a:cubicBezTo>
                  <a:pt x="335" y="2"/>
                  <a:pt x="336" y="2"/>
                  <a:pt x="338" y="2"/>
                </a:cubicBezTo>
                <a:cubicBezTo>
                  <a:pt x="325" y="2"/>
                  <a:pt x="328" y="2"/>
                  <a:pt x="325" y="2"/>
                </a:cubicBezTo>
                <a:cubicBezTo>
                  <a:pt x="326" y="2"/>
                  <a:pt x="326" y="2"/>
                  <a:pt x="326" y="2"/>
                </a:cubicBezTo>
                <a:cubicBezTo>
                  <a:pt x="326" y="2"/>
                  <a:pt x="308" y="2"/>
                  <a:pt x="306" y="2"/>
                </a:cubicBezTo>
                <a:cubicBezTo>
                  <a:pt x="301" y="2"/>
                  <a:pt x="300" y="2"/>
                  <a:pt x="299" y="2"/>
                </a:cubicBezTo>
                <a:cubicBezTo>
                  <a:pt x="299" y="2"/>
                  <a:pt x="300" y="2"/>
                  <a:pt x="300" y="2"/>
                </a:cubicBezTo>
                <a:cubicBezTo>
                  <a:pt x="300" y="2"/>
                  <a:pt x="300" y="2"/>
                  <a:pt x="300" y="2"/>
                </a:cubicBezTo>
                <a:cubicBezTo>
                  <a:pt x="300" y="2"/>
                  <a:pt x="299" y="2"/>
                  <a:pt x="294" y="2"/>
                </a:cubicBezTo>
                <a:cubicBezTo>
                  <a:pt x="296" y="2"/>
                  <a:pt x="297" y="2"/>
                  <a:pt x="297" y="2"/>
                </a:cubicBezTo>
                <a:cubicBezTo>
                  <a:pt x="297" y="2"/>
                  <a:pt x="294" y="1"/>
                  <a:pt x="290" y="1"/>
                </a:cubicBezTo>
                <a:cubicBezTo>
                  <a:pt x="287" y="1"/>
                  <a:pt x="284" y="1"/>
                  <a:pt x="284" y="1"/>
                </a:cubicBezTo>
                <a:cubicBezTo>
                  <a:pt x="284" y="1"/>
                  <a:pt x="284" y="1"/>
                  <a:pt x="285" y="1"/>
                </a:cubicBezTo>
                <a:cubicBezTo>
                  <a:pt x="283" y="1"/>
                  <a:pt x="282" y="1"/>
                  <a:pt x="282" y="1"/>
                </a:cubicBezTo>
                <a:cubicBezTo>
                  <a:pt x="282" y="1"/>
                  <a:pt x="286" y="1"/>
                  <a:pt x="289" y="1"/>
                </a:cubicBezTo>
                <a:cubicBezTo>
                  <a:pt x="292" y="1"/>
                  <a:pt x="295" y="2"/>
                  <a:pt x="295" y="2"/>
                </a:cubicBezTo>
                <a:cubicBezTo>
                  <a:pt x="295" y="2"/>
                  <a:pt x="294" y="1"/>
                  <a:pt x="289" y="1"/>
                </a:cubicBezTo>
                <a:cubicBezTo>
                  <a:pt x="277" y="1"/>
                  <a:pt x="272" y="1"/>
                  <a:pt x="271" y="1"/>
                </a:cubicBezTo>
                <a:cubicBezTo>
                  <a:pt x="263" y="1"/>
                  <a:pt x="241" y="1"/>
                  <a:pt x="160" y="1"/>
                </a:cubicBezTo>
                <a:cubicBezTo>
                  <a:pt x="152" y="1"/>
                  <a:pt x="144" y="1"/>
                  <a:pt x="136" y="1"/>
                </a:cubicBezTo>
                <a:cubicBezTo>
                  <a:pt x="129" y="1"/>
                  <a:pt x="122" y="1"/>
                  <a:pt x="114" y="1"/>
                </a:cubicBezTo>
                <a:cubicBezTo>
                  <a:pt x="113" y="1"/>
                  <a:pt x="112" y="1"/>
                  <a:pt x="96" y="1"/>
                </a:cubicBezTo>
                <a:cubicBezTo>
                  <a:pt x="89" y="1"/>
                  <a:pt x="76" y="0"/>
                  <a:pt x="76" y="0"/>
                </a:cubicBezTo>
                <a:cubicBezTo>
                  <a:pt x="76" y="0"/>
                  <a:pt x="76" y="0"/>
                  <a:pt x="76" y="0"/>
                </a:cubicBezTo>
                <a:cubicBezTo>
                  <a:pt x="75" y="0"/>
                  <a:pt x="76" y="0"/>
                  <a:pt x="76" y="0"/>
                </a:cubicBezTo>
                <a:cubicBezTo>
                  <a:pt x="76" y="0"/>
                  <a:pt x="77" y="0"/>
                  <a:pt x="77" y="0"/>
                </a:cubicBezTo>
                <a:cubicBezTo>
                  <a:pt x="77" y="0"/>
                  <a:pt x="74" y="0"/>
                  <a:pt x="64" y="0"/>
                </a:cubicBezTo>
                <a:cubicBezTo>
                  <a:pt x="52" y="0"/>
                  <a:pt x="47" y="0"/>
                  <a:pt x="46" y="0"/>
                </a:cubicBezTo>
                <a:cubicBezTo>
                  <a:pt x="42" y="0"/>
                  <a:pt x="26" y="0"/>
                  <a:pt x="26" y="0"/>
                </a:cubicBezTo>
                <a:cubicBezTo>
                  <a:pt x="26" y="0"/>
                  <a:pt x="26" y="0"/>
                  <a:pt x="27" y="0"/>
                </a:cubicBezTo>
                <a:cubicBezTo>
                  <a:pt x="27" y="0"/>
                  <a:pt x="28" y="0"/>
                  <a:pt x="28" y="0"/>
                </a:cubicBezTo>
                <a:cubicBezTo>
                  <a:pt x="28" y="0"/>
                  <a:pt x="26" y="0"/>
                  <a:pt x="25" y="0"/>
                </a:cubicBezTo>
                <a:cubicBezTo>
                  <a:pt x="25" y="0"/>
                  <a:pt x="24" y="0"/>
                  <a:pt x="24" y="0"/>
                </a:cubicBezTo>
                <a:cubicBezTo>
                  <a:pt x="23" y="0"/>
                  <a:pt x="22" y="0"/>
                  <a:pt x="22" y="0"/>
                </a:cubicBezTo>
                <a:cubicBezTo>
                  <a:pt x="21" y="0"/>
                  <a:pt x="21" y="0"/>
                  <a:pt x="20" y="0"/>
                </a:cubicBezTo>
              </a:path>
            </a:pathLst>
          </a:custGeom>
          <a:solidFill>
            <a:srgbClr val="FFFF37">
              <a:alpha val="90000"/>
            </a:srgbClr>
          </a:solidFill>
          <a:ln>
            <a:noFill/>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000" b="1" i="1" dirty="0" smtClean="0">
                <a:solidFill>
                  <a:srgbClr val="800000"/>
                </a:solidFill>
              </a:rPr>
              <a:t>EXAMPLE  2…</a:t>
            </a:r>
            <a:endParaRPr lang="en-CA" sz="1000" b="1" i="1" dirty="0">
              <a:solidFill>
                <a:srgbClr val="800000"/>
              </a:solidFill>
            </a:endParaRPr>
          </a:p>
        </p:txBody>
      </p:sp>
      <p:sp>
        <p:nvSpPr>
          <p:cNvPr id="14" name="Freeform 13"/>
          <p:cNvSpPr>
            <a:spLocks noEditPoints="1"/>
          </p:cNvSpPr>
          <p:nvPr/>
        </p:nvSpPr>
        <p:spPr bwMode="auto">
          <a:xfrm>
            <a:off x="4611256" y="4195869"/>
            <a:ext cx="1969864" cy="288032"/>
          </a:xfrm>
          <a:custGeom>
            <a:avLst/>
            <a:gdLst>
              <a:gd name="T0" fmla="*/ 65 w 381"/>
              <a:gd name="T1" fmla="*/ 77 h 78"/>
              <a:gd name="T2" fmla="*/ 64 w 381"/>
              <a:gd name="T3" fmla="*/ 77 h 78"/>
              <a:gd name="T4" fmla="*/ 72 w 381"/>
              <a:gd name="T5" fmla="*/ 77 h 78"/>
              <a:gd name="T6" fmla="*/ 68 w 381"/>
              <a:gd name="T7" fmla="*/ 77 h 78"/>
              <a:gd name="T8" fmla="*/ 64 w 381"/>
              <a:gd name="T9" fmla="*/ 77 h 78"/>
              <a:gd name="T10" fmla="*/ 64 w 381"/>
              <a:gd name="T11" fmla="*/ 77 h 78"/>
              <a:gd name="T12" fmla="*/ 338 w 381"/>
              <a:gd name="T13" fmla="*/ 2 h 78"/>
              <a:gd name="T14" fmla="*/ 338 w 381"/>
              <a:gd name="T15" fmla="*/ 2 h 78"/>
              <a:gd name="T16" fmla="*/ 76 w 381"/>
              <a:gd name="T17" fmla="*/ 0 h 78"/>
              <a:gd name="T18" fmla="*/ 76 w 381"/>
              <a:gd name="T19" fmla="*/ 0 h 78"/>
              <a:gd name="T20" fmla="*/ 46 w 381"/>
              <a:gd name="T21" fmla="*/ 0 h 78"/>
              <a:gd name="T22" fmla="*/ 45 w 381"/>
              <a:gd name="T23" fmla="*/ 0 h 78"/>
              <a:gd name="T24" fmla="*/ 24 w 381"/>
              <a:gd name="T25" fmla="*/ 0 h 78"/>
              <a:gd name="T26" fmla="*/ 22 w 381"/>
              <a:gd name="T27" fmla="*/ 0 h 78"/>
              <a:gd name="T28" fmla="*/ 12 w 381"/>
              <a:gd name="T29" fmla="*/ 12 h 78"/>
              <a:gd name="T30" fmla="*/ 16 w 381"/>
              <a:gd name="T31" fmla="*/ 32 h 78"/>
              <a:gd name="T32" fmla="*/ 19 w 381"/>
              <a:gd name="T33" fmla="*/ 56 h 78"/>
              <a:gd name="T34" fmla="*/ 17 w 381"/>
              <a:gd name="T35" fmla="*/ 67 h 78"/>
              <a:gd name="T36" fmla="*/ 74 w 381"/>
              <a:gd name="T37" fmla="*/ 77 h 78"/>
              <a:gd name="T38" fmla="*/ 87 w 381"/>
              <a:gd name="T39" fmla="*/ 77 h 78"/>
              <a:gd name="T40" fmla="*/ 97 w 381"/>
              <a:gd name="T41" fmla="*/ 77 h 78"/>
              <a:gd name="T42" fmla="*/ 113 w 381"/>
              <a:gd name="T43" fmla="*/ 77 h 78"/>
              <a:gd name="T44" fmla="*/ 267 w 381"/>
              <a:gd name="T45" fmla="*/ 78 h 78"/>
              <a:gd name="T46" fmla="*/ 288 w 381"/>
              <a:gd name="T47" fmla="*/ 78 h 78"/>
              <a:gd name="T48" fmla="*/ 313 w 381"/>
              <a:gd name="T49" fmla="*/ 78 h 78"/>
              <a:gd name="T50" fmla="*/ 324 w 381"/>
              <a:gd name="T51" fmla="*/ 78 h 78"/>
              <a:gd name="T52" fmla="*/ 338 w 381"/>
              <a:gd name="T53" fmla="*/ 65 h 78"/>
              <a:gd name="T54" fmla="*/ 354 w 381"/>
              <a:gd name="T55" fmla="*/ 56 h 78"/>
              <a:gd name="T56" fmla="*/ 377 w 381"/>
              <a:gd name="T57" fmla="*/ 49 h 78"/>
              <a:gd name="T58" fmla="*/ 361 w 381"/>
              <a:gd name="T59" fmla="*/ 40 h 78"/>
              <a:gd name="T60" fmla="*/ 355 w 381"/>
              <a:gd name="T61" fmla="*/ 14 h 78"/>
              <a:gd name="T62" fmla="*/ 339 w 381"/>
              <a:gd name="T63" fmla="*/ 2 h 78"/>
              <a:gd name="T64" fmla="*/ 337 w 381"/>
              <a:gd name="T65" fmla="*/ 2 h 78"/>
              <a:gd name="T66" fmla="*/ 335 w 381"/>
              <a:gd name="T67" fmla="*/ 2 h 78"/>
              <a:gd name="T68" fmla="*/ 325 w 381"/>
              <a:gd name="T69" fmla="*/ 2 h 78"/>
              <a:gd name="T70" fmla="*/ 306 w 381"/>
              <a:gd name="T71" fmla="*/ 2 h 78"/>
              <a:gd name="T72" fmla="*/ 300 w 381"/>
              <a:gd name="T73" fmla="*/ 2 h 78"/>
              <a:gd name="T74" fmla="*/ 294 w 381"/>
              <a:gd name="T75" fmla="*/ 2 h 78"/>
              <a:gd name="T76" fmla="*/ 290 w 381"/>
              <a:gd name="T77" fmla="*/ 1 h 78"/>
              <a:gd name="T78" fmla="*/ 285 w 381"/>
              <a:gd name="T79" fmla="*/ 1 h 78"/>
              <a:gd name="T80" fmla="*/ 289 w 381"/>
              <a:gd name="T81" fmla="*/ 1 h 78"/>
              <a:gd name="T82" fmla="*/ 289 w 381"/>
              <a:gd name="T83" fmla="*/ 1 h 78"/>
              <a:gd name="T84" fmla="*/ 160 w 381"/>
              <a:gd name="T85" fmla="*/ 1 h 78"/>
              <a:gd name="T86" fmla="*/ 114 w 381"/>
              <a:gd name="T87" fmla="*/ 1 h 78"/>
              <a:gd name="T88" fmla="*/ 76 w 381"/>
              <a:gd name="T89" fmla="*/ 0 h 78"/>
              <a:gd name="T90" fmla="*/ 76 w 381"/>
              <a:gd name="T91" fmla="*/ 0 h 78"/>
              <a:gd name="T92" fmla="*/ 64 w 381"/>
              <a:gd name="T93" fmla="*/ 0 h 78"/>
              <a:gd name="T94" fmla="*/ 26 w 381"/>
              <a:gd name="T95" fmla="*/ 0 h 78"/>
              <a:gd name="T96" fmla="*/ 28 w 381"/>
              <a:gd name="T97" fmla="*/ 0 h 78"/>
              <a:gd name="T98" fmla="*/ 24 w 381"/>
              <a:gd name="T99" fmla="*/ 0 h 78"/>
              <a:gd name="T100" fmla="*/ 20 w 381"/>
              <a:gd name="T10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1" h="78">
                <a:moveTo>
                  <a:pt x="64" y="77"/>
                </a:moveTo>
                <a:cubicBezTo>
                  <a:pt x="65" y="77"/>
                  <a:pt x="65" y="77"/>
                  <a:pt x="65" y="77"/>
                </a:cubicBezTo>
                <a:cubicBezTo>
                  <a:pt x="65" y="77"/>
                  <a:pt x="65" y="77"/>
                  <a:pt x="65" y="77"/>
                </a:cubicBezTo>
                <a:cubicBezTo>
                  <a:pt x="64" y="77"/>
                  <a:pt x="64" y="77"/>
                  <a:pt x="64" y="77"/>
                </a:cubicBezTo>
                <a:cubicBezTo>
                  <a:pt x="64" y="77"/>
                  <a:pt x="65" y="77"/>
                  <a:pt x="67" y="77"/>
                </a:cubicBezTo>
                <a:cubicBezTo>
                  <a:pt x="69" y="77"/>
                  <a:pt x="71" y="77"/>
                  <a:pt x="72" y="77"/>
                </a:cubicBezTo>
                <a:cubicBezTo>
                  <a:pt x="72" y="77"/>
                  <a:pt x="71" y="77"/>
                  <a:pt x="68" y="77"/>
                </a:cubicBezTo>
                <a:cubicBezTo>
                  <a:pt x="68" y="77"/>
                  <a:pt x="68" y="77"/>
                  <a:pt x="68" y="77"/>
                </a:cubicBezTo>
                <a:cubicBezTo>
                  <a:pt x="68" y="77"/>
                  <a:pt x="68" y="77"/>
                  <a:pt x="68" y="77"/>
                </a:cubicBezTo>
                <a:cubicBezTo>
                  <a:pt x="67" y="77"/>
                  <a:pt x="65" y="77"/>
                  <a:pt x="64" y="77"/>
                </a:cubicBezTo>
                <a:moveTo>
                  <a:pt x="53" y="77"/>
                </a:moveTo>
                <a:cubicBezTo>
                  <a:pt x="61" y="77"/>
                  <a:pt x="52" y="77"/>
                  <a:pt x="64" y="77"/>
                </a:cubicBezTo>
                <a:cubicBezTo>
                  <a:pt x="63" y="77"/>
                  <a:pt x="60" y="77"/>
                  <a:pt x="53" y="77"/>
                </a:cubicBezTo>
                <a:moveTo>
                  <a:pt x="338" y="2"/>
                </a:moveTo>
                <a:cubicBezTo>
                  <a:pt x="338" y="2"/>
                  <a:pt x="339" y="2"/>
                  <a:pt x="339" y="2"/>
                </a:cubicBezTo>
                <a:cubicBezTo>
                  <a:pt x="339" y="2"/>
                  <a:pt x="338" y="2"/>
                  <a:pt x="338" y="2"/>
                </a:cubicBezTo>
                <a:moveTo>
                  <a:pt x="76" y="0"/>
                </a:moveTo>
                <a:cubicBezTo>
                  <a:pt x="76" y="0"/>
                  <a:pt x="76" y="0"/>
                  <a:pt x="76" y="0"/>
                </a:cubicBezTo>
                <a:cubicBezTo>
                  <a:pt x="76" y="0"/>
                  <a:pt x="76" y="0"/>
                  <a:pt x="76" y="0"/>
                </a:cubicBezTo>
                <a:cubicBezTo>
                  <a:pt x="76" y="0"/>
                  <a:pt x="76" y="0"/>
                  <a:pt x="76" y="0"/>
                </a:cubicBezTo>
                <a:moveTo>
                  <a:pt x="45" y="0"/>
                </a:moveTo>
                <a:cubicBezTo>
                  <a:pt x="45" y="0"/>
                  <a:pt x="45" y="0"/>
                  <a:pt x="46" y="0"/>
                </a:cubicBezTo>
                <a:cubicBezTo>
                  <a:pt x="46" y="0"/>
                  <a:pt x="46" y="0"/>
                  <a:pt x="46" y="0"/>
                </a:cubicBezTo>
                <a:cubicBezTo>
                  <a:pt x="46" y="0"/>
                  <a:pt x="45" y="0"/>
                  <a:pt x="45" y="0"/>
                </a:cubicBezTo>
                <a:moveTo>
                  <a:pt x="22" y="0"/>
                </a:moveTo>
                <a:cubicBezTo>
                  <a:pt x="22" y="0"/>
                  <a:pt x="23" y="0"/>
                  <a:pt x="24" y="0"/>
                </a:cubicBezTo>
                <a:cubicBezTo>
                  <a:pt x="25" y="0"/>
                  <a:pt x="26" y="0"/>
                  <a:pt x="27" y="0"/>
                </a:cubicBezTo>
                <a:cubicBezTo>
                  <a:pt x="24" y="0"/>
                  <a:pt x="22" y="0"/>
                  <a:pt x="22" y="0"/>
                </a:cubicBezTo>
                <a:moveTo>
                  <a:pt x="20" y="0"/>
                </a:moveTo>
                <a:cubicBezTo>
                  <a:pt x="0" y="4"/>
                  <a:pt x="2" y="8"/>
                  <a:pt x="12" y="12"/>
                </a:cubicBezTo>
                <a:cubicBezTo>
                  <a:pt x="4" y="15"/>
                  <a:pt x="21" y="19"/>
                  <a:pt x="11" y="22"/>
                </a:cubicBezTo>
                <a:cubicBezTo>
                  <a:pt x="24" y="26"/>
                  <a:pt x="11" y="29"/>
                  <a:pt x="16" y="32"/>
                </a:cubicBezTo>
                <a:cubicBezTo>
                  <a:pt x="10" y="35"/>
                  <a:pt x="7" y="38"/>
                  <a:pt x="18" y="41"/>
                </a:cubicBezTo>
                <a:cubicBezTo>
                  <a:pt x="22" y="47"/>
                  <a:pt x="14" y="52"/>
                  <a:pt x="19" y="56"/>
                </a:cubicBezTo>
                <a:cubicBezTo>
                  <a:pt x="37" y="58"/>
                  <a:pt x="35" y="60"/>
                  <a:pt x="28" y="62"/>
                </a:cubicBezTo>
                <a:cubicBezTo>
                  <a:pt x="25" y="64"/>
                  <a:pt x="32" y="66"/>
                  <a:pt x="17" y="67"/>
                </a:cubicBezTo>
                <a:cubicBezTo>
                  <a:pt x="3" y="74"/>
                  <a:pt x="71" y="77"/>
                  <a:pt x="68" y="77"/>
                </a:cubicBezTo>
                <a:cubicBezTo>
                  <a:pt x="70" y="77"/>
                  <a:pt x="72" y="77"/>
                  <a:pt x="74" y="77"/>
                </a:cubicBezTo>
                <a:cubicBezTo>
                  <a:pt x="72" y="77"/>
                  <a:pt x="72" y="77"/>
                  <a:pt x="72" y="77"/>
                </a:cubicBezTo>
                <a:cubicBezTo>
                  <a:pt x="71" y="77"/>
                  <a:pt x="80" y="77"/>
                  <a:pt x="87" y="77"/>
                </a:cubicBezTo>
                <a:cubicBezTo>
                  <a:pt x="91" y="77"/>
                  <a:pt x="98" y="77"/>
                  <a:pt x="98" y="77"/>
                </a:cubicBezTo>
                <a:cubicBezTo>
                  <a:pt x="98" y="77"/>
                  <a:pt x="98" y="77"/>
                  <a:pt x="97" y="77"/>
                </a:cubicBezTo>
                <a:cubicBezTo>
                  <a:pt x="96" y="77"/>
                  <a:pt x="96" y="77"/>
                  <a:pt x="96" y="77"/>
                </a:cubicBezTo>
                <a:cubicBezTo>
                  <a:pt x="96" y="77"/>
                  <a:pt x="113" y="77"/>
                  <a:pt x="113" y="77"/>
                </a:cubicBezTo>
                <a:cubicBezTo>
                  <a:pt x="128" y="77"/>
                  <a:pt x="143" y="77"/>
                  <a:pt x="160" y="77"/>
                </a:cubicBezTo>
                <a:cubicBezTo>
                  <a:pt x="258" y="78"/>
                  <a:pt x="261" y="78"/>
                  <a:pt x="267" y="78"/>
                </a:cubicBezTo>
                <a:cubicBezTo>
                  <a:pt x="268" y="78"/>
                  <a:pt x="270" y="78"/>
                  <a:pt x="288" y="78"/>
                </a:cubicBezTo>
                <a:cubicBezTo>
                  <a:pt x="288" y="78"/>
                  <a:pt x="288" y="78"/>
                  <a:pt x="288" y="78"/>
                </a:cubicBezTo>
                <a:cubicBezTo>
                  <a:pt x="288" y="78"/>
                  <a:pt x="309" y="78"/>
                  <a:pt x="309" y="78"/>
                </a:cubicBezTo>
                <a:cubicBezTo>
                  <a:pt x="310" y="78"/>
                  <a:pt x="311" y="78"/>
                  <a:pt x="313" y="78"/>
                </a:cubicBezTo>
                <a:cubicBezTo>
                  <a:pt x="315" y="78"/>
                  <a:pt x="314" y="78"/>
                  <a:pt x="324" y="78"/>
                </a:cubicBezTo>
                <a:cubicBezTo>
                  <a:pt x="324" y="78"/>
                  <a:pt x="324" y="78"/>
                  <a:pt x="324" y="78"/>
                </a:cubicBezTo>
                <a:cubicBezTo>
                  <a:pt x="330" y="78"/>
                  <a:pt x="368" y="74"/>
                  <a:pt x="340" y="72"/>
                </a:cubicBezTo>
                <a:cubicBezTo>
                  <a:pt x="345" y="69"/>
                  <a:pt x="349" y="67"/>
                  <a:pt x="338" y="65"/>
                </a:cubicBezTo>
                <a:cubicBezTo>
                  <a:pt x="347" y="63"/>
                  <a:pt x="328" y="61"/>
                  <a:pt x="340" y="59"/>
                </a:cubicBezTo>
                <a:cubicBezTo>
                  <a:pt x="341" y="58"/>
                  <a:pt x="347" y="57"/>
                  <a:pt x="354" y="56"/>
                </a:cubicBezTo>
                <a:cubicBezTo>
                  <a:pt x="360" y="54"/>
                  <a:pt x="362" y="53"/>
                  <a:pt x="356" y="52"/>
                </a:cubicBezTo>
                <a:cubicBezTo>
                  <a:pt x="361" y="51"/>
                  <a:pt x="365" y="50"/>
                  <a:pt x="377" y="49"/>
                </a:cubicBezTo>
                <a:cubicBezTo>
                  <a:pt x="381" y="48"/>
                  <a:pt x="375" y="47"/>
                  <a:pt x="374" y="46"/>
                </a:cubicBezTo>
                <a:cubicBezTo>
                  <a:pt x="373" y="44"/>
                  <a:pt x="366" y="42"/>
                  <a:pt x="361" y="40"/>
                </a:cubicBezTo>
                <a:cubicBezTo>
                  <a:pt x="366" y="35"/>
                  <a:pt x="353" y="31"/>
                  <a:pt x="357" y="27"/>
                </a:cubicBezTo>
                <a:cubicBezTo>
                  <a:pt x="362" y="23"/>
                  <a:pt x="358" y="19"/>
                  <a:pt x="355" y="14"/>
                </a:cubicBezTo>
                <a:cubicBezTo>
                  <a:pt x="362" y="10"/>
                  <a:pt x="350" y="2"/>
                  <a:pt x="347" y="2"/>
                </a:cubicBezTo>
                <a:cubicBezTo>
                  <a:pt x="343" y="2"/>
                  <a:pt x="340" y="2"/>
                  <a:pt x="339" y="2"/>
                </a:cubicBezTo>
                <a:cubicBezTo>
                  <a:pt x="338" y="2"/>
                  <a:pt x="338" y="2"/>
                  <a:pt x="337" y="2"/>
                </a:cubicBezTo>
                <a:cubicBezTo>
                  <a:pt x="337" y="2"/>
                  <a:pt x="337" y="2"/>
                  <a:pt x="337" y="2"/>
                </a:cubicBezTo>
                <a:cubicBezTo>
                  <a:pt x="337" y="2"/>
                  <a:pt x="336" y="2"/>
                  <a:pt x="336" y="2"/>
                </a:cubicBezTo>
                <a:cubicBezTo>
                  <a:pt x="335" y="2"/>
                  <a:pt x="334" y="2"/>
                  <a:pt x="335" y="2"/>
                </a:cubicBezTo>
                <a:cubicBezTo>
                  <a:pt x="335" y="2"/>
                  <a:pt x="336" y="2"/>
                  <a:pt x="338" y="2"/>
                </a:cubicBezTo>
                <a:cubicBezTo>
                  <a:pt x="325" y="2"/>
                  <a:pt x="328" y="2"/>
                  <a:pt x="325" y="2"/>
                </a:cubicBezTo>
                <a:cubicBezTo>
                  <a:pt x="326" y="2"/>
                  <a:pt x="326" y="2"/>
                  <a:pt x="326" y="2"/>
                </a:cubicBezTo>
                <a:cubicBezTo>
                  <a:pt x="326" y="2"/>
                  <a:pt x="308" y="2"/>
                  <a:pt x="306" y="2"/>
                </a:cubicBezTo>
                <a:cubicBezTo>
                  <a:pt x="301" y="2"/>
                  <a:pt x="300" y="2"/>
                  <a:pt x="299" y="2"/>
                </a:cubicBezTo>
                <a:cubicBezTo>
                  <a:pt x="299" y="2"/>
                  <a:pt x="300" y="2"/>
                  <a:pt x="300" y="2"/>
                </a:cubicBezTo>
                <a:cubicBezTo>
                  <a:pt x="300" y="2"/>
                  <a:pt x="300" y="2"/>
                  <a:pt x="300" y="2"/>
                </a:cubicBezTo>
                <a:cubicBezTo>
                  <a:pt x="300" y="2"/>
                  <a:pt x="299" y="2"/>
                  <a:pt x="294" y="2"/>
                </a:cubicBezTo>
                <a:cubicBezTo>
                  <a:pt x="296" y="2"/>
                  <a:pt x="297" y="2"/>
                  <a:pt x="297" y="2"/>
                </a:cubicBezTo>
                <a:cubicBezTo>
                  <a:pt x="297" y="2"/>
                  <a:pt x="294" y="1"/>
                  <a:pt x="290" y="1"/>
                </a:cubicBezTo>
                <a:cubicBezTo>
                  <a:pt x="287" y="1"/>
                  <a:pt x="284" y="1"/>
                  <a:pt x="284" y="1"/>
                </a:cubicBezTo>
                <a:cubicBezTo>
                  <a:pt x="284" y="1"/>
                  <a:pt x="284" y="1"/>
                  <a:pt x="285" y="1"/>
                </a:cubicBezTo>
                <a:cubicBezTo>
                  <a:pt x="283" y="1"/>
                  <a:pt x="282" y="1"/>
                  <a:pt x="282" y="1"/>
                </a:cubicBezTo>
                <a:cubicBezTo>
                  <a:pt x="282" y="1"/>
                  <a:pt x="286" y="1"/>
                  <a:pt x="289" y="1"/>
                </a:cubicBezTo>
                <a:cubicBezTo>
                  <a:pt x="292" y="1"/>
                  <a:pt x="295" y="2"/>
                  <a:pt x="295" y="2"/>
                </a:cubicBezTo>
                <a:cubicBezTo>
                  <a:pt x="295" y="2"/>
                  <a:pt x="294" y="1"/>
                  <a:pt x="289" y="1"/>
                </a:cubicBezTo>
                <a:cubicBezTo>
                  <a:pt x="277" y="1"/>
                  <a:pt x="272" y="1"/>
                  <a:pt x="271" y="1"/>
                </a:cubicBezTo>
                <a:cubicBezTo>
                  <a:pt x="263" y="1"/>
                  <a:pt x="241" y="1"/>
                  <a:pt x="160" y="1"/>
                </a:cubicBezTo>
                <a:cubicBezTo>
                  <a:pt x="152" y="1"/>
                  <a:pt x="144" y="1"/>
                  <a:pt x="136" y="1"/>
                </a:cubicBezTo>
                <a:cubicBezTo>
                  <a:pt x="129" y="1"/>
                  <a:pt x="122" y="1"/>
                  <a:pt x="114" y="1"/>
                </a:cubicBezTo>
                <a:cubicBezTo>
                  <a:pt x="113" y="1"/>
                  <a:pt x="112" y="1"/>
                  <a:pt x="96" y="1"/>
                </a:cubicBezTo>
                <a:cubicBezTo>
                  <a:pt x="89" y="1"/>
                  <a:pt x="76" y="0"/>
                  <a:pt x="76" y="0"/>
                </a:cubicBezTo>
                <a:cubicBezTo>
                  <a:pt x="76" y="0"/>
                  <a:pt x="76" y="0"/>
                  <a:pt x="76" y="0"/>
                </a:cubicBezTo>
                <a:cubicBezTo>
                  <a:pt x="75" y="0"/>
                  <a:pt x="76" y="0"/>
                  <a:pt x="76" y="0"/>
                </a:cubicBezTo>
                <a:cubicBezTo>
                  <a:pt x="76" y="0"/>
                  <a:pt x="77" y="0"/>
                  <a:pt x="77" y="0"/>
                </a:cubicBezTo>
                <a:cubicBezTo>
                  <a:pt x="77" y="0"/>
                  <a:pt x="74" y="0"/>
                  <a:pt x="64" y="0"/>
                </a:cubicBezTo>
                <a:cubicBezTo>
                  <a:pt x="52" y="0"/>
                  <a:pt x="47" y="0"/>
                  <a:pt x="46" y="0"/>
                </a:cubicBezTo>
                <a:cubicBezTo>
                  <a:pt x="42" y="0"/>
                  <a:pt x="26" y="0"/>
                  <a:pt x="26" y="0"/>
                </a:cubicBezTo>
                <a:cubicBezTo>
                  <a:pt x="26" y="0"/>
                  <a:pt x="26" y="0"/>
                  <a:pt x="27" y="0"/>
                </a:cubicBezTo>
                <a:cubicBezTo>
                  <a:pt x="27" y="0"/>
                  <a:pt x="28" y="0"/>
                  <a:pt x="28" y="0"/>
                </a:cubicBezTo>
                <a:cubicBezTo>
                  <a:pt x="28" y="0"/>
                  <a:pt x="26" y="0"/>
                  <a:pt x="25" y="0"/>
                </a:cubicBezTo>
                <a:cubicBezTo>
                  <a:pt x="25" y="0"/>
                  <a:pt x="24" y="0"/>
                  <a:pt x="24" y="0"/>
                </a:cubicBezTo>
                <a:cubicBezTo>
                  <a:pt x="23" y="0"/>
                  <a:pt x="22" y="0"/>
                  <a:pt x="22" y="0"/>
                </a:cubicBezTo>
                <a:cubicBezTo>
                  <a:pt x="21" y="0"/>
                  <a:pt x="21" y="0"/>
                  <a:pt x="20" y="0"/>
                </a:cubicBezTo>
              </a:path>
            </a:pathLst>
          </a:custGeom>
          <a:solidFill>
            <a:srgbClr val="FFFF37">
              <a:alpha val="90000"/>
            </a:srgbClr>
          </a:solidFill>
          <a:ln>
            <a:noFill/>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000" b="1" i="1" dirty="0" smtClean="0">
                <a:solidFill>
                  <a:srgbClr val="800000"/>
                </a:solidFill>
              </a:rPr>
              <a:t>EXAMPLE  3…</a:t>
            </a:r>
            <a:endParaRPr lang="en-CA" sz="1000" b="1" i="1" dirty="0">
              <a:solidFill>
                <a:srgbClr val="800000"/>
              </a:solidFill>
            </a:endParaRPr>
          </a:p>
        </p:txBody>
      </p:sp>
    </p:spTree>
    <p:extLst>
      <p:ext uri="{BB962C8B-B14F-4D97-AF65-F5344CB8AC3E}">
        <p14:creationId xmlns:p14="http://schemas.microsoft.com/office/powerpoint/2010/main" val="1683150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nvPr>
        </p:nvSpPr>
        <p:spPr>
          <a:xfrm>
            <a:off x="431540" y="152636"/>
            <a:ext cx="5432982" cy="659751"/>
          </a:xfrm>
        </p:spPr>
        <p:txBody>
          <a:bodyPr/>
          <a:lstStyle/>
          <a:p>
            <a:r>
              <a:rPr lang="en-CA" dirty="0" smtClean="0"/>
              <a:t>Request - Detailed Information</a:t>
            </a:r>
            <a:endParaRPr lang="en-CA" dirty="0"/>
          </a:p>
        </p:txBody>
      </p:sp>
      <p:sp>
        <p:nvSpPr>
          <p:cNvPr id="2" name="Slide Number Placeholder 1"/>
          <p:cNvSpPr>
            <a:spLocks noGrp="1"/>
          </p:cNvSpPr>
          <p:nvPr>
            <p:ph type="sldNum" sz="quarter" idx="12"/>
          </p:nvPr>
        </p:nvSpPr>
        <p:spPr>
          <a:xfrm>
            <a:off x="8815300" y="6518971"/>
            <a:ext cx="298376" cy="365125"/>
          </a:xfrm>
        </p:spPr>
        <p:txBody>
          <a:bodyPr/>
          <a:lstStyle/>
          <a:p>
            <a:fld id="{32D4B517-E49B-41B6-9DBC-23634E0F1CDC}" type="slidenum">
              <a:rPr lang="en-CA" smtClean="0"/>
              <a:t>5</a:t>
            </a:fld>
            <a:endParaRPr lang="en-CA"/>
          </a:p>
        </p:txBody>
      </p:sp>
      <p:sp>
        <p:nvSpPr>
          <p:cNvPr id="7" name="TextBox 6"/>
          <p:cNvSpPr txBox="1"/>
          <p:nvPr/>
        </p:nvSpPr>
        <p:spPr>
          <a:xfrm>
            <a:off x="368354" y="1680490"/>
            <a:ext cx="8460940" cy="1169551"/>
          </a:xfrm>
          <a:prstGeom prst="rect">
            <a:avLst/>
          </a:prstGeom>
          <a:noFill/>
        </p:spPr>
        <p:txBody>
          <a:bodyPr wrap="square" rtlCol="0">
            <a:spAutoFit/>
          </a:bodyPr>
          <a:lstStyle/>
          <a:p>
            <a:pPr marL="285750" indent="-285750">
              <a:buClr>
                <a:prstClr val="black">
                  <a:lumMod val="65000"/>
                  <a:lumOff val="35000"/>
                </a:prstClr>
              </a:buClr>
              <a:buFont typeface="Wingdings" pitchFamily="2" charset="2"/>
              <a:buChar char="§"/>
            </a:pPr>
            <a:r>
              <a:rPr lang="en-US" sz="1400" i="1" dirty="0">
                <a:solidFill>
                  <a:schemeClr val="tx2"/>
                </a:solidFill>
              </a:rPr>
              <a:t>(Briefly objectives, outcomes and results sought as part of the benefit realization for this investment </a:t>
            </a:r>
            <a:r>
              <a:rPr lang="en-US" sz="1400" i="1" dirty="0" smtClean="0">
                <a:solidFill>
                  <a:schemeClr val="tx2"/>
                </a:solidFill>
              </a:rPr>
              <a:t>)</a:t>
            </a:r>
          </a:p>
          <a:p>
            <a:pPr>
              <a:buClr>
                <a:prstClr val="black">
                  <a:lumMod val="65000"/>
                  <a:lumOff val="35000"/>
                </a:prstClr>
              </a:buClr>
            </a:pPr>
            <a:endParaRPr lang="en-US" sz="1400" i="1" dirty="0">
              <a:solidFill>
                <a:schemeClr val="tx2"/>
              </a:solidFill>
            </a:endParaRPr>
          </a:p>
          <a:p>
            <a:pPr marL="285750" indent="-285750">
              <a:buClr>
                <a:prstClr val="black">
                  <a:lumMod val="65000"/>
                  <a:lumOff val="35000"/>
                </a:prstClr>
              </a:buClr>
              <a:buFont typeface="Wingdings" pitchFamily="2" charset="2"/>
              <a:buChar char="§"/>
            </a:pPr>
            <a:r>
              <a:rPr lang="en-US" sz="1400" i="1" dirty="0">
                <a:solidFill>
                  <a:schemeClr val="tx2"/>
                </a:solidFill>
              </a:rPr>
              <a:t>As the Investment funding gets spent, what changes and how those changes fixes the stated problems? </a:t>
            </a:r>
            <a:r>
              <a:rPr lang="en-US" sz="1400" i="1" dirty="0" err="1">
                <a:solidFill>
                  <a:schemeClr val="tx2"/>
                </a:solidFill>
              </a:rPr>
              <a:t>E.g</a:t>
            </a:r>
            <a:r>
              <a:rPr lang="en-US" sz="1400" i="1" dirty="0">
                <a:solidFill>
                  <a:schemeClr val="tx2"/>
                </a:solidFill>
              </a:rPr>
              <a:t>: Process, Software functionality, new software, less paper (describe what forms, how many will disappear, more secure access, easier access, increase self-service etc.</a:t>
            </a:r>
          </a:p>
        </p:txBody>
      </p:sp>
      <p:sp>
        <p:nvSpPr>
          <p:cNvPr id="9" name="Rectangle 8"/>
          <p:cNvSpPr/>
          <p:nvPr/>
        </p:nvSpPr>
        <p:spPr>
          <a:xfrm>
            <a:off x="251520" y="1484784"/>
            <a:ext cx="8712968" cy="2052228"/>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charset="0"/>
            </a:endParaRPr>
          </a:p>
        </p:txBody>
      </p:sp>
      <p:sp>
        <p:nvSpPr>
          <p:cNvPr id="23" name="Rectangle 22"/>
          <p:cNvSpPr/>
          <p:nvPr/>
        </p:nvSpPr>
        <p:spPr>
          <a:xfrm>
            <a:off x="268677" y="1043001"/>
            <a:ext cx="8455768" cy="369332"/>
          </a:xfrm>
          <a:prstGeom prst="rect">
            <a:avLst/>
          </a:prstGeom>
        </p:spPr>
        <p:txBody>
          <a:bodyPr wrap="square">
            <a:spAutoFit/>
          </a:bodyPr>
          <a:lstStyle/>
          <a:p>
            <a:r>
              <a:rPr lang="en-CA" b="1" dirty="0" smtClean="0">
                <a:latin typeface="Calibri" panose="020F0502020204030204" pitchFamily="34" charset="0"/>
                <a:ea typeface="Calibri" panose="020F0502020204030204" pitchFamily="34" charset="0"/>
              </a:rPr>
              <a:t>Anticipated Benefits / Outcomes</a:t>
            </a:r>
            <a:endParaRPr lang="en-US" b="1" dirty="0"/>
          </a:p>
        </p:txBody>
      </p:sp>
      <p:sp>
        <p:nvSpPr>
          <p:cNvPr id="12" name="Flowchart: Merge 11"/>
          <p:cNvSpPr/>
          <p:nvPr/>
        </p:nvSpPr>
        <p:spPr>
          <a:xfrm rot="16200000">
            <a:off x="452112" y="1786532"/>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3" name="Flowchart: Merge 12"/>
          <p:cNvSpPr/>
          <p:nvPr/>
        </p:nvSpPr>
        <p:spPr>
          <a:xfrm rot="16200000">
            <a:off x="452112" y="2218580"/>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4" name="Rectangle 13"/>
          <p:cNvSpPr/>
          <p:nvPr>
            <p:custDataLst>
              <p:tags r:id="rId1"/>
            </p:custDataLst>
          </p:nvPr>
        </p:nvSpPr>
        <p:spPr>
          <a:xfrm>
            <a:off x="333788" y="4485474"/>
            <a:ext cx="8630700" cy="77830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endParaRPr lang="en-US" sz="1400" dirty="0">
              <a:solidFill>
                <a:schemeClr val="tx1">
                  <a:lumMod val="65000"/>
                  <a:lumOff val="35000"/>
                </a:schemeClr>
              </a:solidFill>
            </a:endParaRPr>
          </a:p>
        </p:txBody>
      </p:sp>
      <p:sp>
        <p:nvSpPr>
          <p:cNvPr id="15" name="Rectangle 14"/>
          <p:cNvSpPr/>
          <p:nvPr/>
        </p:nvSpPr>
        <p:spPr>
          <a:xfrm>
            <a:off x="333789" y="4550579"/>
            <a:ext cx="8413798" cy="523220"/>
          </a:xfrm>
          <a:prstGeom prst="rect">
            <a:avLst/>
          </a:prstGeom>
        </p:spPr>
        <p:txBody>
          <a:bodyPr wrap="square">
            <a:spAutoFit/>
          </a:bodyPr>
          <a:lstStyle/>
          <a:p>
            <a:pPr marL="285750" indent="-285750">
              <a:buClr>
                <a:prstClr val="black">
                  <a:lumMod val="65000"/>
                  <a:lumOff val="35000"/>
                </a:prstClr>
              </a:buClr>
              <a:buFont typeface="Wingdings" pitchFamily="2" charset="2"/>
              <a:buChar char="§"/>
            </a:pPr>
            <a:r>
              <a:rPr lang="en-US" sz="1400" i="1" dirty="0">
                <a:solidFill>
                  <a:schemeClr val="tx2"/>
                </a:solidFill>
              </a:rPr>
              <a:t>Identify the most Senior Governance body responsible for the success, and benefit realization, for this Investment/Project/Solution </a:t>
            </a:r>
          </a:p>
        </p:txBody>
      </p:sp>
      <p:sp>
        <p:nvSpPr>
          <p:cNvPr id="16" name="Rectangle 15"/>
          <p:cNvSpPr/>
          <p:nvPr>
            <p:custDataLst>
              <p:tags r:id="rId2"/>
            </p:custDataLst>
          </p:nvPr>
        </p:nvSpPr>
        <p:spPr>
          <a:xfrm>
            <a:off x="333788" y="5743145"/>
            <a:ext cx="4215750" cy="56617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endParaRPr lang="en-US" sz="1400" dirty="0">
              <a:solidFill>
                <a:schemeClr val="tx1">
                  <a:lumMod val="65000"/>
                  <a:lumOff val="35000"/>
                </a:schemeClr>
              </a:solidFill>
            </a:endParaRPr>
          </a:p>
        </p:txBody>
      </p:sp>
      <p:sp>
        <p:nvSpPr>
          <p:cNvPr id="17" name="Rectangle 16"/>
          <p:cNvSpPr/>
          <p:nvPr>
            <p:custDataLst>
              <p:tags r:id="rId3"/>
            </p:custDataLst>
          </p:nvPr>
        </p:nvSpPr>
        <p:spPr>
          <a:xfrm>
            <a:off x="4599294" y="5743145"/>
            <a:ext cx="4365194" cy="56617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endParaRPr lang="en-US" sz="1400" dirty="0" smtClean="0">
              <a:solidFill>
                <a:schemeClr val="tx1">
                  <a:lumMod val="65000"/>
                  <a:lumOff val="35000"/>
                </a:schemeClr>
              </a:solidFill>
            </a:endParaRPr>
          </a:p>
          <a:p>
            <a:pPr marL="285750" indent="-285750">
              <a:buFont typeface="Wingdings" pitchFamily="2" charset="2"/>
              <a:buChar char="§"/>
            </a:pPr>
            <a:endParaRPr lang="en-US" sz="1400" dirty="0">
              <a:solidFill>
                <a:schemeClr val="tx1">
                  <a:lumMod val="65000"/>
                  <a:lumOff val="35000"/>
                </a:schemeClr>
              </a:solidFill>
            </a:endParaRPr>
          </a:p>
        </p:txBody>
      </p:sp>
      <p:sp>
        <p:nvSpPr>
          <p:cNvPr id="18" name="Rectangle 17"/>
          <p:cNvSpPr/>
          <p:nvPr>
            <p:custDataLst>
              <p:tags r:id="rId4"/>
            </p:custDataLst>
          </p:nvPr>
        </p:nvSpPr>
        <p:spPr>
          <a:xfrm>
            <a:off x="333788" y="5532833"/>
            <a:ext cx="4215749"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dirty="0" smtClean="0"/>
              <a:t>Business Owner</a:t>
            </a:r>
            <a:endParaRPr lang="en-US" sz="1600" b="1" dirty="0"/>
          </a:p>
        </p:txBody>
      </p:sp>
      <p:sp>
        <p:nvSpPr>
          <p:cNvPr id="19" name="Rectangle 18"/>
          <p:cNvSpPr/>
          <p:nvPr>
            <p:custDataLst>
              <p:tags r:id="rId5"/>
            </p:custDataLst>
          </p:nvPr>
        </p:nvSpPr>
        <p:spPr>
          <a:xfrm>
            <a:off x="4599294" y="5532833"/>
            <a:ext cx="4365194"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dirty="0" smtClean="0"/>
              <a:t>Technical Owner</a:t>
            </a:r>
            <a:endParaRPr lang="en-US" sz="1600" b="1" dirty="0"/>
          </a:p>
        </p:txBody>
      </p:sp>
      <p:sp>
        <p:nvSpPr>
          <p:cNvPr id="20" name="Rectangle 19"/>
          <p:cNvSpPr/>
          <p:nvPr>
            <p:custDataLst>
              <p:tags r:id="rId6"/>
            </p:custDataLst>
          </p:nvPr>
        </p:nvSpPr>
        <p:spPr>
          <a:xfrm>
            <a:off x="333788" y="4226793"/>
            <a:ext cx="8630700" cy="258681"/>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dirty="0" smtClean="0"/>
              <a:t>Departmental Governance  Bodies</a:t>
            </a:r>
            <a:endParaRPr lang="en-US" sz="1600" b="1" dirty="0"/>
          </a:p>
        </p:txBody>
      </p:sp>
      <p:sp>
        <p:nvSpPr>
          <p:cNvPr id="21" name="Rectangle 20"/>
          <p:cNvSpPr/>
          <p:nvPr/>
        </p:nvSpPr>
        <p:spPr>
          <a:xfrm>
            <a:off x="323528" y="5763580"/>
            <a:ext cx="4130219" cy="523220"/>
          </a:xfrm>
          <a:prstGeom prst="rect">
            <a:avLst/>
          </a:prstGeom>
        </p:spPr>
        <p:txBody>
          <a:bodyPr wrap="square">
            <a:spAutoFit/>
          </a:bodyPr>
          <a:lstStyle/>
          <a:p>
            <a:pPr marL="285750" indent="-285750">
              <a:buClr>
                <a:prstClr val="black">
                  <a:lumMod val="65000"/>
                  <a:lumOff val="35000"/>
                </a:prstClr>
              </a:buClr>
              <a:buFont typeface="Arial" panose="020B0604020202020204" pitchFamily="34" charset="0"/>
              <a:buChar char="•"/>
            </a:pPr>
            <a:r>
              <a:rPr lang="en-US" sz="1400" i="1" dirty="0">
                <a:solidFill>
                  <a:schemeClr val="tx2"/>
                </a:solidFill>
              </a:rPr>
              <a:t>Identify the Business sponsor role that is championing Project</a:t>
            </a:r>
          </a:p>
        </p:txBody>
      </p:sp>
      <p:sp>
        <p:nvSpPr>
          <p:cNvPr id="22" name="Rectangle 21"/>
          <p:cNvSpPr/>
          <p:nvPr/>
        </p:nvSpPr>
        <p:spPr>
          <a:xfrm>
            <a:off x="4620225" y="5780364"/>
            <a:ext cx="4130219" cy="523220"/>
          </a:xfrm>
          <a:prstGeom prst="rect">
            <a:avLst/>
          </a:prstGeom>
        </p:spPr>
        <p:txBody>
          <a:bodyPr wrap="square">
            <a:spAutoFit/>
          </a:bodyPr>
          <a:lstStyle/>
          <a:p>
            <a:pPr marL="285750" indent="-285750">
              <a:buClr>
                <a:prstClr val="black">
                  <a:lumMod val="65000"/>
                  <a:lumOff val="35000"/>
                </a:prstClr>
              </a:buClr>
              <a:buFont typeface="Arial" panose="020B0604020202020204" pitchFamily="34" charset="0"/>
              <a:buChar char="•"/>
            </a:pPr>
            <a:r>
              <a:rPr lang="en-US" sz="1400" i="1" dirty="0">
                <a:solidFill>
                  <a:schemeClr val="tx2"/>
                </a:solidFill>
              </a:rPr>
              <a:t>Identify the </a:t>
            </a:r>
            <a:r>
              <a:rPr lang="en-US" sz="1400" i="1" dirty="0" smtClean="0">
                <a:solidFill>
                  <a:schemeClr val="tx2"/>
                </a:solidFill>
              </a:rPr>
              <a:t>Technical sponsor </a:t>
            </a:r>
            <a:r>
              <a:rPr lang="en-US" sz="1400" i="1" dirty="0">
                <a:solidFill>
                  <a:schemeClr val="tx2"/>
                </a:solidFill>
              </a:rPr>
              <a:t>role that is championing Project</a:t>
            </a:r>
          </a:p>
        </p:txBody>
      </p:sp>
      <p:sp>
        <p:nvSpPr>
          <p:cNvPr id="24" name="Flowchart: Merge 23"/>
          <p:cNvSpPr/>
          <p:nvPr/>
        </p:nvSpPr>
        <p:spPr>
          <a:xfrm rot="16200000">
            <a:off x="399591" y="4654400"/>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25" name="Flowchart: Merge 24"/>
          <p:cNvSpPr/>
          <p:nvPr/>
        </p:nvSpPr>
        <p:spPr>
          <a:xfrm rot="16200000">
            <a:off x="399590" y="5872008"/>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26" name="Flowchart: Merge 25"/>
          <p:cNvSpPr/>
          <p:nvPr/>
        </p:nvSpPr>
        <p:spPr>
          <a:xfrm rot="16200000">
            <a:off x="4702300" y="5872008"/>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27" name="Title 3"/>
          <p:cNvSpPr txBox="1">
            <a:spLocks/>
          </p:cNvSpPr>
          <p:nvPr/>
        </p:nvSpPr>
        <p:spPr>
          <a:xfrm>
            <a:off x="371472" y="3650797"/>
            <a:ext cx="5432982" cy="570383"/>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r>
              <a:rPr lang="en-CA" smtClean="0"/>
              <a:t>Governance</a:t>
            </a:r>
            <a:endParaRPr lang="en-CA" dirty="0"/>
          </a:p>
        </p:txBody>
      </p:sp>
    </p:spTree>
    <p:extLst>
      <p:ext uri="{BB962C8B-B14F-4D97-AF65-F5344CB8AC3E}">
        <p14:creationId xmlns:p14="http://schemas.microsoft.com/office/powerpoint/2010/main" val="37224430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540" y="138062"/>
            <a:ext cx="5432982" cy="746727"/>
          </a:xfrm>
        </p:spPr>
        <p:txBody>
          <a:bodyPr/>
          <a:lstStyle/>
          <a:p>
            <a:r>
              <a:rPr lang="en-CA" dirty="0" smtClean="0"/>
              <a:t>Risks &amp; Mitigations</a:t>
            </a:r>
            <a:endParaRPr lang="en-CA" dirty="0"/>
          </a:p>
        </p:txBody>
      </p:sp>
      <p:graphicFrame>
        <p:nvGraphicFramePr>
          <p:cNvPr id="3" name="Table 2"/>
          <p:cNvGraphicFramePr>
            <a:graphicFrameLocks noGrp="1"/>
          </p:cNvGraphicFramePr>
          <p:nvPr>
            <p:custDataLst>
              <p:tags r:id="rId1"/>
            </p:custDataLst>
            <p:extLst>
              <p:ext uri="{D42A27DB-BD31-4B8C-83A1-F6EECF244321}">
                <p14:modId xmlns:p14="http://schemas.microsoft.com/office/powerpoint/2010/main" val="1681847306"/>
              </p:ext>
            </p:extLst>
          </p:nvPr>
        </p:nvGraphicFramePr>
        <p:xfrm>
          <a:off x="143509" y="1628801"/>
          <a:ext cx="8748971" cy="1898032"/>
        </p:xfrm>
        <a:graphic>
          <a:graphicData uri="http://schemas.openxmlformats.org/drawingml/2006/table">
            <a:tbl>
              <a:tblPr firstRow="1">
                <a:tableStyleId>{5C22544A-7EE6-4342-B048-85BDC9FD1C3A}</a:tableStyleId>
              </a:tblPr>
              <a:tblGrid>
                <a:gridCol w="216327"/>
                <a:gridCol w="3312064"/>
                <a:gridCol w="4248472"/>
                <a:gridCol w="468052"/>
                <a:gridCol w="504056"/>
              </a:tblGrid>
              <a:tr h="343552">
                <a:tc gridSpan="2">
                  <a:txBody>
                    <a:bodyPr/>
                    <a:lstStyle/>
                    <a:p>
                      <a:r>
                        <a:rPr lang="en-US" sz="1600" dirty="0" smtClean="0">
                          <a:latin typeface="+mj-lt"/>
                          <a:cs typeface="Arial" pitchFamily="34" charset="0"/>
                        </a:rPr>
                        <a:t>Risks</a:t>
                      </a:r>
                      <a:endParaRPr lang="en-US" sz="1600" dirty="0">
                        <a:latin typeface="+mj-lt"/>
                        <a:cs typeface="Arial" pitchFamily="34" charset="0"/>
                      </a:endParaRPr>
                    </a:p>
                  </a:txBody>
                  <a:tcPr>
                    <a:solidFill>
                      <a:srgbClr val="005172"/>
                    </a:solidFill>
                  </a:tcPr>
                </a:tc>
                <a:tc hMerge="1">
                  <a:txBody>
                    <a:bodyPr/>
                    <a:lstStyle/>
                    <a:p>
                      <a:endParaRPr lang="en-US" sz="1400" dirty="0">
                        <a:latin typeface="Arial" pitchFamily="34" charset="0"/>
                        <a:cs typeface="Arial" pitchFamily="34" charset="0"/>
                      </a:endParaRPr>
                    </a:p>
                  </a:txBody>
                  <a:tcPr>
                    <a:solidFill>
                      <a:srgbClr val="00517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mn-lt"/>
                          <a:ea typeface="+mn-ea"/>
                          <a:cs typeface="Arial" pitchFamily="34" charset="0"/>
                        </a:rPr>
                        <a:t>Mitigations</a:t>
                      </a:r>
                    </a:p>
                  </a:txBody>
                  <a:tcPr>
                    <a:solidFill>
                      <a:srgbClr val="005172"/>
                    </a:solidFill>
                  </a:tcPr>
                </a:tc>
                <a:tc>
                  <a:txBody>
                    <a:bodyPr/>
                    <a:lstStyle/>
                    <a:p>
                      <a:pPr algn="ctr"/>
                      <a:r>
                        <a:rPr lang="en-US" sz="800" dirty="0" smtClean="0">
                          <a:latin typeface="+mj-lt"/>
                          <a:cs typeface="Arial" pitchFamily="34" charset="0"/>
                        </a:rPr>
                        <a:t>Prob.</a:t>
                      </a:r>
                      <a:endParaRPr lang="en-US" sz="800" dirty="0">
                        <a:latin typeface="+mj-lt"/>
                        <a:cs typeface="Arial" pitchFamily="34" charset="0"/>
                      </a:endParaRPr>
                    </a:p>
                  </a:txBody>
                  <a:tcPr>
                    <a:solidFill>
                      <a:srgbClr val="005172"/>
                    </a:solidFill>
                  </a:tcPr>
                </a:tc>
                <a:tc>
                  <a:txBody>
                    <a:bodyPr/>
                    <a:lstStyle/>
                    <a:p>
                      <a:pPr algn="ctr"/>
                      <a:r>
                        <a:rPr lang="en-US" sz="800" dirty="0" smtClean="0">
                          <a:latin typeface="+mj-lt"/>
                          <a:cs typeface="Arial" pitchFamily="34" charset="0"/>
                        </a:rPr>
                        <a:t>Impact</a:t>
                      </a:r>
                      <a:endParaRPr lang="en-US" sz="800" dirty="0">
                        <a:latin typeface="+mj-lt"/>
                        <a:cs typeface="Arial" pitchFamily="34" charset="0"/>
                      </a:endParaRPr>
                    </a:p>
                  </a:txBody>
                  <a:tcPr>
                    <a:solidFill>
                      <a:srgbClr val="005172"/>
                    </a:solidFill>
                  </a:tcPr>
                </a:tc>
              </a:tr>
              <a:tr h="317500">
                <a:tc>
                  <a:txBody>
                    <a:bodyPr/>
                    <a:lstStyle/>
                    <a:p>
                      <a:r>
                        <a:rPr lang="en-CA" sz="1400" kern="1200" dirty="0" smtClean="0">
                          <a:solidFill>
                            <a:schemeClr val="tx1"/>
                          </a:solidFill>
                          <a:latin typeface="Aharoni" panose="02010803020104030203" pitchFamily="2" charset="-79"/>
                          <a:ea typeface="+mn-ea"/>
                          <a:cs typeface="Aharoni" panose="02010803020104030203" pitchFamily="2" charset="-79"/>
                        </a:rPr>
                        <a:t>1</a:t>
                      </a:r>
                      <a:endParaRPr lang="en-US" sz="1400" kern="1200" dirty="0">
                        <a:solidFill>
                          <a:schemeClr val="tx1"/>
                        </a:solidFill>
                        <a:latin typeface="Aharoni" panose="02010803020104030203" pitchFamily="2" charset="-79"/>
                        <a:ea typeface="+mn-ea"/>
                        <a:cs typeface="Aharoni" panose="02010803020104030203" pitchFamily="2" charset="-79"/>
                      </a:endParaRPr>
                    </a:p>
                  </a:txBody>
                  <a:tcPr>
                    <a:solidFill>
                      <a:schemeClr val="bg1">
                        <a:lumMod val="95000"/>
                      </a:schemeClr>
                    </a:solidFill>
                  </a:tcPr>
                </a:tc>
                <a:tc>
                  <a:txBody>
                    <a:bodyPr/>
                    <a:lstStyle/>
                    <a:p>
                      <a:pPr marL="0" indent="0">
                        <a:buClr>
                          <a:prstClr val="black">
                            <a:lumMod val="65000"/>
                            <a:lumOff val="35000"/>
                          </a:prstClr>
                        </a:buClr>
                        <a:buFont typeface="+mj-lt"/>
                        <a:buNone/>
                      </a:pPr>
                      <a:r>
                        <a:rPr lang="en-US" sz="1400" i="1" kern="1200" dirty="0" smtClean="0">
                          <a:solidFill>
                            <a:schemeClr val="tx2"/>
                          </a:solidFill>
                          <a:latin typeface="+mn-lt"/>
                          <a:ea typeface="+mn-ea"/>
                          <a:cs typeface="+mn-cs"/>
                        </a:rPr>
                        <a:t>Identify the 3 most important Risks to this Investment</a:t>
                      </a:r>
                      <a:r>
                        <a:rPr lang="en-US" sz="1400" i="1" kern="1200" baseline="0" dirty="0" smtClean="0">
                          <a:solidFill>
                            <a:schemeClr val="tx2"/>
                          </a:solidFill>
                          <a:latin typeface="+mn-lt"/>
                          <a:ea typeface="+mn-ea"/>
                          <a:cs typeface="+mn-cs"/>
                        </a:rPr>
                        <a:t> … </a:t>
                      </a:r>
                      <a:endParaRPr lang="en-US" sz="1400" i="1" kern="1200" dirty="0" smtClean="0">
                        <a:solidFill>
                          <a:schemeClr val="tx2"/>
                        </a:solidFill>
                        <a:latin typeface="+mn-lt"/>
                        <a:ea typeface="+mn-ea"/>
                        <a:cs typeface="+mn-cs"/>
                      </a:endParaRPr>
                    </a:p>
                  </a:txBody>
                  <a:tcPr>
                    <a:solidFill>
                      <a:schemeClr val="bg1">
                        <a:lumMod val="95000"/>
                      </a:schemeClr>
                    </a:solidFill>
                  </a:tcPr>
                </a:tc>
                <a:tc>
                  <a:txBody>
                    <a:bodyPr/>
                    <a:lstStyle/>
                    <a:p>
                      <a:pPr algn="ctr"/>
                      <a:endParaRPr lang="en-US" sz="800" i="1" kern="1200" dirty="0">
                        <a:solidFill>
                          <a:schemeClr val="tx2"/>
                        </a:solidFill>
                        <a:latin typeface="+mn-lt"/>
                        <a:ea typeface="+mn-ea"/>
                        <a:cs typeface="+mn-cs"/>
                      </a:endParaRPr>
                    </a:p>
                  </a:txBody>
                  <a:tcPr>
                    <a:solidFill>
                      <a:schemeClr val="bg1">
                        <a:lumMod val="95000"/>
                      </a:schemeClr>
                    </a:solidFill>
                  </a:tcPr>
                </a:tc>
                <a:tc>
                  <a:txBody>
                    <a:bodyPr/>
                    <a:lstStyle/>
                    <a:p>
                      <a:pPr algn="ctr"/>
                      <a:r>
                        <a:rPr lang="en-US" sz="800" i="1" kern="1200" dirty="0" smtClean="0">
                          <a:solidFill>
                            <a:schemeClr val="tx2"/>
                          </a:solidFill>
                          <a:latin typeface="+mn-lt"/>
                          <a:ea typeface="+mn-ea"/>
                          <a:cs typeface="+mn-cs"/>
                        </a:rPr>
                        <a:t>H/M/L</a:t>
                      </a:r>
                      <a:endParaRPr lang="en-US" sz="800" i="1" kern="1200" dirty="0">
                        <a:solidFill>
                          <a:schemeClr val="tx2"/>
                        </a:solidFill>
                        <a:latin typeface="+mn-lt"/>
                        <a:ea typeface="+mn-ea"/>
                        <a:cs typeface="+mn-cs"/>
                      </a:endParaRPr>
                    </a:p>
                  </a:txBody>
                  <a:tcPr>
                    <a:solidFill>
                      <a:schemeClr val="bg1">
                        <a:lumMod val="95000"/>
                      </a:schemeClr>
                    </a:solidFill>
                  </a:tcPr>
                </a:tc>
                <a:tc>
                  <a:txBody>
                    <a:bodyPr/>
                    <a:lstStyle/>
                    <a:p>
                      <a:pPr algn="ctr"/>
                      <a:r>
                        <a:rPr lang="en-US" sz="800" i="1" kern="1200" dirty="0" smtClean="0">
                          <a:solidFill>
                            <a:schemeClr val="tx2"/>
                          </a:solidFill>
                          <a:latin typeface="+mn-lt"/>
                          <a:ea typeface="+mn-ea"/>
                          <a:cs typeface="+mn-cs"/>
                        </a:rPr>
                        <a:t>H/M/L</a:t>
                      </a:r>
                      <a:endParaRPr lang="en-US" sz="800" i="1" kern="1200" dirty="0">
                        <a:solidFill>
                          <a:schemeClr val="tx2"/>
                        </a:solidFill>
                        <a:latin typeface="+mn-lt"/>
                        <a:ea typeface="+mn-ea"/>
                        <a:cs typeface="+mn-cs"/>
                      </a:endParaRPr>
                    </a:p>
                  </a:txBody>
                  <a:tcPr>
                    <a:solidFill>
                      <a:schemeClr val="bg1">
                        <a:lumMod val="95000"/>
                      </a:schemeClr>
                    </a:solidFill>
                  </a:tcPr>
                </a:tc>
              </a:tr>
              <a:tr h="317500">
                <a:tc>
                  <a:txBody>
                    <a:bodyPr/>
                    <a:lstStyle/>
                    <a:p>
                      <a:r>
                        <a:rPr lang="en-CA" sz="1400" kern="1200" dirty="0" smtClean="0">
                          <a:solidFill>
                            <a:schemeClr val="tx1"/>
                          </a:solidFill>
                          <a:latin typeface="Aharoni" panose="02010803020104030203" pitchFamily="2" charset="-79"/>
                          <a:ea typeface="+mn-ea"/>
                          <a:cs typeface="Aharoni" panose="02010803020104030203" pitchFamily="2" charset="-79"/>
                        </a:rPr>
                        <a:t>2</a:t>
                      </a:r>
                      <a:endParaRPr lang="en-US" sz="1400" kern="1200" dirty="0">
                        <a:solidFill>
                          <a:schemeClr val="tx1"/>
                        </a:solidFill>
                        <a:latin typeface="Aharoni" panose="02010803020104030203" pitchFamily="2" charset="-79"/>
                        <a:ea typeface="+mn-ea"/>
                        <a:cs typeface="Aharoni" panose="02010803020104030203" pitchFamily="2" charset="-79"/>
                      </a:endParaRPr>
                    </a:p>
                  </a:txBody>
                  <a:tcPr>
                    <a:solidFill>
                      <a:schemeClr val="bg1">
                        <a:lumMod val="95000"/>
                      </a:schemeClr>
                    </a:solidFill>
                  </a:tcPr>
                </a:tc>
                <a:tc>
                  <a:txBody>
                    <a:bodyPr/>
                    <a:lstStyle/>
                    <a:p>
                      <a:endParaRPr lang="en-US" sz="1400" dirty="0" smtClean="0">
                        <a:solidFill>
                          <a:schemeClr val="tx1">
                            <a:lumMod val="65000"/>
                            <a:lumOff val="35000"/>
                          </a:schemeClr>
                        </a:solidFill>
                        <a:latin typeface="Arial" pitchFamily="34" charset="0"/>
                        <a:cs typeface="Arial" pitchFamily="34" charset="0"/>
                      </a:endParaRPr>
                    </a:p>
                    <a:p>
                      <a:endParaRPr lang="en-US" sz="1400" dirty="0">
                        <a:solidFill>
                          <a:schemeClr val="tx1">
                            <a:lumMod val="65000"/>
                            <a:lumOff val="35000"/>
                          </a:schemeClr>
                        </a:solidFill>
                        <a:latin typeface="Arial" pitchFamily="34" charset="0"/>
                        <a:cs typeface="Arial" pitchFamily="34" charset="0"/>
                      </a:endParaRPr>
                    </a:p>
                  </a:txBody>
                  <a:tcPr>
                    <a:solidFill>
                      <a:schemeClr val="bg1">
                        <a:lumMod val="95000"/>
                      </a:schemeClr>
                    </a:solidFill>
                  </a:tcPr>
                </a:tc>
                <a:tc>
                  <a:txBody>
                    <a:bodyPr/>
                    <a:lstStyle/>
                    <a:p>
                      <a:pPr algn="ctr"/>
                      <a:endParaRPr lang="en-US" sz="800" i="1" kern="1200" dirty="0">
                        <a:solidFill>
                          <a:schemeClr val="tx2"/>
                        </a:solidFill>
                        <a:latin typeface="+mn-lt"/>
                        <a:ea typeface="+mn-ea"/>
                        <a:cs typeface="+mn-cs"/>
                      </a:endParaRPr>
                    </a:p>
                  </a:txBody>
                  <a:tcPr>
                    <a:solidFill>
                      <a:schemeClr val="bg1">
                        <a:lumMod val="95000"/>
                      </a:schemeClr>
                    </a:solidFill>
                  </a:tcPr>
                </a:tc>
                <a:tc>
                  <a:txBody>
                    <a:bodyPr/>
                    <a:lstStyle/>
                    <a:p>
                      <a:pPr algn="ctr"/>
                      <a:r>
                        <a:rPr lang="en-US" sz="800" i="1" kern="1200" dirty="0" smtClean="0">
                          <a:solidFill>
                            <a:schemeClr val="tx2"/>
                          </a:solidFill>
                          <a:latin typeface="+mn-lt"/>
                          <a:ea typeface="+mn-ea"/>
                          <a:cs typeface="+mn-cs"/>
                        </a:rPr>
                        <a:t>H/M/L</a:t>
                      </a:r>
                      <a:endParaRPr lang="en-US" sz="800" i="1" kern="1200" dirty="0">
                        <a:solidFill>
                          <a:schemeClr val="tx2"/>
                        </a:solidFill>
                        <a:latin typeface="+mn-lt"/>
                        <a:ea typeface="+mn-ea"/>
                        <a:cs typeface="+mn-cs"/>
                      </a:endParaRPr>
                    </a:p>
                  </a:txBody>
                  <a:tcPr>
                    <a:solidFill>
                      <a:schemeClr val="bg1">
                        <a:lumMod val="95000"/>
                      </a:schemeClr>
                    </a:solidFill>
                  </a:tcPr>
                </a:tc>
                <a:tc>
                  <a:txBody>
                    <a:bodyPr/>
                    <a:lstStyle/>
                    <a:p>
                      <a:pPr algn="ctr"/>
                      <a:r>
                        <a:rPr lang="en-US" sz="800" i="1" kern="1200" dirty="0" smtClean="0">
                          <a:solidFill>
                            <a:schemeClr val="tx2"/>
                          </a:solidFill>
                          <a:latin typeface="+mn-lt"/>
                          <a:ea typeface="+mn-ea"/>
                          <a:cs typeface="+mn-cs"/>
                        </a:rPr>
                        <a:t>H/M/L</a:t>
                      </a:r>
                      <a:endParaRPr lang="en-US" sz="800" i="1" kern="1200" dirty="0">
                        <a:solidFill>
                          <a:schemeClr val="tx2"/>
                        </a:solidFill>
                        <a:latin typeface="+mn-lt"/>
                        <a:ea typeface="+mn-ea"/>
                        <a:cs typeface="+mn-cs"/>
                      </a:endParaRPr>
                    </a:p>
                  </a:txBody>
                  <a:tcPr>
                    <a:solidFill>
                      <a:schemeClr val="bg1">
                        <a:lumMod val="95000"/>
                      </a:schemeClr>
                    </a:solidFill>
                  </a:tcPr>
                </a:tc>
              </a:tr>
              <a:tr h="317500">
                <a:tc>
                  <a:txBody>
                    <a:bodyPr/>
                    <a:lstStyle/>
                    <a:p>
                      <a:r>
                        <a:rPr lang="en-CA" sz="1400" kern="1200" dirty="0" smtClean="0">
                          <a:solidFill>
                            <a:schemeClr val="tx1"/>
                          </a:solidFill>
                          <a:latin typeface="Aharoni" panose="02010803020104030203" pitchFamily="2" charset="-79"/>
                          <a:ea typeface="+mn-ea"/>
                          <a:cs typeface="Aharoni" panose="02010803020104030203" pitchFamily="2" charset="-79"/>
                        </a:rPr>
                        <a:t>3</a:t>
                      </a:r>
                      <a:endParaRPr lang="en-US" sz="1400" kern="1200" dirty="0">
                        <a:solidFill>
                          <a:schemeClr val="tx1"/>
                        </a:solidFill>
                        <a:latin typeface="Aharoni" panose="02010803020104030203" pitchFamily="2" charset="-79"/>
                        <a:ea typeface="+mn-ea"/>
                        <a:cs typeface="Aharoni" panose="02010803020104030203" pitchFamily="2" charset="-79"/>
                      </a:endParaRPr>
                    </a:p>
                  </a:txBody>
                  <a:tcPr>
                    <a:solidFill>
                      <a:schemeClr val="bg1">
                        <a:lumMod val="95000"/>
                      </a:schemeClr>
                    </a:solidFill>
                  </a:tcPr>
                </a:tc>
                <a:tc>
                  <a:txBody>
                    <a:bodyPr/>
                    <a:lstStyle/>
                    <a:p>
                      <a:endParaRPr lang="en-US" sz="1400" dirty="0" smtClean="0">
                        <a:solidFill>
                          <a:schemeClr val="tx1">
                            <a:lumMod val="65000"/>
                            <a:lumOff val="35000"/>
                          </a:schemeClr>
                        </a:solidFill>
                        <a:latin typeface="Arial" pitchFamily="34" charset="0"/>
                        <a:cs typeface="Arial" pitchFamily="34" charset="0"/>
                      </a:endParaRPr>
                    </a:p>
                    <a:p>
                      <a:endParaRPr lang="en-US" sz="1400" dirty="0">
                        <a:solidFill>
                          <a:schemeClr val="tx1">
                            <a:lumMod val="65000"/>
                            <a:lumOff val="35000"/>
                          </a:schemeClr>
                        </a:solidFill>
                        <a:latin typeface="Arial" pitchFamily="34" charset="0"/>
                        <a:cs typeface="Arial" pitchFamily="34" charset="0"/>
                      </a:endParaRPr>
                    </a:p>
                  </a:txBody>
                  <a:tcPr>
                    <a:solidFill>
                      <a:schemeClr val="bg1">
                        <a:lumMod val="95000"/>
                      </a:schemeClr>
                    </a:solidFill>
                  </a:tcPr>
                </a:tc>
                <a:tc>
                  <a:txBody>
                    <a:bodyPr/>
                    <a:lstStyle/>
                    <a:p>
                      <a:pPr algn="ctr"/>
                      <a:endParaRPr lang="en-US" sz="800" i="1" kern="1200" dirty="0">
                        <a:solidFill>
                          <a:schemeClr val="tx2"/>
                        </a:solidFill>
                        <a:latin typeface="+mn-lt"/>
                        <a:ea typeface="+mn-ea"/>
                        <a:cs typeface="+mn-cs"/>
                      </a:endParaRPr>
                    </a:p>
                  </a:txBody>
                  <a:tcPr>
                    <a:solidFill>
                      <a:schemeClr val="bg1">
                        <a:lumMod val="95000"/>
                      </a:schemeClr>
                    </a:solidFill>
                  </a:tcPr>
                </a:tc>
                <a:tc>
                  <a:txBody>
                    <a:bodyPr/>
                    <a:lstStyle/>
                    <a:p>
                      <a:pPr algn="ctr"/>
                      <a:r>
                        <a:rPr lang="en-US" sz="800" i="1" kern="1200" dirty="0" smtClean="0">
                          <a:solidFill>
                            <a:schemeClr val="tx2"/>
                          </a:solidFill>
                          <a:latin typeface="+mn-lt"/>
                          <a:ea typeface="+mn-ea"/>
                          <a:cs typeface="+mn-cs"/>
                        </a:rPr>
                        <a:t>H/M/L</a:t>
                      </a:r>
                      <a:endParaRPr lang="en-US" sz="800" i="1" kern="1200" dirty="0">
                        <a:solidFill>
                          <a:schemeClr val="tx2"/>
                        </a:solidFill>
                        <a:latin typeface="+mn-lt"/>
                        <a:ea typeface="+mn-ea"/>
                        <a:cs typeface="+mn-cs"/>
                      </a:endParaRPr>
                    </a:p>
                  </a:txBody>
                  <a:tcPr>
                    <a:solidFill>
                      <a:schemeClr val="bg1">
                        <a:lumMod val="95000"/>
                      </a:schemeClr>
                    </a:solidFill>
                  </a:tcPr>
                </a:tc>
                <a:tc>
                  <a:txBody>
                    <a:bodyPr/>
                    <a:lstStyle/>
                    <a:p>
                      <a:pPr algn="ctr"/>
                      <a:r>
                        <a:rPr lang="en-US" sz="800" i="1" kern="1200" dirty="0" smtClean="0">
                          <a:solidFill>
                            <a:schemeClr val="tx2"/>
                          </a:solidFill>
                          <a:latin typeface="+mn-lt"/>
                          <a:ea typeface="+mn-ea"/>
                          <a:cs typeface="+mn-cs"/>
                        </a:rPr>
                        <a:t>H/M/L</a:t>
                      </a:r>
                      <a:endParaRPr lang="en-US" sz="800" i="1" kern="1200" dirty="0">
                        <a:solidFill>
                          <a:schemeClr val="tx2"/>
                        </a:solidFill>
                        <a:latin typeface="+mn-lt"/>
                        <a:ea typeface="+mn-ea"/>
                        <a:cs typeface="+mn-cs"/>
                      </a:endParaRPr>
                    </a:p>
                  </a:txBody>
                  <a:tcPr>
                    <a:solidFill>
                      <a:schemeClr val="bg1">
                        <a:lumMod val="95000"/>
                      </a:schemeClr>
                    </a:solidFill>
                  </a:tcPr>
                </a:tc>
              </a:tr>
            </a:tbl>
          </a:graphicData>
        </a:graphic>
      </p:graphicFrame>
      <p:sp>
        <p:nvSpPr>
          <p:cNvPr id="6" name="Slide Number Placeholder 5"/>
          <p:cNvSpPr>
            <a:spLocks noGrp="1"/>
          </p:cNvSpPr>
          <p:nvPr>
            <p:ph type="sldNum" sz="quarter" idx="12"/>
          </p:nvPr>
        </p:nvSpPr>
        <p:spPr/>
        <p:txBody>
          <a:bodyPr/>
          <a:lstStyle/>
          <a:p>
            <a:fld id="{32D4B517-E49B-41B6-9DBC-23634E0F1CDC}" type="slidenum">
              <a:rPr lang="en-CA" smtClean="0"/>
              <a:pPr/>
              <a:t>6</a:t>
            </a:fld>
            <a:endParaRPr lang="en-CA" dirty="0"/>
          </a:p>
        </p:txBody>
      </p:sp>
      <p:sp>
        <p:nvSpPr>
          <p:cNvPr id="9" name="Rectangle 8"/>
          <p:cNvSpPr/>
          <p:nvPr/>
        </p:nvSpPr>
        <p:spPr>
          <a:xfrm>
            <a:off x="619124" y="1065880"/>
            <a:ext cx="2116672" cy="418904"/>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solidFill>
                  <a:schemeClr val="tx1"/>
                </a:solidFill>
              </a:rPr>
              <a:t>Project PCRA Score:   </a:t>
            </a:r>
            <a:endParaRPr lang="en-US" sz="1200" dirty="0">
              <a:solidFill>
                <a:schemeClr val="tx1"/>
              </a:solidFill>
            </a:endParaRPr>
          </a:p>
        </p:txBody>
      </p:sp>
      <p:sp>
        <p:nvSpPr>
          <p:cNvPr id="7" name="Rectangle 6"/>
          <p:cNvSpPr/>
          <p:nvPr/>
        </p:nvSpPr>
        <p:spPr>
          <a:xfrm>
            <a:off x="6012160" y="1065880"/>
            <a:ext cx="2448272" cy="418904"/>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solidFill>
                  <a:schemeClr val="tx1"/>
                </a:solidFill>
              </a:rPr>
              <a:t>Organization OPMCA Level:    </a:t>
            </a:r>
            <a:endParaRPr lang="en-US" sz="1200" dirty="0">
              <a:solidFill>
                <a:schemeClr val="tx1"/>
              </a:solidFill>
            </a:endParaRPr>
          </a:p>
        </p:txBody>
      </p:sp>
      <p:sp>
        <p:nvSpPr>
          <p:cNvPr id="5" name="Rectangle 4"/>
          <p:cNvSpPr/>
          <p:nvPr/>
        </p:nvSpPr>
        <p:spPr>
          <a:xfrm>
            <a:off x="395536" y="6494329"/>
            <a:ext cx="3261890" cy="246221"/>
          </a:xfrm>
          <a:prstGeom prst="rect">
            <a:avLst/>
          </a:prstGeom>
        </p:spPr>
        <p:txBody>
          <a:bodyPr wrap="square">
            <a:spAutoFit/>
          </a:bodyPr>
          <a:lstStyle/>
          <a:p>
            <a:pPr>
              <a:tabLst>
                <a:tab pos="514350" algn="l"/>
              </a:tabLst>
            </a:pPr>
            <a:r>
              <a:rPr lang="en-US" sz="1000" dirty="0" smtClean="0">
                <a:cs typeface="Arial" panose="020B0604020202020204" pitchFamily="34" charset="0"/>
              </a:rPr>
              <a:t>OPMCA:  	Organizational </a:t>
            </a:r>
            <a:r>
              <a:rPr lang="en-US" sz="1000" dirty="0">
                <a:cs typeface="Arial" panose="020B0604020202020204" pitchFamily="34" charset="0"/>
              </a:rPr>
              <a:t>Project Management Capacity</a:t>
            </a:r>
            <a:endParaRPr lang="en-US" sz="1000" dirty="0"/>
          </a:p>
        </p:txBody>
      </p:sp>
      <p:sp>
        <p:nvSpPr>
          <p:cNvPr id="8" name="Rectangle 7"/>
          <p:cNvSpPr/>
          <p:nvPr/>
        </p:nvSpPr>
        <p:spPr>
          <a:xfrm>
            <a:off x="395536" y="6313238"/>
            <a:ext cx="2146742" cy="246221"/>
          </a:xfrm>
          <a:prstGeom prst="rect">
            <a:avLst/>
          </a:prstGeom>
        </p:spPr>
        <p:txBody>
          <a:bodyPr wrap="none">
            <a:spAutoFit/>
          </a:bodyPr>
          <a:lstStyle/>
          <a:p>
            <a:pPr>
              <a:tabLst>
                <a:tab pos="514350" algn="l"/>
              </a:tabLst>
            </a:pPr>
            <a:r>
              <a:rPr lang="en-US" sz="1000" dirty="0" smtClean="0">
                <a:cs typeface="Arial" panose="020B0604020202020204" pitchFamily="34" charset="0"/>
              </a:rPr>
              <a:t>PCRA:  	Project </a:t>
            </a:r>
            <a:r>
              <a:rPr lang="en-US" sz="1000" dirty="0">
                <a:cs typeface="Arial" panose="020B0604020202020204" pitchFamily="34" charset="0"/>
              </a:rPr>
              <a:t>Complexity and Risk</a:t>
            </a:r>
            <a:endParaRPr lang="en-US" sz="1000" dirty="0"/>
          </a:p>
        </p:txBody>
      </p:sp>
      <p:cxnSp>
        <p:nvCxnSpPr>
          <p:cNvPr id="14" name="Straight Connector 13"/>
          <p:cNvCxnSpPr/>
          <p:nvPr/>
        </p:nvCxnSpPr>
        <p:spPr>
          <a:xfrm>
            <a:off x="479791" y="6313238"/>
            <a:ext cx="2926080" cy="0"/>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7828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693614428"/>
              </p:ext>
            </p:extLst>
          </p:nvPr>
        </p:nvGraphicFramePr>
        <p:xfrm>
          <a:off x="333872" y="1328292"/>
          <a:ext cx="8522604" cy="1280160"/>
        </p:xfrm>
        <a:graphic>
          <a:graphicData uri="http://schemas.openxmlformats.org/drawingml/2006/table">
            <a:tbl>
              <a:tblPr>
                <a:tableStyleId>{5C22544A-7EE6-4342-B048-85BDC9FD1C3A}</a:tableStyleId>
              </a:tblPr>
              <a:tblGrid>
                <a:gridCol w="8522604"/>
              </a:tblGrid>
              <a:tr h="355064">
                <a:tc>
                  <a:txBody>
                    <a:bodyPr/>
                    <a:lstStyle/>
                    <a:p>
                      <a:r>
                        <a:rPr lang="en-CA" baseline="0" dirty="0" smtClean="0">
                          <a:solidFill>
                            <a:schemeClr val="bg2"/>
                          </a:solidFill>
                        </a:rPr>
                        <a:t>Summary of Proposal</a:t>
                      </a:r>
                      <a:endParaRPr lang="en-CA" dirty="0">
                        <a:solidFill>
                          <a:schemeClr val="bg2"/>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r>
              <a:tr h="370840">
                <a:tc>
                  <a:txBody>
                    <a:bodyPr/>
                    <a:lstStyle/>
                    <a:p>
                      <a:endParaRPr lang="en-CA" dirty="0" smtClean="0"/>
                    </a:p>
                    <a:p>
                      <a:endParaRPr lang="en-CA" dirty="0" smtClean="0"/>
                    </a:p>
                    <a:p>
                      <a:endParaRPr lang="en-CA"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10158143"/>
              </p:ext>
            </p:extLst>
          </p:nvPr>
        </p:nvGraphicFramePr>
        <p:xfrm>
          <a:off x="4932040" y="369438"/>
          <a:ext cx="3924435" cy="396240"/>
        </p:xfrm>
        <a:graphic>
          <a:graphicData uri="http://schemas.openxmlformats.org/drawingml/2006/table">
            <a:tbl>
              <a:tblPr>
                <a:tableStyleId>{5C22544A-7EE6-4342-B048-85BDC9FD1C3A}</a:tableStyleId>
              </a:tblPr>
              <a:tblGrid>
                <a:gridCol w="1057884"/>
                <a:gridCol w="1128602"/>
                <a:gridCol w="1128602"/>
                <a:gridCol w="609347"/>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000" b="1" dirty="0" smtClean="0">
                          <a:solidFill>
                            <a:prstClr val="black"/>
                          </a:solidFill>
                          <a:latin typeface="+mn-lt"/>
                          <a:sym typeface="Wingdings 2" panose="05020102010507070707" pitchFamily="18" charset="2"/>
                        </a:rPr>
                        <a:t> Endorsement</a:t>
                      </a:r>
                      <a:endParaRPr lang="en-CA" sz="1000" b="1" dirty="0" smtClean="0">
                        <a:solidFill>
                          <a:prstClr val="black"/>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bg1">
                              <a:lumMod val="50000"/>
                            </a:schemeClr>
                          </a:solidFill>
                          <a:latin typeface="+mn-lt"/>
                          <a:sym typeface="Wingdings 2" panose="05020102010507070707" pitchFamily="18" charset="2"/>
                        </a:rPr>
                        <a:t> Information</a:t>
                      </a:r>
                    </a:p>
                  </a:txBody>
                  <a:tcPr/>
                </a:tc>
                <a:tc>
                  <a:txBody>
                    <a:bodyPr/>
                    <a:lstStyle/>
                    <a:p>
                      <a:pPr>
                        <a:tabLst>
                          <a:tab pos="398463" algn="l"/>
                          <a:tab pos="969963" algn="l"/>
                        </a:tabLst>
                      </a:pPr>
                      <a:r>
                        <a:rPr lang="en-CA" sz="1000" b="1" kern="1200" dirty="0" smtClean="0">
                          <a:solidFill>
                            <a:schemeClr val="bg1">
                              <a:lumMod val="50000"/>
                            </a:schemeClr>
                          </a:solidFill>
                          <a:latin typeface="+mn-lt"/>
                          <a:ea typeface="+mn-ea"/>
                          <a:cs typeface="+mn-cs"/>
                        </a:rPr>
                        <a:t>PCRA:</a:t>
                      </a:r>
                    </a:p>
                    <a:p>
                      <a:pPr>
                        <a:tabLst>
                          <a:tab pos="398463" algn="l"/>
                          <a:tab pos="969963" algn="l"/>
                        </a:tabLst>
                      </a:pPr>
                      <a:r>
                        <a:rPr lang="en-CA" sz="1000" b="1" kern="1200" dirty="0" smtClean="0">
                          <a:solidFill>
                            <a:schemeClr val="bg1">
                              <a:lumMod val="50000"/>
                            </a:schemeClr>
                          </a:solidFill>
                          <a:latin typeface="+mn-lt"/>
                          <a:ea typeface="+mn-ea"/>
                          <a:cs typeface="+mn-cs"/>
                        </a:rPr>
                        <a:t>OPMCA:</a:t>
                      </a:r>
                      <a:r>
                        <a:rPr lang="en-CA" sz="1000" b="1" kern="1200" baseline="0" dirty="0" smtClean="0">
                          <a:solidFill>
                            <a:schemeClr val="bg1">
                              <a:lumMod val="50000"/>
                            </a:schemeClr>
                          </a:solidFill>
                          <a:latin typeface="+mn-lt"/>
                          <a:ea typeface="+mn-ea"/>
                          <a:cs typeface="+mn-cs"/>
                        </a:rPr>
                        <a:t> </a:t>
                      </a:r>
                      <a:endParaRPr lang="en-CA" sz="1000" b="1" kern="1200" dirty="0" smtClean="0">
                        <a:solidFill>
                          <a:schemeClr val="bg1">
                            <a:lumMod val="50000"/>
                          </a:schemeClr>
                        </a:solidFill>
                        <a:latin typeface="+mn-lt"/>
                        <a:ea typeface="+mn-ea"/>
                        <a:cs typeface="+mn-cs"/>
                      </a:endParaRPr>
                    </a:p>
                  </a:txBody>
                  <a:tcPr/>
                </a:tc>
                <a:tc>
                  <a:txBody>
                    <a:bodyPr/>
                    <a:lstStyle/>
                    <a:p>
                      <a:pPr>
                        <a:tabLst>
                          <a:tab pos="398463" algn="l"/>
                          <a:tab pos="969963" algn="l"/>
                        </a:tabLst>
                      </a:pPr>
                      <a:r>
                        <a:rPr lang="en-CA" sz="1000" b="1" kern="1200" dirty="0" smtClean="0">
                          <a:solidFill>
                            <a:schemeClr val="bg1">
                              <a:lumMod val="50000"/>
                            </a:schemeClr>
                          </a:solidFill>
                          <a:latin typeface="+mn-lt"/>
                          <a:ea typeface="+mn-ea"/>
                          <a:cs typeface="+mn-cs"/>
                        </a:rPr>
                        <a:t>One time:</a:t>
                      </a:r>
                      <a:r>
                        <a:rPr lang="en-CA" sz="1000" b="1" kern="1200" baseline="0" dirty="0" smtClean="0">
                          <a:solidFill>
                            <a:schemeClr val="bg1">
                              <a:lumMod val="50000"/>
                            </a:schemeClr>
                          </a:solidFill>
                          <a:latin typeface="+mn-lt"/>
                          <a:ea typeface="+mn-ea"/>
                          <a:cs typeface="+mn-cs"/>
                        </a:rPr>
                        <a:t> </a:t>
                      </a:r>
                      <a:r>
                        <a:rPr lang="en-CA" sz="1000" b="1" kern="1200" dirty="0" smtClean="0">
                          <a:solidFill>
                            <a:schemeClr val="bg1">
                              <a:lumMod val="50000"/>
                            </a:schemeClr>
                          </a:solidFill>
                          <a:latin typeface="+mn-lt"/>
                          <a:ea typeface="+mn-ea"/>
                          <a:cs typeface="+mn-cs"/>
                        </a:rPr>
                        <a:t>$</a:t>
                      </a:r>
                    </a:p>
                    <a:p>
                      <a:pPr>
                        <a:tabLst>
                          <a:tab pos="398463" algn="l"/>
                          <a:tab pos="969963" algn="l"/>
                        </a:tabLst>
                      </a:pPr>
                      <a:r>
                        <a:rPr lang="en-CA" sz="1000" b="1" kern="1200" dirty="0" smtClean="0">
                          <a:solidFill>
                            <a:schemeClr val="bg1">
                              <a:lumMod val="50000"/>
                            </a:schemeClr>
                          </a:solidFill>
                          <a:latin typeface="+mn-lt"/>
                          <a:ea typeface="+mn-ea"/>
                          <a:cs typeface="+mn-cs"/>
                        </a:rPr>
                        <a:t>On going: $</a:t>
                      </a:r>
                    </a:p>
                  </a:txBody>
                  <a:tcPr/>
                </a:tc>
                <a:tc>
                  <a:txBody>
                    <a:bodyPr/>
                    <a:lstStyle/>
                    <a:p>
                      <a:pPr>
                        <a:tabLst>
                          <a:tab pos="398463" algn="l"/>
                          <a:tab pos="969963" algn="l"/>
                        </a:tabLst>
                      </a:pPr>
                      <a:r>
                        <a:rPr lang="en-CA" sz="1000" b="1" kern="1200" dirty="0" smtClean="0">
                          <a:solidFill>
                            <a:schemeClr val="bg1">
                              <a:lumMod val="50000"/>
                            </a:schemeClr>
                          </a:solidFill>
                          <a:latin typeface="+mn-lt"/>
                          <a:ea typeface="+mn-ea"/>
                          <a:cs typeface="+mn-cs"/>
                        </a:rPr>
                        <a:t>Overall:</a:t>
                      </a:r>
                    </a:p>
                  </a:txBody>
                  <a:tcPr/>
                </a:tc>
              </a:tr>
            </a:tbl>
          </a:graphicData>
        </a:graphic>
      </p:graphicFrame>
      <p:grpSp>
        <p:nvGrpSpPr>
          <p:cNvPr id="10" name="Group 9"/>
          <p:cNvGrpSpPr/>
          <p:nvPr/>
        </p:nvGrpSpPr>
        <p:grpSpPr>
          <a:xfrm>
            <a:off x="35496" y="6491461"/>
            <a:ext cx="1668073" cy="366539"/>
            <a:chOff x="1113081" y="6387715"/>
            <a:chExt cx="1668073" cy="461665"/>
          </a:xfrm>
        </p:grpSpPr>
        <p:sp>
          <p:nvSpPr>
            <p:cNvPr id="11" name="Rectangle 10"/>
            <p:cNvSpPr/>
            <p:nvPr/>
          </p:nvSpPr>
          <p:spPr>
            <a:xfrm>
              <a:off x="2352608" y="6634818"/>
              <a:ext cx="128016" cy="1280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TextBox 11"/>
            <p:cNvSpPr txBox="1"/>
            <p:nvPr/>
          </p:nvSpPr>
          <p:spPr>
            <a:xfrm>
              <a:off x="1113081" y="6387715"/>
              <a:ext cx="1207382" cy="215444"/>
            </a:xfrm>
            <a:prstGeom prst="rect">
              <a:avLst/>
            </a:prstGeom>
            <a:noFill/>
          </p:spPr>
          <p:txBody>
            <a:bodyPr wrap="none" rtlCol="0">
              <a:spAutoFit/>
            </a:bodyPr>
            <a:lstStyle/>
            <a:p>
              <a:r>
                <a:rPr lang="en-CA" sz="800" dirty="0" smtClean="0">
                  <a:solidFill>
                    <a:prstClr val="black"/>
                  </a:solidFill>
                  <a:latin typeface="Calibri"/>
                </a:rPr>
                <a:t>Architectural Alignment:</a:t>
              </a:r>
              <a:endParaRPr lang="en-US" sz="800" dirty="0">
                <a:solidFill>
                  <a:prstClr val="black"/>
                </a:solidFill>
                <a:latin typeface="Calibri"/>
              </a:endParaRPr>
            </a:p>
          </p:txBody>
        </p:sp>
        <p:sp>
          <p:nvSpPr>
            <p:cNvPr id="13" name="TextBox 12"/>
            <p:cNvSpPr txBox="1"/>
            <p:nvPr/>
          </p:nvSpPr>
          <p:spPr>
            <a:xfrm>
              <a:off x="1261278" y="6581258"/>
              <a:ext cx="380232" cy="215444"/>
            </a:xfrm>
            <a:prstGeom prst="rect">
              <a:avLst/>
            </a:prstGeom>
            <a:noFill/>
          </p:spPr>
          <p:txBody>
            <a:bodyPr wrap="none" rtlCol="0">
              <a:spAutoFit/>
            </a:bodyPr>
            <a:lstStyle/>
            <a:p>
              <a:r>
                <a:rPr lang="en-CA" sz="800" dirty="0" smtClean="0">
                  <a:solidFill>
                    <a:prstClr val="black"/>
                  </a:solidFill>
                  <a:latin typeface="Calibri"/>
                </a:rPr>
                <a:t>Fully</a:t>
              </a:r>
              <a:endParaRPr lang="en-US" sz="800" dirty="0">
                <a:solidFill>
                  <a:prstClr val="black"/>
                </a:solidFill>
                <a:latin typeface="Calibri"/>
              </a:endParaRPr>
            </a:p>
          </p:txBody>
        </p:sp>
        <p:sp>
          <p:nvSpPr>
            <p:cNvPr id="14" name="TextBox 13"/>
            <p:cNvSpPr txBox="1"/>
            <p:nvPr/>
          </p:nvSpPr>
          <p:spPr>
            <a:xfrm>
              <a:off x="1776544" y="6581258"/>
              <a:ext cx="524503" cy="215444"/>
            </a:xfrm>
            <a:prstGeom prst="rect">
              <a:avLst/>
            </a:prstGeom>
            <a:noFill/>
          </p:spPr>
          <p:txBody>
            <a:bodyPr wrap="none" rtlCol="0">
              <a:spAutoFit/>
            </a:bodyPr>
            <a:lstStyle/>
            <a:p>
              <a:r>
                <a:rPr lang="en-CA" sz="800" dirty="0" smtClean="0">
                  <a:solidFill>
                    <a:prstClr val="black"/>
                  </a:solidFill>
                  <a:latin typeface="Calibri"/>
                </a:rPr>
                <a:t>Partially</a:t>
              </a:r>
              <a:endParaRPr lang="en-US" sz="800" dirty="0">
                <a:solidFill>
                  <a:prstClr val="black"/>
                </a:solidFill>
                <a:latin typeface="Calibri"/>
              </a:endParaRPr>
            </a:p>
          </p:txBody>
        </p:sp>
        <p:sp>
          <p:nvSpPr>
            <p:cNvPr id="15" name="TextBox 14"/>
            <p:cNvSpPr txBox="1"/>
            <p:nvPr/>
          </p:nvSpPr>
          <p:spPr>
            <a:xfrm>
              <a:off x="2442600" y="6581258"/>
              <a:ext cx="338554" cy="215444"/>
            </a:xfrm>
            <a:prstGeom prst="rect">
              <a:avLst/>
            </a:prstGeom>
            <a:noFill/>
          </p:spPr>
          <p:txBody>
            <a:bodyPr wrap="none" rtlCol="0">
              <a:spAutoFit/>
            </a:bodyPr>
            <a:lstStyle/>
            <a:p>
              <a:r>
                <a:rPr lang="en-CA" sz="800" dirty="0" smtClean="0">
                  <a:solidFill>
                    <a:prstClr val="black"/>
                  </a:solidFill>
                  <a:latin typeface="Calibri"/>
                </a:rPr>
                <a:t>Not</a:t>
              </a:r>
              <a:endParaRPr lang="en-US" sz="800" dirty="0">
                <a:solidFill>
                  <a:prstClr val="black"/>
                </a:solidFill>
                <a:latin typeface="Calibri"/>
              </a:endParaRPr>
            </a:p>
          </p:txBody>
        </p:sp>
        <p:sp>
          <p:nvSpPr>
            <p:cNvPr id="16" name="Rectangle 15"/>
            <p:cNvSpPr/>
            <p:nvPr/>
          </p:nvSpPr>
          <p:spPr>
            <a:xfrm>
              <a:off x="1113081" y="6405479"/>
              <a:ext cx="1668073" cy="443901"/>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Isosceles Triangle 16"/>
            <p:cNvSpPr/>
            <p:nvPr/>
          </p:nvSpPr>
          <p:spPr>
            <a:xfrm>
              <a:off x="1196091" y="6608063"/>
              <a:ext cx="128016" cy="146304"/>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723291" y="6626351"/>
              <a:ext cx="108012" cy="128016"/>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9" name="Isosceles Triangle 18"/>
          <p:cNvSpPr/>
          <p:nvPr/>
        </p:nvSpPr>
        <p:spPr>
          <a:xfrm>
            <a:off x="8496436" y="559893"/>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2"/>
          <p:cNvSpPr txBox="1">
            <a:spLocks/>
          </p:cNvSpPr>
          <p:nvPr/>
        </p:nvSpPr>
        <p:spPr bwMode="auto">
          <a:xfrm>
            <a:off x="429729" y="232968"/>
            <a:ext cx="2187498" cy="431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marL="457200" indent="-457200" algn="l" rtl="0" eaLnBrk="0" fontAlgn="base" hangingPunct="0">
              <a:spcBef>
                <a:spcPct val="0"/>
              </a:spcBef>
              <a:spcAft>
                <a:spcPct val="0"/>
              </a:spcAft>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vl2pPr algn="l" rtl="0" eaLnBrk="0" fontAlgn="base" hangingPunct="0">
              <a:spcBef>
                <a:spcPct val="0"/>
              </a:spcBef>
              <a:spcAft>
                <a:spcPct val="0"/>
              </a:spcAft>
              <a:defRPr sz="4400">
                <a:solidFill>
                  <a:schemeClr val="tx1"/>
                </a:solidFill>
                <a:latin typeface="Calibri" panose="020F0502020204030204" pitchFamily="34" charset="0"/>
              </a:defRPr>
            </a:lvl2pPr>
            <a:lvl3pPr algn="l" rtl="0" eaLnBrk="0" fontAlgn="base" hangingPunct="0">
              <a:spcBef>
                <a:spcPct val="0"/>
              </a:spcBef>
              <a:spcAft>
                <a:spcPct val="0"/>
              </a:spcAft>
              <a:defRPr sz="4400">
                <a:solidFill>
                  <a:schemeClr val="tx1"/>
                </a:solidFill>
                <a:latin typeface="Calibri" panose="020F0502020204030204" pitchFamily="34" charset="0"/>
              </a:defRPr>
            </a:lvl3pPr>
            <a:lvl4pPr algn="l" rtl="0" eaLnBrk="0" fontAlgn="base" hangingPunct="0">
              <a:spcBef>
                <a:spcPct val="0"/>
              </a:spcBef>
              <a:spcAft>
                <a:spcPct val="0"/>
              </a:spcAft>
              <a:defRPr sz="4400">
                <a:solidFill>
                  <a:schemeClr val="tx1"/>
                </a:solidFill>
                <a:latin typeface="Calibri" panose="020F0502020204030204" pitchFamily="34" charset="0"/>
              </a:defRPr>
            </a:lvl4pPr>
            <a:lvl5pPr algn="l" rtl="0" eaLnBrk="0" fontAlgn="base" hangingPunct="0">
              <a:spcBef>
                <a:spcPct val="0"/>
              </a:spcBef>
              <a:spcAft>
                <a:spcPct val="0"/>
              </a:spcAft>
              <a:defRPr sz="4400">
                <a:solidFill>
                  <a:schemeClr val="tx1"/>
                </a:solidFill>
                <a:latin typeface="Calibri" panose="020F0502020204030204" pitchFamily="34" charset="0"/>
              </a:defRPr>
            </a:lvl5pPr>
            <a:lvl6pPr marL="457200" algn="l" rtl="0" fontAlgn="base">
              <a:spcBef>
                <a:spcPct val="0"/>
              </a:spcBef>
              <a:spcAft>
                <a:spcPct val="0"/>
              </a:spcAft>
              <a:defRPr sz="4400">
                <a:solidFill>
                  <a:schemeClr val="tx1"/>
                </a:solidFill>
                <a:latin typeface="Calibri" panose="020F0502020204030204" pitchFamily="34" charset="0"/>
              </a:defRPr>
            </a:lvl6pPr>
            <a:lvl7pPr marL="914400" algn="l" rtl="0" fontAlgn="base">
              <a:spcBef>
                <a:spcPct val="0"/>
              </a:spcBef>
              <a:spcAft>
                <a:spcPct val="0"/>
              </a:spcAft>
              <a:defRPr sz="4400">
                <a:solidFill>
                  <a:schemeClr val="tx1"/>
                </a:solidFill>
                <a:latin typeface="Calibri" panose="020F0502020204030204" pitchFamily="34" charset="0"/>
              </a:defRPr>
            </a:lvl7pPr>
            <a:lvl8pPr marL="1371600" algn="l" rtl="0" fontAlgn="base">
              <a:spcBef>
                <a:spcPct val="0"/>
              </a:spcBef>
              <a:spcAft>
                <a:spcPct val="0"/>
              </a:spcAft>
              <a:defRPr sz="4400">
                <a:solidFill>
                  <a:schemeClr val="tx1"/>
                </a:solidFill>
                <a:latin typeface="Calibri" panose="020F0502020204030204" pitchFamily="34" charset="0"/>
              </a:defRPr>
            </a:lvl8pPr>
            <a:lvl9pPr marL="1828800" algn="l" rtl="0" fontAlgn="base">
              <a:spcBef>
                <a:spcPct val="0"/>
              </a:spcBef>
              <a:spcAft>
                <a:spcPct val="0"/>
              </a:spcAft>
              <a:defRPr sz="4400">
                <a:solidFill>
                  <a:schemeClr val="tx1"/>
                </a:solidFill>
                <a:latin typeface="Calibri" panose="020F0502020204030204" pitchFamily="34" charset="0"/>
              </a:defRPr>
            </a:lvl9pPr>
          </a:lstStyle>
          <a:p>
            <a:pPr marL="0" indent="0"/>
            <a:r>
              <a:rPr lang="en-CA" sz="2000" b="1" dirty="0" smtClean="0"/>
              <a:t>Executive Summary </a:t>
            </a:r>
            <a:endParaRPr lang="en-CA" sz="2000" b="1" dirty="0"/>
          </a:p>
        </p:txBody>
      </p:sp>
      <p:graphicFrame>
        <p:nvGraphicFramePr>
          <p:cNvPr id="3" name="Table 2"/>
          <p:cNvGraphicFramePr>
            <a:graphicFrameLocks noGrp="1"/>
          </p:cNvGraphicFramePr>
          <p:nvPr>
            <p:extLst>
              <p:ext uri="{D42A27DB-BD31-4B8C-83A1-F6EECF244321}">
                <p14:modId xmlns:p14="http://schemas.microsoft.com/office/powerpoint/2010/main" val="3005176220"/>
              </p:ext>
            </p:extLst>
          </p:nvPr>
        </p:nvGraphicFramePr>
        <p:xfrm>
          <a:off x="333872" y="5339484"/>
          <a:ext cx="8522604" cy="1005840"/>
        </p:xfrm>
        <a:graphic>
          <a:graphicData uri="http://schemas.openxmlformats.org/drawingml/2006/table">
            <a:tbl>
              <a:tblPr>
                <a:tableStyleId>{5C22544A-7EE6-4342-B048-85BDC9FD1C3A}</a:tableStyleId>
              </a:tblPr>
              <a:tblGrid>
                <a:gridCol w="4261302"/>
                <a:gridCol w="4261302"/>
              </a:tblGrid>
              <a:tr h="203061">
                <a:tc>
                  <a:txBody>
                    <a:bodyPr/>
                    <a:lstStyle/>
                    <a:p>
                      <a:r>
                        <a:rPr lang="en-CA" dirty="0" smtClean="0">
                          <a:solidFill>
                            <a:schemeClr val="bg2"/>
                          </a:solidFill>
                        </a:rPr>
                        <a:t>GC</a:t>
                      </a:r>
                      <a:r>
                        <a:rPr lang="en-CA" baseline="0" dirty="0" smtClean="0">
                          <a:solidFill>
                            <a:schemeClr val="bg2"/>
                          </a:solidFill>
                        </a:rPr>
                        <a:t> EA Recommendation </a:t>
                      </a:r>
                      <a:endParaRPr lang="en-CA" dirty="0">
                        <a:solidFill>
                          <a:schemeClr val="bg2"/>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172"/>
                    </a:solidFill>
                  </a:tcPr>
                </a:tc>
                <a:tc>
                  <a:txBody>
                    <a:bodyPr/>
                    <a:lstStyle/>
                    <a:p>
                      <a:r>
                        <a:rPr lang="en-CA" dirty="0" smtClean="0">
                          <a:solidFill>
                            <a:schemeClr val="bg2"/>
                          </a:solidFill>
                        </a:rPr>
                        <a:t>Conditions</a:t>
                      </a:r>
                      <a:endParaRPr lang="en-CA" dirty="0">
                        <a:solidFill>
                          <a:schemeClr val="bg2"/>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172"/>
                    </a:solidFill>
                  </a:tcPr>
                </a:tc>
              </a:tr>
              <a:tr h="500700">
                <a:tc>
                  <a:txBody>
                    <a:bodyPr/>
                    <a:lstStyle/>
                    <a:p>
                      <a:endParaRPr lang="en-CA"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endParaRPr lang="en-CA" dirty="0" smtClean="0"/>
                    </a:p>
                    <a:p>
                      <a:endParaRPr lang="en-CA"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1147041116"/>
              </p:ext>
            </p:extLst>
          </p:nvPr>
        </p:nvGraphicFramePr>
        <p:xfrm>
          <a:off x="353464" y="2779134"/>
          <a:ext cx="8522604" cy="370840"/>
        </p:xfrm>
        <a:graphic>
          <a:graphicData uri="http://schemas.openxmlformats.org/drawingml/2006/table">
            <a:tbl>
              <a:tblPr>
                <a:tableStyleId>{5C22544A-7EE6-4342-B048-85BDC9FD1C3A}</a:tableStyleId>
              </a:tblPr>
              <a:tblGrid>
                <a:gridCol w="8522604"/>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smtClean="0">
                          <a:solidFill>
                            <a:schemeClr val="bg2"/>
                          </a:solidFill>
                        </a:rPr>
                        <a:t>Enterprise Architecture Assessment</a:t>
                      </a:r>
                      <a:endParaRPr lang="en-CA" dirty="0">
                        <a:solidFill>
                          <a:schemeClr val="bg2"/>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172"/>
                    </a:solidFill>
                  </a:tcPr>
                </a:tc>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2523632820"/>
              </p:ext>
            </p:extLst>
          </p:nvPr>
        </p:nvGraphicFramePr>
        <p:xfrm>
          <a:off x="358858" y="3175992"/>
          <a:ext cx="8497617" cy="1981200"/>
        </p:xfrm>
        <a:graphic>
          <a:graphicData uri="http://schemas.openxmlformats.org/drawingml/2006/table">
            <a:tbl>
              <a:tblPr>
                <a:tableStyleId>{5C22544A-7EE6-4342-B048-85BDC9FD1C3A}</a:tableStyleId>
              </a:tblPr>
              <a:tblGrid>
                <a:gridCol w="502823"/>
                <a:gridCol w="1154035"/>
                <a:gridCol w="6840759"/>
              </a:tblGrid>
              <a:tr h="370840">
                <a:tc>
                  <a:txBody>
                    <a:bodyPr/>
                    <a:lstStyle/>
                    <a:p>
                      <a:endParaRPr lang="en-CA" dirty="0"/>
                    </a:p>
                  </a:txBody>
                  <a:tcPr/>
                </a:tc>
                <a:tc>
                  <a:txBody>
                    <a:bodyPr/>
                    <a:lstStyle/>
                    <a:p>
                      <a:r>
                        <a:rPr lang="en-CA" sz="1000" dirty="0" smtClean="0"/>
                        <a:t>Business</a:t>
                      </a:r>
                      <a:endParaRPr lang="en-CA" sz="1000" dirty="0"/>
                    </a:p>
                  </a:txBody>
                  <a:tcPr/>
                </a:tc>
                <a:tc>
                  <a:txBody>
                    <a:bodyPr/>
                    <a:lstStyle/>
                    <a:p>
                      <a:pPr marL="171450" indent="-171450">
                        <a:buFont typeface="Arial" panose="020B0604020202020204" pitchFamily="34" charset="0"/>
                        <a:buChar char="•"/>
                      </a:pPr>
                      <a:r>
                        <a:rPr lang="en-CA" sz="1000" dirty="0" smtClean="0"/>
                        <a:t> </a:t>
                      </a:r>
                    </a:p>
                    <a:p>
                      <a:pPr marL="171450" indent="-171450">
                        <a:buFont typeface="Arial" panose="020B0604020202020204" pitchFamily="34" charset="0"/>
                        <a:buChar char="•"/>
                      </a:pPr>
                      <a:endParaRPr lang="en-CA" sz="1000" dirty="0"/>
                    </a:p>
                  </a:txBody>
                  <a:tcPr/>
                </a:tc>
              </a:tr>
              <a:tr h="370840">
                <a:tc>
                  <a:txBody>
                    <a:bodyPr/>
                    <a:lstStyle/>
                    <a:p>
                      <a:endParaRPr lang="en-CA"/>
                    </a:p>
                  </a:txBody>
                  <a:tcPr/>
                </a:tc>
                <a:tc>
                  <a:txBody>
                    <a:bodyPr/>
                    <a:lstStyle/>
                    <a:p>
                      <a:r>
                        <a:rPr lang="en-CA" sz="1000" dirty="0" smtClean="0"/>
                        <a:t>Information</a:t>
                      </a:r>
                      <a:r>
                        <a:rPr lang="en-CA" sz="1000" baseline="0" dirty="0" smtClean="0"/>
                        <a:t> </a:t>
                      </a:r>
                      <a:endParaRPr lang="en-CA" sz="1000" dirty="0"/>
                    </a:p>
                  </a:txBody>
                  <a:tcPr/>
                </a:tc>
                <a:tc>
                  <a:txBody>
                    <a:bodyPr/>
                    <a:lstStyle/>
                    <a:p>
                      <a:pPr marL="171450" indent="-171450">
                        <a:buFont typeface="Arial" panose="020B0604020202020204" pitchFamily="34" charset="0"/>
                        <a:buChar char="•"/>
                      </a:pPr>
                      <a:r>
                        <a:rPr lang="en-CA" sz="1000" dirty="0" smtClean="0"/>
                        <a:t> </a:t>
                      </a:r>
                    </a:p>
                    <a:p>
                      <a:pPr marL="171450" indent="-171450">
                        <a:buFont typeface="Arial" panose="020B0604020202020204" pitchFamily="34" charset="0"/>
                        <a:buChar char="•"/>
                      </a:pPr>
                      <a:endParaRPr lang="en-CA" sz="1000" dirty="0"/>
                    </a:p>
                  </a:txBody>
                  <a:tcPr/>
                </a:tc>
              </a:tr>
              <a:tr h="370840">
                <a:tc>
                  <a:txBody>
                    <a:bodyPr/>
                    <a:lstStyle/>
                    <a:p>
                      <a:endParaRPr lang="en-CA"/>
                    </a:p>
                  </a:txBody>
                  <a:tcPr/>
                </a:tc>
                <a:tc>
                  <a:txBody>
                    <a:bodyPr/>
                    <a:lstStyle/>
                    <a:p>
                      <a:r>
                        <a:rPr lang="en-CA" sz="1000" dirty="0" smtClean="0"/>
                        <a:t>Application</a:t>
                      </a:r>
                      <a:endParaRPr lang="en-CA" sz="1000" dirty="0"/>
                    </a:p>
                  </a:txBody>
                  <a:tcPr/>
                </a:tc>
                <a:tc>
                  <a:txBody>
                    <a:bodyPr/>
                    <a:lstStyle/>
                    <a:p>
                      <a:pPr marL="171450" indent="-171450">
                        <a:buFont typeface="Arial" panose="020B0604020202020204" pitchFamily="34" charset="0"/>
                        <a:buChar char="•"/>
                      </a:pPr>
                      <a:r>
                        <a:rPr lang="en-CA" sz="1000" dirty="0" smtClean="0"/>
                        <a:t> </a:t>
                      </a:r>
                    </a:p>
                    <a:p>
                      <a:pPr marL="171450" indent="-171450">
                        <a:buFont typeface="Arial" panose="020B0604020202020204" pitchFamily="34" charset="0"/>
                        <a:buChar char="•"/>
                      </a:pPr>
                      <a:endParaRPr lang="en-CA" sz="1000" dirty="0"/>
                    </a:p>
                  </a:txBody>
                  <a:tcPr/>
                </a:tc>
              </a:tr>
              <a:tr h="370840">
                <a:tc>
                  <a:txBody>
                    <a:bodyPr/>
                    <a:lstStyle/>
                    <a:p>
                      <a:endParaRPr lang="en-CA" dirty="0"/>
                    </a:p>
                  </a:txBody>
                  <a:tcPr/>
                </a:tc>
                <a:tc>
                  <a:txBody>
                    <a:bodyPr/>
                    <a:lstStyle/>
                    <a:p>
                      <a:r>
                        <a:rPr lang="en-CA" sz="1000" dirty="0" smtClean="0"/>
                        <a:t>Technology</a:t>
                      </a:r>
                      <a:endParaRPr lang="en-CA" sz="1000" dirty="0"/>
                    </a:p>
                  </a:txBody>
                  <a:tcPr/>
                </a:tc>
                <a:tc>
                  <a:txBody>
                    <a:bodyPr/>
                    <a:lstStyle/>
                    <a:p>
                      <a:pPr marL="171450" indent="-171450">
                        <a:buFont typeface="Arial" panose="020B0604020202020204" pitchFamily="34" charset="0"/>
                        <a:buChar char="•"/>
                      </a:pPr>
                      <a:r>
                        <a:rPr lang="en-CA" sz="1000" dirty="0" smtClean="0"/>
                        <a:t> </a:t>
                      </a:r>
                    </a:p>
                    <a:p>
                      <a:pPr marL="171450" indent="-171450">
                        <a:buFont typeface="Arial" panose="020B0604020202020204" pitchFamily="34" charset="0"/>
                        <a:buChar char="•"/>
                      </a:pPr>
                      <a:endParaRPr lang="en-CA" sz="1000" dirty="0"/>
                    </a:p>
                  </a:txBody>
                  <a:tcPr/>
                </a:tc>
              </a:tr>
              <a:tr h="370840">
                <a:tc>
                  <a:txBody>
                    <a:bodyPr/>
                    <a:lstStyle/>
                    <a:p>
                      <a:endParaRPr lang="en-CA"/>
                    </a:p>
                  </a:txBody>
                  <a:tcPr/>
                </a:tc>
                <a:tc>
                  <a:txBody>
                    <a:bodyPr/>
                    <a:lstStyle/>
                    <a:p>
                      <a:r>
                        <a:rPr lang="en-CA" sz="1000" dirty="0" smtClean="0"/>
                        <a:t>Security</a:t>
                      </a:r>
                      <a:r>
                        <a:rPr lang="en-CA" sz="1000" baseline="0" dirty="0" smtClean="0"/>
                        <a:t> &amp; Privacy </a:t>
                      </a:r>
                      <a:endParaRPr lang="en-CA" sz="1000" dirty="0"/>
                    </a:p>
                  </a:txBody>
                  <a:tcPr/>
                </a:tc>
                <a:tc>
                  <a:txBody>
                    <a:bodyPr/>
                    <a:lstStyle/>
                    <a:p>
                      <a:pPr marL="171450" indent="-171450">
                        <a:buFont typeface="Arial" panose="020B0604020202020204" pitchFamily="34" charset="0"/>
                        <a:buChar char="•"/>
                      </a:pPr>
                      <a:r>
                        <a:rPr lang="en-CA" sz="1000" dirty="0" smtClean="0"/>
                        <a:t> </a:t>
                      </a:r>
                    </a:p>
                    <a:p>
                      <a:pPr marL="0" indent="0">
                        <a:buFont typeface="Arial" panose="020B0604020202020204" pitchFamily="34" charset="0"/>
                        <a:buNone/>
                      </a:pPr>
                      <a:endParaRPr lang="en-CA" sz="1000" dirty="0"/>
                    </a:p>
                  </a:txBody>
                  <a:tcPr/>
                </a:tc>
              </a:tr>
            </a:tbl>
          </a:graphicData>
        </a:graphic>
      </p:graphicFrame>
      <p:sp>
        <p:nvSpPr>
          <p:cNvPr id="30" name="Isosceles Triangle 29"/>
          <p:cNvSpPr/>
          <p:nvPr/>
        </p:nvSpPr>
        <p:spPr>
          <a:xfrm>
            <a:off x="535784" y="3303178"/>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p:cNvSpPr/>
          <p:nvPr/>
        </p:nvSpPr>
        <p:spPr>
          <a:xfrm>
            <a:off x="536412" y="3665796"/>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p:cNvSpPr/>
          <p:nvPr/>
        </p:nvSpPr>
        <p:spPr>
          <a:xfrm>
            <a:off x="531759" y="4123950"/>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p:cNvSpPr/>
          <p:nvPr/>
        </p:nvSpPr>
        <p:spPr>
          <a:xfrm>
            <a:off x="531759" y="4474288"/>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p:cNvSpPr/>
          <p:nvPr/>
        </p:nvSpPr>
        <p:spPr>
          <a:xfrm>
            <a:off x="531759" y="4889676"/>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7" name="Table 36"/>
          <p:cNvGraphicFramePr>
            <a:graphicFrameLocks noGrp="1"/>
          </p:cNvGraphicFramePr>
          <p:nvPr>
            <p:extLst>
              <p:ext uri="{D42A27DB-BD31-4B8C-83A1-F6EECF244321}">
                <p14:modId xmlns:p14="http://schemas.microsoft.com/office/powerpoint/2010/main" val="1553068647"/>
              </p:ext>
            </p:extLst>
          </p:nvPr>
        </p:nvGraphicFramePr>
        <p:xfrm>
          <a:off x="359532" y="945102"/>
          <a:ext cx="8532948" cy="243840"/>
        </p:xfrm>
        <a:graphic>
          <a:graphicData uri="http://schemas.openxmlformats.org/drawingml/2006/table">
            <a:tbl>
              <a:tblPr>
                <a:tableStyleId>{5C22544A-7EE6-4342-B048-85BDC9FD1C3A}</a:tableStyleId>
              </a:tblPr>
              <a:tblGrid>
                <a:gridCol w="866080"/>
                <a:gridCol w="745204"/>
                <a:gridCol w="764980"/>
                <a:gridCol w="828092"/>
                <a:gridCol w="1152128"/>
                <a:gridCol w="756084"/>
                <a:gridCol w="900100"/>
                <a:gridCol w="900100"/>
                <a:gridCol w="864096"/>
                <a:gridCol w="756084"/>
              </a:tblGrid>
              <a:tr h="230617">
                <a:tc>
                  <a:txBody>
                    <a:bodyPr/>
                    <a:lstStyle/>
                    <a:p>
                      <a:pPr>
                        <a:lnSpc>
                          <a:spcPts val="600"/>
                        </a:lnSpc>
                      </a:pPr>
                      <a:r>
                        <a:rPr lang="en-CA" sz="800" b="1" dirty="0" smtClean="0">
                          <a:solidFill>
                            <a:schemeClr val="bg2"/>
                          </a:solidFill>
                        </a:rPr>
                        <a:t>Type of Cloud</a:t>
                      </a:r>
                      <a:endParaRPr lang="en-US" sz="800" b="1" dirty="0">
                        <a:solidFill>
                          <a:schemeClr val="bg2"/>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SaaS</a:t>
                      </a: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PaaS </a:t>
                      </a: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IaaS </a:t>
                      </a: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Not Applicable</a:t>
                      </a: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b="1" dirty="0" smtClean="0">
                          <a:solidFill>
                            <a:schemeClr val="bg2"/>
                          </a:solidFill>
                        </a:rPr>
                        <a:t>Data </a:t>
                      </a:r>
                    </a:p>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b="1" dirty="0" smtClean="0">
                          <a:solidFill>
                            <a:schemeClr val="bg2"/>
                          </a:solidFill>
                        </a:rPr>
                        <a:t>Classification</a:t>
                      </a:r>
                      <a:endParaRPr lang="en-US" sz="800" b="1" dirty="0" smtClean="0">
                        <a:solidFill>
                          <a:schemeClr val="bg2"/>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Unclassified </a:t>
                      </a:r>
                      <a:endParaRPr lang="en-US" sz="800" dirty="0" smtClean="0"/>
                    </a:p>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Protected A </a:t>
                      </a:r>
                      <a:endParaRPr lang="en-US" sz="800" dirty="0" smtClean="0"/>
                    </a:p>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Protected B </a:t>
                      </a:r>
                      <a:endParaRPr lang="en-US" sz="800" dirty="0" smtClean="0"/>
                    </a:p>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Other </a:t>
                      </a:r>
                      <a:endParaRPr lang="en-CA" sz="800" dirty="0" smtClean="0">
                        <a:solidFill>
                          <a:schemeClr val="bg1">
                            <a:lumMod val="50000"/>
                          </a:schemeClr>
                        </a:solidFill>
                        <a:latin typeface="+mn-lt"/>
                      </a:endParaRPr>
                    </a:p>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5" name="Group 24"/>
          <p:cNvGrpSpPr/>
          <p:nvPr/>
        </p:nvGrpSpPr>
        <p:grpSpPr>
          <a:xfrm>
            <a:off x="2733371" y="0"/>
            <a:ext cx="1861803" cy="676051"/>
            <a:chOff x="9347725" y="574305"/>
            <a:chExt cx="1861803" cy="2139966"/>
          </a:xfrm>
        </p:grpSpPr>
        <p:grpSp>
          <p:nvGrpSpPr>
            <p:cNvPr id="26" name="Group 25"/>
            <p:cNvGrpSpPr/>
            <p:nvPr/>
          </p:nvGrpSpPr>
          <p:grpSpPr>
            <a:xfrm>
              <a:off x="9347725" y="709978"/>
              <a:ext cx="1861803" cy="2004293"/>
              <a:chOff x="3360738" y="1493838"/>
              <a:chExt cx="2544762" cy="2739520"/>
            </a:xfrm>
          </p:grpSpPr>
          <p:pic>
            <p:nvPicPr>
              <p:cNvPr id="36" name="Picture 3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Freeform 37"/>
              <p:cNvSpPr>
                <a:spLocks/>
              </p:cNvSpPr>
              <p:nvPr/>
            </p:nvSpPr>
            <p:spPr bwMode="auto">
              <a:xfrm>
                <a:off x="3360738" y="1493838"/>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200" dirty="0" smtClean="0">
                    <a:solidFill>
                      <a:schemeClr val="bg2">
                        <a:lumMod val="50000"/>
                      </a:schemeClr>
                    </a:solidFill>
                    <a:latin typeface="Comic Sans MS" panose="030F0702030302020204" pitchFamily="66" charset="0"/>
                  </a:rPr>
                  <a:t>To be completed by GC EA Team</a:t>
                </a:r>
                <a:endParaRPr lang="en-CA" sz="1200" dirty="0">
                  <a:solidFill>
                    <a:schemeClr val="bg2">
                      <a:lumMod val="50000"/>
                    </a:schemeClr>
                  </a:solidFill>
                  <a:latin typeface="Comic Sans MS" panose="030F0702030302020204" pitchFamily="66" charset="0"/>
                </a:endParaRPr>
              </a:p>
            </p:txBody>
          </p:sp>
        </p:grpSp>
        <p:sp>
          <p:nvSpPr>
            <p:cNvPr id="27" name="Freeform 26"/>
            <p:cNvSpPr>
              <a:spLocks/>
            </p:cNvSpPr>
            <p:nvPr/>
          </p:nvSpPr>
          <p:spPr bwMode="auto">
            <a:xfrm>
              <a:off x="9863291" y="574305"/>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grpSp>
    </p:spTree>
    <p:extLst>
      <p:ext uri="{BB962C8B-B14F-4D97-AF65-F5344CB8AC3E}">
        <p14:creationId xmlns:p14="http://schemas.microsoft.com/office/powerpoint/2010/main" val="1182362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ANNEX </a:t>
            </a:r>
            <a:endParaRPr lang="en-CA" dirty="0"/>
          </a:p>
        </p:txBody>
      </p:sp>
      <p:sp>
        <p:nvSpPr>
          <p:cNvPr id="3" name="Rectangle 2"/>
          <p:cNvSpPr/>
          <p:nvPr>
            <p:custDataLst>
              <p:tags r:id="rId1"/>
            </p:custDataLst>
          </p:nvPr>
        </p:nvSpPr>
        <p:spPr>
          <a:xfrm>
            <a:off x="631165" y="2362585"/>
            <a:ext cx="1636579"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prstClr val="white"/>
                </a:solidFill>
                <a:cs typeface="Arial" pitchFamily="34" charset="0"/>
              </a:rPr>
              <a:t>APPENDIX </a:t>
            </a:r>
            <a:r>
              <a:rPr lang="en-US" sz="2000" dirty="0" smtClean="0">
                <a:solidFill>
                  <a:srgbClr val="FFFF00"/>
                </a:solidFill>
                <a:cs typeface="Arial" pitchFamily="34" charset="0"/>
              </a:rPr>
              <a:t>2</a:t>
            </a:r>
            <a:endParaRPr lang="en-US" sz="2000" dirty="0">
              <a:solidFill>
                <a:srgbClr val="FFFF00"/>
              </a:solidFill>
              <a:cs typeface="Arial" pitchFamily="34" charset="0"/>
            </a:endParaRPr>
          </a:p>
        </p:txBody>
      </p:sp>
      <p:sp>
        <p:nvSpPr>
          <p:cNvPr id="5" name="Rectangle 4"/>
          <p:cNvSpPr/>
          <p:nvPr>
            <p:custDataLst>
              <p:tags r:id="rId2"/>
            </p:custDataLst>
          </p:nvPr>
        </p:nvSpPr>
        <p:spPr>
          <a:xfrm>
            <a:off x="626852" y="3396814"/>
            <a:ext cx="1639944"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prstClr val="white"/>
                </a:solidFill>
                <a:cs typeface="Arial" pitchFamily="34" charset="0"/>
              </a:rPr>
              <a:t>APPENDIX </a:t>
            </a:r>
            <a:r>
              <a:rPr lang="en-US" sz="2000" dirty="0" smtClean="0">
                <a:solidFill>
                  <a:srgbClr val="FFFF00"/>
                </a:solidFill>
                <a:cs typeface="Arial" pitchFamily="34" charset="0"/>
              </a:rPr>
              <a:t>3</a:t>
            </a:r>
            <a:endParaRPr lang="en-US" sz="2000" dirty="0">
              <a:solidFill>
                <a:srgbClr val="FFFF00"/>
              </a:solidFill>
              <a:cs typeface="Arial" pitchFamily="34" charset="0"/>
            </a:endParaRPr>
          </a:p>
        </p:txBody>
      </p:sp>
      <p:sp>
        <p:nvSpPr>
          <p:cNvPr id="7" name="Rectangle 6"/>
          <p:cNvSpPr/>
          <p:nvPr>
            <p:custDataLst>
              <p:tags r:id="rId3"/>
            </p:custDataLst>
          </p:nvPr>
        </p:nvSpPr>
        <p:spPr>
          <a:xfrm>
            <a:off x="626852" y="5373216"/>
            <a:ext cx="1639944"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prstClr val="white"/>
                </a:solidFill>
                <a:cs typeface="Arial" pitchFamily="34" charset="0"/>
              </a:rPr>
              <a:t>APPENDIX 5</a:t>
            </a:r>
            <a:endParaRPr lang="en-US" sz="2000" dirty="0">
              <a:solidFill>
                <a:prstClr val="white"/>
              </a:solidFill>
              <a:cs typeface="Arial" pitchFamily="34" charset="0"/>
            </a:endParaRPr>
          </a:p>
        </p:txBody>
      </p:sp>
      <p:sp>
        <p:nvSpPr>
          <p:cNvPr id="12" name="Slide Number Placeholder 11"/>
          <p:cNvSpPr>
            <a:spLocks noGrp="1"/>
          </p:cNvSpPr>
          <p:nvPr>
            <p:ph type="sldNum" sz="quarter" idx="12"/>
          </p:nvPr>
        </p:nvSpPr>
        <p:spPr/>
        <p:txBody>
          <a:bodyPr/>
          <a:lstStyle/>
          <a:p>
            <a:fld id="{32D4B517-E49B-41B6-9DBC-23634E0F1CDC}" type="slidenum">
              <a:rPr lang="en-CA" smtClean="0"/>
              <a:pPr/>
              <a:t>8</a:t>
            </a:fld>
            <a:endParaRPr lang="en-CA" dirty="0"/>
          </a:p>
        </p:txBody>
      </p:sp>
      <p:sp>
        <p:nvSpPr>
          <p:cNvPr id="17" name="TextBox 16"/>
          <p:cNvSpPr txBox="1"/>
          <p:nvPr/>
        </p:nvSpPr>
        <p:spPr>
          <a:xfrm>
            <a:off x="5832140" y="3396814"/>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CA" dirty="0"/>
          </a:p>
        </p:txBody>
      </p:sp>
      <p:sp>
        <p:nvSpPr>
          <p:cNvPr id="18" name="Rectangle 17"/>
          <p:cNvSpPr/>
          <p:nvPr/>
        </p:nvSpPr>
        <p:spPr>
          <a:xfrm>
            <a:off x="5832140" y="3396814"/>
            <a:ext cx="2736304" cy="523220"/>
          </a:xfrm>
          <a:prstGeom prst="rect">
            <a:avLst/>
          </a:prstGeom>
        </p:spPr>
        <p:txBody>
          <a:bodyPr wrap="square">
            <a:spAutoFit/>
          </a:bodyPr>
          <a:lstStyle/>
          <a:p>
            <a:pPr marL="173038" indent="-173038">
              <a:buFont typeface="Arial" panose="020B0604020202020204" pitchFamily="34" charset="0"/>
              <a:buChar char="•"/>
            </a:pPr>
            <a:r>
              <a:rPr lang="en-CA" sz="1400" b="1" dirty="0"/>
              <a:t>Required</a:t>
            </a:r>
            <a:r>
              <a:rPr lang="en-CA" sz="1400" dirty="0"/>
              <a:t> for GC EA Assessment</a:t>
            </a:r>
          </a:p>
          <a:p>
            <a:pPr marL="173038" indent="-173038">
              <a:buFont typeface="Arial" panose="020B0604020202020204" pitchFamily="34" charset="0"/>
              <a:buChar char="•"/>
            </a:pPr>
            <a:r>
              <a:rPr lang="en-CA" sz="1400" dirty="0"/>
              <a:t>NOT to be part of Presentation</a:t>
            </a:r>
          </a:p>
        </p:txBody>
      </p:sp>
      <p:sp>
        <p:nvSpPr>
          <p:cNvPr id="19" name="TextBox 18"/>
          <p:cNvSpPr txBox="1"/>
          <p:nvPr/>
        </p:nvSpPr>
        <p:spPr>
          <a:xfrm>
            <a:off x="5832140" y="2362585"/>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CA" dirty="0"/>
          </a:p>
        </p:txBody>
      </p:sp>
      <p:sp>
        <p:nvSpPr>
          <p:cNvPr id="20" name="Rectangle 19"/>
          <p:cNvSpPr/>
          <p:nvPr/>
        </p:nvSpPr>
        <p:spPr>
          <a:xfrm>
            <a:off x="5832140" y="2362585"/>
            <a:ext cx="2736304" cy="523220"/>
          </a:xfrm>
          <a:prstGeom prst="rect">
            <a:avLst/>
          </a:prstGeom>
        </p:spPr>
        <p:txBody>
          <a:bodyPr wrap="square">
            <a:spAutoFit/>
          </a:bodyPr>
          <a:lstStyle/>
          <a:p>
            <a:pPr marL="173038" indent="-173038">
              <a:buFont typeface="Arial" panose="020B0604020202020204" pitchFamily="34" charset="0"/>
              <a:buChar char="•"/>
            </a:pPr>
            <a:r>
              <a:rPr lang="en-CA" sz="1400" b="1" dirty="0"/>
              <a:t>Required</a:t>
            </a:r>
            <a:r>
              <a:rPr lang="en-CA" sz="1400" dirty="0"/>
              <a:t> for GC EA Assessment</a:t>
            </a:r>
          </a:p>
          <a:p>
            <a:pPr marL="173038" indent="-173038">
              <a:buFont typeface="Arial" panose="020B0604020202020204" pitchFamily="34" charset="0"/>
              <a:buChar char="•"/>
            </a:pPr>
            <a:r>
              <a:rPr lang="en-CA" sz="1400" dirty="0"/>
              <a:t>NOT to be part of Presentation</a:t>
            </a:r>
          </a:p>
        </p:txBody>
      </p:sp>
      <p:sp>
        <p:nvSpPr>
          <p:cNvPr id="14" name="Rectangle 13"/>
          <p:cNvSpPr/>
          <p:nvPr/>
        </p:nvSpPr>
        <p:spPr>
          <a:xfrm>
            <a:off x="2522899" y="2406519"/>
            <a:ext cx="2800575" cy="369332"/>
          </a:xfrm>
          <a:prstGeom prst="rect">
            <a:avLst/>
          </a:prstGeom>
        </p:spPr>
        <p:txBody>
          <a:bodyPr wrap="none">
            <a:spAutoFit/>
          </a:bodyPr>
          <a:lstStyle/>
          <a:p>
            <a:r>
              <a:rPr lang="en-CA" b="1" dirty="0"/>
              <a:t>GC Architectural Standards </a:t>
            </a:r>
            <a:endParaRPr lang="en-CA" dirty="0"/>
          </a:p>
        </p:txBody>
      </p:sp>
      <p:sp>
        <p:nvSpPr>
          <p:cNvPr id="22" name="Rectangle 21"/>
          <p:cNvSpPr/>
          <p:nvPr/>
        </p:nvSpPr>
        <p:spPr>
          <a:xfrm>
            <a:off x="2522899" y="3440748"/>
            <a:ext cx="2670668" cy="369332"/>
          </a:xfrm>
          <a:prstGeom prst="rect">
            <a:avLst/>
          </a:prstGeom>
        </p:spPr>
        <p:txBody>
          <a:bodyPr wrap="none">
            <a:spAutoFit/>
          </a:bodyPr>
          <a:lstStyle/>
          <a:p>
            <a:r>
              <a:rPr lang="en-CA" b="1" dirty="0" smtClean="0"/>
              <a:t>Additional Project Details </a:t>
            </a:r>
            <a:endParaRPr lang="en-CA" dirty="0"/>
          </a:p>
        </p:txBody>
      </p:sp>
      <p:sp>
        <p:nvSpPr>
          <p:cNvPr id="23" name="Rectangle 22"/>
          <p:cNvSpPr/>
          <p:nvPr/>
        </p:nvSpPr>
        <p:spPr>
          <a:xfrm>
            <a:off x="2522899" y="5417150"/>
            <a:ext cx="2633285" cy="369332"/>
          </a:xfrm>
          <a:prstGeom prst="rect">
            <a:avLst/>
          </a:prstGeom>
        </p:spPr>
        <p:txBody>
          <a:bodyPr wrap="none">
            <a:spAutoFit/>
          </a:bodyPr>
          <a:lstStyle/>
          <a:p>
            <a:r>
              <a:rPr lang="en-CA" b="1" dirty="0" smtClean="0"/>
              <a:t>Exemption Request Form </a:t>
            </a:r>
            <a:endParaRPr lang="en-CA" dirty="0"/>
          </a:p>
        </p:txBody>
      </p:sp>
      <p:sp>
        <p:nvSpPr>
          <p:cNvPr id="24" name="TextBox 23"/>
          <p:cNvSpPr txBox="1"/>
          <p:nvPr/>
        </p:nvSpPr>
        <p:spPr>
          <a:xfrm>
            <a:off x="5832140" y="5373216"/>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CA" dirty="0"/>
          </a:p>
        </p:txBody>
      </p:sp>
      <p:sp>
        <p:nvSpPr>
          <p:cNvPr id="25" name="Rectangle 24"/>
          <p:cNvSpPr/>
          <p:nvPr/>
        </p:nvSpPr>
        <p:spPr>
          <a:xfrm>
            <a:off x="5832140" y="5432988"/>
            <a:ext cx="2736304" cy="307777"/>
          </a:xfrm>
          <a:prstGeom prst="rect">
            <a:avLst/>
          </a:prstGeom>
        </p:spPr>
        <p:txBody>
          <a:bodyPr wrap="square">
            <a:spAutoFit/>
          </a:bodyPr>
          <a:lstStyle/>
          <a:p>
            <a:pPr marL="173038" indent="-173038">
              <a:buFont typeface="Arial" panose="020B0604020202020204" pitchFamily="34" charset="0"/>
              <a:buChar char="•"/>
            </a:pPr>
            <a:r>
              <a:rPr lang="en-CA" sz="1400" dirty="0" smtClean="0"/>
              <a:t>Complete </a:t>
            </a:r>
            <a:r>
              <a:rPr lang="en-CA" sz="1400" b="1" dirty="0" smtClean="0"/>
              <a:t>as required.</a:t>
            </a:r>
            <a:endParaRPr lang="en-CA" sz="1400" b="1" dirty="0"/>
          </a:p>
        </p:txBody>
      </p:sp>
      <p:sp>
        <p:nvSpPr>
          <p:cNvPr id="32" name="Rectangle 31"/>
          <p:cNvSpPr/>
          <p:nvPr>
            <p:custDataLst>
              <p:tags r:id="rId4"/>
            </p:custDataLst>
          </p:nvPr>
        </p:nvSpPr>
        <p:spPr>
          <a:xfrm>
            <a:off x="631165" y="1412776"/>
            <a:ext cx="1636579"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prstClr val="white"/>
                </a:solidFill>
                <a:cs typeface="Arial" pitchFamily="34" charset="0"/>
              </a:rPr>
              <a:t>APPENDIX </a:t>
            </a:r>
            <a:r>
              <a:rPr lang="en-US" sz="2000" dirty="0" smtClean="0">
                <a:solidFill>
                  <a:srgbClr val="FFFF00"/>
                </a:solidFill>
                <a:cs typeface="Arial" pitchFamily="34" charset="0"/>
              </a:rPr>
              <a:t>1</a:t>
            </a:r>
            <a:endParaRPr lang="en-US" sz="2000" dirty="0">
              <a:solidFill>
                <a:srgbClr val="FFFF00"/>
              </a:solidFill>
              <a:cs typeface="Arial" pitchFamily="34" charset="0"/>
            </a:endParaRPr>
          </a:p>
        </p:txBody>
      </p:sp>
      <p:sp>
        <p:nvSpPr>
          <p:cNvPr id="33" name="TextBox 32"/>
          <p:cNvSpPr txBox="1"/>
          <p:nvPr/>
        </p:nvSpPr>
        <p:spPr>
          <a:xfrm>
            <a:off x="5832140" y="1412776"/>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CA" dirty="0"/>
          </a:p>
        </p:txBody>
      </p:sp>
      <p:sp>
        <p:nvSpPr>
          <p:cNvPr id="34" name="Rectangle 33"/>
          <p:cNvSpPr/>
          <p:nvPr/>
        </p:nvSpPr>
        <p:spPr>
          <a:xfrm>
            <a:off x="5832140" y="1412776"/>
            <a:ext cx="2736304" cy="523220"/>
          </a:xfrm>
          <a:prstGeom prst="rect">
            <a:avLst/>
          </a:prstGeom>
        </p:spPr>
        <p:txBody>
          <a:bodyPr wrap="square">
            <a:spAutoFit/>
          </a:bodyPr>
          <a:lstStyle/>
          <a:p>
            <a:pPr marL="173038" indent="-173038">
              <a:buFont typeface="Arial" panose="020B0604020202020204" pitchFamily="34" charset="0"/>
              <a:buChar char="•"/>
            </a:pPr>
            <a:r>
              <a:rPr lang="en-CA" sz="1400" b="1" dirty="0"/>
              <a:t>Required</a:t>
            </a:r>
            <a:r>
              <a:rPr lang="en-CA" sz="1400" dirty="0"/>
              <a:t> for GC EA Assessment</a:t>
            </a:r>
          </a:p>
          <a:p>
            <a:pPr marL="173038" indent="-173038">
              <a:buFont typeface="Arial" panose="020B0604020202020204" pitchFamily="34" charset="0"/>
              <a:buChar char="•"/>
            </a:pPr>
            <a:r>
              <a:rPr lang="en-CA" sz="1400" dirty="0"/>
              <a:t>NOT to be part of Presentation</a:t>
            </a:r>
          </a:p>
        </p:txBody>
      </p:sp>
      <p:sp>
        <p:nvSpPr>
          <p:cNvPr id="35" name="Rectangle 34"/>
          <p:cNvSpPr/>
          <p:nvPr/>
        </p:nvSpPr>
        <p:spPr>
          <a:xfrm>
            <a:off x="2522899" y="1456710"/>
            <a:ext cx="2182713" cy="369332"/>
          </a:xfrm>
          <a:prstGeom prst="rect">
            <a:avLst/>
          </a:prstGeom>
        </p:spPr>
        <p:txBody>
          <a:bodyPr wrap="none">
            <a:spAutoFit/>
          </a:bodyPr>
          <a:lstStyle/>
          <a:p>
            <a:r>
              <a:rPr lang="en-CA" b="1" dirty="0"/>
              <a:t>GC </a:t>
            </a:r>
            <a:r>
              <a:rPr lang="en-CA" b="1" dirty="0" smtClean="0"/>
              <a:t>Digital </a:t>
            </a:r>
            <a:r>
              <a:rPr lang="en-CA" b="1" dirty="0"/>
              <a:t>Standards </a:t>
            </a:r>
            <a:endParaRPr lang="en-CA" dirty="0"/>
          </a:p>
        </p:txBody>
      </p:sp>
      <p:sp>
        <p:nvSpPr>
          <p:cNvPr id="36" name="Rectangle 35"/>
          <p:cNvSpPr/>
          <p:nvPr>
            <p:custDataLst>
              <p:tags r:id="rId5"/>
            </p:custDataLst>
          </p:nvPr>
        </p:nvSpPr>
        <p:spPr>
          <a:xfrm>
            <a:off x="626852" y="4345505"/>
            <a:ext cx="1639944"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prstClr val="white"/>
                </a:solidFill>
                <a:cs typeface="Arial" pitchFamily="34" charset="0"/>
              </a:rPr>
              <a:t>APPENDIX </a:t>
            </a:r>
            <a:r>
              <a:rPr lang="en-US" sz="2000" dirty="0">
                <a:solidFill>
                  <a:prstClr val="white"/>
                </a:solidFill>
                <a:cs typeface="Arial" pitchFamily="34" charset="0"/>
              </a:rPr>
              <a:t>4</a:t>
            </a:r>
          </a:p>
        </p:txBody>
      </p:sp>
      <p:sp>
        <p:nvSpPr>
          <p:cNvPr id="37" name="TextBox 36"/>
          <p:cNvSpPr txBox="1"/>
          <p:nvPr/>
        </p:nvSpPr>
        <p:spPr>
          <a:xfrm>
            <a:off x="5832140" y="4345505"/>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CA" dirty="0"/>
          </a:p>
        </p:txBody>
      </p:sp>
      <p:sp>
        <p:nvSpPr>
          <p:cNvPr id="38" name="Rectangle 37"/>
          <p:cNvSpPr/>
          <p:nvPr/>
        </p:nvSpPr>
        <p:spPr>
          <a:xfrm>
            <a:off x="5832140" y="4345505"/>
            <a:ext cx="2664296" cy="523220"/>
          </a:xfrm>
          <a:prstGeom prst="rect">
            <a:avLst/>
          </a:prstGeom>
        </p:spPr>
        <p:txBody>
          <a:bodyPr wrap="square">
            <a:spAutoFit/>
          </a:bodyPr>
          <a:lstStyle/>
          <a:p>
            <a:pPr marL="173038" indent="-173038">
              <a:buFont typeface="Arial" panose="020B0604020202020204" pitchFamily="34" charset="0"/>
              <a:buChar char="•"/>
            </a:pPr>
            <a:r>
              <a:rPr lang="en-CA" sz="1400" dirty="0" smtClean="0"/>
              <a:t>Complete </a:t>
            </a:r>
            <a:r>
              <a:rPr lang="en-CA" sz="1400" b="1" dirty="0" smtClean="0"/>
              <a:t>as required</a:t>
            </a:r>
            <a:r>
              <a:rPr lang="en-CA" sz="1400" dirty="0" smtClean="0"/>
              <a:t> </a:t>
            </a:r>
          </a:p>
          <a:p>
            <a:pPr marL="173038" indent="-173038">
              <a:buFont typeface="Arial" panose="020B0604020202020204" pitchFamily="34" charset="0"/>
              <a:buChar char="•"/>
            </a:pPr>
            <a:r>
              <a:rPr lang="en-CA" sz="1400" dirty="0" smtClean="0"/>
              <a:t>NOT </a:t>
            </a:r>
            <a:r>
              <a:rPr lang="en-CA" sz="1400" dirty="0"/>
              <a:t>to be part of Presentation</a:t>
            </a:r>
          </a:p>
        </p:txBody>
      </p:sp>
      <p:sp>
        <p:nvSpPr>
          <p:cNvPr id="39" name="Rectangle 38"/>
          <p:cNvSpPr/>
          <p:nvPr/>
        </p:nvSpPr>
        <p:spPr>
          <a:xfrm>
            <a:off x="2522899" y="4389439"/>
            <a:ext cx="3237233" cy="369332"/>
          </a:xfrm>
          <a:prstGeom prst="rect">
            <a:avLst/>
          </a:prstGeom>
        </p:spPr>
        <p:txBody>
          <a:bodyPr wrap="none">
            <a:spAutoFit/>
          </a:bodyPr>
          <a:lstStyle/>
          <a:p>
            <a:r>
              <a:rPr lang="en-CA" b="1" dirty="0" smtClean="0"/>
              <a:t>Algorithmic Impact Assessment </a:t>
            </a:r>
            <a:endParaRPr lang="en-CA" dirty="0"/>
          </a:p>
        </p:txBody>
      </p:sp>
    </p:spTree>
    <p:extLst>
      <p:ext uri="{BB962C8B-B14F-4D97-AF65-F5344CB8AC3E}">
        <p14:creationId xmlns:p14="http://schemas.microsoft.com/office/powerpoint/2010/main" val="20724337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31893978"/>
              </p:ext>
            </p:extLst>
          </p:nvPr>
        </p:nvGraphicFramePr>
        <p:xfrm>
          <a:off x="933777" y="1168934"/>
          <a:ext cx="7174973" cy="5181600"/>
        </p:xfrm>
        <a:graphic>
          <a:graphicData uri="http://schemas.openxmlformats.org/drawingml/2006/table">
            <a:tbl>
              <a:tblPr>
                <a:tableStyleId>{5C22544A-7EE6-4342-B048-85BDC9FD1C3A}</a:tableStyleId>
              </a:tblPr>
              <a:tblGrid>
                <a:gridCol w="208280"/>
                <a:gridCol w="208280"/>
                <a:gridCol w="3131924"/>
                <a:gridCol w="208280"/>
                <a:gridCol w="208280"/>
                <a:gridCol w="208280"/>
                <a:gridCol w="3001649"/>
              </a:tblGrid>
              <a:tr h="759485">
                <a:tc>
                  <a:txBody>
                    <a:bodyPr/>
                    <a:lstStyle/>
                    <a:p>
                      <a:pPr marL="19628" algn="ctr"/>
                      <a:endParaRPr lang="en-CA" sz="1400" dirty="0" smtClean="0">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r>
                        <a:rPr lang="en-CA" sz="1400" dirty="0" smtClean="0">
                          <a:cs typeface="Calibri"/>
                          <a:sym typeface="Wingdings 2" panose="05020102010507070707" pitchFamily="18" charset="2"/>
                        </a:rPr>
                        <a:t></a:t>
                      </a:r>
                      <a:endParaRPr lang="en-CA" sz="1400" dirty="0" smtClean="0">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tabLst>
                          <a:tab pos="228600" algn="l"/>
                        </a:tabLst>
                      </a:pPr>
                      <a:r>
                        <a:rPr lang="en-CA" sz="1000" b="1" dirty="0" smtClean="0">
                          <a:cs typeface="Calibri"/>
                        </a:rPr>
                        <a:t>Design with users</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Research with users to understand their needs and the problems we want to solve.</a:t>
                      </a:r>
                      <a:endParaRPr lang="en-CA" sz="1000" kern="1200" dirty="0" smtClean="0">
                        <a:solidFill>
                          <a:schemeClr val="dk1"/>
                        </a:solidFill>
                        <a:latin typeface="+mn-lt"/>
                        <a:ea typeface="+mn-ea"/>
                        <a:cs typeface="+mn-cs"/>
                      </a:endParaRP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Conduct ongoing testing with users to guide design and development.</a:t>
                      </a:r>
                    </a:p>
                    <a:p>
                      <a:pPr marL="19628"/>
                      <a:endParaRPr lang="en-CA" sz="1000" dirty="0" smtClean="0">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smtClean="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smtClean="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en-CA" sz="1400" kern="1200" dirty="0" smtClean="0">
                          <a:solidFill>
                            <a:schemeClr val="dk1"/>
                          </a:solidFill>
                          <a:latin typeface="+mn-lt"/>
                          <a:ea typeface="+mn-ea"/>
                          <a:cs typeface="+mn-cs"/>
                          <a:sym typeface="Wingdings 2" panose="05020102010507070707" pitchFamily="18" charset="2"/>
                        </a:rPr>
                        <a:t></a:t>
                      </a:r>
                      <a:endParaRPr lang="en-CA" sz="1400" kern="1200" dirty="0" smtClean="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ts val="0"/>
                        </a:spcBef>
                        <a:spcAft>
                          <a:spcPts val="0"/>
                        </a:spcAft>
                        <a:buClrTx/>
                        <a:buSzTx/>
                        <a:buFontTx/>
                        <a:buNone/>
                        <a:tabLst>
                          <a:tab pos="228600" algn="l"/>
                        </a:tabLst>
                        <a:defRPr/>
                      </a:pPr>
                      <a:r>
                        <a:rPr lang="en-US" sz="1000" b="1" kern="1200" spc="-3" dirty="0" smtClean="0">
                          <a:solidFill>
                            <a:prstClr val="black"/>
                          </a:solidFill>
                          <a:latin typeface="+mn-lt"/>
                          <a:ea typeface="+mn-ea"/>
                          <a:cs typeface="Calibri"/>
                        </a:rPr>
                        <a:t>Build in accessibility from the start</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Services should meet or exceed accessibility standards.</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Users with distinct needs should be engaged from the outset to ensure what is delivered will work for everyone.</a:t>
                      </a:r>
                      <a:endParaRPr lang="en-CA" sz="1000" kern="1200" dirty="0" smtClean="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792088">
                <a:tc>
                  <a:txBody>
                    <a:bodyPr/>
                    <a:lstStyle/>
                    <a:p>
                      <a:pPr marL="0" lvl="1" indent="0" algn="ctr">
                        <a:buFont typeface="Calibri"/>
                        <a:buNone/>
                        <a:tabLst>
                          <a:tab pos="114300" algn="l"/>
                        </a:tabLst>
                      </a:pPr>
                      <a:endParaRPr lang="en-CA" sz="1400" kern="1200" dirty="0" smtClean="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Calibri"/>
                        <a:buNone/>
                        <a:tabLst>
                          <a:tab pos="114300" algn="l"/>
                        </a:tabLst>
                      </a:pPr>
                      <a:r>
                        <a:rPr lang="en-CA" sz="1400" kern="1200" dirty="0" smtClean="0">
                          <a:solidFill>
                            <a:schemeClr val="dk1"/>
                          </a:solidFill>
                          <a:latin typeface="+mn-lt"/>
                          <a:ea typeface="+mn-ea"/>
                          <a:cs typeface="+mn-cs"/>
                          <a:sym typeface="Wingdings 2" panose="05020102010507070707" pitchFamily="18" charset="2"/>
                        </a:rPr>
                        <a:t></a:t>
                      </a:r>
                      <a:endParaRPr lang="en-CA" sz="1400" kern="1200" dirty="0" smtClean="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114300" algn="l"/>
                        </a:tabLst>
                        <a:defRPr/>
                      </a:pPr>
                      <a:r>
                        <a:rPr lang="en-US" sz="1000" b="1" kern="1200" spc="-3" dirty="0" smtClean="0">
                          <a:solidFill>
                            <a:prstClr val="black"/>
                          </a:solidFill>
                          <a:latin typeface="+mn-lt"/>
                          <a:ea typeface="+mn-ea"/>
                          <a:cs typeface="Calibri"/>
                        </a:rPr>
                        <a:t>Iterate and improve frequently</a:t>
                      </a:r>
                      <a:endParaRPr lang="en-US" sz="1000" kern="1200" dirty="0" smtClean="0">
                        <a:solidFill>
                          <a:schemeClr val="dk1"/>
                        </a:solidFill>
                        <a:latin typeface="+mn-lt"/>
                        <a:ea typeface="+mn-ea"/>
                        <a:cs typeface="+mn-cs"/>
                      </a:endParaRPr>
                    </a:p>
                    <a:p>
                      <a:pPr marL="114300" marR="0" lvl="1"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en-US" sz="1000" kern="1200" dirty="0" smtClean="0">
                          <a:solidFill>
                            <a:schemeClr val="dk1"/>
                          </a:solidFill>
                          <a:latin typeface="+mn-lt"/>
                          <a:ea typeface="+mn-ea"/>
                          <a:cs typeface="+mn-cs"/>
                        </a:rPr>
                        <a:t>Develop services using agile, iterative and user-</a:t>
                      </a:r>
                      <a:r>
                        <a:rPr lang="en-US" sz="1000" kern="1200" dirty="0" err="1" smtClean="0">
                          <a:solidFill>
                            <a:schemeClr val="dk1"/>
                          </a:solidFill>
                          <a:latin typeface="+mn-lt"/>
                          <a:ea typeface="+mn-ea"/>
                          <a:cs typeface="+mn-cs"/>
                        </a:rPr>
                        <a:t>centred</a:t>
                      </a:r>
                      <a:r>
                        <a:rPr lang="en-US" sz="1000" kern="1200" dirty="0" smtClean="0">
                          <a:solidFill>
                            <a:schemeClr val="dk1"/>
                          </a:solidFill>
                          <a:latin typeface="+mn-lt"/>
                          <a:ea typeface="+mn-ea"/>
                          <a:cs typeface="+mn-cs"/>
                        </a:rPr>
                        <a:t> methods. </a:t>
                      </a:r>
                    </a:p>
                    <a:p>
                      <a:pPr marL="114300" marR="0" lvl="1"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en-US" sz="1000" kern="1200" dirty="0" smtClean="0">
                          <a:solidFill>
                            <a:schemeClr val="dk1"/>
                          </a:solidFill>
                          <a:latin typeface="+mn-lt"/>
                          <a:ea typeface="+mn-ea"/>
                          <a:cs typeface="+mn-cs"/>
                        </a:rPr>
                        <a:t>Continuously improve in response to user needs. </a:t>
                      </a:r>
                    </a:p>
                    <a:p>
                      <a:pPr marL="114300" marR="0" lvl="1"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en-US" sz="1000" kern="1200" dirty="0" smtClean="0">
                          <a:solidFill>
                            <a:schemeClr val="dk1"/>
                          </a:solidFill>
                          <a:latin typeface="+mn-lt"/>
                          <a:ea typeface="+mn-ea"/>
                          <a:cs typeface="+mn-cs"/>
                        </a:rPr>
                        <a:t>Try new things, start small and scale up.</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US" sz="1400" dirty="0"/>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US" sz="1400"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en-US" sz="1400" dirty="0" smtClean="0">
                          <a:sym typeface="Wingdings 2" panose="05020102010507070707" pitchFamily="18" charset="2"/>
                        </a:rPr>
                        <a:t></a:t>
                      </a:r>
                      <a:endParaRPr lang="en-US" sz="1400" dirty="0"/>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ts val="0"/>
                        </a:spcBef>
                        <a:spcAft>
                          <a:spcPts val="0"/>
                        </a:spcAft>
                        <a:buClrTx/>
                        <a:buSzTx/>
                        <a:buFontTx/>
                        <a:buNone/>
                        <a:tabLst>
                          <a:tab pos="228600" algn="l"/>
                        </a:tabLst>
                        <a:defRPr/>
                      </a:pPr>
                      <a:r>
                        <a:rPr lang="en-US" sz="1000" b="1" kern="1200" spc="-3" dirty="0" smtClean="0">
                          <a:solidFill>
                            <a:prstClr val="black"/>
                          </a:solidFill>
                          <a:latin typeface="+mn-lt"/>
                          <a:ea typeface="+mn-ea"/>
                          <a:cs typeface="Calibri"/>
                        </a:rPr>
                        <a:t>Empower staff to deliver better services</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en-US" sz="1000" kern="1200" dirty="0" smtClean="0">
                          <a:solidFill>
                            <a:schemeClr val="dk1"/>
                          </a:solidFill>
                          <a:latin typeface="+mn-lt"/>
                          <a:ea typeface="+mn-ea"/>
                          <a:cs typeface="+mn-cs"/>
                        </a:rPr>
                        <a:t>Make sure that staff have access to the tools, training and technologies they need</a:t>
                      </a:r>
                      <a:r>
                        <a:rPr lang="en-CA" sz="1000" kern="1200" dirty="0" smtClean="0">
                          <a:solidFill>
                            <a:schemeClr val="dk1"/>
                          </a:solidFill>
                          <a:latin typeface="+mn-lt"/>
                          <a:ea typeface="+mn-ea"/>
                          <a:cs typeface="+mn-cs"/>
                        </a:rPr>
                        <a:t>.</a:t>
                      </a:r>
                      <a:endParaRPr lang="en-US" sz="1000" kern="1200" dirty="0" smtClean="0">
                        <a:solidFill>
                          <a:schemeClr val="dk1"/>
                        </a:solidFill>
                        <a:latin typeface="+mn-lt"/>
                        <a:ea typeface="+mn-ea"/>
                        <a:cs typeface="+mn-cs"/>
                      </a:endParaRP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en-US" sz="1000" kern="1200" dirty="0" smtClean="0">
                          <a:solidFill>
                            <a:schemeClr val="dk1"/>
                          </a:solidFill>
                          <a:latin typeface="+mn-lt"/>
                          <a:ea typeface="+mn-ea"/>
                          <a:cs typeface="+mn-cs"/>
                        </a:rPr>
                        <a:t>Empower the team to make decisions throughout the design, build and operation of the service.</a:t>
                      </a:r>
                      <a:endParaRPr lang="en-US" sz="1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792088">
                <a:tc>
                  <a:txBody>
                    <a:bodyPr/>
                    <a:lstStyle/>
                    <a:p>
                      <a:pPr marL="0" lvl="1" indent="0" algn="ctr">
                        <a:buFont typeface="Arial" panose="020B0604020202020204" pitchFamily="34" charset="0"/>
                        <a:buNone/>
                        <a:tabLst>
                          <a:tab pos="114300" algn="l"/>
                        </a:tabLst>
                      </a:pPr>
                      <a:endParaRPr lang="en-US" sz="1400"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Arial" panose="020B0604020202020204" pitchFamily="34" charset="0"/>
                        <a:buNone/>
                        <a:tabLst>
                          <a:tab pos="114300" algn="l"/>
                        </a:tabLst>
                      </a:pPr>
                      <a:r>
                        <a:rPr lang="en-US" sz="1400" dirty="0" smtClean="0">
                          <a:sym typeface="Wingdings 2" panose="05020102010507070707" pitchFamily="18" charset="2"/>
                        </a:rPr>
                        <a:t></a:t>
                      </a:r>
                      <a:endParaRPr lang="en-US" sz="1400" dirty="0"/>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en-US" sz="1000" b="1" kern="1200" spc="-3" dirty="0" smtClean="0">
                          <a:solidFill>
                            <a:prstClr val="black"/>
                          </a:solidFill>
                          <a:latin typeface="+mn-lt"/>
                          <a:ea typeface="+mn-ea"/>
                          <a:cs typeface="Calibri"/>
                        </a:rPr>
                        <a:t>Work in the open</a:t>
                      </a:r>
                      <a:r>
                        <a:rPr lang="en-US" sz="1000" b="1" kern="1200" spc="-3" baseline="0" dirty="0" smtClean="0">
                          <a:solidFill>
                            <a:prstClr val="black"/>
                          </a:solidFill>
                          <a:latin typeface="+mn-lt"/>
                          <a:ea typeface="+mn-ea"/>
                          <a:cs typeface="Calibri"/>
                        </a:rPr>
                        <a:t> by default</a:t>
                      </a:r>
                      <a:endParaRPr lang="en-US" sz="1000" kern="1200" dirty="0" smtClean="0">
                        <a:solidFill>
                          <a:schemeClr val="dk1"/>
                        </a:solidFill>
                        <a:latin typeface="+mn-lt"/>
                        <a:ea typeface="+mn-ea"/>
                        <a:cs typeface="+mn-cs"/>
                      </a:endParaRPr>
                    </a:p>
                    <a:p>
                      <a:pPr marL="114300" marR="0" lvl="1"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en-US" sz="1000" kern="1200" dirty="0" smtClean="0">
                          <a:solidFill>
                            <a:schemeClr val="dk1"/>
                          </a:solidFill>
                          <a:latin typeface="+mn-lt"/>
                          <a:ea typeface="+mn-ea"/>
                          <a:cs typeface="+mn-cs"/>
                        </a:rPr>
                        <a:t>Share evidence, research and decision making openly. </a:t>
                      </a:r>
                    </a:p>
                    <a:p>
                      <a:pPr marL="114300" marR="0" lvl="1"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en-US" sz="1000" kern="1200" dirty="0" smtClean="0">
                          <a:solidFill>
                            <a:schemeClr val="dk1"/>
                          </a:solidFill>
                          <a:latin typeface="+mn-lt"/>
                          <a:ea typeface="+mn-ea"/>
                          <a:cs typeface="+mn-cs"/>
                        </a:rPr>
                        <a:t>Make all non-sensitive data, information, and new code developed in delivery of services open to the outside world for sharing and reuse under an open license.</a:t>
                      </a:r>
                      <a:endParaRPr lang="en-CA" sz="1000" kern="1200" dirty="0" smtClean="0">
                        <a:solidFill>
                          <a:prstClr val="black"/>
                        </a:solidFill>
                        <a:latin typeface="+mn-lt"/>
                        <a:ea typeface="+mn-ea"/>
                        <a:cs typeface="Calibri"/>
                      </a:endParaRPr>
                    </a:p>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endParaRPr lang="en-CA" sz="1000" kern="1200" dirty="0" smtClean="0">
                        <a:solidFill>
                          <a:prstClr val="black"/>
                        </a:solidFill>
                        <a:latin typeface="+mn-lt"/>
                        <a:ea typeface="+mn-ea"/>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a:solidFill>
                          <a:schemeClr val="dk1"/>
                        </a:solidFill>
                        <a:latin typeface="+mn-lt"/>
                        <a:ea typeface="+mn-ea"/>
                        <a:cs typeface="Calibri"/>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en-CA" sz="1400" kern="1200" dirty="0" smtClean="0">
                          <a:solidFill>
                            <a:schemeClr val="dk1"/>
                          </a:solidFill>
                          <a:latin typeface="+mn-lt"/>
                          <a:ea typeface="+mn-ea"/>
                          <a:cs typeface="Calibri"/>
                          <a:sym typeface="Wingdings 2" panose="05020102010507070707" pitchFamily="18" charset="2"/>
                        </a:rPr>
                        <a:t></a:t>
                      </a:r>
                      <a:endParaRPr lang="en-CA" sz="1400" kern="1200" dirty="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ts val="0"/>
                        </a:spcBef>
                        <a:spcAft>
                          <a:spcPts val="0"/>
                        </a:spcAft>
                        <a:buClrTx/>
                        <a:buSzTx/>
                        <a:buFontTx/>
                        <a:buNone/>
                        <a:tabLst>
                          <a:tab pos="228600" algn="l"/>
                        </a:tabLst>
                        <a:defRPr/>
                      </a:pPr>
                      <a:r>
                        <a:rPr lang="en-US" sz="1000" b="1" kern="1200" spc="-3" dirty="0" smtClean="0">
                          <a:solidFill>
                            <a:prstClr val="black"/>
                          </a:solidFill>
                          <a:latin typeface="+mn-lt"/>
                          <a:ea typeface="+mn-ea"/>
                          <a:cs typeface="Calibri"/>
                        </a:rPr>
                        <a:t>Be good data stewards</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en-US" sz="1000" kern="1200" dirty="0" smtClean="0">
                          <a:solidFill>
                            <a:schemeClr val="dk1"/>
                          </a:solidFill>
                          <a:latin typeface="+mn-lt"/>
                          <a:ea typeface="+mn-ea"/>
                          <a:cs typeface="+mn-cs"/>
                        </a:rPr>
                        <a:t>Collect data from users only once and reuse wherever possible.</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en-US" sz="1000" kern="1200" dirty="0" smtClean="0">
                          <a:solidFill>
                            <a:schemeClr val="dk1"/>
                          </a:solidFill>
                          <a:latin typeface="+mn-lt"/>
                          <a:ea typeface="+mn-ea"/>
                          <a:cs typeface="+mn-cs"/>
                        </a:rPr>
                        <a:t>Ensure that data is collected and held in a secure way so that it can easily be reused by others to provide services.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812460">
                <a:tc>
                  <a:txBody>
                    <a:bodyPr/>
                    <a:lstStyle/>
                    <a:p>
                      <a:pPr marL="0" lvl="1" indent="0" algn="ctr">
                        <a:buFont typeface="Calibri"/>
                        <a:buNone/>
                        <a:tabLst>
                          <a:tab pos="114300" algn="l"/>
                        </a:tabLst>
                      </a:pPr>
                      <a:endParaRPr lang="en-US" sz="1400" kern="1200" dirty="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Calibri"/>
                        <a:buNone/>
                        <a:tabLst>
                          <a:tab pos="114300" algn="l"/>
                        </a:tabLst>
                      </a:pPr>
                      <a:r>
                        <a:rPr lang="en-US" sz="1400" kern="1200" dirty="0" smtClean="0">
                          <a:solidFill>
                            <a:schemeClr val="dk1"/>
                          </a:solidFill>
                          <a:latin typeface="+mn-lt"/>
                          <a:ea typeface="+mn-ea"/>
                          <a:cs typeface="Calibri"/>
                          <a:sym typeface="Wingdings 2" panose="05020102010507070707" pitchFamily="18" charset="2"/>
                        </a:rPr>
                        <a:t></a:t>
                      </a:r>
                      <a:endParaRPr lang="en-US" sz="1400" kern="1200" dirty="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kern="1200" spc="-3" dirty="0" smtClean="0">
                          <a:solidFill>
                            <a:prstClr val="black"/>
                          </a:solidFill>
                          <a:latin typeface="+mn-lt"/>
                          <a:ea typeface="+mn-ea"/>
                          <a:cs typeface="Calibri"/>
                        </a:rPr>
                        <a:t>Use open standards and solutions</a:t>
                      </a:r>
                      <a:endParaRPr lang="en-US" sz="1000" kern="1200" dirty="0" smtClean="0">
                        <a:solidFill>
                          <a:schemeClr val="dk1"/>
                        </a:solidFill>
                        <a:latin typeface="+mn-lt"/>
                        <a:ea typeface="+mn-ea"/>
                        <a:cs typeface="+mn-cs"/>
                      </a:endParaRP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kern="1200" dirty="0" smtClean="0">
                          <a:solidFill>
                            <a:schemeClr val="dk1"/>
                          </a:solidFill>
                          <a:latin typeface="+mn-lt"/>
                          <a:ea typeface="+mn-ea"/>
                          <a:cs typeface="+mn-cs"/>
                        </a:rPr>
                        <a:t> </a:t>
                      </a:r>
                      <a:r>
                        <a:rPr lang="en-US" sz="1000" kern="1200" dirty="0" smtClean="0">
                          <a:solidFill>
                            <a:schemeClr val="dk1"/>
                          </a:solidFill>
                          <a:latin typeface="+mn-lt"/>
                          <a:ea typeface="+mn-ea"/>
                          <a:cs typeface="+mn-cs"/>
                        </a:rPr>
                        <a:t>Leverage open standards and embrace leading practices, including the use of open source software where appropriate.</a:t>
                      </a: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Design for services and platforms that are seamless for Canadians to use no matter what device or channel they are using.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smtClean="0">
                        <a:solidFill>
                          <a:schemeClr val="dk1"/>
                        </a:solidFill>
                        <a:latin typeface="+mn-lt"/>
                        <a:ea typeface="+mn-ea"/>
                        <a:cs typeface="Calibri"/>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smtClean="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en-CA" sz="1400" kern="1200" dirty="0" smtClean="0">
                          <a:solidFill>
                            <a:schemeClr val="dk1"/>
                          </a:solidFill>
                          <a:latin typeface="+mn-lt"/>
                          <a:ea typeface="+mn-ea"/>
                          <a:cs typeface="Calibri"/>
                          <a:sym typeface="Wingdings 2" panose="05020102010507070707" pitchFamily="18" charset="2"/>
                        </a:rPr>
                        <a:t></a:t>
                      </a:r>
                      <a:endParaRPr lang="en-CA" sz="1400" kern="1200" dirty="0" smtClean="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ts val="0"/>
                        </a:spcBef>
                        <a:spcAft>
                          <a:spcPts val="0"/>
                        </a:spcAft>
                        <a:buClrTx/>
                        <a:buSzTx/>
                        <a:buFontTx/>
                        <a:buNone/>
                        <a:tabLst>
                          <a:tab pos="228600" algn="l"/>
                        </a:tabLst>
                        <a:defRPr/>
                      </a:pPr>
                      <a:r>
                        <a:rPr lang="en-CA" sz="1000" b="1" kern="1200" spc="-3" dirty="0" smtClean="0">
                          <a:solidFill>
                            <a:prstClr val="black"/>
                          </a:solidFill>
                          <a:latin typeface="+mn-lt"/>
                          <a:ea typeface="+mn-ea"/>
                          <a:cs typeface="Calibri"/>
                        </a:rPr>
                        <a:t>Design ethical </a:t>
                      </a:r>
                      <a:r>
                        <a:rPr lang="en-US" sz="1000" b="1" kern="1200" spc="-3" dirty="0" smtClean="0">
                          <a:solidFill>
                            <a:prstClr val="black"/>
                          </a:solidFill>
                          <a:latin typeface="+mn-lt"/>
                          <a:ea typeface="+mn-ea"/>
                          <a:cs typeface="Calibri"/>
                        </a:rPr>
                        <a:t>services</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en-US" sz="1000" kern="1200" dirty="0" smtClean="0">
                          <a:solidFill>
                            <a:schemeClr val="dk1"/>
                          </a:solidFill>
                          <a:latin typeface="+mn-lt"/>
                          <a:ea typeface="+mn-ea"/>
                          <a:cs typeface="+mn-cs"/>
                        </a:rPr>
                        <a:t>Make sure that everyone receives fair treatment. </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en-US" sz="1000" kern="1200" dirty="0" smtClean="0">
                          <a:solidFill>
                            <a:schemeClr val="dk1"/>
                          </a:solidFill>
                          <a:latin typeface="+mn-lt"/>
                          <a:ea typeface="+mn-ea"/>
                          <a:cs typeface="+mn-cs"/>
                        </a:rPr>
                        <a:t>Comply with ethical guidelines in the design and use of systems which automate decision making (such as the use of artificial intelligence).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891720">
                <a:tc>
                  <a:txBody>
                    <a:bodyPr/>
                    <a:lstStyle/>
                    <a:p>
                      <a:pPr marL="0" lvl="1" indent="0" algn="ctr">
                        <a:buFont typeface="Calibri"/>
                        <a:buNone/>
                        <a:tabLst>
                          <a:tab pos="114300" algn="l"/>
                        </a:tabLst>
                      </a:pPr>
                      <a:endParaRPr lang="en-US" sz="1400"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Calibri"/>
                        <a:buNone/>
                        <a:tabLst>
                          <a:tab pos="114300" algn="l"/>
                        </a:tabLst>
                      </a:pPr>
                      <a:r>
                        <a:rPr lang="en-US" sz="1400" dirty="0" smtClean="0">
                          <a:sym typeface="Wingdings 2" panose="05020102010507070707" pitchFamily="18" charset="2"/>
                        </a:rPr>
                        <a:t></a:t>
                      </a:r>
                      <a:endParaRPr lang="en-US" sz="1400" dirty="0"/>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000" b="1" kern="1200" spc="-3" dirty="0" smtClean="0">
                          <a:solidFill>
                            <a:prstClr val="black"/>
                          </a:solidFill>
                          <a:latin typeface="+mn-lt"/>
                          <a:ea typeface="+mn-ea"/>
                          <a:cs typeface="Calibri"/>
                        </a:rPr>
                        <a:t>Address </a:t>
                      </a:r>
                      <a:r>
                        <a:rPr lang="en-US" sz="1000" b="1" kern="1200" spc="-3" dirty="0" smtClean="0">
                          <a:solidFill>
                            <a:prstClr val="black"/>
                          </a:solidFill>
                          <a:latin typeface="+mn-lt"/>
                          <a:ea typeface="+mn-ea"/>
                          <a:cs typeface="Calibri"/>
                        </a:rPr>
                        <a:t>security and privacy</a:t>
                      </a:r>
                      <a:r>
                        <a:rPr lang="en-US" sz="1000" b="1" kern="1200" spc="-3" baseline="0" dirty="0" smtClean="0">
                          <a:solidFill>
                            <a:prstClr val="black"/>
                          </a:solidFill>
                          <a:latin typeface="+mn-lt"/>
                          <a:ea typeface="+mn-ea"/>
                          <a:cs typeface="Calibri"/>
                        </a:rPr>
                        <a:t> risks</a:t>
                      </a:r>
                      <a:endParaRPr lang="en-US" sz="1000" b="1" kern="1200" spc="-3" dirty="0" smtClean="0">
                        <a:solidFill>
                          <a:prstClr val="black"/>
                        </a:solidFill>
                        <a:latin typeface="+mn-lt"/>
                        <a:ea typeface="+mn-ea"/>
                        <a:cs typeface="Calibri"/>
                      </a:endParaRP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Take a balanced approach to managing risk by implementing appropriate privacy and security measures</a:t>
                      </a:r>
                      <a:r>
                        <a:rPr lang="en-CA" sz="1000" kern="1200" dirty="0" smtClean="0">
                          <a:solidFill>
                            <a:schemeClr val="dk1"/>
                          </a:solidFill>
                          <a:latin typeface="+mn-lt"/>
                          <a:ea typeface="+mn-ea"/>
                          <a:cs typeface="+mn-cs"/>
                        </a:rPr>
                        <a:t>.</a:t>
                      </a:r>
                      <a:endParaRPr lang="en-US" sz="1000" kern="1200" dirty="0" smtClean="0">
                        <a:solidFill>
                          <a:schemeClr val="dk1"/>
                        </a:solidFill>
                        <a:latin typeface="+mn-lt"/>
                        <a:ea typeface="+mn-ea"/>
                        <a:cs typeface="+mn-cs"/>
                      </a:endParaRP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Make security measures frictionless so that they do not place a burden on users.</a:t>
                      </a:r>
                      <a:endParaRPr lang="en-CA" sz="1000" kern="1200" dirty="0" smtClean="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smtClean="0">
                        <a:solidFill>
                          <a:schemeClr val="dk1"/>
                        </a:solidFill>
                        <a:latin typeface="+mn-lt"/>
                        <a:ea typeface="+mn-ea"/>
                        <a:cs typeface="Calibri"/>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smtClean="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en-CA" sz="1400" kern="1200" dirty="0" smtClean="0">
                          <a:solidFill>
                            <a:schemeClr val="dk1"/>
                          </a:solidFill>
                          <a:latin typeface="+mn-lt"/>
                          <a:ea typeface="+mn-ea"/>
                          <a:cs typeface="Calibri"/>
                          <a:sym typeface="Wingdings 2" panose="05020102010507070707" pitchFamily="18" charset="2"/>
                        </a:rPr>
                        <a:t></a:t>
                      </a:r>
                      <a:endParaRPr lang="en-CA" sz="1400" kern="1200" dirty="0" smtClean="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ts val="0"/>
                        </a:spcBef>
                        <a:spcAft>
                          <a:spcPts val="0"/>
                        </a:spcAft>
                        <a:buClrTx/>
                        <a:buSzTx/>
                        <a:buFontTx/>
                        <a:buNone/>
                        <a:tabLst>
                          <a:tab pos="228600" algn="l"/>
                        </a:tabLst>
                        <a:defRPr/>
                      </a:pPr>
                      <a:r>
                        <a:rPr lang="en-CA" sz="1000" b="1" kern="1200" spc="-3" dirty="0" smtClean="0">
                          <a:solidFill>
                            <a:prstClr val="black"/>
                          </a:solidFill>
                          <a:latin typeface="+mn-lt"/>
                          <a:ea typeface="+mn-ea"/>
                          <a:cs typeface="Calibri"/>
                        </a:rPr>
                        <a:t>Collaborate widely</a:t>
                      </a:r>
                      <a:r>
                        <a:rPr lang="en-CA" sz="1000" b="1" kern="1200" spc="-3" baseline="0" dirty="0" smtClean="0">
                          <a:solidFill>
                            <a:prstClr val="black"/>
                          </a:solidFill>
                          <a:latin typeface="+mn-lt"/>
                          <a:ea typeface="+mn-ea"/>
                          <a:cs typeface="Calibri"/>
                        </a:rPr>
                        <a:t> </a:t>
                      </a:r>
                      <a:endParaRPr lang="en-US" sz="1000" b="1" kern="1200" spc="-3" dirty="0" smtClean="0">
                        <a:solidFill>
                          <a:prstClr val="black"/>
                        </a:solidFill>
                        <a:latin typeface="+mn-lt"/>
                        <a:ea typeface="+mn-ea"/>
                        <a:cs typeface="Calibri"/>
                      </a:endParaRP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en-US" sz="1000" kern="1200" dirty="0" smtClean="0">
                          <a:solidFill>
                            <a:schemeClr val="dk1"/>
                          </a:solidFill>
                          <a:latin typeface="+mn-lt"/>
                          <a:ea typeface="+mn-ea"/>
                          <a:cs typeface="+mn-cs"/>
                        </a:rPr>
                        <a:t>Create multidisciplinary teams with the range of skills needed to deliver a common goal. </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en-US" sz="1000" kern="1200" dirty="0" smtClean="0">
                          <a:solidFill>
                            <a:schemeClr val="dk1"/>
                          </a:solidFill>
                          <a:latin typeface="+mn-lt"/>
                          <a:ea typeface="+mn-ea"/>
                          <a:cs typeface="+mn-cs"/>
                        </a:rPr>
                        <a:t>Share and collaborate in the open. Identify and create partnerships which help deliver value to users.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1" name="Title 2"/>
          <p:cNvSpPr>
            <a:spLocks noGrp="1"/>
          </p:cNvSpPr>
          <p:nvPr>
            <p:ph type="title"/>
          </p:nvPr>
        </p:nvSpPr>
        <p:spPr>
          <a:xfrm>
            <a:off x="857643" y="-3708"/>
            <a:ext cx="4830481" cy="878670"/>
          </a:xfrm>
        </p:spPr>
        <p:txBody>
          <a:bodyPr/>
          <a:lstStyle/>
          <a:p>
            <a:pPr marL="0" indent="0"/>
            <a:r>
              <a:rPr lang="en-CA" sz="1800" b="1" dirty="0" smtClean="0">
                <a:solidFill>
                  <a:schemeClr val="tx1">
                    <a:lumMod val="65000"/>
                    <a:lumOff val="35000"/>
                  </a:schemeClr>
                </a:solidFill>
              </a:rPr>
              <a:t>APPENDIX 1:</a:t>
            </a:r>
            <a:r>
              <a:rPr lang="en-CA" sz="1800" b="1" dirty="0"/>
              <a:t> </a:t>
            </a:r>
            <a:r>
              <a:rPr lang="en-CA" sz="1800" b="1" dirty="0" smtClean="0"/>
              <a:t>  </a:t>
            </a:r>
            <a:br>
              <a:rPr lang="en-CA" sz="1800" b="1" dirty="0" smtClean="0"/>
            </a:br>
            <a:r>
              <a:rPr lang="en-CA" sz="2000" b="1" dirty="0" smtClean="0"/>
              <a:t>Digital Alignment</a:t>
            </a:r>
            <a:endParaRPr lang="en-US" sz="2000" b="1" dirty="0">
              <a:effectLst>
                <a:outerShdw blurRad="38100" dist="38100" dir="2700000" algn="tl">
                  <a:srgbClr val="000000">
                    <a:alpha val="43137"/>
                  </a:srgbClr>
                </a:outerShdw>
              </a:effectLst>
            </a:endParaRPr>
          </a:p>
        </p:txBody>
      </p:sp>
      <p:grpSp>
        <p:nvGrpSpPr>
          <p:cNvPr id="4" name="Group 3"/>
          <p:cNvGrpSpPr/>
          <p:nvPr/>
        </p:nvGrpSpPr>
        <p:grpSpPr>
          <a:xfrm>
            <a:off x="23607" y="6377987"/>
            <a:ext cx="1668073" cy="461665"/>
            <a:chOff x="1113081" y="6387715"/>
            <a:chExt cx="1668073" cy="461665"/>
          </a:xfrm>
        </p:grpSpPr>
        <p:sp>
          <p:nvSpPr>
            <p:cNvPr id="5" name="Rectangle 4"/>
            <p:cNvSpPr/>
            <p:nvPr/>
          </p:nvSpPr>
          <p:spPr>
            <a:xfrm>
              <a:off x="2352608" y="6634818"/>
              <a:ext cx="128016" cy="1280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extBox 5"/>
            <p:cNvSpPr txBox="1"/>
            <p:nvPr/>
          </p:nvSpPr>
          <p:spPr>
            <a:xfrm>
              <a:off x="1113081" y="6387715"/>
              <a:ext cx="1207382" cy="215444"/>
            </a:xfrm>
            <a:prstGeom prst="rect">
              <a:avLst/>
            </a:prstGeom>
            <a:noFill/>
          </p:spPr>
          <p:txBody>
            <a:bodyPr wrap="none" rtlCol="0">
              <a:spAutoFit/>
            </a:bodyPr>
            <a:lstStyle/>
            <a:p>
              <a:r>
                <a:rPr lang="en-CA" sz="800" dirty="0" smtClean="0">
                  <a:solidFill>
                    <a:prstClr val="black"/>
                  </a:solidFill>
                  <a:latin typeface="Calibri"/>
                </a:rPr>
                <a:t>Architectural Alignment:</a:t>
              </a:r>
              <a:endParaRPr lang="en-US" sz="800" dirty="0">
                <a:solidFill>
                  <a:prstClr val="black"/>
                </a:solidFill>
                <a:latin typeface="Calibri"/>
              </a:endParaRPr>
            </a:p>
          </p:txBody>
        </p:sp>
        <p:sp>
          <p:nvSpPr>
            <p:cNvPr id="7" name="TextBox 6"/>
            <p:cNvSpPr txBox="1"/>
            <p:nvPr/>
          </p:nvSpPr>
          <p:spPr>
            <a:xfrm>
              <a:off x="1261278" y="6581258"/>
              <a:ext cx="380232" cy="215444"/>
            </a:xfrm>
            <a:prstGeom prst="rect">
              <a:avLst/>
            </a:prstGeom>
            <a:noFill/>
          </p:spPr>
          <p:txBody>
            <a:bodyPr wrap="none" rtlCol="0">
              <a:spAutoFit/>
            </a:bodyPr>
            <a:lstStyle/>
            <a:p>
              <a:r>
                <a:rPr lang="en-CA" sz="800" dirty="0" smtClean="0">
                  <a:solidFill>
                    <a:prstClr val="black"/>
                  </a:solidFill>
                  <a:latin typeface="Calibri"/>
                </a:rPr>
                <a:t>Fully</a:t>
              </a:r>
              <a:endParaRPr lang="en-US" sz="800" dirty="0">
                <a:solidFill>
                  <a:prstClr val="black"/>
                </a:solidFill>
                <a:latin typeface="Calibri"/>
              </a:endParaRPr>
            </a:p>
          </p:txBody>
        </p:sp>
        <p:sp>
          <p:nvSpPr>
            <p:cNvPr id="8" name="TextBox 7"/>
            <p:cNvSpPr txBox="1"/>
            <p:nvPr/>
          </p:nvSpPr>
          <p:spPr>
            <a:xfrm>
              <a:off x="1776544" y="6581258"/>
              <a:ext cx="524503" cy="215444"/>
            </a:xfrm>
            <a:prstGeom prst="rect">
              <a:avLst/>
            </a:prstGeom>
            <a:noFill/>
          </p:spPr>
          <p:txBody>
            <a:bodyPr wrap="none" rtlCol="0">
              <a:spAutoFit/>
            </a:bodyPr>
            <a:lstStyle/>
            <a:p>
              <a:r>
                <a:rPr lang="en-CA" sz="800" dirty="0" smtClean="0">
                  <a:solidFill>
                    <a:prstClr val="black"/>
                  </a:solidFill>
                  <a:latin typeface="Calibri"/>
                </a:rPr>
                <a:t>Partially</a:t>
              </a:r>
              <a:endParaRPr lang="en-US" sz="800" dirty="0">
                <a:solidFill>
                  <a:prstClr val="black"/>
                </a:solidFill>
                <a:latin typeface="Calibri"/>
              </a:endParaRPr>
            </a:p>
          </p:txBody>
        </p:sp>
        <p:sp>
          <p:nvSpPr>
            <p:cNvPr id="9" name="TextBox 8"/>
            <p:cNvSpPr txBox="1"/>
            <p:nvPr/>
          </p:nvSpPr>
          <p:spPr>
            <a:xfrm>
              <a:off x="2442600" y="6581258"/>
              <a:ext cx="338554" cy="215444"/>
            </a:xfrm>
            <a:prstGeom prst="rect">
              <a:avLst/>
            </a:prstGeom>
            <a:noFill/>
          </p:spPr>
          <p:txBody>
            <a:bodyPr wrap="none" rtlCol="0">
              <a:spAutoFit/>
            </a:bodyPr>
            <a:lstStyle/>
            <a:p>
              <a:r>
                <a:rPr lang="en-CA" sz="800" dirty="0" smtClean="0">
                  <a:solidFill>
                    <a:prstClr val="black"/>
                  </a:solidFill>
                  <a:latin typeface="Calibri"/>
                </a:rPr>
                <a:t>Not</a:t>
              </a:r>
              <a:endParaRPr lang="en-US" sz="800" dirty="0">
                <a:solidFill>
                  <a:prstClr val="black"/>
                </a:solidFill>
                <a:latin typeface="Calibri"/>
              </a:endParaRPr>
            </a:p>
          </p:txBody>
        </p:sp>
        <p:sp>
          <p:nvSpPr>
            <p:cNvPr id="10" name="Rectangle 9"/>
            <p:cNvSpPr/>
            <p:nvPr/>
          </p:nvSpPr>
          <p:spPr>
            <a:xfrm>
              <a:off x="1113081" y="6405479"/>
              <a:ext cx="1668073" cy="443901"/>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Isosceles Triangle 11"/>
            <p:cNvSpPr/>
            <p:nvPr/>
          </p:nvSpPr>
          <p:spPr>
            <a:xfrm>
              <a:off x="1196091" y="6608063"/>
              <a:ext cx="128016" cy="146304"/>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723291" y="6626351"/>
              <a:ext cx="108012" cy="128016"/>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Tree>
    <p:extLst>
      <p:ext uri="{BB962C8B-B14F-4D97-AF65-F5344CB8AC3E}">
        <p14:creationId xmlns:p14="http://schemas.microsoft.com/office/powerpoint/2010/main" val="283995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Conseil du Trésor&quot;,&quot;Id&quot;:&quot;5d07a46d303942319c1f2f42&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1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20.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1.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2.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3.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4.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5.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6.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7.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2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30.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3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32.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4.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6.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8.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9.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8795</TotalTime>
  <Words>2591</Words>
  <Application>Microsoft Office PowerPoint</Application>
  <PresentationFormat>On-screen Show (4:3)</PresentationFormat>
  <Paragraphs>495</Paragraphs>
  <Slides>21</Slides>
  <Notes>20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21</vt:i4>
      </vt:variant>
    </vt:vector>
  </HeadingPairs>
  <TitlesOfParts>
    <vt:vector size="33" baseType="lpstr">
      <vt:lpstr>맑은 고딕</vt:lpstr>
      <vt:lpstr>ＭＳ Ｐゴシック</vt:lpstr>
      <vt:lpstr>Adobe Arabic</vt:lpstr>
      <vt:lpstr>Aharoni</vt:lpstr>
      <vt:lpstr>Arial</vt:lpstr>
      <vt:lpstr>Arial</vt:lpstr>
      <vt:lpstr>Calibri</vt:lpstr>
      <vt:lpstr>Comic Sans MS</vt:lpstr>
      <vt:lpstr>Trebuchet MS</vt:lpstr>
      <vt:lpstr>Wingdings</vt:lpstr>
      <vt:lpstr>Wingdings 2</vt:lpstr>
      <vt:lpstr>Office Theme</vt:lpstr>
      <vt:lpstr>Government of Canada Enterprise Architecture Review Board (GC EARB)</vt:lpstr>
      <vt:lpstr>Purpose of GC EARB Session</vt:lpstr>
      <vt:lpstr>Request - Background</vt:lpstr>
      <vt:lpstr>Target State Architecture - DIAGRAM</vt:lpstr>
      <vt:lpstr>Request - Detailed Information</vt:lpstr>
      <vt:lpstr>Risks &amp; Mitigations</vt:lpstr>
      <vt:lpstr>PowerPoint Presentation</vt:lpstr>
      <vt:lpstr>ANNEX </vt:lpstr>
      <vt:lpstr>APPENDIX 1:    Digital Alignment</vt:lpstr>
      <vt:lpstr>PowerPoint Presentation</vt:lpstr>
      <vt:lpstr>BUSINESS Alignment </vt:lpstr>
      <vt:lpstr>INFORMATION  Alignment </vt:lpstr>
      <vt:lpstr>INFORMATION  Alignment </vt:lpstr>
      <vt:lpstr>APPLICATION  Alignment </vt:lpstr>
      <vt:lpstr>APPLICATION  Alignment </vt:lpstr>
      <vt:lpstr>TECHNOLOGY  Alignment </vt:lpstr>
      <vt:lpstr>SECURITY &amp; PRIVACY  Alignment </vt:lpstr>
      <vt:lpstr>APPENDIX 3:  Additional Project Details </vt:lpstr>
      <vt:lpstr>PowerPoint Presentation</vt:lpstr>
      <vt:lpstr>APPENDIX 4: Algorithmic Digital Solution - Impact Assessment Requirements</vt:lpstr>
      <vt:lpstr>APPENDIX 5:   Exemption Request</vt:lpstr>
    </vt:vector>
  </TitlesOfParts>
  <Company>TBS-SCT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Roberge, Nancy</cp:lastModifiedBy>
  <cp:revision>413</cp:revision>
  <cp:lastPrinted>2019-06-17T13:24:52Z</cp:lastPrinted>
  <dcterms:created xsi:type="dcterms:W3CDTF">2015-11-06T15:38:40Z</dcterms:created>
  <dcterms:modified xsi:type="dcterms:W3CDTF">2019-06-17T14:32:24Z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e4899d4a-5ce0-4d78-befe-db1d42d7664b</vt:lpwstr>
  </property>
  <property fmtid="{D5CDD505-2E9C-101B-9397-08002B2CF9AE}" pid="3" name="TBSSCTCLASSIFICATION">
    <vt:lpwstr>UNCLASSIFIED</vt:lpwstr>
  </property>
  <property fmtid="{D5CDD505-2E9C-101B-9397-08002B2CF9AE}" pid="4" name="SECCLASS">
    <vt:lpwstr>CLASSU</vt:lpwstr>
  </property>
  <property fmtid="{D5CDD505-2E9C-101B-9397-08002B2CF9AE}" pid="5" name="TBSSCTVISUALMARKINGNO">
    <vt:lpwstr>NO</vt:lpwstr>
  </property>
</Properties>
</file>