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ags/tag13.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0" r:id="rId5"/>
    <p:sldMasterId id="2147483691" r:id="rId6"/>
  </p:sldMasterIdLst>
  <p:notesMasterIdLst>
    <p:notesMasterId r:id="rId21"/>
  </p:notesMasterIdLst>
  <p:handoutMasterIdLst>
    <p:handoutMasterId r:id="rId22"/>
  </p:handoutMasterIdLst>
  <p:sldIdLst>
    <p:sldId id="433" r:id="rId7"/>
    <p:sldId id="413" r:id="rId8"/>
    <p:sldId id="466" r:id="rId9"/>
    <p:sldId id="397" r:id="rId10"/>
    <p:sldId id="473" r:id="rId11"/>
    <p:sldId id="480" r:id="rId12"/>
    <p:sldId id="476" r:id="rId13"/>
    <p:sldId id="306" r:id="rId14"/>
    <p:sldId id="470" r:id="rId15"/>
    <p:sldId id="481" r:id="rId16"/>
    <p:sldId id="483" r:id="rId17"/>
    <p:sldId id="482" r:id="rId18"/>
    <p:sldId id="484" r:id="rId19"/>
    <p:sldId id="479" r:id="rId20"/>
  </p:sldIdLst>
  <p:sldSz cx="12192000" cy="6858000"/>
  <p:notesSz cx="6858000" cy="9144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416" autoAdjust="0"/>
    <p:restoredTop sz="61095" autoAdjust="0"/>
  </p:normalViewPr>
  <p:slideViewPr>
    <p:cSldViewPr snapToGrid="0">
      <p:cViewPr varScale="1">
        <p:scale>
          <a:sx n="69" d="100"/>
          <a:sy n="69" d="100"/>
        </p:scale>
        <p:origin x="1392" y="7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ynolds, Kathleen (SSC/SPC)" userId="9aa0cddd-fbf8-42e9-85d0-f87e40ee89cc" providerId="ADAL" clId="{A2A7B3C3-BB10-410F-B34A-D789466C73F4}"/>
    <pc:docChg chg="undo redo custSel modSld">
      <pc:chgData name="Reynolds, Kathleen (SSC/SPC)" userId="9aa0cddd-fbf8-42e9-85d0-f87e40ee89cc" providerId="ADAL" clId="{A2A7B3C3-BB10-410F-B34A-D789466C73F4}" dt="2024-04-30T15:33:31.197" v="13" actId="12"/>
      <pc:docMkLst>
        <pc:docMk/>
      </pc:docMkLst>
      <pc:sldChg chg="modSp mod">
        <pc:chgData name="Reynolds, Kathleen (SSC/SPC)" userId="9aa0cddd-fbf8-42e9-85d0-f87e40ee89cc" providerId="ADAL" clId="{A2A7B3C3-BB10-410F-B34A-D789466C73F4}" dt="2024-04-30T15:33:31.197" v="13" actId="12"/>
        <pc:sldMkLst>
          <pc:docMk/>
          <pc:sldMk cId="0" sldId="480"/>
        </pc:sldMkLst>
        <pc:spChg chg="mod">
          <ac:chgData name="Reynolds, Kathleen (SSC/SPC)" userId="9aa0cddd-fbf8-42e9-85d0-f87e40ee89cc" providerId="ADAL" clId="{A2A7B3C3-BB10-410F-B34A-D789466C73F4}" dt="2024-04-30T15:33:31.197" v="13" actId="12"/>
          <ac:spMkLst>
            <pc:docMk/>
            <pc:sldMk cId="0" sldId="480"/>
            <ac:spMk id="3" creationId="{29415D32-EB90-9DBB-9EC4-B0CF443E43B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AAEFA0-2551-C1DC-2C6A-6E8BDEED90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2541F05A-A86D-51CC-26AD-04D57F8520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24B2CB07-42E9-49CC-BEC9-3234C2D68064}" type="datetimeFigureOut">
              <a:rPr lang="en-CA"/>
              <a:pPr>
                <a:defRPr/>
              </a:pPr>
              <a:t>2024-05-01</a:t>
            </a:fld>
            <a:endParaRPr lang="en-CA"/>
          </a:p>
        </p:txBody>
      </p:sp>
      <p:sp>
        <p:nvSpPr>
          <p:cNvPr id="4" name="Footer Placeholder 3">
            <a:extLst>
              <a:ext uri="{FF2B5EF4-FFF2-40B4-BE49-F238E27FC236}">
                <a16:creationId xmlns:a16="http://schemas.microsoft.com/office/drawing/2014/main" id="{9392ECB4-1B3E-D659-D53C-1724421889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5" name="Slide Number Placeholder 4">
            <a:extLst>
              <a:ext uri="{FF2B5EF4-FFF2-40B4-BE49-F238E27FC236}">
                <a16:creationId xmlns:a16="http://schemas.microsoft.com/office/drawing/2014/main" id="{C2BE979A-6AB6-4E73-0113-4D43884B7F16}"/>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A216D6-C18D-4341-8EBD-6AEFB8D9260C}" type="slidenum">
              <a:rPr lang="en-CA" altLang="en-US"/>
              <a:pPr>
                <a:defRPr/>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0DE1C3-4C4D-4639-49A2-100FF3C388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14C5D441-72CA-F870-847F-D5EC9A34B55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710A9A2C-8EA4-40D3-A294-BAED4D6D2389}" type="datetimeFigureOut">
              <a:rPr lang="en-CA"/>
              <a:pPr>
                <a:defRPr/>
              </a:pPr>
              <a:t>2024-05-01</a:t>
            </a:fld>
            <a:endParaRPr lang="en-CA"/>
          </a:p>
        </p:txBody>
      </p:sp>
      <p:sp>
        <p:nvSpPr>
          <p:cNvPr id="4" name="Slide Image Placeholder 3">
            <a:extLst>
              <a:ext uri="{FF2B5EF4-FFF2-40B4-BE49-F238E27FC236}">
                <a16:creationId xmlns:a16="http://schemas.microsoft.com/office/drawing/2014/main" id="{671BA153-80DC-07D3-6C7B-953BD12CE09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BF54B85-0839-20B4-68A1-42B94C5CF4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8508CB00-BFF9-A325-82CA-C3611FFA7B2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7" name="Slide Number Placeholder 6">
            <a:extLst>
              <a:ext uri="{FF2B5EF4-FFF2-40B4-BE49-F238E27FC236}">
                <a16:creationId xmlns:a16="http://schemas.microsoft.com/office/drawing/2014/main" id="{82F01802-CF10-E8CC-28A2-E58BBDE424A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E859BF-1DB4-4FC6-86BF-1FAFD1F6241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9503AAE-E058-3089-358C-CC04FBF701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36668FA-C335-3E23-A611-A27777111F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26628" name="Slide Number Placeholder 3">
            <a:extLst>
              <a:ext uri="{FF2B5EF4-FFF2-40B4-BE49-F238E27FC236}">
                <a16:creationId xmlns:a16="http://schemas.microsoft.com/office/drawing/2014/main" id="{D9F94A10-189C-BD71-A0C4-D9366217F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BEC0AEB-1E1E-4EEF-8AF5-063A66C5CF84}" type="slidenum">
              <a:rPr lang="en-CA" altLang="en-US" smtClean="0">
                <a:latin typeface="Arial" panose="020B0604020202020204" pitchFamily="34" charset="0"/>
              </a:rPr>
              <a:pPr/>
              <a:t>1</a:t>
            </a:fld>
            <a:endParaRPr lang="en-CA"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D1D5801-E3DF-A44B-EEF0-7CD2ECA9E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1185D31-155C-F7B2-2F26-DCF094FC6E6B}"/>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900"/>
              </a:spcBef>
              <a:spcAft>
                <a:spcPts val="0"/>
              </a:spcAft>
              <a:defRPr/>
            </a:pPr>
            <a:r>
              <a:rPr lang="fr-FR" sz="18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1 : Questionnaire d’admission</a:t>
            </a: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Chaque client de la Bibliothèque de prêt est associé à un agent de liaison client qui suivra votre dossier et vous soutiendra dans le processus de recherche de l’hébergement qui vous convient le mieux. Ils vous contacteront pour un questionnaire d’admission, où vous parlerez des obstacles que vous avez rencontrés et de vos besoins quotidiens ainsi que de vos tâches professionnelles. Cela nous permet de nous préparer pour votre session d’information et d’adapter davantage l’expérience aux solutions pertinentes.</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L’agent de liaison partagera ces informations avec les autres participants de votre session d’information. Ils s’assureront également que vous connaissez les prochaines étapes et ce à quoi vous pouvez vous attendre en travaillant avec l’équipe.</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45060" name="Slide Number Placeholder 3">
            <a:extLst>
              <a:ext uri="{FF2B5EF4-FFF2-40B4-BE49-F238E27FC236}">
                <a16:creationId xmlns:a16="http://schemas.microsoft.com/office/drawing/2014/main" id="{C27B16D1-2DE1-E66F-6A4D-34B347B32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68CD460-0B5A-414B-9A45-C04514760B70}" type="slidenum">
              <a:rPr lang="en-CA" altLang="en-US" smtClean="0">
                <a:latin typeface="Arial" panose="020B0604020202020204" pitchFamily="34" charset="0"/>
              </a:rPr>
              <a:pPr/>
              <a:t>10</a:t>
            </a:fld>
            <a:endParaRPr lang="en-CA"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900"/>
              </a:spcBef>
              <a:spcAft>
                <a:spcPts val="0"/>
              </a:spcAft>
              <a:defRPr/>
            </a:pPr>
            <a:r>
              <a:rPr lang="fr-FR" sz="12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2 : La session d’information</a:t>
            </a: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 session d’information est une réunion informelle d’une heure où nous parlons de ce que nous faisons, et vous parlez des obstacles que vous rencontrez et des outils avec lesquels vous travaillez. Nous discutons des solutions potentielles et des prochaines étapes.</a:t>
            </a:r>
          </a:p>
          <a:p>
            <a:pPr>
              <a:lnSpc>
                <a:spcPct val="107000"/>
              </a:lnSpc>
              <a:spcBef>
                <a:spcPts val="900"/>
              </a:spcBef>
              <a:spcAft>
                <a:spcPts val="0"/>
              </a:spcAft>
              <a:defRPr/>
            </a:pP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L’équipe enverra à tous les participants de la session un document récapitulatif décrivant les outils que nous avons discutés pendant cette session dans les 3 jours suivants. Nous désignerons un technicien principal, expert en technologie informatique adaptative, pour travailler en tête-à-tête avec le client. Le technicien principal contactera le client pour organiser une séance exploratoire et discuter des solutions potentielles.</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11</a:t>
            </a:fld>
            <a:endParaRPr lang="en-CA" altLang="en-US"/>
          </a:p>
        </p:txBody>
      </p:sp>
    </p:spTree>
    <p:extLst>
      <p:ext uri="{BB962C8B-B14F-4D97-AF65-F5344CB8AC3E}">
        <p14:creationId xmlns:p14="http://schemas.microsoft.com/office/powerpoint/2010/main" val="143778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70191E9-9016-7BC5-E716-E334271AAA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E0889B2B-3DB1-D319-E87B-F4528B42C5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b="1" dirty="0">
                <a:solidFill>
                  <a:srgbClr val="FFFF00"/>
                </a:solidFill>
              </a:rPr>
              <a:t>Étape 3 : Trouver la bonne solution grâce au PPSBP </a:t>
            </a:r>
            <a:endParaRPr lang="fr-CA" altLang="en-US" dirty="0">
              <a:solidFill>
                <a:srgbClr val="FFFF00"/>
              </a:solidFill>
            </a:endParaRPr>
          </a:p>
          <a:p>
            <a:r>
              <a:rPr lang="fr-CA" altLang="en-US" dirty="0"/>
              <a:t>Le document sommaire de la séance d’information comprendra un formulaire de contact du client. Le gestionnaire/responsable du soutien à la gestion devra le remplir afin que le client puisse être ajouté à notre système. Nous pouvons commencer à fournir des services avant de recevoir ce document.</a:t>
            </a:r>
          </a:p>
          <a:p>
            <a:endParaRPr lang="fr-CA" altLang="en-US" dirty="0"/>
          </a:p>
          <a:p>
            <a:r>
              <a:rPr lang="fr-CA" altLang="en-US" dirty="0"/>
              <a:t>Le client détermine les solutions qui pourraient fonctionner, essaie différents outils, puis indique ceux qui conviennent le mieux à ses besoins et à son travail. Le gestionnaire/responsable du soutien à la gestion approuve le prêt de l’équipement, et l’équipement est livré au lieu de travail du client.</a:t>
            </a:r>
          </a:p>
          <a:p>
            <a:pPr eaLnBrk="1" hangingPunct="1">
              <a:spcBef>
                <a:spcPct val="0"/>
              </a:spcBef>
            </a:pPr>
            <a:endParaRPr lang="fr-CA" altLang="en-US" dirty="0">
              <a:solidFill>
                <a:srgbClr val="FFFF00"/>
              </a:solidFill>
            </a:endParaRPr>
          </a:p>
          <a:p>
            <a:pPr eaLnBrk="1" hangingPunct="1">
              <a:spcBef>
                <a:spcPct val="0"/>
              </a:spcBef>
            </a:pPr>
            <a:r>
              <a:rPr lang="fr-CA" altLang="en-US" dirty="0">
                <a:solidFill>
                  <a:srgbClr val="FFFF00"/>
                </a:solidFill>
              </a:rPr>
              <a:t>Vous pouvez communiquer avec nous en tout temps durant ce processus pour obtenir de l’aide supplémentaire. Veuillez communiquer avec le technicien principal si l’équipement ne fonctionne pas, si votre état change ou si vous voulez explorer d’autres</a:t>
            </a:r>
            <a:r>
              <a:rPr lang="fr-CA" altLang="en-US" dirty="0"/>
              <a:t> solutions. Tous les frais d’expédition et d’équipement à cette étape-ci sont assurés par la bibliothèque de prêt – il n’en coûte rien, ni à vous ni à votre ministère – pour retourner l’équipement ou recevoir de nouveaux produits.</a:t>
            </a:r>
          </a:p>
          <a:p>
            <a:endParaRPr lang="fr-CA" altLang="en-US" dirty="0"/>
          </a:p>
          <a:p>
            <a:endParaRPr lang="en-CA" altLang="en-US" dirty="0"/>
          </a:p>
        </p:txBody>
      </p:sp>
      <p:sp>
        <p:nvSpPr>
          <p:cNvPr id="47108" name="Slide Number Placeholder 3">
            <a:extLst>
              <a:ext uri="{FF2B5EF4-FFF2-40B4-BE49-F238E27FC236}">
                <a16:creationId xmlns:a16="http://schemas.microsoft.com/office/drawing/2014/main" id="{EA2B4D24-CBDE-6F92-548C-28F4EF5BB0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8B4525B8-E0FE-4771-A70D-85531115DED6}" type="slidenum">
              <a:rPr lang="en-CA" altLang="en-US" smtClean="0">
                <a:latin typeface="Arial" panose="020B0604020202020204" pitchFamily="34" charset="0"/>
              </a:rPr>
              <a:pPr/>
              <a:t>12</a:t>
            </a:fld>
            <a:endParaRPr lang="en-CA"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ltLang="en-US" b="1" dirty="0">
                <a:solidFill>
                  <a:srgbClr val="FFFF00"/>
                </a:solidFill>
              </a:rPr>
              <a:t>Étape 4 : Conclure les services du PPSBP </a:t>
            </a:r>
            <a:endParaRPr lang="fr-CA" altLang="en-US" dirty="0"/>
          </a:p>
          <a:p>
            <a:r>
              <a:rPr lang="fr-CA" altLang="en-US" dirty="0"/>
              <a:t>Si vous êtes un employé nommé pour une période déterminée, vous pouvez conserver l’équipement jusqu’à la fin de la période d’emploi ou jusqu’à ce que vous deveniez un employé. Si vous avez une incapacité temporaire ou épisodique, vous pouvez emprunter l’équipement pendant au moins six mois avant de travailler avec le technicien principal pour décider si vous voulez utiliser l’équipement de façon permanente.</a:t>
            </a:r>
          </a:p>
          <a:p>
            <a:endParaRPr lang="fr-CA" altLang="en-US" dirty="0"/>
          </a:p>
          <a:p>
            <a:r>
              <a:rPr lang="fr-CA" altLang="en-US" dirty="0"/>
              <a:t>Finalement, si le client souhaite conserver son équipement de façon permanente, le ministère du client achète du matériel de remplacement pour la bibliothèque de prêt, évitant ainsi la nécessité de reconfigurer les outils et éliminant toute interruption de travail. AATIA fournit les ressources, l’information et les liens pour soutenir le ministère de l’employé à acheter le matériel de remplacement.</a:t>
            </a: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13</a:t>
            </a:fld>
            <a:endParaRPr lang="en-CA" altLang="en-US"/>
          </a:p>
        </p:txBody>
      </p:sp>
    </p:spTree>
    <p:extLst>
      <p:ext uri="{BB962C8B-B14F-4D97-AF65-F5344CB8AC3E}">
        <p14:creationId xmlns:p14="http://schemas.microsoft.com/office/powerpoint/2010/main" val="4010127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C0C11EC-7BA6-6D86-1226-762F895CCA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15AC722-DDB1-CD67-7E2F-ADBBDCDE76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9156" name="Slide Number Placeholder 3">
            <a:extLst>
              <a:ext uri="{FF2B5EF4-FFF2-40B4-BE49-F238E27FC236}">
                <a16:creationId xmlns:a16="http://schemas.microsoft.com/office/drawing/2014/main" id="{2F6B25DC-A4EA-403C-F3C4-5198EE119D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C366B47-05D1-4320-BAEC-80AC0B0AF99D}" type="slidenum">
              <a:rPr lang="en-CA" altLang="en-US" smtClean="0">
                <a:latin typeface="Arial" panose="020B0604020202020204" pitchFamily="34" charset="0"/>
              </a:rPr>
              <a:pPr/>
              <a:t>14</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13A7176-9243-0FEA-F7C0-26099E433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6D6B1EE-1E5B-7E01-5B0A-B37034EAA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en-US" sz="1800">
                <a:latin typeface="Calibri" panose="020F0502020204030204" pitchFamily="34" charset="0"/>
                <a:ea typeface="Arial" panose="020B0604020202020204" pitchFamily="34" charset="0"/>
                <a:cs typeface="Times New Roman" panose="02020603050405020304" pitchFamily="18" charset="0"/>
              </a:rPr>
              <a:t>Nous allons commencer aujourd’hui par un aperçu de Triple A C T, puis expliquer ce qu’est le projet pilote du service de la bibliothèque de prêt et pourquoi il est nécessaire. Nous présenterons ensuite notre nouvelle expérience, le LLSP Mobile Office. Nous vous expliquerons comment fonctionne le processus pour devenir client de la bibliothèque de prêt et vous expliquerons comment embaucher un employé ayant une incapacité à court terme. Enfin, je donnerai un aperçu de certaines des technologies adaptatives que nous pouvons fournir et vous indiquerai comment nous contacter.</a:t>
            </a:r>
            <a:endParaRPr lang="en-CA" altLang="en-US" sz="1800">
              <a:ea typeface="Arial" panose="020B0604020202020204" pitchFamily="34" charset="0"/>
              <a:cs typeface="Times New Roman" panose="02020603050405020304" pitchFamily="18" charset="0"/>
            </a:endParaRPr>
          </a:p>
          <a:p>
            <a:pPr eaLnBrk="1" hangingPunct="1">
              <a:spcBef>
                <a:spcPct val="0"/>
              </a:spcBef>
            </a:pPr>
            <a:endParaRPr lang="en-CA" altLang="en-US">
              <a:ea typeface="Arial" panose="020B0604020202020204" pitchFamily="34" charset="0"/>
              <a:cs typeface="Times New Roman" panose="02020603050405020304" pitchFamily="18" charset="0"/>
            </a:endParaRPr>
          </a:p>
        </p:txBody>
      </p:sp>
      <p:sp>
        <p:nvSpPr>
          <p:cNvPr id="28676" name="Slide Number Placeholder 3">
            <a:extLst>
              <a:ext uri="{FF2B5EF4-FFF2-40B4-BE49-F238E27FC236}">
                <a16:creationId xmlns:a16="http://schemas.microsoft.com/office/drawing/2014/main" id="{440B1FFC-1387-C182-6B96-8FCD258865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6B5F6D30-7A3D-4C43-9D03-C8554E11788E}" type="slidenum">
              <a:rPr lang="en-CA" altLang="en-US" smtClean="0">
                <a:latin typeface="Arial" panose="020B0604020202020204" pitchFamily="34" charset="0"/>
              </a:rPr>
              <a:pPr/>
              <a:t>2</a:t>
            </a:fld>
            <a:endParaRPr lang="en-CA"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E5443A2-8021-B9E2-A6A8-7191FB317F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B00F9AB-A756-DF4A-0457-6A3500752D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sz="1800">
                <a:latin typeface="Calibri" panose="020F0502020204030204" pitchFamily="34" charset="0"/>
                <a:ea typeface="Arial" panose="020B0604020202020204" pitchFamily="34" charset="0"/>
                <a:cs typeface="Times New Roman" panose="02020603050405020304" pitchFamily="18" charset="0"/>
              </a:rPr>
              <a:t>Triple-A-C-T était un lieu naturel pour tester une solution pour ces employés défavorisés.</a:t>
            </a:r>
            <a:endParaRPr lang="en-CA" altLang="en-US" sz="1800">
              <a:ea typeface="Arial" panose="020B0604020202020204" pitchFamily="34" charset="0"/>
              <a:cs typeface="Times New Roman" panose="02020603050405020304" pitchFamily="18" charset="0"/>
            </a:endParaRPr>
          </a:p>
          <a:p>
            <a:endParaRPr lang="fr-CA" altLang="en-US">
              <a:ea typeface="Arial" panose="020B0604020202020204" pitchFamily="34" charset="0"/>
              <a:cs typeface="Times New Roman" panose="02020603050405020304" pitchFamily="18" charset="0"/>
            </a:endParaRPr>
          </a:p>
          <a:p>
            <a:r>
              <a:rPr lang="fr-CA" altLang="en-US">
                <a:ea typeface="Arial" panose="020B0604020202020204" pitchFamily="34" charset="0"/>
                <a:cs typeface="Times New Roman" panose="02020603050405020304" pitchFamily="18" charset="0"/>
              </a:rPr>
              <a:t>Triple-A-C-T est un chef de file dans le domaine de la technologie accessible et de l’accessibilité numérique depuis plus de trente ans. </a:t>
            </a:r>
          </a:p>
          <a:p>
            <a:endParaRPr lang="fr-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Le programme comprend trois lignes de services :</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Premièrement, le service à la clientèle, où nous aidons les employés handicapés à trouver des solutions technologiques adaptatives qui réduisent les obstacles sur le lieu de travail ;</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Deuxièmement, une formation à l'utilisation des technologies adaptatives et au support TI, les documents accessibles et à la sensibilisation au handicap,</a:t>
            </a:r>
            <a:endParaRPr lang="en-CA" altLang="en-US">
              <a:ea typeface="Arial" panose="020B0604020202020204" pitchFamily="34" charset="0"/>
              <a:cs typeface="Times New Roman" panose="02020603050405020304" pitchFamily="18" charset="0"/>
            </a:endParaRPr>
          </a:p>
          <a:p>
            <a:pPr>
              <a:lnSpc>
                <a:spcPct val="112000"/>
              </a:lnSpc>
            </a:pPr>
            <a:r>
              <a:rPr lang="fr-CA" altLang="en-US">
                <a:ea typeface="Arial" panose="020B0604020202020204" pitchFamily="34" charset="0"/>
                <a:cs typeface="Times New Roman" panose="02020603050405020304" pitchFamily="18" charset="0"/>
              </a:rPr>
              <a:t>Et troisièmement, la recherche et les tests de nouveaux produits, des logiciels d'entreprise et d'approvisionnement.</a:t>
            </a:r>
            <a:endParaRPr lang="en-CA" altLang="en-US">
              <a:ea typeface="Arial" panose="020B0604020202020204" pitchFamily="34" charset="0"/>
              <a:cs typeface="Times New Roman" panose="02020603050405020304" pitchFamily="18" charset="0"/>
            </a:endParaRPr>
          </a:p>
          <a:p>
            <a:endParaRPr lang="en-CA" altLang="en-US">
              <a:ea typeface="Arial" panose="020B0604020202020204" pitchFamily="34" charset="0"/>
              <a:cs typeface="Times New Roman" panose="02020603050405020304" pitchFamily="18" charset="0"/>
            </a:endParaRPr>
          </a:p>
          <a:p>
            <a:r>
              <a:rPr lang="fr-CA" altLang="en-US">
                <a:ea typeface="Arial" panose="020B0604020202020204" pitchFamily="34" charset="0"/>
                <a:cs typeface="Times New Roman" panose="02020603050405020304" pitchFamily="18" charset="0"/>
              </a:rPr>
              <a:t>Le mandat de Triple-A-C-T est de fournir aux employés handicapés du GC et aux gestionnaires partout au Canada des conseils d'experts, des formations, des services de soutien et des technologies adaptives pour faciliter l’accès aux mesures d’adaptation en milieu de travail.</a:t>
            </a:r>
            <a:endParaRPr lang="en-CA" altLang="en-US">
              <a:ea typeface="Arial" panose="020B0604020202020204" pitchFamily="34" charset="0"/>
              <a:cs typeface="Times New Roman" panose="02020603050405020304" pitchFamily="18" charset="0"/>
            </a:endParaRPr>
          </a:p>
        </p:txBody>
      </p:sp>
      <p:sp>
        <p:nvSpPr>
          <p:cNvPr id="30724" name="Slide Number Placeholder 3">
            <a:extLst>
              <a:ext uri="{FF2B5EF4-FFF2-40B4-BE49-F238E27FC236}">
                <a16:creationId xmlns:a16="http://schemas.microsoft.com/office/drawing/2014/main" id="{3636CBBF-6CA7-ACD5-17EB-BF6C2F91E4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E8165877-6B80-47CD-993F-F14DB09322C2}" type="slidenum">
              <a:rPr lang="en-CA" altLang="en-US" smtClean="0">
                <a:latin typeface="Arial" panose="020B0604020202020204" pitchFamily="34" charset="0"/>
              </a:rPr>
              <a:pPr/>
              <a:t>3</a:t>
            </a:fld>
            <a:endParaRPr lang="en-CA"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C08D33D-CDB0-C564-5630-DBD000749F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EC847DA-1AED-FE8F-B1C9-39BAC582CA4E}"/>
              </a:ext>
            </a:extLst>
          </p:cNvPr>
          <p:cNvSpPr>
            <a:spLocks noGrp="1"/>
          </p:cNvSpPr>
          <p:nvPr>
            <p:ph type="body" idx="1"/>
          </p:nvPr>
        </p:nvSpPr>
        <p:spPr/>
        <p:txBody>
          <a:bodyPr/>
          <a:lstStyle/>
          <a:p>
            <a:pPr eaLnBrk="1" fontAlgn="auto" hangingPunct="1">
              <a:spcBef>
                <a:spcPts val="0"/>
              </a:spcBef>
              <a:spcAft>
                <a:spcPts val="800"/>
              </a:spcAft>
              <a:defRPr/>
            </a:pPr>
            <a:r>
              <a:rPr lang="fr-FR" dirty="0">
                <a:ea typeface="Calibri" panose="020F0502020204030204" pitchFamily="34" charset="0"/>
                <a:cs typeface="Times New Roman" panose="02020603050405020304" pitchFamily="18" charset="0"/>
              </a:rPr>
              <a:t>La bibliothèque de prêt </a:t>
            </a:r>
            <a:r>
              <a:rPr lang="fr-CA" dirty="0">
                <a:ea typeface="Calibri" panose="020F0502020204030204" pitchFamily="34" charset="0"/>
                <a:cs typeface="Times New Roman" panose="02020603050405020304" pitchFamily="18" charset="0"/>
              </a:rPr>
              <a:t>du programme d’accessibilité, adaptation et technologie informatique adaptée (AATIA ) </a:t>
            </a:r>
            <a:r>
              <a:rPr lang="fr-FR" dirty="0">
                <a:ea typeface="Calibri" panose="020F0502020204030204" pitchFamily="34" charset="0"/>
                <a:cs typeface="Times New Roman" panose="02020603050405020304" pitchFamily="18" charset="0"/>
              </a:rPr>
              <a:t>utilise un processus d’adaptation accéléré </a:t>
            </a:r>
            <a:r>
              <a:rPr lang="fr-CA" dirty="0">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permettre aux employés à court terme ayant une incapacité ou une blessure, ou nécessitant des mesures d’adaptation en milieu de travail, de bénéficier des outils et des services adaptés à leurs besoins et à leur environnement de travail, en beaucoup moins de temps qu’avec les processus traditionnels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aborder les obstacles qui retardent l’accès aux outils dont ont besoin les employés ayant une incapacité ou une blessure pour s’intégrer rapidement au travail, acquérir une expérience de travail précieuse pendant leur mandat et offrir des services aux Canadiens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Il n’y a aucun coût associé à l’emprunt d’équipement, de ressources et de logiciels de la bibliothèque de prêt</a:t>
            </a:r>
            <a:r>
              <a:rPr lang="fr-CA" dirty="0">
                <a:solidFill>
                  <a:srgbClr val="000000"/>
                </a:solidFill>
                <a:ea typeface="Calibri" panose="020F0502020204030204" pitchFamily="34" charset="0"/>
                <a:cs typeface="Times New Roman" panose="02020603050405020304" pitchFamily="18" charset="0"/>
              </a:rPr>
              <a:t>.</a:t>
            </a:r>
          </a:p>
          <a:p>
            <a:pPr eaLnBrk="1" fontAlgn="auto" hangingPunct="1">
              <a:spcBef>
                <a:spcPts val="0"/>
              </a:spcBef>
              <a:spcAft>
                <a:spcPts val="800"/>
              </a:spcAft>
              <a:defRPr/>
            </a:pPr>
            <a:r>
              <a:rPr lang="fr-CA" dirty="0">
                <a:ea typeface="Calibri" panose="020F0502020204030204" pitchFamily="34" charset="0"/>
                <a:cs typeface="Times New Roman" panose="02020603050405020304" pitchFamily="18" charset="0"/>
              </a:rPr>
              <a:t>Le pilote de service de bibliothèque de prêt a été financé par SPC, en partenariat avec le Fonds centralisé pour un milieu de travail habilitant, </a:t>
            </a:r>
            <a:r>
              <a:rPr lang="fr-FR" dirty="0">
                <a:ea typeface="Calibri" panose="020F0502020204030204" pitchFamily="34" charset="0"/>
                <a:cs typeface="Times New Roman" panose="02020603050405020304" pitchFamily="18" charset="0"/>
              </a:rPr>
              <a:t>qui est administré par</a:t>
            </a:r>
            <a:r>
              <a:rPr lang="fr-CA" dirty="0">
                <a:ea typeface="Calibri" panose="020F0502020204030204" pitchFamily="34" charset="0"/>
                <a:cs typeface="Times New Roman" panose="02020603050405020304" pitchFamily="18" charset="0"/>
              </a:rPr>
              <a:t> le Bureau de l’accessibilité au sein de la fonction publique du Conseil du Trésor du Canada.</a:t>
            </a:r>
          </a:p>
        </p:txBody>
      </p:sp>
      <p:sp>
        <p:nvSpPr>
          <p:cNvPr id="32772" name="Slide Number Placeholder 3">
            <a:extLst>
              <a:ext uri="{FF2B5EF4-FFF2-40B4-BE49-F238E27FC236}">
                <a16:creationId xmlns:a16="http://schemas.microsoft.com/office/drawing/2014/main" id="{44693764-A437-0842-F300-B10138E9A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5B0ED7D3-0B9A-4417-ACB4-F2EEFA26CEE0}" type="slidenum">
              <a:rPr lang="en-CA" altLang="en-US" smtClean="0">
                <a:latin typeface="Arial" panose="020B0604020202020204" pitchFamily="34" charset="0"/>
              </a:rPr>
              <a:pPr/>
              <a:t>4</a:t>
            </a:fld>
            <a:endParaRPr lang="en-CA"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C042E2B-C80F-5AF4-F1D0-FA9547CA5E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58DCB39-5BA2-1BA4-B14F-C3E218C6C7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en-US"/>
              <a:t>Les principales conclusions de la </a:t>
            </a:r>
            <a:r>
              <a:rPr lang="fr-CA" altLang="en-US"/>
              <a:t>Stratégie sur l’accessibilité de la fonction publique </a:t>
            </a:r>
            <a:r>
              <a:rPr lang="fr-FR" altLang="en-US"/>
              <a:t>ainsi que les sondages du </a:t>
            </a:r>
            <a:r>
              <a:rPr lang="fr-CA" altLang="en-US">
                <a:ea typeface="Calibri" panose="020F0502020204030204" pitchFamily="34" charset="0"/>
                <a:cs typeface="Times New Roman" panose="02020603050405020304" pitchFamily="18" charset="0"/>
              </a:rPr>
              <a:t>Bureau de l’accessibilité au sein de la fonction publique </a:t>
            </a:r>
            <a:r>
              <a:rPr lang="fr-FR" altLang="en-US"/>
              <a:t>sur les mesures d’adaptation en milieu de travail ont mis en évidence que les processus traditionnels d’évaluation et d’approvisionnement utilisés pour identifier et éliminer les obstacles à l’emploi pour les personnes ayant une incapacité qui souhaitent travailler au sein du gouvernement du Canada peuvent être longs</a:t>
            </a:r>
            <a:r>
              <a:rPr lang="fr-CA" altLang="en-US"/>
              <a:t>. </a:t>
            </a:r>
            <a:r>
              <a:rPr lang="fr-FR" altLang="en-US"/>
              <a:t>Cela retarde la capacité des employés ayant une incapacité ou une blessure d’avoir accès aux outils nécessaires pour se mettre rapidement au travail, acquérir une expérience de travail précieuse pendant leur mandat et offrir des services aux Canadiens</a:t>
            </a:r>
            <a:r>
              <a:rPr lang="fr-CA" altLang="en-US"/>
              <a:t>.</a:t>
            </a:r>
            <a:endParaRPr lang="fr-FR" altLang="en-US"/>
          </a:p>
          <a:p>
            <a:pPr eaLnBrk="1" hangingPunct="1">
              <a:spcBef>
                <a:spcPct val="0"/>
              </a:spcBef>
            </a:pPr>
            <a:r>
              <a:rPr lang="fr-FR" altLang="en-US"/>
              <a:t>Cela pourrait empêcher les personnes ayant une incapacité de pouvoir travailler pendant une grande partie de leur emploi à court terme</a:t>
            </a:r>
            <a:r>
              <a:rPr lang="fr-CA" altLang="en-US"/>
              <a:t>.</a:t>
            </a:r>
          </a:p>
          <a:p>
            <a:pPr lvl="1" eaLnBrk="1" hangingPunct="1">
              <a:spcBef>
                <a:spcPct val="0"/>
              </a:spcBef>
            </a:pPr>
            <a:r>
              <a:rPr lang="fr-FR" altLang="en-US"/>
              <a:t>Prenez l’exemple d’un étudiant d’été. S’il faut trois mois ou plus pour mettre en place des aménagements, l’employé n’aura qu’un mois d’emploi pendant lequel il pourra réaliser son plein potentiel</a:t>
            </a:r>
            <a:r>
              <a:rPr lang="fr-CA" altLang="en-US"/>
              <a:t>.</a:t>
            </a:r>
          </a:p>
          <a:p>
            <a:pPr eaLnBrk="1" hangingPunct="1">
              <a:spcBef>
                <a:spcPct val="0"/>
              </a:spcBef>
            </a:pPr>
            <a:r>
              <a:rPr lang="fr-FR" altLang="en-US"/>
              <a:t>Cette situation désavantage considérablement les employés à court terme ayant une incapacité</a:t>
            </a:r>
            <a:r>
              <a:rPr lang="fr-CA" altLang="en-US"/>
              <a:t>.</a:t>
            </a:r>
          </a:p>
          <a:p>
            <a:pPr eaLnBrk="1" hangingPunct="1">
              <a:spcBef>
                <a:spcPct val="0"/>
              </a:spcBef>
            </a:pPr>
            <a:r>
              <a:rPr lang="fr-FR" altLang="en-US"/>
              <a:t>Cette situation est certainement loin d’être idéale pour l’étudiant qui essaie d’acquérir une expérience professionnelle ou pour le gestionnaire qui avait du travail à faire</a:t>
            </a:r>
            <a:r>
              <a:rPr lang="fr-CA" altLang="en-US"/>
              <a:t>. </a:t>
            </a:r>
          </a:p>
          <a:p>
            <a:pPr eaLnBrk="1" hangingPunct="1">
              <a:spcBef>
                <a:spcPct val="0"/>
              </a:spcBef>
            </a:pPr>
            <a:endParaRPr lang="en-CA" altLang="en-US"/>
          </a:p>
          <a:p>
            <a:r>
              <a:rPr lang="fr-FR" altLang="en-US"/>
              <a:t>Le projet pilote de service de bibliothèque de prêt etait financé </a:t>
            </a:r>
            <a:r>
              <a:rPr lang="fr-FR" altLang="en-US" b="1"/>
              <a:t>entre avril 2019 </a:t>
            </a:r>
            <a:r>
              <a:rPr lang="fr-FR" altLang="en-US" b="1">
                <a:cs typeface="Arial" panose="020B0604020202020204" pitchFamily="34" charset="0"/>
              </a:rPr>
              <a:t>à</a:t>
            </a:r>
            <a:r>
              <a:rPr lang="fr-FR" altLang="en-US" b="1"/>
              <a:t> mars 2024 par</a:t>
            </a:r>
            <a:r>
              <a:rPr lang="fr-FR" altLang="en-US"/>
              <a:t> SPC, en partenariat avec le Fonds centralisé pour un milieu de travail habilitant, un programme du Bureau de l’accessibilité au sein de la fonction publique du Conseil du Trésor du Canada</a:t>
            </a:r>
            <a:r>
              <a:rPr lang="fr-CA" altLang="en-US"/>
              <a:t>.</a:t>
            </a:r>
          </a:p>
          <a:p>
            <a:pPr algn="ctr"/>
            <a:r>
              <a:rPr lang="en-CA" altLang="en-US" sz="2400" baseline="-25000"/>
              <a:t>We have served over </a:t>
            </a:r>
            <a:r>
              <a:rPr lang="en-CA" altLang="en-US" sz="2400" baseline="-25000">
                <a:solidFill>
                  <a:srgbClr val="FFFF00"/>
                </a:solidFill>
              </a:rPr>
              <a:t>470 clients </a:t>
            </a:r>
          </a:p>
          <a:p>
            <a:pPr algn="ctr"/>
            <a:r>
              <a:rPr lang="en-CA" altLang="en-US" sz="2400" baseline="-25000"/>
              <a:t>and loaned more than </a:t>
            </a:r>
            <a:r>
              <a:rPr lang="en-CA" altLang="en-US" sz="2400" baseline="-25000">
                <a:solidFill>
                  <a:srgbClr val="FFFF00"/>
                </a:solidFill>
              </a:rPr>
              <a:t>1600 adaptive technology tools</a:t>
            </a:r>
          </a:p>
          <a:p>
            <a:pPr eaLnBrk="1" hangingPunct="1">
              <a:spcBef>
                <a:spcPct val="0"/>
              </a:spcBef>
            </a:pPr>
            <a:endParaRPr lang="en-CA" altLang="en-US"/>
          </a:p>
        </p:txBody>
      </p:sp>
      <p:sp>
        <p:nvSpPr>
          <p:cNvPr id="34820" name="Slide Number Placeholder 3">
            <a:extLst>
              <a:ext uri="{FF2B5EF4-FFF2-40B4-BE49-F238E27FC236}">
                <a16:creationId xmlns:a16="http://schemas.microsoft.com/office/drawing/2014/main" id="{7CEB2BBD-162D-B610-5DF0-A6741820D9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7A5DA6E2-2B49-476B-9147-D8052F3E7CE1}" type="slidenum">
              <a:rPr lang="en-CA" altLang="en-US" smtClean="0">
                <a:latin typeface="Arial" panose="020B0604020202020204" pitchFamily="34" charset="0"/>
              </a:rPr>
              <a:pPr/>
              <a:t>5</a:t>
            </a:fld>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948471F-B86D-D43A-E96A-5F4FD93A6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2C5CE41-BFD2-BECF-D17A-19E5F5CB936F}"/>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0"/>
              </a:spcBef>
              <a:spcAft>
                <a:spcPts val="800"/>
              </a:spcAft>
              <a:defRPr/>
            </a:pPr>
            <a:r>
              <a:rPr lang="fr-FR" kern="100" dirty="0">
                <a:ea typeface="Calibri" panose="020F0502020204030204" pitchFamily="34" charset="0"/>
              </a:rPr>
              <a:t>L'AATIA recherche un financement permanent afin de maintenir le haut niveau de service fourni par la bibliothèque de prêt pendant notre projet pilote. Entre-temps, nous pouvons ajuster les délais de remplacement et la durée du prêt afin de maintenir la disponibilité des inventaires pour tous les clients.</a:t>
            </a:r>
            <a:endParaRPr lang="en-CA" kern="100" dirty="0">
              <a:ea typeface="Calibri" panose="020F0502020204030204" pitchFamily="34" charset="0"/>
            </a:endParaRPr>
          </a:p>
          <a:p>
            <a:pPr>
              <a:defRPr/>
            </a:pPr>
            <a:endParaRPr lang="en-CA" altLang="en-US" dirty="0"/>
          </a:p>
        </p:txBody>
      </p:sp>
      <p:sp>
        <p:nvSpPr>
          <p:cNvPr id="36868" name="Slide Number Placeholder 3">
            <a:extLst>
              <a:ext uri="{FF2B5EF4-FFF2-40B4-BE49-F238E27FC236}">
                <a16:creationId xmlns:a16="http://schemas.microsoft.com/office/drawing/2014/main" id="{A253CE6D-8FAF-E368-FAA5-7EDD84D2BC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1A4878E-30DD-461C-9D54-233C1B3A1D06}" type="slidenum">
              <a:rPr lang="en-CA" altLang="en-US" smtClean="0">
                <a:latin typeface="Arial" panose="020B0604020202020204" pitchFamily="34" charset="0"/>
              </a:rPr>
              <a:pPr/>
              <a:t>6</a:t>
            </a:fld>
            <a:endParaRPr lang="en-CA"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A2823D7-0326-07AE-B3AF-F25704C30C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8ED0733-9369-9F2D-CA33-E094F0BA08F6}"/>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en-CA" sz="1800" kern="100" dirty="0">
                <a:ea typeface="Calibri" panose="020F0502020204030204" pitchFamily="34" charset="0"/>
                <a:cs typeface="Times New Roman" panose="02020603050405020304" pitchFamily="18" charset="0"/>
              </a:rPr>
              <a:t>Les </a:t>
            </a:r>
            <a:r>
              <a:rPr lang="en-CA" sz="1800" kern="100" dirty="0" err="1">
                <a:ea typeface="Calibri" panose="020F0502020204030204" pitchFamily="34" charset="0"/>
                <a:cs typeface="Times New Roman" panose="02020603050405020304" pitchFamily="18" charset="0"/>
              </a:rPr>
              <a:t>étudiants</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sont</a:t>
            </a:r>
            <a:r>
              <a:rPr lang="en-CA" sz="1800" kern="100" dirty="0">
                <a:ea typeface="Calibri" panose="020F0502020204030204" pitchFamily="34" charset="0"/>
                <a:cs typeface="Times New Roman" panose="02020603050405020304" pitchFamily="18" charset="0"/>
              </a:rPr>
              <a:t> la raison pour </a:t>
            </a:r>
            <a:r>
              <a:rPr lang="en-CA" sz="1800" kern="100" dirty="0" err="1">
                <a:ea typeface="Calibri" panose="020F0502020204030204" pitchFamily="34" charset="0"/>
                <a:cs typeface="Times New Roman" panose="02020603050405020304" pitchFamily="18" charset="0"/>
              </a:rPr>
              <a:t>laquelle</a:t>
            </a:r>
            <a:r>
              <a:rPr lang="en-CA" sz="1800" kern="100" dirty="0">
                <a:ea typeface="Calibri" panose="020F0502020204030204" pitchFamily="34" charset="0"/>
                <a:cs typeface="Times New Roman" panose="02020603050405020304" pitchFamily="18" charset="0"/>
              </a:rPr>
              <a:t> nous </a:t>
            </a:r>
            <a:r>
              <a:rPr lang="en-CA" sz="1800" kern="100" dirty="0" err="1">
                <a:ea typeface="Calibri" panose="020F0502020204030204" pitchFamily="34" charset="0"/>
                <a:cs typeface="Times New Roman" panose="02020603050405020304" pitchFamily="18" charset="0"/>
              </a:rPr>
              <a:t>avons</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commencé</a:t>
            </a:r>
            <a:r>
              <a:rPr lang="en-CA" sz="1800" kern="100" dirty="0">
                <a:ea typeface="Calibri" panose="020F0502020204030204" pitchFamily="34" charset="0"/>
                <a:cs typeface="Times New Roman" panose="02020603050405020304" pitchFamily="18" charset="0"/>
              </a:rPr>
              <a:t> à tester la </a:t>
            </a:r>
            <a:r>
              <a:rPr lang="en-CA" sz="1800" kern="100" dirty="0" err="1">
                <a:ea typeface="Calibri" panose="020F0502020204030204" pitchFamily="34" charset="0"/>
                <a:cs typeface="Times New Roman" panose="02020603050405020304" pitchFamily="18" charset="0"/>
              </a:rPr>
              <a:t>bibliothèque</a:t>
            </a:r>
            <a:r>
              <a:rPr lang="en-CA" sz="1800" kern="100" dirty="0">
                <a:ea typeface="Calibri" panose="020F0502020204030204" pitchFamily="34" charset="0"/>
                <a:cs typeface="Times New Roman" panose="02020603050405020304" pitchFamily="18" charset="0"/>
              </a:rPr>
              <a:t> de prêt. Nous </a:t>
            </a:r>
            <a:r>
              <a:rPr lang="en-CA" sz="1800" kern="100" dirty="0" err="1">
                <a:ea typeface="Calibri" panose="020F0502020204030204" pitchFamily="34" charset="0"/>
                <a:cs typeface="Times New Roman" panose="02020603050405020304" pitchFamily="18" charset="0"/>
              </a:rPr>
              <a:t>voulons</a:t>
            </a:r>
            <a:r>
              <a:rPr lang="en-CA" sz="1800" kern="100" dirty="0">
                <a:ea typeface="Calibri" panose="020F0502020204030204" pitchFamily="34" charset="0"/>
                <a:cs typeface="Times New Roman" panose="02020603050405020304" pitchFamily="18" charset="0"/>
              </a:rPr>
              <a:t> nous assurer que </a:t>
            </a:r>
            <a:r>
              <a:rPr lang="en-CA" sz="1800" kern="100" dirty="0" err="1">
                <a:ea typeface="Calibri" panose="020F0502020204030204" pitchFamily="34" charset="0"/>
                <a:cs typeface="Times New Roman" panose="02020603050405020304" pitchFamily="18" charset="0"/>
              </a:rPr>
              <a:t>tous</a:t>
            </a:r>
            <a:r>
              <a:rPr lang="en-CA" sz="1800" kern="100" dirty="0">
                <a:ea typeface="Calibri" panose="020F0502020204030204" pitchFamily="34" charset="0"/>
                <a:cs typeface="Times New Roman" panose="02020603050405020304" pitchFamily="18" charset="0"/>
              </a:rPr>
              <a:t> les nouveaux </a:t>
            </a:r>
            <a:r>
              <a:rPr lang="en-CA" sz="1800" kern="100" dirty="0" err="1">
                <a:ea typeface="Calibri" panose="020F0502020204030204" pitchFamily="34" charset="0"/>
                <a:cs typeface="Times New Roman" panose="02020603050405020304" pitchFamily="18" charset="0"/>
              </a:rPr>
              <a:t>employés</a:t>
            </a:r>
            <a:r>
              <a:rPr lang="en-CA" sz="1800" kern="100" dirty="0">
                <a:ea typeface="Calibri" panose="020F0502020204030204" pitchFamily="34" charset="0"/>
                <a:cs typeface="Times New Roman" panose="02020603050405020304" pitchFamily="18" charset="0"/>
              </a:rPr>
              <a:t> du GC </a:t>
            </a:r>
            <a:r>
              <a:rPr lang="en-CA" sz="1800" kern="100" dirty="0" err="1">
                <a:ea typeface="Calibri" panose="020F0502020204030204" pitchFamily="34" charset="0"/>
                <a:cs typeface="Times New Roman" panose="02020603050405020304" pitchFamily="18" charset="0"/>
              </a:rPr>
              <a:t>vivent</a:t>
            </a:r>
            <a:r>
              <a:rPr lang="en-CA" sz="1800" kern="100" dirty="0">
                <a:ea typeface="Calibri" panose="020F0502020204030204" pitchFamily="34" charset="0"/>
                <a:cs typeface="Times New Roman" panose="02020603050405020304" pitchFamily="18" charset="0"/>
              </a:rPr>
              <a:t> la </a:t>
            </a:r>
            <a:r>
              <a:rPr lang="en-CA" sz="1800" kern="100" dirty="0" err="1">
                <a:ea typeface="Calibri" panose="020F0502020204030204" pitchFamily="34" charset="0"/>
                <a:cs typeface="Times New Roman" panose="02020603050405020304" pitchFamily="18" charset="0"/>
              </a:rPr>
              <a:t>meilleure</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expérience</a:t>
            </a:r>
            <a:r>
              <a:rPr lang="en-CA" sz="1800" kern="100" dirty="0">
                <a:ea typeface="Calibri" panose="020F0502020204030204" pitchFamily="34" charset="0"/>
                <a:cs typeface="Times New Roman" panose="02020603050405020304" pitchFamily="18" charset="0"/>
              </a:rPr>
              <a:t> possible, et </a:t>
            </a:r>
            <a:r>
              <a:rPr lang="en-CA" sz="1800" kern="100" dirty="0" err="1">
                <a:ea typeface="Calibri" panose="020F0502020204030204" pitchFamily="34" charset="0"/>
                <a:cs typeface="Times New Roman" panose="02020603050405020304" pitchFamily="18" charset="0"/>
              </a:rPr>
              <a:t>une</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grande</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partie</a:t>
            </a:r>
            <a:r>
              <a:rPr lang="en-CA" sz="1800" kern="100" dirty="0">
                <a:ea typeface="Calibri" panose="020F0502020204030204" pitchFamily="34" charset="0"/>
                <a:cs typeface="Times New Roman" panose="02020603050405020304" pitchFamily="18" charset="0"/>
              </a:rPr>
              <a:t> de </a:t>
            </a:r>
            <a:r>
              <a:rPr lang="en-CA" sz="1800" kern="100" dirty="0" err="1">
                <a:ea typeface="Calibri" panose="020F0502020204030204" pitchFamily="34" charset="0"/>
                <a:cs typeface="Times New Roman" panose="02020603050405020304" pitchFamily="18" charset="0"/>
              </a:rPr>
              <a:t>cela</a:t>
            </a:r>
            <a:r>
              <a:rPr lang="en-CA" sz="1800" kern="100" dirty="0">
                <a:ea typeface="Calibri" panose="020F0502020204030204" pitchFamily="34" charset="0"/>
                <a:cs typeface="Times New Roman" panose="02020603050405020304" pitchFamily="18" charset="0"/>
              </a:rPr>
              <a:t> </a:t>
            </a:r>
            <a:r>
              <a:rPr lang="en-CA" sz="1800" kern="100" dirty="0" err="1">
                <a:ea typeface="Calibri" panose="020F0502020204030204" pitchFamily="34" charset="0"/>
                <a:cs typeface="Times New Roman" panose="02020603050405020304" pitchFamily="18" charset="0"/>
              </a:rPr>
              <a:t>consiste</a:t>
            </a:r>
            <a:r>
              <a:rPr lang="en-CA" sz="1800" kern="100" dirty="0">
                <a:ea typeface="Calibri" panose="020F0502020204030204" pitchFamily="34" charset="0"/>
                <a:cs typeface="Times New Roman" panose="02020603050405020304" pitchFamily="18" charset="0"/>
              </a:rPr>
              <a:t> à disposer des </a:t>
            </a:r>
            <a:r>
              <a:rPr lang="en-CA" sz="1800" kern="100" dirty="0" err="1">
                <a:ea typeface="Calibri" panose="020F0502020204030204" pitchFamily="34" charset="0"/>
                <a:cs typeface="Times New Roman" panose="02020603050405020304" pitchFamily="18" charset="0"/>
              </a:rPr>
              <a:t>outils</a:t>
            </a:r>
            <a:r>
              <a:rPr lang="en-CA" sz="1800" kern="100" dirty="0">
                <a:ea typeface="Calibri" panose="020F0502020204030204" pitchFamily="34" charset="0"/>
                <a:cs typeface="Times New Roman" panose="02020603050405020304" pitchFamily="18" charset="0"/>
              </a:rPr>
              <a:t> techniques </a:t>
            </a:r>
            <a:r>
              <a:rPr lang="en-CA" sz="1800" kern="100" dirty="0" err="1">
                <a:ea typeface="Calibri" panose="020F0502020204030204" pitchFamily="34" charset="0"/>
                <a:cs typeface="Times New Roman" panose="02020603050405020304" pitchFamily="18" charset="0"/>
              </a:rPr>
              <a:t>nécessaires</a:t>
            </a:r>
            <a:r>
              <a:rPr lang="en-CA" sz="1800" kern="100" dirty="0">
                <a:ea typeface="Calibri" panose="020F0502020204030204" pitchFamily="34" charset="0"/>
                <a:cs typeface="Times New Roman" panose="02020603050405020304" pitchFamily="18" charset="0"/>
              </a:rPr>
              <a:t> pour </a:t>
            </a:r>
            <a:r>
              <a:rPr lang="en-CA" sz="1800" kern="100" dirty="0" err="1">
                <a:ea typeface="Calibri" panose="020F0502020204030204" pitchFamily="34" charset="0"/>
                <a:cs typeface="Times New Roman" panose="02020603050405020304" pitchFamily="18" charset="0"/>
              </a:rPr>
              <a:t>pouvoir</a:t>
            </a:r>
            <a:r>
              <a:rPr lang="en-CA" sz="1800" kern="100" dirty="0">
                <a:ea typeface="Calibri" panose="020F0502020204030204" pitchFamily="34" charset="0"/>
                <a:cs typeface="Times New Roman" panose="02020603050405020304" pitchFamily="18" charset="0"/>
              </a:rPr>
              <a:t> faire </a:t>
            </a:r>
            <a:r>
              <a:rPr lang="en-CA" sz="1800" kern="100" dirty="0" err="1">
                <a:ea typeface="Calibri" panose="020F0502020204030204" pitchFamily="34" charset="0"/>
                <a:cs typeface="Times New Roman" panose="02020603050405020304" pitchFamily="18" charset="0"/>
              </a:rPr>
              <a:t>leurs</a:t>
            </a:r>
            <a:r>
              <a:rPr lang="en-CA" sz="1800" kern="100" dirty="0">
                <a:ea typeface="Calibri" panose="020F0502020204030204" pitchFamily="34" charset="0"/>
                <a:cs typeface="Times New Roman" panose="02020603050405020304" pitchFamily="18" charset="0"/>
              </a:rPr>
              <a:t> travail !</a:t>
            </a:r>
            <a:endParaRPr lang="en-CA" sz="1800" kern="1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en-US" altLang="en-US" dirty="0"/>
          </a:p>
          <a:p>
            <a:pPr>
              <a:lnSpc>
                <a:spcPct val="107000"/>
              </a:lnSpc>
              <a:spcBef>
                <a:spcPts val="0"/>
              </a:spcBef>
              <a:spcAft>
                <a:spcPts val="0"/>
              </a:spcAft>
              <a:defRPr/>
            </a:pPr>
            <a:r>
              <a:rPr lang="fr-FR" sz="1800" kern="100" dirty="0">
                <a:ea typeface="Calibri" panose="020F0502020204030204" pitchFamily="34" charset="0"/>
                <a:cs typeface="Times New Roman" panose="02020603050405020304" pitchFamily="18" charset="0"/>
              </a:rPr>
              <a:t>Les étudiants bénéficient du service le plus rapide que l’AATIA puisse fournir et travaillent souvent avec leur nouvel équipement dans le premier mois suivant notre contact.</a:t>
            </a:r>
            <a:endParaRPr lang="en-CA" sz="1800" kern="1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en-US" altLang="en-US" dirty="0"/>
          </a:p>
          <a:p>
            <a:pPr>
              <a:lnSpc>
                <a:spcPct val="107000"/>
              </a:lnSpc>
              <a:spcBef>
                <a:spcPts val="0"/>
              </a:spcBef>
              <a:spcAft>
                <a:spcPts val="0"/>
              </a:spcAft>
              <a:defRPr/>
            </a:pPr>
            <a:r>
              <a:rPr lang="fr-FR" sz="1800" kern="100" dirty="0">
                <a:ea typeface="Calibri" panose="020F0502020204030204" pitchFamily="34" charset="0"/>
                <a:cs typeface="Times New Roman" panose="02020603050405020304" pitchFamily="18" charset="0"/>
              </a:rPr>
              <a:t>Vous n’avez pas besoin d’attendre qu’ils commencent ; prévoyez de nous rencontrer dès que vous connaissez leurs dates de début et nous pourrons leur procurer du matériel pour leur première journée de travail. Ensuite, ils le conserve aussi longtemps qu’ils sont étudiants et ont toujours un contact dans notre équipe pour les aider si l’équipement ne fonctionne pas bien ou s’ils souhaitent essayer quelque chose de nouveau.</a:t>
            </a:r>
            <a:endParaRPr lang="en-CA"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defRPr/>
            </a:pPr>
            <a:r>
              <a:rPr lang="fr-FR" sz="1800" kern="100" dirty="0">
                <a:ea typeface="Calibri" panose="020F0502020204030204" pitchFamily="34" charset="0"/>
                <a:cs typeface="Times New Roman" panose="02020603050405020304" pitchFamily="18" charset="0"/>
              </a:rPr>
              <a:t> </a:t>
            </a:r>
            <a:endParaRPr lang="en-CA" sz="1800" kern="100" dirty="0">
              <a:latin typeface="Calibri" panose="020F0502020204030204" pitchFamily="34" charset="0"/>
              <a:ea typeface="Calibri" panose="020F0502020204030204" pitchFamily="34" charset="0"/>
              <a:cs typeface="Times New Roman" panose="02020603050405020304" pitchFamily="18" charset="0"/>
            </a:endParaRPr>
          </a:p>
          <a:p>
            <a:pPr>
              <a:defRPr/>
            </a:pPr>
            <a:r>
              <a:rPr lang="fr-FR" sz="1800" dirty="0">
                <a:ea typeface="Calibri" panose="020F0502020204030204" pitchFamily="34" charset="0"/>
              </a:rPr>
              <a:t>Il n’y a aucun frais associé à nos services et nous organisons l’expédition et le retour </a:t>
            </a:r>
            <a:endParaRPr lang="en-CA" altLang="en-US" dirty="0"/>
          </a:p>
        </p:txBody>
      </p:sp>
      <p:sp>
        <p:nvSpPr>
          <p:cNvPr id="38916" name="Slide Number Placeholder 3">
            <a:extLst>
              <a:ext uri="{FF2B5EF4-FFF2-40B4-BE49-F238E27FC236}">
                <a16:creationId xmlns:a16="http://schemas.microsoft.com/office/drawing/2014/main" id="{B7FC2410-1290-A7E8-E3A3-D7F43C2B6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9D3683B2-B0D8-4FBA-AEDB-A35A86260D42}" type="slidenum">
              <a:rPr lang="en-CA" altLang="en-US" smtClean="0">
                <a:latin typeface="Arial" panose="020B0604020202020204" pitchFamily="34" charset="0"/>
              </a:rPr>
              <a:pPr/>
              <a:t>7</a:t>
            </a:fld>
            <a:endParaRPr lang="en-CA"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1C3D154-C445-5A00-A5F0-10E29237B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73D5B51-078D-6A52-A3C2-738D6E2D90A5}"/>
              </a:ext>
            </a:extLst>
          </p:cNvPr>
          <p:cNvSpPr>
            <a:spLocks noGrp="1"/>
          </p:cNvSpPr>
          <p:nvPr>
            <p:ph type="body" idx="1"/>
          </p:nvPr>
        </p:nvSpPr>
        <p:spPr/>
        <p:txBody>
          <a:bodyPr/>
          <a:lstStyle/>
          <a:p>
            <a:pPr eaLnBrk="1" fontAlgn="auto" hangingPunct="1">
              <a:spcBef>
                <a:spcPts val="0"/>
              </a:spcBef>
              <a:spcAft>
                <a:spcPts val="0"/>
              </a:spcAft>
              <a:defRPr/>
            </a:pPr>
            <a:r>
              <a:rPr lang="fr-FR" dirty="0"/>
              <a:t>Catégories d’incapacités :</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et de remplacement de la mobilité et de la dextérité</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des capacités cognitives et du style d’apprentissage</a:t>
            </a:r>
            <a:endParaRPr lang="en-CA" dirty="0"/>
          </a:p>
        </p:txBody>
      </p:sp>
      <p:sp>
        <p:nvSpPr>
          <p:cNvPr id="40964" name="Footer Placeholder 3">
            <a:extLst>
              <a:ext uri="{FF2B5EF4-FFF2-40B4-BE49-F238E27FC236}">
                <a16:creationId xmlns:a16="http://schemas.microsoft.com/office/drawing/2014/main" id="{8309D888-26DA-54B9-E0FF-D543347E703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endParaRPr lang="en-CA" altLang="en-US">
              <a:latin typeface="Arial" panose="020B0604020202020204" pitchFamily="34" charset="0"/>
            </a:endParaRPr>
          </a:p>
        </p:txBody>
      </p:sp>
      <p:sp>
        <p:nvSpPr>
          <p:cNvPr id="40965" name="Slide Number Placeholder 4">
            <a:extLst>
              <a:ext uri="{FF2B5EF4-FFF2-40B4-BE49-F238E27FC236}">
                <a16:creationId xmlns:a16="http://schemas.microsoft.com/office/drawing/2014/main" id="{0C10AE84-D7FF-E2C3-8722-76DC7B824A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4A010C66-29DD-44E6-84C2-5DA41D484277}" type="slidenum">
              <a:rPr lang="en-CA" altLang="en-US" smtClean="0">
                <a:latin typeface="Arial" panose="020B0604020202020204" pitchFamily="34" charset="0"/>
              </a:rPr>
              <a:pPr/>
              <a:t>8</a:t>
            </a:fld>
            <a:endParaRPr lang="en-CA"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02A5374-6649-0B6F-1140-680D659046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C5ACD98-9D51-82E4-8627-9737907D9B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a:latin typeface="-apple-system"/>
              </a:rPr>
              <a:t>Nous avons un modèle de prestation de services axés sur le client, ce qui signifie que le client est au cœur des mesures d’adaptation et que chacun joue son rôle. </a:t>
            </a:r>
          </a:p>
          <a:p>
            <a:endParaRPr lang="fr-CA" altLang="en-US">
              <a:latin typeface="-apple-system"/>
            </a:endParaRPr>
          </a:p>
          <a:p>
            <a:r>
              <a:rPr lang="fr-CA" altLang="en-US">
                <a:solidFill>
                  <a:srgbClr val="FFFF00"/>
                </a:solidFill>
              </a:rPr>
              <a:t>Le</a:t>
            </a:r>
            <a:r>
              <a:rPr lang="fr-CA" altLang="en-US" b="1">
                <a:solidFill>
                  <a:srgbClr val="FFFF00"/>
                </a:solidFill>
              </a:rPr>
              <a:t> client</a:t>
            </a:r>
            <a:r>
              <a:rPr lang="fr-CA" altLang="en-US">
                <a:solidFill>
                  <a:srgbClr val="FFFF00"/>
                </a:solidFill>
              </a:rPr>
              <a:t> est le spécialiste de ses besoins et de son travail,</a:t>
            </a:r>
            <a:r>
              <a:rPr lang="fr-CA" altLang="en-US"/>
              <a:t> et il essaie des solutions pour voir s’il peut réduire ou éliminer les obstacles auxquels il fait face au travail. </a:t>
            </a:r>
          </a:p>
          <a:p>
            <a:r>
              <a:rPr lang="fr-CA" altLang="en-US">
                <a:solidFill>
                  <a:srgbClr val="FFFF00"/>
                </a:solidFill>
              </a:rPr>
              <a:t>Le </a:t>
            </a:r>
            <a:r>
              <a:rPr lang="fr-CA" altLang="en-US" b="1">
                <a:solidFill>
                  <a:srgbClr val="FFFF00"/>
                </a:solidFill>
              </a:rPr>
              <a:t>gestionnaire</a:t>
            </a:r>
            <a:r>
              <a:rPr lang="fr-CA" altLang="en-US"/>
              <a:t> répond aux « besoins de prendre des mesures d’adaptation » et participe activement au processus d’adaptation. Il doit, entre autres, approuver les prêts d’équipement et communiquer avec l’équipe responsable de l’obligation de prendre des mesures d’adaptation de son ministère. Le gestionnaire peut également jouer le rôle de conseiller en matière d’obligation de prendre des mesures d’adaptation lorsqu’il n’y en a pas au sein du ministère. </a:t>
            </a:r>
          </a:p>
          <a:p>
            <a:r>
              <a:rPr lang="fr-CA" altLang="en-US">
                <a:solidFill>
                  <a:srgbClr val="FFFF00"/>
                </a:solidFill>
              </a:rPr>
              <a:t>L’</a:t>
            </a:r>
            <a:r>
              <a:rPr lang="fr-CA" altLang="en-US" b="1">
                <a:solidFill>
                  <a:srgbClr val="FFFF00"/>
                </a:solidFill>
              </a:rPr>
              <a:t>agent de traitement des cas d’obligation de prendre des mesures d’adaptation/de bien-être au travail/de santé et sécurité </a:t>
            </a:r>
            <a:r>
              <a:rPr lang="fr-CA" altLang="en-US"/>
              <a:t>gère le dossier du client, contacte AATIA pour organiser une réunion, fournit les contacts de l’équipe des TI, des ressources humaines et des installations, et fait appel à ces équipes pour soutenir le client, le cas échéant. Il s’assure également que le processus d’adaptation continue de progresser. </a:t>
            </a:r>
          </a:p>
          <a:p>
            <a:r>
              <a:rPr lang="fr-CA" altLang="en-US" b="1">
                <a:solidFill>
                  <a:srgbClr val="FFFF00"/>
                </a:solidFill>
              </a:rPr>
              <a:t>TI</a:t>
            </a:r>
            <a:r>
              <a:rPr lang="fr-CA" altLang="en-US"/>
              <a:t> travaille un technicien d’AATIA pour s’assurer que les outils fonctionnent dans l’environnement des TI du ministère du client. Cela comprend l’installation du matériel et des logiciels.</a:t>
            </a:r>
          </a:p>
          <a:p>
            <a:r>
              <a:rPr lang="fr-CA" altLang="en-US" b="1">
                <a:solidFill>
                  <a:srgbClr val="FFFF00"/>
                </a:solidFill>
              </a:rPr>
              <a:t>AATIA</a:t>
            </a:r>
            <a:r>
              <a:rPr lang="fr-CA" altLang="en-US"/>
              <a:t> fournit l’expertise sur les solutions en matière de technologie d’assistance et de mesures d’adaptation. Nous recommandons et prêtons l’équipement, le matériel et les logiciels, puis nous aidons le client à déterminer et à essayer les solutions possibles. AATIA peut également faire des recommandations au sujet d’autres services d’adaptation (</a:t>
            </a:r>
            <a:r>
              <a:rPr lang="fr-CA" altLang="en-US">
                <a:cs typeface="Arial" panose="020B0604020202020204" pitchFamily="34" charset="0"/>
              </a:rPr>
              <a:t>ergothérapeutes, tests de vision ou d’audition, sous-titrage) le cas échéant</a:t>
            </a:r>
            <a:r>
              <a:rPr lang="fr-CA" altLang="en-US"/>
              <a:t>, mais ne peut pas assurer la liaison au nom du client ou de son ministère.</a:t>
            </a:r>
          </a:p>
          <a:p>
            <a:endParaRPr lang="fr-CA" altLang="en-US">
              <a:latin typeface="-apple-system"/>
            </a:endParaRPr>
          </a:p>
          <a:p>
            <a:r>
              <a:rPr lang="fr-CA" altLang="en-US">
                <a:latin typeface="-apple-system"/>
              </a:rPr>
              <a:t>Cela permet au client de faire le travail pour lequel il a été embauché et ne l’oblige pas à devenir un spécialiste dans tous ces différents domaines.</a:t>
            </a:r>
          </a:p>
        </p:txBody>
      </p:sp>
      <p:sp>
        <p:nvSpPr>
          <p:cNvPr id="43012" name="Slide Number Placeholder 3">
            <a:extLst>
              <a:ext uri="{FF2B5EF4-FFF2-40B4-BE49-F238E27FC236}">
                <a16:creationId xmlns:a16="http://schemas.microsoft.com/office/drawing/2014/main" id="{41FBE5D2-F089-4A57-BE03-56908137F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A96DB10-4C36-4D8D-948A-810D6190619A}" type="slidenum">
              <a:rPr lang="en-CA" altLang="en-US" smtClean="0">
                <a:latin typeface="Arial" panose="020B0604020202020204" pitchFamily="34" charset="0"/>
              </a:rPr>
              <a:pPr/>
              <a:t>9</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xml"/><Relationship Id="rId7" Type="http://schemas.openxmlformats.org/officeDocument/2006/relationships/image" Target="../media/image4.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7.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0FB2AEEA-7542-E5A4-41C1-2E2335C9F50B}"/>
              </a:ext>
            </a:extLst>
          </p:cNvPr>
          <p:cNvPicPr>
            <a:picLocks noChangeAspect="1"/>
          </p:cNvPicPr>
          <p:nvPr userDrawn="1">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63E6F226-F978-3A57-F5CC-DFC498DBC60E}"/>
              </a:ext>
            </a:extLst>
          </p:cNvPr>
          <p:cNvPicPr>
            <a:picLocks/>
          </p:cNvPicPr>
          <p:nvPr userDrawn="1"/>
        </p:nvPicPr>
        <p:blipFill>
          <a:blip r:embed="rId6">
            <a:extLst>
              <a:ext uri="{28A0092B-C50C-407E-A947-70E740481C1C}">
                <a14:useLocalDpi xmlns:a14="http://schemas.microsoft.com/office/drawing/2010/main" val="0"/>
              </a:ext>
            </a:extLst>
          </a:blip>
          <a:srcRect/>
          <a:stretch>
            <a:fillRect/>
          </a:stretch>
        </p:blipFill>
        <p:spPr bwMode="hidden">
          <a:xfrm>
            <a:off x="1036638" y="2060575"/>
            <a:ext cx="9239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411C08B9-8527-B740-EA96-27993A9113F9}"/>
              </a:ext>
            </a:extLst>
          </p:cNvPr>
          <p:cNvCxnSpPr/>
          <p:nvPr userDrawn="1">
            <p:custDataLst>
              <p:tags r:id="rId2"/>
            </p:custDataLst>
          </p:nvPr>
        </p:nvCxnSpPr>
        <p:spPr>
          <a:xfrm flipH="1">
            <a:off x="3392488" y="3913188"/>
            <a:ext cx="10102850"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7" name="Picture 8">
            <a:extLst>
              <a:ext uri="{FF2B5EF4-FFF2-40B4-BE49-F238E27FC236}">
                <a16:creationId xmlns:a16="http://schemas.microsoft.com/office/drawing/2014/main" id="{49E66A81-429F-6748-97D8-9B174054CFEE}"/>
              </a:ext>
            </a:extLst>
          </p:cNvPr>
          <p:cNvPicPr>
            <a:picLocks/>
          </p:cNvPicPr>
          <p:nvPr userDrawn="1">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black">
          <a:xfrm>
            <a:off x="1182688" y="982663"/>
            <a:ext cx="1528762"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Shared Services Canada">
            <a:extLst>
              <a:ext uri="{FF2B5EF4-FFF2-40B4-BE49-F238E27FC236}">
                <a16:creationId xmlns:a16="http://schemas.microsoft.com/office/drawing/2014/main" id="{59C76C65-86A5-099C-F8E0-302EF75E9577}"/>
              </a:ext>
            </a:extLst>
          </p:cNvPr>
          <p:cNvPicPr>
            <a:picLocks/>
          </p:cNvPicPr>
          <p:nvPr userDrawn="1"/>
        </p:nvPicPr>
        <p:blipFill>
          <a:blip r:embed="rId8">
            <a:extLst>
              <a:ext uri="{28A0092B-C50C-407E-A947-70E740481C1C}">
                <a14:useLocalDpi xmlns:a14="http://schemas.microsoft.com/office/drawing/2010/main" val="0"/>
              </a:ext>
            </a:extLst>
          </a:blip>
          <a:srcRect/>
          <a:stretch>
            <a:fillRect/>
          </a:stretch>
        </p:blipFill>
        <p:spPr bwMode="black">
          <a:xfrm>
            <a:off x="3178175" y="4224338"/>
            <a:ext cx="307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a:extLst>
              <a:ext uri="{FF2B5EF4-FFF2-40B4-BE49-F238E27FC236}">
                <a16:creationId xmlns:a16="http://schemas.microsoft.com/office/drawing/2014/main" id="{860E0C70-F408-08BB-DDF1-65360C414DE6}"/>
              </a:ext>
            </a:extLst>
          </p:cNvPr>
          <p:cNvPicPr>
            <a:picLocks/>
          </p:cNvPicPr>
          <p:nvPr userDrawn="1"/>
        </p:nvPicPr>
        <p:blipFill>
          <a:blip r:embed="rId9">
            <a:extLst>
              <a:ext uri="{28A0092B-C50C-407E-A947-70E740481C1C}">
                <a14:useLocalDpi xmlns:a14="http://schemas.microsoft.com/office/drawing/2010/main" val="0"/>
              </a:ext>
            </a:extLst>
          </a:blip>
          <a:srcRect/>
          <a:stretch>
            <a:fillRect/>
          </a:stretch>
        </p:blipFill>
        <p:spPr bwMode="black">
          <a:xfrm>
            <a:off x="6702425" y="4243388"/>
            <a:ext cx="1289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271268" y="1321570"/>
            <a:ext cx="7320000" cy="734400"/>
          </a:xfrm>
          <a:prstGeom prst="rect">
            <a:avLst/>
          </a:prstGeom>
        </p:spPr>
        <p:txBody>
          <a:bodyPr rtlCol="0" anchor="t">
            <a:noAutofit/>
          </a:bodyPr>
          <a:lstStyle>
            <a:lvl1pPr algn="l">
              <a:lnSpc>
                <a:spcPct val="100000"/>
              </a:lnSpc>
              <a:defRPr lang="en-US" sz="3600" b="1" dirty="0">
                <a:solidFill>
                  <a:schemeClr val="bg1"/>
                </a:solidFill>
              </a:defRPr>
            </a:lvl1pPr>
          </a:lstStyle>
          <a:p>
            <a:pPr lvl="0"/>
            <a:r>
              <a:rPr lang="fr-FR"/>
              <a:t>Modifiez le style du titre</a:t>
            </a:r>
            <a:endParaRPr lang="en-US"/>
          </a:p>
        </p:txBody>
      </p:sp>
      <p:sp>
        <p:nvSpPr>
          <p:cNvPr id="3" name="Subtitle 2"/>
          <p:cNvSpPr>
            <a:spLocks noGrp="1"/>
          </p:cNvSpPr>
          <p:nvPr>
            <p:ph type="subTitle" idx="1"/>
          </p:nvPr>
        </p:nvSpPr>
        <p:spPr>
          <a:xfrm>
            <a:off x="3271270" y="2513748"/>
            <a:ext cx="5586169" cy="1086056"/>
          </a:xfrm>
          <a:prstGeom prst="rect">
            <a:avLst/>
          </a:prstGeo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a:t>Modifier le style des sous-titres du masque</a:t>
            </a:r>
            <a:endParaRPr lang="en-US"/>
          </a:p>
        </p:txBody>
      </p:sp>
    </p:spTree>
    <p:extLst>
      <p:ext uri="{BB962C8B-B14F-4D97-AF65-F5344CB8AC3E}">
        <p14:creationId xmlns:p14="http://schemas.microsoft.com/office/powerpoint/2010/main" val="306466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Option 2">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E7DEBD7-B4C4-8680-19B7-9FD2B03E1A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0" y="592138"/>
            <a:ext cx="457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85DB16DD-C0D9-9AED-5D13-78E97B4B311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065838"/>
            <a:ext cx="122031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87375" y="2169676"/>
            <a:ext cx="8747390" cy="733426"/>
          </a:xfrm>
        </p:spPr>
        <p:txBody>
          <a:bodyPr>
            <a:noAutofit/>
          </a:bodyPr>
          <a:lstStyle>
            <a:lvl1pPr algn="l">
              <a:defRPr sz="2400" b="1" baseline="0">
                <a:solidFill>
                  <a:schemeClr val="tx1"/>
                </a:solidFill>
                <a:latin typeface="Arial" panose="020B0604020202020204" pitchFamily="34" charset="0"/>
              </a:defRPr>
            </a:lvl1pPr>
          </a:lstStyle>
          <a:p>
            <a:r>
              <a:rPr lang="fr-FR"/>
              <a:t>Modifiez le style du titre</a:t>
            </a:r>
            <a:endParaRPr lang="en-CA"/>
          </a:p>
        </p:txBody>
      </p:sp>
      <p:sp>
        <p:nvSpPr>
          <p:cNvPr id="3" name="Subtitle 2"/>
          <p:cNvSpPr>
            <a:spLocks noGrp="1"/>
          </p:cNvSpPr>
          <p:nvPr>
            <p:ph type="subTitle" idx="1"/>
          </p:nvPr>
        </p:nvSpPr>
        <p:spPr>
          <a:xfrm>
            <a:off x="587375" y="3158162"/>
            <a:ext cx="8747390" cy="675025"/>
          </a:xfrm>
        </p:spPr>
        <p:txBody>
          <a:bodyPr>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en-CA"/>
          </a:p>
        </p:txBody>
      </p:sp>
    </p:spTree>
    <p:extLst>
      <p:ext uri="{BB962C8B-B14F-4D97-AF65-F5344CB8AC3E}">
        <p14:creationId xmlns:p14="http://schemas.microsoft.com/office/powerpoint/2010/main" val="421446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FD5A3F55-BBBE-2A38-B030-0A9D75E152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65838"/>
            <a:ext cx="122031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587375" y="2169676"/>
            <a:ext cx="8747390" cy="733426"/>
          </a:xfrm>
        </p:spPr>
        <p:txBody>
          <a:bodyPr>
            <a:noAutofit/>
          </a:bodyPr>
          <a:lstStyle>
            <a:lvl1pPr algn="l">
              <a:defRPr sz="2400" b="1" baseline="0">
                <a:solidFill>
                  <a:schemeClr val="tx1"/>
                </a:solidFill>
                <a:latin typeface="Arial" panose="020B0604020202020204" pitchFamily="34" charset="0"/>
              </a:defRPr>
            </a:lvl1pPr>
          </a:lstStyle>
          <a:p>
            <a:r>
              <a:rPr lang="fr-FR"/>
              <a:t>Modifiez le style du titre</a:t>
            </a:r>
            <a:endParaRPr lang="en-CA"/>
          </a:p>
        </p:txBody>
      </p:sp>
      <p:sp>
        <p:nvSpPr>
          <p:cNvPr id="7" name="Subtitle 2"/>
          <p:cNvSpPr>
            <a:spLocks noGrp="1"/>
          </p:cNvSpPr>
          <p:nvPr>
            <p:ph type="subTitle" idx="1"/>
          </p:nvPr>
        </p:nvSpPr>
        <p:spPr>
          <a:xfrm>
            <a:off x="587375" y="3158162"/>
            <a:ext cx="8747390" cy="675025"/>
          </a:xfrm>
        </p:spPr>
        <p:txBody>
          <a:bodyPr>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en-CA"/>
          </a:p>
        </p:txBody>
      </p:sp>
    </p:spTree>
    <p:extLst>
      <p:ext uri="{BB962C8B-B14F-4D97-AF65-F5344CB8AC3E}">
        <p14:creationId xmlns:p14="http://schemas.microsoft.com/office/powerpoint/2010/main" val="4190201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Layout 1">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D67B7FF-7840-AD78-56E7-BD310E8FC977}"/>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95CB5E29-C53A-4768-BEDF-75811ACF46B8}"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2" name="Title 1"/>
          <p:cNvSpPr>
            <a:spLocks noGrp="1"/>
          </p:cNvSpPr>
          <p:nvPr>
            <p:ph type="title"/>
          </p:nvPr>
        </p:nvSpPr>
        <p:spPr>
          <a:xfrm>
            <a:off x="428400" y="143342"/>
            <a:ext cx="11336400" cy="459066"/>
          </a:xfrm>
        </p:spPr>
        <p:txBody>
          <a:bodyPr>
            <a:noAutofit/>
          </a:bodyPr>
          <a:lstStyle>
            <a:lvl1pPr>
              <a:defRPr sz="2400" b="1">
                <a:solidFill>
                  <a:schemeClr val="tx1"/>
                </a:solidFill>
                <a:latin typeface="Arial" panose="020B0604020202020204" pitchFamily="34" charset="0"/>
              </a:defRPr>
            </a:lvl1pPr>
          </a:lstStyle>
          <a:p>
            <a:r>
              <a:rPr lang="fr-FR"/>
              <a:t>Modifiez le style du titre</a:t>
            </a:r>
            <a:endParaRPr lang="en-CA"/>
          </a:p>
        </p:txBody>
      </p:sp>
      <p:sp>
        <p:nvSpPr>
          <p:cNvPr id="3" name="Content Placeholder 2"/>
          <p:cNvSpPr>
            <a:spLocks noGrp="1"/>
          </p:cNvSpPr>
          <p:nvPr>
            <p:ph idx="1"/>
          </p:nvPr>
        </p:nvSpPr>
        <p:spPr>
          <a:xfrm>
            <a:off x="428400" y="799200"/>
            <a:ext cx="11336400" cy="5600295"/>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993643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AC0438-9667-31E7-56CD-E8C3E5CF01D5}"/>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4F1B0BBB-3623-42C9-B3CD-8984116EB263}"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5" name="Title 1"/>
          <p:cNvSpPr>
            <a:spLocks noGrp="1"/>
          </p:cNvSpPr>
          <p:nvPr>
            <p:ph type="title"/>
          </p:nvPr>
        </p:nvSpPr>
        <p:spPr>
          <a:xfrm>
            <a:off x="428400" y="143342"/>
            <a:ext cx="11336400" cy="459066"/>
          </a:xfrm>
        </p:spPr>
        <p:txBody>
          <a:bodyPr rtlCol="0">
            <a:noAutofit/>
          </a:bodyPr>
          <a:lstStyle>
            <a:lvl1pPr>
              <a:defRPr lang="en-CA" dirty="0"/>
            </a:lvl1pPr>
          </a:lstStyle>
          <a:p>
            <a:pPr lvl="0"/>
            <a:r>
              <a:rPr lang="fr-FR"/>
              <a:t>Modifiez le style du titre</a:t>
            </a:r>
            <a:endParaRPr lang="en-CA"/>
          </a:p>
        </p:txBody>
      </p:sp>
    </p:spTree>
    <p:extLst>
      <p:ext uri="{BB962C8B-B14F-4D97-AF65-F5344CB8AC3E}">
        <p14:creationId xmlns:p14="http://schemas.microsoft.com/office/powerpoint/2010/main" val="353596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Layout 3">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F195215-637B-FDE4-871F-B5B65BAA14BD}"/>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1E0FC1F3-02D1-4340-96AB-0E302DECF74A}"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14" name="Content Placeholder 2"/>
          <p:cNvSpPr>
            <a:spLocks noGrp="1"/>
          </p:cNvSpPr>
          <p:nvPr>
            <p:ph idx="1"/>
          </p:nvPr>
        </p:nvSpPr>
        <p:spPr>
          <a:xfrm>
            <a:off x="428399" y="799199"/>
            <a:ext cx="11336400" cy="3783600"/>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itle 1"/>
          <p:cNvSpPr>
            <a:spLocks noGrp="1"/>
          </p:cNvSpPr>
          <p:nvPr>
            <p:ph type="title"/>
          </p:nvPr>
        </p:nvSpPr>
        <p:spPr>
          <a:xfrm>
            <a:off x="428400" y="143342"/>
            <a:ext cx="11336400" cy="459066"/>
          </a:xfrm>
        </p:spPr>
        <p:txBody>
          <a:bodyPr rtlCol="0">
            <a:noAutofit/>
          </a:bodyPr>
          <a:lstStyle>
            <a:lvl1pPr>
              <a:defRPr lang="en-CA" dirty="0"/>
            </a:lvl1pPr>
          </a:lstStyle>
          <a:p>
            <a:pPr lvl="0"/>
            <a:r>
              <a:rPr lang="fr-FR"/>
              <a:t>Modifiez le style du titre</a:t>
            </a:r>
            <a:endParaRPr lang="en-CA"/>
          </a:p>
        </p:txBody>
      </p:sp>
    </p:spTree>
    <p:extLst>
      <p:ext uri="{BB962C8B-B14F-4D97-AF65-F5344CB8AC3E}">
        <p14:creationId xmlns:p14="http://schemas.microsoft.com/office/powerpoint/2010/main" val="232723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935EBD4B-DB6F-B3FE-5852-2DF917B440AA}"/>
              </a:ext>
            </a:extLst>
          </p:cNvPr>
          <p:cNvSpPr txBox="1">
            <a:spLocks/>
          </p:cNvSpPr>
          <p:nvPr userDrawn="1"/>
        </p:nvSpPr>
        <p:spPr>
          <a:xfrm>
            <a:off x="9329738" y="142875"/>
            <a:ext cx="2743200" cy="365125"/>
          </a:xfrm>
          <a:prstGeom prst="rect">
            <a:avLst/>
          </a:prstGeom>
        </p:spPr>
        <p:txBody>
          <a:bodyPr anchor="ctr"/>
          <a:lstStyle>
            <a:defPPr>
              <a:defRPr lang="en-US"/>
            </a:defPPr>
            <a:lvl1pPr algn="r">
              <a:defRPr sz="1200">
                <a:latin typeface="+mj-lt"/>
              </a:defRPr>
            </a:lvl1pPr>
          </a:lstStyle>
          <a:p>
            <a:pPr eaLnBrk="1" fontAlgn="auto" hangingPunct="1">
              <a:spcBef>
                <a:spcPts val="0"/>
              </a:spcBef>
              <a:spcAft>
                <a:spcPts val="0"/>
              </a:spcAft>
              <a:defRPr/>
            </a:pPr>
            <a:endParaRPr lang="en-CA">
              <a:latin typeface="Arial" panose="020B0604020202020204" pitchFamily="34" charset="0"/>
            </a:endParaRPr>
          </a:p>
        </p:txBody>
      </p:sp>
      <p:sp>
        <p:nvSpPr>
          <p:cNvPr id="4" name="Slide Number Placeholder 5">
            <a:extLst>
              <a:ext uri="{FF2B5EF4-FFF2-40B4-BE49-F238E27FC236}">
                <a16:creationId xmlns:a16="http://schemas.microsoft.com/office/drawing/2014/main" id="{9C6213B1-303B-0A18-4DA5-1AD133680CF3}"/>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EFD96602-E9BE-405B-88BE-EED98EA94246}"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3" name="Content Placeholder 2"/>
          <p:cNvSpPr>
            <a:spLocks noGrp="1"/>
          </p:cNvSpPr>
          <p:nvPr>
            <p:ph idx="1"/>
          </p:nvPr>
        </p:nvSpPr>
        <p:spPr>
          <a:xfrm>
            <a:off x="428399" y="798513"/>
            <a:ext cx="5580000" cy="4074365"/>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Picture Placeholder 5"/>
          <p:cNvSpPr>
            <a:spLocks noGrp="1"/>
          </p:cNvSpPr>
          <p:nvPr>
            <p:ph type="pic" sz="quarter" idx="10"/>
          </p:nvPr>
        </p:nvSpPr>
        <p:spPr>
          <a:xfrm>
            <a:off x="6184800" y="798513"/>
            <a:ext cx="5580000" cy="4075052"/>
          </a:xfrm>
        </p:spPr>
        <p:txBody>
          <a:bodyPr rtlCol="0">
            <a:normAutofit/>
          </a:bodyPr>
          <a:lstStyle>
            <a:lvl1pPr>
              <a:defRPr baseline="0"/>
            </a:lvl1pPr>
          </a:lstStyle>
          <a:p>
            <a:pPr lvl="0"/>
            <a:r>
              <a:rPr lang="fr-FR" noProof="0" dirty="0"/>
              <a:t>Cliquez sur l’icône pour ajouter une image</a:t>
            </a:r>
            <a:endParaRPr lang="en-CA" noProof="0" dirty="0"/>
          </a:p>
        </p:txBody>
      </p:sp>
      <p:sp>
        <p:nvSpPr>
          <p:cNvPr id="10" name="Title 1"/>
          <p:cNvSpPr>
            <a:spLocks noGrp="1"/>
          </p:cNvSpPr>
          <p:nvPr>
            <p:ph type="title"/>
          </p:nvPr>
        </p:nvSpPr>
        <p:spPr>
          <a:xfrm>
            <a:off x="428400" y="143342"/>
            <a:ext cx="11336400" cy="459066"/>
          </a:xfrm>
        </p:spPr>
        <p:txBody>
          <a:bodyPr rtlCol="0">
            <a:noAutofit/>
          </a:bodyPr>
          <a:lstStyle>
            <a:lvl1pPr>
              <a:defRPr lang="en-CA" dirty="0"/>
            </a:lvl1pPr>
          </a:lstStyle>
          <a:p>
            <a:pPr lvl="0"/>
            <a:r>
              <a:rPr lang="fr-FR"/>
              <a:t>Modifiez le style du titre</a:t>
            </a:r>
            <a:endParaRPr lang="en-CA"/>
          </a:p>
        </p:txBody>
      </p:sp>
    </p:spTree>
    <p:extLst>
      <p:ext uri="{BB962C8B-B14F-4D97-AF65-F5344CB8AC3E}">
        <p14:creationId xmlns:p14="http://schemas.microsoft.com/office/powerpoint/2010/main" val="628129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35ACC76F-8E21-7CEC-7499-7C94EA45633D}"/>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7153FAE4-9BFD-4CA7-8805-B5D74664A02D}"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3" name="Content Placeholder 2"/>
          <p:cNvSpPr>
            <a:spLocks noGrp="1"/>
          </p:cNvSpPr>
          <p:nvPr>
            <p:ph sz="half" idx="1"/>
          </p:nvPr>
        </p:nvSpPr>
        <p:spPr>
          <a:xfrm>
            <a:off x="428400" y="799200"/>
            <a:ext cx="5580000" cy="4351338"/>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184800" y="799200"/>
            <a:ext cx="5580000" cy="4351338"/>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itle 1"/>
          <p:cNvSpPr>
            <a:spLocks noGrp="1"/>
          </p:cNvSpPr>
          <p:nvPr>
            <p:ph type="title"/>
          </p:nvPr>
        </p:nvSpPr>
        <p:spPr>
          <a:xfrm>
            <a:off x="428400" y="143342"/>
            <a:ext cx="11336400" cy="459066"/>
          </a:xfrm>
        </p:spPr>
        <p:txBody>
          <a:bodyPr rtlCol="0">
            <a:noAutofit/>
          </a:bodyPr>
          <a:lstStyle>
            <a:lvl1pPr>
              <a:defRPr lang="en-CA" dirty="0"/>
            </a:lvl1pPr>
          </a:lstStyle>
          <a:p>
            <a:pPr lvl="0"/>
            <a:r>
              <a:rPr lang="fr-FR"/>
              <a:t>Modifiez le style du titre</a:t>
            </a:r>
            <a:endParaRPr lang="en-CA"/>
          </a:p>
        </p:txBody>
      </p:sp>
    </p:spTree>
    <p:extLst>
      <p:ext uri="{BB962C8B-B14F-4D97-AF65-F5344CB8AC3E}">
        <p14:creationId xmlns:p14="http://schemas.microsoft.com/office/powerpoint/2010/main" val="1242320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19E1FA8-186D-8BDA-2D7E-FB429CF5CEC3}"/>
              </a:ext>
            </a:extLst>
          </p:cNvPr>
          <p:cNvSpPr txBox="1">
            <a:spLocks/>
          </p:cNvSpPr>
          <p:nvPr userDrawn="1"/>
        </p:nvSpPr>
        <p:spPr>
          <a:xfrm>
            <a:off x="11534775" y="6397625"/>
            <a:ext cx="477838"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99424694-0D26-4873-A478-5919FBA8D3E0}" type="slidenum">
              <a:rPr lang="en-CA" altLang="en-US" sz="1200" smtClean="0">
                <a:latin typeface="Arial" panose="020B0604020202020204" pitchFamily="34" charset="0"/>
              </a:rPr>
              <a:pPr algn="r" eaLnBrk="1" hangingPunct="1">
                <a:defRPr/>
              </a:pPr>
              <a:t>‹#›</a:t>
            </a:fld>
            <a:endParaRPr lang="en-CA" altLang="en-US" sz="1200">
              <a:latin typeface="Arial" panose="020B0604020202020204" pitchFamily="34" charset="0"/>
            </a:endParaRPr>
          </a:p>
        </p:txBody>
      </p:sp>
      <p:sp>
        <p:nvSpPr>
          <p:cNvPr id="3" name="Text Placeholder 2"/>
          <p:cNvSpPr>
            <a:spLocks noGrp="1"/>
          </p:cNvSpPr>
          <p:nvPr>
            <p:ph type="body" idx="1"/>
          </p:nvPr>
        </p:nvSpPr>
        <p:spPr>
          <a:xfrm>
            <a:off x="428399" y="799200"/>
            <a:ext cx="5580000" cy="823912"/>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stStyle>
          <a:p>
            <a:pPr lvl="0"/>
            <a:r>
              <a:rPr lang="fr-FR"/>
              <a:t>Modifier les styles du texte du masque</a:t>
            </a:r>
          </a:p>
        </p:txBody>
      </p:sp>
      <p:sp>
        <p:nvSpPr>
          <p:cNvPr id="4" name="Content Placeholder 3"/>
          <p:cNvSpPr>
            <a:spLocks noGrp="1"/>
          </p:cNvSpPr>
          <p:nvPr>
            <p:ph sz="half" idx="2"/>
          </p:nvPr>
        </p:nvSpPr>
        <p:spPr>
          <a:xfrm>
            <a:off x="428399" y="1623112"/>
            <a:ext cx="5580000" cy="3684588"/>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184800" y="799200"/>
            <a:ext cx="5580000" cy="823912"/>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stStyle>
          <a:p>
            <a:pPr lvl="0"/>
            <a:r>
              <a:rPr lang="fr-FR"/>
              <a:t>Modifier les styles du texte du masque</a:t>
            </a:r>
          </a:p>
        </p:txBody>
      </p:sp>
      <p:sp>
        <p:nvSpPr>
          <p:cNvPr id="6" name="Content Placeholder 5"/>
          <p:cNvSpPr>
            <a:spLocks noGrp="1"/>
          </p:cNvSpPr>
          <p:nvPr>
            <p:ph sz="quarter" idx="4"/>
          </p:nvPr>
        </p:nvSpPr>
        <p:spPr>
          <a:xfrm>
            <a:off x="6184800" y="1623112"/>
            <a:ext cx="5580000" cy="3684588"/>
          </a:xfrm>
        </p:spPr>
        <p:txBody>
          <a:bodyPr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9" name="Title 1"/>
          <p:cNvSpPr>
            <a:spLocks noGrp="1"/>
          </p:cNvSpPr>
          <p:nvPr>
            <p:ph type="title"/>
          </p:nvPr>
        </p:nvSpPr>
        <p:spPr>
          <a:xfrm>
            <a:off x="428400" y="143342"/>
            <a:ext cx="11336400" cy="459066"/>
          </a:xfrm>
        </p:spPr>
        <p:txBody>
          <a:bodyPr rtlCol="0">
            <a:noAutofit/>
          </a:bodyPr>
          <a:lstStyle>
            <a:lvl1pPr>
              <a:defRPr lang="en-CA" dirty="0"/>
            </a:lvl1pPr>
          </a:lstStyle>
          <a:p>
            <a:pPr lvl="0"/>
            <a:r>
              <a:rPr lang="fr-FR"/>
              <a:t>Modifiez le style du titre</a:t>
            </a:r>
            <a:endParaRPr lang="en-CA"/>
          </a:p>
        </p:txBody>
      </p:sp>
    </p:spTree>
    <p:extLst>
      <p:ext uri="{BB962C8B-B14F-4D97-AF65-F5344CB8AC3E}">
        <p14:creationId xmlns:p14="http://schemas.microsoft.com/office/powerpoint/2010/main" val="1216743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527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1B7C78-A45F-87C8-FFE2-212833F90F69}"/>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
        <p:nvSpPr>
          <p:cNvPr id="9" name="Title 1"/>
          <p:cNvSpPr>
            <a:spLocks noGrp="1"/>
          </p:cNvSpPr>
          <p:nvPr>
            <p:ph type="title"/>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fr-FR"/>
              <a:t>Modifiez le style du titre</a:t>
            </a:r>
            <a:endParaRPr lang="en-US"/>
          </a:p>
        </p:txBody>
      </p:sp>
      <p:sp>
        <p:nvSpPr>
          <p:cNvPr id="3" name="Content Placeholder 2"/>
          <p:cNvSpPr>
            <a:spLocks noGrp="1"/>
          </p:cNvSpPr>
          <p:nvPr>
            <p:ph idx="1"/>
          </p:nvPr>
        </p:nvSpPr>
        <p:spPr>
          <a:xfrm>
            <a:off x="661251" y="1711573"/>
            <a:ext cx="108951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384208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35243053-E865-A6EE-E913-71A53E22C3F0}"/>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1588"/>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10">
            <a:extLst>
              <a:ext uri="{FF2B5EF4-FFF2-40B4-BE49-F238E27FC236}">
                <a16:creationId xmlns:a16="http://schemas.microsoft.com/office/drawing/2014/main" id="{2C7A62F7-9A2C-4F12-4631-C87FF4B09271}"/>
              </a:ext>
            </a:extLst>
          </p:cNvPr>
          <p:cNvCxnSpPr/>
          <p:nvPr userDrawn="1">
            <p:custDataLst>
              <p:tags r:id="rId2"/>
            </p:custDataLst>
          </p:nvPr>
        </p:nvCxnSpPr>
        <p:spPr>
          <a:xfrm flipH="1">
            <a:off x="-4100513" y="3662363"/>
            <a:ext cx="10101263"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4" name="Picture 11">
            <a:extLst>
              <a:ext uri="{FF2B5EF4-FFF2-40B4-BE49-F238E27FC236}">
                <a16:creationId xmlns:a16="http://schemas.microsoft.com/office/drawing/2014/main" id="{2C315352-9D3F-5D64-63D6-BD97C9A789A2}"/>
              </a:ext>
            </a:extLst>
          </p:cNvPr>
          <p:cNvPicPr>
            <a:picLocks/>
          </p:cNvPicPr>
          <p:nvPr userDrawn="1"/>
        </p:nvPicPr>
        <p:blipFill>
          <a:blip r:embed="rId5">
            <a:extLst>
              <a:ext uri="{28A0092B-C50C-407E-A947-70E740481C1C}">
                <a14:useLocalDpi xmlns:a14="http://schemas.microsoft.com/office/drawing/2010/main" val="0"/>
              </a:ext>
            </a:extLst>
          </a:blip>
          <a:srcRect/>
          <a:stretch>
            <a:fillRect/>
          </a:stretch>
        </p:blipFill>
        <p:spPr bwMode="black">
          <a:xfrm>
            <a:off x="1187450" y="3975100"/>
            <a:ext cx="3074988"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CC0CC839-45EB-E724-74F7-59A844955385}"/>
              </a:ext>
            </a:extLst>
          </p:cNvPr>
          <p:cNvPicPr>
            <a:picLocks/>
          </p:cNvPicPr>
          <p:nvPr userDrawn="1"/>
        </p:nvPicPr>
        <p:blipFill>
          <a:blip r:embed="rId6">
            <a:extLst>
              <a:ext uri="{28A0092B-C50C-407E-A947-70E740481C1C}">
                <a14:useLocalDpi xmlns:a14="http://schemas.microsoft.com/office/drawing/2010/main" val="0"/>
              </a:ext>
            </a:extLst>
          </a:blip>
          <a:srcRect/>
          <a:stretch>
            <a:fillRect/>
          </a:stretch>
        </p:blipFill>
        <p:spPr bwMode="black">
          <a:xfrm>
            <a:off x="4711700" y="3994150"/>
            <a:ext cx="12890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a:extLst>
              <a:ext uri="{FF2B5EF4-FFF2-40B4-BE49-F238E27FC236}">
                <a16:creationId xmlns:a16="http://schemas.microsoft.com/office/drawing/2014/main" id="{12BD238D-2F0F-DFBF-B2DB-5526821FDC6D}"/>
              </a:ext>
            </a:extLst>
          </p:cNvPr>
          <p:cNvPicPr>
            <a:picLocks/>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9759950" y="309563"/>
            <a:ext cx="243205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1280953" y="1071477"/>
            <a:ext cx="7320000" cy="734400"/>
          </a:xfrm>
          <a:prstGeom prst="rect">
            <a:avLst/>
          </a:prstGeom>
        </p:spPr>
        <p:txBody>
          <a:bodyPr rtlCol="0" anchor="t">
            <a:noAutofit/>
          </a:bodyPr>
          <a:lstStyle>
            <a:lvl1pPr algn="l">
              <a:lnSpc>
                <a:spcPct val="100000"/>
              </a:lnSpc>
              <a:defRPr lang="en-US" sz="3200" b="1" baseline="0" dirty="0">
                <a:solidFill>
                  <a:schemeClr val="bg1"/>
                </a:solidFill>
              </a:defRPr>
            </a:lvl1pPr>
          </a:lstStyle>
          <a:p>
            <a:pPr lvl="0"/>
            <a:r>
              <a:rPr lang="fr-FR"/>
              <a:t>Modifiez le style du titre</a:t>
            </a:r>
            <a:endParaRPr lang="en-US"/>
          </a:p>
        </p:txBody>
      </p:sp>
      <p:sp>
        <p:nvSpPr>
          <p:cNvPr id="10" name="Subtitle 2"/>
          <p:cNvSpPr>
            <a:spLocks noGrp="1"/>
          </p:cNvSpPr>
          <p:nvPr>
            <p:ph type="subTitle" idx="1"/>
          </p:nvPr>
        </p:nvSpPr>
        <p:spPr>
          <a:xfrm>
            <a:off x="1280956" y="2263655"/>
            <a:ext cx="5586169" cy="1179260"/>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a:t>Modifier le style des sous-titres du masque</a:t>
            </a:r>
            <a:endParaRPr lang="en-US"/>
          </a:p>
        </p:txBody>
      </p:sp>
    </p:spTree>
    <p:extLst>
      <p:ext uri="{BB962C8B-B14F-4D97-AF65-F5344CB8AC3E}">
        <p14:creationId xmlns:p14="http://schemas.microsoft.com/office/powerpoint/2010/main" val="8295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2" name="Picture 12">
            <a:extLst>
              <a:ext uri="{FF2B5EF4-FFF2-40B4-BE49-F238E27FC236}">
                <a16:creationId xmlns:a16="http://schemas.microsoft.com/office/drawing/2014/main" id="{9B5F59F7-1A9B-3EB3-02F9-F23F5E728858}"/>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5">
            <a:extLst>
              <a:ext uri="{FF2B5EF4-FFF2-40B4-BE49-F238E27FC236}">
                <a16:creationId xmlns:a16="http://schemas.microsoft.com/office/drawing/2014/main" id="{AFD873A7-CE12-5B2E-63E3-31B8DF42BAEA}"/>
              </a:ext>
            </a:extLst>
          </p:cNvPr>
          <p:cNvPicPr>
            <a:picLocks/>
          </p:cNvPicPr>
          <p:nvPr userDrawn="1"/>
        </p:nvPicPr>
        <p:blipFill>
          <a:blip r:embed="rId5">
            <a:extLst>
              <a:ext uri="{28A0092B-C50C-407E-A947-70E740481C1C}">
                <a14:useLocalDpi xmlns:a14="http://schemas.microsoft.com/office/drawing/2010/main" val="0"/>
              </a:ext>
            </a:extLst>
          </a:blip>
          <a:srcRect/>
          <a:stretch>
            <a:fillRect/>
          </a:stretch>
        </p:blipFill>
        <p:spPr bwMode="black">
          <a:xfrm>
            <a:off x="1158875" y="3994150"/>
            <a:ext cx="30734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a:extLst>
              <a:ext uri="{FF2B5EF4-FFF2-40B4-BE49-F238E27FC236}">
                <a16:creationId xmlns:a16="http://schemas.microsoft.com/office/drawing/2014/main" id="{6295B071-E963-DFB7-004C-4331171FF2A8}"/>
              </a:ext>
            </a:extLst>
          </p:cNvPr>
          <p:cNvPicPr>
            <a:picLocks/>
          </p:cNvPicPr>
          <p:nvPr userDrawn="1"/>
        </p:nvPicPr>
        <p:blipFill>
          <a:blip r:embed="rId6">
            <a:extLst>
              <a:ext uri="{28A0092B-C50C-407E-A947-70E740481C1C}">
                <a14:useLocalDpi xmlns:a14="http://schemas.microsoft.com/office/drawing/2010/main" val="0"/>
              </a:ext>
            </a:extLst>
          </a:blip>
          <a:srcRect/>
          <a:stretch>
            <a:fillRect/>
          </a:stretch>
        </p:blipFill>
        <p:spPr bwMode="black">
          <a:xfrm>
            <a:off x="4711700" y="3994150"/>
            <a:ext cx="12890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18">
            <a:extLst>
              <a:ext uri="{FF2B5EF4-FFF2-40B4-BE49-F238E27FC236}">
                <a16:creationId xmlns:a16="http://schemas.microsoft.com/office/drawing/2014/main" id="{C3BC334A-BB00-49DC-7592-93CCF96C89C1}"/>
              </a:ext>
            </a:extLst>
          </p:cNvPr>
          <p:cNvCxnSpPr/>
          <p:nvPr userDrawn="1">
            <p:custDataLst>
              <p:tags r:id="rId2"/>
            </p:custDataLst>
          </p:nvPr>
        </p:nvCxnSpPr>
        <p:spPr>
          <a:xfrm flipH="1">
            <a:off x="-4100513" y="3662363"/>
            <a:ext cx="10101263"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ctrTitle"/>
          </p:nvPr>
        </p:nvSpPr>
        <p:spPr>
          <a:xfrm>
            <a:off x="1280953" y="1071477"/>
            <a:ext cx="7320000" cy="734400"/>
          </a:xfrm>
          <a:prstGeom prst="rect">
            <a:avLst/>
          </a:prstGeom>
        </p:spPr>
        <p:txBody>
          <a:bodyPr rtlCol="0" anchor="t">
            <a:noAutofit/>
          </a:bodyPr>
          <a:lstStyle>
            <a:lvl1pPr algn="l">
              <a:lnSpc>
                <a:spcPct val="100000"/>
              </a:lnSpc>
              <a:defRPr lang="en-US" sz="3200" b="1" dirty="0">
                <a:solidFill>
                  <a:schemeClr val="bg1"/>
                </a:solidFill>
              </a:defRPr>
            </a:lvl1pPr>
          </a:lstStyle>
          <a:p>
            <a:pPr lvl="0"/>
            <a:r>
              <a:rPr lang="fr-FR"/>
              <a:t>Modifiez le style du titre</a:t>
            </a:r>
            <a:endParaRPr lang="en-US"/>
          </a:p>
        </p:txBody>
      </p:sp>
      <p:sp>
        <p:nvSpPr>
          <p:cNvPr id="8" name="Subtitle 2"/>
          <p:cNvSpPr>
            <a:spLocks noGrp="1"/>
          </p:cNvSpPr>
          <p:nvPr>
            <p:ph type="subTitle" idx="1"/>
          </p:nvPr>
        </p:nvSpPr>
        <p:spPr>
          <a:xfrm>
            <a:off x="1280956" y="2263655"/>
            <a:ext cx="5586169" cy="988428"/>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a:t>Modifier le style des sous-titres du masque</a:t>
            </a:r>
            <a:endParaRPr lang="en-US"/>
          </a:p>
        </p:txBody>
      </p:sp>
    </p:spTree>
    <p:extLst>
      <p:ext uri="{BB962C8B-B14F-4D97-AF65-F5344CB8AC3E}">
        <p14:creationId xmlns:p14="http://schemas.microsoft.com/office/powerpoint/2010/main" val="340921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37C367-6F9A-ED6D-998C-1038581BDBEE}"/>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
        <p:nvSpPr>
          <p:cNvPr id="9" name="Title 1"/>
          <p:cNvSpPr>
            <a:spLocks noGrp="1"/>
          </p:cNvSpPr>
          <p:nvPr>
            <p:ph type="title"/>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fr-FR"/>
              <a:t>Modifiez le style du titre</a:t>
            </a:r>
            <a:endParaRPr lang="en-US"/>
          </a:p>
        </p:txBody>
      </p:sp>
      <p:sp>
        <p:nvSpPr>
          <p:cNvPr id="3" name="Content Placeholder 2"/>
          <p:cNvSpPr>
            <a:spLocks noGrp="1"/>
          </p:cNvSpPr>
          <p:nvPr>
            <p:ph idx="1"/>
          </p:nvPr>
        </p:nvSpPr>
        <p:spPr>
          <a:xfrm>
            <a:off x="661251" y="1711573"/>
            <a:ext cx="108951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35504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1625374" y="3000936"/>
            <a:ext cx="8941252" cy="856125"/>
          </a:xfrm>
          <a:prstGeom prst="rect">
            <a:avLst/>
          </a:prstGeom>
        </p:spPr>
        <p:txBody>
          <a:bodyPr>
            <a:noAutofit/>
          </a:bodyPr>
          <a:lstStyle>
            <a:lvl1pPr algn="ctr">
              <a:defRPr sz="3600" b="1" baseline="0">
                <a:solidFill>
                  <a:schemeClr val="bg1"/>
                </a:solidFill>
              </a:defRPr>
            </a:lvl1pPr>
          </a:lstStyle>
          <a:p>
            <a:r>
              <a:rPr lang="fr-FR"/>
              <a:t>Modifiez le style du titre</a:t>
            </a:r>
            <a:endParaRPr lang="en-US"/>
          </a:p>
        </p:txBody>
      </p:sp>
    </p:spTree>
    <p:extLst>
      <p:ext uri="{BB962C8B-B14F-4D97-AF65-F5344CB8AC3E}">
        <p14:creationId xmlns:p14="http://schemas.microsoft.com/office/powerpoint/2010/main" val="144282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71F0C6-AA29-93DA-B82D-8360862CC77F}"/>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
        <p:nvSpPr>
          <p:cNvPr id="7" name="Title 1"/>
          <p:cNvSpPr>
            <a:spLocks noGrp="1"/>
          </p:cNvSpPr>
          <p:nvPr>
            <p:ph type="title"/>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fr-FR"/>
              <a:t>Modifiez le style du titre</a:t>
            </a:r>
            <a:endParaRPr lang="en-US"/>
          </a:p>
        </p:txBody>
      </p:sp>
      <p:sp>
        <p:nvSpPr>
          <p:cNvPr id="10"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Picture Placeholder 4"/>
          <p:cNvSpPr>
            <a:spLocks noGrp="1"/>
          </p:cNvSpPr>
          <p:nvPr>
            <p:ph type="pic" sz="quarter" idx="10"/>
          </p:nvPr>
        </p:nvSpPr>
        <p:spPr>
          <a:xfrm>
            <a:off x="6403197" y="1711573"/>
            <a:ext cx="5376000" cy="4422831"/>
          </a:xfrm>
          <a:prstGeom prst="rect">
            <a:avLst/>
          </a:prstGeom>
        </p:spPr>
        <p:txBody>
          <a:bodyPr rtlCol="0">
            <a:normAutofit/>
          </a:bodyPr>
          <a:lstStyle>
            <a:lvl1pPr>
              <a:defRPr sz="2000" b="0">
                <a:latin typeface="Arial" panose="020B0604020202020204" pitchFamily="34" charset="0"/>
                <a:cs typeface="Arial" panose="020B0604020202020204" pitchFamily="34" charset="0"/>
              </a:defRPr>
            </a:lvl1pPr>
          </a:lstStyle>
          <a:p>
            <a:pPr lvl="0"/>
            <a:r>
              <a:rPr lang="fr-FR" noProof="0" dirty="0"/>
              <a:t>Cliquez sur l’icône pour ajouter une image</a:t>
            </a:r>
            <a:endParaRPr lang="en-CA" noProof="0" dirty="0"/>
          </a:p>
        </p:txBody>
      </p:sp>
    </p:spTree>
    <p:extLst>
      <p:ext uri="{BB962C8B-B14F-4D97-AF65-F5344CB8AC3E}">
        <p14:creationId xmlns:p14="http://schemas.microsoft.com/office/powerpoint/2010/main" val="426871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5">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A851F0-8A6D-9D3C-519B-37AB8383D833}"/>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
        <p:nvSpPr>
          <p:cNvPr id="6" name="Title 1"/>
          <p:cNvSpPr>
            <a:spLocks noGrp="1"/>
          </p:cNvSpPr>
          <p:nvPr>
            <p:ph type="title"/>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fr-FR"/>
              <a:t>Modifiez le style du titre</a:t>
            </a:r>
            <a:endParaRPr lang="en-US"/>
          </a:p>
        </p:txBody>
      </p:sp>
      <p:sp>
        <p:nvSpPr>
          <p:cNvPr id="8"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2"/>
          <p:cNvSpPr>
            <a:spLocks noGrp="1"/>
          </p:cNvSpPr>
          <p:nvPr>
            <p:ph idx="12"/>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17327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6">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D9B9D9-23FF-3FEB-DE4C-531E8BFF21E4}"/>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
        <p:nvSpPr>
          <p:cNvPr id="8" name="Title 1"/>
          <p:cNvSpPr>
            <a:spLocks noGrp="1"/>
          </p:cNvSpPr>
          <p:nvPr>
            <p:ph type="title"/>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fr-FR"/>
              <a:t>Modifiez le style du titre</a:t>
            </a:r>
            <a:endParaRPr lang="en-US"/>
          </a:p>
        </p:txBody>
      </p:sp>
      <p:sp>
        <p:nvSpPr>
          <p:cNvPr id="16" name="Text Placeholder 2"/>
          <p:cNvSpPr>
            <a:spLocks noGrp="1"/>
          </p:cNvSpPr>
          <p:nvPr>
            <p:ph type="body" idx="13"/>
          </p:nvPr>
        </p:nvSpPr>
        <p:spPr>
          <a:xfrm>
            <a:off x="661251" y="1569430"/>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Arial" panose="020B0604020202020204" pitchFamily="34" charset="0"/>
                <a:cs typeface="Arial" panose="020B0604020202020204" pitchFamily="34" charset="0"/>
              </a:defRPr>
            </a:lvl1pPr>
          </a:lstStyle>
          <a:p>
            <a:pPr lvl="0"/>
            <a:r>
              <a:rPr lang="fr-FR"/>
              <a:t>Modifier les styles du texte du masque</a:t>
            </a:r>
          </a:p>
        </p:txBody>
      </p:sp>
      <p:sp>
        <p:nvSpPr>
          <p:cNvPr id="10" name="Content Placeholder 2"/>
          <p:cNvSpPr>
            <a:spLocks noGrp="1"/>
          </p:cNvSpPr>
          <p:nvPr>
            <p:ph idx="1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Text Placeholder 2"/>
          <p:cNvSpPr>
            <a:spLocks noGrp="1"/>
          </p:cNvSpPr>
          <p:nvPr>
            <p:ph type="body" idx="1"/>
          </p:nvPr>
        </p:nvSpPr>
        <p:spPr>
          <a:xfrm>
            <a:off x="6345641" y="1566985"/>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Arial" panose="020B0604020202020204" pitchFamily="34" charset="0"/>
                <a:cs typeface="Arial" panose="020B0604020202020204" pitchFamily="34" charset="0"/>
              </a:defRPr>
            </a:lvl1pPr>
          </a:lstStyle>
          <a:p>
            <a:pPr lvl="0"/>
            <a:r>
              <a:rPr lang="fr-FR"/>
              <a:t>Modifier les styles du texte du masque</a:t>
            </a:r>
          </a:p>
        </p:txBody>
      </p:sp>
      <p:sp>
        <p:nvSpPr>
          <p:cNvPr id="11" name="Content Placeholder 2"/>
          <p:cNvSpPr>
            <a:spLocks noGrp="1"/>
          </p:cNvSpPr>
          <p:nvPr>
            <p:ph idx="12"/>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161477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E9FF3DD2-3162-B30E-FAA2-1587ED8A5E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75" y="2060575"/>
            <a:ext cx="738188"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a:extLst>
              <a:ext uri="{FF2B5EF4-FFF2-40B4-BE49-F238E27FC236}">
                <a16:creationId xmlns:a16="http://schemas.microsoft.com/office/drawing/2014/main" id="{7A5FBC03-937F-C795-CB5D-23F12D7FC9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065838"/>
            <a:ext cx="122031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58685" y="2169676"/>
            <a:ext cx="8747390" cy="733426"/>
          </a:xfrm>
        </p:spPr>
        <p:txBody>
          <a:bodyPr>
            <a:noAutofit/>
          </a:bodyPr>
          <a:lstStyle>
            <a:lvl1pPr algn="l">
              <a:defRPr sz="2400" b="1" baseline="0">
                <a:solidFill>
                  <a:schemeClr val="tx1"/>
                </a:solidFill>
                <a:latin typeface="Arial" panose="020B0604020202020204" pitchFamily="34" charset="0"/>
              </a:defRPr>
            </a:lvl1pPr>
          </a:lstStyle>
          <a:p>
            <a:r>
              <a:rPr lang="fr-FR"/>
              <a:t>Modifiez le style du titre</a:t>
            </a:r>
            <a:endParaRPr lang="en-CA"/>
          </a:p>
        </p:txBody>
      </p:sp>
      <p:sp>
        <p:nvSpPr>
          <p:cNvPr id="3" name="Subtitle 2"/>
          <p:cNvSpPr>
            <a:spLocks noGrp="1"/>
          </p:cNvSpPr>
          <p:nvPr>
            <p:ph type="subTitle" idx="1"/>
          </p:nvPr>
        </p:nvSpPr>
        <p:spPr>
          <a:xfrm>
            <a:off x="1758685" y="3158162"/>
            <a:ext cx="8747390" cy="675025"/>
          </a:xfrm>
        </p:spPr>
        <p:txBody>
          <a:bodyPr>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Modifier le style des sous-titres du masque</a:t>
            </a:r>
            <a:endParaRPr lang="en-CA"/>
          </a:p>
        </p:txBody>
      </p:sp>
    </p:spTree>
    <p:extLst>
      <p:ext uri="{BB962C8B-B14F-4D97-AF65-F5344CB8AC3E}">
        <p14:creationId xmlns:p14="http://schemas.microsoft.com/office/powerpoint/2010/main" val="160098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1026" name="Title Placeholder 2">
            <a:extLst>
              <a:ext uri="{FF2B5EF4-FFF2-40B4-BE49-F238E27FC236}">
                <a16:creationId xmlns:a16="http://schemas.microsoft.com/office/drawing/2014/main" id="{76C01D55-2420-4187-A990-2FFBE188B65E}"/>
              </a:ext>
            </a:extLst>
          </p:cNvPr>
          <p:cNvSpPr>
            <a:spLocks noGrp="1"/>
          </p:cNvSpPr>
          <p:nvPr>
            <p:ph type="title"/>
          </p:nvPr>
        </p:nvSpPr>
        <p:spPr bwMode="auto">
          <a:xfrm>
            <a:off x="639763" y="21431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a:t>
            </a:r>
            <a:br>
              <a:rPr lang="en-US" altLang="en-US"/>
            </a:br>
            <a:r>
              <a:rPr lang="en-US" altLang="en-US"/>
              <a:t>Cliquez pour modifier le titre</a:t>
            </a:r>
            <a:endParaRPr lang="en-CA" altLang="en-US"/>
          </a:p>
        </p:txBody>
      </p:sp>
      <p:sp>
        <p:nvSpPr>
          <p:cNvPr id="1027" name="Text Placeholder 2">
            <a:extLst>
              <a:ext uri="{FF2B5EF4-FFF2-40B4-BE49-F238E27FC236}">
                <a16:creationId xmlns:a16="http://schemas.microsoft.com/office/drawing/2014/main" id="{24126F2B-8E01-21B6-A6F5-4BB1F53AC768}"/>
              </a:ext>
            </a:extLst>
          </p:cNvPr>
          <p:cNvSpPr>
            <a:spLocks noGrp="1"/>
          </p:cNvSpPr>
          <p:nvPr>
            <p:ph type="body" idx="1"/>
          </p:nvPr>
        </p:nvSpPr>
        <p:spPr bwMode="auto">
          <a:xfrm>
            <a:off x="661988" y="1716088"/>
            <a:ext cx="10895012"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 │ Cliquez pour modifier les styles</a:t>
            </a:r>
          </a:p>
          <a:p>
            <a:pPr lvl="0"/>
            <a:endParaRPr lang="en-US" altLang="en-US"/>
          </a:p>
          <a:p>
            <a:pPr lvl="1"/>
            <a:r>
              <a:rPr lang="en-US" altLang="en-US"/>
              <a:t>Second level / Deuxième</a:t>
            </a:r>
          </a:p>
          <a:p>
            <a:pPr lvl="2"/>
            <a:r>
              <a:rPr lang="en-US" altLang="en-US"/>
              <a:t>Third level / Troisième niveau</a:t>
            </a:r>
          </a:p>
          <a:p>
            <a:pPr lvl="3"/>
            <a:r>
              <a:rPr lang="en-US" altLang="en-US"/>
              <a:t>Fourth level / Quatrième niveau</a:t>
            </a:r>
          </a:p>
          <a:p>
            <a:pPr lvl="4"/>
            <a:r>
              <a:rPr lang="en-US" altLang="en-US"/>
              <a:t>Fifth level / Cinquième niveau</a:t>
            </a:r>
          </a:p>
        </p:txBody>
      </p:sp>
      <p:sp>
        <p:nvSpPr>
          <p:cNvPr id="4" name="Date Placeholder 3">
            <a:extLst>
              <a:ext uri="{FF2B5EF4-FFF2-40B4-BE49-F238E27FC236}">
                <a16:creationId xmlns:a16="http://schemas.microsoft.com/office/drawing/2014/main" id="{8ECBDCD4-C82F-75AD-0C14-20D897B60936}"/>
              </a:ext>
            </a:extLst>
          </p:cNvPr>
          <p:cNvSpPr>
            <a:spLocks noGrp="1"/>
          </p:cNvSpPr>
          <p:nvPr>
            <p:ph type="dt" sz="half" idx="2"/>
          </p:nvPr>
        </p:nvSpPr>
        <p:spPr>
          <a:xfrm>
            <a:off x="536575"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a:defRPr/>
            </a:pPr>
            <a:endParaRPr lang="en-CA"/>
          </a:p>
        </p:txBody>
      </p:sp>
      <p:sp>
        <p:nvSpPr>
          <p:cNvPr id="5" name="Footer Placeholder 4">
            <a:extLst>
              <a:ext uri="{FF2B5EF4-FFF2-40B4-BE49-F238E27FC236}">
                <a16:creationId xmlns:a16="http://schemas.microsoft.com/office/drawing/2014/main" id="{1C81AF8D-7EA5-34AA-717C-1D65DA8B6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a:defRPr/>
            </a:pPr>
            <a:r>
              <a:rPr lang="en-CA"/>
              <a:t>View Live Captions Here</a:t>
            </a:r>
          </a:p>
        </p:txBody>
      </p:sp>
      <p:pic>
        <p:nvPicPr>
          <p:cNvPr id="1030" name="Picture 10">
            <a:extLst>
              <a:ext uri="{FF2B5EF4-FFF2-40B4-BE49-F238E27FC236}">
                <a16:creationId xmlns:a16="http://schemas.microsoft.com/office/drawing/2014/main" id="{8F33ED2A-28DE-8264-5F4D-357A61183320}"/>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invGray">
          <a:xfrm>
            <a:off x="10961688" y="5932488"/>
            <a:ext cx="12731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5">
            <a:extLst>
              <a:ext uri="{FF2B5EF4-FFF2-40B4-BE49-F238E27FC236}">
                <a16:creationId xmlns:a16="http://schemas.microsoft.com/office/drawing/2014/main" id="{22B4B8B0-60DC-7BDD-22BD-53FBF0438EA3}"/>
              </a:ext>
            </a:extLst>
          </p:cNvPr>
          <p:cNvSpPr txBox="1">
            <a:spLocks/>
          </p:cNvSpPr>
          <p:nvPr userDrawn="1"/>
        </p:nvSpPr>
        <p:spPr>
          <a:xfrm>
            <a:off x="11557000" y="6429375"/>
            <a:ext cx="549275"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117DB24E-A640-4F9F-898E-D60853B5EFFB}" type="slidenum">
              <a:rPr lang="en-CA" altLang="en-US" sz="1200" b="1" smtClean="0">
                <a:solidFill>
                  <a:schemeClr val="bg1"/>
                </a:solidFill>
                <a:latin typeface="Arial" panose="020B0604020202020204" pitchFamily="34" charset="0"/>
                <a:cs typeface="Arial" panose="020B0604020202020204" pitchFamily="34" charset="0"/>
              </a:rPr>
              <a:pPr algn="r" eaLnBrk="1" hangingPunct="1">
                <a:defRPr/>
              </a:pPr>
              <a:t>‹#›</a:t>
            </a:fld>
            <a:endParaRPr lang="en-CA" altLang="en-US" sz="1200" b="1">
              <a:solidFill>
                <a:schemeClr val="bg1"/>
              </a:solidFill>
              <a:latin typeface="Arial" panose="020B0604020202020204" pitchFamily="34" charset="0"/>
              <a:cs typeface="Arial" panose="020B0604020202020204" pitchFamily="34" charset="0"/>
            </a:endParaRPr>
          </a:p>
        </p:txBody>
      </p:sp>
      <p:sp>
        <p:nvSpPr>
          <p:cNvPr id="1032" name="TextBox 2">
            <a:extLst>
              <a:ext uri="{FF2B5EF4-FFF2-40B4-BE49-F238E27FC236}">
                <a16:creationId xmlns:a16="http://schemas.microsoft.com/office/drawing/2014/main" id="{4835871A-C5FB-F727-FC7F-C96821DC5E6B}"/>
              </a:ext>
            </a:extLst>
          </p:cNvPr>
          <p:cNvSpPr txBox="1">
            <a:spLocks noChangeArrowheads="1"/>
          </p:cNvSpPr>
          <p:nvPr userDrawn="1"/>
        </p:nvSpPr>
        <p:spPr bwMode="auto">
          <a:xfrm>
            <a:off x="10466388" y="63500"/>
            <a:ext cx="1697037" cy="182563"/>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CA" altLang="en-US" sz="1200">
                <a:solidFill>
                  <a:srgbClr val="000000"/>
                </a:solidFill>
                <a:latin typeface="Calibri" panose="020F0502020204030204" pitchFamily="34" charset="0"/>
                <a:cs typeface="Calibri" panose="020F050202020403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4" r:id="rId5"/>
    <p:sldLayoutId id="2147484555" r:id="rId6"/>
    <p:sldLayoutId id="2147484556" r:id="rId7"/>
    <p:sldLayoutId id="2147484557" r:id="rId8"/>
  </p:sldLayoutIdLst>
  <p:hf sldNum="0" hdr="0" dt="0"/>
  <p:txStyles>
    <p:titleStyle>
      <a:lvl1pPr algn="l" rtl="0" eaLnBrk="0" fontAlgn="base" hangingPunct="0">
        <a:lnSpc>
          <a:spcPct val="90000"/>
        </a:lnSpc>
        <a:spcBef>
          <a:spcPct val="0"/>
        </a:spcBef>
        <a:spcAft>
          <a:spcPct val="0"/>
        </a:spcAft>
        <a:defRPr lang="en-US" sz="3200" b="1" kern="1200" dirty="0">
          <a:solidFill>
            <a:schemeClr val="bg1"/>
          </a:solidFill>
          <a:latin typeface="Arial" panose="020B0604020202020204" pitchFamily="34" charset="0"/>
          <a:ea typeface="+mj-ea"/>
          <a:cs typeface="+mj-cs"/>
        </a:defRPr>
      </a:lvl1pPr>
      <a:lvl2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2pPr>
      <a:lvl3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3pPr>
      <a:lvl4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4pPr>
      <a:lvl5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5pPr>
      <a:lvl6pPr marL="457200" algn="l" rtl="0" fontAlgn="base">
        <a:lnSpc>
          <a:spcPct val="90000"/>
        </a:lnSpc>
        <a:spcBef>
          <a:spcPct val="0"/>
        </a:spcBef>
        <a:spcAft>
          <a:spcPct val="0"/>
        </a:spcAft>
        <a:defRPr sz="3200" b="1">
          <a:solidFill>
            <a:schemeClr val="bg1"/>
          </a:solidFill>
          <a:latin typeface="Arial" panose="020B0604020202020204" pitchFamily="34" charset="0"/>
        </a:defRPr>
      </a:lvl6pPr>
      <a:lvl7pPr marL="914400" algn="l" rtl="0" fontAlgn="base">
        <a:lnSpc>
          <a:spcPct val="90000"/>
        </a:lnSpc>
        <a:spcBef>
          <a:spcPct val="0"/>
        </a:spcBef>
        <a:spcAft>
          <a:spcPct val="0"/>
        </a:spcAft>
        <a:defRPr sz="3200" b="1">
          <a:solidFill>
            <a:schemeClr val="bg1"/>
          </a:solidFill>
          <a:latin typeface="Arial" panose="020B0604020202020204" pitchFamily="34" charset="0"/>
        </a:defRPr>
      </a:lvl7pPr>
      <a:lvl8pPr marL="1371600" algn="l" rtl="0" fontAlgn="base">
        <a:lnSpc>
          <a:spcPct val="90000"/>
        </a:lnSpc>
        <a:spcBef>
          <a:spcPct val="0"/>
        </a:spcBef>
        <a:spcAft>
          <a:spcPct val="0"/>
        </a:spcAft>
        <a:defRPr sz="3200" b="1">
          <a:solidFill>
            <a:schemeClr val="bg1"/>
          </a:solidFill>
          <a:latin typeface="Arial" panose="020B0604020202020204" pitchFamily="34" charset="0"/>
        </a:defRPr>
      </a:lvl8pPr>
      <a:lvl9pPr marL="1828800" algn="l" rtl="0" fontAlgn="base">
        <a:lnSpc>
          <a:spcPct val="90000"/>
        </a:lnSpc>
        <a:spcBef>
          <a:spcPct val="0"/>
        </a:spcBef>
        <a:spcAft>
          <a:spcPct val="0"/>
        </a:spcAft>
        <a:defRPr sz="3200" b="1">
          <a:solidFill>
            <a:schemeClr val="bg1"/>
          </a:solidFill>
          <a:latin typeface="Arial" panose="020B0604020202020204" pitchFamily="34" charset="0"/>
        </a:defRPr>
      </a:lvl9pPr>
    </p:titleStyle>
    <p:bodyStyle>
      <a:lvl1pPr marL="228600" indent="-228600" algn="l" rtl="0" eaLnBrk="0" fontAlgn="base" hangingPunct="0">
        <a:lnSpc>
          <a:spcPct val="114000"/>
        </a:lnSpc>
        <a:spcBef>
          <a:spcPts val="1000"/>
        </a:spcBef>
        <a:spcAft>
          <a:spcPct val="0"/>
        </a:spcAft>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15C7E5F4-9686-508E-CB10-C7ACB76B5063}"/>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ajouter le titre│Click to edit Master title style</a:t>
            </a:r>
            <a:endParaRPr lang="en-CA" altLang="en-US"/>
          </a:p>
        </p:txBody>
      </p:sp>
      <p:sp>
        <p:nvSpPr>
          <p:cNvPr id="2051" name="Text Placeholder 2">
            <a:extLst>
              <a:ext uri="{FF2B5EF4-FFF2-40B4-BE49-F238E27FC236}">
                <a16:creationId xmlns:a16="http://schemas.microsoft.com/office/drawing/2014/main" id="{CF3462C5-CCD4-8C5D-ECBA-A57B0AC39F0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 Click to edit Master text styles</a:t>
            </a:r>
          </a:p>
          <a:p>
            <a:pPr lvl="0"/>
            <a:endParaRPr lang="en-US" altLang="en-US"/>
          </a:p>
          <a:p>
            <a:pPr lvl="1"/>
            <a:r>
              <a:rPr lang="en-US" altLang="en-US"/>
              <a:t>Deuxième niveau │ Second level</a:t>
            </a:r>
          </a:p>
          <a:p>
            <a:pPr lvl="2"/>
            <a:r>
              <a:rPr lang="en-US" altLang="en-US"/>
              <a:t>Troisième niveau │ Third level</a:t>
            </a:r>
          </a:p>
          <a:p>
            <a:pPr lvl="3"/>
            <a:r>
              <a:rPr lang="en-US" altLang="en-US"/>
              <a:t>Quatrième niveau │Fourth level</a:t>
            </a:r>
          </a:p>
          <a:p>
            <a:pPr lvl="4"/>
            <a:r>
              <a:rPr lang="en-US" altLang="en-US"/>
              <a:t>Cinquième niveau │Fifth level</a:t>
            </a:r>
          </a:p>
        </p:txBody>
      </p:sp>
      <p:sp>
        <p:nvSpPr>
          <p:cNvPr id="4" name="Date Placeholder 3">
            <a:extLst>
              <a:ext uri="{FF2B5EF4-FFF2-40B4-BE49-F238E27FC236}">
                <a16:creationId xmlns:a16="http://schemas.microsoft.com/office/drawing/2014/main" id="{657748E6-2CEB-0DAE-E666-5325819606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2"/>
                </a:solidFill>
                <a:latin typeface="Arial" panose="020B0604020202020204" pitchFamily="34" charset="0"/>
              </a:defRPr>
            </a:lvl1pPr>
          </a:lstStyle>
          <a:p>
            <a:pPr>
              <a:defRPr/>
            </a:pPr>
            <a:endParaRPr lang="en-CA"/>
          </a:p>
        </p:txBody>
      </p:sp>
      <p:sp>
        <p:nvSpPr>
          <p:cNvPr id="5" name="Footer Placeholder 4">
            <a:extLst>
              <a:ext uri="{FF2B5EF4-FFF2-40B4-BE49-F238E27FC236}">
                <a16:creationId xmlns:a16="http://schemas.microsoft.com/office/drawing/2014/main" id="{EDAA7022-23BD-5B8A-3F6F-76AD7E711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2"/>
                </a:solidFill>
                <a:latin typeface="Arial" panose="020B0604020202020204" pitchFamily="34" charset="0"/>
              </a:defRPr>
            </a:lvl1pPr>
          </a:lstStyle>
          <a:p>
            <a:pPr>
              <a:defRPr/>
            </a:pPr>
            <a:r>
              <a:rPr lang="fr-CA"/>
              <a:t>www.translate.it</a:t>
            </a:r>
            <a:endParaRPr lang="en-CA"/>
          </a:p>
        </p:txBody>
      </p:sp>
      <p:sp>
        <p:nvSpPr>
          <p:cNvPr id="6" name="Slide Number Placeholder 5">
            <a:extLst>
              <a:ext uri="{FF2B5EF4-FFF2-40B4-BE49-F238E27FC236}">
                <a16:creationId xmlns:a16="http://schemas.microsoft.com/office/drawing/2014/main" id="{48BEB56D-3A9B-ED6F-7584-2F830DC8F472}"/>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Arial" panose="020B0604020202020204" pitchFamily="34" charset="0"/>
              </a:defRPr>
            </a:lvl1pPr>
          </a:lstStyle>
          <a:p>
            <a:pPr>
              <a:defRPr/>
            </a:pPr>
            <a:fld id="{451CA49C-F197-40CB-8249-827B38C29D20}" type="slidenum">
              <a:rPr lang="en-CA" altLang="en-US"/>
              <a:pPr>
                <a:defRPr/>
              </a:pPr>
              <a:t>‹#›</a:t>
            </a:fld>
            <a:endParaRPr lang="en-CA" altLang="en-US"/>
          </a:p>
        </p:txBody>
      </p:sp>
      <p:sp>
        <p:nvSpPr>
          <p:cNvPr id="2055" name="TextBox 2">
            <a:extLst>
              <a:ext uri="{FF2B5EF4-FFF2-40B4-BE49-F238E27FC236}">
                <a16:creationId xmlns:a16="http://schemas.microsoft.com/office/drawing/2014/main" id="{F1C6B7F5-DC30-DB19-F52D-5D54D332C3F8}"/>
              </a:ext>
            </a:extLst>
          </p:cNvPr>
          <p:cNvSpPr txBox="1">
            <a:spLocks noChangeArrowheads="1"/>
          </p:cNvSpPr>
          <p:nvPr userDrawn="1"/>
        </p:nvSpPr>
        <p:spPr bwMode="auto">
          <a:xfrm>
            <a:off x="10466388" y="63500"/>
            <a:ext cx="1697037" cy="182563"/>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CA" altLang="en-US" sz="1200">
                <a:solidFill>
                  <a:srgbClr val="000000"/>
                </a:solidFill>
                <a:latin typeface="Calibri" panose="020F0502020204030204" pitchFamily="34" charset="0"/>
                <a:cs typeface="Calibri" panose="020F050202020403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4558" r:id="rId1"/>
    <p:sldLayoutId id="2147484559" r:id="rId2"/>
    <p:sldLayoutId id="2147484560" r:id="rId3"/>
    <p:sldLayoutId id="2147484561" r:id="rId4"/>
    <p:sldLayoutId id="2147484562" r:id="rId5"/>
    <p:sldLayoutId id="2147484563" r:id="rId6"/>
    <p:sldLayoutId id="2147484564" r:id="rId7"/>
    <p:sldLayoutId id="2147484565" r:id="rId8"/>
    <p:sldLayoutId id="2147484566" r:id="rId9"/>
    <p:sldLayoutId id="2147484567" r:id="rId10"/>
  </p:sldLayoutIdLst>
  <p:hf sldNum="0" hdr="0" dt="0"/>
  <p:txStyles>
    <p:titleStyle>
      <a:lvl1pPr algn="l" defTabSz="912813" rtl="0" eaLnBrk="0" fontAlgn="base" hangingPunct="0">
        <a:lnSpc>
          <a:spcPct val="90000"/>
        </a:lnSpc>
        <a:spcBef>
          <a:spcPct val="0"/>
        </a:spcBef>
        <a:spcAft>
          <a:spcPct val="0"/>
        </a:spcAft>
        <a:defRPr sz="2400" b="1" kern="1200">
          <a:solidFill>
            <a:schemeClr val="tx1"/>
          </a:solidFill>
          <a:latin typeface="Arial" panose="020B0604020202020204" pitchFamily="34" charset="0"/>
          <a:ea typeface="+mj-ea"/>
          <a:cs typeface="+mj-cs"/>
        </a:defRPr>
      </a:lvl1pPr>
      <a:lvl2pPr algn="l" defTabSz="912813" rtl="0" eaLnBrk="0" fontAlgn="base" hangingPunct="0">
        <a:lnSpc>
          <a:spcPct val="90000"/>
        </a:lnSpc>
        <a:spcBef>
          <a:spcPct val="0"/>
        </a:spcBef>
        <a:spcAft>
          <a:spcPct val="0"/>
        </a:spcAft>
        <a:defRPr sz="2400" b="1">
          <a:solidFill>
            <a:schemeClr val="tx1"/>
          </a:solidFill>
          <a:latin typeface="Arial" panose="020B0604020202020204" pitchFamily="34" charset="0"/>
        </a:defRPr>
      </a:lvl2pPr>
      <a:lvl3pPr algn="l" defTabSz="912813" rtl="0" eaLnBrk="0" fontAlgn="base" hangingPunct="0">
        <a:lnSpc>
          <a:spcPct val="90000"/>
        </a:lnSpc>
        <a:spcBef>
          <a:spcPct val="0"/>
        </a:spcBef>
        <a:spcAft>
          <a:spcPct val="0"/>
        </a:spcAft>
        <a:defRPr sz="2400" b="1">
          <a:solidFill>
            <a:schemeClr val="tx1"/>
          </a:solidFill>
          <a:latin typeface="Arial" panose="020B0604020202020204" pitchFamily="34" charset="0"/>
        </a:defRPr>
      </a:lvl3pPr>
      <a:lvl4pPr algn="l" defTabSz="912813" rtl="0" eaLnBrk="0" fontAlgn="base" hangingPunct="0">
        <a:lnSpc>
          <a:spcPct val="90000"/>
        </a:lnSpc>
        <a:spcBef>
          <a:spcPct val="0"/>
        </a:spcBef>
        <a:spcAft>
          <a:spcPct val="0"/>
        </a:spcAft>
        <a:defRPr sz="2400" b="1">
          <a:solidFill>
            <a:schemeClr val="tx1"/>
          </a:solidFill>
          <a:latin typeface="Arial" panose="020B0604020202020204" pitchFamily="34" charset="0"/>
        </a:defRPr>
      </a:lvl4pPr>
      <a:lvl5pPr algn="l" defTabSz="912813" rtl="0" eaLnBrk="0" fontAlgn="base" hangingPunct="0">
        <a:lnSpc>
          <a:spcPct val="90000"/>
        </a:lnSpc>
        <a:spcBef>
          <a:spcPct val="0"/>
        </a:spcBef>
        <a:spcAft>
          <a:spcPct val="0"/>
        </a:spcAft>
        <a:defRPr sz="2400" b="1">
          <a:solidFill>
            <a:schemeClr val="tx1"/>
          </a:solidFill>
          <a:latin typeface="Arial" panose="020B0604020202020204" pitchFamily="34" charset="0"/>
        </a:defRPr>
      </a:lvl5pPr>
      <a:lvl6pPr marL="457200" algn="l" defTabSz="912813" rtl="0" fontAlgn="base">
        <a:lnSpc>
          <a:spcPct val="90000"/>
        </a:lnSpc>
        <a:spcBef>
          <a:spcPct val="0"/>
        </a:spcBef>
        <a:spcAft>
          <a:spcPct val="0"/>
        </a:spcAft>
        <a:defRPr sz="2400" b="1">
          <a:solidFill>
            <a:schemeClr val="tx1"/>
          </a:solidFill>
          <a:latin typeface="Arial" panose="020B0604020202020204" pitchFamily="34" charset="0"/>
        </a:defRPr>
      </a:lvl6pPr>
      <a:lvl7pPr marL="914400" algn="l" defTabSz="912813" rtl="0" fontAlgn="base">
        <a:lnSpc>
          <a:spcPct val="90000"/>
        </a:lnSpc>
        <a:spcBef>
          <a:spcPct val="0"/>
        </a:spcBef>
        <a:spcAft>
          <a:spcPct val="0"/>
        </a:spcAft>
        <a:defRPr sz="2400" b="1">
          <a:solidFill>
            <a:schemeClr val="tx1"/>
          </a:solidFill>
          <a:latin typeface="Arial" panose="020B0604020202020204" pitchFamily="34" charset="0"/>
        </a:defRPr>
      </a:lvl7pPr>
      <a:lvl8pPr marL="1371600" algn="l" defTabSz="912813" rtl="0" fontAlgn="base">
        <a:lnSpc>
          <a:spcPct val="90000"/>
        </a:lnSpc>
        <a:spcBef>
          <a:spcPct val="0"/>
        </a:spcBef>
        <a:spcAft>
          <a:spcPct val="0"/>
        </a:spcAft>
        <a:defRPr sz="2400" b="1">
          <a:solidFill>
            <a:schemeClr val="tx1"/>
          </a:solidFill>
          <a:latin typeface="Arial" panose="020B0604020202020204" pitchFamily="34" charset="0"/>
        </a:defRPr>
      </a:lvl8pPr>
      <a:lvl9pPr marL="1828800" algn="l" defTabSz="912813" rtl="0" fontAlgn="base">
        <a:lnSpc>
          <a:spcPct val="90000"/>
        </a:lnSpc>
        <a:spcBef>
          <a:spcPct val="0"/>
        </a:spcBef>
        <a:spcAft>
          <a:spcPct val="0"/>
        </a:spcAft>
        <a:defRPr sz="2400" b="1">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074" name="Title Placeholder 2">
            <a:extLst>
              <a:ext uri="{FF2B5EF4-FFF2-40B4-BE49-F238E27FC236}">
                <a16:creationId xmlns:a16="http://schemas.microsoft.com/office/drawing/2014/main" id="{AF2AC5AE-EBD1-8351-7B0A-3E7581DA2375}"/>
              </a:ext>
            </a:extLst>
          </p:cNvPr>
          <p:cNvSpPr>
            <a:spLocks noGrp="1"/>
          </p:cNvSpPr>
          <p:nvPr>
            <p:ph type="title"/>
          </p:nvPr>
        </p:nvSpPr>
        <p:spPr bwMode="auto">
          <a:xfrm>
            <a:off x="639763" y="21431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a:t>
            </a:r>
            <a:br>
              <a:rPr lang="en-US" altLang="en-US"/>
            </a:br>
            <a:r>
              <a:rPr lang="en-US" altLang="en-US"/>
              <a:t>Cliquez pour modifier le titre</a:t>
            </a:r>
            <a:endParaRPr lang="en-CA" altLang="en-US"/>
          </a:p>
        </p:txBody>
      </p:sp>
      <p:sp>
        <p:nvSpPr>
          <p:cNvPr id="3075" name="Text Placeholder 2">
            <a:extLst>
              <a:ext uri="{FF2B5EF4-FFF2-40B4-BE49-F238E27FC236}">
                <a16:creationId xmlns:a16="http://schemas.microsoft.com/office/drawing/2014/main" id="{F4E219D8-4AED-3F40-CFFB-7954A6CBA2AE}"/>
              </a:ext>
            </a:extLst>
          </p:cNvPr>
          <p:cNvSpPr>
            <a:spLocks noGrp="1"/>
          </p:cNvSpPr>
          <p:nvPr>
            <p:ph type="body" idx="1"/>
          </p:nvPr>
        </p:nvSpPr>
        <p:spPr bwMode="auto">
          <a:xfrm>
            <a:off x="661988" y="1716088"/>
            <a:ext cx="10895012"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 │ Cliquez pour modifier les styles</a:t>
            </a:r>
          </a:p>
          <a:p>
            <a:pPr lvl="0"/>
            <a:endParaRPr lang="en-US" altLang="en-US"/>
          </a:p>
          <a:p>
            <a:pPr lvl="1"/>
            <a:r>
              <a:rPr lang="en-US" altLang="en-US"/>
              <a:t>Second level / Deuxième</a:t>
            </a:r>
          </a:p>
          <a:p>
            <a:pPr lvl="2"/>
            <a:r>
              <a:rPr lang="en-US" altLang="en-US"/>
              <a:t>Third level / Troisièmeniveau</a:t>
            </a:r>
          </a:p>
          <a:p>
            <a:pPr lvl="3"/>
            <a:r>
              <a:rPr lang="en-US" altLang="en-US"/>
              <a:t>Fourth level / Quatrièmeniveau</a:t>
            </a:r>
          </a:p>
          <a:p>
            <a:pPr lvl="4"/>
            <a:r>
              <a:rPr lang="en-US" altLang="en-US"/>
              <a:t>Fifth level / Cinquièmeniveau</a:t>
            </a:r>
          </a:p>
        </p:txBody>
      </p:sp>
      <p:sp>
        <p:nvSpPr>
          <p:cNvPr id="4" name="Date Placeholder 3">
            <a:extLst>
              <a:ext uri="{FF2B5EF4-FFF2-40B4-BE49-F238E27FC236}">
                <a16:creationId xmlns:a16="http://schemas.microsoft.com/office/drawing/2014/main" id="{A6542EE3-9794-EE51-21A8-40279017E7D7}"/>
              </a:ext>
            </a:extLst>
          </p:cNvPr>
          <p:cNvSpPr>
            <a:spLocks noGrp="1"/>
          </p:cNvSpPr>
          <p:nvPr>
            <p:ph type="dt" sz="half" idx="2"/>
          </p:nvPr>
        </p:nvSpPr>
        <p:spPr>
          <a:xfrm>
            <a:off x="536575"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a:defRPr/>
            </a:pPr>
            <a:endParaRPr lang="en-CA"/>
          </a:p>
        </p:txBody>
      </p:sp>
      <p:sp>
        <p:nvSpPr>
          <p:cNvPr id="5" name="Footer Placeholder 4">
            <a:extLst>
              <a:ext uri="{FF2B5EF4-FFF2-40B4-BE49-F238E27FC236}">
                <a16:creationId xmlns:a16="http://schemas.microsoft.com/office/drawing/2014/main" id="{0989DCB7-5FDD-014C-902F-6800EBC2F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panose="020B0604020202020204" pitchFamily="34" charset="0"/>
                <a:cs typeface="Arial" panose="020B0604020202020204" pitchFamily="34" charset="0"/>
              </a:defRPr>
            </a:lvl1pPr>
          </a:lstStyle>
          <a:p>
            <a:pPr>
              <a:defRPr/>
            </a:pPr>
            <a:r>
              <a:rPr lang="en-CA"/>
              <a:t>View Live Captions Here</a:t>
            </a:r>
          </a:p>
        </p:txBody>
      </p:sp>
      <p:pic>
        <p:nvPicPr>
          <p:cNvPr id="3078" name="Picture 10">
            <a:extLst>
              <a:ext uri="{FF2B5EF4-FFF2-40B4-BE49-F238E27FC236}">
                <a16:creationId xmlns:a16="http://schemas.microsoft.com/office/drawing/2014/main" id="{99FF9333-4E99-4C1E-FFF1-C6B0CD5BA7A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invGray">
          <a:xfrm>
            <a:off x="10961688" y="5932488"/>
            <a:ext cx="12731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5">
            <a:extLst>
              <a:ext uri="{FF2B5EF4-FFF2-40B4-BE49-F238E27FC236}">
                <a16:creationId xmlns:a16="http://schemas.microsoft.com/office/drawing/2014/main" id="{D4471CE9-4CD0-F237-1831-7774E1C1B8DE}"/>
              </a:ext>
            </a:extLst>
          </p:cNvPr>
          <p:cNvSpPr txBox="1">
            <a:spLocks/>
          </p:cNvSpPr>
          <p:nvPr userDrawn="1"/>
        </p:nvSpPr>
        <p:spPr>
          <a:xfrm>
            <a:off x="11557000" y="6429375"/>
            <a:ext cx="549275"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917B5032-F4B2-48E9-B83B-D0DE959B6747}" type="slidenum">
              <a:rPr lang="en-CA" altLang="en-US" sz="1200" b="1" smtClean="0">
                <a:solidFill>
                  <a:schemeClr val="bg1"/>
                </a:solidFill>
                <a:latin typeface="Arial" panose="020B0604020202020204" pitchFamily="34" charset="0"/>
                <a:cs typeface="Arial" panose="020B0604020202020204" pitchFamily="34" charset="0"/>
              </a:rPr>
              <a:pPr algn="r" eaLnBrk="1" hangingPunct="1">
                <a:defRPr/>
              </a:pPr>
              <a:t>‹#›</a:t>
            </a:fld>
            <a:endParaRPr lang="en-CA" altLang="en-US" sz="1200" b="1">
              <a:solidFill>
                <a:schemeClr val="bg1"/>
              </a:solidFill>
              <a:latin typeface="Arial" panose="020B0604020202020204" pitchFamily="34" charset="0"/>
              <a:cs typeface="Arial" panose="020B0604020202020204" pitchFamily="34" charset="0"/>
            </a:endParaRPr>
          </a:p>
        </p:txBody>
      </p:sp>
      <p:sp>
        <p:nvSpPr>
          <p:cNvPr id="3080" name="TextBox 2">
            <a:extLst>
              <a:ext uri="{FF2B5EF4-FFF2-40B4-BE49-F238E27FC236}">
                <a16:creationId xmlns:a16="http://schemas.microsoft.com/office/drawing/2014/main" id="{619CD6C2-5B61-D762-9E5C-797EFDDA2E26}"/>
              </a:ext>
            </a:extLst>
          </p:cNvPr>
          <p:cNvSpPr txBox="1">
            <a:spLocks noChangeArrowheads="1"/>
          </p:cNvSpPr>
          <p:nvPr userDrawn="1"/>
        </p:nvSpPr>
        <p:spPr bwMode="auto">
          <a:xfrm>
            <a:off x="10466388" y="63500"/>
            <a:ext cx="1697037" cy="182563"/>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CA" altLang="en-US" sz="1200">
                <a:solidFill>
                  <a:srgbClr val="000000"/>
                </a:solidFill>
                <a:latin typeface="Calibri" panose="020F0502020204030204" pitchFamily="34" charset="0"/>
                <a:cs typeface="Calibri" panose="020F050202020403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4568" r:id="rId1"/>
  </p:sldLayoutIdLst>
  <p:hf sldNum="0" hdr="0" dt="0"/>
  <p:txStyles>
    <p:titleStyle>
      <a:lvl1pPr algn="l" rtl="0" eaLnBrk="0" fontAlgn="base" hangingPunct="0">
        <a:lnSpc>
          <a:spcPct val="90000"/>
        </a:lnSpc>
        <a:spcBef>
          <a:spcPct val="0"/>
        </a:spcBef>
        <a:spcAft>
          <a:spcPct val="0"/>
        </a:spcAft>
        <a:defRPr lang="en-US" sz="3200" b="1" kern="1200" dirty="0">
          <a:solidFill>
            <a:schemeClr val="bg1"/>
          </a:solidFill>
          <a:latin typeface="Arial" panose="020B0604020202020204" pitchFamily="34" charset="0"/>
          <a:ea typeface="+mj-ea"/>
          <a:cs typeface="+mj-cs"/>
        </a:defRPr>
      </a:lvl1pPr>
      <a:lvl2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2pPr>
      <a:lvl3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3pPr>
      <a:lvl4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4pPr>
      <a:lvl5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5pPr>
      <a:lvl6pPr marL="457200" algn="l" rtl="0" fontAlgn="base">
        <a:lnSpc>
          <a:spcPct val="90000"/>
        </a:lnSpc>
        <a:spcBef>
          <a:spcPct val="0"/>
        </a:spcBef>
        <a:spcAft>
          <a:spcPct val="0"/>
        </a:spcAft>
        <a:defRPr sz="3200" b="1">
          <a:solidFill>
            <a:schemeClr val="bg1"/>
          </a:solidFill>
          <a:latin typeface="Arial" panose="020B0604020202020204" pitchFamily="34" charset="0"/>
        </a:defRPr>
      </a:lvl6pPr>
      <a:lvl7pPr marL="914400" algn="l" rtl="0" fontAlgn="base">
        <a:lnSpc>
          <a:spcPct val="90000"/>
        </a:lnSpc>
        <a:spcBef>
          <a:spcPct val="0"/>
        </a:spcBef>
        <a:spcAft>
          <a:spcPct val="0"/>
        </a:spcAft>
        <a:defRPr sz="3200" b="1">
          <a:solidFill>
            <a:schemeClr val="bg1"/>
          </a:solidFill>
          <a:latin typeface="Arial" panose="020B0604020202020204" pitchFamily="34" charset="0"/>
        </a:defRPr>
      </a:lvl7pPr>
      <a:lvl8pPr marL="1371600" algn="l" rtl="0" fontAlgn="base">
        <a:lnSpc>
          <a:spcPct val="90000"/>
        </a:lnSpc>
        <a:spcBef>
          <a:spcPct val="0"/>
        </a:spcBef>
        <a:spcAft>
          <a:spcPct val="0"/>
        </a:spcAft>
        <a:defRPr sz="3200" b="1">
          <a:solidFill>
            <a:schemeClr val="bg1"/>
          </a:solidFill>
          <a:latin typeface="Arial" panose="020B0604020202020204" pitchFamily="34" charset="0"/>
        </a:defRPr>
      </a:lvl8pPr>
      <a:lvl9pPr marL="1828800" algn="l" rtl="0" fontAlgn="base">
        <a:lnSpc>
          <a:spcPct val="90000"/>
        </a:lnSpc>
        <a:spcBef>
          <a:spcPct val="0"/>
        </a:spcBef>
        <a:spcAft>
          <a:spcPct val="0"/>
        </a:spcAft>
        <a:defRPr sz="3200" b="1">
          <a:solidFill>
            <a:schemeClr val="bg1"/>
          </a:solidFill>
          <a:latin typeface="Arial" panose="020B0604020202020204" pitchFamily="34" charset="0"/>
        </a:defRPr>
      </a:lvl9pPr>
    </p:titleStyle>
    <p:bodyStyle>
      <a:lvl1pPr marL="228600" indent="-228600" algn="l" rtl="0" eaLnBrk="0" fontAlgn="base" hangingPunct="0">
        <a:lnSpc>
          <a:spcPct val="114000"/>
        </a:lnSpc>
        <a:spcBef>
          <a:spcPts val="1000"/>
        </a:spcBef>
        <a:spcAft>
          <a:spcPct val="0"/>
        </a:spcAft>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14000"/>
        </a:lnSpc>
        <a:spcBef>
          <a:spcPts val="500"/>
        </a:spcBef>
        <a:spcAft>
          <a:spcPct val="0"/>
        </a:spcAft>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fr/services-partages/organisation/programme-aatia/programme-aatia-peut-aider.html"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notesSlide" Target="../notesSlides/notesSlide3.xml"/><Relationship Id="rId5" Type="http://schemas.openxmlformats.org/officeDocument/2006/relationships/tags" Target="../tags/tag20.xml"/><Relationship Id="rId10" Type="http://schemas.openxmlformats.org/officeDocument/2006/relationships/slideLayout" Target="../slideLayouts/slideLayout19.xml"/><Relationship Id="rId4" Type="http://schemas.openxmlformats.org/officeDocument/2006/relationships/tags" Target="../tags/tag19.xml"/><Relationship Id="rId9" Type="http://schemas.openxmlformats.org/officeDocument/2006/relationships/tags" Target="../tags/tag2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a:extLst>
              <a:ext uri="{FF2B5EF4-FFF2-40B4-BE49-F238E27FC236}">
                <a16:creationId xmlns:a16="http://schemas.microsoft.com/office/drawing/2014/main" id="{84FECA1B-A8D2-F969-804E-E973C1B51AC1}"/>
              </a:ext>
            </a:extLst>
          </p:cNvPr>
          <p:cNvSpPr>
            <a:spLocks noGrp="1"/>
          </p:cNvSpPr>
          <p:nvPr>
            <p:ph type="ctrTitle"/>
          </p:nvPr>
        </p:nvSpPr>
        <p:spPr>
          <a:xfrm>
            <a:off x="3271838" y="1320800"/>
            <a:ext cx="7319962" cy="735013"/>
          </a:xfrm>
        </p:spPr>
        <p:txBody>
          <a:bodyPr/>
          <a:lstStyle/>
          <a:p>
            <a:pPr eaLnBrk="1" hangingPunct="1"/>
            <a:r>
              <a:rPr lang="fr-CA" altLang="en-US"/>
              <a:t>Service de la bibliothèque de prêt de l’AATIA</a:t>
            </a:r>
            <a:br>
              <a:rPr lang="fr-CA" altLang="en-US"/>
            </a:br>
            <a:endParaRPr lang="en-CA" altLang="en-US"/>
          </a:p>
        </p:txBody>
      </p:sp>
      <p:sp>
        <p:nvSpPr>
          <p:cNvPr id="25603" name="Subtitle 5">
            <a:extLst>
              <a:ext uri="{FF2B5EF4-FFF2-40B4-BE49-F238E27FC236}">
                <a16:creationId xmlns:a16="http://schemas.microsoft.com/office/drawing/2014/main" id="{2C103DB6-FD8B-0C80-4D68-05777C529F06}"/>
              </a:ext>
            </a:extLst>
          </p:cNvPr>
          <p:cNvSpPr>
            <a:spLocks noGrp="1"/>
          </p:cNvSpPr>
          <p:nvPr>
            <p:ph type="subTitle" idx="1"/>
          </p:nvPr>
        </p:nvSpPr>
        <p:spPr>
          <a:xfrm>
            <a:off x="3271838" y="2513013"/>
            <a:ext cx="6824662" cy="1525587"/>
          </a:xfrm>
        </p:spPr>
        <p:txBody>
          <a:bodyPr/>
          <a:lstStyle/>
          <a:p>
            <a:pPr fontAlgn="base">
              <a:spcBef>
                <a:spcPct val="0"/>
              </a:spcBef>
              <a:spcAft>
                <a:spcPct val="0"/>
              </a:spcAft>
            </a:pPr>
            <a:r>
              <a:rPr lang="fr-CA" altLang="en-US"/>
              <a:t>Accès rapide à des mesures d’adaptation, des technologies, des services et des outils adaptés pour les fonctionnaires qui </a:t>
            </a:r>
            <a:r>
              <a:rPr lang="fr-FR" altLang="en-US"/>
              <a:t>ayant une incapacité</a:t>
            </a:r>
            <a:endParaRPr lang="fr-CA" altLang="en-US"/>
          </a:p>
          <a:p>
            <a:pPr fontAlgn="base">
              <a:spcBef>
                <a:spcPct val="0"/>
              </a:spcBef>
              <a:spcAft>
                <a:spcPct val="0"/>
              </a:spcAft>
            </a:pPr>
            <a:r>
              <a:rPr lang="fr-CA" altLang="en-US" sz="1300"/>
              <a:t>2024-04</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2B6131F-9CF6-D7B3-FF40-3004FED73641}"/>
              </a:ext>
            </a:extLst>
          </p:cNvPr>
          <p:cNvSpPr>
            <a:spLocks noGrp="1"/>
          </p:cNvSpPr>
          <p:nvPr>
            <p:ph type="title"/>
            <p:custDataLst>
              <p:tags r:id="rId1"/>
            </p:custDataLst>
          </p:nvPr>
        </p:nvSpPr>
        <p:spPr>
          <a:xfrm>
            <a:off x="635000" y="452438"/>
            <a:ext cx="10726738" cy="855662"/>
          </a:xfrm>
        </p:spPr>
        <p:txBody>
          <a:bodyPr/>
          <a:lstStyle/>
          <a:p>
            <a:r>
              <a:rPr lang="fr-CA" altLang="en-US"/>
              <a:t>Processus d’adaptation d’AATIA</a:t>
            </a:r>
          </a:p>
        </p:txBody>
      </p:sp>
      <p:sp>
        <p:nvSpPr>
          <p:cNvPr id="5" name="Content Placeholder 4">
            <a:extLst>
              <a:ext uri="{FF2B5EF4-FFF2-40B4-BE49-F238E27FC236}">
                <a16:creationId xmlns:a16="http://schemas.microsoft.com/office/drawing/2014/main" id="{70468EEB-8AC6-2A37-9F4E-D413F9C8FE2F}"/>
              </a:ext>
            </a:extLst>
          </p:cNvPr>
          <p:cNvSpPr>
            <a:spLocks noGrp="1"/>
          </p:cNvSpPr>
          <p:nvPr>
            <p:ph idx="1"/>
            <p:custDataLst>
              <p:tags r:id="rId2"/>
            </p:custDataLst>
          </p:nvPr>
        </p:nvSpPr>
        <p:spPr>
          <a:xfrm>
            <a:off x="661988" y="1503363"/>
            <a:ext cx="10895012" cy="5097462"/>
          </a:xfrm>
        </p:spPr>
        <p:txBody>
          <a:bodyPr rtlCol="0">
            <a:normAutofit/>
          </a:bodyPr>
          <a:lstStyle/>
          <a:p>
            <a:pPr marL="0" indent="0">
              <a:buFont typeface="Arial" panose="020B0604020202020204" pitchFamily="34" charset="0"/>
              <a:buNone/>
              <a:defRPr/>
            </a:pPr>
            <a:r>
              <a:rPr lang="fr-CA" sz="3600" b="1" dirty="0">
                <a:solidFill>
                  <a:srgbClr val="FFFF00"/>
                </a:solidFill>
                <a:latin typeface="Arial"/>
                <a:cs typeface="Arial"/>
              </a:rPr>
              <a:t>Étape 1 : questionnaire d’information</a:t>
            </a:r>
          </a:p>
          <a:p>
            <a:pPr marL="0" indent="0">
              <a:buFont typeface="Arial" panose="020B0604020202020204" pitchFamily="34" charset="0"/>
              <a:buNone/>
              <a:defRPr/>
            </a:pPr>
            <a:r>
              <a:rPr lang="en-US" sz="2400" dirty="0">
                <a:latin typeface="Arial"/>
                <a:cs typeface="Arial"/>
              </a:rPr>
              <a:t>Introduction du client et de l'</a:t>
            </a:r>
            <a:r>
              <a:rPr lang="fr-CA" sz="2400" dirty="0">
                <a:latin typeface="Arial"/>
                <a:cs typeface="Arial"/>
              </a:rPr>
              <a:t>Agente de liaison au client </a:t>
            </a:r>
            <a:endParaRPr lang="en-US" sz="2400" dirty="0">
              <a:latin typeface="Arial"/>
              <a:cs typeface="Arial"/>
            </a:endParaRPr>
          </a:p>
          <a:p>
            <a:pPr>
              <a:lnSpc>
                <a:spcPct val="113999"/>
              </a:lnSpc>
              <a:defRPr/>
            </a:pPr>
            <a:r>
              <a:rPr lang="fr-CA" sz="2400" dirty="0">
                <a:latin typeface="Arial"/>
                <a:cs typeface="Arial"/>
              </a:rPr>
              <a:t>Un rendez-vous informel, </a:t>
            </a:r>
            <a:r>
              <a:rPr lang="fr-FR" sz="2400" dirty="0">
                <a:latin typeface="Arial"/>
                <a:cs typeface="Arial"/>
              </a:rPr>
              <a:t>d’environ une heure, </a:t>
            </a:r>
            <a:r>
              <a:rPr lang="fr-CA" sz="2400" dirty="0">
                <a:latin typeface="Arial"/>
                <a:cs typeface="Arial"/>
              </a:rPr>
              <a:t>ou nous discuterons de vos barrières et de vos besoins quotidiens</a:t>
            </a:r>
          </a:p>
          <a:p>
            <a:pPr>
              <a:lnSpc>
                <a:spcPct val="113999"/>
              </a:lnSpc>
              <a:defRPr/>
            </a:pPr>
            <a:r>
              <a:rPr lang="fr-CA" sz="2400" dirty="0">
                <a:latin typeface="Arial"/>
                <a:cs typeface="Arial"/>
              </a:rPr>
              <a:t>Cette information est rédigée de façon concise et distribuer aux techniciens assignés à votre cas </a:t>
            </a:r>
          </a:p>
          <a:p>
            <a:pPr>
              <a:lnSpc>
                <a:spcPct val="113999"/>
              </a:lnSpc>
              <a:defRPr/>
            </a:pPr>
            <a:r>
              <a:rPr lang="fr-CA" sz="2400" dirty="0">
                <a:latin typeface="Arial"/>
                <a:cs typeface="Arial"/>
              </a:rPr>
              <a:t>Nous discutons des prochaines étapes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7A05-E252-2848-1FAA-10636F734C7A}"/>
              </a:ext>
            </a:extLst>
          </p:cNvPr>
          <p:cNvSpPr>
            <a:spLocks noGrp="1"/>
          </p:cNvSpPr>
          <p:nvPr>
            <p:ph type="title"/>
          </p:nvPr>
        </p:nvSpPr>
        <p:spPr/>
        <p:txBody>
          <a:bodyPr/>
          <a:lstStyle/>
          <a:p>
            <a:r>
              <a:rPr lang="fr-CA" b="1" dirty="0">
                <a:solidFill>
                  <a:srgbClr val="FFFF00"/>
                </a:solidFill>
                <a:latin typeface="Arial"/>
                <a:cs typeface="Arial"/>
              </a:rPr>
              <a:t>Étape 2: La séance d’information</a:t>
            </a:r>
            <a:endParaRPr lang="en-CA" dirty="0"/>
          </a:p>
        </p:txBody>
      </p:sp>
      <p:sp>
        <p:nvSpPr>
          <p:cNvPr id="3" name="Content Placeholder 2">
            <a:extLst>
              <a:ext uri="{FF2B5EF4-FFF2-40B4-BE49-F238E27FC236}">
                <a16:creationId xmlns:a16="http://schemas.microsoft.com/office/drawing/2014/main" id="{CCFBFD2B-BD26-A3B2-2383-44F3FF0732A5}"/>
              </a:ext>
            </a:extLst>
          </p:cNvPr>
          <p:cNvSpPr>
            <a:spLocks noGrp="1"/>
          </p:cNvSpPr>
          <p:nvPr>
            <p:ph idx="1"/>
          </p:nvPr>
        </p:nvSpPr>
        <p:spPr/>
        <p:txBody>
          <a:bodyPr>
            <a:normAutofit fontScale="92500" lnSpcReduction="20000"/>
          </a:bodyPr>
          <a:lstStyle/>
          <a:p>
            <a:pPr>
              <a:defRPr/>
            </a:pPr>
            <a:r>
              <a:rPr lang="fr-FR" sz="2800" dirty="0">
                <a:latin typeface="Arial"/>
                <a:cs typeface="Arial"/>
              </a:rPr>
              <a:t>Un rendez-vous d’environ une heure, durant cette séance, nous explorons diverses solutions afin d'exploiter votre potentiel a plein, ainsi que les prochaines étapes à suivre. </a:t>
            </a:r>
            <a:endParaRPr lang="fr-CA" sz="2800" dirty="0">
              <a:latin typeface="Arial"/>
              <a:cs typeface="Arial"/>
            </a:endParaRPr>
          </a:p>
          <a:p>
            <a:pPr>
              <a:defRPr/>
            </a:pPr>
            <a:r>
              <a:rPr lang="fr-CA" sz="2800" dirty="0">
                <a:latin typeface="Arial"/>
                <a:cs typeface="Arial"/>
              </a:rPr>
              <a:t>Dans un délai de trois jours suivant la séance d’information, AATIA enverra à tous les participants un document sommaire décrivant les outils dont nous avons discuté durant cette séance d’information.</a:t>
            </a:r>
          </a:p>
          <a:p>
            <a:pPr>
              <a:defRPr/>
            </a:pPr>
            <a:r>
              <a:rPr lang="fr-CA" sz="2800" dirty="0">
                <a:latin typeface="Arial"/>
                <a:cs typeface="Arial"/>
              </a:rPr>
              <a:t>AATIA désignera un agent de liaison ainsi qu'un technicien, qui travaillera tête-à-tête avec le client. Le technicien principal contactera le client pour organiser une séance exploratoire et discuter des solutions possibles.</a:t>
            </a:r>
          </a:p>
          <a:p>
            <a:endParaRPr lang="en-CA" dirty="0"/>
          </a:p>
        </p:txBody>
      </p:sp>
    </p:spTree>
    <p:extLst>
      <p:ext uri="{BB962C8B-B14F-4D97-AF65-F5344CB8AC3E}">
        <p14:creationId xmlns:p14="http://schemas.microsoft.com/office/powerpoint/2010/main" val="339003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3AD4ABB-D28B-ED32-0022-DAAA1A49C73B}"/>
              </a:ext>
            </a:extLst>
          </p:cNvPr>
          <p:cNvSpPr>
            <a:spLocks noGrp="1"/>
          </p:cNvSpPr>
          <p:nvPr>
            <p:ph type="title"/>
            <p:custDataLst>
              <p:tags r:id="rId1"/>
            </p:custDataLst>
          </p:nvPr>
        </p:nvSpPr>
        <p:spPr>
          <a:xfrm>
            <a:off x="634999" y="452438"/>
            <a:ext cx="10258288" cy="855662"/>
          </a:xfrm>
        </p:spPr>
        <p:txBody>
          <a:bodyPr/>
          <a:lstStyle/>
          <a:p>
            <a:pPr marL="0" indent="0">
              <a:buFont typeface="Arial" panose="020B0604020202020204" pitchFamily="34" charset="0"/>
              <a:buNone/>
              <a:defRPr/>
            </a:pPr>
            <a:r>
              <a:rPr lang="fr-CA" sz="3200" b="1" dirty="0">
                <a:solidFill>
                  <a:srgbClr val="FFFF00"/>
                </a:solidFill>
                <a:latin typeface="Arial"/>
                <a:cs typeface="Arial"/>
              </a:rPr>
              <a:t>Étape 3: Trouver la bonne solution grâce à la BDP</a:t>
            </a:r>
          </a:p>
        </p:txBody>
      </p:sp>
      <p:sp>
        <p:nvSpPr>
          <p:cNvPr id="3" name="Content Placeholder 2">
            <a:extLst>
              <a:ext uri="{FF2B5EF4-FFF2-40B4-BE49-F238E27FC236}">
                <a16:creationId xmlns:a16="http://schemas.microsoft.com/office/drawing/2014/main" id="{33EF3F07-3B03-74D1-41F3-8DB41473A328}"/>
              </a:ext>
            </a:extLst>
          </p:cNvPr>
          <p:cNvSpPr>
            <a:spLocks noGrp="1"/>
          </p:cNvSpPr>
          <p:nvPr>
            <p:ph idx="1"/>
            <p:custDataLst>
              <p:tags r:id="rId2"/>
            </p:custDataLst>
          </p:nvPr>
        </p:nvSpPr>
        <p:spPr>
          <a:xfrm>
            <a:off x="661988" y="1562100"/>
            <a:ext cx="10895012" cy="5041900"/>
          </a:xfrm>
        </p:spPr>
        <p:txBody>
          <a:bodyPr>
            <a:normAutofit/>
          </a:bodyPr>
          <a:lstStyle/>
          <a:p>
            <a:pPr>
              <a:defRPr/>
            </a:pPr>
            <a:r>
              <a:rPr lang="fr-CA" sz="2400" dirty="0">
                <a:latin typeface="Arial"/>
                <a:cs typeface="Arial"/>
              </a:rPr>
              <a:t>Le gestionnaire/responsable du soutien à la gestion remplit le formulaire de contact du client afin que l’employé puisse être ajouté à notre système. Veuillez noter que nous pouvons commencer à fournir des services avant de recevoir ce document. </a:t>
            </a:r>
          </a:p>
          <a:p>
            <a:pPr>
              <a:defRPr/>
            </a:pPr>
            <a:r>
              <a:rPr lang="fr-CA" sz="2400" dirty="0">
                <a:latin typeface="Arial"/>
                <a:cs typeface="Arial"/>
              </a:rPr>
              <a:t>Le client détermine les solutions qui pourraient fonctionner, essaie différents outils, puis indique ceux qui conviennent le mieux à ses besoins et à son travail.</a:t>
            </a:r>
          </a:p>
          <a:p>
            <a:pPr>
              <a:defRPr/>
            </a:pPr>
            <a:r>
              <a:rPr lang="fr-CA" sz="2400" dirty="0">
                <a:latin typeface="Arial"/>
                <a:cs typeface="Arial"/>
              </a:rPr>
              <a:t>Le gestionnaire/responsable du soutien à la gestion approuve le prêt de l’équipement et des logiciels au ministère du client. </a:t>
            </a:r>
          </a:p>
          <a:p>
            <a:pPr>
              <a:defRPr/>
            </a:pPr>
            <a:r>
              <a:rPr lang="fr-CA" sz="2400" dirty="0">
                <a:latin typeface="Arial"/>
                <a:cs typeface="Arial"/>
              </a:rPr>
              <a:t>Le client communique avec le technicien principal si l’équipement ne fonctionne pas, si son état change ou s’il veut explorer d’autres solutions.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5528-134B-1822-6442-EE8F54740B45}"/>
              </a:ext>
            </a:extLst>
          </p:cNvPr>
          <p:cNvSpPr>
            <a:spLocks noGrp="1"/>
          </p:cNvSpPr>
          <p:nvPr>
            <p:ph type="title"/>
          </p:nvPr>
        </p:nvSpPr>
        <p:spPr/>
        <p:txBody>
          <a:bodyPr/>
          <a:lstStyle/>
          <a:p>
            <a:r>
              <a:rPr lang="fr-CA" sz="3200" b="1" dirty="0">
                <a:solidFill>
                  <a:srgbClr val="FFFF00"/>
                </a:solidFill>
                <a:latin typeface="Arial"/>
                <a:cs typeface="Arial"/>
              </a:rPr>
              <a:t>Étape 4 : Conclure les services de la BDP</a:t>
            </a:r>
            <a:endParaRPr lang="en-CA" dirty="0"/>
          </a:p>
        </p:txBody>
      </p:sp>
      <p:sp>
        <p:nvSpPr>
          <p:cNvPr id="3" name="Content Placeholder 2">
            <a:extLst>
              <a:ext uri="{FF2B5EF4-FFF2-40B4-BE49-F238E27FC236}">
                <a16:creationId xmlns:a16="http://schemas.microsoft.com/office/drawing/2014/main" id="{C7D7CED3-2C6E-85A0-3C98-C17F7A2852E1}"/>
              </a:ext>
            </a:extLst>
          </p:cNvPr>
          <p:cNvSpPr>
            <a:spLocks noGrp="1"/>
          </p:cNvSpPr>
          <p:nvPr>
            <p:ph idx="1"/>
          </p:nvPr>
        </p:nvSpPr>
        <p:spPr/>
        <p:txBody>
          <a:bodyPr>
            <a:normAutofit fontScale="92500" lnSpcReduction="20000"/>
          </a:bodyPr>
          <a:lstStyle/>
          <a:p>
            <a:pPr>
              <a:defRPr/>
            </a:pPr>
            <a:r>
              <a:rPr lang="fr-CA" sz="2800" dirty="0">
                <a:latin typeface="Arial"/>
                <a:cs typeface="Arial"/>
              </a:rPr>
              <a:t>Les employés nommés pour une période déterminée conservent l’équipement jusqu’à la fin de la période d’emploi.</a:t>
            </a:r>
          </a:p>
          <a:p>
            <a:pPr>
              <a:defRPr/>
            </a:pPr>
            <a:r>
              <a:rPr lang="fr-CA" sz="2800" dirty="0">
                <a:latin typeface="Arial"/>
                <a:cs typeface="Arial"/>
              </a:rPr>
              <a:t>Les employés nommés pour une période indéterminée peuvent emprunter l’équipement pendant au moins six mois, avec des contrôles pour vérifier si leur état s’améliore ou se stabilise. </a:t>
            </a:r>
          </a:p>
          <a:p>
            <a:pPr>
              <a:defRPr/>
            </a:pPr>
            <a:r>
              <a:rPr lang="fr-CA" sz="2800" dirty="0">
                <a:latin typeface="Arial"/>
                <a:cs typeface="Arial"/>
              </a:rPr>
              <a:t>Si le client souhaite conserver son équipement de façon permanente, AATIA fournit des ressources pour aider le ministère du client à acheter du matériel de remplacement pour la bibliothèque de prêt, évitant ainsi la nécessité de reconfigurer les outils et éliminant toute interruption de travail. </a:t>
            </a:r>
          </a:p>
          <a:p>
            <a:endParaRPr lang="en-CA" dirty="0"/>
          </a:p>
        </p:txBody>
      </p:sp>
    </p:spTree>
    <p:extLst>
      <p:ext uri="{BB962C8B-B14F-4D97-AF65-F5344CB8AC3E}">
        <p14:creationId xmlns:p14="http://schemas.microsoft.com/office/powerpoint/2010/main" val="105799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E94DCE84-6D87-B75F-EA1B-E7392BE01DCF}"/>
              </a:ext>
            </a:extLst>
          </p:cNvPr>
          <p:cNvSpPr>
            <a:spLocks noGrp="1"/>
          </p:cNvSpPr>
          <p:nvPr>
            <p:ph type="title"/>
          </p:nvPr>
        </p:nvSpPr>
        <p:spPr>
          <a:xfrm>
            <a:off x="635000" y="452438"/>
            <a:ext cx="8940800" cy="855662"/>
          </a:xfrm>
        </p:spPr>
        <p:txBody>
          <a:bodyPr/>
          <a:lstStyle/>
          <a:p>
            <a:pPr>
              <a:lnSpc>
                <a:spcPct val="107000"/>
              </a:lnSpc>
              <a:spcBef>
                <a:spcPts val="0"/>
              </a:spcBef>
              <a:spcAft>
                <a:spcPts val="0"/>
              </a:spcAft>
              <a:defRPr/>
            </a:pPr>
            <a:r>
              <a:rPr lang="fr-FR" sz="3600" kern="0" dirty="0">
                <a:ea typeface="Times New Roman" panose="02020603050405020304" pitchFamily="18" charset="0"/>
                <a:cs typeface="Arial" panose="020B0604020202020204" pitchFamily="34" charset="0"/>
              </a:rPr>
              <a:t>Vous êtes prêt à commencer !</a:t>
            </a:r>
            <a:endParaRPr lang="en-CA" sz="3600" kern="100" dirty="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AFA58E-9D8A-4FD1-05EE-D82CFCC1D75C}"/>
              </a:ext>
            </a:extLst>
          </p:cNvPr>
          <p:cNvSpPr>
            <a:spLocks noGrp="1"/>
          </p:cNvSpPr>
          <p:nvPr>
            <p:ph idx="1"/>
          </p:nvPr>
        </p:nvSpPr>
        <p:spPr>
          <a:xfrm>
            <a:off x="661988" y="1711325"/>
            <a:ext cx="11530012" cy="4965700"/>
          </a:xfrm>
        </p:spPr>
        <p:txBody>
          <a:bodyPr>
            <a:normAutofit fontScale="70000" lnSpcReduction="20000"/>
          </a:bodyPr>
          <a:lstStyle/>
          <a:p>
            <a:pPr marL="514350" indent="-514350">
              <a:buFont typeface="+mj-lt"/>
              <a:buAutoNum type="arabicPeriod"/>
              <a:defRPr/>
            </a:pPr>
            <a:r>
              <a:rPr lang="fr-FR" sz="3400" dirty="0"/>
              <a:t>Utilisez le Passeport d’accessibilité du GC pour discuter avec votre étudiant les adaptations dont il a besoin.</a:t>
            </a:r>
            <a:br>
              <a:rPr lang="fr-FR" sz="3400" dirty="0"/>
            </a:br>
            <a:endParaRPr lang="en-CA" sz="3400" dirty="0"/>
          </a:p>
          <a:p>
            <a:pPr marL="514350" indent="-514350">
              <a:buFont typeface="+mj-lt"/>
              <a:buAutoNum type="arabicPeriod"/>
              <a:defRPr/>
            </a:pPr>
            <a:r>
              <a:rPr lang="en-US" sz="3400" dirty="0" err="1"/>
              <a:t>Envoyez</a:t>
            </a:r>
            <a:r>
              <a:rPr lang="en-US" sz="3400" dirty="0"/>
              <a:t> un </a:t>
            </a:r>
            <a:r>
              <a:rPr lang="en-US" sz="3400" dirty="0" err="1"/>
              <a:t>courriel</a:t>
            </a:r>
            <a:r>
              <a:rPr lang="en-US" sz="3400" dirty="0"/>
              <a:t> à  </a:t>
            </a:r>
            <a:r>
              <a:rPr lang="en-US" sz="3400" dirty="0">
                <a:hlinkClick r:id="rId3"/>
              </a:rPr>
              <a:t>aaact-aatia@ssc-spc.gc.ca</a:t>
            </a:r>
            <a:r>
              <a:rPr lang="en-US" sz="3400" dirty="0"/>
              <a:t> </a:t>
            </a:r>
            <a:r>
              <a:rPr lang="fr-FR" sz="3400" dirty="0"/>
              <a:t>et assurez-vous de préciser que vous nous contactez au sujet d'un étudiant de l'EOSD afin que nous puissions fournir les services et le soutien nécessaires.</a:t>
            </a:r>
            <a:br>
              <a:rPr lang="fr-FR" sz="3400" dirty="0"/>
            </a:br>
            <a:endParaRPr lang="fr-FR" sz="3400" dirty="0"/>
          </a:p>
          <a:p>
            <a:pPr marL="514350" indent="-514350">
              <a:buFont typeface="+mj-lt"/>
              <a:buAutoNum type="arabicPeriod"/>
              <a:defRPr/>
            </a:pPr>
            <a:r>
              <a:rPr lang="fr-FR" sz="3400" dirty="0"/>
              <a:t>Assistez à la séance d’information de votre étudiant et aidez-le à se mettre au travail !</a:t>
            </a:r>
            <a:endParaRPr lang="en-CA" sz="3400" dirty="0"/>
          </a:p>
          <a:p>
            <a:pPr marL="0" indent="0">
              <a:buFont typeface="Arial" panose="020B0604020202020204" pitchFamily="34" charset="0"/>
              <a:buNone/>
              <a:defRPr/>
            </a:pPr>
            <a:endParaRPr lang="en-US" sz="3400" dirty="0"/>
          </a:p>
          <a:p>
            <a:pPr marL="0" indent="0">
              <a:lnSpc>
                <a:spcPct val="107000"/>
              </a:lnSpc>
              <a:spcBef>
                <a:spcPts val="900"/>
              </a:spcBef>
              <a:buFont typeface="Arial" panose="020B0604020202020204" pitchFamily="34" charset="0"/>
              <a:buNone/>
              <a:defRPr/>
            </a:pPr>
            <a:r>
              <a:rPr lang="fr-FR" sz="3400" dirty="0"/>
              <a:t>Visitez notre site web :  </a:t>
            </a:r>
            <a:r>
              <a:rPr lang="fr-FR" sz="3400" dirty="0">
                <a:hlinkClick r:id="rId4"/>
              </a:rPr>
              <a:t>Comment le programme d’AATIA peut-il vous aider? - Canada.ca</a:t>
            </a:r>
            <a:r>
              <a:rPr lang="fr-FR" sz="3400" dirty="0"/>
              <a:t> pour plus d’informations sur nous </a:t>
            </a:r>
            <a:endParaRPr lang="en-CA"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DB3035A-11CE-3116-C6F6-C2111B8ED96B}"/>
              </a:ext>
            </a:extLst>
          </p:cNvPr>
          <p:cNvSpPr>
            <a:spLocks noGrp="1"/>
          </p:cNvSpPr>
          <p:nvPr>
            <p:ph type="title"/>
            <p:custDataLst>
              <p:tags r:id="rId1"/>
            </p:custDataLst>
          </p:nvPr>
        </p:nvSpPr>
        <p:spPr>
          <a:xfrm>
            <a:off x="635000" y="452438"/>
            <a:ext cx="8940800" cy="855662"/>
          </a:xfrm>
        </p:spPr>
        <p:txBody>
          <a:bodyPr/>
          <a:lstStyle/>
          <a:p>
            <a:pPr eaLnBrk="1" hangingPunct="1"/>
            <a:r>
              <a:rPr lang="fr-CA" altLang="en-US"/>
              <a:t>Ordre du jour</a:t>
            </a:r>
          </a:p>
        </p:txBody>
      </p:sp>
      <p:sp>
        <p:nvSpPr>
          <p:cNvPr id="27651" name="Content Placeholder 2">
            <a:extLst>
              <a:ext uri="{FF2B5EF4-FFF2-40B4-BE49-F238E27FC236}">
                <a16:creationId xmlns:a16="http://schemas.microsoft.com/office/drawing/2014/main" id="{AEF2072A-1291-8887-1896-E992EF5B9D3A}"/>
              </a:ext>
            </a:extLst>
          </p:cNvPr>
          <p:cNvSpPr>
            <a:spLocks noGrp="1"/>
          </p:cNvSpPr>
          <p:nvPr>
            <p:ph idx="1"/>
            <p:custDataLst>
              <p:tags r:id="rId2"/>
            </p:custDataLst>
          </p:nvPr>
        </p:nvSpPr>
        <p:spPr>
          <a:xfrm>
            <a:off x="720725" y="1558925"/>
            <a:ext cx="10445750" cy="5299075"/>
          </a:xfrm>
        </p:spPr>
        <p:txBody>
          <a:bodyPr>
            <a:normAutofit fontScale="92500" lnSpcReduction="20000"/>
          </a:bodyPr>
          <a:lstStyle/>
          <a:p>
            <a:pPr fontAlgn="base">
              <a:spcAft>
                <a:spcPct val="0"/>
              </a:spcAft>
              <a:defRPr/>
            </a:pPr>
            <a:r>
              <a:rPr lang="fr-CA" altLang="en-US" dirty="0"/>
              <a:t>Aperçu du programme d’accessibilité, adaptation et technologie informatique adaptée (AATIA) </a:t>
            </a:r>
          </a:p>
          <a:p>
            <a:pPr fontAlgn="base">
              <a:spcAft>
                <a:spcPct val="0"/>
              </a:spcAft>
              <a:defRPr/>
            </a:pPr>
            <a:r>
              <a:rPr lang="fr-CA" altLang="en-US" dirty="0"/>
              <a:t>Qu’est-ce que le service de la bibliothèque de prêt?</a:t>
            </a:r>
          </a:p>
          <a:p>
            <a:pPr fontAlgn="base">
              <a:spcAft>
                <a:spcPct val="0"/>
              </a:spcAft>
              <a:defRPr/>
            </a:pPr>
            <a:r>
              <a:rPr lang="fr-CA" altLang="en-US" dirty="0"/>
              <a:t>L’origine de la bibliothèque de prêt</a:t>
            </a:r>
          </a:p>
          <a:p>
            <a:pPr fontAlgn="base">
              <a:spcAft>
                <a:spcPct val="0"/>
              </a:spcAft>
              <a:defRPr/>
            </a:pPr>
            <a:r>
              <a:rPr lang="fr-CA" dirty="0"/>
              <a:t>Statut actuel de la bibliothèque de prêt</a:t>
            </a:r>
            <a:endParaRPr lang="en-CA" dirty="0"/>
          </a:p>
          <a:p>
            <a:pPr fontAlgn="base">
              <a:spcAft>
                <a:spcPct val="0"/>
              </a:spcAft>
              <a:defRPr/>
            </a:pPr>
            <a:r>
              <a:rPr lang="fr-CA" dirty="0"/>
              <a:t>Comment pouvons-nous aider vos employés étudiants ?</a:t>
            </a:r>
            <a:endParaRPr lang="en-CA" dirty="0"/>
          </a:p>
          <a:p>
            <a:pPr fontAlgn="base">
              <a:spcAft>
                <a:spcPct val="0"/>
              </a:spcAft>
              <a:defRPr/>
            </a:pPr>
            <a:r>
              <a:rPr lang="fr-CA" dirty="0"/>
              <a:t>Prêts de matériels et de logiciels</a:t>
            </a:r>
            <a:endParaRPr lang="en-CA" dirty="0"/>
          </a:p>
          <a:p>
            <a:pPr fontAlgn="base">
              <a:spcAft>
                <a:spcPct val="0"/>
              </a:spcAft>
              <a:defRPr/>
            </a:pPr>
            <a:r>
              <a:rPr lang="fr-CA" dirty="0"/>
              <a:t>Modèle de prestation centré sur le client</a:t>
            </a:r>
            <a:endParaRPr lang="en-CA" dirty="0"/>
          </a:p>
          <a:p>
            <a:pPr fontAlgn="base">
              <a:spcAft>
                <a:spcPct val="0"/>
              </a:spcAft>
              <a:defRPr/>
            </a:pPr>
            <a:r>
              <a:rPr lang="fr-CA" dirty="0"/>
              <a:t>Comment fonctionne le processus de la bibliothèque de prêt de l’AATIA ? </a:t>
            </a:r>
            <a:endParaRPr lang="en-CA" dirty="0"/>
          </a:p>
          <a:p>
            <a:pPr fontAlgn="base">
              <a:spcAft>
                <a:spcPct val="0"/>
              </a:spcAft>
              <a:defRPr/>
            </a:pPr>
            <a:r>
              <a:rPr lang="fr-CA" dirty="0"/>
              <a:t>Vous êtes prêt à commencer !</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id="{3F167C39-365C-E966-A2FC-0FD1D4EB5DE5}"/>
              </a:ext>
            </a:extLst>
          </p:cNvPr>
          <p:cNvSpPr>
            <a:spLocks noGrp="1"/>
          </p:cNvSpPr>
          <p:nvPr>
            <p:ph type="title"/>
            <p:custDataLst>
              <p:tags r:id="rId2"/>
            </p:custDataLst>
          </p:nvPr>
        </p:nvSpPr>
        <p:spPr>
          <a:xfrm>
            <a:off x="571500" y="431800"/>
            <a:ext cx="8940800" cy="855663"/>
          </a:xfrm>
        </p:spPr>
        <p:txBody>
          <a:bodyPr/>
          <a:lstStyle/>
          <a:p>
            <a:r>
              <a:rPr lang="fr-CA" altLang="en-US"/>
              <a:t>Programme d’accessibilité, d’adaptation et de technologie informatique adaptée (AATIA)</a:t>
            </a:r>
            <a:endParaRPr lang="fr-CA" altLang="en-US">
              <a:cs typeface="Arial" panose="020B0604020202020204" pitchFamily="34" charset="0"/>
            </a:endParaRPr>
          </a:p>
        </p:txBody>
      </p:sp>
      <p:sp>
        <p:nvSpPr>
          <p:cNvPr id="2" name="Content Placeholder 1">
            <a:extLst>
              <a:ext uri="{FF2B5EF4-FFF2-40B4-BE49-F238E27FC236}">
                <a16:creationId xmlns:a16="http://schemas.microsoft.com/office/drawing/2014/main" id="{A1DB1C66-4F80-9E86-196C-7A2B24311982}"/>
              </a:ext>
            </a:extLst>
          </p:cNvPr>
          <p:cNvSpPr>
            <a:spLocks noGrp="1"/>
          </p:cNvSpPr>
          <p:nvPr>
            <p:ph idx="1"/>
            <p:custDataLst>
              <p:tags r:id="rId3"/>
            </p:custDataLst>
          </p:nvPr>
        </p:nvSpPr>
        <p:spPr>
          <a:xfrm>
            <a:off x="476250" y="1577975"/>
            <a:ext cx="10895013" cy="4991100"/>
          </a:xfrm>
        </p:spPr>
        <p:txBody>
          <a:bodyPr>
            <a:normAutofit fontScale="92500"/>
          </a:bodyPr>
          <a:lstStyle/>
          <a:p>
            <a:pPr>
              <a:defRPr/>
            </a:pPr>
            <a:r>
              <a:rPr lang="fr-CA" sz="2400" dirty="0"/>
              <a:t>Un chef de file dans les domaines de la technologie accessible et de l’accessibilité numérique depuis plus de 30 ans</a:t>
            </a:r>
          </a:p>
          <a:p>
            <a:pPr marL="0" indent="0">
              <a:buFont typeface="Arial" panose="020B0604020202020204" pitchFamily="34" charset="0"/>
              <a:buNone/>
              <a:defRPr/>
            </a:pPr>
            <a:endParaRPr lang="fr-CA" sz="2400" dirty="0"/>
          </a:p>
          <a:p>
            <a:pPr marL="0" indent="0">
              <a:buFont typeface="Arial" panose="020B0604020202020204" pitchFamily="34" charset="0"/>
              <a:buNone/>
              <a:defRPr/>
            </a:pPr>
            <a:endParaRPr lang="fr-CA" sz="2400" dirty="0"/>
          </a:p>
          <a:p>
            <a:pPr>
              <a:defRPr/>
            </a:pPr>
            <a:endParaRPr lang="fr-CA" sz="2400" dirty="0"/>
          </a:p>
          <a:p>
            <a:pPr>
              <a:defRPr/>
            </a:pPr>
            <a:endParaRPr lang="fr-CA" sz="2400" dirty="0"/>
          </a:p>
          <a:p>
            <a:pPr>
              <a:defRPr/>
            </a:pPr>
            <a:endParaRPr lang="fr-CA" sz="900" dirty="0"/>
          </a:p>
          <a:p>
            <a:pPr>
              <a:defRPr/>
            </a:pPr>
            <a:endParaRPr lang="fr-CA" sz="1000" dirty="0"/>
          </a:p>
          <a:p>
            <a:pPr>
              <a:defRPr/>
            </a:pPr>
            <a:r>
              <a:rPr lang="fr-CA" sz="2400" dirty="0"/>
              <a:t>Mandat : Offrir aux employés handicapés et aux gestionnaires du GC partout au Canada des conseils d’experts, de la formation, des services de soutien et des technologies adaptives pour faciliter l’accès aux adaptations en milieu de travail</a:t>
            </a:r>
          </a:p>
        </p:txBody>
      </p:sp>
      <p:sp>
        <p:nvSpPr>
          <p:cNvPr id="13" name="Oval 12">
            <a:extLst>
              <a:ext uri="{FF2B5EF4-FFF2-40B4-BE49-F238E27FC236}">
                <a16:creationId xmlns:a16="http://schemas.microsoft.com/office/drawing/2014/main" id="{51E9E4A8-FA69-C013-09A9-121E8338C9BE}"/>
              </a:ext>
              <a:ext uri="{C183D7F6-B498-43B3-948B-1728B52AA6E4}">
                <adec:decorative xmlns:adec="http://schemas.microsoft.com/office/drawing/2017/decorative" val="1"/>
              </a:ext>
            </a:extLst>
          </p:cNvPr>
          <p:cNvSpPr/>
          <p:nvPr>
            <p:custDataLst>
              <p:tags r:id="rId4"/>
            </p:custDataLst>
          </p:nvPr>
        </p:nvSpPr>
        <p:spPr>
          <a:xfrm>
            <a:off x="4090988" y="2560638"/>
            <a:ext cx="3289300" cy="228441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
        <p:nvSpPr>
          <p:cNvPr id="14" name="Oval 13">
            <a:extLst>
              <a:ext uri="{FF2B5EF4-FFF2-40B4-BE49-F238E27FC236}">
                <a16:creationId xmlns:a16="http://schemas.microsoft.com/office/drawing/2014/main" id="{0150818F-AFEA-47CD-76DC-4F295C885FBC}"/>
              </a:ext>
              <a:ext uri="{C183D7F6-B498-43B3-948B-1728B52AA6E4}">
                <adec:decorative xmlns:adec="http://schemas.microsoft.com/office/drawing/2017/decorative" val="1"/>
              </a:ext>
            </a:extLst>
          </p:cNvPr>
          <p:cNvSpPr/>
          <p:nvPr>
            <p:custDataLst>
              <p:tags r:id="rId5"/>
            </p:custDataLst>
          </p:nvPr>
        </p:nvSpPr>
        <p:spPr>
          <a:xfrm>
            <a:off x="1084263" y="2560638"/>
            <a:ext cx="3289300" cy="228441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1600" b="1">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id="{4485FD45-4AB7-9EFF-BAF6-6A5850ADCF77}"/>
              </a:ext>
              <a:ext uri="{C183D7F6-B498-43B3-948B-1728B52AA6E4}">
                <adec:decorative xmlns:adec="http://schemas.microsoft.com/office/drawing/2017/decorative" val="1"/>
              </a:ext>
            </a:extLst>
          </p:cNvPr>
          <p:cNvSpPr/>
          <p:nvPr>
            <p:custDataLst>
              <p:tags r:id="rId6"/>
            </p:custDataLst>
          </p:nvPr>
        </p:nvSpPr>
        <p:spPr>
          <a:xfrm>
            <a:off x="7097713" y="2560638"/>
            <a:ext cx="3289300" cy="228441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
        <p:nvSpPr>
          <p:cNvPr id="18" name="TextBox 17">
            <a:extLst>
              <a:ext uri="{FF2B5EF4-FFF2-40B4-BE49-F238E27FC236}">
                <a16:creationId xmlns:a16="http://schemas.microsoft.com/office/drawing/2014/main" id="{D1EE7ED3-389E-C817-7E31-343C0303FBD5}"/>
              </a:ext>
            </a:extLst>
          </p:cNvPr>
          <p:cNvSpPr txBox="1"/>
          <p:nvPr>
            <p:custDataLst>
              <p:tags r:id="rId7"/>
            </p:custDataLst>
          </p:nvPr>
        </p:nvSpPr>
        <p:spPr>
          <a:xfrm>
            <a:off x="1308100" y="2843213"/>
            <a:ext cx="2843213" cy="1385887"/>
          </a:xfrm>
          <a:prstGeom prst="rect">
            <a:avLst/>
          </a:prstGeom>
          <a:noFill/>
        </p:spPr>
        <p:txBody>
          <a:bodyPr>
            <a:spAutoFit/>
          </a:bodyPr>
          <a:lstStyle/>
          <a:p>
            <a:pPr algn="ctr">
              <a:defRPr/>
            </a:pPr>
            <a:r>
              <a:rPr lang="fr-CA" b="1" u="sng" dirty="0">
                <a:solidFill>
                  <a:schemeClr val="bg1"/>
                </a:solidFill>
                <a:latin typeface="Arial" panose="020B0604020202020204" pitchFamily="34" charset="0"/>
                <a:cs typeface="Arial" panose="020B0604020202020204" pitchFamily="34" charset="0"/>
              </a:rPr>
              <a:t>Services à la clientèle</a:t>
            </a:r>
          </a:p>
          <a:p>
            <a:pPr marL="285750" indent="-285750">
              <a:buFont typeface="Arial" panose="020B0604020202020204" pitchFamily="34" charset="0"/>
              <a:buChar char="•"/>
              <a:defRPr/>
            </a:pPr>
            <a:endParaRPr lang="fr-CA"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fr-CA" sz="1600" b="1" dirty="0">
                <a:solidFill>
                  <a:schemeClr val="bg1"/>
                </a:solidFill>
                <a:latin typeface="Arial" panose="020B0604020202020204" pitchFamily="34" charset="0"/>
                <a:cs typeface="Arial" panose="020B0604020202020204" pitchFamily="34" charset="0"/>
              </a:rPr>
              <a:t>Soutien personnalisé individuel pour les personnes handicapées</a:t>
            </a:r>
          </a:p>
        </p:txBody>
      </p:sp>
      <p:sp>
        <p:nvSpPr>
          <p:cNvPr id="29703" name="TextBox 10">
            <a:extLst>
              <a:ext uri="{FF2B5EF4-FFF2-40B4-BE49-F238E27FC236}">
                <a16:creationId xmlns:a16="http://schemas.microsoft.com/office/drawing/2014/main" id="{5B11C696-D335-3FF8-E6B7-BF9072C391C6}"/>
              </a:ext>
            </a:extLst>
          </p:cNvPr>
          <p:cNvSpPr txBox="1">
            <a:spLocks noChangeArrowheads="1"/>
          </p:cNvSpPr>
          <p:nvPr>
            <p:custDataLst>
              <p:tags r:id="rId8"/>
            </p:custDataLst>
          </p:nvPr>
        </p:nvSpPr>
        <p:spPr bwMode="auto">
          <a:xfrm>
            <a:off x="3949700" y="2592388"/>
            <a:ext cx="32893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4000"/>
              </a:lnSpc>
              <a:spcBef>
                <a:spcPts val="1000"/>
              </a:spcBef>
              <a:buFont typeface="Arial" panose="020B0604020202020204" pitchFamily="34" charset="0"/>
              <a:buChar char="•"/>
              <a:defRPr sz="2800">
                <a:solidFill>
                  <a:schemeClr val="bg1"/>
                </a:solidFill>
                <a:latin typeface="Arial" panose="020B0604020202020204" pitchFamily="34" charset="0"/>
                <a:cs typeface="Arial" panose="020B0604020202020204" pitchFamily="34" charset="0"/>
              </a:defRPr>
            </a:lvl1pPr>
            <a:lvl2pPr marL="742950" indent="-28575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2pPr>
            <a:lvl3pPr marL="11430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3pPr>
            <a:lvl4pPr marL="16002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4pPr>
            <a:lvl5pPr marL="20574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5pPr>
            <a:lvl6pPr marL="25146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6pPr>
            <a:lvl7pPr marL="29718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7pPr>
            <a:lvl8pPr marL="34290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8pPr>
            <a:lvl9pPr marL="38862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9pPr>
          </a:lstStyle>
          <a:p>
            <a:pPr algn="ctr">
              <a:lnSpc>
                <a:spcPct val="100000"/>
              </a:lnSpc>
              <a:spcBef>
                <a:spcPct val="0"/>
              </a:spcBef>
              <a:buFontTx/>
              <a:buNone/>
            </a:pPr>
            <a:r>
              <a:rPr lang="fr-CA" altLang="en-US" sz="1800" b="1"/>
              <a:t>     </a:t>
            </a:r>
            <a:r>
              <a:rPr lang="fr-CA" altLang="en-US" sz="1800" b="1" u="sng"/>
              <a:t>Formation</a:t>
            </a:r>
          </a:p>
          <a:p>
            <a:pPr algn="ctr">
              <a:lnSpc>
                <a:spcPct val="100000"/>
              </a:lnSpc>
              <a:spcBef>
                <a:spcPct val="0"/>
              </a:spcBef>
              <a:buFontTx/>
              <a:buNone/>
            </a:pPr>
            <a:r>
              <a:rPr lang="fr-CA" altLang="en-US" sz="1800" b="1"/>
              <a:t> </a:t>
            </a:r>
          </a:p>
          <a:p>
            <a:pPr lvl="1">
              <a:lnSpc>
                <a:spcPct val="100000"/>
              </a:lnSpc>
              <a:spcBef>
                <a:spcPct val="0"/>
              </a:spcBef>
            </a:pPr>
            <a:r>
              <a:rPr lang="fr-CA" altLang="en-US" sz="1600" b="1"/>
              <a:t>technologie adaptée</a:t>
            </a:r>
          </a:p>
          <a:p>
            <a:pPr lvl="1">
              <a:lnSpc>
                <a:spcPct val="100000"/>
              </a:lnSpc>
              <a:spcBef>
                <a:spcPct val="0"/>
              </a:spcBef>
            </a:pPr>
            <a:r>
              <a:rPr lang="fr-CA" altLang="en-US" sz="1600" b="1"/>
              <a:t>accessibilité numérique</a:t>
            </a:r>
          </a:p>
          <a:p>
            <a:pPr lvl="1">
              <a:lnSpc>
                <a:spcPct val="100000"/>
              </a:lnSpc>
              <a:spcBef>
                <a:spcPct val="0"/>
              </a:spcBef>
            </a:pPr>
            <a:r>
              <a:rPr lang="fr-CA" altLang="en-US" sz="1600" b="1"/>
              <a:t>documents accessibles</a:t>
            </a:r>
          </a:p>
          <a:p>
            <a:pPr lvl="1">
              <a:lnSpc>
                <a:spcPct val="100000"/>
              </a:lnSpc>
              <a:spcBef>
                <a:spcPct val="0"/>
              </a:spcBef>
            </a:pPr>
            <a:r>
              <a:rPr lang="fr-CA" altLang="en-US" sz="1600" b="1"/>
              <a:t>sensibilisation à la situation des personnes handicapées</a:t>
            </a:r>
          </a:p>
        </p:txBody>
      </p:sp>
      <p:sp>
        <p:nvSpPr>
          <p:cNvPr id="29705" name="TextBox 18">
            <a:extLst>
              <a:ext uri="{FF2B5EF4-FFF2-40B4-BE49-F238E27FC236}">
                <a16:creationId xmlns:a16="http://schemas.microsoft.com/office/drawing/2014/main" id="{46163EFF-C9A3-61F6-72CC-8AFB0CD23DB0}"/>
              </a:ext>
            </a:extLst>
          </p:cNvPr>
          <p:cNvSpPr txBox="1">
            <a:spLocks noChangeArrowheads="1"/>
          </p:cNvSpPr>
          <p:nvPr>
            <p:custDataLst>
              <p:tags r:id="rId9"/>
            </p:custDataLst>
          </p:nvPr>
        </p:nvSpPr>
        <p:spPr bwMode="auto">
          <a:xfrm>
            <a:off x="7245350" y="2792413"/>
            <a:ext cx="315436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4000"/>
              </a:lnSpc>
              <a:spcBef>
                <a:spcPts val="1000"/>
              </a:spcBef>
              <a:buFont typeface="Arial" panose="020B0604020202020204" pitchFamily="34" charset="0"/>
              <a:buChar char="•"/>
              <a:defRPr sz="2800">
                <a:solidFill>
                  <a:schemeClr val="bg1"/>
                </a:solidFill>
                <a:latin typeface="Arial" panose="020B0604020202020204" pitchFamily="34" charset="0"/>
                <a:cs typeface="Arial" panose="020B0604020202020204" pitchFamily="34" charset="0"/>
              </a:defRPr>
            </a:lvl1pPr>
            <a:lvl2pPr marL="742950" indent="-28575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2pPr>
            <a:lvl3pPr marL="11430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3pPr>
            <a:lvl4pPr marL="16002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4pPr>
            <a:lvl5pPr marL="2057400" indent="-228600">
              <a:lnSpc>
                <a:spcPct val="114000"/>
              </a:lnSpc>
              <a:spcBef>
                <a:spcPts val="500"/>
              </a:spcBef>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5pPr>
            <a:lvl6pPr marL="25146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6pPr>
            <a:lvl7pPr marL="29718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7pPr>
            <a:lvl8pPr marL="34290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8pPr>
            <a:lvl9pPr marL="3886200" indent="-228600" eaLnBrk="0" fontAlgn="base" hangingPunct="0">
              <a:lnSpc>
                <a:spcPct val="114000"/>
              </a:lnSpc>
              <a:spcBef>
                <a:spcPts val="500"/>
              </a:spcBef>
              <a:spcAft>
                <a:spcPct val="0"/>
              </a:spcAft>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9pPr>
          </a:lstStyle>
          <a:p>
            <a:pPr>
              <a:lnSpc>
                <a:spcPct val="100000"/>
              </a:lnSpc>
              <a:spcBef>
                <a:spcPct val="0"/>
              </a:spcBef>
              <a:buFontTx/>
              <a:buNone/>
            </a:pPr>
            <a:r>
              <a:rPr lang="fr-CA" altLang="en-US" sz="1800" b="1"/>
              <a:t>     </a:t>
            </a:r>
            <a:r>
              <a:rPr lang="fr-CA" altLang="en-US" sz="1800" b="1" u="sng"/>
              <a:t>Recherche et tests</a:t>
            </a:r>
          </a:p>
          <a:p>
            <a:pPr>
              <a:lnSpc>
                <a:spcPct val="100000"/>
              </a:lnSpc>
              <a:spcBef>
                <a:spcPct val="0"/>
              </a:spcBef>
              <a:buFontTx/>
              <a:buNone/>
            </a:pPr>
            <a:endParaRPr lang="fr-CA" altLang="en-US" sz="1000" b="1"/>
          </a:p>
          <a:p>
            <a:pPr lvl="1">
              <a:lnSpc>
                <a:spcPct val="100000"/>
              </a:lnSpc>
              <a:spcBef>
                <a:spcPct val="0"/>
              </a:spcBef>
            </a:pPr>
            <a:r>
              <a:rPr lang="fr-CA" altLang="en-US" sz="1600" b="1"/>
              <a:t>nouveaux produits</a:t>
            </a:r>
          </a:p>
          <a:p>
            <a:pPr lvl="1">
              <a:lnSpc>
                <a:spcPct val="100000"/>
              </a:lnSpc>
              <a:spcBef>
                <a:spcPct val="0"/>
              </a:spcBef>
            </a:pPr>
            <a:r>
              <a:rPr lang="fr-CA" altLang="en-US" sz="1600" b="1"/>
              <a:t>accessibilité des logiciels d’entreprise </a:t>
            </a:r>
          </a:p>
          <a:p>
            <a:pPr lvl="1">
              <a:lnSpc>
                <a:spcPct val="100000"/>
              </a:lnSpc>
              <a:spcBef>
                <a:spcPct val="0"/>
              </a:spcBef>
            </a:pPr>
            <a:r>
              <a:rPr lang="fr-CA" altLang="en-US" sz="1600" b="1"/>
              <a:t>approvisionnement accessible</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18FBBA3-05CB-DEB6-EC73-B320A1F74EB9}"/>
              </a:ext>
            </a:extLst>
          </p:cNvPr>
          <p:cNvSpPr>
            <a:spLocks noGrp="1"/>
          </p:cNvSpPr>
          <p:nvPr>
            <p:ph type="title"/>
            <p:custDataLst>
              <p:tags r:id="rId1"/>
            </p:custDataLst>
          </p:nvPr>
        </p:nvSpPr>
        <p:spPr>
          <a:xfrm>
            <a:off x="541338" y="309563"/>
            <a:ext cx="8940800" cy="855662"/>
          </a:xfrm>
        </p:spPr>
        <p:txBody>
          <a:bodyPr/>
          <a:lstStyle/>
          <a:p>
            <a:pPr eaLnBrk="1" hangingPunct="1"/>
            <a:r>
              <a:rPr lang="fr-CA" altLang="en-US"/>
              <a:t>Qu’est-ce que la bibliothèque de prêt ? </a:t>
            </a:r>
            <a:endParaRPr lang="en-CA" altLang="en-US"/>
          </a:p>
        </p:txBody>
      </p:sp>
      <p:sp>
        <p:nvSpPr>
          <p:cNvPr id="3" name="Content Placeholder 2">
            <a:extLst>
              <a:ext uri="{FF2B5EF4-FFF2-40B4-BE49-F238E27FC236}">
                <a16:creationId xmlns:a16="http://schemas.microsoft.com/office/drawing/2014/main" id="{3590D92D-5EB5-2F2D-B842-A2C967EF7BBF}"/>
              </a:ext>
            </a:extLst>
          </p:cNvPr>
          <p:cNvSpPr>
            <a:spLocks noGrp="1"/>
          </p:cNvSpPr>
          <p:nvPr>
            <p:ph idx="1"/>
            <p:custDataLst>
              <p:tags r:id="rId2"/>
            </p:custDataLst>
          </p:nvPr>
        </p:nvSpPr>
        <p:spPr>
          <a:xfrm>
            <a:off x="541338" y="1677988"/>
            <a:ext cx="10264775" cy="4551362"/>
          </a:xfrm>
        </p:spPr>
        <p:txBody>
          <a:bodyPr rtlCol="0">
            <a:normAutofit fontScale="92500" lnSpcReduction="20000"/>
          </a:bodyPr>
          <a:lstStyle/>
          <a:p>
            <a:pPr marL="0" indent="0">
              <a:lnSpc>
                <a:spcPct val="112000"/>
              </a:lnSpc>
              <a:spcBef>
                <a:spcPts val="0"/>
              </a:spcBef>
              <a:buFont typeface="Arial" panose="020B0604020202020204" pitchFamily="34" charset="0"/>
              <a:buNone/>
              <a:defRPr/>
            </a:pPr>
            <a:r>
              <a:rPr lang="fr-CA" dirty="0"/>
              <a:t>La bibliothèque de prêt de l’AATIA est un service d'adaptation accéléré conçu pour soutenir les employés handicapés du gouvernement du Canada.</a:t>
            </a:r>
          </a:p>
          <a:p>
            <a:pPr marL="0" indent="0">
              <a:lnSpc>
                <a:spcPct val="112000"/>
              </a:lnSpc>
              <a:spcBef>
                <a:spcPts val="0"/>
              </a:spcBef>
              <a:buFont typeface="Arial" panose="020B0604020202020204" pitchFamily="34" charset="0"/>
              <a:buNone/>
              <a:defRPr/>
            </a:pPr>
            <a:endParaRPr lang="fr-CA" dirty="0"/>
          </a:p>
          <a:p>
            <a:pPr marL="0" indent="0">
              <a:lnSpc>
                <a:spcPct val="112000"/>
              </a:lnSpc>
              <a:spcBef>
                <a:spcPts val="0"/>
              </a:spcBef>
              <a:buFont typeface="Arial" panose="020B0604020202020204" pitchFamily="34" charset="0"/>
              <a:buNone/>
              <a:defRPr/>
            </a:pPr>
            <a:r>
              <a:rPr lang="fr-CA" dirty="0"/>
              <a:t>La bibliothèque de prêt </a:t>
            </a:r>
            <a:endParaRPr lang="en-CA" dirty="0"/>
          </a:p>
          <a:p>
            <a:pPr lvl="1">
              <a:defRPr/>
            </a:pPr>
            <a:r>
              <a:rPr lang="fr-FR" dirty="0"/>
              <a:t>fourni des </a:t>
            </a:r>
            <a:r>
              <a:rPr lang="fr-FR" dirty="0">
                <a:solidFill>
                  <a:srgbClr val="FFFF00"/>
                </a:solidFill>
              </a:rPr>
              <a:t>conseils d’experts </a:t>
            </a:r>
            <a:r>
              <a:rPr lang="fr-FR" dirty="0"/>
              <a:t>afin d’éliminer les obstacles en milieu de travail</a:t>
            </a:r>
            <a:endParaRPr lang="fr-CA" dirty="0"/>
          </a:p>
          <a:p>
            <a:pPr lvl="1">
              <a:defRPr/>
            </a:pPr>
            <a:r>
              <a:rPr lang="fr-FR" dirty="0"/>
              <a:t>recommander </a:t>
            </a:r>
            <a:r>
              <a:rPr lang="fr-FR" dirty="0">
                <a:solidFill>
                  <a:srgbClr val="FFFF00"/>
                </a:solidFill>
              </a:rPr>
              <a:t>les bons outils et services </a:t>
            </a:r>
            <a:r>
              <a:rPr lang="fr-FR" dirty="0"/>
              <a:t>en fonction des besoins et de l’environnement</a:t>
            </a:r>
            <a:endParaRPr lang="fr-CA" dirty="0"/>
          </a:p>
          <a:p>
            <a:pPr lvl="1">
              <a:defRPr/>
            </a:pPr>
            <a:r>
              <a:rPr lang="fr-CA" dirty="0"/>
              <a:t>offre </a:t>
            </a:r>
            <a:r>
              <a:rPr lang="fr-CA" dirty="0">
                <a:solidFill>
                  <a:srgbClr val="FFFF00"/>
                </a:solidFill>
              </a:rPr>
              <a:t>gratuitement</a:t>
            </a:r>
            <a:r>
              <a:rPr lang="fr-CA" dirty="0"/>
              <a:t> :</a:t>
            </a:r>
          </a:p>
          <a:p>
            <a:pPr lvl="2">
              <a:defRPr/>
            </a:pPr>
            <a:r>
              <a:rPr lang="fr-CA" dirty="0"/>
              <a:t>des </a:t>
            </a:r>
            <a:r>
              <a:rPr lang="fr-FR" dirty="0"/>
              <a:t>prêts de matériels et de logiciel</a:t>
            </a:r>
            <a:r>
              <a:rPr lang="fr-CA" dirty="0"/>
              <a:t>s</a:t>
            </a:r>
          </a:p>
          <a:p>
            <a:pPr lvl="2">
              <a:defRPr/>
            </a:pPr>
            <a:r>
              <a:rPr lang="fr-CA" dirty="0"/>
              <a:t>un accès à des services spécialisés</a:t>
            </a:r>
          </a:p>
          <a:p>
            <a:pPr marL="0" indent="0">
              <a:buFont typeface="Arial" panose="020B0604020202020204" pitchFamily="34" charset="0"/>
              <a:buNone/>
              <a:defRPr/>
            </a:pP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060A29F-9037-F112-4F3F-6DFF55D10E0A}"/>
              </a:ext>
            </a:extLst>
          </p:cNvPr>
          <p:cNvSpPr>
            <a:spLocks noGrp="1"/>
          </p:cNvSpPr>
          <p:nvPr>
            <p:ph type="title"/>
            <p:custDataLst>
              <p:tags r:id="rId1"/>
            </p:custDataLst>
          </p:nvPr>
        </p:nvSpPr>
        <p:spPr>
          <a:xfrm>
            <a:off x="635000" y="452438"/>
            <a:ext cx="8940800" cy="855662"/>
          </a:xfrm>
        </p:spPr>
        <p:txBody>
          <a:bodyPr/>
          <a:lstStyle/>
          <a:p>
            <a:pPr eaLnBrk="1" hangingPunct="1"/>
            <a:r>
              <a:rPr lang="fr-CA" altLang="en-US"/>
              <a:t>Origines du Projet pilote du service de la bibliothèque de prêt</a:t>
            </a:r>
          </a:p>
        </p:txBody>
      </p:sp>
      <p:sp>
        <p:nvSpPr>
          <p:cNvPr id="3" name="Content Placeholder 2">
            <a:extLst>
              <a:ext uri="{FF2B5EF4-FFF2-40B4-BE49-F238E27FC236}">
                <a16:creationId xmlns:a16="http://schemas.microsoft.com/office/drawing/2014/main" id="{CC7E849D-352C-1293-9AB6-34474B4C035E}"/>
              </a:ext>
            </a:extLst>
          </p:cNvPr>
          <p:cNvSpPr>
            <a:spLocks noGrp="1"/>
          </p:cNvSpPr>
          <p:nvPr>
            <p:ph idx="1"/>
            <p:custDataLst>
              <p:tags r:id="rId2"/>
            </p:custDataLst>
          </p:nvPr>
        </p:nvSpPr>
        <p:spPr>
          <a:xfrm>
            <a:off x="661988" y="1697038"/>
            <a:ext cx="10895012" cy="4935537"/>
          </a:xfrm>
        </p:spPr>
        <p:txBody>
          <a:bodyPr rtlCol="0">
            <a:normAutofit fontScale="85000" lnSpcReduction="20000"/>
          </a:bodyPr>
          <a:lstStyle/>
          <a:p>
            <a:pPr marL="0" indent="0">
              <a:buFont typeface="Arial" panose="020B0604020202020204" pitchFamily="34" charset="0"/>
              <a:buNone/>
              <a:defRPr/>
            </a:pPr>
            <a:r>
              <a:rPr lang="fr-CA" dirty="0">
                <a:latin typeface="Arial"/>
                <a:cs typeface="Arial"/>
              </a:rPr>
              <a:t>La bibliothèque</a:t>
            </a:r>
            <a:r>
              <a:rPr lang="fr-CA" altLang="en-US" dirty="0"/>
              <a:t> de prêt </a:t>
            </a:r>
            <a:r>
              <a:rPr lang="fr-CA" dirty="0">
                <a:latin typeface="Arial"/>
                <a:cs typeface="Arial"/>
              </a:rPr>
              <a:t>a été créé à partir des résultats du récent du Sondage auprès des fonctionnaires fédéraux et l’Étude comparative 2019 sur les mesures d’adaptation en milieu de travail du SCT :</a:t>
            </a:r>
          </a:p>
          <a:p>
            <a:pPr>
              <a:defRPr/>
            </a:pPr>
            <a:r>
              <a:rPr lang="fr-FR" dirty="0">
                <a:latin typeface="Arial"/>
                <a:cs typeface="Arial"/>
              </a:rPr>
              <a:t>Des retards importants dans l’obtention des outils et des mesures dont les employés ont besoin pour réussir au travail. </a:t>
            </a:r>
            <a:r>
              <a:rPr lang="fr-CA" dirty="0">
                <a:latin typeface="Arial"/>
                <a:cs typeface="Arial"/>
              </a:rPr>
              <a:t> </a:t>
            </a:r>
            <a:endParaRPr lang="fr-CA" dirty="0"/>
          </a:p>
          <a:p>
            <a:pPr>
              <a:defRPr/>
            </a:pPr>
            <a:r>
              <a:rPr lang="fr-FR" dirty="0">
                <a:latin typeface="Arial"/>
                <a:cs typeface="Arial"/>
              </a:rPr>
              <a:t>Des défis supplémentaires pour les employés temporaires ou à court terme.  </a:t>
            </a:r>
            <a:endParaRPr lang="fr-CA" dirty="0"/>
          </a:p>
          <a:p>
            <a:pPr marL="0" indent="0">
              <a:buFont typeface="Arial" panose="020B0604020202020204" pitchFamily="34" charset="0"/>
              <a:buNone/>
              <a:defRPr/>
            </a:pPr>
            <a:r>
              <a:rPr lang="fr-FR" dirty="0"/>
              <a:t>Le projet pilote de service de bibliothèque de prêt a été financé entre avril 2019 </a:t>
            </a:r>
            <a:r>
              <a:rPr lang="fr-FR" dirty="0">
                <a:latin typeface="Arial"/>
                <a:cs typeface="Arial"/>
              </a:rPr>
              <a:t>à</a:t>
            </a:r>
            <a:r>
              <a:rPr lang="fr-FR" dirty="0"/>
              <a:t> mars 2024 par SPC, en partenariat avec le Fonds centralisé pour un milieu de travail habilitant, un programme du Bureau de l’accessibilité au sein de la fonction publique du Conseil du Trésor du Canada</a:t>
            </a:r>
            <a:r>
              <a:rPr lang="fr-CA" dirty="0"/>
              <a:t>.</a:t>
            </a:r>
          </a:p>
          <a:p>
            <a:pPr marL="0" indent="0" algn="ctr">
              <a:buFont typeface="Arial" panose="020B0604020202020204" pitchFamily="34" charset="0"/>
              <a:buNone/>
              <a:defRPr/>
            </a:pPr>
            <a:r>
              <a:rPr lang="en-CA" sz="4600" baseline="-25000" dirty="0"/>
              <a:t>Nous </a:t>
            </a:r>
            <a:r>
              <a:rPr lang="en-CA" sz="4600" baseline="-25000" dirty="0" err="1"/>
              <a:t>avons</a:t>
            </a:r>
            <a:r>
              <a:rPr lang="en-CA" sz="4600" baseline="-25000" dirty="0"/>
              <a:t> </a:t>
            </a:r>
            <a:r>
              <a:rPr lang="en-CA" sz="4600" baseline="-25000" dirty="0" err="1"/>
              <a:t>servi</a:t>
            </a:r>
            <a:r>
              <a:rPr lang="en-CA" sz="4600" baseline="-25000" dirty="0"/>
              <a:t> plus de </a:t>
            </a:r>
            <a:r>
              <a:rPr lang="en-CA" sz="4600" baseline="-25000" dirty="0">
                <a:solidFill>
                  <a:srgbClr val="FFFF00"/>
                </a:solidFill>
              </a:rPr>
              <a:t>500 clients </a:t>
            </a:r>
          </a:p>
          <a:p>
            <a:pPr marL="0" indent="0" algn="ctr">
              <a:buFont typeface="Arial" panose="020B0604020202020204" pitchFamily="34" charset="0"/>
              <a:buNone/>
              <a:defRPr/>
            </a:pPr>
            <a:r>
              <a:rPr lang="en-CA" sz="4600" baseline="-25000" dirty="0"/>
              <a:t>et </a:t>
            </a:r>
            <a:r>
              <a:rPr lang="en-CA" sz="4600" baseline="-25000" dirty="0" err="1"/>
              <a:t>prêté</a:t>
            </a:r>
            <a:r>
              <a:rPr lang="en-CA" sz="4600" baseline="-25000" dirty="0"/>
              <a:t> plus de </a:t>
            </a:r>
            <a:r>
              <a:rPr lang="en-CA" sz="4600" baseline="-25000" dirty="0">
                <a:solidFill>
                  <a:srgbClr val="FFFF00"/>
                </a:solidFill>
              </a:rPr>
              <a:t>1600 </a:t>
            </a:r>
            <a:r>
              <a:rPr lang="en-CA" sz="4600" baseline="-25000" dirty="0" err="1">
                <a:solidFill>
                  <a:srgbClr val="FFFF00"/>
                </a:solidFill>
              </a:rPr>
              <a:t>outils</a:t>
            </a:r>
            <a:r>
              <a:rPr lang="en-CA" sz="4600" baseline="-25000" dirty="0">
                <a:solidFill>
                  <a:srgbClr val="FFFF00"/>
                </a:solidFill>
              </a:rPr>
              <a:t> </a:t>
            </a:r>
            <a:r>
              <a:rPr lang="fr-CA" sz="4600" baseline="-25000" dirty="0">
                <a:solidFill>
                  <a:srgbClr val="FFFF00"/>
                </a:solidFill>
              </a:rPr>
              <a:t>technologiques</a:t>
            </a:r>
            <a:r>
              <a:rPr lang="en-CA" sz="4600" baseline="-25000" dirty="0">
                <a:solidFill>
                  <a:srgbClr val="FFFF00"/>
                </a:solidFill>
              </a:rPr>
              <a:t> </a:t>
            </a:r>
            <a:r>
              <a:rPr lang="en-CA" sz="4600" baseline="-25000" dirty="0" err="1">
                <a:solidFill>
                  <a:srgbClr val="FFFF00"/>
                </a:solidFill>
              </a:rPr>
              <a:t>adaptives</a:t>
            </a:r>
            <a:endParaRPr lang="en-CA" sz="4600" baseline="-25000" dirty="0">
              <a:solidFill>
                <a:srgbClr val="FFFF00"/>
              </a:solidFill>
            </a:endParaRPr>
          </a:p>
          <a:p>
            <a:pPr marL="0" indent="0">
              <a:buFont typeface="Arial" panose="020B0604020202020204" pitchFamily="34" charset="0"/>
              <a:buNone/>
              <a:defRPr/>
            </a:pPr>
            <a:endParaRPr lang="fr-CA" dirty="0"/>
          </a:p>
          <a:p>
            <a:pPr>
              <a:defRPr/>
            </a:pPr>
            <a:endParaRPr lang="fr-CA"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C7D1DBA-384E-DE82-4155-DE765D395656}"/>
              </a:ext>
            </a:extLst>
          </p:cNvPr>
          <p:cNvSpPr>
            <a:spLocks noGrp="1"/>
          </p:cNvSpPr>
          <p:nvPr>
            <p:ph type="title"/>
          </p:nvPr>
        </p:nvSpPr>
        <p:spPr>
          <a:xfrm>
            <a:off x="635000" y="452438"/>
            <a:ext cx="8940800" cy="855662"/>
          </a:xfrm>
        </p:spPr>
        <p:txBody>
          <a:bodyPr/>
          <a:lstStyle/>
          <a:p>
            <a:pPr>
              <a:lnSpc>
                <a:spcPct val="107000"/>
              </a:lnSpc>
              <a:spcBef>
                <a:spcPts val="0"/>
              </a:spcBef>
              <a:spcAft>
                <a:spcPts val="800"/>
              </a:spcAft>
              <a:defRPr/>
            </a:pPr>
            <a:r>
              <a:rPr lang="fr-FR" kern="100" dirty="0">
                <a:ea typeface="Calibri" panose="020F0502020204030204" pitchFamily="34" charset="0"/>
                <a:cs typeface="Times New Roman" panose="02020603050405020304" pitchFamily="18" charset="0"/>
              </a:rPr>
              <a:t>Statut actuel de la bibliothèque de prêt</a:t>
            </a:r>
            <a:endParaRPr lang="en-CA"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9415D32-EB90-9DBB-9EC4-B0CF443E43BB}"/>
              </a:ext>
            </a:extLst>
          </p:cNvPr>
          <p:cNvSpPr>
            <a:spLocks noGrp="1"/>
          </p:cNvSpPr>
          <p:nvPr>
            <p:ph idx="1"/>
          </p:nvPr>
        </p:nvSpPr>
        <p:spPr>
          <a:xfrm>
            <a:off x="661988" y="1711325"/>
            <a:ext cx="10895012" cy="4232275"/>
          </a:xfrm>
        </p:spPr>
        <p:txBody>
          <a:bodyPr/>
          <a:lstStyle/>
          <a:p>
            <a:pPr>
              <a:lnSpc>
                <a:spcPct val="107000"/>
              </a:lnSpc>
              <a:spcBef>
                <a:spcPts val="0"/>
              </a:spcBef>
              <a:spcAft>
                <a:spcPts val="800"/>
              </a:spcAft>
              <a:defRPr/>
            </a:pPr>
            <a:r>
              <a:rPr lang="fr-FR" sz="3200" kern="100" dirty="0">
                <a:ea typeface="Calibri" panose="020F0502020204030204" pitchFamily="34" charset="0"/>
              </a:rPr>
              <a:t>La bibliothèque de prêt a connu un tel succès que nous adaptons désormais nos méthodes de travail pour tous nos clients</a:t>
            </a:r>
          </a:p>
          <a:p>
            <a:pPr>
              <a:lnSpc>
                <a:spcPct val="107000"/>
              </a:lnSpc>
              <a:spcBef>
                <a:spcPts val="0"/>
              </a:spcBef>
              <a:spcAft>
                <a:spcPts val="800"/>
              </a:spcAft>
              <a:defRPr/>
            </a:pPr>
            <a:r>
              <a:rPr lang="fr-FR" sz="3200" kern="100" dirty="0">
                <a:ea typeface="Calibri" panose="020F0502020204030204" pitchFamily="34" charset="0"/>
              </a:rPr>
              <a:t>La bibliothèque de prêt servira désormais tous les employés sous des délais améliorés pour les employés de tous les mandats. </a:t>
            </a:r>
            <a:endParaRPr lang="en-CA" sz="3200" kern="100" dirty="0">
              <a:ea typeface="Calibri" panose="020F0502020204030204" pitchFamily="34" charset="0"/>
            </a:endParaRPr>
          </a:p>
          <a:p>
            <a:pPr marL="0" indent="0">
              <a:lnSpc>
                <a:spcPct val="107000"/>
              </a:lnSpc>
              <a:spcBef>
                <a:spcPts val="0"/>
              </a:spcBef>
              <a:spcAft>
                <a:spcPts val="800"/>
              </a:spcAft>
              <a:buFont typeface="Arial" panose="020B0604020202020204" pitchFamily="34" charset="0"/>
              <a:buNone/>
              <a:defRPr/>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E928390-10AF-51CA-3A5F-B8FF4801594D}"/>
              </a:ext>
            </a:extLst>
          </p:cNvPr>
          <p:cNvSpPr>
            <a:spLocks noGrp="1"/>
          </p:cNvSpPr>
          <p:nvPr>
            <p:ph type="title"/>
          </p:nvPr>
        </p:nvSpPr>
        <p:spPr>
          <a:xfrm>
            <a:off x="635000" y="452438"/>
            <a:ext cx="11344275" cy="855662"/>
          </a:xfrm>
        </p:spPr>
        <p:txBody>
          <a:bodyPr/>
          <a:lstStyle/>
          <a:p>
            <a:pPr>
              <a:lnSpc>
                <a:spcPct val="107000"/>
              </a:lnSpc>
              <a:spcBef>
                <a:spcPts val="0"/>
              </a:spcBef>
              <a:spcAft>
                <a:spcPts val="0"/>
              </a:spcAft>
              <a:defRPr/>
            </a:pPr>
            <a:r>
              <a:rPr lang="en-CA" kern="100" dirty="0">
                <a:ea typeface="Calibri" panose="020F0502020204030204" pitchFamily="34" charset="0"/>
                <a:cs typeface="Arial" panose="020B0604020202020204" pitchFamily="34" charset="0"/>
              </a:rPr>
              <a:t>Comment </a:t>
            </a:r>
            <a:r>
              <a:rPr lang="en-CA" kern="100" dirty="0" err="1">
                <a:ea typeface="Calibri" panose="020F0502020204030204" pitchFamily="34" charset="0"/>
                <a:cs typeface="Arial" panose="020B0604020202020204" pitchFamily="34" charset="0"/>
              </a:rPr>
              <a:t>pouvons</a:t>
            </a:r>
            <a:r>
              <a:rPr lang="en-CA" kern="100" dirty="0">
                <a:ea typeface="Calibri" panose="020F0502020204030204" pitchFamily="34" charset="0"/>
                <a:cs typeface="Arial" panose="020B0604020202020204" pitchFamily="34" charset="0"/>
              </a:rPr>
              <a:t>-nous aider </a:t>
            </a:r>
            <a:r>
              <a:rPr lang="en-CA" kern="100" dirty="0" err="1">
                <a:ea typeface="Calibri" panose="020F0502020204030204" pitchFamily="34" charset="0"/>
                <a:cs typeface="Arial" panose="020B0604020202020204" pitchFamily="34" charset="0"/>
              </a:rPr>
              <a:t>vos</a:t>
            </a:r>
            <a:r>
              <a:rPr lang="en-CA" kern="100" dirty="0">
                <a:ea typeface="Calibri" panose="020F0502020204030204" pitchFamily="34" charset="0"/>
                <a:cs typeface="Arial" panose="020B0604020202020204" pitchFamily="34" charset="0"/>
              </a:rPr>
              <a:t> </a:t>
            </a:r>
            <a:r>
              <a:rPr lang="en-CA" kern="100" dirty="0" err="1">
                <a:ea typeface="Calibri" panose="020F0502020204030204" pitchFamily="34" charset="0"/>
                <a:cs typeface="Arial" panose="020B0604020202020204" pitchFamily="34" charset="0"/>
              </a:rPr>
              <a:t>employés</a:t>
            </a:r>
            <a:r>
              <a:rPr lang="en-CA" kern="100" dirty="0">
                <a:ea typeface="Calibri" panose="020F0502020204030204" pitchFamily="34" charset="0"/>
                <a:cs typeface="Arial" panose="020B0604020202020204" pitchFamily="34" charset="0"/>
              </a:rPr>
              <a:t> </a:t>
            </a:r>
            <a:r>
              <a:rPr lang="en-CA" kern="100" dirty="0" err="1">
                <a:ea typeface="Calibri" panose="020F0502020204030204" pitchFamily="34" charset="0"/>
                <a:cs typeface="Arial" panose="020B0604020202020204" pitchFamily="34" charset="0"/>
              </a:rPr>
              <a:t>étudiants</a:t>
            </a:r>
            <a:r>
              <a:rPr lang="en-CA" kern="100" dirty="0">
                <a:ea typeface="Calibri" panose="020F050202020403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D79ACC5B-6E2D-BACE-D5B0-AB6B86D891BF}"/>
              </a:ext>
            </a:extLst>
          </p:cNvPr>
          <p:cNvSpPr>
            <a:spLocks noGrp="1"/>
          </p:cNvSpPr>
          <p:nvPr>
            <p:ph idx="1"/>
          </p:nvPr>
        </p:nvSpPr>
        <p:spPr>
          <a:xfrm>
            <a:off x="661988" y="1485900"/>
            <a:ext cx="11344275" cy="5097463"/>
          </a:xfrm>
        </p:spPr>
        <p:txBody>
          <a:bodyPr>
            <a:noAutofit/>
          </a:bodyPr>
          <a:lstStyle/>
          <a:p>
            <a:pPr marL="342900" indent="-342900">
              <a:lnSpc>
                <a:spcPct val="107000"/>
              </a:lnSpc>
              <a:spcBef>
                <a:spcPts val="0"/>
              </a:spcBef>
              <a:spcAft>
                <a:spcPts val="600"/>
              </a:spcAft>
              <a:buFont typeface="Symbol" panose="05050102010706020507" pitchFamily="18" charset="2"/>
              <a:buChar char=""/>
              <a:defRPr/>
            </a:pPr>
            <a:r>
              <a:rPr lang="fr-FR" sz="2600" kern="100" dirty="0">
                <a:ea typeface="Calibri" panose="020F0502020204030204" pitchFamily="34" charset="0"/>
              </a:rPr>
              <a:t>La bibliothèque de prêt a été créée pour aider les étudiants ayant une incapacité !</a:t>
            </a:r>
            <a:endParaRPr lang="en-CA" sz="2600" kern="100" dirty="0">
              <a:ea typeface="Calibri" panose="020F0502020204030204" pitchFamily="34" charset="0"/>
            </a:endParaRPr>
          </a:p>
          <a:p>
            <a:pPr marL="342900" indent="-342900">
              <a:lnSpc>
                <a:spcPct val="107000"/>
              </a:lnSpc>
              <a:spcBef>
                <a:spcPts val="0"/>
              </a:spcBef>
              <a:spcAft>
                <a:spcPts val="600"/>
              </a:spcAft>
              <a:buFont typeface="Symbol" panose="05050102010706020507" pitchFamily="18" charset="2"/>
              <a:buChar char=""/>
              <a:defRPr/>
            </a:pPr>
            <a:r>
              <a:rPr lang="fr-FR" sz="2600" kern="100" dirty="0">
                <a:ea typeface="Calibri" panose="020F0502020204030204" pitchFamily="34" charset="0"/>
              </a:rPr>
              <a:t>Nous fournissons des évaluations et des adaptations aux étudiants dans les meilleurs délais</a:t>
            </a:r>
            <a:endParaRPr lang="en-CA" sz="2600" kern="100" dirty="0">
              <a:ea typeface="Calibri" panose="020F0502020204030204" pitchFamily="34" charset="0"/>
            </a:endParaRPr>
          </a:p>
          <a:p>
            <a:pPr marL="342900" indent="-342900">
              <a:lnSpc>
                <a:spcPct val="107000"/>
              </a:lnSpc>
              <a:spcBef>
                <a:spcPts val="0"/>
              </a:spcBef>
              <a:spcAft>
                <a:spcPts val="600"/>
              </a:spcAft>
              <a:buFont typeface="Symbol" panose="05050102010706020507" pitchFamily="18" charset="2"/>
              <a:buChar char=""/>
              <a:defRPr/>
            </a:pPr>
            <a:r>
              <a:rPr lang="fr-FR" sz="2600" kern="100" dirty="0">
                <a:ea typeface="Calibri" panose="020F0502020204030204" pitchFamily="34" charset="0"/>
              </a:rPr>
              <a:t>Contactez l’AATIA dès que vous avez une date de début pour votre employé afin de planifier un premier rendez-vous avec nous.</a:t>
            </a:r>
            <a:endParaRPr lang="en-CA" sz="2600" kern="100" dirty="0">
              <a:ea typeface="Calibri" panose="020F0502020204030204" pitchFamily="34" charset="0"/>
            </a:endParaRPr>
          </a:p>
          <a:p>
            <a:pPr marL="342900" indent="-342900">
              <a:lnSpc>
                <a:spcPct val="107000"/>
              </a:lnSpc>
              <a:spcBef>
                <a:spcPts val="0"/>
              </a:spcBef>
              <a:spcAft>
                <a:spcPts val="600"/>
              </a:spcAft>
              <a:buFont typeface="Symbol" panose="05050102010706020507" pitchFamily="18" charset="2"/>
              <a:buChar char=""/>
              <a:defRPr/>
            </a:pPr>
            <a:r>
              <a:rPr lang="en-CA" sz="2600" kern="100" dirty="0">
                <a:ea typeface="Calibri" panose="020F0502020204030204" pitchFamily="34" charset="0"/>
              </a:rPr>
              <a:t>La </a:t>
            </a:r>
            <a:r>
              <a:rPr lang="en-CA" sz="2600" kern="100" dirty="0" err="1">
                <a:ea typeface="Calibri" panose="020F0502020204030204" pitchFamily="34" charset="0"/>
              </a:rPr>
              <a:t>bibliothèque</a:t>
            </a:r>
            <a:r>
              <a:rPr lang="en-CA" sz="2600" kern="100" dirty="0">
                <a:ea typeface="Calibri" panose="020F0502020204030204" pitchFamily="34" charset="0"/>
              </a:rPr>
              <a:t> de prêt </a:t>
            </a:r>
            <a:r>
              <a:rPr lang="en-CA" sz="2600" kern="100" dirty="0" err="1">
                <a:ea typeface="Calibri" panose="020F0502020204030204" pitchFamily="34" charset="0"/>
              </a:rPr>
              <a:t>peut</a:t>
            </a:r>
            <a:r>
              <a:rPr lang="en-CA" sz="2600" kern="100" dirty="0">
                <a:ea typeface="Calibri" panose="020F0502020204030204" pitchFamily="34" charset="0"/>
              </a:rPr>
              <a:t> </a:t>
            </a:r>
            <a:r>
              <a:rPr lang="en-CA" sz="2600" kern="100" dirty="0" err="1">
                <a:ea typeface="Calibri" panose="020F0502020204030204" pitchFamily="34" charset="0"/>
              </a:rPr>
              <a:t>prêter</a:t>
            </a:r>
            <a:r>
              <a:rPr lang="en-CA" sz="2600" kern="100" dirty="0">
                <a:ea typeface="Calibri" panose="020F0502020204030204" pitchFamily="34" charset="0"/>
              </a:rPr>
              <a:t> du matériel et des </a:t>
            </a:r>
            <a:r>
              <a:rPr lang="en-CA" sz="2600" kern="100" dirty="0" err="1">
                <a:ea typeface="Calibri" panose="020F0502020204030204" pitchFamily="34" charset="0"/>
              </a:rPr>
              <a:t>logiciels</a:t>
            </a:r>
            <a:r>
              <a:rPr lang="en-CA" sz="2600" kern="100" dirty="0">
                <a:ea typeface="Calibri" panose="020F0502020204030204" pitchFamily="34" charset="0"/>
              </a:rPr>
              <a:t> </a:t>
            </a:r>
            <a:r>
              <a:rPr lang="en-CA" sz="2600" kern="100" dirty="0" err="1">
                <a:ea typeface="Calibri" panose="020F0502020204030204" pitchFamily="34" charset="0"/>
              </a:rPr>
              <a:t>dès</a:t>
            </a:r>
            <a:r>
              <a:rPr lang="en-CA" sz="2600" kern="100" dirty="0">
                <a:ea typeface="Calibri" panose="020F0502020204030204" pitchFamily="34" charset="0"/>
              </a:rPr>
              <a:t> le premier jour de travail de </a:t>
            </a:r>
            <a:r>
              <a:rPr lang="en-CA" sz="2600" kern="100" dirty="0" err="1">
                <a:ea typeface="Calibri" panose="020F0502020204030204" pitchFamily="34" charset="0"/>
              </a:rPr>
              <a:t>l’étudiant</a:t>
            </a:r>
            <a:r>
              <a:rPr lang="en-CA" sz="2600" kern="100" dirty="0">
                <a:ea typeface="Calibri" panose="020F0502020204030204" pitchFamily="34" charset="0"/>
              </a:rPr>
              <a:t>.</a:t>
            </a:r>
          </a:p>
          <a:p>
            <a:pPr marL="342900" indent="-342900">
              <a:lnSpc>
                <a:spcPct val="107000"/>
              </a:lnSpc>
              <a:spcBef>
                <a:spcPts val="0"/>
              </a:spcBef>
              <a:spcAft>
                <a:spcPts val="600"/>
              </a:spcAft>
              <a:buFont typeface="Symbol" panose="05050102010706020507" pitchFamily="18" charset="2"/>
              <a:buChar char=""/>
              <a:defRPr/>
            </a:pPr>
            <a:r>
              <a:rPr lang="en-CA" sz="2600" kern="100" dirty="0" err="1">
                <a:ea typeface="Calibri" panose="020F0502020204030204" pitchFamily="34" charset="0"/>
              </a:rPr>
              <a:t>Votre</a:t>
            </a:r>
            <a:r>
              <a:rPr lang="en-CA" sz="2600" kern="100" dirty="0">
                <a:ea typeface="Calibri" panose="020F0502020204030204" pitchFamily="34" charset="0"/>
              </a:rPr>
              <a:t> </a:t>
            </a:r>
            <a:r>
              <a:rPr lang="en-CA" sz="2600" kern="100" dirty="0" err="1">
                <a:ea typeface="Calibri" panose="020F0502020204030204" pitchFamily="34" charset="0"/>
              </a:rPr>
              <a:t>étudiant</a:t>
            </a:r>
            <a:r>
              <a:rPr lang="en-CA" sz="2600" kern="100" dirty="0">
                <a:ea typeface="Calibri" panose="020F0502020204030204" pitchFamily="34" charset="0"/>
              </a:rPr>
              <a:t> conserve le matériel pendant </a:t>
            </a:r>
            <a:r>
              <a:rPr lang="en-CA" sz="2600" kern="100" dirty="0" err="1">
                <a:ea typeface="Calibri" panose="020F0502020204030204" pitchFamily="34" charset="0"/>
              </a:rPr>
              <a:t>toute</a:t>
            </a:r>
            <a:r>
              <a:rPr lang="en-CA" sz="2600" kern="100" dirty="0">
                <a:ea typeface="Calibri" panose="020F0502020204030204" pitchFamily="34" charset="0"/>
              </a:rPr>
              <a:t> la durée de son </a:t>
            </a:r>
            <a:r>
              <a:rPr lang="en-CA" sz="2600" kern="100" dirty="0" err="1">
                <a:ea typeface="Calibri" panose="020F0502020204030204" pitchFamily="34" charset="0"/>
              </a:rPr>
              <a:t>contrat</a:t>
            </a:r>
            <a:endParaRPr lang="en-CA" sz="2600" kern="100" dirty="0">
              <a:ea typeface="Calibri" panose="020F0502020204030204" pitchFamily="34" charset="0"/>
            </a:endParaRPr>
          </a:p>
          <a:p>
            <a:pPr marL="342900" indent="-342900">
              <a:lnSpc>
                <a:spcPct val="107000"/>
              </a:lnSpc>
              <a:spcBef>
                <a:spcPts val="0"/>
              </a:spcBef>
              <a:spcAft>
                <a:spcPts val="600"/>
              </a:spcAft>
              <a:buFont typeface="Symbol" panose="05050102010706020507" pitchFamily="18" charset="2"/>
              <a:buChar char=""/>
              <a:defRPr/>
            </a:pPr>
            <a:r>
              <a:rPr lang="en-CA" sz="2600" kern="100" dirty="0">
                <a:ea typeface="Calibri" panose="020F0502020204030204" pitchFamily="34" charset="0"/>
              </a:rPr>
              <a:t>Notre service </a:t>
            </a:r>
            <a:r>
              <a:rPr lang="en-CA" sz="2600" kern="100" dirty="0" err="1">
                <a:ea typeface="Calibri" panose="020F0502020204030204" pitchFamily="34" charset="0"/>
              </a:rPr>
              <a:t>est</a:t>
            </a:r>
            <a:r>
              <a:rPr lang="en-CA" sz="2600" kern="100" dirty="0">
                <a:ea typeface="Calibri" panose="020F0502020204030204" pitchFamily="34" charset="0"/>
              </a:rPr>
              <a:t> </a:t>
            </a:r>
            <a:r>
              <a:rPr lang="en-CA" sz="2600" kern="100" dirty="0" err="1">
                <a:ea typeface="Calibri" panose="020F0502020204030204" pitchFamily="34" charset="0"/>
              </a:rPr>
              <a:t>entièrement</a:t>
            </a:r>
            <a:r>
              <a:rPr lang="en-CA" sz="2600" kern="100" dirty="0">
                <a:ea typeface="Calibri" panose="020F0502020204030204" pitchFamily="34" charset="0"/>
              </a:rPr>
              <a:t> </a:t>
            </a:r>
            <a:r>
              <a:rPr lang="en-CA" sz="2600" kern="100" dirty="0" err="1">
                <a:ea typeface="Calibri" panose="020F0502020204030204" pitchFamily="34" charset="0"/>
              </a:rPr>
              <a:t>gratuit</a:t>
            </a:r>
            <a:r>
              <a:rPr lang="en-CA" sz="2600" kern="100" dirty="0">
                <a:ea typeface="Calibri" panose="020F0502020204030204" pitchFamily="34" charset="0"/>
              </a:rPr>
              <a:t>, y </a:t>
            </a:r>
            <a:r>
              <a:rPr lang="en-CA" sz="2600" kern="100" dirty="0" err="1">
                <a:ea typeface="Calibri" panose="020F0502020204030204" pitchFamily="34" charset="0"/>
              </a:rPr>
              <a:t>compris</a:t>
            </a:r>
            <a:r>
              <a:rPr lang="en-CA" sz="2600" kern="100" dirty="0">
                <a:ea typeface="Calibri" panose="020F0502020204030204" pitchFamily="34" charset="0"/>
              </a:rPr>
              <a:t> </a:t>
            </a:r>
            <a:r>
              <a:rPr lang="en-CA" sz="2600" kern="100" dirty="0" err="1">
                <a:ea typeface="Calibri" panose="020F0502020204030204" pitchFamily="34" charset="0"/>
              </a:rPr>
              <a:t>l'expédition</a:t>
            </a:r>
            <a:r>
              <a:rPr lang="en-CA" sz="2600" kern="100" dirty="0">
                <a:ea typeface="Calibri" panose="020F0502020204030204" pitchFamily="34" charset="0"/>
              </a:rPr>
              <a:t> et les retours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id="{6C2E39C2-9B87-8705-FF64-7D6B441EDF61}"/>
              </a:ext>
            </a:extLst>
          </p:cNvPr>
          <p:cNvSpPr>
            <a:spLocks noGrp="1"/>
          </p:cNvSpPr>
          <p:nvPr>
            <p:ph type="title"/>
            <p:custDataLst>
              <p:tags r:id="rId1"/>
            </p:custDataLst>
          </p:nvPr>
        </p:nvSpPr>
        <p:spPr>
          <a:xfrm>
            <a:off x="622300" y="438150"/>
            <a:ext cx="8940800" cy="857250"/>
          </a:xfrm>
        </p:spPr>
        <p:txBody>
          <a:bodyPr/>
          <a:lstStyle/>
          <a:p>
            <a:pPr eaLnBrk="1" hangingPunct="1"/>
            <a:r>
              <a:rPr lang="fr-FR" altLang="en-US">
                <a:cs typeface="Arial" panose="020B0604020202020204" pitchFamily="34" charset="0"/>
              </a:rPr>
              <a:t>Catégories de technologies et d’adaptations </a:t>
            </a:r>
            <a:endParaRPr lang="fr-CA" altLang="en-US">
              <a:cs typeface="Arial" panose="020B0604020202020204" pitchFamily="34" charset="0"/>
            </a:endParaRPr>
          </a:p>
        </p:txBody>
      </p:sp>
      <p:sp>
        <p:nvSpPr>
          <p:cNvPr id="39939" name="Text">
            <a:extLst>
              <a:ext uri="{FF2B5EF4-FFF2-40B4-BE49-F238E27FC236}">
                <a16:creationId xmlns:a16="http://schemas.microsoft.com/office/drawing/2014/main" id="{652F96C1-323D-081A-9E39-5AB2BE0D0F90}"/>
              </a:ext>
            </a:extLst>
          </p:cNvPr>
          <p:cNvSpPr>
            <a:spLocks noGrp="1"/>
          </p:cNvSpPr>
          <p:nvPr>
            <p:ph idx="1"/>
            <p:custDataLst>
              <p:tags r:id="rId2"/>
            </p:custDataLst>
          </p:nvPr>
        </p:nvSpPr>
        <p:spPr>
          <a:xfrm>
            <a:off x="661988" y="1711325"/>
            <a:ext cx="10895012" cy="4422775"/>
          </a:xfrm>
        </p:spPr>
        <p:txBody>
          <a:bodyPr/>
          <a:lstStyle/>
          <a:p>
            <a:pPr marL="0" indent="0" fontAlgn="base">
              <a:spcAft>
                <a:spcPct val="0"/>
              </a:spcAft>
              <a:buFont typeface="Arial" panose="020B0604020202020204" pitchFamily="34" charset="0"/>
              <a:buNone/>
            </a:pPr>
            <a:r>
              <a:rPr lang="fr-FR" altLang="en-US" sz="4300"/>
              <a:t>L’AATIA a acheté les outils </a:t>
            </a:r>
            <a:r>
              <a:rPr lang="fr-CA" altLang="en-US" sz="4800"/>
              <a:t>adaptés </a:t>
            </a:r>
            <a:r>
              <a:rPr lang="fr-FR" altLang="en-US" sz="4300"/>
              <a:t>plus courants afin de les avoir à la portée de main pour </a:t>
            </a:r>
            <a:r>
              <a:rPr lang="fr-CA" altLang="en-US" sz="4000"/>
              <a:t>les fonctionnaires qui ont des besoins d’adaptation à court terme:</a:t>
            </a:r>
          </a:p>
          <a:p>
            <a:pPr marL="0" lvl="1" indent="30163" fontAlgn="base">
              <a:spcAft>
                <a:spcPct val="0"/>
              </a:spcAft>
            </a:pPr>
            <a:r>
              <a:rPr lang="en-CA" altLang="en-US" sz="3200"/>
              <a:t>20+ logiciels</a:t>
            </a:r>
          </a:p>
          <a:p>
            <a:pPr marL="0" lvl="1" indent="30163" fontAlgn="base">
              <a:spcAft>
                <a:spcPct val="0"/>
              </a:spcAft>
            </a:pPr>
            <a:r>
              <a:rPr lang="en-CA" altLang="en-US" sz="3200"/>
              <a:t>500+ adaptations materielles et adaptations ergonomiques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4C506A5-3243-2511-DD07-A2F7F0D730BD}"/>
              </a:ext>
            </a:extLst>
          </p:cNvPr>
          <p:cNvSpPr>
            <a:spLocks noGrp="1"/>
          </p:cNvSpPr>
          <p:nvPr>
            <p:ph type="title"/>
            <p:custDataLst>
              <p:tags r:id="rId1"/>
            </p:custDataLst>
          </p:nvPr>
        </p:nvSpPr>
        <p:spPr>
          <a:xfrm>
            <a:off x="635000" y="452438"/>
            <a:ext cx="9255125" cy="855662"/>
          </a:xfrm>
        </p:spPr>
        <p:txBody>
          <a:bodyPr/>
          <a:lstStyle/>
          <a:p>
            <a:r>
              <a:rPr lang="fr-CA" altLang="en-US"/>
              <a:t>Prestation de services axés sur le client</a:t>
            </a:r>
          </a:p>
        </p:txBody>
      </p:sp>
      <p:sp>
        <p:nvSpPr>
          <p:cNvPr id="3" name="Content Placeholder 2">
            <a:extLst>
              <a:ext uri="{FF2B5EF4-FFF2-40B4-BE49-F238E27FC236}">
                <a16:creationId xmlns:a16="http://schemas.microsoft.com/office/drawing/2014/main" id="{54644CDD-847D-274E-0621-6A877B38CE53}"/>
              </a:ext>
            </a:extLst>
          </p:cNvPr>
          <p:cNvSpPr>
            <a:spLocks noGrp="1"/>
          </p:cNvSpPr>
          <p:nvPr>
            <p:ph idx="1"/>
            <p:custDataLst>
              <p:tags r:id="rId2"/>
            </p:custDataLst>
          </p:nvPr>
        </p:nvSpPr>
        <p:spPr>
          <a:xfrm>
            <a:off x="661988" y="1711325"/>
            <a:ext cx="10895012" cy="4833938"/>
          </a:xfrm>
        </p:spPr>
        <p:txBody>
          <a:bodyPr rtlCol="0">
            <a:normAutofit fontScale="77500" lnSpcReduction="20000"/>
          </a:bodyPr>
          <a:lstStyle/>
          <a:p>
            <a:pPr>
              <a:defRPr/>
            </a:pPr>
            <a:r>
              <a:rPr lang="fr-CA" dirty="0">
                <a:latin typeface="Arial"/>
                <a:cs typeface="Arial"/>
              </a:rPr>
              <a:t>Le </a:t>
            </a:r>
            <a:r>
              <a:rPr lang="fr-CA" b="1" dirty="0">
                <a:solidFill>
                  <a:srgbClr val="FFFF00"/>
                </a:solidFill>
                <a:latin typeface="Arial"/>
                <a:cs typeface="Arial"/>
              </a:rPr>
              <a:t>client</a:t>
            </a:r>
            <a:r>
              <a:rPr lang="fr-CA" dirty="0">
                <a:solidFill>
                  <a:srgbClr val="FFFF00"/>
                </a:solidFill>
                <a:latin typeface="Arial"/>
                <a:cs typeface="Arial"/>
              </a:rPr>
              <a:t> </a:t>
            </a:r>
            <a:r>
              <a:rPr lang="fr-CA" dirty="0">
                <a:latin typeface="Arial"/>
                <a:cs typeface="Arial"/>
              </a:rPr>
              <a:t>est le spécialiste de ses besoins et du travail qu’il accomplit.</a:t>
            </a:r>
          </a:p>
          <a:p>
            <a:pPr>
              <a:defRPr/>
            </a:pPr>
            <a:r>
              <a:rPr lang="fr-CA" dirty="0">
                <a:latin typeface="Arial"/>
                <a:cs typeface="Arial"/>
              </a:rPr>
              <a:t>Le </a:t>
            </a:r>
            <a:r>
              <a:rPr lang="fr-CA" b="1" dirty="0">
                <a:solidFill>
                  <a:srgbClr val="FFFF00"/>
                </a:solidFill>
                <a:latin typeface="Arial"/>
                <a:cs typeface="Arial"/>
              </a:rPr>
              <a:t>gestionnaire</a:t>
            </a:r>
            <a:r>
              <a:rPr lang="fr-CA" dirty="0">
                <a:latin typeface="Arial"/>
                <a:cs typeface="Arial"/>
              </a:rPr>
              <a:t> ou </a:t>
            </a:r>
            <a:r>
              <a:rPr lang="fr-CA" b="1" dirty="0">
                <a:solidFill>
                  <a:srgbClr val="FFFF00"/>
                </a:solidFill>
                <a:latin typeface="Arial"/>
                <a:cs typeface="Arial"/>
              </a:rPr>
              <a:t>l’agent de traitement des cas d’obligation de prendre des mesures d’adaptation/de bien-être au travail/de santé et sécurité </a:t>
            </a:r>
            <a:r>
              <a:rPr lang="fr-CA" dirty="0">
                <a:latin typeface="Arial"/>
                <a:cs typeface="Arial"/>
              </a:rPr>
              <a:t>contacte </a:t>
            </a:r>
            <a:r>
              <a:rPr lang="fr-CA" dirty="0" err="1">
                <a:latin typeface="Arial"/>
                <a:cs typeface="Arial"/>
              </a:rPr>
              <a:t>AATIA</a:t>
            </a:r>
            <a:r>
              <a:rPr lang="fr-CA" dirty="0">
                <a:latin typeface="Arial"/>
                <a:cs typeface="Arial"/>
              </a:rPr>
              <a:t> pour organiser une réunion, fournit les contacts de l’équipe des TI, des ressources humaines et des installations, et fait appel à ces équipes pour soutenir le client. </a:t>
            </a:r>
          </a:p>
          <a:p>
            <a:pPr>
              <a:defRPr/>
            </a:pPr>
            <a:r>
              <a:rPr lang="fr-CA" b="1" dirty="0">
                <a:solidFill>
                  <a:srgbClr val="FFFF00"/>
                </a:solidFill>
                <a:latin typeface="Arial"/>
                <a:cs typeface="Arial"/>
              </a:rPr>
              <a:t>TI</a:t>
            </a:r>
            <a:r>
              <a:rPr lang="fr-CA" dirty="0">
                <a:latin typeface="Arial"/>
                <a:cs typeface="Arial"/>
              </a:rPr>
              <a:t> travaille avec un technicien d’AATIA pour s’assurer que les outils fonctionnent dans l’environnement des TI du ministère du client. </a:t>
            </a:r>
            <a:endParaRPr lang="fr-CA" dirty="0"/>
          </a:p>
          <a:p>
            <a:pPr>
              <a:defRPr/>
            </a:pPr>
            <a:r>
              <a:rPr lang="fr-CA" b="1" dirty="0" err="1">
                <a:solidFill>
                  <a:srgbClr val="FFFF00"/>
                </a:solidFill>
                <a:latin typeface="Arial"/>
                <a:cs typeface="Arial"/>
              </a:rPr>
              <a:t>AATIA</a:t>
            </a:r>
            <a:r>
              <a:rPr lang="fr-CA" dirty="0">
                <a:latin typeface="Arial"/>
                <a:cs typeface="Arial"/>
              </a:rPr>
              <a:t> recommande et prête l’équipement, le matériel et les logiciels, puis aide le client à déterminer et à essayer les solutions possibles. Nous pouvons également faire des recommandations au sujet d’autres services d’adaptation (ergothérapeutes, tests de vision ou d’audition, sous-titrage) le cas échéant, mais nous ne pouvons pas assurer la liaison au nom du client ou de son ministère.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320a84346443143047f62e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2_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fr" id="{7B5449CF-F3D6-43FF-91A4-881539F229F1}" vid="{7A9D6EEA-7FDC-4675-8CC0-65D8AC86676F}"/>
    </a:ext>
  </a:extLst>
</a:theme>
</file>

<file path=ppt/theme/theme3.xml><?xml version="1.0" encoding="utf-8"?>
<a:theme xmlns:a="http://schemas.openxmlformats.org/drawingml/2006/main" name="1_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00da161-9a65-4a84-98f3-ad827201769b" xsi:nil="true"/>
    <lcf76f155ced4ddcb4097134ff3c332f xmlns="4d7eb343-ec84-4e5c-8254-03daeff5061b">
      <Terms xmlns="http://schemas.microsoft.com/office/infopath/2007/PartnerControls"/>
    </lcf76f155ced4ddcb4097134ff3c332f>
    <SharedWithUsers xmlns="500da161-9a65-4a84-98f3-ad827201769b">
      <UserInfo>
        <DisplayName>Collicott, Andrew (SSC/SPC)</DisplayName>
        <AccountId>25</AccountId>
        <AccountType/>
      </UserInfo>
    </SharedWithUsers>
  </documentManagement>
</p:properties>
</file>

<file path=customXml/itemProps1.xml><?xml version="1.0" encoding="utf-8"?>
<ds:datastoreItem xmlns:ds="http://schemas.openxmlformats.org/officeDocument/2006/customXml" ds:itemID="{9060B3FA-552B-43CB-8017-115A8C17D6EE}">
  <ds:schemaRefs>
    <ds:schemaRef ds:uri="http://schemas.microsoft.com/sharepoint/v3/contenttype/forms"/>
  </ds:schemaRefs>
</ds:datastoreItem>
</file>

<file path=customXml/itemProps2.xml><?xml version="1.0" encoding="utf-8"?>
<ds:datastoreItem xmlns:ds="http://schemas.openxmlformats.org/officeDocument/2006/customXml" ds:itemID="{C4070571-3C61-48AC-954A-E58166B03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da161-9a65-4a84-98f3-ad827201769b"/>
    <ds:schemaRef ds:uri="4d7eb343-ec84-4e5c-8254-03daeff506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45C3BC-6BD7-4542-8A28-C7D79434B1BC}">
  <ds:schemaRefs>
    <ds:schemaRef ds:uri="http://schemas.microsoft.com/office/2006/metadata/properties"/>
    <ds:schemaRef ds:uri="http://schemas.microsoft.com/office/infopath/2007/PartnerControls"/>
    <ds:schemaRef ds:uri="500da161-9a65-4a84-98f3-ad827201769b"/>
    <ds:schemaRef ds:uri="4d7eb343-ec84-4e5c-8254-03daeff5061b"/>
  </ds:schemaRefs>
</ds:datastoreItem>
</file>

<file path=docProps/app.xml><?xml version="1.0" encoding="utf-8"?>
<Properties xmlns="http://schemas.openxmlformats.org/officeDocument/2006/extended-properties" xmlns:vt="http://schemas.openxmlformats.org/officeDocument/2006/docPropsVTypes">
  <Template>Wide-template-dark</Template>
  <TotalTime>1466</TotalTime>
  <Words>3209</Words>
  <Application>Microsoft Office PowerPoint</Application>
  <PresentationFormat>Widescreen</PresentationFormat>
  <Paragraphs>177</Paragraphs>
  <Slides>14</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-apple-system</vt:lpstr>
      <vt:lpstr>Aptos</vt:lpstr>
      <vt:lpstr>Arial</vt:lpstr>
      <vt:lpstr>Calibri</vt:lpstr>
      <vt:lpstr>Century Gothic</vt:lpstr>
      <vt:lpstr>Symbol</vt:lpstr>
      <vt:lpstr>Times New Roman</vt:lpstr>
      <vt:lpstr>Office Theme</vt:lpstr>
      <vt:lpstr>2_Office Theme</vt:lpstr>
      <vt:lpstr>1_Office Theme</vt:lpstr>
      <vt:lpstr>Service de la bibliothèque de prêt de l’AATIA </vt:lpstr>
      <vt:lpstr>Ordre du jour</vt:lpstr>
      <vt:lpstr>Programme d’accessibilité, d’adaptation et de technologie informatique adaptée (AATIA)</vt:lpstr>
      <vt:lpstr>Qu’est-ce que la bibliothèque de prêt ? </vt:lpstr>
      <vt:lpstr>Origines du Projet pilote du service de la bibliothèque de prêt</vt:lpstr>
      <vt:lpstr>Statut actuel de la bibliothèque de prêt</vt:lpstr>
      <vt:lpstr>Comment pouvons-nous aider vos employés étudiants?</vt:lpstr>
      <vt:lpstr>Catégories de technologies et d’adaptations </vt:lpstr>
      <vt:lpstr>Prestation de services axés sur le client</vt:lpstr>
      <vt:lpstr>Processus d’adaptation d’AATIA</vt:lpstr>
      <vt:lpstr>Étape 2: La séance d’information</vt:lpstr>
      <vt:lpstr>Étape 3: Trouver la bonne solution grâce à la BDP</vt:lpstr>
      <vt:lpstr>Étape 4 : Conclure les services de la BDP</vt:lpstr>
      <vt:lpstr>Vous êtes prêt à commencer !</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Camila Das Gupta</cp:lastModifiedBy>
  <cp:revision>74</cp:revision>
  <cp:lastPrinted>2022-01-24T19:19:21Z</cp:lastPrinted>
  <dcterms:created xsi:type="dcterms:W3CDTF">2020-04-28T14:07:50Z</dcterms:created>
  <dcterms:modified xsi:type="dcterms:W3CDTF">2024-05-01T12:53:47Z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0x0101009A2A66DE08ED114DB7A69E8867E7487E</vt:lpwstr>
  </property>
  <property fmtid="{D5CDD505-2E9C-101B-9397-08002B2CF9AE}" pid="3" name="TaxCatchAll">
    <vt:lpwstr/>
  </property>
  <property fmtid="{D5CDD505-2E9C-101B-9397-08002B2CF9AE}" pid="4" name="lcf76f155ced4ddcb4097134ff3c332f">
    <vt:lpwstr/>
  </property>
  <property fmtid="{D5CDD505-2E9C-101B-9397-08002B2CF9AE}" pid="5" name="MSIP_Label_8951c139-e885-4e7f-8042-c4c17a61b6ec_Enabled">
    <vt:lpwstr>true</vt:lpwstr>
  </property>
  <property fmtid="{D5CDD505-2E9C-101B-9397-08002B2CF9AE}" pid="6" name="MSIP_Label_8951c139-e885-4e7f-8042-c4c17a61b6ec_SetDate">
    <vt:lpwstr>2024-04-26T12:30:47Z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39704d2f-0c0f-4fed-9eac-ee5dbfcbf22b</vt:lpwstr>
  </property>
  <property fmtid="{D5CDD505-2E9C-101B-9397-08002B2CF9AE}" pid="11" name="MSIP_Label_8951c139-e885-4e7f-8042-c4c17a61b6ec_ContentBits">
    <vt:lpwstr>1</vt:lpwstr>
  </property>
  <property fmtid="{D5CDD505-2E9C-101B-9397-08002B2CF9AE}" pid="12" name="ClassificationContentMarkingHeaderLocations">
    <vt:lpwstr>Office Theme:3\2_Office Theme:3\1_Office Theme:3</vt:lpwstr>
  </property>
  <property fmtid="{D5CDD505-2E9C-101B-9397-08002B2CF9AE}" pid="13" name="ClassificationContentMarkingHeaderText">
    <vt:lpwstr>Unclassified | Non classifié</vt:lpwstr>
  </property>
  <property fmtid="{D5CDD505-2E9C-101B-9397-08002B2CF9AE}" pid="14" name="MediaServiceImageTags">
    <vt:lpwstr/>
  </property>
</Properties>
</file>