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63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" roundtripDataSignature="AMtx7mj7KnqrB577FLWfwW/Qy1kFgpK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 snapToGrid="0">
      <p:cViewPr varScale="1">
        <p:scale>
          <a:sx n="75" d="100"/>
          <a:sy n="75" d="100"/>
        </p:scale>
        <p:origin x="874" y="53"/>
      </p:cViewPr>
      <p:guideLst>
        <p:guide orient="horz" pos="2795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8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5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columns">
  <p:cSld name="Comparison 4 -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4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5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6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pic" idx="2"/>
          </p:nvPr>
        </p:nvSpPr>
        <p:spPr>
          <a:xfrm>
            <a:off x="32" y="1360968"/>
            <a:ext cx="12193524" cy="466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3">
  <p:cSld name="1_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29768" y="971176"/>
            <a:ext cx="6858001" cy="361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Georgia"/>
              <a:buNone/>
              <a:defRPr sz="5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29768" y="4718939"/>
            <a:ext cx="6858001" cy="11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67069" y="6287101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29768" y="1101653"/>
            <a:ext cx="8686801" cy="343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Georgia"/>
              <a:buNone/>
              <a:defRPr sz="3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29768" y="4721630"/>
            <a:ext cx="8686801" cy="105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1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 heading">
  <p:cSld name="Title with sub hea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27832" y="1549029"/>
            <a:ext cx="11337721" cy="39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11337722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27832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642101" y="1627094"/>
            <a:ext cx="5122069" cy="42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>
  <p:cSld name="Comparison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549232" y="1549029"/>
            <a:ext cx="5214144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4"/>
          </p:nvPr>
        </p:nvSpPr>
        <p:spPr>
          <a:xfrm>
            <a:off x="6549600" y="2219498"/>
            <a:ext cx="5214571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">
  <p:cSld name="Comparison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27832" y="1549400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3529027" cy="3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331530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331458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5"/>
          </p:nvPr>
        </p:nvSpPr>
        <p:spPr>
          <a:xfrm>
            <a:off x="8235085" y="1558665"/>
            <a:ext cx="3529013" cy="39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6"/>
          </p:nvPr>
        </p:nvSpPr>
        <p:spPr>
          <a:xfrm>
            <a:off x="8235085" y="2219498"/>
            <a:ext cx="3529084" cy="35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 - rows">
  <p:cSld name="comparison 4 - row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27774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27831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6549656" y="1549215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6549599" y="2219498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5"/>
          </p:nvPr>
        </p:nvSpPr>
        <p:spPr>
          <a:xfrm>
            <a:off x="427774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6"/>
          </p:nvPr>
        </p:nvSpPr>
        <p:spPr>
          <a:xfrm>
            <a:off x="427831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7"/>
          </p:nvPr>
        </p:nvSpPr>
        <p:spPr>
          <a:xfrm>
            <a:off x="6549656" y="3865118"/>
            <a:ext cx="5214571" cy="39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8"/>
          </p:nvPr>
        </p:nvSpPr>
        <p:spPr>
          <a:xfrm>
            <a:off x="6549599" y="4535402"/>
            <a:ext cx="5214513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27933" y="190500"/>
            <a:ext cx="11337722" cy="10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50"/>
              <a:buFont typeface="Georgia"/>
              <a:buNone/>
              <a:defRPr sz="375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26776" y="1600203"/>
            <a:ext cx="11340037" cy="42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6026263" y="64940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 box more actions menu"/>
          <p:cNvSpPr txBox="1"/>
          <p:nvPr/>
        </p:nvSpPr>
        <p:spPr>
          <a:xfrm>
            <a:off x="8546840" y="4587676"/>
            <a:ext cx="269667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Show device settings: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Select and test audio and video input and output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/>
              <a:t>Turn off incoming video: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Cuts all incoming video to reduce strain on internet connection</a:t>
            </a:r>
            <a:endParaRPr sz="1200" dirty="0"/>
          </a:p>
        </p:txBody>
      </p:sp>
      <p:pic>
        <p:nvPicPr>
          <p:cNvPr id="165" name="Screenshot more actions menu" descr="more actions menu screensh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1890" y="1972750"/>
            <a:ext cx="2506570" cy="2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Emphasis box turn off incoming video" descr="emphasis box turn off incoming video"/>
          <p:cNvSpPr/>
          <p:nvPr/>
        </p:nvSpPr>
        <p:spPr>
          <a:xfrm>
            <a:off x="8703215" y="4328172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Emphasis box show device settings" descr="emphasis box show device settings"/>
          <p:cNvSpPr/>
          <p:nvPr/>
        </p:nvSpPr>
        <p:spPr>
          <a:xfrm>
            <a:off x="8703215" y="2029800"/>
            <a:ext cx="13737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More actions"/>
          <p:cNvSpPr txBox="1"/>
          <p:nvPr/>
        </p:nvSpPr>
        <p:spPr>
          <a:xfrm>
            <a:off x="7726747" y="198291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Arrow" descr="arrow"/>
          <p:cNvGrpSpPr/>
          <p:nvPr/>
        </p:nvGrpSpPr>
        <p:grpSpPr>
          <a:xfrm>
            <a:off x="4040975" y="2180650"/>
            <a:ext cx="3624300" cy="1796702"/>
            <a:chOff x="4040975" y="2180650"/>
            <a:chExt cx="3624300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4048900" y="218065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4040975" y="2180650"/>
              <a:ext cx="3624300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End Call"/>
          <p:cNvSpPr txBox="1"/>
          <p:nvPr/>
        </p:nvSpPr>
        <p:spPr>
          <a:xfrm>
            <a:off x="7631670" y="403720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Arrow" descr="arrow"/>
          <p:cNvCxnSpPr/>
          <p:nvPr/>
        </p:nvCxnSpPr>
        <p:spPr>
          <a:xfrm>
            <a:off x="7039138" y="4256505"/>
            <a:ext cx="6264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Participant list icon" descr="participant list is open icon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67" y="2879116"/>
            <a:ext cx="435600" cy="428400"/>
          </a:xfrm>
          <a:prstGeom prst="rect">
            <a:avLst/>
          </a:prstGeom>
        </p:spPr>
      </p:pic>
      <p:sp>
        <p:nvSpPr>
          <p:cNvPr id="178" name="Participant list"/>
          <p:cNvSpPr txBox="1"/>
          <p:nvPr/>
        </p:nvSpPr>
        <p:spPr>
          <a:xfrm>
            <a:off x="5619823" y="2465730"/>
            <a:ext cx="98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List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Arrow" descr="arrow"/>
          <p:cNvCxnSpPr/>
          <p:nvPr/>
        </p:nvCxnSpPr>
        <p:spPr>
          <a:xfrm rot="10800000">
            <a:off x="6076638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Open chat icon" descr="chat is open icon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50237" y="2879116"/>
            <a:ext cx="435600" cy="428400"/>
          </a:xfrm>
          <a:prstGeom prst="rect">
            <a:avLst/>
          </a:prstGeom>
        </p:spPr>
      </p:pic>
      <p:sp>
        <p:nvSpPr>
          <p:cNvPr id="175" name="Open chat"/>
          <p:cNvSpPr txBox="1"/>
          <p:nvPr/>
        </p:nvSpPr>
        <p:spPr>
          <a:xfrm>
            <a:off x="505436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Arrow" descr="arrow"/>
          <p:cNvCxnSpPr/>
          <p:nvPr/>
        </p:nvCxnSpPr>
        <p:spPr>
          <a:xfrm rot="10800000">
            <a:off x="536501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Raise hand icon" descr="hand raised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694" y="287911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Raise hand"/>
          <p:cNvSpPr txBox="1"/>
          <p:nvPr/>
        </p:nvSpPr>
        <p:spPr>
          <a:xfrm>
            <a:off x="4387986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Arrow" descr="arrow"/>
          <p:cNvCxnSpPr/>
          <p:nvPr/>
        </p:nvCxnSpPr>
        <p:spPr>
          <a:xfrm rot="10800000">
            <a:off x="4702561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top screen sharing icon" descr="stop screen sharing ic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249" y="2884305"/>
            <a:ext cx="428400" cy="428400"/>
          </a:xfrm>
          <a:prstGeom prst="rect">
            <a:avLst/>
          </a:prstGeom>
        </p:spPr>
      </p:pic>
      <p:sp>
        <p:nvSpPr>
          <p:cNvPr id="171" name="Screen share"/>
          <p:cNvSpPr txBox="1"/>
          <p:nvPr/>
        </p:nvSpPr>
        <p:spPr>
          <a:xfrm>
            <a:off x="3070525" y="244050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Arrow" descr="arrow"/>
          <p:cNvCxnSpPr/>
          <p:nvPr/>
        </p:nvCxnSpPr>
        <p:spPr>
          <a:xfrm rot="10800000">
            <a:off x="338117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Mute icon" descr="mute icon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2527688" y="2879116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Audio toggle"/>
          <p:cNvSpPr txBox="1"/>
          <p:nvPr/>
        </p:nvSpPr>
        <p:spPr>
          <a:xfrm>
            <a:off x="2481231" y="2440508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arrow" descr="arrow"/>
          <p:cNvCxnSpPr/>
          <p:nvPr/>
        </p:nvCxnSpPr>
        <p:spPr>
          <a:xfrm rot="10800000">
            <a:off x="2735193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turn off video icon" descr="no video icon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825631" y="2879116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Video toggle"/>
          <p:cNvSpPr txBox="1"/>
          <p:nvPr/>
        </p:nvSpPr>
        <p:spPr>
          <a:xfrm>
            <a:off x="1776625" y="2440508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arrow" descr="arrow"/>
          <p:cNvCxnSpPr/>
          <p:nvPr/>
        </p:nvCxnSpPr>
        <p:spPr>
          <a:xfrm rot="10800000">
            <a:off x="2050825" y="345895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MS Teams function bar" descr="MS Teams meetings function bar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849189" y="392240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Desktop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design top" descr="design element top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box contact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contact 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[email address/phone #]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encounter technical difficulties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design box" descr="design box"/>
          <p:cNvSpPr/>
          <p:nvPr/>
        </p:nvSpPr>
        <p:spPr>
          <a:xfrm>
            <a:off x="8405100" y="2228850"/>
            <a:ext cx="3382200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raise hand text"/>
          <p:cNvSpPr txBox="1"/>
          <p:nvPr/>
        </p:nvSpPr>
        <p:spPr>
          <a:xfrm>
            <a:off x="9178825" y="3130825"/>
            <a:ext cx="2409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hand feature is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available on some mobile devices.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raise hand icon" descr="raise hand ico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557736" y="312403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chat and participant text"/>
          <p:cNvSpPr txBox="1"/>
          <p:nvPr/>
        </p:nvSpPr>
        <p:spPr>
          <a:xfrm>
            <a:off x="9602250" y="2410338"/>
            <a:ext cx="20448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and Participant list are located in the top right corner.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chat icon and participant list icon" descr="chat icon and participant list icon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545361" y="241033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More actions screenshot" descr="More actions menu screenshot"/>
          <p:cNvPicPr preferRelativeResize="0"/>
          <p:nvPr/>
        </p:nvPicPr>
        <p:blipFill rotWithShape="1">
          <a:blip r:embed="rId6">
            <a:alphaModFix/>
          </a:blip>
          <a:srcRect t="53150" r="16149"/>
          <a:stretch/>
        </p:blipFill>
        <p:spPr>
          <a:xfrm>
            <a:off x="5253815" y="2208250"/>
            <a:ext cx="2742768" cy="272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Emphasis box turn off incoming video" descr="emphasis box turn off incoming video"/>
          <p:cNvSpPr/>
          <p:nvPr/>
        </p:nvSpPr>
        <p:spPr>
          <a:xfrm>
            <a:off x="5325850" y="457655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Emphasis box share screen" descr="emphasis box screen share"/>
          <p:cNvSpPr/>
          <p:nvPr/>
        </p:nvSpPr>
        <p:spPr>
          <a:xfrm>
            <a:off x="5325850" y="364755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Emphasis box turn on live captions" descr="emphasis box turn on live captions"/>
          <p:cNvSpPr/>
          <p:nvPr/>
        </p:nvSpPr>
        <p:spPr>
          <a:xfrm>
            <a:off x="5325850" y="27287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More actions"/>
          <p:cNvSpPr txBox="1"/>
          <p:nvPr/>
        </p:nvSpPr>
        <p:spPr>
          <a:xfrm>
            <a:off x="4169758" y="2279950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Arrow" descr="arrow"/>
          <p:cNvGrpSpPr/>
          <p:nvPr/>
        </p:nvGrpSpPr>
        <p:grpSpPr>
          <a:xfrm>
            <a:off x="2770983" y="2410338"/>
            <a:ext cx="1398775" cy="1944300"/>
            <a:chOff x="2770983" y="2410338"/>
            <a:chExt cx="1398775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70983" y="2417997"/>
              <a:ext cx="1398775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end call"/>
          <p:cNvSpPr txBox="1"/>
          <p:nvPr/>
        </p:nvSpPr>
        <p:spPr>
          <a:xfrm>
            <a:off x="4169758" y="4437063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Arrow" descr="arrow"/>
          <p:cNvCxnSpPr/>
          <p:nvPr/>
        </p:nvCxnSpPr>
        <p:spPr>
          <a:xfrm>
            <a:off x="3874201" y="4601820"/>
            <a:ext cx="298249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8" name="No audio icon" descr="turn off audio icon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214" name="Audio source"/>
          <p:cNvSpPr txBox="1"/>
          <p:nvPr/>
        </p:nvSpPr>
        <p:spPr>
          <a:xfrm>
            <a:off x="1896331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Audio Source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arrow" descr="arrow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mute icon" descr="mute icon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Audio toggle"/>
          <p:cNvSpPr txBox="1"/>
          <p:nvPr/>
        </p:nvSpPr>
        <p:spPr>
          <a:xfrm>
            <a:off x="1180706" y="2770982"/>
            <a:ext cx="52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Arrow" descr="arrow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Video toggle icon" descr="turn off video icon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Video toggle"/>
          <p:cNvSpPr txBox="1"/>
          <p:nvPr/>
        </p:nvSpPr>
        <p:spPr>
          <a:xfrm>
            <a:off x="443475" y="2770982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Arrow" descr="arrow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Mobile function bar" descr="MS Teams meeting mobile functions bar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der top" descr="divider top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l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Meetings on Mobile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design top" descr="design top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372544" y="152535"/>
            <a:ext cx="8194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July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e contact"/>
          <p:cNvSpPr txBox="1"/>
          <p:nvPr/>
        </p:nvSpPr>
        <p:spPr>
          <a:xfrm>
            <a:off x="31369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Veuillez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contacter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6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courriel</a:t>
            </a:r>
            <a:r>
              <a:rPr lang="en-US" sz="1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 # de telephone]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difficultés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techniques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texte autres actions"/>
          <p:cNvSpPr txBox="1"/>
          <p:nvPr/>
        </p:nvSpPr>
        <p:spPr>
          <a:xfrm>
            <a:off x="7689509" y="4498392"/>
            <a:ext cx="4045291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 smtClean="0"/>
              <a:t>Afficher</a:t>
            </a:r>
            <a:r>
              <a:rPr lang="en-US" sz="1200" b="1" dirty="0" smtClean="0"/>
              <a:t> les </a:t>
            </a:r>
            <a:r>
              <a:rPr lang="en-US" sz="1200" b="1" dirty="0" err="1" smtClean="0"/>
              <a:t>paramètres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l’appareil</a:t>
            </a:r>
            <a:r>
              <a:rPr lang="en-US" sz="1200" b="1" dirty="0" smtClean="0"/>
              <a:t>:</a:t>
            </a:r>
            <a:endParaRPr sz="1200" b="1" dirty="0"/>
          </a:p>
          <a:p>
            <a:pPr lvl="0">
              <a:lnSpc>
                <a:spcPct val="115000"/>
              </a:lnSpc>
              <a:buSzPts val="1400"/>
            </a:pPr>
            <a:r>
              <a:rPr lang="fr-CA" sz="1200" dirty="0">
                <a:solidFill>
                  <a:schemeClr val="tx1"/>
                </a:solidFill>
              </a:rPr>
              <a:t>Choisissez et testez l’entrée et la sortie audio et vidéo</a:t>
            </a:r>
          </a:p>
          <a:p>
            <a:pPr lvl="0">
              <a:spcBef>
                <a:spcPts val="1000"/>
              </a:spcBef>
            </a:pPr>
            <a:r>
              <a:rPr lang="en-US" sz="1200" b="1" dirty="0" err="1" smtClean="0"/>
              <a:t>Désactiver</a:t>
            </a:r>
            <a:r>
              <a:rPr lang="en-US" sz="1200" b="1" dirty="0" smtClean="0"/>
              <a:t> </a:t>
            </a:r>
            <a:r>
              <a:rPr lang="en-US" sz="1200" b="1" dirty="0"/>
              <a:t>la </a:t>
            </a:r>
            <a:r>
              <a:rPr lang="en-US" sz="1200" b="1" dirty="0" err="1"/>
              <a:t>vidéo</a:t>
            </a:r>
            <a:r>
              <a:rPr lang="en-US" sz="1200" b="1" dirty="0"/>
              <a:t> </a:t>
            </a:r>
            <a:r>
              <a:rPr lang="en-US" sz="1200" b="1" dirty="0" err="1" smtClean="0"/>
              <a:t>entrante</a:t>
            </a:r>
            <a:r>
              <a:rPr lang="en-US" sz="1200" b="1" dirty="0" smtClean="0"/>
              <a:t>:</a:t>
            </a:r>
            <a:endParaRPr sz="1200" b="1" dirty="0"/>
          </a:p>
          <a:p>
            <a:pPr lvl="0">
              <a:lnSpc>
                <a:spcPct val="115000"/>
              </a:lnSpc>
            </a:pPr>
            <a:r>
              <a:rPr lang="fr-FR" sz="1200" dirty="0"/>
              <a:t>Coupe toutes les vidéos entrantes pour réduire la pression sur la connexion Internet</a:t>
            </a:r>
            <a:endParaRPr sz="1200" dirty="0"/>
          </a:p>
        </p:txBody>
      </p:sp>
      <p:pic>
        <p:nvPicPr>
          <p:cNvPr id="4" name="image autres actions" descr="image autres acti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09" y="1745740"/>
            <a:ext cx="3914719" cy="2761309"/>
          </a:xfrm>
          <a:prstGeom prst="rect">
            <a:avLst/>
          </a:prstGeom>
        </p:spPr>
      </p:pic>
      <p:sp>
        <p:nvSpPr>
          <p:cNvPr id="189" name="boîte d'accentuation désactiver vidéo entrante" descr="boîte d'accentuation désactiver vidéo entrante"/>
          <p:cNvSpPr/>
          <p:nvPr/>
        </p:nvSpPr>
        <p:spPr>
          <a:xfrm>
            <a:off x="7752033" y="4231119"/>
            <a:ext cx="169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boîte d'accentuation afficher paramètres" descr="boîte d'accentuation afficher paramètres"/>
          <p:cNvSpPr/>
          <p:nvPr/>
        </p:nvSpPr>
        <p:spPr>
          <a:xfrm>
            <a:off x="7774868" y="1806554"/>
            <a:ext cx="1872000" cy="2178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Autres actions"/>
          <p:cNvSpPr txBox="1"/>
          <p:nvPr/>
        </p:nvSpPr>
        <p:spPr>
          <a:xfrm>
            <a:off x="6743457" y="1778759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Autres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smtClean="0"/>
              <a:t>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flèche" descr="flèche"/>
          <p:cNvGrpSpPr/>
          <p:nvPr/>
        </p:nvGrpSpPr>
        <p:grpSpPr>
          <a:xfrm>
            <a:off x="3414210" y="1946970"/>
            <a:ext cx="3329247" cy="1796702"/>
            <a:chOff x="3414210" y="1946970"/>
            <a:chExt cx="3329247" cy="1796702"/>
          </a:xfrm>
        </p:grpSpPr>
        <p:cxnSp>
          <p:nvCxnSpPr>
            <p:cNvPr id="180" name="Google Shape;180;p1"/>
            <p:cNvCxnSpPr/>
            <p:nvPr/>
          </p:nvCxnSpPr>
          <p:spPr>
            <a:xfrm rot="10800000">
              <a:off x="3422135" y="1946972"/>
              <a:ext cx="0" cy="17967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3414210" y="1946970"/>
              <a:ext cx="3329247" cy="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76" name="Raccrocher"/>
          <p:cNvSpPr txBox="1"/>
          <p:nvPr/>
        </p:nvSpPr>
        <p:spPr>
          <a:xfrm>
            <a:off x="6743457" y="3920019"/>
            <a:ext cx="787712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Raccrocher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flèche" descr="flèche"/>
          <p:cNvCxnSpPr/>
          <p:nvPr/>
        </p:nvCxnSpPr>
        <p:spPr>
          <a:xfrm flipV="1">
            <a:off x="6412373" y="4022820"/>
            <a:ext cx="280896" cy="5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" name="symbole participants" descr="symbole participants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44802" y="2650500"/>
            <a:ext cx="435600" cy="428400"/>
          </a:xfrm>
          <a:prstGeom prst="rect">
            <a:avLst/>
          </a:prstGeom>
        </p:spPr>
      </p:pic>
      <p:sp>
        <p:nvSpPr>
          <p:cNvPr id="178" name="Afficher les participants"/>
          <p:cNvSpPr txBox="1"/>
          <p:nvPr/>
        </p:nvSpPr>
        <p:spPr>
          <a:xfrm>
            <a:off x="5654792" y="2684558"/>
            <a:ext cx="981600" cy="2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dirty="0" err="1" smtClean="0"/>
              <a:t>Afficher</a:t>
            </a:r>
            <a:r>
              <a:rPr lang="en-US" sz="1200" dirty="0" smtClean="0"/>
              <a:t> les participants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62" name="flèche" descr="flèche"/>
          <p:cNvCxnSpPr/>
          <p:nvPr/>
        </p:nvCxnSpPr>
        <p:spPr>
          <a:xfrm rot="10800000">
            <a:off x="5449873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" name="symbole clavardage" descr="symbole clavardag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23472" y="2650500"/>
            <a:ext cx="435600" cy="428400"/>
          </a:xfrm>
          <a:prstGeom prst="rect">
            <a:avLst/>
          </a:prstGeom>
        </p:spPr>
      </p:pic>
      <p:sp>
        <p:nvSpPr>
          <p:cNvPr id="175" name="Afficher la conversation"/>
          <p:cNvSpPr txBox="1"/>
          <p:nvPr/>
        </p:nvSpPr>
        <p:spPr>
          <a:xfrm>
            <a:off x="4329694" y="2206828"/>
            <a:ext cx="93094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Afficher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conversation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flèche" descr="flèche"/>
          <p:cNvCxnSpPr/>
          <p:nvPr/>
        </p:nvCxnSpPr>
        <p:spPr>
          <a:xfrm rot="10800000">
            <a:off x="473825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8" name="symbole main levée" descr="symbole main levé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4929" y="2645436"/>
            <a:ext cx="433883" cy="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Lever la main"/>
          <p:cNvSpPr txBox="1"/>
          <p:nvPr/>
        </p:nvSpPr>
        <p:spPr>
          <a:xfrm>
            <a:off x="3761221" y="220682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 la main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flèche" descr="flèche"/>
          <p:cNvCxnSpPr/>
          <p:nvPr/>
        </p:nvCxnSpPr>
        <p:spPr>
          <a:xfrm rot="10800000">
            <a:off x="4075796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0" name="symbole arrete de partager" descr="symbole arrete de partag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96" y="2650500"/>
            <a:ext cx="428400" cy="428400"/>
          </a:xfrm>
          <a:prstGeom prst="rect">
            <a:avLst/>
          </a:prstGeom>
        </p:spPr>
      </p:pic>
      <p:sp>
        <p:nvSpPr>
          <p:cNvPr id="171" name="Partager l'écran"/>
          <p:cNvSpPr txBox="1"/>
          <p:nvPr/>
        </p:nvSpPr>
        <p:spPr>
          <a:xfrm>
            <a:off x="2463986" y="2206828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Partager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l’écran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flèche" descr="flèche"/>
          <p:cNvCxnSpPr/>
          <p:nvPr/>
        </p:nvCxnSpPr>
        <p:spPr>
          <a:xfrm rot="10800000">
            <a:off x="275441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7" name="symbole en sourdine" descr="symbole en sourdine"/>
          <p:cNvPicPr preferRelativeResize="0"/>
          <p:nvPr/>
        </p:nvPicPr>
        <p:blipFill rotWithShape="1">
          <a:blip r:embed="rId9">
            <a:alphaModFix/>
          </a:blip>
          <a:srcRect l="24439" t="132" r="64344"/>
          <a:stretch/>
        </p:blipFill>
        <p:spPr>
          <a:xfrm>
            <a:off x="1900923" y="2645436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Bascule audio"/>
          <p:cNvSpPr txBox="1"/>
          <p:nvPr/>
        </p:nvSpPr>
        <p:spPr>
          <a:xfrm>
            <a:off x="1833221" y="2206828"/>
            <a:ext cx="58929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flèche" descr="flèche"/>
          <p:cNvCxnSpPr/>
          <p:nvPr/>
        </p:nvCxnSpPr>
        <p:spPr>
          <a:xfrm rot="10800000">
            <a:off x="2108428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6" name="symbole désactiver vidéo" descr="symbole désactiver vidéo"/>
          <p:cNvPicPr preferRelativeResize="0"/>
          <p:nvPr/>
        </p:nvPicPr>
        <p:blipFill rotWithShape="1">
          <a:blip r:embed="rId9">
            <a:alphaModFix/>
          </a:blip>
          <a:srcRect l="13475" t="132" r="75000"/>
          <a:stretch/>
        </p:blipFill>
        <p:spPr>
          <a:xfrm>
            <a:off x="1198866" y="2645436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Bascule vidéo"/>
          <p:cNvSpPr txBox="1"/>
          <p:nvPr/>
        </p:nvSpPr>
        <p:spPr>
          <a:xfrm>
            <a:off x="1149860" y="2206828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vidéo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flèche" descr="flèche"/>
          <p:cNvCxnSpPr/>
          <p:nvPr/>
        </p:nvCxnSpPr>
        <p:spPr>
          <a:xfrm rot="10800000">
            <a:off x="1424060" y="3225275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64" name="image fonctions MS Teams" descr="image fonctions MS Teams"/>
          <p:cNvPicPr preferRelativeResize="0"/>
          <p:nvPr/>
        </p:nvPicPr>
        <p:blipFill rotWithShape="1">
          <a:blip r:embed="rId10">
            <a:alphaModFix/>
          </a:blip>
          <a:srcRect t="2525"/>
          <a:stretch/>
        </p:blipFill>
        <p:spPr>
          <a:xfrm>
            <a:off x="222424" y="3688720"/>
            <a:ext cx="6189973" cy="66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titre"/>
          <p:cNvSpPr txBox="1">
            <a:spLocks noGrp="1"/>
          </p:cNvSpPr>
          <p:nvPr>
            <p:ph type="title"/>
          </p:nvPr>
        </p:nvSpPr>
        <p:spPr>
          <a:xfrm>
            <a:off x="425449" y="571500"/>
            <a:ext cx="4360647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Application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bureaucratique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conception graphique haut" descr="conception graphique haut"/>
          <p:cNvSpPr/>
          <p:nvPr/>
        </p:nvSpPr>
        <p:spPr>
          <a:xfrm>
            <a:off x="11450" y="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e contacter" descr="texte contacter"/>
          <p:cNvSpPr txBox="1"/>
          <p:nvPr/>
        </p:nvSpPr>
        <p:spPr>
          <a:xfrm>
            <a:off x="425450" y="5776076"/>
            <a:ext cx="11276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2"/>
              </a:buClr>
              <a:buSzPts val="2400"/>
            </a:pPr>
            <a:r>
              <a:rPr lang="fr-FR" sz="1600" b="1" dirty="0"/>
              <a:t>Veuillez contacter </a:t>
            </a:r>
            <a:r>
              <a:rPr lang="fr-FR" sz="1600" b="1" dirty="0">
                <a:solidFill>
                  <a:srgbClr val="FF0000"/>
                </a:solidFill>
              </a:rPr>
              <a:t>[courriel/ # de </a:t>
            </a:r>
            <a:r>
              <a:rPr lang="fr-FR" sz="1600" b="1" dirty="0" err="1">
                <a:solidFill>
                  <a:srgbClr val="FF0000"/>
                </a:solidFill>
              </a:rPr>
              <a:t>telephone</a:t>
            </a:r>
            <a:r>
              <a:rPr lang="fr-FR" sz="1600" b="1" dirty="0">
                <a:solidFill>
                  <a:srgbClr val="FF0000"/>
                </a:solidFill>
              </a:rPr>
              <a:t>] </a:t>
            </a:r>
            <a:r>
              <a:rPr lang="fr-FR" sz="1600" b="1" dirty="0"/>
              <a:t>en cas de difficultés techniques</a:t>
            </a:r>
          </a:p>
        </p:txBody>
      </p:sp>
      <p:sp>
        <p:nvSpPr>
          <p:cNvPr id="198" name="conception graphique" descr="conception graphique"/>
          <p:cNvSpPr/>
          <p:nvPr/>
        </p:nvSpPr>
        <p:spPr>
          <a:xfrm>
            <a:off x="8123307" y="2228830"/>
            <a:ext cx="3742055" cy="1560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texte"/>
          <p:cNvSpPr txBox="1"/>
          <p:nvPr/>
        </p:nvSpPr>
        <p:spPr>
          <a:xfrm>
            <a:off x="8834274" y="3140985"/>
            <a:ext cx="2867275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Fonction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‘lever la main’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disponible</a:t>
            </a:r>
            <a:r>
              <a:rPr lang="en-US" sz="1200" dirty="0"/>
              <a:t> </a:t>
            </a:r>
            <a:r>
              <a:rPr lang="en-US" sz="1200" dirty="0" smtClean="0"/>
              <a:t>sur </a:t>
            </a:r>
            <a:r>
              <a:rPr lang="en-US" sz="1200" dirty="0" err="1" smtClean="0"/>
              <a:t>certains</a:t>
            </a:r>
            <a:r>
              <a:rPr lang="en-US" sz="1200" dirty="0" smtClean="0"/>
              <a:t> </a:t>
            </a:r>
            <a:r>
              <a:rPr lang="en-US" sz="1200" dirty="0" err="1" smtClean="0"/>
              <a:t>appareils</a:t>
            </a:r>
            <a:r>
              <a:rPr lang="en-US" sz="1200" dirty="0" smtClean="0"/>
              <a:t> mobiles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ymbole lever la main" descr="symbole lever la main"/>
          <p:cNvPicPr preferRelativeResize="0"/>
          <p:nvPr/>
        </p:nvPicPr>
        <p:blipFill rotWithShape="1">
          <a:blip r:embed="rId4">
            <a:alphaModFix/>
          </a:blip>
          <a:srcRect l="57496" t="2525" r="32145"/>
          <a:stretch/>
        </p:blipFill>
        <p:spPr>
          <a:xfrm>
            <a:off x="8275944" y="3124015"/>
            <a:ext cx="433876" cy="4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texte"/>
          <p:cNvSpPr txBox="1"/>
          <p:nvPr/>
        </p:nvSpPr>
        <p:spPr>
          <a:xfrm>
            <a:off x="9178825" y="2425656"/>
            <a:ext cx="2742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Clavardage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participants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situés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coin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haut à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droite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ymboles clavardage et participants" descr="symboles clavardage et participants"/>
          <p:cNvPicPr preferRelativeResize="0"/>
          <p:nvPr/>
        </p:nvPicPr>
        <p:blipFill rotWithShape="1">
          <a:blip r:embed="rId5">
            <a:alphaModFix/>
          </a:blip>
          <a:srcRect l="72911" t="2441" b="89573"/>
          <a:stretch/>
        </p:blipFill>
        <p:spPr>
          <a:xfrm>
            <a:off x="8263569" y="2410318"/>
            <a:ext cx="857775" cy="44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autres actions" descr="image autres action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3"/>
          <a:stretch/>
        </p:blipFill>
        <p:spPr bwMode="auto">
          <a:xfrm>
            <a:off x="5255652" y="2208660"/>
            <a:ext cx="2743200" cy="27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boîte d'accentuation activer les sous-titres" descr="boîte d'accentuation activer les sous-titres"/>
          <p:cNvSpPr/>
          <p:nvPr/>
        </p:nvSpPr>
        <p:spPr>
          <a:xfrm>
            <a:off x="5325850" y="2677910"/>
            <a:ext cx="1846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boîte d'accentuation partager" descr="boîte d'accentuation partager"/>
          <p:cNvSpPr/>
          <p:nvPr/>
        </p:nvSpPr>
        <p:spPr>
          <a:xfrm>
            <a:off x="5325850" y="3820270"/>
            <a:ext cx="8577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boîte d'accentuation désactiver la vidéo entrante" descr="boîte d'accentuation désactiver la vidéo entrante"/>
          <p:cNvSpPr/>
          <p:nvPr/>
        </p:nvSpPr>
        <p:spPr>
          <a:xfrm>
            <a:off x="5325850" y="4596870"/>
            <a:ext cx="2044800" cy="2700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autres actions" descr="autres actions"/>
          <p:cNvSpPr txBox="1"/>
          <p:nvPr/>
        </p:nvSpPr>
        <p:spPr>
          <a:xfrm>
            <a:off x="4049681" y="2301700"/>
            <a:ext cx="1059003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flèche" descr="flèche"/>
          <p:cNvGrpSpPr/>
          <p:nvPr/>
        </p:nvGrpSpPr>
        <p:grpSpPr>
          <a:xfrm>
            <a:off x="2782413" y="2410338"/>
            <a:ext cx="1191900" cy="1944300"/>
            <a:chOff x="2782413" y="2410338"/>
            <a:chExt cx="1191900" cy="1944300"/>
          </a:xfrm>
        </p:grpSpPr>
        <p:cxnSp>
          <p:nvCxnSpPr>
            <p:cNvPr id="199" name="Google Shape;199;p2"/>
            <p:cNvCxnSpPr/>
            <p:nvPr/>
          </p:nvCxnSpPr>
          <p:spPr>
            <a:xfrm rot="10800000">
              <a:off x="2782425" y="2410338"/>
              <a:ext cx="0" cy="19443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2782413" y="2410377"/>
              <a:ext cx="1191900" cy="42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16" name="Raccrocher"/>
          <p:cNvSpPr txBox="1"/>
          <p:nvPr/>
        </p:nvSpPr>
        <p:spPr>
          <a:xfrm>
            <a:off x="4100449" y="4497260"/>
            <a:ext cx="969219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Raccrocher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flèche" descr="flèche"/>
          <p:cNvCxnSpPr/>
          <p:nvPr/>
        </p:nvCxnSpPr>
        <p:spPr>
          <a:xfrm>
            <a:off x="3884564" y="4598247"/>
            <a:ext cx="287886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" name="symbole couper audio" descr="symbole couper audio"/>
          <p:cNvPicPr>
            <a:picLocks/>
          </p:cNvPicPr>
          <p:nvPr/>
        </p:nvPicPr>
        <p:blipFill rotWithShape="1">
          <a:blip r:embed="rId7"/>
          <a:srcRect l="41004" t="83663" r="41242" b="7138"/>
          <a:stretch/>
        </p:blipFill>
        <p:spPr>
          <a:xfrm>
            <a:off x="1942794" y="3209591"/>
            <a:ext cx="435600" cy="428400"/>
          </a:xfrm>
          <a:prstGeom prst="rect">
            <a:avLst/>
          </a:prstGeom>
        </p:spPr>
      </p:pic>
      <p:sp>
        <p:nvSpPr>
          <p:cNvPr id="39" name="Source d’audio" descr="Source d’audio"/>
          <p:cNvSpPr txBox="1"/>
          <p:nvPr/>
        </p:nvSpPr>
        <p:spPr>
          <a:xfrm>
            <a:off x="1850469" y="2776442"/>
            <a:ext cx="621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flèche" descr="flèche"/>
          <p:cNvCxnSpPr/>
          <p:nvPr/>
        </p:nvCxnSpPr>
        <p:spPr>
          <a:xfrm rot="10800000">
            <a:off x="2150293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symbole en sourdine" descr="symbole en sourdine"/>
          <p:cNvPicPr preferRelativeResize="0"/>
          <p:nvPr/>
        </p:nvPicPr>
        <p:blipFill rotWithShape="1">
          <a:blip r:embed="rId8">
            <a:alphaModFix/>
          </a:blip>
          <a:srcRect l="24437" t="129" r="64344"/>
          <a:stretch/>
        </p:blipFill>
        <p:spPr>
          <a:xfrm>
            <a:off x="1227163" y="3209591"/>
            <a:ext cx="433885" cy="4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Bascule audio" descr="Bascule audio&#10;"/>
          <p:cNvSpPr txBox="1"/>
          <p:nvPr/>
        </p:nvSpPr>
        <p:spPr>
          <a:xfrm>
            <a:off x="1149101" y="2776442"/>
            <a:ext cx="58929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audio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flèche" descr="flèche"/>
          <p:cNvCxnSpPr/>
          <p:nvPr/>
        </p:nvCxnSpPr>
        <p:spPr>
          <a:xfrm rot="10800000">
            <a:off x="1434668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symbole désactiver vidéo" descr="symbole désactiver vidéo"/>
          <p:cNvPicPr preferRelativeResize="0"/>
          <p:nvPr/>
        </p:nvPicPr>
        <p:blipFill rotWithShape="1">
          <a:blip r:embed="rId8">
            <a:alphaModFix/>
          </a:blip>
          <a:srcRect l="13475" t="129" r="74999"/>
          <a:stretch/>
        </p:blipFill>
        <p:spPr>
          <a:xfrm>
            <a:off x="492481" y="3209591"/>
            <a:ext cx="450387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Bascule vidéo" descr="Bascule vidéo"/>
          <p:cNvSpPr txBox="1"/>
          <p:nvPr/>
        </p:nvSpPr>
        <p:spPr>
          <a:xfrm>
            <a:off x="465740" y="2776442"/>
            <a:ext cx="54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vidéo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flèche" descr="flèche"/>
          <p:cNvCxnSpPr/>
          <p:nvPr/>
        </p:nvCxnSpPr>
        <p:spPr>
          <a:xfrm rot="10800000">
            <a:off x="717675" y="3789430"/>
            <a:ext cx="0" cy="5184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image fonction MS Teams" descr="image fonction MS Teams"/>
          <p:cNvPicPr preferRelativeResize="0"/>
          <p:nvPr/>
        </p:nvPicPr>
        <p:blipFill rotWithShape="1">
          <a:blip r:embed="rId9">
            <a:alphaModFix/>
          </a:blip>
          <a:srcRect l="10193" t="83776" r="10216" b="7599"/>
          <a:stretch/>
        </p:blipFill>
        <p:spPr>
          <a:xfrm>
            <a:off x="425445" y="4265648"/>
            <a:ext cx="3467031" cy="6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division haut" descr="division haut"/>
          <p:cNvCxnSpPr/>
          <p:nvPr/>
        </p:nvCxnSpPr>
        <p:spPr>
          <a:xfrm>
            <a:off x="0" y="1489600"/>
            <a:ext cx="122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titre"/>
          <p:cNvSpPr txBox="1">
            <a:spLocks noGrp="1"/>
          </p:cNvSpPr>
          <p:nvPr>
            <p:ph type="title"/>
          </p:nvPr>
        </p:nvSpPr>
        <p:spPr>
          <a:xfrm>
            <a:off x="425450" y="571500"/>
            <a:ext cx="37470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 Teams</a:t>
            </a:r>
            <a:endParaRPr sz="2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Application mobile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Georgia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conception graphique haut" descr="conception graphique haut"/>
          <p:cNvSpPr/>
          <p:nvPr/>
        </p:nvSpPr>
        <p:spPr>
          <a:xfrm>
            <a:off x="0" y="-34600"/>
            <a:ext cx="121920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1289188" y="152535"/>
            <a:ext cx="902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 err="1" smtClean="0">
                <a:solidFill>
                  <a:schemeClr val="bg1"/>
                </a:solidFill>
              </a:rPr>
              <a:t>juillet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PS Brandbook">
  <a:themeElements>
    <a:clrScheme name="School Brand">
      <a:dk1>
        <a:srgbClr val="000000"/>
      </a:dk1>
      <a:lt1>
        <a:srgbClr val="FFFFFF"/>
      </a:lt1>
      <a:dk2>
        <a:srgbClr val="4E5B73"/>
      </a:dk2>
      <a:lt2>
        <a:srgbClr val="E7E6E6"/>
      </a:lt2>
      <a:accent1>
        <a:srgbClr val="3F2A56"/>
      </a:accent1>
      <a:accent2>
        <a:srgbClr val="4E5B73"/>
      </a:accent2>
      <a:accent3>
        <a:srgbClr val="DA797A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245</Words>
  <Application>Microsoft Office PowerPoint</Application>
  <PresentationFormat>Widescreen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Canada School of Public Service</vt:lpstr>
      <vt:lpstr>CSPS Brandbook</vt:lpstr>
      <vt:lpstr>MS Teams Meetings on Desktop </vt:lpstr>
      <vt:lpstr>MS Teams Meetings on Mobile </vt:lpstr>
      <vt:lpstr>MS Teams Réunions: Application bureaucratique </vt:lpstr>
      <vt:lpstr>MS Teams Réunions: Application mobile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Teams Meetings on Desktop</dc:title>
  <dc:creator>John Ryan</dc:creator>
  <cp:lastModifiedBy>John Ryan</cp:lastModifiedBy>
  <cp:revision>27</cp:revision>
  <dcterms:created xsi:type="dcterms:W3CDTF">2020-07-09T13:41:18Z</dcterms:created>
  <dcterms:modified xsi:type="dcterms:W3CDTF">2020-07-23T19:04:38Z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0x01010053521B1F7D84CD4AA0412A643B2A9333</vt:lpwstr>
  </property>
</Properties>
</file>